
<file path=[Content_Types].xml><?xml version="1.0" encoding="utf-8"?>
<Types xmlns="http://schemas.openxmlformats.org/package/2006/content-types">
  <Default Extension="png" ContentType="image/png"/>
  <Default Extension="m4a" ContentType="audio/mp4"/>
  <Default Extension="emf" ContentType="image/x-emf"/>
  <Default Extension="jpeg" ContentType="image/jpeg"/>
  <Default Extension="rels" ContentType="application/vnd.openxmlformats-package.relationships+xml"/>
  <Default Extension="xml" ContentType="application/xml"/>
  <Default Extension="wav" ContentType="audio/x-wav"/>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tags/tag2.xml" ContentType="application/vnd.openxmlformats-officedocument.presentationml.tags+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theme/themeOverride3.xml" ContentType="application/vnd.openxmlformats-officedocument.themeOverride+xml"/>
  <Override PartName="/ppt/tags/tag3.xml" ContentType="application/vnd.openxmlformats-officedocument.presentationml.tags+xml"/>
  <Override PartName="/ppt/notesSlides/notesSlide3.xml" ContentType="application/vnd.openxmlformats-officedocument.presentationml.notesSlide+xml"/>
  <Override PartName="/ppt/theme/themeOverride4.xml" ContentType="application/vnd.openxmlformats-officedocument.themeOverride+xml"/>
  <Override PartName="/ppt/notesSlides/notesSlide4.xml" ContentType="application/vnd.openxmlformats-officedocument.presentationml.notesSlide+xml"/>
  <Override PartName="/ppt/theme/themeOverride5.xml" ContentType="application/vnd.openxmlformats-officedocument.themeOverride+xml"/>
  <Override PartName="/ppt/notesSlides/notesSlide5.xml" ContentType="application/vnd.openxmlformats-officedocument.presentationml.notesSlide+xml"/>
  <Override PartName="/ppt/theme/themeOverride6.xml" ContentType="application/vnd.openxmlformats-officedocument.themeOverride+xml"/>
  <Override PartName="/ppt/notesSlides/notesSlide6.xml" ContentType="application/vnd.openxmlformats-officedocument.presentationml.notesSlide+xml"/>
  <Override PartName="/ppt/theme/themeOverride7.xml" ContentType="application/vnd.openxmlformats-officedocument.themeOverride+xml"/>
  <Override PartName="/ppt/notesSlides/notesSlide7.xml" ContentType="application/vnd.openxmlformats-officedocument.presentationml.notesSlide+xml"/>
  <Override PartName="/ppt/theme/themeOverride8.xml" ContentType="application/vnd.openxmlformats-officedocument.themeOverride+xml"/>
  <Override PartName="/ppt/notesSlides/notesSlide8.xml" ContentType="application/vnd.openxmlformats-officedocument.presentationml.notesSlide+xml"/>
  <Override PartName="/ppt/theme/themeOverride9.xml" ContentType="application/vnd.openxmlformats-officedocument.themeOverride+xml"/>
  <Override PartName="/ppt/notesSlides/notesSlide9.xml" ContentType="application/vnd.openxmlformats-officedocument.presentationml.notesSlide+xml"/>
  <Override PartName="/ppt/theme/themeOverride10.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4.xml" ContentType="application/vnd.openxmlformats-officedocument.presentationml.tags+xml"/>
  <Override PartName="/ppt/notesSlides/notesSlide12.xml" ContentType="application/vnd.openxmlformats-officedocument.presentationml.notesSlide+xml"/>
  <Override PartName="/ppt/theme/themeOverride11.xml" ContentType="application/vnd.openxmlformats-officedocument.themeOverride+xml"/>
  <Override PartName="/ppt/notesSlides/notesSlide13.xml" ContentType="application/vnd.openxmlformats-officedocument.presentationml.notesSlide+xml"/>
  <Override PartName="/ppt/theme/themeOverride12.xml" ContentType="application/vnd.openxmlformats-officedocument.themeOverride+xml"/>
  <Override PartName="/ppt/notesSlides/notesSlide14.xml" ContentType="application/vnd.openxmlformats-officedocument.presentationml.notesSlide+xml"/>
  <Override PartName="/ppt/theme/themeOverride13.xml" ContentType="application/vnd.openxmlformats-officedocument.themeOverride+xml"/>
  <Override PartName="/ppt/tags/tag5.xml" ContentType="application/vnd.openxmlformats-officedocument.presentationml.tags+xml"/>
  <Override PartName="/ppt/tags/tag6.xml" ContentType="application/vnd.openxmlformats-officedocument.presentationml.tags+xml"/>
  <Override PartName="/ppt/notesSlides/notesSlide15.xml" ContentType="application/vnd.openxmlformats-officedocument.presentationml.notesSlide+xml"/>
  <Override PartName="/ppt/theme/themeOverride14.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heme/themeOverride15.xml" ContentType="application/vnd.openxmlformats-officedocument.themeOverride+xml"/>
  <Override PartName="/ppt/notesSlides/notesSlide18.xml" ContentType="application/vnd.openxmlformats-officedocument.presentationml.notesSlide+xml"/>
  <Override PartName="/ppt/theme/themeOverride16.xml" ContentType="application/vnd.openxmlformats-officedocument.themeOverride+xml"/>
  <Override PartName="/ppt/notesSlides/notesSlide1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7.xml" ContentType="application/vnd.openxmlformats-officedocument.themeOverride+xml"/>
  <Override PartName="/ppt/notesSlides/notesSlide20.xml" ContentType="application/vnd.openxmlformats-officedocument.presentationml.notesSlide+xml"/>
  <Override PartName="/ppt/theme/themeOverride18.xml" ContentType="application/vnd.openxmlformats-officedocument.themeOverride+xml"/>
  <Override PartName="/ppt/notesSlides/notesSlide21.xml" ContentType="application/vnd.openxmlformats-officedocument.presentationml.notesSlide+xml"/>
  <Override PartName="/ppt/theme/themeOverride19.xml" ContentType="application/vnd.openxmlformats-officedocument.themeOverr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heme/themeOverride20.xml" ContentType="application/vnd.openxmlformats-officedocument.themeOverride+xml"/>
  <Override PartName="/ppt/notesSlides/notesSlide24.xml" ContentType="application/vnd.openxmlformats-officedocument.presentationml.notesSlide+xml"/>
  <Override PartName="/ppt/theme/themeOverride21.xml" ContentType="application/vnd.openxmlformats-officedocument.themeOverride+xml"/>
  <Override PartName="/ppt/tags/tag7.xml" ContentType="application/vnd.openxmlformats-officedocument.presentationml.tags+xml"/>
  <Override PartName="/ppt/tags/tag8.xml" ContentType="application/vnd.openxmlformats-officedocument.presentationml.tags+xml"/>
  <Override PartName="/ppt/notesSlides/notesSlide25.xml" ContentType="application/vnd.openxmlformats-officedocument.presentationml.notesSlide+xml"/>
  <Override PartName="/ppt/theme/themeOverride22.xml" ContentType="application/vnd.openxmlformats-officedocument.themeOverride+xml"/>
  <Override PartName="/ppt/notesSlides/notesSlide26.xml" ContentType="application/vnd.openxmlformats-officedocument.presentationml.notesSlide+xml"/>
  <Override PartName="/ppt/theme/themeOverride23.xml" ContentType="application/vnd.openxmlformats-officedocument.themeOverride+xml"/>
  <Override PartName="/ppt/notesSlides/notesSlide27.xml" ContentType="application/vnd.openxmlformats-officedocument.presentationml.notesSlide+xml"/>
  <Override PartName="/ppt/theme/themeOverride24.xml" ContentType="application/vnd.openxmlformats-officedocument.themeOverride+xml"/>
  <Override PartName="/ppt/notesSlides/notesSlide28.xml" ContentType="application/vnd.openxmlformats-officedocument.presentationml.notesSlide+xml"/>
  <Override PartName="/ppt/theme/themeOverride25.xml" ContentType="application/vnd.openxmlformats-officedocument.themeOverride+xml"/>
  <Override PartName="/ppt/notesSlides/notesSlide29.xml" ContentType="application/vnd.openxmlformats-officedocument.presentationml.notesSlide+xml"/>
  <Override PartName="/ppt/theme/themeOverride26.xml" ContentType="application/vnd.openxmlformats-officedocument.themeOverride+xml"/>
  <Override PartName="/ppt/notesSlides/notesSlide30.xml" ContentType="application/vnd.openxmlformats-officedocument.presentationml.notesSlide+xml"/>
  <Override PartName="/ppt/tags/tag9.xml" ContentType="application/vnd.openxmlformats-officedocument.presentationml.tags+xml"/>
  <Override PartName="/ppt/notesSlides/notesSlide31.xml" ContentType="application/vnd.openxmlformats-officedocument.presentationml.notesSlide+xml"/>
  <Override PartName="/ppt/theme/themeOverride27.xml" ContentType="application/vnd.openxmlformats-officedocument.themeOverride+xml"/>
  <Override PartName="/ppt/notesSlides/notesSlide32.xml" ContentType="application/vnd.openxmlformats-officedocument.presentationml.notesSlide+xml"/>
  <Override PartName="/ppt/theme/themeOverride28.xml" ContentType="application/vnd.openxmlformats-officedocument.themeOverride+xml"/>
  <Override PartName="/ppt/notesSlides/notesSlide33.xml" ContentType="application/vnd.openxmlformats-officedocument.presentationml.notesSlide+xml"/>
  <Override PartName="/ppt/theme/themeOverride29.xml" ContentType="application/vnd.openxmlformats-officedocument.themeOverride+xml"/>
  <Override PartName="/ppt/notesSlides/notesSlide34.xml" ContentType="application/vnd.openxmlformats-officedocument.presentationml.notesSlide+xml"/>
  <Override PartName="/ppt/theme/themeOverride30.xml" ContentType="application/vnd.openxmlformats-officedocument.themeOverride+xml"/>
  <Override PartName="/ppt/notesSlides/notesSlide35.xml" ContentType="application/vnd.openxmlformats-officedocument.presentationml.notesSlide+xml"/>
  <Override PartName="/ppt/theme/themeOverride31.xml" ContentType="application/vnd.openxmlformats-officedocument.themeOverr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38.xml" ContentType="application/vnd.openxmlformats-officedocument.presentationml.notesSlide+xml"/>
  <Override PartName="/ppt/theme/themeOverride32.xml" ContentType="application/vnd.openxmlformats-officedocument.themeOverride+xml"/>
  <Override PartName="/ppt/notesSlides/notesSlide39.xml" ContentType="application/vnd.openxmlformats-officedocument.presentationml.notesSlide+xml"/>
  <Override PartName="/ppt/theme/themeOverride33.xml" ContentType="application/vnd.openxmlformats-officedocument.themeOverr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40.xml" ContentType="application/vnd.openxmlformats-officedocument.presentationml.notesSlide+xml"/>
  <Override PartName="/ppt/theme/themeOverride34.xml" ContentType="application/vnd.openxmlformats-officedocument.themeOverride+xml"/>
  <Override PartName="/ppt/notesSlides/notesSlide41.xml" ContentType="application/vnd.openxmlformats-officedocument.presentationml.notesSlide+xml"/>
  <Override PartName="/ppt/theme/themeOverride35.xml" ContentType="application/vnd.openxmlformats-officedocument.themeOverride+xml"/>
  <Override PartName="/ppt/notesSlides/notesSlide42.xml" ContentType="application/vnd.openxmlformats-officedocument.presentationml.notesSlide+xml"/>
  <Override PartName="/ppt/theme/themeOverride36.xml" ContentType="application/vnd.openxmlformats-officedocument.themeOverride+xml"/>
  <Override PartName="/ppt/notesSlides/notesSlide43.xml" ContentType="application/vnd.openxmlformats-officedocument.presentationml.notesSlide+xml"/>
  <Override PartName="/ppt/theme/themeOverride37.xml" ContentType="application/vnd.openxmlformats-officedocument.themeOverride+xml"/>
  <Override PartName="/ppt/notesSlides/notesSlide44.xml" ContentType="application/vnd.openxmlformats-officedocument.presentationml.notesSlide+xml"/>
  <Override PartName="/ppt/theme/themeOverride38.xml" ContentType="application/vnd.openxmlformats-officedocument.themeOverride+xml"/>
  <Override PartName="/ppt/notesSlides/notesSlide45.xml" ContentType="application/vnd.openxmlformats-officedocument.presentationml.notesSlide+xml"/>
  <Override PartName="/ppt/tags/tag17.xml" ContentType="application/vnd.openxmlformats-officedocument.presentationml.tags+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8"/>
  </p:notesMasterIdLst>
  <p:handoutMasterIdLst>
    <p:handoutMasterId r:id="rId49"/>
  </p:handoutMasterIdLst>
  <p:sldIdLst>
    <p:sldId id="263" r:id="rId2"/>
    <p:sldId id="262" r:id="rId3"/>
    <p:sldId id="260" r:id="rId4"/>
    <p:sldId id="265" r:id="rId5"/>
    <p:sldId id="264" r:id="rId6"/>
    <p:sldId id="266" r:id="rId7"/>
    <p:sldId id="267" r:id="rId8"/>
    <p:sldId id="268" r:id="rId9"/>
    <p:sldId id="269" r:id="rId10"/>
    <p:sldId id="270" r:id="rId11"/>
    <p:sldId id="310" r:id="rId12"/>
    <p:sldId id="316" r:id="rId13"/>
    <p:sldId id="271" r:id="rId14"/>
    <p:sldId id="272" r:id="rId15"/>
    <p:sldId id="273" r:id="rId16"/>
    <p:sldId id="274" r:id="rId17"/>
    <p:sldId id="312" r:id="rId18"/>
    <p:sldId id="275" r:id="rId19"/>
    <p:sldId id="276" r:id="rId20"/>
    <p:sldId id="278" r:id="rId21"/>
    <p:sldId id="279" r:id="rId22"/>
    <p:sldId id="281" r:id="rId23"/>
    <p:sldId id="313" r:id="rId24"/>
    <p:sldId id="283" r:id="rId25"/>
    <p:sldId id="284" r:id="rId26"/>
    <p:sldId id="285" r:id="rId27"/>
    <p:sldId id="286" r:id="rId28"/>
    <p:sldId id="287" r:id="rId29"/>
    <p:sldId id="288" r:id="rId30"/>
    <p:sldId id="291" r:id="rId31"/>
    <p:sldId id="317" r:id="rId32"/>
    <p:sldId id="292" r:id="rId33"/>
    <p:sldId id="293" r:id="rId34"/>
    <p:sldId id="294" r:id="rId35"/>
    <p:sldId id="295" r:id="rId36"/>
    <p:sldId id="296" r:id="rId37"/>
    <p:sldId id="315" r:id="rId38"/>
    <p:sldId id="314" r:id="rId39"/>
    <p:sldId id="298" r:id="rId40"/>
    <p:sldId id="299" r:id="rId41"/>
    <p:sldId id="300" r:id="rId42"/>
    <p:sldId id="301" r:id="rId43"/>
    <p:sldId id="302" r:id="rId44"/>
    <p:sldId id="303" r:id="rId45"/>
    <p:sldId id="305" r:id="rId46"/>
    <p:sldId id="318" r:id="rId47"/>
  </p:sldIdLst>
  <p:sldSz cx="12192000" cy="6858000"/>
  <p:notesSz cx="6858000" cy="9144000"/>
  <p:custDataLst>
    <p:tags r:id="rId50"/>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1391" userDrawn="1">
          <p15:clr>
            <a:srgbClr val="A4A3A4"/>
          </p15:clr>
        </p15:guide>
        <p15:guide id="2" pos="438" userDrawn="1">
          <p15:clr>
            <a:srgbClr val="A4A3A4"/>
          </p15:clr>
        </p15:guide>
        <p15:guide id="3" pos="7242" userDrawn="1">
          <p15:clr>
            <a:srgbClr val="A4A3A4"/>
          </p15:clr>
        </p15:guide>
        <p15:guide id="4" orient="horz" pos="2183" userDrawn="1">
          <p15:clr>
            <a:srgbClr val="A4A3A4"/>
          </p15:clr>
        </p15:guide>
        <p15:guide id="5" orient="horz"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1F1F1"/>
    <a:srgbClr val="001E63"/>
    <a:srgbClr val="001F65"/>
    <a:srgbClr val="001B61"/>
    <a:srgbClr val="00246C"/>
    <a:srgbClr val="00236A"/>
    <a:srgbClr val="001F67"/>
    <a:srgbClr val="00AAEA"/>
    <a:srgbClr val="064F95"/>
    <a:srgbClr val="48F5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62" autoAdjust="0"/>
    <p:restoredTop sz="94660"/>
  </p:normalViewPr>
  <p:slideViewPr>
    <p:cSldViewPr snapToGrid="0">
      <p:cViewPr varScale="1">
        <p:scale>
          <a:sx n="92" d="100"/>
          <a:sy n="92" d="100"/>
        </p:scale>
        <p:origin x="348" y="96"/>
      </p:cViewPr>
      <p:guideLst>
        <p:guide pos="1391"/>
        <p:guide pos="438"/>
        <p:guide pos="7242"/>
        <p:guide orient="horz" pos="2183"/>
        <p:guide orient="horz" pos="2160"/>
      </p:guideLst>
    </p:cSldViewPr>
  </p:slideViewPr>
  <p:notesTextViewPr>
    <p:cViewPr>
      <p:scale>
        <a:sx n="1" d="1"/>
        <a:sy n="1" d="1"/>
      </p:scale>
      <p:origin x="0" y="0"/>
    </p:cViewPr>
  </p:notesTextViewPr>
  <p:sorterViewPr>
    <p:cViewPr>
      <p:scale>
        <a:sx n="25" d="100"/>
        <a:sy n="2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ags" Target="tags/tag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a:solidFill>
                <a:srgbClr val="064F95">
                  <a:alpha val="66000"/>
                </a:srgbClr>
              </a:solidFill>
            </a:ln>
          </c:spPr>
          <c:explosion val="9"/>
          <c:dPt>
            <c:idx val="0"/>
            <c:bubble3D val="0"/>
            <c:spPr>
              <a:solidFill>
                <a:schemeClr val="accent1"/>
              </a:solidFill>
              <a:ln w="19050">
                <a:solidFill>
                  <a:srgbClr val="064F95">
                    <a:alpha val="66000"/>
                  </a:srgbClr>
                </a:solidFill>
              </a:ln>
              <a:effectLst/>
            </c:spPr>
            <c:extLst xmlns:c16r2="http://schemas.microsoft.com/office/drawing/2015/06/chart">
              <c:ext xmlns:c16="http://schemas.microsoft.com/office/drawing/2014/chart" uri="{C3380CC4-5D6E-409C-BE32-E72D297353CC}">
                <c16:uniqueId val="{00000001-7BB4-410A-96AD-90E27205B492}"/>
              </c:ext>
            </c:extLst>
          </c:dPt>
          <c:dPt>
            <c:idx val="1"/>
            <c:bubble3D val="0"/>
            <c:spPr>
              <a:solidFill>
                <a:schemeClr val="accent2"/>
              </a:solidFill>
              <a:ln w="19050">
                <a:solidFill>
                  <a:srgbClr val="064F95">
                    <a:alpha val="66000"/>
                  </a:srgbClr>
                </a:solidFill>
              </a:ln>
              <a:effectLst/>
            </c:spPr>
            <c:extLst xmlns:c16r2="http://schemas.microsoft.com/office/drawing/2015/06/chart">
              <c:ext xmlns:c16="http://schemas.microsoft.com/office/drawing/2014/chart" uri="{C3380CC4-5D6E-409C-BE32-E72D297353CC}">
                <c16:uniqueId val="{00000003-7BB4-410A-96AD-90E27205B492}"/>
              </c:ext>
            </c:extLst>
          </c:dPt>
          <c:dPt>
            <c:idx val="2"/>
            <c:bubble3D val="0"/>
            <c:spPr>
              <a:solidFill>
                <a:schemeClr val="accent3"/>
              </a:solidFill>
              <a:ln w="19050">
                <a:solidFill>
                  <a:srgbClr val="064F95">
                    <a:alpha val="66000"/>
                  </a:srgbClr>
                </a:solidFill>
              </a:ln>
              <a:effectLst/>
            </c:spPr>
            <c:extLst xmlns:c16r2="http://schemas.microsoft.com/office/drawing/2015/06/chart">
              <c:ext xmlns:c16="http://schemas.microsoft.com/office/drawing/2014/chart" uri="{C3380CC4-5D6E-409C-BE32-E72D297353CC}">
                <c16:uniqueId val="{00000005-7BB4-410A-96AD-90E27205B492}"/>
              </c:ext>
            </c:extLst>
          </c:dPt>
          <c:dPt>
            <c:idx val="3"/>
            <c:bubble3D val="0"/>
            <c:spPr>
              <a:solidFill>
                <a:schemeClr val="accent4"/>
              </a:solidFill>
              <a:ln w="19050">
                <a:solidFill>
                  <a:srgbClr val="064F95">
                    <a:alpha val="66000"/>
                  </a:srgbClr>
                </a:solidFill>
              </a:ln>
              <a:effectLst/>
            </c:spPr>
            <c:extLst xmlns:c16r2="http://schemas.microsoft.com/office/drawing/2015/06/chart">
              <c:ext xmlns:c16="http://schemas.microsoft.com/office/drawing/2014/chart" uri="{C3380CC4-5D6E-409C-BE32-E72D297353CC}">
                <c16:uniqueId val="{00000007-7BB4-410A-96AD-90E27205B492}"/>
              </c:ext>
            </c:extLst>
          </c:dPt>
          <c:dPt>
            <c:idx val="4"/>
            <c:bubble3D val="0"/>
            <c:spPr>
              <a:solidFill>
                <a:schemeClr val="accent5"/>
              </a:solidFill>
              <a:ln w="19050">
                <a:solidFill>
                  <a:srgbClr val="064F95">
                    <a:alpha val="66000"/>
                  </a:srgbClr>
                </a:solidFill>
              </a:ln>
              <a:effectLst/>
            </c:spPr>
            <c:extLst xmlns:c16r2="http://schemas.microsoft.com/office/drawing/2015/06/chart">
              <c:ext xmlns:c16="http://schemas.microsoft.com/office/drawing/2014/chart" uri="{C3380CC4-5D6E-409C-BE32-E72D297353CC}">
                <c16:uniqueId val="{00000009-7BB4-410A-96AD-90E27205B492}"/>
              </c:ext>
            </c:extLst>
          </c:dPt>
          <c:cat>
            <c:strRef>
              <c:f>Sheet1!$A$2:$A$6</c:f>
              <c:strCache>
                <c:ptCount val="4"/>
                <c:pt idx="0">
                  <c:v>第一季度</c:v>
                </c:pt>
                <c:pt idx="1">
                  <c:v>第二季度</c:v>
                </c:pt>
                <c:pt idx="2">
                  <c:v>第三季度</c:v>
                </c:pt>
                <c:pt idx="3">
                  <c:v>第四季度</c:v>
                </c:pt>
              </c:strCache>
            </c:strRef>
          </c:cat>
          <c:val>
            <c:numRef>
              <c:f>Sheet1!$B$2:$B$6</c:f>
              <c:numCache>
                <c:formatCode>General</c:formatCode>
                <c:ptCount val="5"/>
                <c:pt idx="0">
                  <c:v>2.5</c:v>
                </c:pt>
                <c:pt idx="1">
                  <c:v>2.5</c:v>
                </c:pt>
                <c:pt idx="2">
                  <c:v>2.5</c:v>
                </c:pt>
                <c:pt idx="3">
                  <c:v>2.5</c:v>
                </c:pt>
                <c:pt idx="4">
                  <c:v>2.5</c:v>
                </c:pt>
              </c:numCache>
            </c:numRef>
          </c:val>
          <c:extLst xmlns:c16r2="http://schemas.microsoft.com/office/drawing/2015/06/chart">
            <c:ext xmlns:c16="http://schemas.microsoft.com/office/drawing/2014/chart" uri="{C3380CC4-5D6E-409C-BE32-E72D297353CC}">
              <c16:uniqueId val="{00000000-A74F-4701-AD9A-6C3BB21511BC}"/>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2019/1/16</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34311997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2019/1/16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16812873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a:t>
            </a:fld>
            <a:endParaRPr lang="zh-CN" altLang="en-US"/>
          </a:p>
        </p:txBody>
      </p:sp>
    </p:spTree>
    <p:extLst>
      <p:ext uri="{BB962C8B-B14F-4D97-AF65-F5344CB8AC3E}">
        <p14:creationId xmlns:p14="http://schemas.microsoft.com/office/powerpoint/2010/main" val="7694275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a:t>
            </a:fld>
            <a:endParaRPr lang="zh-CN" altLang="en-US"/>
          </a:p>
        </p:txBody>
      </p:sp>
    </p:spTree>
    <p:extLst>
      <p:ext uri="{BB962C8B-B14F-4D97-AF65-F5344CB8AC3E}">
        <p14:creationId xmlns:p14="http://schemas.microsoft.com/office/powerpoint/2010/main" val="38180543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a:t>
            </a:fld>
            <a:endParaRPr lang="zh-CN" altLang="en-US"/>
          </a:p>
        </p:txBody>
      </p:sp>
    </p:spTree>
    <p:extLst>
      <p:ext uri="{BB962C8B-B14F-4D97-AF65-F5344CB8AC3E}">
        <p14:creationId xmlns:p14="http://schemas.microsoft.com/office/powerpoint/2010/main" val="18312155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4</a:t>
            </a:fld>
            <a:endParaRPr lang="zh-CN" altLang="en-US"/>
          </a:p>
        </p:txBody>
      </p:sp>
    </p:spTree>
    <p:extLst>
      <p:ext uri="{BB962C8B-B14F-4D97-AF65-F5344CB8AC3E}">
        <p14:creationId xmlns:p14="http://schemas.microsoft.com/office/powerpoint/2010/main" val="21992240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5</a:t>
            </a:fld>
            <a:endParaRPr lang="zh-CN" altLang="en-US"/>
          </a:p>
        </p:txBody>
      </p:sp>
    </p:spTree>
    <p:extLst>
      <p:ext uri="{BB962C8B-B14F-4D97-AF65-F5344CB8AC3E}">
        <p14:creationId xmlns:p14="http://schemas.microsoft.com/office/powerpoint/2010/main" val="28885611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6</a:t>
            </a:fld>
            <a:endParaRPr lang="zh-CN" altLang="en-US"/>
          </a:p>
        </p:txBody>
      </p:sp>
    </p:spTree>
    <p:extLst>
      <p:ext uri="{BB962C8B-B14F-4D97-AF65-F5344CB8AC3E}">
        <p14:creationId xmlns:p14="http://schemas.microsoft.com/office/powerpoint/2010/main" val="20489775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7</a:t>
            </a:fld>
            <a:endParaRPr lang="zh-CN" altLang="en-US"/>
          </a:p>
        </p:txBody>
      </p:sp>
    </p:spTree>
    <p:extLst>
      <p:ext uri="{BB962C8B-B14F-4D97-AF65-F5344CB8AC3E}">
        <p14:creationId xmlns:p14="http://schemas.microsoft.com/office/powerpoint/2010/main" val="37519307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8</a:t>
            </a:fld>
            <a:endParaRPr lang="zh-CN" altLang="en-US"/>
          </a:p>
        </p:txBody>
      </p:sp>
    </p:spTree>
    <p:extLst>
      <p:ext uri="{BB962C8B-B14F-4D97-AF65-F5344CB8AC3E}">
        <p14:creationId xmlns:p14="http://schemas.microsoft.com/office/powerpoint/2010/main" val="32006578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9</a:t>
            </a:fld>
            <a:endParaRPr lang="zh-CN" altLang="en-US"/>
          </a:p>
        </p:txBody>
      </p:sp>
    </p:spTree>
    <p:extLst>
      <p:ext uri="{BB962C8B-B14F-4D97-AF65-F5344CB8AC3E}">
        <p14:creationId xmlns:p14="http://schemas.microsoft.com/office/powerpoint/2010/main" val="14931302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10</a:t>
            </a:fld>
            <a:endParaRPr lang="zh-CN" altLang="en-US"/>
          </a:p>
        </p:txBody>
      </p:sp>
    </p:spTree>
    <p:extLst>
      <p:ext uri="{BB962C8B-B14F-4D97-AF65-F5344CB8AC3E}">
        <p14:creationId xmlns:p14="http://schemas.microsoft.com/office/powerpoint/2010/main" val="1800605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11</a:t>
            </a:fld>
            <a:endParaRPr lang="zh-CN" altLang="en-US"/>
          </a:p>
        </p:txBody>
      </p:sp>
    </p:spTree>
    <p:extLst>
      <p:ext uri="{BB962C8B-B14F-4D97-AF65-F5344CB8AC3E}">
        <p14:creationId xmlns:p14="http://schemas.microsoft.com/office/powerpoint/2010/main" val="2064789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12</a:t>
            </a:fld>
            <a:endParaRPr lang="zh-CN" altLang="en-US"/>
          </a:p>
        </p:txBody>
      </p:sp>
    </p:spTree>
    <p:extLst>
      <p:ext uri="{BB962C8B-B14F-4D97-AF65-F5344CB8AC3E}">
        <p14:creationId xmlns:p14="http://schemas.microsoft.com/office/powerpoint/2010/main" val="4641313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13</a:t>
            </a:fld>
            <a:endParaRPr lang="zh-CN" altLang="en-US"/>
          </a:p>
        </p:txBody>
      </p:sp>
    </p:spTree>
    <p:extLst>
      <p:ext uri="{BB962C8B-B14F-4D97-AF65-F5344CB8AC3E}">
        <p14:creationId xmlns:p14="http://schemas.microsoft.com/office/powerpoint/2010/main" val="28648444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14</a:t>
            </a:fld>
            <a:endParaRPr lang="zh-CN" altLang="en-US"/>
          </a:p>
        </p:txBody>
      </p:sp>
    </p:spTree>
    <p:extLst>
      <p:ext uri="{BB962C8B-B14F-4D97-AF65-F5344CB8AC3E}">
        <p14:creationId xmlns:p14="http://schemas.microsoft.com/office/powerpoint/2010/main" val="41760748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15</a:t>
            </a:fld>
            <a:endParaRPr lang="zh-CN" altLang="en-US"/>
          </a:p>
        </p:txBody>
      </p:sp>
    </p:spTree>
    <p:extLst>
      <p:ext uri="{BB962C8B-B14F-4D97-AF65-F5344CB8AC3E}">
        <p14:creationId xmlns:p14="http://schemas.microsoft.com/office/powerpoint/2010/main" val="38191307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16</a:t>
            </a:fld>
            <a:endParaRPr lang="zh-CN" altLang="en-US"/>
          </a:p>
        </p:txBody>
      </p:sp>
    </p:spTree>
    <p:extLst>
      <p:ext uri="{BB962C8B-B14F-4D97-AF65-F5344CB8AC3E}">
        <p14:creationId xmlns:p14="http://schemas.microsoft.com/office/powerpoint/2010/main" val="2365075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17</a:t>
            </a:fld>
            <a:endParaRPr lang="zh-CN" altLang="en-US"/>
          </a:p>
        </p:txBody>
      </p:sp>
    </p:spTree>
    <p:extLst>
      <p:ext uri="{BB962C8B-B14F-4D97-AF65-F5344CB8AC3E}">
        <p14:creationId xmlns:p14="http://schemas.microsoft.com/office/powerpoint/2010/main" val="31468721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18</a:t>
            </a:fld>
            <a:endParaRPr lang="zh-CN" altLang="en-US"/>
          </a:p>
        </p:txBody>
      </p:sp>
    </p:spTree>
    <p:extLst>
      <p:ext uri="{BB962C8B-B14F-4D97-AF65-F5344CB8AC3E}">
        <p14:creationId xmlns:p14="http://schemas.microsoft.com/office/powerpoint/2010/main" val="34780833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19</a:t>
            </a:fld>
            <a:endParaRPr lang="zh-CN" altLang="en-US"/>
          </a:p>
        </p:txBody>
      </p:sp>
    </p:spTree>
    <p:extLst>
      <p:ext uri="{BB962C8B-B14F-4D97-AF65-F5344CB8AC3E}">
        <p14:creationId xmlns:p14="http://schemas.microsoft.com/office/powerpoint/2010/main" val="20994406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20</a:t>
            </a:fld>
            <a:endParaRPr lang="zh-CN" altLang="en-US"/>
          </a:p>
        </p:txBody>
      </p:sp>
    </p:spTree>
    <p:extLst>
      <p:ext uri="{BB962C8B-B14F-4D97-AF65-F5344CB8AC3E}">
        <p14:creationId xmlns:p14="http://schemas.microsoft.com/office/powerpoint/2010/main" val="10720441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21</a:t>
            </a:fld>
            <a:endParaRPr lang="zh-CN" altLang="en-US"/>
          </a:p>
        </p:txBody>
      </p:sp>
    </p:spTree>
    <p:extLst>
      <p:ext uri="{BB962C8B-B14F-4D97-AF65-F5344CB8AC3E}">
        <p14:creationId xmlns:p14="http://schemas.microsoft.com/office/powerpoint/2010/main" val="349466901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22</a:t>
            </a:fld>
            <a:endParaRPr lang="zh-CN" altLang="en-US"/>
          </a:p>
        </p:txBody>
      </p:sp>
    </p:spTree>
    <p:extLst>
      <p:ext uri="{BB962C8B-B14F-4D97-AF65-F5344CB8AC3E}">
        <p14:creationId xmlns:p14="http://schemas.microsoft.com/office/powerpoint/2010/main" val="19440820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23</a:t>
            </a:fld>
            <a:endParaRPr lang="zh-CN" altLang="en-US"/>
          </a:p>
        </p:txBody>
      </p:sp>
    </p:spTree>
    <p:extLst>
      <p:ext uri="{BB962C8B-B14F-4D97-AF65-F5344CB8AC3E}">
        <p14:creationId xmlns:p14="http://schemas.microsoft.com/office/powerpoint/2010/main" val="23615571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24</a:t>
            </a:fld>
            <a:endParaRPr lang="zh-CN" altLang="en-US"/>
          </a:p>
        </p:txBody>
      </p:sp>
    </p:spTree>
    <p:extLst>
      <p:ext uri="{BB962C8B-B14F-4D97-AF65-F5344CB8AC3E}">
        <p14:creationId xmlns:p14="http://schemas.microsoft.com/office/powerpoint/2010/main" val="21393292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25</a:t>
            </a:fld>
            <a:endParaRPr lang="zh-CN" altLang="en-US"/>
          </a:p>
        </p:txBody>
      </p:sp>
    </p:spTree>
    <p:extLst>
      <p:ext uri="{BB962C8B-B14F-4D97-AF65-F5344CB8AC3E}">
        <p14:creationId xmlns:p14="http://schemas.microsoft.com/office/powerpoint/2010/main" val="27276756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26</a:t>
            </a:fld>
            <a:endParaRPr lang="zh-CN" altLang="en-US"/>
          </a:p>
        </p:txBody>
      </p:sp>
    </p:spTree>
    <p:extLst>
      <p:ext uri="{BB962C8B-B14F-4D97-AF65-F5344CB8AC3E}">
        <p14:creationId xmlns:p14="http://schemas.microsoft.com/office/powerpoint/2010/main" val="20467148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27</a:t>
            </a:fld>
            <a:endParaRPr lang="zh-CN" altLang="en-US"/>
          </a:p>
        </p:txBody>
      </p:sp>
    </p:spTree>
    <p:extLst>
      <p:ext uri="{BB962C8B-B14F-4D97-AF65-F5344CB8AC3E}">
        <p14:creationId xmlns:p14="http://schemas.microsoft.com/office/powerpoint/2010/main" val="26458240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28</a:t>
            </a:fld>
            <a:endParaRPr lang="zh-CN" altLang="en-US"/>
          </a:p>
        </p:txBody>
      </p:sp>
    </p:spTree>
    <p:extLst>
      <p:ext uri="{BB962C8B-B14F-4D97-AF65-F5344CB8AC3E}">
        <p14:creationId xmlns:p14="http://schemas.microsoft.com/office/powerpoint/2010/main" val="42092476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29</a:t>
            </a:fld>
            <a:endParaRPr lang="zh-CN" altLang="en-US"/>
          </a:p>
        </p:txBody>
      </p:sp>
    </p:spTree>
    <p:extLst>
      <p:ext uri="{BB962C8B-B14F-4D97-AF65-F5344CB8AC3E}">
        <p14:creationId xmlns:p14="http://schemas.microsoft.com/office/powerpoint/2010/main" val="25006733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30</a:t>
            </a:fld>
            <a:endParaRPr lang="zh-CN" altLang="en-US"/>
          </a:p>
        </p:txBody>
      </p:sp>
    </p:spTree>
    <p:extLst>
      <p:ext uri="{BB962C8B-B14F-4D97-AF65-F5344CB8AC3E}">
        <p14:creationId xmlns:p14="http://schemas.microsoft.com/office/powerpoint/2010/main" val="37428999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31</a:t>
            </a:fld>
            <a:endParaRPr lang="zh-CN" altLang="en-US"/>
          </a:p>
        </p:txBody>
      </p:sp>
    </p:spTree>
    <p:extLst>
      <p:ext uri="{BB962C8B-B14F-4D97-AF65-F5344CB8AC3E}">
        <p14:creationId xmlns:p14="http://schemas.microsoft.com/office/powerpoint/2010/main" val="393997188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32</a:t>
            </a:fld>
            <a:endParaRPr lang="zh-CN" altLang="en-US"/>
          </a:p>
        </p:txBody>
      </p:sp>
    </p:spTree>
    <p:extLst>
      <p:ext uri="{BB962C8B-B14F-4D97-AF65-F5344CB8AC3E}">
        <p14:creationId xmlns:p14="http://schemas.microsoft.com/office/powerpoint/2010/main" val="29965708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33</a:t>
            </a:fld>
            <a:endParaRPr lang="zh-CN" altLang="en-US"/>
          </a:p>
        </p:txBody>
      </p:sp>
    </p:spTree>
    <p:extLst>
      <p:ext uri="{BB962C8B-B14F-4D97-AF65-F5344CB8AC3E}">
        <p14:creationId xmlns:p14="http://schemas.microsoft.com/office/powerpoint/2010/main" val="88144989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34</a:t>
            </a:fld>
            <a:endParaRPr lang="zh-CN" altLang="en-US"/>
          </a:p>
        </p:txBody>
      </p:sp>
    </p:spTree>
    <p:extLst>
      <p:ext uri="{BB962C8B-B14F-4D97-AF65-F5344CB8AC3E}">
        <p14:creationId xmlns:p14="http://schemas.microsoft.com/office/powerpoint/2010/main" val="247491946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35</a:t>
            </a:fld>
            <a:endParaRPr lang="zh-CN" altLang="en-US"/>
          </a:p>
        </p:txBody>
      </p:sp>
    </p:spTree>
    <p:extLst>
      <p:ext uri="{BB962C8B-B14F-4D97-AF65-F5344CB8AC3E}">
        <p14:creationId xmlns:p14="http://schemas.microsoft.com/office/powerpoint/2010/main" val="156861808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36</a:t>
            </a:fld>
            <a:endParaRPr lang="zh-CN" altLang="en-US"/>
          </a:p>
        </p:txBody>
      </p:sp>
    </p:spTree>
    <p:extLst>
      <p:ext uri="{BB962C8B-B14F-4D97-AF65-F5344CB8AC3E}">
        <p14:creationId xmlns:p14="http://schemas.microsoft.com/office/powerpoint/2010/main" val="303822958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37</a:t>
            </a:fld>
            <a:endParaRPr lang="zh-CN" altLang="en-US"/>
          </a:p>
        </p:txBody>
      </p:sp>
    </p:spTree>
    <p:extLst>
      <p:ext uri="{BB962C8B-B14F-4D97-AF65-F5344CB8AC3E}">
        <p14:creationId xmlns:p14="http://schemas.microsoft.com/office/powerpoint/2010/main" val="320701768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38</a:t>
            </a:fld>
            <a:endParaRPr lang="zh-CN" altLang="en-US"/>
          </a:p>
        </p:txBody>
      </p:sp>
    </p:spTree>
    <p:extLst>
      <p:ext uri="{BB962C8B-B14F-4D97-AF65-F5344CB8AC3E}">
        <p14:creationId xmlns:p14="http://schemas.microsoft.com/office/powerpoint/2010/main" val="67248333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39</a:t>
            </a:fld>
            <a:endParaRPr lang="zh-CN" altLang="en-US"/>
          </a:p>
        </p:txBody>
      </p:sp>
    </p:spTree>
    <p:extLst>
      <p:ext uri="{BB962C8B-B14F-4D97-AF65-F5344CB8AC3E}">
        <p14:creationId xmlns:p14="http://schemas.microsoft.com/office/powerpoint/2010/main" val="191272317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40</a:t>
            </a:fld>
            <a:endParaRPr lang="zh-CN" altLang="en-US"/>
          </a:p>
        </p:txBody>
      </p:sp>
    </p:spTree>
    <p:extLst>
      <p:ext uri="{BB962C8B-B14F-4D97-AF65-F5344CB8AC3E}">
        <p14:creationId xmlns:p14="http://schemas.microsoft.com/office/powerpoint/2010/main" val="368687791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41</a:t>
            </a:fld>
            <a:endParaRPr lang="zh-CN" altLang="en-US"/>
          </a:p>
        </p:txBody>
      </p:sp>
    </p:spTree>
    <p:extLst>
      <p:ext uri="{BB962C8B-B14F-4D97-AF65-F5344CB8AC3E}">
        <p14:creationId xmlns:p14="http://schemas.microsoft.com/office/powerpoint/2010/main" val="71196001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42</a:t>
            </a:fld>
            <a:endParaRPr lang="zh-CN" altLang="en-US"/>
          </a:p>
        </p:txBody>
      </p:sp>
    </p:spTree>
    <p:extLst>
      <p:ext uri="{BB962C8B-B14F-4D97-AF65-F5344CB8AC3E}">
        <p14:creationId xmlns:p14="http://schemas.microsoft.com/office/powerpoint/2010/main" val="120762605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43</a:t>
            </a:fld>
            <a:endParaRPr lang="zh-CN" altLang="en-US"/>
          </a:p>
        </p:txBody>
      </p:sp>
    </p:spTree>
    <p:extLst>
      <p:ext uri="{BB962C8B-B14F-4D97-AF65-F5344CB8AC3E}">
        <p14:creationId xmlns:p14="http://schemas.microsoft.com/office/powerpoint/2010/main" val="109495703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44</a:t>
            </a:fld>
            <a:endParaRPr lang="zh-CN" altLang="en-US"/>
          </a:p>
        </p:txBody>
      </p:sp>
    </p:spTree>
    <p:extLst>
      <p:ext uri="{BB962C8B-B14F-4D97-AF65-F5344CB8AC3E}">
        <p14:creationId xmlns:p14="http://schemas.microsoft.com/office/powerpoint/2010/main" val="317264256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45</a:t>
            </a:fld>
            <a:endParaRPr lang="zh-CN" altLang="en-US"/>
          </a:p>
        </p:txBody>
      </p:sp>
    </p:spTree>
    <p:extLst>
      <p:ext uri="{BB962C8B-B14F-4D97-AF65-F5344CB8AC3E}">
        <p14:creationId xmlns:p14="http://schemas.microsoft.com/office/powerpoint/2010/main" val="24274576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46</a:t>
            </a:fld>
            <a:endParaRPr lang="zh-CN" altLang="en-US"/>
          </a:p>
        </p:txBody>
      </p:sp>
    </p:spTree>
    <p:extLst>
      <p:ext uri="{BB962C8B-B14F-4D97-AF65-F5344CB8AC3E}">
        <p14:creationId xmlns:p14="http://schemas.microsoft.com/office/powerpoint/2010/main" val="15426196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A8E64F72-4AB4-4902-8AC4-DBA3F897393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flipV="1">
            <a:off x="0" y="0"/>
            <a:ext cx="12192000" cy="685800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矩形 2"/>
          <p:cNvSpPr/>
          <p:nvPr userDrawn="1"/>
        </p:nvSpPr>
        <p:spPr>
          <a:xfrm>
            <a:off x="0" y="5867553"/>
            <a:ext cx="6096000" cy="923330"/>
          </a:xfrm>
          <a:prstGeom prst="rect">
            <a:avLst/>
          </a:prstGeom>
        </p:spPr>
        <p:txBody>
          <a:bodyPr>
            <a:spAutoFit/>
          </a:bodyPr>
          <a:lstStyle/>
          <a:p>
            <a:r>
              <a:rPr lang="zh-CN" altLang="en-US" sz="1800" dirty="0">
                <a:solidFill>
                  <a:schemeClr val="bg1">
                    <a:lumMod val="85000"/>
                  </a:schemeClr>
                </a:solidFill>
                <a:latin typeface="微软雅黑" panose="020B0503020204020204" pitchFamily="34" charset="-122"/>
                <a:ea typeface="微软雅黑" panose="020B0503020204020204" pitchFamily="34" charset="-122"/>
              </a:rPr>
              <a:t>不得将觅知网的</a:t>
            </a:r>
            <a:r>
              <a:rPr lang="en-US" altLang="zh-CN" sz="1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1800" dirty="0">
                <a:solidFill>
                  <a:schemeClr val="bg1">
                    <a:lumMod val="85000"/>
                  </a:schemeClr>
                </a:solidFill>
                <a:latin typeface="微软雅黑" panose="020B0503020204020204" pitchFamily="34" charset="-122"/>
                <a:ea typeface="微软雅黑" panose="020B0503020204020204" pitchFamily="34" charset="-122"/>
              </a:rPr>
              <a:t>模板、</a:t>
            </a:r>
            <a:r>
              <a:rPr lang="en-US" altLang="zh-CN" sz="1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1800" dirty="0">
                <a:solidFill>
                  <a:schemeClr val="bg1">
                    <a:lumMod val="85000"/>
                  </a:schemeClr>
                </a:solidFill>
                <a:latin typeface="微软雅黑" panose="020B0503020204020204" pitchFamily="34" charset="-122"/>
                <a:ea typeface="微软雅黑" panose="020B0503020204020204" pitchFamily="34" charset="-122"/>
              </a:rPr>
              <a:t>素材，本身用于再出售，或者出租、出借、转让、分销、发布或者作为礼物供他人使用，不得转授权、出卖、转让本协议或者本协议中的权利。</a:t>
            </a:r>
            <a:endParaRPr lang="zh-CN" altLang="en-US" dirty="0">
              <a:solidFill>
                <a:schemeClr val="bg1">
                  <a:lumMod val="85000"/>
                </a:schemeClr>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660FE25A-F59E-4A74-B665-864FD89EC222}"/>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 xmlns:a16="http://schemas.microsoft.com/office/drawing/2014/main" id="{1A42CC18-0C10-4C0D-A0F2-E6045AE31DB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 xmlns:a16="http://schemas.microsoft.com/office/drawing/2014/main" id="{601D336C-545D-4EB5-97AD-1195B1E100BF}"/>
              </a:ext>
            </a:extLst>
          </p:cNvPr>
          <p:cNvSpPr>
            <a:spLocks noGrp="1"/>
          </p:cNvSpPr>
          <p:nvPr>
            <p:ph type="dt" sz="half" idx="10"/>
          </p:nvPr>
        </p:nvSpPr>
        <p:spPr/>
        <p:txBody>
          <a:bodyPr/>
          <a:lstStyle/>
          <a:p>
            <a:fld id="{66177337-1161-4CB2-8B69-3E24C9ADD514}" type="datetimeFigureOut">
              <a:rPr lang="zh-CN" altLang="en-US" smtClean="0"/>
              <a:t>2019/1/16</a:t>
            </a:fld>
            <a:endParaRPr lang="zh-CN" altLang="en-US"/>
          </a:p>
        </p:txBody>
      </p:sp>
      <p:sp>
        <p:nvSpPr>
          <p:cNvPr id="5" name="页脚占位符 4">
            <a:extLst>
              <a:ext uri="{FF2B5EF4-FFF2-40B4-BE49-F238E27FC236}">
                <a16:creationId xmlns="" xmlns:a16="http://schemas.microsoft.com/office/drawing/2014/main" id="{B3F62F5E-1F39-4ED3-9466-620AD89BE985}"/>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BDAB90C6-7DD8-450C-B97D-289F0B9378B3}"/>
              </a:ext>
            </a:extLst>
          </p:cNvPr>
          <p:cNvSpPr>
            <a:spLocks noGrp="1"/>
          </p:cNvSpPr>
          <p:nvPr>
            <p:ph type="sldNum" sz="quarter" idx="12"/>
          </p:nvPr>
        </p:nvSpPr>
        <p:spPr/>
        <p:txBody>
          <a:bodyPr/>
          <a:lstStyle/>
          <a:p>
            <a:fld id="{2EED884B-F155-42E3-9801-487CD0C3BEE5}" type="slidenum">
              <a:rPr lang="zh-CN" altLang="en-US" smtClean="0"/>
              <a:t>‹#›</a:t>
            </a:fld>
            <a:endParaRPr lang="zh-CN" altLang="en-US"/>
          </a:p>
        </p:txBody>
      </p:sp>
    </p:spTree>
    <p:extLst>
      <p:ext uri="{BB962C8B-B14F-4D97-AF65-F5344CB8AC3E}">
        <p14:creationId xmlns:p14="http://schemas.microsoft.com/office/powerpoint/2010/main" val="9247669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audio" Target="../media/audio2.wav"/><Relationship Id="rId13" Type="http://schemas.openxmlformats.org/officeDocument/2006/relationships/image" Target="../media/image6.png"/><Relationship Id="rId3" Type="http://schemas.microsoft.com/office/2007/relationships/media" Target="../media/media1.m4a"/><Relationship Id="rId7" Type="http://schemas.openxmlformats.org/officeDocument/2006/relationships/audio" Target="../media/audio1.wav"/><Relationship Id="rId12" Type="http://schemas.openxmlformats.org/officeDocument/2006/relationships/image" Target="../media/image5.png"/><Relationship Id="rId2" Type="http://schemas.openxmlformats.org/officeDocument/2006/relationships/tags" Target="../tags/tag2.xml"/><Relationship Id="rId1" Type="http://schemas.openxmlformats.org/officeDocument/2006/relationships/themeOverride" Target="../theme/themeOverride1.xml"/><Relationship Id="rId6" Type="http://schemas.openxmlformats.org/officeDocument/2006/relationships/notesSlide" Target="../notesSlides/notesSlide1.xml"/><Relationship Id="rId11" Type="http://schemas.openxmlformats.org/officeDocument/2006/relationships/image" Target="../media/image4.png"/><Relationship Id="rId5" Type="http://schemas.openxmlformats.org/officeDocument/2006/relationships/slideLayout" Target="../slideLayouts/slideLayout2.xml"/><Relationship Id="rId10" Type="http://schemas.openxmlformats.org/officeDocument/2006/relationships/image" Target="../media/image3.png"/><Relationship Id="rId4" Type="http://schemas.openxmlformats.org/officeDocument/2006/relationships/audio" Target="../media/media1.m4a"/><Relationship Id="rId9"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notesSlide" Target="../notesSlides/notesSlide2.xml"/><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slideLayout" Target="../slideLayouts/slideLayout2.xml"/><Relationship Id="rId1" Type="http://schemas.openxmlformats.org/officeDocument/2006/relationships/themeOverride" Target="../theme/themeOverride2.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audio" Target="../media/audio3.wav"/><Relationship Id="rId9" Type="http://schemas.openxmlformats.org/officeDocument/2006/relationships/image" Target="../media/image11.png"/><Relationship Id="rId14" Type="http://schemas.openxmlformats.org/officeDocument/2006/relationships/image" Target="../media/image16.pn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2.xml"/><Relationship Id="rId7" Type="http://schemas.openxmlformats.org/officeDocument/2006/relationships/image" Target="../media/image17.png"/><Relationship Id="rId2" Type="http://schemas.openxmlformats.org/officeDocument/2006/relationships/tags" Target="../tags/tag3.xml"/><Relationship Id="rId1" Type="http://schemas.openxmlformats.org/officeDocument/2006/relationships/themeOverride" Target="../theme/themeOverride3.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3.xml"/><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hemeOverride" Target="../theme/themeOverride4.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themeOverride" Target="../theme/themeOverride5.xml"/><Relationship Id="rId5" Type="http://schemas.openxmlformats.org/officeDocument/2006/relationships/image" Target="../media/image21.pn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themeOverride" Target="../theme/themeOverride6.xml"/><Relationship Id="rId5" Type="http://schemas.openxmlformats.org/officeDocument/2006/relationships/image" Target="../media/image22.emf"/><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themeOverride" Target="../theme/themeOverride7.xml"/><Relationship Id="rId5" Type="http://schemas.openxmlformats.org/officeDocument/2006/relationships/image" Target="../media/image23.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themeOverride" Target="../theme/themeOverride8.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themeOverride" Target="../theme/themeOverride9.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themeOverride" Target="../theme/themeOverride10.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27.png"/><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notesSlide" Target="../notesSlides/notesSlide12.xml"/><Relationship Id="rId7"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17.png"/><Relationship Id="rId5" Type="http://schemas.openxmlformats.org/officeDocument/2006/relationships/image" Target="../media/image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themeOverride" Target="../theme/themeOverride11.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themeOverride" Target="../theme/themeOverride12.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tags" Target="../tags/tag6.xml"/><Relationship Id="rId7" Type="http://schemas.microsoft.com/office/2007/relationships/hdphoto" Target="../media/hdphoto1.wdp"/><Relationship Id="rId2" Type="http://schemas.openxmlformats.org/officeDocument/2006/relationships/tags" Target="../tags/tag5.xml"/><Relationship Id="rId1" Type="http://schemas.openxmlformats.org/officeDocument/2006/relationships/themeOverride" Target="../theme/themeOverride13.xml"/><Relationship Id="rId6" Type="http://schemas.openxmlformats.org/officeDocument/2006/relationships/image" Target="../media/image28.png"/><Relationship Id="rId5" Type="http://schemas.openxmlformats.org/officeDocument/2006/relationships/notesSlide" Target="../notesSlides/notesSlide15.xml"/><Relationship Id="rId10" Type="http://schemas.microsoft.com/office/2007/relationships/hdphoto" Target="../media/hdphoto2.wdp"/><Relationship Id="rId4" Type="http://schemas.openxmlformats.org/officeDocument/2006/relationships/slideLayout" Target="../slideLayouts/slideLayout3.xml"/><Relationship Id="rId9"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xml"/><Relationship Id="rId1" Type="http://schemas.openxmlformats.org/officeDocument/2006/relationships/themeOverride" Target="../theme/themeOverride14.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xml"/><Relationship Id="rId1" Type="http://schemas.openxmlformats.org/officeDocument/2006/relationships/themeOverride" Target="../theme/themeOverride15.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xml"/><Relationship Id="rId1" Type="http://schemas.openxmlformats.org/officeDocument/2006/relationships/themeOverride" Target="../theme/themeOverride16.xml"/><Relationship Id="rId5" Type="http://schemas.openxmlformats.org/officeDocument/2006/relationships/chart" Target="../charts/chart1.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3.xml"/><Relationship Id="rId1" Type="http://schemas.openxmlformats.org/officeDocument/2006/relationships/themeOverride" Target="../theme/themeOverride17.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3.xml"/><Relationship Id="rId1" Type="http://schemas.openxmlformats.org/officeDocument/2006/relationships/themeOverride" Target="../theme/themeOverride18.xml"/><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8" Type="http://schemas.openxmlformats.org/officeDocument/2006/relationships/image" Target="../media/image34.jpeg"/><Relationship Id="rId13" Type="http://schemas.openxmlformats.org/officeDocument/2006/relationships/image" Target="../media/image39.jpeg"/><Relationship Id="rId3" Type="http://schemas.openxmlformats.org/officeDocument/2006/relationships/notesSlide" Target="../notesSlides/notesSlide22.xml"/><Relationship Id="rId7" Type="http://schemas.openxmlformats.org/officeDocument/2006/relationships/image" Target="../media/image33.png"/><Relationship Id="rId12" Type="http://schemas.openxmlformats.org/officeDocument/2006/relationships/image" Target="../media/image38.png"/><Relationship Id="rId17" Type="http://schemas.openxmlformats.org/officeDocument/2006/relationships/image" Target="../media/image43.jpeg"/><Relationship Id="rId2" Type="http://schemas.openxmlformats.org/officeDocument/2006/relationships/slideLayout" Target="../slideLayouts/slideLayout3.xml"/><Relationship Id="rId16" Type="http://schemas.openxmlformats.org/officeDocument/2006/relationships/image" Target="../media/image42.jpeg"/><Relationship Id="rId1" Type="http://schemas.openxmlformats.org/officeDocument/2006/relationships/themeOverride" Target="../theme/themeOverride19.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31.png"/><Relationship Id="rId15" Type="http://schemas.openxmlformats.org/officeDocument/2006/relationships/image" Target="../media/image41.jpeg"/><Relationship Id="rId10" Type="http://schemas.openxmlformats.org/officeDocument/2006/relationships/image" Target="../media/image36.jpeg"/><Relationship Id="rId4" Type="http://schemas.openxmlformats.org/officeDocument/2006/relationships/image" Target="../media/image18.png"/><Relationship Id="rId9" Type="http://schemas.openxmlformats.org/officeDocument/2006/relationships/image" Target="../media/image35.jpeg"/><Relationship Id="rId14" Type="http://schemas.openxmlformats.org/officeDocument/2006/relationships/image" Target="../media/image40.jpeg"/></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3.xml"/><Relationship Id="rId1" Type="http://schemas.openxmlformats.org/officeDocument/2006/relationships/themeOverride" Target="../theme/themeOverride20.xml"/><Relationship Id="rId5" Type="http://schemas.openxmlformats.org/officeDocument/2006/relationships/image" Target="../media/image44.png"/><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tags" Target="../tags/tag8.xml"/><Relationship Id="rId7" Type="http://schemas.openxmlformats.org/officeDocument/2006/relationships/image" Target="../media/image46.png"/><Relationship Id="rId2" Type="http://schemas.openxmlformats.org/officeDocument/2006/relationships/tags" Target="../tags/tag7.xml"/><Relationship Id="rId1" Type="http://schemas.openxmlformats.org/officeDocument/2006/relationships/themeOverride" Target="../theme/themeOverride21.xml"/><Relationship Id="rId6" Type="http://schemas.openxmlformats.org/officeDocument/2006/relationships/image" Target="../media/image45.png"/><Relationship Id="rId5" Type="http://schemas.openxmlformats.org/officeDocument/2006/relationships/notesSlide" Target="../notesSlides/notesSlide25.xml"/><Relationship Id="rId4" Type="http://schemas.openxmlformats.org/officeDocument/2006/relationships/slideLayout" Target="../slideLayouts/slideLayout3.xml"/><Relationship Id="rId9" Type="http://schemas.openxmlformats.org/officeDocument/2006/relationships/image" Target="../media/image47.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3.xml"/><Relationship Id="rId1" Type="http://schemas.openxmlformats.org/officeDocument/2006/relationships/themeOverride" Target="../theme/themeOverride22.xml"/><Relationship Id="rId4" Type="http://schemas.openxmlformats.org/officeDocument/2006/relationships/image" Target="../media/image18.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3.xml"/><Relationship Id="rId1" Type="http://schemas.openxmlformats.org/officeDocument/2006/relationships/themeOverride" Target="../theme/themeOverride23.xml"/><Relationship Id="rId5" Type="http://schemas.openxmlformats.org/officeDocument/2006/relationships/image" Target="../media/image48.png"/><Relationship Id="rId4" Type="http://schemas.openxmlformats.org/officeDocument/2006/relationships/image" Target="../media/image18.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3.xml"/><Relationship Id="rId1" Type="http://schemas.openxmlformats.org/officeDocument/2006/relationships/themeOverride" Target="../theme/themeOverride24.xml"/><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3.xml"/><Relationship Id="rId1" Type="http://schemas.openxmlformats.org/officeDocument/2006/relationships/themeOverride" Target="../theme/themeOverride25.xml"/><Relationship Id="rId4" Type="http://schemas.openxmlformats.org/officeDocument/2006/relationships/image" Target="../media/image18.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3.xml"/><Relationship Id="rId1" Type="http://schemas.openxmlformats.org/officeDocument/2006/relationships/themeOverride" Target="../theme/themeOverride26.xml"/><Relationship Id="rId5" Type="http://schemas.openxmlformats.org/officeDocument/2006/relationships/image" Target="../media/image49.jpeg"/><Relationship Id="rId4" Type="http://schemas.openxmlformats.org/officeDocument/2006/relationships/image" Target="../media/image18.png"/></Relationships>
</file>

<file path=ppt/slides/_rels/slide3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notesSlide" Target="../notesSlides/notesSlide31.xml"/><Relationship Id="rId7"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image" Target="../media/image17.png"/><Relationship Id="rId5" Type="http://schemas.openxmlformats.org/officeDocument/2006/relationships/image" Target="../media/image3.png"/><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3.xml"/><Relationship Id="rId1" Type="http://schemas.openxmlformats.org/officeDocument/2006/relationships/themeOverride" Target="../theme/themeOverride27.xml"/><Relationship Id="rId4" Type="http://schemas.openxmlformats.org/officeDocument/2006/relationships/image" Target="../media/image18.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3.xml"/><Relationship Id="rId1" Type="http://schemas.openxmlformats.org/officeDocument/2006/relationships/themeOverride" Target="../theme/themeOverride28.xml"/><Relationship Id="rId4" Type="http://schemas.openxmlformats.org/officeDocument/2006/relationships/image" Target="../media/image18.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3.xml"/><Relationship Id="rId1" Type="http://schemas.openxmlformats.org/officeDocument/2006/relationships/themeOverride" Target="../theme/themeOverride29.xml"/><Relationship Id="rId5" Type="http://schemas.openxmlformats.org/officeDocument/2006/relationships/image" Target="../media/image18.png"/><Relationship Id="rId4" Type="http://schemas.openxmlformats.org/officeDocument/2006/relationships/image" Target="../media/image50.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3.xml"/><Relationship Id="rId1" Type="http://schemas.openxmlformats.org/officeDocument/2006/relationships/themeOverride" Target="../theme/themeOverride30.xml"/><Relationship Id="rId4" Type="http://schemas.openxmlformats.org/officeDocument/2006/relationships/image" Target="../media/image18.png"/></Relationships>
</file>

<file path=ppt/slides/_rels/slide36.xml.rels><?xml version="1.0" encoding="UTF-8" standalone="yes"?>
<Relationships xmlns="http://schemas.openxmlformats.org/package/2006/relationships"><Relationship Id="rId8" Type="http://schemas.openxmlformats.org/officeDocument/2006/relationships/image" Target="../media/image54.jpeg"/><Relationship Id="rId3" Type="http://schemas.openxmlformats.org/officeDocument/2006/relationships/notesSlide" Target="../notesSlides/notesSlide36.xml"/><Relationship Id="rId7" Type="http://schemas.openxmlformats.org/officeDocument/2006/relationships/image" Target="../media/image53.png"/><Relationship Id="rId2" Type="http://schemas.openxmlformats.org/officeDocument/2006/relationships/slideLayout" Target="../slideLayouts/slideLayout3.xml"/><Relationship Id="rId1" Type="http://schemas.openxmlformats.org/officeDocument/2006/relationships/themeOverride" Target="../theme/themeOverride31.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18.png"/><Relationship Id="rId9" Type="http://schemas.openxmlformats.org/officeDocument/2006/relationships/image" Target="../media/image55.jpeg"/></Relationships>
</file>

<file path=ppt/slides/_rels/slide3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18.png"/><Relationship Id="rId5" Type="http://schemas.openxmlformats.org/officeDocument/2006/relationships/notesSlide" Target="../notesSlides/notesSlide38.xml"/><Relationship Id="rId4"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3.xml"/><Relationship Id="rId1" Type="http://schemas.openxmlformats.org/officeDocument/2006/relationships/themeOverride" Target="../theme/themeOverride32.xml"/><Relationship Id="rId5" Type="http://schemas.openxmlformats.org/officeDocument/2006/relationships/image" Target="../media/image56.png"/><Relationship Id="rId4" Type="http://schemas.openxmlformats.org/officeDocument/2006/relationships/image" Target="../media/image18.png"/></Relationships>
</file>

<file path=ppt/slides/_rels/slide40.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60.png"/><Relationship Id="rId3" Type="http://schemas.openxmlformats.org/officeDocument/2006/relationships/tags" Target="../tags/tag14.xml"/><Relationship Id="rId7" Type="http://schemas.openxmlformats.org/officeDocument/2006/relationships/notesSlide" Target="../notesSlides/notesSlide40.xml"/><Relationship Id="rId12" Type="http://schemas.openxmlformats.org/officeDocument/2006/relationships/image" Target="../media/image59.png"/><Relationship Id="rId2" Type="http://schemas.openxmlformats.org/officeDocument/2006/relationships/tags" Target="../tags/tag13.xml"/><Relationship Id="rId1" Type="http://schemas.openxmlformats.org/officeDocument/2006/relationships/themeOverride" Target="../theme/themeOverride33.xml"/><Relationship Id="rId6" Type="http://schemas.openxmlformats.org/officeDocument/2006/relationships/slideLayout" Target="../slideLayouts/slideLayout3.xml"/><Relationship Id="rId11" Type="http://schemas.openxmlformats.org/officeDocument/2006/relationships/image" Target="../media/image58.png"/><Relationship Id="rId5" Type="http://schemas.openxmlformats.org/officeDocument/2006/relationships/tags" Target="../tags/tag16.xml"/><Relationship Id="rId10" Type="http://schemas.openxmlformats.org/officeDocument/2006/relationships/image" Target="../media/image57.png"/><Relationship Id="rId4" Type="http://schemas.openxmlformats.org/officeDocument/2006/relationships/tags" Target="../tags/tag15.xml"/><Relationship Id="rId9" Type="http://schemas.openxmlformats.org/officeDocument/2006/relationships/image" Target="../media/image45.png"/></Relationships>
</file>

<file path=ppt/slides/_rels/slide41.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notesSlide" Target="../notesSlides/notesSlide41.xml"/><Relationship Id="rId7" Type="http://schemas.openxmlformats.org/officeDocument/2006/relationships/image" Target="../media/image63.jpeg"/><Relationship Id="rId2" Type="http://schemas.openxmlformats.org/officeDocument/2006/relationships/slideLayout" Target="../slideLayouts/slideLayout3.xml"/><Relationship Id="rId1" Type="http://schemas.openxmlformats.org/officeDocument/2006/relationships/themeOverride" Target="../theme/themeOverride34.xml"/><Relationship Id="rId6" Type="http://schemas.openxmlformats.org/officeDocument/2006/relationships/image" Target="../media/image62.jpeg"/><Relationship Id="rId5" Type="http://schemas.openxmlformats.org/officeDocument/2006/relationships/image" Target="../media/image61.jpeg"/><Relationship Id="rId10" Type="http://schemas.openxmlformats.org/officeDocument/2006/relationships/image" Target="../media/image66.jpeg"/><Relationship Id="rId4" Type="http://schemas.openxmlformats.org/officeDocument/2006/relationships/image" Target="../media/image18.png"/><Relationship Id="rId9" Type="http://schemas.openxmlformats.org/officeDocument/2006/relationships/image" Target="../media/image65.jpe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3.xml"/><Relationship Id="rId1" Type="http://schemas.openxmlformats.org/officeDocument/2006/relationships/themeOverride" Target="../theme/themeOverride35.xml"/><Relationship Id="rId4" Type="http://schemas.openxmlformats.org/officeDocument/2006/relationships/image" Target="../media/image18.png"/></Relationships>
</file>

<file path=ppt/slides/_rels/slide43.xml.rels><?xml version="1.0" encoding="UTF-8" standalone="yes"?>
<Relationships xmlns="http://schemas.openxmlformats.org/package/2006/relationships"><Relationship Id="rId8" Type="http://schemas.openxmlformats.org/officeDocument/2006/relationships/image" Target="../media/image70.png"/><Relationship Id="rId13" Type="http://schemas.openxmlformats.org/officeDocument/2006/relationships/image" Target="../media/image75.png"/><Relationship Id="rId18" Type="http://schemas.openxmlformats.org/officeDocument/2006/relationships/image" Target="../media/image80.jpeg"/><Relationship Id="rId3" Type="http://schemas.openxmlformats.org/officeDocument/2006/relationships/notesSlide" Target="../notesSlides/notesSlide43.xml"/><Relationship Id="rId21" Type="http://schemas.openxmlformats.org/officeDocument/2006/relationships/image" Target="../media/image83.jpeg"/><Relationship Id="rId7" Type="http://schemas.openxmlformats.org/officeDocument/2006/relationships/image" Target="../media/image69.png"/><Relationship Id="rId12" Type="http://schemas.openxmlformats.org/officeDocument/2006/relationships/image" Target="../media/image74.png"/><Relationship Id="rId17" Type="http://schemas.openxmlformats.org/officeDocument/2006/relationships/image" Target="../media/image79.png"/><Relationship Id="rId2" Type="http://schemas.openxmlformats.org/officeDocument/2006/relationships/slideLayout" Target="../slideLayouts/slideLayout3.xml"/><Relationship Id="rId16" Type="http://schemas.openxmlformats.org/officeDocument/2006/relationships/image" Target="../media/image78.png"/><Relationship Id="rId20" Type="http://schemas.openxmlformats.org/officeDocument/2006/relationships/image" Target="../media/image82.jpeg"/><Relationship Id="rId1" Type="http://schemas.openxmlformats.org/officeDocument/2006/relationships/themeOverride" Target="../theme/themeOverride36.xml"/><Relationship Id="rId6" Type="http://schemas.openxmlformats.org/officeDocument/2006/relationships/image" Target="../media/image68.png"/><Relationship Id="rId11" Type="http://schemas.openxmlformats.org/officeDocument/2006/relationships/image" Target="../media/image73.png"/><Relationship Id="rId5" Type="http://schemas.openxmlformats.org/officeDocument/2006/relationships/image" Target="../media/image67.png"/><Relationship Id="rId15" Type="http://schemas.openxmlformats.org/officeDocument/2006/relationships/image" Target="../media/image77.png"/><Relationship Id="rId23" Type="http://schemas.openxmlformats.org/officeDocument/2006/relationships/image" Target="../media/image85.jpeg"/><Relationship Id="rId10" Type="http://schemas.openxmlformats.org/officeDocument/2006/relationships/image" Target="../media/image72.png"/><Relationship Id="rId19" Type="http://schemas.openxmlformats.org/officeDocument/2006/relationships/image" Target="../media/image81.jpeg"/><Relationship Id="rId4" Type="http://schemas.openxmlformats.org/officeDocument/2006/relationships/image" Target="../media/image18.png"/><Relationship Id="rId9" Type="http://schemas.openxmlformats.org/officeDocument/2006/relationships/image" Target="../media/image71.png"/><Relationship Id="rId14" Type="http://schemas.openxmlformats.org/officeDocument/2006/relationships/image" Target="../media/image76.png"/><Relationship Id="rId22" Type="http://schemas.openxmlformats.org/officeDocument/2006/relationships/image" Target="../media/image84.jpeg"/></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3.xml"/><Relationship Id="rId1" Type="http://schemas.openxmlformats.org/officeDocument/2006/relationships/themeOverride" Target="../theme/themeOverride37.xml"/><Relationship Id="rId4" Type="http://schemas.openxmlformats.org/officeDocument/2006/relationships/image" Target="../media/image18.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3.xml"/><Relationship Id="rId1" Type="http://schemas.openxmlformats.org/officeDocument/2006/relationships/themeOverride" Target="../theme/themeOverride38.xml"/><Relationship Id="rId4" Type="http://schemas.openxmlformats.org/officeDocument/2006/relationships/image" Target="../media/image18.pn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xml"/><Relationship Id="rId1" Type="http://schemas.openxmlformats.org/officeDocument/2006/relationships/tags" Target="../tags/tag17.xml"/><Relationship Id="rId5" Type="http://schemas.openxmlformats.org/officeDocument/2006/relationships/image" Target="../media/image5.png"/><Relationship Id="rId4" Type="http://schemas.openxmlformats.org/officeDocument/2006/relationships/image" Target="../media/image8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 xmlns:a16="http://schemas.microsoft.com/office/drawing/2014/main" id="{C2205782-93C3-4CE3-B085-36065AD270BD}"/>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grpSp>
        <p:nvGrpSpPr>
          <p:cNvPr id="3" name="组合 2">
            <a:extLst>
              <a:ext uri="{FF2B5EF4-FFF2-40B4-BE49-F238E27FC236}">
                <a16:creationId xmlns="" xmlns:a16="http://schemas.microsoft.com/office/drawing/2014/main" id="{614DC780-8235-4555-91C0-EC2E147E831C}"/>
              </a:ext>
            </a:extLst>
          </p:cNvPr>
          <p:cNvGrpSpPr/>
          <p:nvPr/>
        </p:nvGrpSpPr>
        <p:grpSpPr>
          <a:xfrm>
            <a:off x="4272894" y="1963775"/>
            <a:ext cx="7394208" cy="2450756"/>
            <a:chOff x="4272894" y="1963775"/>
            <a:chExt cx="7394208" cy="2450756"/>
          </a:xfrm>
        </p:grpSpPr>
        <p:pic>
          <p:nvPicPr>
            <p:cNvPr id="6" name="图片 5">
              <a:extLst>
                <a:ext uri="{FF2B5EF4-FFF2-40B4-BE49-F238E27FC236}">
                  <a16:creationId xmlns="" xmlns:a16="http://schemas.microsoft.com/office/drawing/2014/main" id="{B498FBDD-73B3-4BE8-95CD-C29C2E8B616F}"/>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4272894" y="1963775"/>
              <a:ext cx="7394208" cy="2450756"/>
            </a:xfrm>
            <a:prstGeom prst="rect">
              <a:avLst/>
            </a:prstGeom>
            <a:effectLst>
              <a:outerShdw blurRad="50800" dist="38100" dir="8100000" algn="tr" rotWithShape="0">
                <a:prstClr val="black">
                  <a:alpha val="40000"/>
                </a:prstClr>
              </a:outerShdw>
            </a:effectLst>
          </p:spPr>
        </p:pic>
        <p:grpSp>
          <p:nvGrpSpPr>
            <p:cNvPr id="2" name="组合 1">
              <a:extLst>
                <a:ext uri="{FF2B5EF4-FFF2-40B4-BE49-F238E27FC236}">
                  <a16:creationId xmlns="" xmlns:a16="http://schemas.microsoft.com/office/drawing/2014/main" id="{EEC8509A-1931-4A6D-AECD-CACBB64F78A0}"/>
                </a:ext>
              </a:extLst>
            </p:cNvPr>
            <p:cNvGrpSpPr/>
            <p:nvPr/>
          </p:nvGrpSpPr>
          <p:grpSpPr>
            <a:xfrm>
              <a:off x="5542238" y="3917833"/>
              <a:ext cx="4965147" cy="479428"/>
              <a:chOff x="5542238" y="3917833"/>
              <a:chExt cx="4965147" cy="479428"/>
            </a:xfrm>
          </p:grpSpPr>
          <p:pic>
            <p:nvPicPr>
              <p:cNvPr id="16" name="图片 15">
                <a:extLst>
                  <a:ext uri="{FF2B5EF4-FFF2-40B4-BE49-F238E27FC236}">
                    <a16:creationId xmlns="" xmlns:a16="http://schemas.microsoft.com/office/drawing/2014/main" id="{7F9D6B04-F307-4950-9DAA-334F2D8EDAB8}"/>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flipV="1">
                <a:off x="5808724" y="3917833"/>
                <a:ext cx="4467224" cy="479428"/>
              </a:xfrm>
              <a:prstGeom prst="rect">
                <a:avLst/>
              </a:prstGeom>
            </p:spPr>
          </p:pic>
          <p:sp>
            <p:nvSpPr>
              <p:cNvPr id="8" name="文本框 7">
                <a:extLst>
                  <a:ext uri="{FF2B5EF4-FFF2-40B4-BE49-F238E27FC236}">
                    <a16:creationId xmlns="" xmlns:a16="http://schemas.microsoft.com/office/drawing/2014/main" id="{DED1B0E0-BBB1-4D7C-99B0-FD326565DEBF}"/>
                  </a:ext>
                </a:extLst>
              </p:cNvPr>
              <p:cNvSpPr txBox="1"/>
              <p:nvPr/>
            </p:nvSpPr>
            <p:spPr>
              <a:xfrm>
                <a:off x="5542238" y="3959051"/>
                <a:ext cx="4965147" cy="400110"/>
              </a:xfrm>
              <a:prstGeom prst="rect">
                <a:avLst/>
              </a:prstGeom>
              <a:noFill/>
              <a:effectLst>
                <a:outerShdw blurRad="50800" dist="38100" dir="8100000" algn="tr" rotWithShape="0">
                  <a:prstClr val="black">
                    <a:alpha val="40000"/>
                  </a:prstClr>
                </a:outerShdw>
              </a:effectLst>
            </p:spPr>
            <p:txBody>
              <a:bodyPr wrap="square" rtlCol="0">
                <a:spAutoFit/>
              </a:bodyPr>
              <a:lstStyle/>
              <a:p>
                <a:pPr algn="ctr"/>
                <a:endParaRPr lang="zh-CN" altLang="en-US" sz="2000" b="1" dirty="0">
                  <a:solidFill>
                    <a:schemeClr val="bg1"/>
                  </a:solidFill>
                  <a:latin typeface="思源黑体 CN Bold" panose="020B0800000000000000" pitchFamily="34" charset="-122"/>
                  <a:ea typeface="思源黑体 CN Bold" panose="020B0800000000000000" pitchFamily="34" charset="-122"/>
                </a:endParaRPr>
              </a:p>
            </p:txBody>
          </p:sp>
        </p:grpSp>
      </p:grpSp>
      <p:sp>
        <p:nvSpPr>
          <p:cNvPr id="4" name="PA-矩形 3">
            <a:extLst>
              <a:ext uri="{FF2B5EF4-FFF2-40B4-BE49-F238E27FC236}">
                <a16:creationId xmlns="" xmlns:a16="http://schemas.microsoft.com/office/drawing/2014/main" id="{F8EB707B-82A1-4BC8-8CF0-1B8885BC7D0E}"/>
              </a:ext>
            </a:extLst>
          </p:cNvPr>
          <p:cNvSpPr/>
          <p:nvPr>
            <p:custDataLst>
              <p:tags r:id="rId2"/>
            </p:custDataLst>
          </p:nvPr>
        </p:nvSpPr>
        <p:spPr>
          <a:xfrm>
            <a:off x="4638677" y="2661796"/>
            <a:ext cx="6696064" cy="830997"/>
          </a:xfrm>
          <a:prstGeom prst="rect">
            <a:avLst/>
          </a:prstGeom>
        </p:spPr>
        <p:txBody>
          <a:bodyPr wrap="none">
            <a:spAutoFit/>
          </a:bodyPr>
          <a:lstStyle/>
          <a:p>
            <a:pPr algn="ctr"/>
            <a:r>
              <a:rPr lang="zh-CN" altLang="en-US" sz="4800" dirty="0">
                <a:ln>
                  <a:solidFill>
                    <a:schemeClr val="bg1"/>
                  </a:solidFill>
                </a:ln>
                <a:gradFill>
                  <a:gsLst>
                    <a:gs pos="0">
                      <a:schemeClr val="bg1"/>
                    </a:gs>
                    <a:gs pos="54000">
                      <a:srgbClr val="C6E5ED"/>
                    </a:gs>
                    <a:gs pos="100000">
                      <a:srgbClr val="BAE0E9"/>
                    </a:gs>
                  </a:gsLst>
                  <a:lin ang="5400000" scaled="1"/>
                </a:gradFill>
                <a:effectLst>
                  <a:outerShdw blurRad="38100" dist="38100" dir="2700000" algn="tl">
                    <a:srgbClr val="000000">
                      <a:alpha val="43137"/>
                    </a:srgbClr>
                  </a:outerShdw>
                </a:effectLst>
                <a:latin typeface="思源黑体 CN Bold" panose="020B0800000000000000" pitchFamily="34" charset="-122"/>
                <a:ea typeface="思源黑体 CN Bold" panose="020B0800000000000000" pitchFamily="34" charset="-122"/>
              </a:rPr>
              <a:t>互联网科技公司</a:t>
            </a:r>
            <a:r>
              <a:rPr lang="en-US" altLang="zh-CN" sz="4800" dirty="0" err="1">
                <a:ln>
                  <a:solidFill>
                    <a:schemeClr val="bg1"/>
                  </a:solidFill>
                </a:ln>
                <a:gradFill>
                  <a:gsLst>
                    <a:gs pos="0">
                      <a:schemeClr val="bg1"/>
                    </a:gs>
                    <a:gs pos="54000">
                      <a:srgbClr val="C6E5ED"/>
                    </a:gs>
                    <a:gs pos="100000">
                      <a:srgbClr val="BAE0E9"/>
                    </a:gs>
                  </a:gsLst>
                  <a:lin ang="5400000" scaled="1"/>
                </a:gradFill>
                <a:effectLst>
                  <a:outerShdw blurRad="38100" dist="38100" dir="2700000" algn="tl">
                    <a:srgbClr val="000000">
                      <a:alpha val="43137"/>
                    </a:srgbClr>
                  </a:outerShdw>
                </a:effectLst>
                <a:latin typeface="思源黑体 CN Bold" panose="020B0800000000000000" pitchFamily="34" charset="-122"/>
                <a:ea typeface="思源黑体 CN Bold" panose="020B0800000000000000" pitchFamily="34" charset="-122"/>
              </a:rPr>
              <a:t>ppt</a:t>
            </a:r>
            <a:r>
              <a:rPr lang="zh-CN" altLang="en-US" sz="4800" dirty="0">
                <a:ln>
                  <a:solidFill>
                    <a:schemeClr val="bg1"/>
                  </a:solidFill>
                </a:ln>
                <a:gradFill>
                  <a:gsLst>
                    <a:gs pos="0">
                      <a:schemeClr val="bg1"/>
                    </a:gs>
                    <a:gs pos="54000">
                      <a:srgbClr val="C6E5ED"/>
                    </a:gs>
                    <a:gs pos="100000">
                      <a:srgbClr val="BAE0E9"/>
                    </a:gs>
                  </a:gsLst>
                  <a:lin ang="5400000" scaled="1"/>
                </a:gradFill>
                <a:effectLst>
                  <a:outerShdw blurRad="38100" dist="38100" dir="2700000" algn="tl">
                    <a:srgbClr val="000000">
                      <a:alpha val="43137"/>
                    </a:srgbClr>
                  </a:outerShdw>
                </a:effectLst>
                <a:latin typeface="思源黑体 CN Bold" panose="020B0800000000000000" pitchFamily="34" charset="-122"/>
                <a:ea typeface="思源黑体 CN Bold" panose="020B0800000000000000" pitchFamily="34" charset="-122"/>
              </a:rPr>
              <a:t>模板</a:t>
            </a:r>
          </a:p>
        </p:txBody>
      </p:sp>
      <p:sp>
        <p:nvSpPr>
          <p:cNvPr id="14" name="文本框 13">
            <a:extLst>
              <a:ext uri="{FF2B5EF4-FFF2-40B4-BE49-F238E27FC236}">
                <a16:creationId xmlns="" xmlns:a16="http://schemas.microsoft.com/office/drawing/2014/main" id="{61DC46A4-D491-4743-B088-8F18BF1F0A21}"/>
              </a:ext>
            </a:extLst>
          </p:cNvPr>
          <p:cNvSpPr txBox="1"/>
          <p:nvPr/>
        </p:nvSpPr>
        <p:spPr>
          <a:xfrm>
            <a:off x="5597405" y="1363610"/>
            <a:ext cx="4371975" cy="1200329"/>
          </a:xfrm>
          <a:prstGeom prst="rect">
            <a:avLst/>
          </a:prstGeom>
          <a:noFill/>
        </p:spPr>
        <p:txBody>
          <a:bodyPr wrap="square" rtlCol="0">
            <a:spAutoFit/>
          </a:bodyPr>
          <a:lstStyle/>
          <a:p>
            <a:pPr algn="ctr"/>
            <a:r>
              <a:rPr lang="en-US" altLang="zh-CN" sz="7200" b="1" dirty="0">
                <a:ln>
                  <a:solidFill>
                    <a:schemeClr val="bg1"/>
                  </a:solidFill>
                </a:ln>
                <a:gradFill>
                  <a:gsLst>
                    <a:gs pos="0">
                      <a:schemeClr val="bg1"/>
                    </a:gs>
                    <a:gs pos="54000">
                      <a:srgbClr val="C6E5ED"/>
                    </a:gs>
                    <a:gs pos="100000">
                      <a:srgbClr val="BAE0E9"/>
                    </a:gs>
                  </a:gsLst>
                  <a:lin ang="5400000" scaled="1"/>
                </a:gradFill>
                <a:effectLst>
                  <a:outerShdw blurRad="38100" dist="38100" dir="2700000" algn="tl">
                    <a:srgbClr val="000000">
                      <a:alpha val="43137"/>
                    </a:srgbClr>
                  </a:outerShdw>
                </a:effectLst>
                <a:latin typeface="Arial Narrow" panose="020B0606020202030204" pitchFamily="34" charset="0"/>
              </a:rPr>
              <a:t>2018</a:t>
            </a:r>
            <a:endParaRPr lang="zh-CN" altLang="en-US" sz="7200" b="1" dirty="0">
              <a:ln>
                <a:solidFill>
                  <a:schemeClr val="bg1"/>
                </a:solidFill>
              </a:ln>
              <a:gradFill>
                <a:gsLst>
                  <a:gs pos="0">
                    <a:schemeClr val="bg1"/>
                  </a:gs>
                  <a:gs pos="54000">
                    <a:srgbClr val="C6E5ED"/>
                  </a:gs>
                  <a:gs pos="100000">
                    <a:srgbClr val="BAE0E9"/>
                  </a:gs>
                </a:gsLst>
                <a:lin ang="5400000" scaled="1"/>
              </a:gradFill>
              <a:effectLst>
                <a:outerShdw blurRad="38100" dist="38100" dir="2700000" algn="tl">
                  <a:srgbClr val="000000">
                    <a:alpha val="43137"/>
                  </a:srgbClr>
                </a:outerShdw>
              </a:effectLst>
              <a:latin typeface="Arial Narrow" panose="020B0606020202030204" pitchFamily="34" charset="0"/>
            </a:endParaRPr>
          </a:p>
        </p:txBody>
      </p:sp>
      <p:pic>
        <p:nvPicPr>
          <p:cNvPr id="15" name="图片 14">
            <a:extLst>
              <a:ext uri="{FF2B5EF4-FFF2-40B4-BE49-F238E27FC236}">
                <a16:creationId xmlns="" xmlns:a16="http://schemas.microsoft.com/office/drawing/2014/main" id="{937B91CD-D3C0-40C5-BB4B-23D5ADD35E05}"/>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flipH="1">
            <a:off x="8024812" y="-248333"/>
            <a:ext cx="4371975" cy="2960313"/>
          </a:xfrm>
          <a:prstGeom prst="rect">
            <a:avLst/>
          </a:prstGeom>
        </p:spPr>
      </p:pic>
      <p:pic>
        <p:nvPicPr>
          <p:cNvPr id="13" name="纯音乐 - 一首大气磅礴的纯音乐">
            <a:hlinkClick r:id="" action="ppaction://media"/>
            <a:extLst>
              <a:ext uri="{FF2B5EF4-FFF2-40B4-BE49-F238E27FC236}">
                <a16:creationId xmlns="" xmlns:a16="http://schemas.microsoft.com/office/drawing/2014/main" id="{7C6B791B-3659-4692-A4CD-1BEB2AFEA507}"/>
              </a:ext>
            </a:extLst>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0" y="-943898"/>
            <a:ext cx="609600" cy="609600"/>
          </a:xfrm>
          <a:prstGeom prst="rect">
            <a:avLst/>
          </a:prstGeom>
        </p:spPr>
      </p:pic>
      <p:sp>
        <p:nvSpPr>
          <p:cNvPr id="7" name="文本框 6">
            <a:extLst>
              <a:ext uri="{FF2B5EF4-FFF2-40B4-BE49-F238E27FC236}">
                <a16:creationId xmlns="" xmlns:a16="http://schemas.microsoft.com/office/drawing/2014/main" id="{E8EF385A-23DE-443A-9064-D648310CCD11}"/>
              </a:ext>
            </a:extLst>
          </p:cNvPr>
          <p:cNvSpPr txBox="1"/>
          <p:nvPr/>
        </p:nvSpPr>
        <p:spPr>
          <a:xfrm>
            <a:off x="8024812" y="-850900"/>
            <a:ext cx="979488" cy="369332"/>
          </a:xfrm>
          <a:prstGeom prst="rect">
            <a:avLst/>
          </a:prstGeom>
          <a:noFill/>
        </p:spPr>
        <p:txBody>
          <a:bodyPr wrap="square" rtlCol="0">
            <a:spAutoFit/>
          </a:bodyPr>
          <a:lstStyle/>
          <a:p>
            <a:r>
              <a:rPr lang="en-US" altLang="zh-CN" dirty="0"/>
              <a:t>111</a:t>
            </a:r>
            <a:endParaRPr lang="zh-CN" altLang="en-US" dirty="0"/>
          </a:p>
        </p:txBody>
      </p:sp>
    </p:spTree>
    <p:extLst>
      <p:ext uri="{BB962C8B-B14F-4D97-AF65-F5344CB8AC3E}">
        <p14:creationId xmlns:p14="http://schemas.microsoft.com/office/powerpoint/2010/main" val="916231766"/>
      </p:ext>
    </p:extLst>
  </p:cSld>
  <p:clrMapOvr>
    <a:masterClrMapping/>
  </p:clrMapOvr>
  <p:transition spd="slow" advTm="4000">
    <p:randomBa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3"/>
                                        </p:tgtEl>
                                      </p:cBhvr>
                                    </p:cmd>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subTnLst>
                                    <p:audio>
                                      <p:cMediaNode vol="100000">
                                        <p:cTn display="0" masterRel="sameClick">
                                          <p:stCondLst>
                                            <p:cond evt="begin" delay="0">
                                              <p:tn val="7"/>
                                            </p:cond>
                                          </p:stCondLst>
                                          <p:endCondLst>
                                            <p:cond evt="onStopAudio" delay="0">
                                              <p:tgtEl>
                                                <p:sldTgt/>
                                              </p:tgtEl>
                                            </p:cond>
                                          </p:endCondLst>
                                        </p:cTn>
                                        <p:tgtEl>
                                          <p:sndTgt r:embed="rId7" name="voltage.wav"/>
                                        </p:tgtEl>
                                      </p:cMediaNode>
                                    </p:audio>
                                  </p:subTnLst>
                                </p:cTn>
                              </p:par>
                              <p:par>
                                <p:cTn id="9" presetID="56" presetClass="path" presetSubtype="0" accel="50000" decel="50000" fill="hold" nodeType="withEffect">
                                  <p:stCondLst>
                                    <p:cond delay="0"/>
                                  </p:stCondLst>
                                  <p:childTnLst>
                                    <p:animMotion origin="layout" path="M 0.2543 0.27106 L 1.45833E-6 -2.96296E-6 " pathEditMode="relative" rAng="0" ptsTypes="AA">
                                      <p:cBhvr>
                                        <p:cTn id="10" dur="2000" fill="hold"/>
                                        <p:tgtEl>
                                          <p:spTgt spid="15"/>
                                        </p:tgtEl>
                                        <p:attrNameLst>
                                          <p:attrName>ppt_x</p:attrName>
                                          <p:attrName>ppt_y</p:attrName>
                                        </p:attrNameLst>
                                      </p:cBhvr>
                                      <p:rCtr x="-12448" y="-14074"/>
                                    </p:animMotion>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subTnLst>
                                    <p:audio>
                                      <p:cMediaNode>
                                        <p:cTn display="0" masterRel="sameClick">
                                          <p:stCondLst>
                                            <p:cond evt="begin" delay="0">
                                              <p:tn val="11"/>
                                            </p:cond>
                                          </p:stCondLst>
                                          <p:endCondLst>
                                            <p:cond evt="onStopAudio" delay="0">
                                              <p:tgtEl>
                                                <p:sldTgt/>
                                              </p:tgtEl>
                                            </p:cond>
                                          </p:endCondLst>
                                        </p:cTn>
                                        <p:tgtEl>
                                          <p:sndTgt r:embed="rId8" name="laser.wav"/>
                                        </p:tgtEl>
                                      </p:cMediaNode>
                                    </p:audio>
                                  </p:subTnLst>
                                </p:cTn>
                              </p:par>
                              <p:par>
                                <p:cTn id="14" presetID="49" presetClass="entr" presetSubtype="0" decel="100000" fill="hold" grpId="0" nodeType="withEffect">
                                  <p:stCondLst>
                                    <p:cond delay="1000"/>
                                  </p:stCondLst>
                                  <p:iterate type="lt">
                                    <p:tmPct val="10000"/>
                                  </p:iterate>
                                  <p:childTnLst>
                                    <p:set>
                                      <p:cBhvr>
                                        <p:cTn id="15" dur="1" fill="hold">
                                          <p:stCondLst>
                                            <p:cond delay="0"/>
                                          </p:stCondLst>
                                        </p:cTn>
                                        <p:tgtEl>
                                          <p:spTgt spid="14"/>
                                        </p:tgtEl>
                                        <p:attrNameLst>
                                          <p:attrName>style.visibility</p:attrName>
                                        </p:attrNameLst>
                                      </p:cBhvr>
                                      <p:to>
                                        <p:strVal val="visible"/>
                                      </p:to>
                                    </p:set>
                                    <p:anim calcmode="lin" valueType="num">
                                      <p:cBhvr>
                                        <p:cTn id="16" dur="750" fill="hold"/>
                                        <p:tgtEl>
                                          <p:spTgt spid="14"/>
                                        </p:tgtEl>
                                        <p:attrNameLst>
                                          <p:attrName>ppt_w</p:attrName>
                                        </p:attrNameLst>
                                      </p:cBhvr>
                                      <p:tavLst>
                                        <p:tav tm="0">
                                          <p:val>
                                            <p:fltVal val="0"/>
                                          </p:val>
                                        </p:tav>
                                        <p:tav tm="100000">
                                          <p:val>
                                            <p:strVal val="#ppt_w"/>
                                          </p:val>
                                        </p:tav>
                                      </p:tavLst>
                                    </p:anim>
                                    <p:anim calcmode="lin" valueType="num">
                                      <p:cBhvr>
                                        <p:cTn id="17" dur="750" fill="hold"/>
                                        <p:tgtEl>
                                          <p:spTgt spid="14"/>
                                        </p:tgtEl>
                                        <p:attrNameLst>
                                          <p:attrName>ppt_h</p:attrName>
                                        </p:attrNameLst>
                                      </p:cBhvr>
                                      <p:tavLst>
                                        <p:tav tm="0">
                                          <p:val>
                                            <p:fltVal val="0"/>
                                          </p:val>
                                        </p:tav>
                                        <p:tav tm="100000">
                                          <p:val>
                                            <p:strVal val="#ppt_h"/>
                                          </p:val>
                                        </p:tav>
                                      </p:tavLst>
                                    </p:anim>
                                    <p:anim calcmode="lin" valueType="num">
                                      <p:cBhvr>
                                        <p:cTn id="18" dur="750" fill="hold"/>
                                        <p:tgtEl>
                                          <p:spTgt spid="14"/>
                                        </p:tgtEl>
                                        <p:attrNameLst>
                                          <p:attrName>style.rotation</p:attrName>
                                        </p:attrNameLst>
                                      </p:cBhvr>
                                      <p:tavLst>
                                        <p:tav tm="0">
                                          <p:val>
                                            <p:fltVal val="360"/>
                                          </p:val>
                                        </p:tav>
                                        <p:tav tm="100000">
                                          <p:val>
                                            <p:fltVal val="0"/>
                                          </p:val>
                                        </p:tav>
                                      </p:tavLst>
                                    </p:anim>
                                    <p:animEffect transition="in" filter="fade">
                                      <p:cBhvr>
                                        <p:cTn id="19" dur="750"/>
                                        <p:tgtEl>
                                          <p:spTgt spid="14"/>
                                        </p:tgtEl>
                                      </p:cBhvr>
                                    </p:animEffect>
                                  </p:childTnLst>
                                </p:cTn>
                              </p:par>
                              <p:par>
                                <p:cTn id="20" presetID="2" presetClass="entr" presetSubtype="1" fill="hold" grpId="1" nodeType="withEffect">
                                  <p:stCondLst>
                                    <p:cond delay="1000"/>
                                  </p:stCondLst>
                                  <p:iterate type="lt">
                                    <p:tmPct val="10000"/>
                                  </p:iterate>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ppt_x"/>
                                          </p:val>
                                        </p:tav>
                                        <p:tav tm="100000">
                                          <p:val>
                                            <p:strVal val="#ppt_x"/>
                                          </p:val>
                                        </p:tav>
                                      </p:tavLst>
                                    </p:anim>
                                    <p:anim calcmode="lin" valueType="num">
                                      <p:cBhvr additive="base">
                                        <p:cTn id="23" dur="500" fill="hold"/>
                                        <p:tgtEl>
                                          <p:spTgt spid="14"/>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0" presetClass="entr" presetSubtype="0"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wedge">
                                      <p:cBhvr>
                                        <p:cTn id="27" dur="1000"/>
                                        <p:tgtEl>
                                          <p:spTgt spid="3"/>
                                        </p:tgtEl>
                                      </p:cBhvr>
                                    </p:animEffect>
                                  </p:childTnLst>
                                </p:cTn>
                              </p:par>
                            </p:childTnLst>
                          </p:cTn>
                        </p:par>
                        <p:par>
                          <p:cTn id="28" fill="hold">
                            <p:stCondLst>
                              <p:cond delay="3000"/>
                            </p:stCondLst>
                            <p:childTnLst>
                              <p:par>
                                <p:cTn id="29" presetID="0" presetClass="entr" presetSubtype="0" fill="hold" grpId="0" nodeType="afterEffect">
                                  <p:stCondLst>
                                    <p:cond delay="0"/>
                                  </p:stCondLst>
                                  <p:iterate type="lt">
                                    <p:tmPct val="10000"/>
                                  </p:iterate>
                                  <p:childTnLst>
                                    <p:set>
                                      <p:cBhvr>
                                        <p:cTn id="30" dur="1" fill="hold">
                                          <p:stCondLst>
                                            <p:cond delay="0"/>
                                          </p:stCondLst>
                                        </p:cTn>
                                        <p:tgtEl>
                                          <p:spTgt spid="4"/>
                                        </p:tgtEl>
                                        <p:attrNameLst>
                                          <p:attrName>style.visibility</p:attrName>
                                        </p:attrNameLst>
                                      </p:cBhvr>
                                      <p:to>
                                        <p:strVal val="visible"/>
                                      </p:to>
                                    </p:set>
                                    <p:anim to="" calcmode="lin" valueType="num">
                                      <p:cBhvr>
                                        <p:cTn id="31" dur="700" fill="hold">
                                          <p:stCondLst>
                                            <p:cond delay="0"/>
                                          </p:stCondLst>
                                        </p:cTn>
                                        <p:tgtEl>
                                          <p:spTgt spid="4"/>
                                        </p:tgtEl>
                                        <p:attrNameLst>
                                          <p:attrName>ppt_x</p:attrName>
                                        </p:attrNameLst>
                                      </p:cBhvr>
                                      <p:tavLst>
                                        <p:tav tm="0" fmla="#ppt_x-(-#ppt_w/2*cos(ppt_r/180*pi))*((1.5-1.5*$)^2-(1.5-1.5*$)^3)">
                                          <p:val>
                                            <p:strVal val="0"/>
                                          </p:val>
                                        </p:tav>
                                        <p:tav tm="100000">
                                          <p:val>
                                            <p:strVal val="1"/>
                                          </p:val>
                                        </p:tav>
                                      </p:tavLst>
                                    </p:anim>
                                    <p:anim to="" calcmode="lin" valueType="num">
                                      <p:cBhvr>
                                        <p:cTn id="32" dur="700" fill="hold">
                                          <p:stCondLst>
                                            <p:cond delay="0"/>
                                          </p:stCondLst>
                                        </p:cTn>
                                        <p:tgtEl>
                                          <p:spTgt spid="4"/>
                                        </p:tgtEl>
                                        <p:attrNameLst>
                                          <p:attrName>ppt_y</p:attrName>
                                        </p:attrNameLst>
                                      </p:cBhvr>
                                      <p:tavLst>
                                        <p:tav tm="0" fmla="#ppt_y-(-#ppt_h/2*cos(ppt_r/180*pi))*((1.5-1.5*$)^2-(1.5-1.5*$)^3)">
                                          <p:val>
                                            <p:strVal val="0"/>
                                          </p:val>
                                        </p:tav>
                                        <p:tav tm="100000">
                                          <p:val>
                                            <p:strVal val="1"/>
                                          </p:val>
                                        </p:tav>
                                      </p:tavLst>
                                    </p:anim>
                                    <p:anim to="" calcmode="lin" valueType="num">
                                      <p:cBhvr>
                                        <p:cTn id="33" dur="700" fill="hold">
                                          <p:stCondLst>
                                            <p:cond delay="0"/>
                                          </p:stCondLst>
                                        </p:cTn>
                                        <p:tgtEl>
                                          <p:spTgt spid="4"/>
                                        </p:tgtEl>
                                        <p:attrNameLst>
                                          <p:attrName>ppt_h</p:attrName>
                                        </p:attrNameLst>
                                      </p:cBhvr>
                                      <p:tavLst>
                                        <p:tav tm="0" fmla="#ppt_h-(-#ppt_h)*((1.5-1.5*$)^2-(1.5-1.5*$)^3)">
                                          <p:val>
                                            <p:strVal val="0"/>
                                          </p:val>
                                        </p:tav>
                                        <p:tav tm="100000">
                                          <p:val>
                                            <p:strVal val="1"/>
                                          </p:val>
                                        </p:tav>
                                      </p:tavLst>
                                    </p:anim>
                                    <p:anim to="" calcmode="lin" valueType="num">
                                      <p:cBhvr>
                                        <p:cTn id="34" dur="700" fill="hold">
                                          <p:stCondLst>
                                            <p:cond delay="0"/>
                                          </p:stCondLst>
                                        </p:cTn>
                                        <p:tgtEl>
                                          <p:spTgt spid="4"/>
                                        </p:tgtEl>
                                        <p:attrNameLst>
                                          <p:attrName>ppt_w</p:attrName>
                                        </p:attrNameLst>
                                      </p:cBhvr>
                                      <p:tavLst>
                                        <p:tav tm="0" fmla="#ppt_w-(-#ppt_w)*((1.5-1.5*$)^2-(1.5-1.5*$)^3)">
                                          <p:val>
                                            <p:strVal val="0"/>
                                          </p:val>
                                        </p:tav>
                                        <p:tav tm="100000">
                                          <p:val>
                                            <p:strVal val="1"/>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5" repeatCount="indefinite" fill="hold" display="0">
                  <p:stCondLst>
                    <p:cond delay="indefinite"/>
                  </p:stCondLst>
                  <p:endCondLst>
                    <p:cond evt="onStopAudio" delay="0">
                      <p:tgtEl>
                        <p:sldTgt/>
                      </p:tgtEl>
                    </p:cond>
                  </p:endCondLst>
                </p:cTn>
                <p:tgtEl>
                  <p:spTgt spid="13"/>
                </p:tgtEl>
              </p:cMediaNode>
            </p:audio>
          </p:childTnLst>
        </p:cTn>
      </p:par>
    </p:tnLst>
    <p:bldLst>
      <p:bldP spid="4" grpId="0"/>
      <p:bldP spid="14" grpId="0"/>
      <p:bldP spid="14" grpId="1"/>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a:extLst>
              <a:ext uri="{FF2B5EF4-FFF2-40B4-BE49-F238E27FC236}">
                <a16:creationId xmlns="" xmlns:a16="http://schemas.microsoft.com/office/drawing/2014/main" id="{5DC15A2A-C53D-45EC-B8D0-93DB09B2282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flipH="1">
            <a:off x="0" y="-1"/>
            <a:ext cx="12192000" cy="6858001"/>
          </a:xfrm>
          <a:prstGeom prst="rect">
            <a:avLst/>
          </a:prstGeom>
        </p:spPr>
      </p:pic>
      <p:pic>
        <p:nvPicPr>
          <p:cNvPr id="17" name="4" descr="D:\360data\重要数据\桌面\333333333333.png">
            <a:extLst>
              <a:ext uri="{FF2B5EF4-FFF2-40B4-BE49-F238E27FC236}">
                <a16:creationId xmlns="" xmlns:a16="http://schemas.microsoft.com/office/drawing/2014/main" id="{27FBD62A-246F-4ACD-BAEC-66CE7A170389}"/>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892327" y="1066301"/>
            <a:ext cx="2781701" cy="2839320"/>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pic>
        <p:nvPicPr>
          <p:cNvPr id="18" name="5" descr="D:\360data\重要数据\桌面\222222.png">
            <a:extLst>
              <a:ext uri="{FF2B5EF4-FFF2-40B4-BE49-F238E27FC236}">
                <a16:creationId xmlns="" xmlns:a16="http://schemas.microsoft.com/office/drawing/2014/main" id="{E7C4218D-53DD-45AA-B1E8-97C27E9D7FBE}"/>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674938" y="919187"/>
            <a:ext cx="3259582" cy="3161807"/>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pic>
        <p:nvPicPr>
          <p:cNvPr id="19" name="6" descr="D:\360data\重要数据\桌面\11111111.png">
            <a:extLst>
              <a:ext uri="{FF2B5EF4-FFF2-40B4-BE49-F238E27FC236}">
                <a16:creationId xmlns="" xmlns:a16="http://schemas.microsoft.com/office/drawing/2014/main" id="{787F80A6-9D54-4917-ADA7-E37DA7424D91}"/>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567705" y="801567"/>
            <a:ext cx="3454798" cy="3454798"/>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pic>
        <p:nvPicPr>
          <p:cNvPr id="20" name="1" descr="D:\360data\重要数据\桌面\666666666.png">
            <a:extLst>
              <a:ext uri="{FF2B5EF4-FFF2-40B4-BE49-F238E27FC236}">
                <a16:creationId xmlns="" xmlns:a16="http://schemas.microsoft.com/office/drawing/2014/main" id="{D8D70E96-998A-4B78-B7D2-AE6740A28DBA}"/>
              </a:ext>
            </a:extLst>
          </p:cNvPr>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a:stretch/>
        </p:blipFill>
        <p:spPr bwMode="auto">
          <a:xfrm>
            <a:off x="1227217" y="1547778"/>
            <a:ext cx="2035225" cy="2056653"/>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pic>
        <p:nvPicPr>
          <p:cNvPr id="21" name="图片 20">
            <a:extLst>
              <a:ext uri="{FF2B5EF4-FFF2-40B4-BE49-F238E27FC236}">
                <a16:creationId xmlns="" xmlns:a16="http://schemas.microsoft.com/office/drawing/2014/main" id="{027604FC-3984-4D22-8364-D723333D2188}"/>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1404766" y="1547778"/>
            <a:ext cx="1857676" cy="1837866"/>
          </a:xfrm>
          <a:prstGeom prst="rect">
            <a:avLst/>
          </a:prstGeom>
        </p:spPr>
      </p:pic>
      <p:pic>
        <p:nvPicPr>
          <p:cNvPr id="22" name="图片 21">
            <a:extLst>
              <a:ext uri="{FF2B5EF4-FFF2-40B4-BE49-F238E27FC236}">
                <a16:creationId xmlns="" xmlns:a16="http://schemas.microsoft.com/office/drawing/2014/main" id="{CD403182-7BFD-4311-86C8-FF64CACDB742}"/>
              </a:ext>
            </a:extLst>
          </p:cNvPr>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3702287" y="1161057"/>
            <a:ext cx="1463041" cy="1223008"/>
          </a:xfrm>
          <a:prstGeom prst="rect">
            <a:avLst/>
          </a:prstGeom>
        </p:spPr>
      </p:pic>
      <p:pic>
        <p:nvPicPr>
          <p:cNvPr id="23" name="图片 22">
            <a:extLst>
              <a:ext uri="{FF2B5EF4-FFF2-40B4-BE49-F238E27FC236}">
                <a16:creationId xmlns="" xmlns:a16="http://schemas.microsoft.com/office/drawing/2014/main" id="{6D818A4C-8DF6-4558-8213-88C267C73F1B}"/>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1655074" y="1979333"/>
            <a:ext cx="1274951" cy="1099266"/>
          </a:xfrm>
          <a:prstGeom prst="rect">
            <a:avLst/>
          </a:prstGeom>
        </p:spPr>
      </p:pic>
      <p:pic>
        <p:nvPicPr>
          <p:cNvPr id="24" name="图片 23">
            <a:extLst>
              <a:ext uri="{FF2B5EF4-FFF2-40B4-BE49-F238E27FC236}">
                <a16:creationId xmlns="" xmlns:a16="http://schemas.microsoft.com/office/drawing/2014/main" id="{86CBCEC6-8C75-4316-A456-1C8EFF8B362A}"/>
              </a:ext>
            </a:extLst>
          </p:cNvPr>
          <p:cNvPicPr>
            <a:picLocks noChangeAspect="1"/>
          </p:cNvPicPr>
          <p:nvPr/>
        </p:nvPicPr>
        <p:blipFill rotWithShape="1">
          <a:blip r:embed="rId13" cstate="screen">
            <a:extLst>
              <a:ext uri="{28A0092B-C50C-407E-A947-70E740481C1C}">
                <a14:useLocalDpi xmlns:a14="http://schemas.microsoft.com/office/drawing/2010/main"/>
              </a:ext>
            </a:extLst>
          </a:blip>
          <a:srcRect r="-3"/>
          <a:stretch/>
        </p:blipFill>
        <p:spPr>
          <a:xfrm>
            <a:off x="4161490" y="1265207"/>
            <a:ext cx="3241749" cy="1048881"/>
          </a:xfrm>
          <a:prstGeom prst="rect">
            <a:avLst/>
          </a:prstGeom>
        </p:spPr>
      </p:pic>
      <p:sp>
        <p:nvSpPr>
          <p:cNvPr id="26" name="矩形 25">
            <a:extLst>
              <a:ext uri="{FF2B5EF4-FFF2-40B4-BE49-F238E27FC236}">
                <a16:creationId xmlns="" xmlns:a16="http://schemas.microsoft.com/office/drawing/2014/main" id="{18C3C4E8-28D6-4994-BFCC-493C5DAE2964}"/>
              </a:ext>
            </a:extLst>
          </p:cNvPr>
          <p:cNvSpPr/>
          <p:nvPr/>
        </p:nvSpPr>
        <p:spPr>
          <a:xfrm>
            <a:off x="4985439" y="2527690"/>
            <a:ext cx="4589718" cy="707886"/>
          </a:xfrm>
          <a:prstGeom prst="rect">
            <a:avLst/>
          </a:prstGeom>
        </p:spPr>
        <p:txBody>
          <a:bodyPr wrap="none">
            <a:spAutoFit/>
          </a:bodyPr>
          <a:lstStyle/>
          <a:p>
            <a:r>
              <a:rPr lang="zh-CN" altLang="en-US" sz="4000" dirty="0">
                <a:solidFill>
                  <a:schemeClr val="bg1"/>
                </a:solidFill>
                <a:latin typeface="思源黑体 CN Bold" panose="020B0800000000000000" pitchFamily="34" charset="-122"/>
                <a:ea typeface="思源黑体 CN Bold" panose="020B0800000000000000" pitchFamily="34" charset="-122"/>
              </a:rPr>
              <a:t>什么是“互联网</a:t>
            </a:r>
            <a:r>
              <a:rPr lang="en-US" altLang="zh-CN" sz="4000" dirty="0">
                <a:solidFill>
                  <a:schemeClr val="bg1"/>
                </a:solidFill>
                <a:latin typeface="思源黑体 CN Bold" panose="020B0800000000000000" pitchFamily="34" charset="-122"/>
                <a:ea typeface="思源黑体 CN Bold" panose="020B0800000000000000" pitchFamily="34" charset="-122"/>
              </a:rPr>
              <a:t>+”</a:t>
            </a:r>
          </a:p>
        </p:txBody>
      </p:sp>
      <p:sp>
        <p:nvSpPr>
          <p:cNvPr id="27" name="矩形 26">
            <a:extLst>
              <a:ext uri="{FF2B5EF4-FFF2-40B4-BE49-F238E27FC236}">
                <a16:creationId xmlns="" xmlns:a16="http://schemas.microsoft.com/office/drawing/2014/main" id="{1085922C-FCA5-4F4B-91E3-F6A2AB7B153B}"/>
              </a:ext>
            </a:extLst>
          </p:cNvPr>
          <p:cNvSpPr/>
          <p:nvPr/>
        </p:nvSpPr>
        <p:spPr>
          <a:xfrm>
            <a:off x="4597623" y="3616508"/>
            <a:ext cx="5102679" cy="707886"/>
          </a:xfrm>
          <a:prstGeom prst="rect">
            <a:avLst/>
          </a:prstGeom>
        </p:spPr>
        <p:txBody>
          <a:bodyPr wrap="none">
            <a:spAutoFit/>
          </a:bodyPr>
          <a:lstStyle/>
          <a:p>
            <a:r>
              <a:rPr lang="zh-CN" altLang="en-US" sz="4000" dirty="0">
                <a:solidFill>
                  <a:schemeClr val="bg1"/>
                </a:solidFill>
                <a:latin typeface="思源黑体 CN Bold" panose="020B0800000000000000" pitchFamily="34" charset="-122"/>
                <a:ea typeface="思源黑体 CN Bold" panose="020B0800000000000000" pitchFamily="34" charset="-122"/>
              </a:rPr>
              <a:t>“互联网</a:t>
            </a:r>
            <a:r>
              <a:rPr lang="en-US" altLang="zh-CN" sz="4000" dirty="0">
                <a:solidFill>
                  <a:schemeClr val="bg1"/>
                </a:solidFill>
                <a:latin typeface="思源黑体 CN Bold" panose="020B0800000000000000" pitchFamily="34" charset="-122"/>
                <a:ea typeface="思源黑体 CN Bold" panose="020B0800000000000000" pitchFamily="34" charset="-122"/>
              </a:rPr>
              <a:t>+”</a:t>
            </a:r>
            <a:r>
              <a:rPr lang="zh-CN" altLang="en-US" sz="4000" dirty="0">
                <a:solidFill>
                  <a:schemeClr val="bg1"/>
                </a:solidFill>
                <a:latin typeface="思源黑体 CN Bold" panose="020B0800000000000000" pitchFamily="34" charset="-122"/>
                <a:ea typeface="思源黑体 CN Bold" panose="020B0800000000000000" pitchFamily="34" charset="-122"/>
              </a:rPr>
              <a:t>动力之源</a:t>
            </a:r>
          </a:p>
        </p:txBody>
      </p:sp>
      <p:sp>
        <p:nvSpPr>
          <p:cNvPr id="28" name="矩形 27">
            <a:extLst>
              <a:ext uri="{FF2B5EF4-FFF2-40B4-BE49-F238E27FC236}">
                <a16:creationId xmlns="" xmlns:a16="http://schemas.microsoft.com/office/drawing/2014/main" id="{D5896B16-9682-45A6-A7A3-B977A5E32364}"/>
              </a:ext>
            </a:extLst>
          </p:cNvPr>
          <p:cNvSpPr/>
          <p:nvPr/>
        </p:nvSpPr>
        <p:spPr>
          <a:xfrm>
            <a:off x="4597623" y="4730952"/>
            <a:ext cx="5615640" cy="707886"/>
          </a:xfrm>
          <a:prstGeom prst="rect">
            <a:avLst/>
          </a:prstGeom>
        </p:spPr>
        <p:txBody>
          <a:bodyPr wrap="none">
            <a:spAutoFit/>
          </a:bodyPr>
          <a:lstStyle/>
          <a:p>
            <a:r>
              <a:rPr lang="zh-CN" altLang="en-US" sz="4000" dirty="0">
                <a:solidFill>
                  <a:schemeClr val="bg1"/>
                </a:solidFill>
                <a:latin typeface="思源黑体 CN Bold" panose="020B0800000000000000" pitchFamily="34" charset="-122"/>
                <a:ea typeface="思源黑体 CN Bold" panose="020B0800000000000000" pitchFamily="34" charset="-122"/>
              </a:rPr>
              <a:t>“互联网</a:t>
            </a:r>
            <a:r>
              <a:rPr lang="en-US" altLang="zh-CN" sz="4000" dirty="0">
                <a:solidFill>
                  <a:schemeClr val="bg1"/>
                </a:solidFill>
                <a:latin typeface="思源黑体 CN Bold" panose="020B0800000000000000" pitchFamily="34" charset="-122"/>
                <a:ea typeface="思源黑体 CN Bold" panose="020B0800000000000000" pitchFamily="34" charset="-122"/>
              </a:rPr>
              <a:t>+”</a:t>
            </a:r>
            <a:r>
              <a:rPr lang="zh-CN" altLang="en-US" sz="4000" dirty="0">
                <a:solidFill>
                  <a:schemeClr val="bg1"/>
                </a:solidFill>
                <a:latin typeface="思源黑体 CN Bold" panose="020B0800000000000000" pitchFamily="34" charset="-122"/>
                <a:ea typeface="思源黑体 CN Bold" panose="020B0800000000000000" pitchFamily="34" charset="-122"/>
              </a:rPr>
              <a:t>产业辐射圈</a:t>
            </a:r>
          </a:p>
        </p:txBody>
      </p:sp>
      <p:sp>
        <p:nvSpPr>
          <p:cNvPr id="29" name="矩形 28">
            <a:extLst>
              <a:ext uri="{FF2B5EF4-FFF2-40B4-BE49-F238E27FC236}">
                <a16:creationId xmlns="" xmlns:a16="http://schemas.microsoft.com/office/drawing/2014/main" id="{5FCB2283-4500-4D31-A041-535EE35D84DF}"/>
              </a:ext>
            </a:extLst>
          </p:cNvPr>
          <p:cNvSpPr/>
          <p:nvPr/>
        </p:nvSpPr>
        <p:spPr>
          <a:xfrm>
            <a:off x="5122522" y="925769"/>
            <a:ext cx="1619354" cy="707886"/>
          </a:xfrm>
          <a:prstGeom prst="rect">
            <a:avLst/>
          </a:prstGeom>
        </p:spPr>
        <p:txBody>
          <a:bodyPr wrap="none">
            <a:spAutoFit/>
          </a:bodyPr>
          <a:lstStyle/>
          <a:p>
            <a:r>
              <a:rPr lang="en-US" altLang="zh-CN" sz="4000" dirty="0">
                <a:solidFill>
                  <a:schemeClr val="bg1"/>
                </a:solidFill>
                <a:latin typeface="Agency FB" panose="020B0503020202020204" pitchFamily="34" charset="0"/>
                <a:ea typeface="思源黑体 CN Bold" panose="020B0800000000000000" pitchFamily="34" charset="-122"/>
              </a:rPr>
              <a:t>Contents</a:t>
            </a:r>
          </a:p>
        </p:txBody>
      </p:sp>
      <p:pic>
        <p:nvPicPr>
          <p:cNvPr id="33" name="图片 32">
            <a:extLst>
              <a:ext uri="{FF2B5EF4-FFF2-40B4-BE49-F238E27FC236}">
                <a16:creationId xmlns="" xmlns:a16="http://schemas.microsoft.com/office/drawing/2014/main" id="{A4C1A32D-165E-4180-9776-4E6EC022D261}"/>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flipH="1">
            <a:off x="3984419" y="2563181"/>
            <a:ext cx="1039104" cy="703590"/>
          </a:xfrm>
          <a:prstGeom prst="rect">
            <a:avLst/>
          </a:prstGeom>
        </p:spPr>
      </p:pic>
      <p:pic>
        <p:nvPicPr>
          <p:cNvPr id="35" name="图片 34">
            <a:extLst>
              <a:ext uri="{FF2B5EF4-FFF2-40B4-BE49-F238E27FC236}">
                <a16:creationId xmlns="" xmlns:a16="http://schemas.microsoft.com/office/drawing/2014/main" id="{94FC8D6E-5F10-43D8-9878-C26B2AD669A0}"/>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flipH="1">
            <a:off x="3984419" y="3671780"/>
            <a:ext cx="1039104" cy="703590"/>
          </a:xfrm>
          <a:prstGeom prst="rect">
            <a:avLst/>
          </a:prstGeom>
        </p:spPr>
      </p:pic>
      <p:pic>
        <p:nvPicPr>
          <p:cNvPr id="36" name="图片 35">
            <a:extLst>
              <a:ext uri="{FF2B5EF4-FFF2-40B4-BE49-F238E27FC236}">
                <a16:creationId xmlns="" xmlns:a16="http://schemas.microsoft.com/office/drawing/2014/main" id="{35D98541-D38D-495B-9CDC-1B24E8157345}"/>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flipH="1">
            <a:off x="3984419" y="4780378"/>
            <a:ext cx="1039104" cy="703590"/>
          </a:xfrm>
          <a:prstGeom prst="rect">
            <a:avLst/>
          </a:prstGeom>
        </p:spPr>
      </p:pic>
      <p:sp>
        <p:nvSpPr>
          <p:cNvPr id="25" name="文本框 24">
            <a:extLst>
              <a:ext uri="{FF2B5EF4-FFF2-40B4-BE49-F238E27FC236}">
                <a16:creationId xmlns="" xmlns:a16="http://schemas.microsoft.com/office/drawing/2014/main" id="{5D779930-E49D-408F-9D16-43D77989D4EC}"/>
              </a:ext>
            </a:extLst>
          </p:cNvPr>
          <p:cNvSpPr txBox="1"/>
          <p:nvPr/>
        </p:nvSpPr>
        <p:spPr>
          <a:xfrm>
            <a:off x="7999412" y="-591225"/>
            <a:ext cx="979488" cy="369332"/>
          </a:xfrm>
          <a:prstGeom prst="rect">
            <a:avLst/>
          </a:prstGeom>
          <a:noFill/>
        </p:spPr>
        <p:txBody>
          <a:bodyPr wrap="square" rtlCol="0">
            <a:spAutoFit/>
          </a:bodyPr>
          <a:lstStyle/>
          <a:p>
            <a:r>
              <a:rPr lang="en-US" altLang="zh-CN" dirty="0"/>
              <a:t>111</a:t>
            </a:r>
            <a:endParaRPr lang="zh-CN" altLang="en-US" dirty="0"/>
          </a:p>
        </p:txBody>
      </p:sp>
    </p:spTree>
    <p:extLst>
      <p:ext uri="{BB962C8B-B14F-4D97-AF65-F5344CB8AC3E}">
        <p14:creationId xmlns:p14="http://schemas.microsoft.com/office/powerpoint/2010/main" val="2261583941"/>
      </p:ext>
    </p:extLst>
  </p:cSld>
  <p:clrMapOvr>
    <a:masterClrMapping/>
  </p:clrMapOvr>
  <mc:AlternateContent xmlns:mc="http://schemas.openxmlformats.org/markup-compatibility/2006" xmlns:p14="http://schemas.microsoft.com/office/powerpoint/2010/main">
    <mc:Choice Requires="p14">
      <p:transition spd="slow" p14:dur="1500" advTm="8000">
        <p:random/>
      </p:transition>
    </mc:Choice>
    <mc:Fallback xmlns="">
      <p:transition spd="slow" advTm="8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p:cTn id="13" dur="500" fill="hold"/>
                                        <p:tgtEl>
                                          <p:spTgt spid="20"/>
                                        </p:tgtEl>
                                        <p:attrNameLst>
                                          <p:attrName>ppt_w</p:attrName>
                                        </p:attrNameLst>
                                      </p:cBhvr>
                                      <p:tavLst>
                                        <p:tav tm="0">
                                          <p:val>
                                            <p:fltVal val="0"/>
                                          </p:val>
                                        </p:tav>
                                        <p:tav tm="100000">
                                          <p:val>
                                            <p:strVal val="#ppt_w"/>
                                          </p:val>
                                        </p:tav>
                                      </p:tavLst>
                                    </p:anim>
                                    <p:anim calcmode="lin" valueType="num">
                                      <p:cBhvr>
                                        <p:cTn id="14" dur="500" fill="hold"/>
                                        <p:tgtEl>
                                          <p:spTgt spid="20"/>
                                        </p:tgtEl>
                                        <p:attrNameLst>
                                          <p:attrName>ppt_h</p:attrName>
                                        </p:attrNameLst>
                                      </p:cBhvr>
                                      <p:tavLst>
                                        <p:tav tm="0">
                                          <p:val>
                                            <p:fltVal val="0"/>
                                          </p:val>
                                        </p:tav>
                                        <p:tav tm="100000">
                                          <p:val>
                                            <p:strVal val="#ppt_h"/>
                                          </p:val>
                                        </p:tav>
                                      </p:tavLst>
                                    </p:anim>
                                    <p:animEffect transition="in" filter="fade">
                                      <p:cBhvr>
                                        <p:cTn id="15" dur="500"/>
                                        <p:tgtEl>
                                          <p:spTgt spid="20"/>
                                        </p:tgtEl>
                                      </p:cBhvr>
                                    </p:animEffect>
                                  </p:childTnLst>
                                </p:cTn>
                              </p:par>
                              <p:par>
                                <p:cTn id="16" presetID="53" presetClass="entr" presetSubtype="16" fill="hold" nodeType="with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p:cTn id="18" dur="500" fill="hold"/>
                                        <p:tgtEl>
                                          <p:spTgt spid="17"/>
                                        </p:tgtEl>
                                        <p:attrNameLst>
                                          <p:attrName>ppt_w</p:attrName>
                                        </p:attrNameLst>
                                      </p:cBhvr>
                                      <p:tavLst>
                                        <p:tav tm="0">
                                          <p:val>
                                            <p:fltVal val="0"/>
                                          </p:val>
                                        </p:tav>
                                        <p:tav tm="100000">
                                          <p:val>
                                            <p:strVal val="#ppt_w"/>
                                          </p:val>
                                        </p:tav>
                                      </p:tavLst>
                                    </p:anim>
                                    <p:anim calcmode="lin" valueType="num">
                                      <p:cBhvr>
                                        <p:cTn id="19" dur="500" fill="hold"/>
                                        <p:tgtEl>
                                          <p:spTgt spid="17"/>
                                        </p:tgtEl>
                                        <p:attrNameLst>
                                          <p:attrName>ppt_h</p:attrName>
                                        </p:attrNameLst>
                                      </p:cBhvr>
                                      <p:tavLst>
                                        <p:tav tm="0">
                                          <p:val>
                                            <p:fltVal val="0"/>
                                          </p:val>
                                        </p:tav>
                                        <p:tav tm="100000">
                                          <p:val>
                                            <p:strVal val="#ppt_h"/>
                                          </p:val>
                                        </p:tav>
                                      </p:tavLst>
                                    </p:anim>
                                    <p:animEffect transition="in" filter="fade">
                                      <p:cBhvr>
                                        <p:cTn id="20" dur="500"/>
                                        <p:tgtEl>
                                          <p:spTgt spid="17"/>
                                        </p:tgtEl>
                                      </p:cBhvr>
                                    </p:animEffect>
                                  </p:childTnLst>
                                </p:cTn>
                              </p:par>
                              <p:par>
                                <p:cTn id="21" presetID="53" presetClass="entr" presetSubtype="16"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p:cTn id="23" dur="500" fill="hold"/>
                                        <p:tgtEl>
                                          <p:spTgt spid="18"/>
                                        </p:tgtEl>
                                        <p:attrNameLst>
                                          <p:attrName>ppt_w</p:attrName>
                                        </p:attrNameLst>
                                      </p:cBhvr>
                                      <p:tavLst>
                                        <p:tav tm="0">
                                          <p:val>
                                            <p:fltVal val="0"/>
                                          </p:val>
                                        </p:tav>
                                        <p:tav tm="100000">
                                          <p:val>
                                            <p:strVal val="#ppt_w"/>
                                          </p:val>
                                        </p:tav>
                                      </p:tavLst>
                                    </p:anim>
                                    <p:anim calcmode="lin" valueType="num">
                                      <p:cBhvr>
                                        <p:cTn id="24" dur="500" fill="hold"/>
                                        <p:tgtEl>
                                          <p:spTgt spid="18"/>
                                        </p:tgtEl>
                                        <p:attrNameLst>
                                          <p:attrName>ppt_h</p:attrName>
                                        </p:attrNameLst>
                                      </p:cBhvr>
                                      <p:tavLst>
                                        <p:tav tm="0">
                                          <p:val>
                                            <p:fltVal val="0"/>
                                          </p:val>
                                        </p:tav>
                                        <p:tav tm="100000">
                                          <p:val>
                                            <p:strVal val="#ppt_h"/>
                                          </p:val>
                                        </p:tav>
                                      </p:tavLst>
                                    </p:anim>
                                    <p:animEffect transition="in" filter="fade">
                                      <p:cBhvr>
                                        <p:cTn id="25" dur="500"/>
                                        <p:tgtEl>
                                          <p:spTgt spid="1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500"/>
                                        <p:tgtEl>
                                          <p:spTgt spid="25"/>
                                        </p:tgtEl>
                                      </p:cBhvr>
                                    </p:animEffect>
                                  </p:childTnLst>
                                  <p:subTnLst>
                                    <p:audio>
                                      <p:cMediaNode>
                                        <p:cTn display="0" masterRel="sameClick">
                                          <p:stCondLst>
                                            <p:cond evt="begin" delay="0">
                                              <p:tn val="26"/>
                                            </p:cond>
                                          </p:stCondLst>
                                          <p:endCondLst>
                                            <p:cond evt="onStopAudio" delay="0">
                                              <p:tgtEl>
                                                <p:sldTgt/>
                                              </p:tgtEl>
                                            </p:cond>
                                          </p:endCondLst>
                                        </p:cTn>
                                        <p:tgtEl>
                                          <p:sndTgt r:embed="rId4" name="whoosh.wav"/>
                                        </p:tgtEl>
                                      </p:cMediaNode>
                                    </p:audio>
                                  </p:subTnLst>
                                </p:cTn>
                              </p:par>
                              <p:par>
                                <p:cTn id="29" presetID="53" presetClass="entr" presetSubtype="16"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500" fill="hold"/>
                                        <p:tgtEl>
                                          <p:spTgt spid="19"/>
                                        </p:tgtEl>
                                        <p:attrNameLst>
                                          <p:attrName>ppt_w</p:attrName>
                                        </p:attrNameLst>
                                      </p:cBhvr>
                                      <p:tavLst>
                                        <p:tav tm="0">
                                          <p:val>
                                            <p:fltVal val="0"/>
                                          </p:val>
                                        </p:tav>
                                        <p:tav tm="100000">
                                          <p:val>
                                            <p:strVal val="#ppt_w"/>
                                          </p:val>
                                        </p:tav>
                                      </p:tavLst>
                                    </p:anim>
                                    <p:anim calcmode="lin" valueType="num">
                                      <p:cBhvr>
                                        <p:cTn id="32" dur="500" fill="hold"/>
                                        <p:tgtEl>
                                          <p:spTgt spid="19"/>
                                        </p:tgtEl>
                                        <p:attrNameLst>
                                          <p:attrName>ppt_h</p:attrName>
                                        </p:attrNameLst>
                                      </p:cBhvr>
                                      <p:tavLst>
                                        <p:tav tm="0">
                                          <p:val>
                                            <p:fltVal val="0"/>
                                          </p:val>
                                        </p:tav>
                                        <p:tav tm="100000">
                                          <p:val>
                                            <p:strVal val="#ppt_h"/>
                                          </p:val>
                                        </p:tav>
                                      </p:tavLst>
                                    </p:anim>
                                    <p:animEffect transition="in" filter="fade">
                                      <p:cBhvr>
                                        <p:cTn id="33" dur="500"/>
                                        <p:tgtEl>
                                          <p:spTgt spid="19"/>
                                        </p:tgtEl>
                                      </p:cBhvr>
                                    </p:animEffect>
                                  </p:childTnLst>
                                </p:cTn>
                              </p:par>
                              <p:par>
                                <p:cTn id="34" presetID="8" presetClass="emph" presetSubtype="0" repeatCount="2000" fill="hold" nodeType="withEffect">
                                  <p:stCondLst>
                                    <p:cond delay="0"/>
                                  </p:stCondLst>
                                  <p:childTnLst>
                                    <p:animRot by="-43200000">
                                      <p:cBhvr>
                                        <p:cTn id="35" dur="750" fill="hold"/>
                                        <p:tgtEl>
                                          <p:spTgt spid="17"/>
                                        </p:tgtEl>
                                        <p:attrNameLst>
                                          <p:attrName>r</p:attrName>
                                        </p:attrNameLst>
                                      </p:cBhvr>
                                    </p:animRot>
                                  </p:childTnLst>
                                </p:cTn>
                              </p:par>
                              <p:par>
                                <p:cTn id="36" presetID="8" presetClass="emph" presetSubtype="0" repeatCount="2000" fill="hold" nodeType="withEffect">
                                  <p:stCondLst>
                                    <p:cond delay="0"/>
                                  </p:stCondLst>
                                  <p:childTnLst>
                                    <p:animRot by="21600000">
                                      <p:cBhvr>
                                        <p:cTn id="37" dur="750" fill="hold"/>
                                        <p:tgtEl>
                                          <p:spTgt spid="18"/>
                                        </p:tgtEl>
                                        <p:attrNameLst>
                                          <p:attrName>r</p:attrName>
                                        </p:attrNameLst>
                                      </p:cBhvr>
                                    </p:animRot>
                                  </p:childTnLst>
                                </p:cTn>
                              </p:par>
                              <p:par>
                                <p:cTn id="38" presetID="8" presetClass="emph" presetSubtype="0" repeatCount="2000" fill="hold" nodeType="withEffect">
                                  <p:stCondLst>
                                    <p:cond delay="0"/>
                                  </p:stCondLst>
                                  <p:childTnLst>
                                    <p:animRot by="-21600000">
                                      <p:cBhvr>
                                        <p:cTn id="39" dur="750" fill="hold"/>
                                        <p:tgtEl>
                                          <p:spTgt spid="19"/>
                                        </p:tgtEl>
                                        <p:attrNameLst>
                                          <p:attrName>r</p:attrName>
                                        </p:attrNameLst>
                                      </p:cBhvr>
                                    </p:animRot>
                                  </p:childTnLst>
                                </p:cTn>
                              </p:par>
                              <p:par>
                                <p:cTn id="40" presetID="53" presetClass="entr" presetSubtype="16" fill="hold" nodeType="withEffect">
                                  <p:stCondLst>
                                    <p:cond delay="800"/>
                                  </p:stCondLst>
                                  <p:childTnLst>
                                    <p:set>
                                      <p:cBhvr>
                                        <p:cTn id="41" dur="1" fill="hold">
                                          <p:stCondLst>
                                            <p:cond delay="0"/>
                                          </p:stCondLst>
                                        </p:cTn>
                                        <p:tgtEl>
                                          <p:spTgt spid="21"/>
                                        </p:tgtEl>
                                        <p:attrNameLst>
                                          <p:attrName>style.visibility</p:attrName>
                                        </p:attrNameLst>
                                      </p:cBhvr>
                                      <p:to>
                                        <p:strVal val="visible"/>
                                      </p:to>
                                    </p:set>
                                    <p:anim calcmode="lin" valueType="num">
                                      <p:cBhvr>
                                        <p:cTn id="42" dur="500" fill="hold"/>
                                        <p:tgtEl>
                                          <p:spTgt spid="21"/>
                                        </p:tgtEl>
                                        <p:attrNameLst>
                                          <p:attrName>ppt_w</p:attrName>
                                        </p:attrNameLst>
                                      </p:cBhvr>
                                      <p:tavLst>
                                        <p:tav tm="0">
                                          <p:val>
                                            <p:fltVal val="0"/>
                                          </p:val>
                                        </p:tav>
                                        <p:tav tm="100000">
                                          <p:val>
                                            <p:strVal val="#ppt_w"/>
                                          </p:val>
                                        </p:tav>
                                      </p:tavLst>
                                    </p:anim>
                                    <p:anim calcmode="lin" valueType="num">
                                      <p:cBhvr>
                                        <p:cTn id="43" dur="500" fill="hold"/>
                                        <p:tgtEl>
                                          <p:spTgt spid="21"/>
                                        </p:tgtEl>
                                        <p:attrNameLst>
                                          <p:attrName>ppt_h</p:attrName>
                                        </p:attrNameLst>
                                      </p:cBhvr>
                                      <p:tavLst>
                                        <p:tav tm="0">
                                          <p:val>
                                            <p:fltVal val="0"/>
                                          </p:val>
                                        </p:tav>
                                        <p:tav tm="100000">
                                          <p:val>
                                            <p:strVal val="#ppt_h"/>
                                          </p:val>
                                        </p:tav>
                                      </p:tavLst>
                                    </p:anim>
                                    <p:animEffect transition="in" filter="fade">
                                      <p:cBhvr>
                                        <p:cTn id="44" dur="500"/>
                                        <p:tgtEl>
                                          <p:spTgt spid="21"/>
                                        </p:tgtEl>
                                      </p:cBhvr>
                                    </p:animEffect>
                                  </p:childTnLst>
                                </p:cTn>
                              </p:par>
                            </p:childTnLst>
                          </p:cTn>
                        </p:par>
                        <p:par>
                          <p:cTn id="45" fill="hold">
                            <p:stCondLst>
                              <p:cond delay="2500"/>
                            </p:stCondLst>
                            <p:childTnLst>
                              <p:par>
                                <p:cTn id="46" presetID="22" presetClass="entr" presetSubtype="8" fill="hold" nodeType="after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wipe(left)">
                                      <p:cBhvr>
                                        <p:cTn id="48" dur="500"/>
                                        <p:tgtEl>
                                          <p:spTgt spid="22"/>
                                        </p:tgtEl>
                                      </p:cBhvr>
                                    </p:animEffect>
                                  </p:childTnLst>
                                </p:cTn>
                              </p:par>
                              <p:par>
                                <p:cTn id="49" presetID="22" presetClass="entr" presetSubtype="8" fill="hold" nodeType="with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wipe(left)">
                                      <p:cBhvr>
                                        <p:cTn id="51" dur="500"/>
                                        <p:tgtEl>
                                          <p:spTgt spid="24"/>
                                        </p:tgtEl>
                                      </p:cBhvr>
                                    </p:animEffect>
                                  </p:childTnLst>
                                </p:cTn>
                              </p:par>
                            </p:childTnLst>
                          </p:cTn>
                        </p:par>
                        <p:par>
                          <p:cTn id="52" fill="hold">
                            <p:stCondLst>
                              <p:cond delay="3000"/>
                            </p:stCondLst>
                            <p:childTnLst>
                              <p:par>
                                <p:cTn id="53" presetID="22" presetClass="entr" presetSubtype="8" fill="hold" grpId="0" nodeType="after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wipe(left)">
                                      <p:cBhvr>
                                        <p:cTn id="55" dur="500"/>
                                        <p:tgtEl>
                                          <p:spTgt spid="29"/>
                                        </p:tgtEl>
                                      </p:cBhvr>
                                    </p:animEffect>
                                  </p:childTnLst>
                                </p:cTn>
                              </p:par>
                            </p:childTnLst>
                          </p:cTn>
                        </p:par>
                        <p:par>
                          <p:cTn id="56" fill="hold">
                            <p:stCondLst>
                              <p:cond delay="3500"/>
                            </p:stCondLst>
                            <p:childTnLst>
                              <p:par>
                                <p:cTn id="57" presetID="2" presetClass="entr" presetSubtype="6" fill="hold" nodeType="afterEffect">
                                  <p:stCondLst>
                                    <p:cond delay="0"/>
                                  </p:stCondLst>
                                  <p:childTnLst>
                                    <p:set>
                                      <p:cBhvr>
                                        <p:cTn id="58" dur="1" fill="hold">
                                          <p:stCondLst>
                                            <p:cond delay="0"/>
                                          </p:stCondLst>
                                        </p:cTn>
                                        <p:tgtEl>
                                          <p:spTgt spid="33"/>
                                        </p:tgtEl>
                                        <p:attrNameLst>
                                          <p:attrName>style.visibility</p:attrName>
                                        </p:attrNameLst>
                                      </p:cBhvr>
                                      <p:to>
                                        <p:strVal val="visible"/>
                                      </p:to>
                                    </p:set>
                                    <p:anim calcmode="lin" valueType="num">
                                      <p:cBhvr additive="base">
                                        <p:cTn id="59" dur="500" fill="hold"/>
                                        <p:tgtEl>
                                          <p:spTgt spid="33"/>
                                        </p:tgtEl>
                                        <p:attrNameLst>
                                          <p:attrName>ppt_x</p:attrName>
                                        </p:attrNameLst>
                                      </p:cBhvr>
                                      <p:tavLst>
                                        <p:tav tm="0">
                                          <p:val>
                                            <p:strVal val="1+#ppt_w/2"/>
                                          </p:val>
                                        </p:tav>
                                        <p:tav tm="100000">
                                          <p:val>
                                            <p:strVal val="#ppt_x"/>
                                          </p:val>
                                        </p:tav>
                                      </p:tavLst>
                                    </p:anim>
                                    <p:anim calcmode="lin" valueType="num">
                                      <p:cBhvr additive="base">
                                        <p:cTn id="60" dur="500" fill="hold"/>
                                        <p:tgtEl>
                                          <p:spTgt spid="33"/>
                                        </p:tgtEl>
                                        <p:attrNameLst>
                                          <p:attrName>ppt_y</p:attrName>
                                        </p:attrNameLst>
                                      </p:cBhvr>
                                      <p:tavLst>
                                        <p:tav tm="0">
                                          <p:val>
                                            <p:strVal val="1+#ppt_h/2"/>
                                          </p:val>
                                        </p:tav>
                                        <p:tav tm="100000">
                                          <p:val>
                                            <p:strVal val="#ppt_y"/>
                                          </p:val>
                                        </p:tav>
                                      </p:tavLst>
                                    </p:anim>
                                  </p:childTnLst>
                                </p:cTn>
                              </p:par>
                            </p:childTnLst>
                          </p:cTn>
                        </p:par>
                        <p:par>
                          <p:cTn id="61" fill="hold">
                            <p:stCondLst>
                              <p:cond delay="4000"/>
                            </p:stCondLst>
                            <p:childTnLst>
                              <p:par>
                                <p:cTn id="62" presetID="0" presetClass="entr" presetSubtype="0" fill="hold" grpId="0" nodeType="afterEffect">
                                  <p:stCondLst>
                                    <p:cond delay="0"/>
                                  </p:stCondLst>
                                  <p:iterate type="lt">
                                    <p:tmPct val="10000"/>
                                  </p:iterate>
                                  <p:childTnLst>
                                    <p:set>
                                      <p:cBhvr>
                                        <p:cTn id="63" dur="1" fill="hold">
                                          <p:stCondLst>
                                            <p:cond delay="0"/>
                                          </p:stCondLst>
                                        </p:cTn>
                                        <p:tgtEl>
                                          <p:spTgt spid="26"/>
                                        </p:tgtEl>
                                        <p:attrNameLst>
                                          <p:attrName>style.visibility</p:attrName>
                                        </p:attrNameLst>
                                      </p:cBhvr>
                                      <p:to>
                                        <p:strVal val="visible"/>
                                      </p:to>
                                    </p:set>
                                    <p:anim to="" calcmode="lin" valueType="num">
                                      <p:cBhvr>
                                        <p:cTn id="64" dur="500" fill="hold">
                                          <p:stCondLst>
                                            <p:cond delay="0"/>
                                          </p:stCondLst>
                                        </p:cTn>
                                        <p:tgtEl>
                                          <p:spTgt spid="26"/>
                                        </p:tgtEl>
                                        <p:attrNameLst>
                                          <p:attrName>ppt_x</p:attrName>
                                        </p:attrNameLst>
                                      </p:cBhvr>
                                      <p:tavLst>
                                        <p:tav tm="0" fmla="#ppt_x-(-#ppt_w/2*cos(ppt_r/180*pi))*((1.5-1.5*$)^2-(1.5-1.5*$)^3)">
                                          <p:val>
                                            <p:strVal val="0"/>
                                          </p:val>
                                        </p:tav>
                                        <p:tav tm="100000">
                                          <p:val>
                                            <p:strVal val="1"/>
                                          </p:val>
                                        </p:tav>
                                      </p:tavLst>
                                    </p:anim>
                                    <p:anim to="" calcmode="lin" valueType="num">
                                      <p:cBhvr>
                                        <p:cTn id="65" dur="500" fill="hold">
                                          <p:stCondLst>
                                            <p:cond delay="0"/>
                                          </p:stCondLst>
                                        </p:cTn>
                                        <p:tgtEl>
                                          <p:spTgt spid="26"/>
                                        </p:tgtEl>
                                        <p:attrNameLst>
                                          <p:attrName>ppt_y</p:attrName>
                                        </p:attrNameLst>
                                      </p:cBhvr>
                                      <p:tavLst>
                                        <p:tav tm="0" fmla="#ppt_y-(-#ppt_h/2*cos(ppt_r/180*pi))*((1.5-1.5*$)^2-(1.5-1.5*$)^3)">
                                          <p:val>
                                            <p:strVal val="0"/>
                                          </p:val>
                                        </p:tav>
                                        <p:tav tm="100000">
                                          <p:val>
                                            <p:strVal val="1"/>
                                          </p:val>
                                        </p:tav>
                                      </p:tavLst>
                                    </p:anim>
                                    <p:anim to="" calcmode="lin" valueType="num">
                                      <p:cBhvr>
                                        <p:cTn id="66" dur="500" fill="hold">
                                          <p:stCondLst>
                                            <p:cond delay="0"/>
                                          </p:stCondLst>
                                        </p:cTn>
                                        <p:tgtEl>
                                          <p:spTgt spid="26"/>
                                        </p:tgtEl>
                                        <p:attrNameLst>
                                          <p:attrName>ppt_h</p:attrName>
                                        </p:attrNameLst>
                                      </p:cBhvr>
                                      <p:tavLst>
                                        <p:tav tm="0" fmla="#ppt_h-(-#ppt_h)*((1.5-1.5*$)^2-(1.5-1.5*$)^3)">
                                          <p:val>
                                            <p:strVal val="0"/>
                                          </p:val>
                                        </p:tav>
                                        <p:tav tm="100000">
                                          <p:val>
                                            <p:strVal val="1"/>
                                          </p:val>
                                        </p:tav>
                                      </p:tavLst>
                                    </p:anim>
                                    <p:anim to="" calcmode="lin" valueType="num">
                                      <p:cBhvr>
                                        <p:cTn id="67" dur="500" fill="hold">
                                          <p:stCondLst>
                                            <p:cond delay="0"/>
                                          </p:stCondLst>
                                        </p:cTn>
                                        <p:tgtEl>
                                          <p:spTgt spid="26"/>
                                        </p:tgtEl>
                                        <p:attrNameLst>
                                          <p:attrName>ppt_w</p:attrName>
                                        </p:attrNameLst>
                                      </p:cBhvr>
                                      <p:tavLst>
                                        <p:tav tm="0" fmla="#ppt_w-(-#ppt_w)*((1.5-1.5*$)^2-(1.5-1.5*$)^3)">
                                          <p:val>
                                            <p:strVal val="0"/>
                                          </p:val>
                                        </p:tav>
                                        <p:tav tm="100000">
                                          <p:val>
                                            <p:strVal val="1"/>
                                          </p:val>
                                        </p:tav>
                                      </p:tavLst>
                                    </p:anim>
                                  </p:childTnLst>
                                </p:cTn>
                              </p:par>
                            </p:childTnLst>
                          </p:cTn>
                        </p:par>
                        <p:par>
                          <p:cTn id="68" fill="hold">
                            <p:stCondLst>
                              <p:cond delay="4900"/>
                            </p:stCondLst>
                            <p:childTnLst>
                              <p:par>
                                <p:cTn id="69" presetID="2" presetClass="entr" presetSubtype="6" fill="hold" nodeType="afterEffect">
                                  <p:stCondLst>
                                    <p:cond delay="0"/>
                                  </p:stCondLst>
                                  <p:childTnLst>
                                    <p:set>
                                      <p:cBhvr>
                                        <p:cTn id="70" dur="1" fill="hold">
                                          <p:stCondLst>
                                            <p:cond delay="0"/>
                                          </p:stCondLst>
                                        </p:cTn>
                                        <p:tgtEl>
                                          <p:spTgt spid="35"/>
                                        </p:tgtEl>
                                        <p:attrNameLst>
                                          <p:attrName>style.visibility</p:attrName>
                                        </p:attrNameLst>
                                      </p:cBhvr>
                                      <p:to>
                                        <p:strVal val="visible"/>
                                      </p:to>
                                    </p:set>
                                    <p:anim calcmode="lin" valueType="num">
                                      <p:cBhvr additive="base">
                                        <p:cTn id="71" dur="500" fill="hold"/>
                                        <p:tgtEl>
                                          <p:spTgt spid="35"/>
                                        </p:tgtEl>
                                        <p:attrNameLst>
                                          <p:attrName>ppt_x</p:attrName>
                                        </p:attrNameLst>
                                      </p:cBhvr>
                                      <p:tavLst>
                                        <p:tav tm="0">
                                          <p:val>
                                            <p:strVal val="1+#ppt_w/2"/>
                                          </p:val>
                                        </p:tav>
                                        <p:tav tm="100000">
                                          <p:val>
                                            <p:strVal val="#ppt_x"/>
                                          </p:val>
                                        </p:tav>
                                      </p:tavLst>
                                    </p:anim>
                                    <p:anim calcmode="lin" valueType="num">
                                      <p:cBhvr additive="base">
                                        <p:cTn id="72" dur="500" fill="hold"/>
                                        <p:tgtEl>
                                          <p:spTgt spid="35"/>
                                        </p:tgtEl>
                                        <p:attrNameLst>
                                          <p:attrName>ppt_y</p:attrName>
                                        </p:attrNameLst>
                                      </p:cBhvr>
                                      <p:tavLst>
                                        <p:tav tm="0">
                                          <p:val>
                                            <p:strVal val="1+#ppt_h/2"/>
                                          </p:val>
                                        </p:tav>
                                        <p:tav tm="100000">
                                          <p:val>
                                            <p:strVal val="#ppt_y"/>
                                          </p:val>
                                        </p:tav>
                                      </p:tavLst>
                                    </p:anim>
                                  </p:childTnLst>
                                </p:cTn>
                              </p:par>
                            </p:childTnLst>
                          </p:cTn>
                        </p:par>
                        <p:par>
                          <p:cTn id="73" fill="hold">
                            <p:stCondLst>
                              <p:cond delay="5400"/>
                            </p:stCondLst>
                            <p:childTnLst>
                              <p:par>
                                <p:cTn id="74" presetID="0" presetClass="entr" presetSubtype="0" fill="hold" grpId="0" nodeType="afterEffect">
                                  <p:stCondLst>
                                    <p:cond delay="0"/>
                                  </p:stCondLst>
                                  <p:iterate type="lt">
                                    <p:tmPct val="10000"/>
                                  </p:iterate>
                                  <p:childTnLst>
                                    <p:set>
                                      <p:cBhvr>
                                        <p:cTn id="75" dur="1" fill="hold">
                                          <p:stCondLst>
                                            <p:cond delay="0"/>
                                          </p:stCondLst>
                                        </p:cTn>
                                        <p:tgtEl>
                                          <p:spTgt spid="27"/>
                                        </p:tgtEl>
                                        <p:attrNameLst>
                                          <p:attrName>style.visibility</p:attrName>
                                        </p:attrNameLst>
                                      </p:cBhvr>
                                      <p:to>
                                        <p:strVal val="visible"/>
                                      </p:to>
                                    </p:set>
                                    <p:anim to="" calcmode="lin" valueType="num">
                                      <p:cBhvr>
                                        <p:cTn id="76" dur="500" fill="hold">
                                          <p:stCondLst>
                                            <p:cond delay="0"/>
                                          </p:stCondLst>
                                        </p:cTn>
                                        <p:tgtEl>
                                          <p:spTgt spid="27"/>
                                        </p:tgtEl>
                                        <p:attrNameLst>
                                          <p:attrName>ppt_x</p:attrName>
                                        </p:attrNameLst>
                                      </p:cBhvr>
                                      <p:tavLst>
                                        <p:tav tm="0" fmla="#ppt_x-(-#ppt_w/2*cos(ppt_r/180*pi))*((1.5-1.5*$)^2-(1.5-1.5*$)^3)">
                                          <p:val>
                                            <p:strVal val="0"/>
                                          </p:val>
                                        </p:tav>
                                        <p:tav tm="100000">
                                          <p:val>
                                            <p:strVal val="1"/>
                                          </p:val>
                                        </p:tav>
                                      </p:tavLst>
                                    </p:anim>
                                    <p:anim to="" calcmode="lin" valueType="num">
                                      <p:cBhvr>
                                        <p:cTn id="77" dur="500" fill="hold">
                                          <p:stCondLst>
                                            <p:cond delay="0"/>
                                          </p:stCondLst>
                                        </p:cTn>
                                        <p:tgtEl>
                                          <p:spTgt spid="27"/>
                                        </p:tgtEl>
                                        <p:attrNameLst>
                                          <p:attrName>ppt_y</p:attrName>
                                        </p:attrNameLst>
                                      </p:cBhvr>
                                      <p:tavLst>
                                        <p:tav tm="0" fmla="#ppt_y-(-#ppt_h/2*cos(ppt_r/180*pi))*((1.5-1.5*$)^2-(1.5-1.5*$)^3)">
                                          <p:val>
                                            <p:strVal val="0"/>
                                          </p:val>
                                        </p:tav>
                                        <p:tav tm="100000">
                                          <p:val>
                                            <p:strVal val="1"/>
                                          </p:val>
                                        </p:tav>
                                      </p:tavLst>
                                    </p:anim>
                                    <p:anim to="" calcmode="lin" valueType="num">
                                      <p:cBhvr>
                                        <p:cTn id="78" dur="500" fill="hold">
                                          <p:stCondLst>
                                            <p:cond delay="0"/>
                                          </p:stCondLst>
                                        </p:cTn>
                                        <p:tgtEl>
                                          <p:spTgt spid="27"/>
                                        </p:tgtEl>
                                        <p:attrNameLst>
                                          <p:attrName>ppt_h</p:attrName>
                                        </p:attrNameLst>
                                      </p:cBhvr>
                                      <p:tavLst>
                                        <p:tav tm="0" fmla="#ppt_h-(-#ppt_h)*((1.5-1.5*$)^2-(1.5-1.5*$)^3)">
                                          <p:val>
                                            <p:strVal val="0"/>
                                          </p:val>
                                        </p:tav>
                                        <p:tav tm="100000">
                                          <p:val>
                                            <p:strVal val="1"/>
                                          </p:val>
                                        </p:tav>
                                      </p:tavLst>
                                    </p:anim>
                                    <p:anim to="" calcmode="lin" valueType="num">
                                      <p:cBhvr>
                                        <p:cTn id="79" dur="500" fill="hold">
                                          <p:stCondLst>
                                            <p:cond delay="0"/>
                                          </p:stCondLst>
                                        </p:cTn>
                                        <p:tgtEl>
                                          <p:spTgt spid="27"/>
                                        </p:tgtEl>
                                        <p:attrNameLst>
                                          <p:attrName>ppt_w</p:attrName>
                                        </p:attrNameLst>
                                      </p:cBhvr>
                                      <p:tavLst>
                                        <p:tav tm="0" fmla="#ppt_w-(-#ppt_w)*((1.5-1.5*$)^2-(1.5-1.5*$)^3)">
                                          <p:val>
                                            <p:strVal val="0"/>
                                          </p:val>
                                        </p:tav>
                                        <p:tav tm="100000">
                                          <p:val>
                                            <p:strVal val="1"/>
                                          </p:val>
                                        </p:tav>
                                      </p:tavLst>
                                    </p:anim>
                                  </p:childTnLst>
                                </p:cTn>
                              </p:par>
                            </p:childTnLst>
                          </p:cTn>
                        </p:par>
                        <p:par>
                          <p:cTn id="80" fill="hold">
                            <p:stCondLst>
                              <p:cond delay="6350"/>
                            </p:stCondLst>
                            <p:childTnLst>
                              <p:par>
                                <p:cTn id="81" presetID="2" presetClass="entr" presetSubtype="6" fill="hold" nodeType="afterEffect">
                                  <p:stCondLst>
                                    <p:cond delay="0"/>
                                  </p:stCondLst>
                                  <p:childTnLst>
                                    <p:set>
                                      <p:cBhvr>
                                        <p:cTn id="82" dur="1" fill="hold">
                                          <p:stCondLst>
                                            <p:cond delay="0"/>
                                          </p:stCondLst>
                                        </p:cTn>
                                        <p:tgtEl>
                                          <p:spTgt spid="36"/>
                                        </p:tgtEl>
                                        <p:attrNameLst>
                                          <p:attrName>style.visibility</p:attrName>
                                        </p:attrNameLst>
                                      </p:cBhvr>
                                      <p:to>
                                        <p:strVal val="visible"/>
                                      </p:to>
                                    </p:set>
                                    <p:anim calcmode="lin" valueType="num">
                                      <p:cBhvr additive="base">
                                        <p:cTn id="83" dur="500" fill="hold"/>
                                        <p:tgtEl>
                                          <p:spTgt spid="36"/>
                                        </p:tgtEl>
                                        <p:attrNameLst>
                                          <p:attrName>ppt_x</p:attrName>
                                        </p:attrNameLst>
                                      </p:cBhvr>
                                      <p:tavLst>
                                        <p:tav tm="0">
                                          <p:val>
                                            <p:strVal val="1+#ppt_w/2"/>
                                          </p:val>
                                        </p:tav>
                                        <p:tav tm="100000">
                                          <p:val>
                                            <p:strVal val="#ppt_x"/>
                                          </p:val>
                                        </p:tav>
                                      </p:tavLst>
                                    </p:anim>
                                    <p:anim calcmode="lin" valueType="num">
                                      <p:cBhvr additive="base">
                                        <p:cTn id="84" dur="500" fill="hold"/>
                                        <p:tgtEl>
                                          <p:spTgt spid="36"/>
                                        </p:tgtEl>
                                        <p:attrNameLst>
                                          <p:attrName>ppt_y</p:attrName>
                                        </p:attrNameLst>
                                      </p:cBhvr>
                                      <p:tavLst>
                                        <p:tav tm="0">
                                          <p:val>
                                            <p:strVal val="1+#ppt_h/2"/>
                                          </p:val>
                                        </p:tav>
                                        <p:tav tm="100000">
                                          <p:val>
                                            <p:strVal val="#ppt_y"/>
                                          </p:val>
                                        </p:tav>
                                      </p:tavLst>
                                    </p:anim>
                                  </p:childTnLst>
                                </p:cTn>
                              </p:par>
                            </p:childTnLst>
                          </p:cTn>
                        </p:par>
                        <p:par>
                          <p:cTn id="85" fill="hold">
                            <p:stCondLst>
                              <p:cond delay="6850"/>
                            </p:stCondLst>
                            <p:childTnLst>
                              <p:par>
                                <p:cTn id="86" presetID="0" presetClass="entr" presetSubtype="0" fill="hold" grpId="0" nodeType="afterEffect">
                                  <p:stCondLst>
                                    <p:cond delay="0"/>
                                  </p:stCondLst>
                                  <p:iterate type="lt">
                                    <p:tmPct val="9000"/>
                                  </p:iterate>
                                  <p:childTnLst>
                                    <p:set>
                                      <p:cBhvr>
                                        <p:cTn id="87" dur="1" fill="hold">
                                          <p:stCondLst>
                                            <p:cond delay="0"/>
                                          </p:stCondLst>
                                        </p:cTn>
                                        <p:tgtEl>
                                          <p:spTgt spid="28"/>
                                        </p:tgtEl>
                                        <p:attrNameLst>
                                          <p:attrName>style.visibility</p:attrName>
                                        </p:attrNameLst>
                                      </p:cBhvr>
                                      <p:to>
                                        <p:strVal val="visible"/>
                                      </p:to>
                                    </p:set>
                                    <p:anim to="" calcmode="lin" valueType="num">
                                      <p:cBhvr>
                                        <p:cTn id="88" dur="500" fill="hold">
                                          <p:stCondLst>
                                            <p:cond delay="0"/>
                                          </p:stCondLst>
                                        </p:cTn>
                                        <p:tgtEl>
                                          <p:spTgt spid="28"/>
                                        </p:tgtEl>
                                        <p:attrNameLst>
                                          <p:attrName>ppt_x</p:attrName>
                                        </p:attrNameLst>
                                      </p:cBhvr>
                                      <p:tavLst>
                                        <p:tav tm="0" fmla="#ppt_x-(-#ppt_w/2*cos(ppt_r/180*pi))*((1.5-1.5*$)^2-(1.5-1.5*$)^3)">
                                          <p:val>
                                            <p:strVal val="0"/>
                                          </p:val>
                                        </p:tav>
                                        <p:tav tm="100000">
                                          <p:val>
                                            <p:strVal val="1"/>
                                          </p:val>
                                        </p:tav>
                                      </p:tavLst>
                                    </p:anim>
                                    <p:anim to="" calcmode="lin" valueType="num">
                                      <p:cBhvr>
                                        <p:cTn id="89" dur="500" fill="hold">
                                          <p:stCondLst>
                                            <p:cond delay="0"/>
                                          </p:stCondLst>
                                        </p:cTn>
                                        <p:tgtEl>
                                          <p:spTgt spid="28"/>
                                        </p:tgtEl>
                                        <p:attrNameLst>
                                          <p:attrName>ppt_y</p:attrName>
                                        </p:attrNameLst>
                                      </p:cBhvr>
                                      <p:tavLst>
                                        <p:tav tm="0" fmla="#ppt_y-(-#ppt_h/2*cos(ppt_r/180*pi))*((1.5-1.5*$)^2-(1.5-1.5*$)^3)">
                                          <p:val>
                                            <p:strVal val="0"/>
                                          </p:val>
                                        </p:tav>
                                        <p:tav tm="100000">
                                          <p:val>
                                            <p:strVal val="1"/>
                                          </p:val>
                                        </p:tav>
                                      </p:tavLst>
                                    </p:anim>
                                    <p:anim to="" calcmode="lin" valueType="num">
                                      <p:cBhvr>
                                        <p:cTn id="90" dur="500" fill="hold">
                                          <p:stCondLst>
                                            <p:cond delay="0"/>
                                          </p:stCondLst>
                                        </p:cTn>
                                        <p:tgtEl>
                                          <p:spTgt spid="28"/>
                                        </p:tgtEl>
                                        <p:attrNameLst>
                                          <p:attrName>ppt_h</p:attrName>
                                        </p:attrNameLst>
                                      </p:cBhvr>
                                      <p:tavLst>
                                        <p:tav tm="0" fmla="#ppt_h-(-#ppt_h)*((1.5-1.5*$)^2-(1.5-1.5*$)^3)">
                                          <p:val>
                                            <p:strVal val="0"/>
                                          </p:val>
                                        </p:tav>
                                        <p:tav tm="100000">
                                          <p:val>
                                            <p:strVal val="1"/>
                                          </p:val>
                                        </p:tav>
                                      </p:tavLst>
                                    </p:anim>
                                    <p:anim to="" calcmode="lin" valueType="num">
                                      <p:cBhvr>
                                        <p:cTn id="91" dur="500" fill="hold">
                                          <p:stCondLst>
                                            <p:cond delay="0"/>
                                          </p:stCondLst>
                                        </p:cTn>
                                        <p:tgtEl>
                                          <p:spTgt spid="28"/>
                                        </p:tgtEl>
                                        <p:attrNameLst>
                                          <p:attrName>ppt_w</p:attrName>
                                        </p:attrNameLst>
                                      </p:cBhvr>
                                      <p:tavLst>
                                        <p:tav tm="0" fmla="#ppt_w-(-#ppt_w)*((1.5-1.5*$)^2-(1.5-1.5*$)^3)">
                                          <p:val>
                                            <p:strVal val="0"/>
                                          </p:val>
                                        </p:tav>
                                        <p:tav tm="100000">
                                          <p:val>
                                            <p:str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2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 xmlns:a16="http://schemas.microsoft.com/office/drawing/2014/main" id="{C4DE8F2B-FC70-477E-83C0-0FB7D876685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flipH="1">
            <a:off x="0" y="0"/>
            <a:ext cx="12192000" cy="6858000"/>
          </a:xfrm>
          <a:prstGeom prst="rect">
            <a:avLst/>
          </a:prstGeom>
        </p:spPr>
      </p:pic>
      <p:pic>
        <p:nvPicPr>
          <p:cNvPr id="15" name="图片 14">
            <a:extLst>
              <a:ext uri="{FF2B5EF4-FFF2-40B4-BE49-F238E27FC236}">
                <a16:creationId xmlns="" xmlns:a16="http://schemas.microsoft.com/office/drawing/2014/main" id="{7495EE61-6F56-4CA2-BF5D-C4627A600E0B}"/>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322676" y="2709215"/>
            <a:ext cx="7394208" cy="2450756"/>
          </a:xfrm>
          <a:prstGeom prst="rect">
            <a:avLst/>
          </a:prstGeom>
          <a:effectLst>
            <a:outerShdw blurRad="50800" dist="38100" dir="8100000" algn="tr" rotWithShape="0">
              <a:prstClr val="black">
                <a:alpha val="40000"/>
              </a:prstClr>
            </a:outerShdw>
          </a:effectLst>
        </p:spPr>
      </p:pic>
      <p:pic>
        <p:nvPicPr>
          <p:cNvPr id="9" name="图片 8">
            <a:extLst>
              <a:ext uri="{FF2B5EF4-FFF2-40B4-BE49-F238E27FC236}">
                <a16:creationId xmlns="" xmlns:a16="http://schemas.microsoft.com/office/drawing/2014/main" id="{A1017866-8D5A-4A6F-917B-6C7CB2355FE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flipH="1">
            <a:off x="-1459674" y="-301774"/>
            <a:ext cx="5703399" cy="3861835"/>
          </a:xfrm>
          <a:prstGeom prst="rect">
            <a:avLst/>
          </a:prstGeom>
        </p:spPr>
      </p:pic>
      <p:sp>
        <p:nvSpPr>
          <p:cNvPr id="8" name="PA-矩形 7">
            <a:extLst>
              <a:ext uri="{FF2B5EF4-FFF2-40B4-BE49-F238E27FC236}">
                <a16:creationId xmlns="" xmlns:a16="http://schemas.microsoft.com/office/drawing/2014/main" id="{BBE78413-1C9A-46ED-9045-F379370E0355}"/>
              </a:ext>
            </a:extLst>
          </p:cNvPr>
          <p:cNvSpPr/>
          <p:nvPr>
            <p:custDataLst>
              <p:tags r:id="rId2"/>
            </p:custDataLst>
          </p:nvPr>
        </p:nvSpPr>
        <p:spPr>
          <a:xfrm>
            <a:off x="923036" y="3429000"/>
            <a:ext cx="6793848" cy="1015663"/>
          </a:xfrm>
          <a:prstGeom prst="rect">
            <a:avLst/>
          </a:prstGeom>
        </p:spPr>
        <p:txBody>
          <a:bodyPr wrap="none">
            <a:spAutoFit/>
          </a:bodyPr>
          <a:lstStyle/>
          <a:p>
            <a:r>
              <a:rPr lang="zh-CN" altLang="en-US" sz="6000" dirty="0">
                <a:ln>
                  <a:solidFill>
                    <a:schemeClr val="bg1"/>
                  </a:solidFill>
                </a:ln>
                <a:gradFill>
                  <a:gsLst>
                    <a:gs pos="0">
                      <a:schemeClr val="bg1"/>
                    </a:gs>
                    <a:gs pos="54000">
                      <a:srgbClr val="C6E5ED"/>
                    </a:gs>
                    <a:gs pos="100000">
                      <a:srgbClr val="BAE0E9"/>
                    </a:gs>
                  </a:gsLst>
                  <a:lin ang="5400000" scaled="1"/>
                </a:gradFill>
                <a:effectLst>
                  <a:outerShdw blurRad="38100" dist="38100" dir="2700000" algn="tl">
                    <a:srgbClr val="000000">
                      <a:alpha val="43137"/>
                    </a:srgbClr>
                  </a:outerShdw>
                </a:effectLst>
                <a:latin typeface="思源黑体 CN Bold" panose="020B0800000000000000" pitchFamily="34" charset="-122"/>
                <a:ea typeface="思源黑体 CN Bold" panose="020B0800000000000000" pitchFamily="34" charset="-122"/>
              </a:rPr>
              <a:t>什么是“互联网</a:t>
            </a:r>
            <a:r>
              <a:rPr lang="en-US" altLang="zh-CN" sz="6000" dirty="0">
                <a:ln>
                  <a:solidFill>
                    <a:schemeClr val="bg1"/>
                  </a:solidFill>
                </a:ln>
                <a:gradFill>
                  <a:gsLst>
                    <a:gs pos="0">
                      <a:schemeClr val="bg1"/>
                    </a:gs>
                    <a:gs pos="54000">
                      <a:srgbClr val="C6E5ED"/>
                    </a:gs>
                    <a:gs pos="100000">
                      <a:srgbClr val="BAE0E9"/>
                    </a:gs>
                  </a:gsLst>
                  <a:lin ang="5400000" scaled="1"/>
                </a:gradFill>
                <a:effectLst>
                  <a:outerShdw blurRad="38100" dist="38100" dir="2700000" algn="tl">
                    <a:srgbClr val="000000">
                      <a:alpha val="43137"/>
                    </a:srgbClr>
                  </a:outerShdw>
                </a:effectLst>
                <a:latin typeface="思源黑体 CN Bold" panose="020B0800000000000000" pitchFamily="34" charset="-122"/>
                <a:ea typeface="思源黑体 CN Bold" panose="020B0800000000000000" pitchFamily="34" charset="-122"/>
              </a:rPr>
              <a:t>+”</a:t>
            </a:r>
          </a:p>
        </p:txBody>
      </p:sp>
      <p:grpSp>
        <p:nvGrpSpPr>
          <p:cNvPr id="5" name="组合 4">
            <a:extLst>
              <a:ext uri="{FF2B5EF4-FFF2-40B4-BE49-F238E27FC236}">
                <a16:creationId xmlns="" xmlns:a16="http://schemas.microsoft.com/office/drawing/2014/main" id="{F6A48C43-D719-4F7C-8F27-F6F1EF499EF2}"/>
              </a:ext>
            </a:extLst>
          </p:cNvPr>
          <p:cNvGrpSpPr/>
          <p:nvPr/>
        </p:nvGrpSpPr>
        <p:grpSpPr>
          <a:xfrm>
            <a:off x="3015442" y="1707102"/>
            <a:ext cx="1588485" cy="1605210"/>
            <a:chOff x="923036" y="1488960"/>
            <a:chExt cx="1588485" cy="1605210"/>
          </a:xfrm>
        </p:grpSpPr>
        <p:sp>
          <p:nvSpPr>
            <p:cNvPr id="2" name="文本框 1">
              <a:extLst>
                <a:ext uri="{FF2B5EF4-FFF2-40B4-BE49-F238E27FC236}">
                  <a16:creationId xmlns="" xmlns:a16="http://schemas.microsoft.com/office/drawing/2014/main" id="{B46DD29F-183D-49B2-9733-B21639263256}"/>
                </a:ext>
              </a:extLst>
            </p:cNvPr>
            <p:cNvSpPr txBox="1"/>
            <p:nvPr/>
          </p:nvSpPr>
          <p:spPr>
            <a:xfrm>
              <a:off x="1220189" y="1798340"/>
              <a:ext cx="1101687" cy="1015663"/>
            </a:xfrm>
            <a:prstGeom prst="rect">
              <a:avLst/>
            </a:prstGeom>
          </p:spPr>
          <p:txBody>
            <a:bodyPr wrap="none">
              <a:spAutoFit/>
            </a:bodyPr>
            <a:lstStyle>
              <a:defPPr>
                <a:defRPr lang="en-US"/>
              </a:defPPr>
              <a:lvl1pPr>
                <a:defRPr sz="6000">
                  <a:ln>
                    <a:solidFill>
                      <a:schemeClr val="bg1"/>
                    </a:solidFill>
                  </a:ln>
                  <a:gradFill>
                    <a:gsLst>
                      <a:gs pos="0">
                        <a:schemeClr val="bg1"/>
                      </a:gs>
                      <a:gs pos="54000">
                        <a:srgbClr val="C6E5ED"/>
                      </a:gs>
                      <a:gs pos="100000">
                        <a:srgbClr val="BAE0E9"/>
                      </a:gs>
                    </a:gsLst>
                    <a:lin ang="5400000" scaled="1"/>
                  </a:gradFill>
                  <a:effectLst>
                    <a:outerShdw blurRad="38100" dist="38100" dir="2700000" algn="tl">
                      <a:srgbClr val="000000">
                        <a:alpha val="43137"/>
                      </a:srgbClr>
                    </a:outerShdw>
                  </a:effectLst>
                  <a:latin typeface="思源黑体 CN Bold" panose="020B0800000000000000" pitchFamily="34" charset="-122"/>
                  <a:ea typeface="思源黑体 CN Bold" panose="020B0800000000000000" pitchFamily="34" charset="-122"/>
                </a:defRPr>
              </a:lvl1pPr>
            </a:lstStyle>
            <a:p>
              <a:r>
                <a:rPr lang="en-US" altLang="zh-CN" dirty="0"/>
                <a:t>01</a:t>
              </a:r>
              <a:endParaRPr lang="zh-CN" altLang="en-US" dirty="0"/>
            </a:p>
          </p:txBody>
        </p:sp>
        <p:grpSp>
          <p:nvGrpSpPr>
            <p:cNvPr id="4" name="组合 3">
              <a:extLst>
                <a:ext uri="{FF2B5EF4-FFF2-40B4-BE49-F238E27FC236}">
                  <a16:creationId xmlns="" xmlns:a16="http://schemas.microsoft.com/office/drawing/2014/main" id="{F7574D5B-8872-4092-8E72-A43037B1C7B2}"/>
                </a:ext>
              </a:extLst>
            </p:cNvPr>
            <p:cNvGrpSpPr/>
            <p:nvPr/>
          </p:nvGrpSpPr>
          <p:grpSpPr>
            <a:xfrm>
              <a:off x="923036" y="1488960"/>
              <a:ext cx="1588485" cy="1605210"/>
              <a:chOff x="1227217" y="1547778"/>
              <a:chExt cx="2035225" cy="2056653"/>
            </a:xfrm>
          </p:grpSpPr>
          <p:pic>
            <p:nvPicPr>
              <p:cNvPr id="12" name="1" descr="D:\360data\重要数据\桌面\666666666.png">
                <a:extLst>
                  <a:ext uri="{FF2B5EF4-FFF2-40B4-BE49-F238E27FC236}">
                    <a16:creationId xmlns="" xmlns:a16="http://schemas.microsoft.com/office/drawing/2014/main" id="{5A7F04B3-4E46-4810-B410-BC0D387D3290}"/>
                  </a:ext>
                </a:extLst>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a:stretch/>
            </p:blipFill>
            <p:spPr bwMode="auto">
              <a:xfrm>
                <a:off x="1227217" y="1547778"/>
                <a:ext cx="2035225" cy="2056653"/>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pic>
            <p:nvPicPr>
              <p:cNvPr id="13" name="图片 12">
                <a:extLst>
                  <a:ext uri="{FF2B5EF4-FFF2-40B4-BE49-F238E27FC236}">
                    <a16:creationId xmlns="" xmlns:a16="http://schemas.microsoft.com/office/drawing/2014/main" id="{0C64A5BF-02DB-46CA-BC40-709D7BFE80EE}"/>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1404766" y="1547778"/>
                <a:ext cx="1857676" cy="1837866"/>
              </a:xfrm>
              <a:prstGeom prst="rect">
                <a:avLst/>
              </a:prstGeom>
            </p:spPr>
          </p:pic>
        </p:grpSp>
      </p:grpSp>
      <p:sp>
        <p:nvSpPr>
          <p:cNvPr id="3" name="矩形 2">
            <a:extLst>
              <a:ext uri="{FF2B5EF4-FFF2-40B4-BE49-F238E27FC236}">
                <a16:creationId xmlns="" xmlns:a16="http://schemas.microsoft.com/office/drawing/2014/main" id="{21F8155E-85E6-4D54-9BC8-7AE515B60411}"/>
              </a:ext>
            </a:extLst>
          </p:cNvPr>
          <p:cNvSpPr/>
          <p:nvPr/>
        </p:nvSpPr>
        <p:spPr>
          <a:xfrm>
            <a:off x="1549431" y="4698306"/>
            <a:ext cx="4513942" cy="461665"/>
          </a:xfrm>
          <a:prstGeom prst="rect">
            <a:avLst/>
          </a:prstGeom>
        </p:spPr>
        <p:txBody>
          <a:bodyPr wrap="square">
            <a:spAutoFit/>
          </a:bodyPr>
          <a:lstStyle/>
          <a:p>
            <a:pPr algn="ctr"/>
            <a:r>
              <a:rPr lang="zh-CN" altLang="en-US" sz="2400" b="1" dirty="0">
                <a:solidFill>
                  <a:schemeClr val="bg1"/>
                </a:solidFill>
              </a:rPr>
              <a:t>INTERNET</a:t>
            </a:r>
          </a:p>
        </p:txBody>
      </p:sp>
    </p:spTree>
    <p:extLst>
      <p:ext uri="{BB962C8B-B14F-4D97-AF65-F5344CB8AC3E}">
        <p14:creationId xmlns:p14="http://schemas.microsoft.com/office/powerpoint/2010/main" val="3272924704"/>
      </p:ext>
    </p:extLst>
  </p:cSld>
  <p:clrMapOvr>
    <a:masterClrMapping/>
  </p:clrMapOvr>
  <mc:AlternateContent xmlns:mc="http://schemas.openxmlformats.org/markup-compatibility/2006" xmlns:p14="http://schemas.microsoft.com/office/powerpoint/2010/main">
    <mc:Choice Requires="p14">
      <p:transition spd="slow" p14:dur="1500" advTm="4200">
        <p:random/>
      </p:transition>
    </mc:Choice>
    <mc:Fallback xmlns="">
      <p:transition spd="slow" advTm="42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1+#ppt_w/2"/>
                                          </p:val>
                                        </p:tav>
                                        <p:tav tm="100000">
                                          <p:val>
                                            <p:strVal val="#ppt_x"/>
                                          </p:val>
                                        </p:tav>
                                      </p:tavLst>
                                    </p:anim>
                                    <p:anim calcmode="lin" valueType="num">
                                      <p:cBhvr additive="base">
                                        <p:cTn id="8" dur="100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53" presetClass="entr" presetSubtype="16"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par>
                          <p:cTn id="15" fill="hold">
                            <p:stCondLst>
                              <p:cond delay="1500"/>
                            </p:stCondLst>
                            <p:childTnLst>
                              <p:par>
                                <p:cTn id="16" presetID="20" presetClass="entr" presetSubtype="0"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edge">
                                      <p:cBhvr>
                                        <p:cTn id="18" dur="1000"/>
                                        <p:tgtEl>
                                          <p:spTgt spid="15"/>
                                        </p:tgtEl>
                                      </p:cBhvr>
                                    </p:animEffect>
                                  </p:childTnLst>
                                </p:cTn>
                              </p:par>
                              <p:par>
                                <p:cTn id="19" presetID="16" presetClass="entr" presetSubtype="21" fill="hold" grpId="0" nodeType="withEffect">
                                  <p:stCondLst>
                                    <p:cond delay="500"/>
                                  </p:stCondLst>
                                  <p:childTnLst>
                                    <p:set>
                                      <p:cBhvr>
                                        <p:cTn id="20" dur="1" fill="hold">
                                          <p:stCondLst>
                                            <p:cond delay="0"/>
                                          </p:stCondLst>
                                        </p:cTn>
                                        <p:tgtEl>
                                          <p:spTgt spid="3"/>
                                        </p:tgtEl>
                                        <p:attrNameLst>
                                          <p:attrName>style.visibility</p:attrName>
                                        </p:attrNameLst>
                                      </p:cBhvr>
                                      <p:to>
                                        <p:strVal val="visible"/>
                                      </p:to>
                                    </p:set>
                                    <p:animEffect transition="in" filter="barn(inVertical)">
                                      <p:cBhvr>
                                        <p:cTn id="21" dur="500"/>
                                        <p:tgtEl>
                                          <p:spTgt spid="3"/>
                                        </p:tgtEl>
                                      </p:cBhvr>
                                    </p:animEffect>
                                  </p:childTnLst>
                                </p:cTn>
                              </p:par>
                            </p:childTnLst>
                          </p:cTn>
                        </p:par>
                        <p:par>
                          <p:cTn id="22" fill="hold">
                            <p:stCondLst>
                              <p:cond delay="2500"/>
                            </p:stCondLst>
                            <p:childTnLst>
                              <p:par>
                                <p:cTn id="23" presetID="0" presetClass="entr" presetSubtype="0" fill="hold" grpId="0" nodeType="afterEffect">
                                  <p:stCondLst>
                                    <p:cond delay="0"/>
                                  </p:stCondLst>
                                  <p:iterate type="lt">
                                    <p:tmPct val="10000"/>
                                  </p:iterate>
                                  <p:childTnLst>
                                    <p:set>
                                      <p:cBhvr>
                                        <p:cTn id="24" dur="750" fill="hold">
                                          <p:stCondLst>
                                            <p:cond delay="0"/>
                                          </p:stCondLst>
                                        </p:cTn>
                                        <p:tgtEl>
                                          <p:spTgt spid="8"/>
                                        </p:tgtEl>
                                        <p:attrNameLst>
                                          <p:attrName>style.visibility</p:attrName>
                                        </p:attrNameLst>
                                      </p:cBhvr>
                                      <p:to>
                                        <p:strVal val="visible"/>
                                      </p:to>
                                    </p:set>
                                    <p:anim to="" calcmode="lin" valueType="num">
                                      <p:cBhvr>
                                        <p:cTn id="25" dur="750" fill="hold">
                                          <p:stCondLst>
                                            <p:cond delay="0"/>
                                          </p:stCondLst>
                                        </p:cTn>
                                        <p:tgtEl>
                                          <p:spTgt spid="8"/>
                                        </p:tgtEl>
                                        <p:attrNameLst>
                                          <p:attrName>ppt_h</p:attrName>
                                        </p:attrNameLst>
                                      </p:cBhvr>
                                      <p:tavLst>
                                        <p:tav tm="0" fmla="#ppt_h-#ppt_h*((1.5-1.5*$)^3-(1.5-1.5*$)^2)">
                                          <p:val>
                                            <p:strVal val="0"/>
                                          </p:val>
                                        </p:tav>
                                        <p:tav tm="100000">
                                          <p:val>
                                            <p:strVal val="1"/>
                                          </p:val>
                                        </p:tav>
                                      </p:tavLst>
                                    </p:anim>
                                    <p:anim to="" calcmode="lin" valueType="num">
                                      <p:cBhvr>
                                        <p:cTn id="26" dur="750" fill="hold">
                                          <p:stCondLst>
                                            <p:cond delay="0"/>
                                          </p:stCondLst>
                                        </p:cTn>
                                        <p:tgtEl>
                                          <p:spTgt spid="8"/>
                                        </p:tgtEl>
                                        <p:attrNameLst>
                                          <p:attrName>ppt_w</p:attrName>
                                        </p:attrNameLst>
                                      </p:cBhvr>
                                      <p:tavLst>
                                        <p:tav tm="0" fmla="#ppt_w-#ppt_w*((1.5-1.5*$)^3-(1.5-1.5*$)^2)">
                                          <p:val>
                                            <p:strVal val="0"/>
                                          </p:val>
                                        </p:tav>
                                        <p:tav tm="100000">
                                          <p:val>
                                            <p:str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矩形 55">
            <a:extLst>
              <a:ext uri="{FF2B5EF4-FFF2-40B4-BE49-F238E27FC236}">
                <a16:creationId xmlns="" xmlns:a16="http://schemas.microsoft.com/office/drawing/2014/main" id="{A1328062-1DCD-4959-A0C7-6E775A8753BE}"/>
              </a:ext>
            </a:extLst>
          </p:cNvPr>
          <p:cNvSpPr/>
          <p:nvPr/>
        </p:nvSpPr>
        <p:spPr>
          <a:xfrm>
            <a:off x="978327" y="4267122"/>
            <a:ext cx="6756783" cy="1787474"/>
          </a:xfrm>
          <a:prstGeom prst="rect">
            <a:avLst/>
          </a:prstGeom>
          <a:solidFill>
            <a:schemeClr val="accent2">
              <a:alpha val="63137"/>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dobeFangsongStd-Regular" panose="02020400000000000000" pitchFamily="18" charset="-122"/>
              <a:ea typeface="华文细黑" panose="02010600040101010101" pitchFamily="2" charset="-122"/>
            </a:endParaRPr>
          </a:p>
        </p:txBody>
      </p:sp>
      <p:sp>
        <p:nvSpPr>
          <p:cNvPr id="55" name="矩形 54">
            <a:extLst>
              <a:ext uri="{FF2B5EF4-FFF2-40B4-BE49-F238E27FC236}">
                <a16:creationId xmlns="" xmlns:a16="http://schemas.microsoft.com/office/drawing/2014/main" id="{6A8E1C9C-A010-453B-B854-8922FB4B588F}"/>
              </a:ext>
            </a:extLst>
          </p:cNvPr>
          <p:cNvSpPr/>
          <p:nvPr/>
        </p:nvSpPr>
        <p:spPr>
          <a:xfrm>
            <a:off x="4194564" y="1854508"/>
            <a:ext cx="7019109" cy="1787474"/>
          </a:xfrm>
          <a:prstGeom prst="rect">
            <a:avLst/>
          </a:prstGeom>
          <a:solidFill>
            <a:schemeClr val="accent2">
              <a:alpha val="63137"/>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dobeFangsongStd-Regular" panose="02020400000000000000" pitchFamily="18" charset="-122"/>
              <a:ea typeface="华文细黑" panose="02010600040101010101" pitchFamily="2" charset="-122"/>
            </a:endParaRPr>
          </a:p>
        </p:txBody>
      </p:sp>
      <p:grpSp>
        <p:nvGrpSpPr>
          <p:cNvPr id="40" name="组合 39">
            <a:extLst>
              <a:ext uri="{FF2B5EF4-FFF2-40B4-BE49-F238E27FC236}">
                <a16:creationId xmlns="" xmlns:a16="http://schemas.microsoft.com/office/drawing/2014/main" id="{D729F9C6-BA18-464C-944D-4A69B10E8BD1}"/>
              </a:ext>
            </a:extLst>
          </p:cNvPr>
          <p:cNvGrpSpPr/>
          <p:nvPr/>
        </p:nvGrpSpPr>
        <p:grpSpPr>
          <a:xfrm>
            <a:off x="3613427" y="282265"/>
            <a:ext cx="4965147" cy="609273"/>
            <a:chOff x="3613427" y="282265"/>
            <a:chExt cx="4965147" cy="609273"/>
          </a:xfrm>
        </p:grpSpPr>
        <p:pic>
          <p:nvPicPr>
            <p:cNvPr id="41" name="图片 40">
              <a:extLst>
                <a:ext uri="{FF2B5EF4-FFF2-40B4-BE49-F238E27FC236}">
                  <a16:creationId xmlns="" xmlns:a16="http://schemas.microsoft.com/office/drawing/2014/main" id="{28C7AF1A-3B76-4F00-BDF2-9D0043EC037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V="1">
              <a:off x="3737908" y="282265"/>
              <a:ext cx="4716185" cy="609273"/>
            </a:xfrm>
            <a:prstGeom prst="rect">
              <a:avLst/>
            </a:prstGeom>
          </p:spPr>
        </p:pic>
        <p:sp>
          <p:nvSpPr>
            <p:cNvPr id="42" name="文本框 41">
              <a:extLst>
                <a:ext uri="{FF2B5EF4-FFF2-40B4-BE49-F238E27FC236}">
                  <a16:creationId xmlns="" xmlns:a16="http://schemas.microsoft.com/office/drawing/2014/main" id="{E6B7620E-781C-4C1B-BBC0-477F37C6A1E4}"/>
                </a:ext>
              </a:extLst>
            </p:cNvPr>
            <p:cNvSpPr txBox="1"/>
            <p:nvPr/>
          </p:nvSpPr>
          <p:spPr>
            <a:xfrm>
              <a:off x="3613427" y="356888"/>
              <a:ext cx="4965147" cy="523220"/>
            </a:xfrm>
            <a:prstGeom prst="rect">
              <a:avLst/>
            </a:prstGeom>
            <a:noFill/>
            <a:effectLst>
              <a:outerShdw blurRad="50800" dist="38100" dir="8100000" algn="tr" rotWithShape="0">
                <a:prstClr val="black">
                  <a:alpha val="40000"/>
                </a:prstClr>
              </a:outerShdw>
            </a:effectLst>
          </p:spPr>
          <p:txBody>
            <a:bodyPr wrap="square" rtlCol="0">
              <a:spAutoFit/>
            </a:bodyPr>
            <a:lstStyle/>
            <a:p>
              <a:pPr algn="ctr"/>
              <a:r>
                <a:rPr lang="zh-CN" altLang="en-US" sz="2800" b="1" dirty="0">
                  <a:solidFill>
                    <a:schemeClr val="bg1"/>
                  </a:solidFill>
                  <a:latin typeface="思源黑体 CN Bold" panose="020B0800000000000000" pitchFamily="34" charset="-122"/>
                  <a:ea typeface="思源黑体 CN Bold" panose="020B0800000000000000" pitchFamily="34" charset="-122"/>
                </a:rPr>
                <a:t>什么是“互联网</a:t>
              </a:r>
              <a:r>
                <a:rPr lang="en-US" altLang="zh-CN" sz="2800" b="1" dirty="0">
                  <a:solidFill>
                    <a:schemeClr val="bg1"/>
                  </a:solidFill>
                  <a:latin typeface="思源黑体 CN Bold" panose="020B0800000000000000" pitchFamily="34" charset="-122"/>
                  <a:ea typeface="思源黑体 CN Bold" panose="020B0800000000000000" pitchFamily="34" charset="-122"/>
                </a:rPr>
                <a:t>+”</a:t>
              </a:r>
            </a:p>
          </p:txBody>
        </p:sp>
      </p:grpSp>
      <p:pic>
        <p:nvPicPr>
          <p:cNvPr id="5" name="Picture 4" descr="http://i.ce.cn/ce/cysc/ztpd/2015zt/9gz/bd/201504/01/W020150401489440509518.jpeg">
            <a:extLst>
              <a:ext uri="{FF2B5EF4-FFF2-40B4-BE49-F238E27FC236}">
                <a16:creationId xmlns="" xmlns:a16="http://schemas.microsoft.com/office/drawing/2014/main" id="{4E23875A-283C-4801-84B5-308B40E477A7}"/>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919163" y="1776413"/>
            <a:ext cx="2919412" cy="176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descr="3月13日，国务院总理李克强在北京人民大会堂与中外记者见面，并回答记者提问。这是李克强向记者挥手。">
            <a:extLst>
              <a:ext uri="{FF2B5EF4-FFF2-40B4-BE49-F238E27FC236}">
                <a16:creationId xmlns="" xmlns:a16="http://schemas.microsoft.com/office/drawing/2014/main" id="{FE721455-06E1-4FEA-B369-0C0186151EE1}"/>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8194529" y="4203751"/>
            <a:ext cx="2900362" cy="1787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a:extLst>
              <a:ext uri="{FF2B5EF4-FFF2-40B4-BE49-F238E27FC236}">
                <a16:creationId xmlns="" xmlns:a16="http://schemas.microsoft.com/office/drawing/2014/main" id="{CB566A3F-0775-4900-90EC-E30373EBBF24}"/>
              </a:ext>
            </a:extLst>
          </p:cNvPr>
          <p:cNvSpPr/>
          <p:nvPr/>
        </p:nvSpPr>
        <p:spPr>
          <a:xfrm>
            <a:off x="4371800" y="2018516"/>
            <a:ext cx="6475078" cy="1449051"/>
          </a:xfrm>
          <a:prstGeom prst="rect">
            <a:avLst/>
          </a:prstGeom>
        </p:spPr>
        <p:txBody>
          <a:bodyPr wrap="square">
            <a:spAutoFit/>
          </a:bodyPr>
          <a:lstStyle/>
          <a:p>
            <a:pPr>
              <a:lnSpc>
                <a:spcPct val="150000"/>
              </a:lnSpc>
            </a:pPr>
            <a:r>
              <a:rPr lang="zh-CN" altLang="en-US" sz="1400" dirty="0">
                <a:solidFill>
                  <a:schemeClr val="bg1"/>
                </a:solidFill>
              </a:rPr>
              <a:t>李克强总理在政府工作报告中提出，制定‘互联网</a:t>
            </a:r>
            <a:r>
              <a:rPr lang="en-US" altLang="zh-CN" sz="1400" dirty="0">
                <a:solidFill>
                  <a:schemeClr val="bg1"/>
                </a:solidFill>
              </a:rPr>
              <a:t>+’</a:t>
            </a:r>
            <a:r>
              <a:rPr lang="zh-CN" altLang="en-US" sz="1400" dirty="0">
                <a:solidFill>
                  <a:schemeClr val="bg1"/>
                </a:solidFill>
              </a:rPr>
              <a:t>行动计划，推动移动互联网、云计算、大数据、物联网等与现代制造业结合，促进电子商务、工业互联网和互联网金融健康发展，引导互联网企业拓展国际市场</a:t>
            </a:r>
            <a:endParaRPr lang="en-US" altLang="zh-CN" sz="1400" dirty="0">
              <a:solidFill>
                <a:schemeClr val="bg1"/>
              </a:solidFill>
            </a:endParaRPr>
          </a:p>
          <a:p>
            <a:pPr>
              <a:lnSpc>
                <a:spcPct val="150000"/>
              </a:lnSpc>
            </a:pPr>
            <a:endParaRPr lang="en-US" altLang="zh-CN" sz="600" dirty="0">
              <a:solidFill>
                <a:schemeClr val="bg1"/>
              </a:solidFill>
            </a:endParaRPr>
          </a:p>
          <a:p>
            <a:pPr algn="r">
              <a:lnSpc>
                <a:spcPct val="150000"/>
              </a:lnSpc>
            </a:pPr>
            <a:r>
              <a:rPr lang="en-US" altLang="zh-CN" sz="1200" dirty="0">
                <a:solidFill>
                  <a:schemeClr val="bg1"/>
                </a:solidFill>
              </a:rPr>
              <a:t>——</a:t>
            </a:r>
            <a:r>
              <a:rPr lang="zh-CN" altLang="en-US" sz="1200" dirty="0">
                <a:solidFill>
                  <a:schemeClr val="bg1"/>
                </a:solidFill>
              </a:rPr>
              <a:t>第十二届全国人民代表大会第三次会议，国务院总理李克强作政府工作报告</a:t>
            </a:r>
          </a:p>
        </p:txBody>
      </p:sp>
      <p:sp>
        <p:nvSpPr>
          <p:cNvPr id="9" name="矩形 8">
            <a:extLst>
              <a:ext uri="{FF2B5EF4-FFF2-40B4-BE49-F238E27FC236}">
                <a16:creationId xmlns="" xmlns:a16="http://schemas.microsoft.com/office/drawing/2014/main" id="{DC21764A-4507-4840-BD6C-CF888D3D9DF2}"/>
              </a:ext>
            </a:extLst>
          </p:cNvPr>
          <p:cNvSpPr/>
          <p:nvPr/>
        </p:nvSpPr>
        <p:spPr>
          <a:xfrm>
            <a:off x="1569396" y="4748836"/>
            <a:ext cx="5604808" cy="964303"/>
          </a:xfrm>
          <a:prstGeom prst="rect">
            <a:avLst/>
          </a:prstGeom>
        </p:spPr>
        <p:txBody>
          <a:bodyPr wrap="square">
            <a:spAutoFit/>
          </a:bodyPr>
          <a:lstStyle/>
          <a:p>
            <a:pPr algn="just">
              <a:lnSpc>
                <a:spcPct val="150000"/>
              </a:lnSpc>
            </a:pPr>
            <a:r>
              <a:rPr lang="zh-CN" altLang="en-US" sz="1600" dirty="0">
                <a:solidFill>
                  <a:schemeClr val="bg1"/>
                </a:solidFill>
              </a:rPr>
              <a:t>我想站在“互联网</a:t>
            </a:r>
            <a:r>
              <a:rPr lang="en-US" altLang="zh-CN" sz="1600" dirty="0">
                <a:solidFill>
                  <a:schemeClr val="bg1"/>
                </a:solidFill>
              </a:rPr>
              <a:t>+”</a:t>
            </a:r>
            <a:r>
              <a:rPr lang="zh-CN" altLang="en-US" sz="1600" dirty="0">
                <a:solidFill>
                  <a:schemeClr val="bg1"/>
                </a:solidFill>
              </a:rPr>
              <a:t>的风口上顺势而为，会使中国经济飞起来。</a:t>
            </a:r>
            <a:endParaRPr lang="en-US" altLang="zh-CN" sz="1600" dirty="0">
              <a:solidFill>
                <a:schemeClr val="bg1"/>
              </a:solidFill>
            </a:endParaRPr>
          </a:p>
          <a:p>
            <a:pPr algn="r">
              <a:lnSpc>
                <a:spcPct val="150000"/>
              </a:lnSpc>
            </a:pPr>
            <a:endParaRPr lang="en-US" altLang="zh-CN" sz="1100" dirty="0">
              <a:solidFill>
                <a:schemeClr val="bg1"/>
              </a:solidFill>
            </a:endParaRPr>
          </a:p>
          <a:p>
            <a:pPr algn="r">
              <a:lnSpc>
                <a:spcPct val="150000"/>
              </a:lnSpc>
            </a:pPr>
            <a:r>
              <a:rPr lang="en-US" altLang="zh-CN" sz="1200" dirty="0">
                <a:solidFill>
                  <a:schemeClr val="bg1"/>
                </a:solidFill>
              </a:rPr>
              <a:t>——</a:t>
            </a:r>
            <a:r>
              <a:rPr lang="zh-CN" altLang="en-US" sz="1200" dirty="0">
                <a:solidFill>
                  <a:schemeClr val="bg1"/>
                </a:solidFill>
              </a:rPr>
              <a:t>国务院总理李克强在人民大会堂三楼金色大厅答中外记者会</a:t>
            </a:r>
          </a:p>
        </p:txBody>
      </p:sp>
      <p:grpSp>
        <p:nvGrpSpPr>
          <p:cNvPr id="2" name="组合 1">
            <a:extLst>
              <a:ext uri="{FF2B5EF4-FFF2-40B4-BE49-F238E27FC236}">
                <a16:creationId xmlns="" xmlns:a16="http://schemas.microsoft.com/office/drawing/2014/main" id="{53F811F7-2655-44E0-9986-AD7FA42557BF}"/>
              </a:ext>
            </a:extLst>
          </p:cNvPr>
          <p:cNvGrpSpPr/>
          <p:nvPr/>
        </p:nvGrpSpPr>
        <p:grpSpPr>
          <a:xfrm>
            <a:off x="812736" y="1692142"/>
            <a:ext cx="3129818" cy="1960204"/>
            <a:chOff x="812736" y="1692142"/>
            <a:chExt cx="3129818" cy="1960204"/>
          </a:xfrm>
        </p:grpSpPr>
        <p:grpSp>
          <p:nvGrpSpPr>
            <p:cNvPr id="14" name="组合 13">
              <a:extLst>
                <a:ext uri="{FF2B5EF4-FFF2-40B4-BE49-F238E27FC236}">
                  <a16:creationId xmlns="" xmlns:a16="http://schemas.microsoft.com/office/drawing/2014/main" id="{7EFC3274-95CF-47F8-805F-FAB68E1ADFFA}"/>
                </a:ext>
              </a:extLst>
            </p:cNvPr>
            <p:cNvGrpSpPr/>
            <p:nvPr/>
          </p:nvGrpSpPr>
          <p:grpSpPr>
            <a:xfrm>
              <a:off x="812736" y="1692142"/>
              <a:ext cx="394318" cy="1960204"/>
              <a:chOff x="812736" y="1736208"/>
              <a:chExt cx="394318" cy="1960204"/>
            </a:xfrm>
          </p:grpSpPr>
          <p:sp>
            <p:nvSpPr>
              <p:cNvPr id="18" name="任意多边形 102">
                <a:extLst>
                  <a:ext uri="{FF2B5EF4-FFF2-40B4-BE49-F238E27FC236}">
                    <a16:creationId xmlns="" xmlns:a16="http://schemas.microsoft.com/office/drawing/2014/main" id="{C26519AD-DA72-41ED-9852-CBDD3F98A4EE}"/>
                  </a:ext>
                </a:extLst>
              </p:cNvPr>
              <p:cNvSpPr/>
              <p:nvPr/>
            </p:nvSpPr>
            <p:spPr>
              <a:xfrm>
                <a:off x="820356" y="1736208"/>
                <a:ext cx="386698" cy="380952"/>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chemeClr val="accent3"/>
              </a:solidFill>
              <a:ln>
                <a:solidFill>
                  <a:schemeClr val="accent3"/>
                </a:solid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9" name="任意多边形 104">
                <a:extLst>
                  <a:ext uri="{FF2B5EF4-FFF2-40B4-BE49-F238E27FC236}">
                    <a16:creationId xmlns="" xmlns:a16="http://schemas.microsoft.com/office/drawing/2014/main" id="{98E3A815-591C-4A23-8D22-743C781C445F}"/>
                  </a:ext>
                </a:extLst>
              </p:cNvPr>
              <p:cNvSpPr/>
              <p:nvPr/>
            </p:nvSpPr>
            <p:spPr>
              <a:xfrm flipV="1">
                <a:off x="812736" y="3315458"/>
                <a:ext cx="386698" cy="380954"/>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chemeClr val="accent3"/>
              </a:solidFill>
              <a:ln>
                <a:solidFill>
                  <a:schemeClr val="accent3"/>
                </a:solid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grpSp>
          <p:nvGrpSpPr>
            <p:cNvPr id="15" name="组合 14">
              <a:extLst>
                <a:ext uri="{FF2B5EF4-FFF2-40B4-BE49-F238E27FC236}">
                  <a16:creationId xmlns="" xmlns:a16="http://schemas.microsoft.com/office/drawing/2014/main" id="{0191B015-C53A-43BC-BB89-AC9ACF0BAFBA}"/>
                </a:ext>
              </a:extLst>
            </p:cNvPr>
            <p:cNvGrpSpPr/>
            <p:nvPr/>
          </p:nvGrpSpPr>
          <p:grpSpPr>
            <a:xfrm flipH="1">
              <a:off x="3548236" y="1692142"/>
              <a:ext cx="394318" cy="1960204"/>
              <a:chOff x="812736" y="1736208"/>
              <a:chExt cx="394318" cy="1960204"/>
            </a:xfrm>
          </p:grpSpPr>
          <p:sp>
            <p:nvSpPr>
              <p:cNvPr id="16" name="任意多边形 102">
                <a:extLst>
                  <a:ext uri="{FF2B5EF4-FFF2-40B4-BE49-F238E27FC236}">
                    <a16:creationId xmlns="" xmlns:a16="http://schemas.microsoft.com/office/drawing/2014/main" id="{18AB2E33-0091-475B-87AC-D191C0534A52}"/>
                  </a:ext>
                </a:extLst>
              </p:cNvPr>
              <p:cNvSpPr/>
              <p:nvPr/>
            </p:nvSpPr>
            <p:spPr>
              <a:xfrm>
                <a:off x="820356" y="1736208"/>
                <a:ext cx="386698" cy="380952"/>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chemeClr val="accent3"/>
              </a:solidFill>
              <a:ln>
                <a:solidFill>
                  <a:schemeClr val="accent3"/>
                </a:solid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7" name="任意多边形 104">
                <a:extLst>
                  <a:ext uri="{FF2B5EF4-FFF2-40B4-BE49-F238E27FC236}">
                    <a16:creationId xmlns="" xmlns:a16="http://schemas.microsoft.com/office/drawing/2014/main" id="{B28BE39E-5EAE-4D25-812C-94E5B236FA6D}"/>
                  </a:ext>
                </a:extLst>
              </p:cNvPr>
              <p:cNvSpPr/>
              <p:nvPr/>
            </p:nvSpPr>
            <p:spPr>
              <a:xfrm flipV="1">
                <a:off x="812736" y="3315458"/>
                <a:ext cx="386698" cy="380954"/>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chemeClr val="accent3"/>
              </a:solidFill>
              <a:ln>
                <a:solidFill>
                  <a:schemeClr val="accent3"/>
                </a:solid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grpSp>
      <p:grpSp>
        <p:nvGrpSpPr>
          <p:cNvPr id="4" name="组合 3">
            <a:extLst>
              <a:ext uri="{FF2B5EF4-FFF2-40B4-BE49-F238E27FC236}">
                <a16:creationId xmlns="" xmlns:a16="http://schemas.microsoft.com/office/drawing/2014/main" id="{E01F7396-C2A1-4B35-A653-EAC125567573}"/>
              </a:ext>
            </a:extLst>
          </p:cNvPr>
          <p:cNvGrpSpPr/>
          <p:nvPr/>
        </p:nvGrpSpPr>
        <p:grpSpPr>
          <a:xfrm>
            <a:off x="8083855" y="4117580"/>
            <a:ext cx="3129818" cy="1960204"/>
            <a:chOff x="7609339" y="4117580"/>
            <a:chExt cx="3129818" cy="1960204"/>
          </a:xfrm>
        </p:grpSpPr>
        <p:grpSp>
          <p:nvGrpSpPr>
            <p:cNvPr id="48" name="组合 47">
              <a:extLst>
                <a:ext uri="{FF2B5EF4-FFF2-40B4-BE49-F238E27FC236}">
                  <a16:creationId xmlns="" xmlns:a16="http://schemas.microsoft.com/office/drawing/2014/main" id="{604E34DF-4565-4A84-AE00-664F7EEEE32B}"/>
                </a:ext>
              </a:extLst>
            </p:cNvPr>
            <p:cNvGrpSpPr/>
            <p:nvPr/>
          </p:nvGrpSpPr>
          <p:grpSpPr>
            <a:xfrm>
              <a:off x="7609339" y="4117580"/>
              <a:ext cx="394318" cy="1960204"/>
              <a:chOff x="812736" y="1736208"/>
              <a:chExt cx="394318" cy="1960204"/>
            </a:xfrm>
          </p:grpSpPr>
          <p:sp>
            <p:nvSpPr>
              <p:cNvPr id="49" name="任意多边形 102">
                <a:extLst>
                  <a:ext uri="{FF2B5EF4-FFF2-40B4-BE49-F238E27FC236}">
                    <a16:creationId xmlns="" xmlns:a16="http://schemas.microsoft.com/office/drawing/2014/main" id="{CB99E999-CEBC-4565-9C2A-F4DC8E80696A}"/>
                  </a:ext>
                </a:extLst>
              </p:cNvPr>
              <p:cNvSpPr/>
              <p:nvPr/>
            </p:nvSpPr>
            <p:spPr>
              <a:xfrm>
                <a:off x="820356" y="1736208"/>
                <a:ext cx="386698" cy="380952"/>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chemeClr val="accent3"/>
              </a:solidFill>
              <a:ln>
                <a:solidFill>
                  <a:schemeClr val="accent3"/>
                </a:solid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50" name="任意多边形 104">
                <a:extLst>
                  <a:ext uri="{FF2B5EF4-FFF2-40B4-BE49-F238E27FC236}">
                    <a16:creationId xmlns="" xmlns:a16="http://schemas.microsoft.com/office/drawing/2014/main" id="{02933D6B-1815-49BE-9D0D-B0BEF512CD58}"/>
                  </a:ext>
                </a:extLst>
              </p:cNvPr>
              <p:cNvSpPr/>
              <p:nvPr/>
            </p:nvSpPr>
            <p:spPr>
              <a:xfrm flipV="1">
                <a:off x="812736" y="3315458"/>
                <a:ext cx="386698" cy="380954"/>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chemeClr val="accent3"/>
              </a:solidFill>
              <a:ln>
                <a:solidFill>
                  <a:schemeClr val="accent3"/>
                </a:solid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grpSp>
          <p:nvGrpSpPr>
            <p:cNvPr id="51" name="组合 50">
              <a:extLst>
                <a:ext uri="{FF2B5EF4-FFF2-40B4-BE49-F238E27FC236}">
                  <a16:creationId xmlns="" xmlns:a16="http://schemas.microsoft.com/office/drawing/2014/main" id="{3FD7140E-34AB-457A-844B-B0354B15A040}"/>
                </a:ext>
              </a:extLst>
            </p:cNvPr>
            <p:cNvGrpSpPr/>
            <p:nvPr/>
          </p:nvGrpSpPr>
          <p:grpSpPr>
            <a:xfrm flipH="1">
              <a:off x="10344839" y="4117580"/>
              <a:ext cx="394318" cy="1960204"/>
              <a:chOff x="812736" y="1736208"/>
              <a:chExt cx="394318" cy="1960204"/>
            </a:xfrm>
          </p:grpSpPr>
          <p:sp>
            <p:nvSpPr>
              <p:cNvPr id="52" name="任意多边形 102">
                <a:extLst>
                  <a:ext uri="{FF2B5EF4-FFF2-40B4-BE49-F238E27FC236}">
                    <a16:creationId xmlns="" xmlns:a16="http://schemas.microsoft.com/office/drawing/2014/main" id="{DF9948BB-C18C-4E82-95B5-812832CC8E87}"/>
                  </a:ext>
                </a:extLst>
              </p:cNvPr>
              <p:cNvSpPr/>
              <p:nvPr/>
            </p:nvSpPr>
            <p:spPr>
              <a:xfrm>
                <a:off x="820356" y="1736208"/>
                <a:ext cx="386698" cy="380952"/>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chemeClr val="accent3"/>
              </a:solidFill>
              <a:ln>
                <a:solidFill>
                  <a:schemeClr val="accent3"/>
                </a:solid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53" name="任意多边形 104">
                <a:extLst>
                  <a:ext uri="{FF2B5EF4-FFF2-40B4-BE49-F238E27FC236}">
                    <a16:creationId xmlns="" xmlns:a16="http://schemas.microsoft.com/office/drawing/2014/main" id="{4253D292-E92F-4417-AC89-77B14F86BE37}"/>
                  </a:ext>
                </a:extLst>
              </p:cNvPr>
              <p:cNvSpPr/>
              <p:nvPr/>
            </p:nvSpPr>
            <p:spPr>
              <a:xfrm flipV="1">
                <a:off x="812736" y="3315458"/>
                <a:ext cx="386698" cy="380954"/>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chemeClr val="accent3"/>
              </a:solidFill>
              <a:ln>
                <a:solidFill>
                  <a:schemeClr val="accent3"/>
                </a:solid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grpSp>
    </p:spTree>
    <p:extLst>
      <p:ext uri="{BB962C8B-B14F-4D97-AF65-F5344CB8AC3E}">
        <p14:creationId xmlns:p14="http://schemas.microsoft.com/office/powerpoint/2010/main" val="1672812501"/>
      </p:ext>
    </p:extLst>
  </p:cSld>
  <p:clrMapOvr>
    <a:masterClrMapping/>
  </p:clrMapOvr>
  <mc:AlternateContent xmlns:mc="http://schemas.openxmlformats.org/markup-compatibility/2006" xmlns:p14="http://schemas.microsoft.com/office/powerpoint/2010/main">
    <mc:Choice Requires="p14">
      <p:transition spd="slow" p14:dur="1500" advTm="5200">
        <p:random/>
      </p:transition>
    </mc:Choice>
    <mc:Fallback xmlns="">
      <p:transition spd="slow" advTm="52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barn(outVertical)">
                                      <p:cBhvr>
                                        <p:cTn id="7" dur="500"/>
                                        <p:tgtEl>
                                          <p:spTgt spid="40"/>
                                        </p:tgtEl>
                                      </p:cBhvr>
                                    </p:animEffect>
                                  </p:childTnLst>
                                </p:cTn>
                              </p:par>
                            </p:childTnLst>
                          </p:cTn>
                        </p:par>
                        <p:par>
                          <p:cTn id="8" fill="hold">
                            <p:stCondLst>
                              <p:cond delay="500"/>
                            </p:stCondLst>
                            <p:childTnLst>
                              <p:par>
                                <p:cTn id="9" presetID="6" presetClass="emph" presetSubtype="0" fill="hold" nodeType="afterEffect">
                                  <p:stCondLst>
                                    <p:cond delay="0"/>
                                  </p:stCondLst>
                                  <p:childTnLst>
                                    <p:animScale>
                                      <p:cBhvr>
                                        <p:cTn id="10" dur="600" fill="hold"/>
                                        <p:tgtEl>
                                          <p:spTgt spid="40"/>
                                        </p:tgtEl>
                                      </p:cBhvr>
                                      <p:by x="150000" y="150000"/>
                                    </p:animScale>
                                  </p:childTnLst>
                                </p:cTn>
                              </p:par>
                            </p:childTnLst>
                          </p:cTn>
                        </p:par>
                        <p:par>
                          <p:cTn id="11" fill="hold">
                            <p:stCondLst>
                              <p:cond delay="1100"/>
                            </p:stCondLst>
                            <p:childTnLst>
                              <p:par>
                                <p:cTn id="12" presetID="6" presetClass="emph" presetSubtype="0" fill="hold" nodeType="afterEffect">
                                  <p:stCondLst>
                                    <p:cond delay="0"/>
                                  </p:stCondLst>
                                  <p:childTnLst>
                                    <p:animScale>
                                      <p:cBhvr>
                                        <p:cTn id="13" dur="600" fill="hold"/>
                                        <p:tgtEl>
                                          <p:spTgt spid="40"/>
                                        </p:tgtEl>
                                      </p:cBhvr>
                                      <p:by x="50000" y="50000"/>
                                    </p:animScale>
                                  </p:childTnLst>
                                </p:cTn>
                              </p:par>
                            </p:childTnLst>
                          </p:cTn>
                        </p:par>
                        <p:par>
                          <p:cTn id="14" fill="hold">
                            <p:stCondLst>
                              <p:cond delay="1700"/>
                            </p:stCondLst>
                            <p:childTnLst>
                              <p:par>
                                <p:cTn id="15" presetID="23" presetClass="entr" presetSubtype="16"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fltVal val="0"/>
                                          </p:val>
                                        </p:tav>
                                        <p:tav tm="100000">
                                          <p:val>
                                            <p:strVal val="#ppt_w"/>
                                          </p:val>
                                        </p:tav>
                                      </p:tavLst>
                                    </p:anim>
                                    <p:anim calcmode="lin" valueType="num">
                                      <p:cBhvr>
                                        <p:cTn id="18" dur="500" fill="hold"/>
                                        <p:tgtEl>
                                          <p:spTgt spid="2"/>
                                        </p:tgtEl>
                                        <p:attrNameLst>
                                          <p:attrName>ppt_h</p:attrName>
                                        </p:attrNameLst>
                                      </p:cBhvr>
                                      <p:tavLst>
                                        <p:tav tm="0">
                                          <p:val>
                                            <p:fltVal val="0"/>
                                          </p:val>
                                        </p:tav>
                                        <p:tav tm="100000">
                                          <p:val>
                                            <p:strVal val="#ppt_h"/>
                                          </p:val>
                                        </p:tav>
                                      </p:tavLst>
                                    </p:anim>
                                  </p:childTnLst>
                                </p:cTn>
                              </p:par>
                              <p:par>
                                <p:cTn id="19" presetID="16" presetClass="entr" presetSubtype="21"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barn(inVertical)">
                                      <p:cBhvr>
                                        <p:cTn id="21" dur="500"/>
                                        <p:tgtEl>
                                          <p:spTgt spid="5"/>
                                        </p:tgtEl>
                                      </p:cBhvr>
                                    </p:animEffect>
                                  </p:childTnLst>
                                </p:cTn>
                              </p:par>
                            </p:childTnLst>
                          </p:cTn>
                        </p:par>
                        <p:par>
                          <p:cTn id="22" fill="hold">
                            <p:stCondLst>
                              <p:cond delay="2200"/>
                            </p:stCondLst>
                            <p:childTnLst>
                              <p:par>
                                <p:cTn id="23" presetID="22" presetClass="entr" presetSubtype="8" fill="hold" grpId="0" nodeType="afterEffect">
                                  <p:stCondLst>
                                    <p:cond delay="0"/>
                                  </p:stCondLst>
                                  <p:childTnLst>
                                    <p:set>
                                      <p:cBhvr>
                                        <p:cTn id="24" dur="1" fill="hold">
                                          <p:stCondLst>
                                            <p:cond delay="0"/>
                                          </p:stCondLst>
                                        </p:cTn>
                                        <p:tgtEl>
                                          <p:spTgt spid="55"/>
                                        </p:tgtEl>
                                        <p:attrNameLst>
                                          <p:attrName>style.visibility</p:attrName>
                                        </p:attrNameLst>
                                      </p:cBhvr>
                                      <p:to>
                                        <p:strVal val="visible"/>
                                      </p:to>
                                    </p:set>
                                    <p:animEffect transition="in" filter="wipe(left)">
                                      <p:cBhvr>
                                        <p:cTn id="25" dur="500"/>
                                        <p:tgtEl>
                                          <p:spTgt spid="55"/>
                                        </p:tgtEl>
                                      </p:cBhvr>
                                    </p:animEffect>
                                  </p:childTnLst>
                                </p:cTn>
                              </p:par>
                            </p:childTnLst>
                          </p:cTn>
                        </p:par>
                        <p:par>
                          <p:cTn id="26" fill="hold">
                            <p:stCondLst>
                              <p:cond delay="2700"/>
                            </p:stCondLst>
                            <p:childTnLst>
                              <p:par>
                                <p:cTn id="27" presetID="16" presetClass="entr" presetSubtype="21"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barn(inVertical)">
                                      <p:cBhvr>
                                        <p:cTn id="29" dur="500"/>
                                        <p:tgtEl>
                                          <p:spTgt spid="6"/>
                                        </p:tgtEl>
                                      </p:cBhvr>
                                    </p:animEffect>
                                  </p:childTnLst>
                                </p:cTn>
                              </p:par>
                              <p:par>
                                <p:cTn id="30" presetID="23" presetClass="entr" presetSubtype="16" fill="hold" nodeType="with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p:cTn id="32" dur="500" fill="hold"/>
                                        <p:tgtEl>
                                          <p:spTgt spid="4"/>
                                        </p:tgtEl>
                                        <p:attrNameLst>
                                          <p:attrName>ppt_w</p:attrName>
                                        </p:attrNameLst>
                                      </p:cBhvr>
                                      <p:tavLst>
                                        <p:tav tm="0">
                                          <p:val>
                                            <p:fltVal val="0"/>
                                          </p:val>
                                        </p:tav>
                                        <p:tav tm="100000">
                                          <p:val>
                                            <p:strVal val="#ppt_w"/>
                                          </p:val>
                                        </p:tav>
                                      </p:tavLst>
                                    </p:anim>
                                    <p:anim calcmode="lin" valueType="num">
                                      <p:cBhvr>
                                        <p:cTn id="33" dur="500" fill="hold"/>
                                        <p:tgtEl>
                                          <p:spTgt spid="4"/>
                                        </p:tgtEl>
                                        <p:attrNameLst>
                                          <p:attrName>ppt_h</p:attrName>
                                        </p:attrNameLst>
                                      </p:cBhvr>
                                      <p:tavLst>
                                        <p:tav tm="0">
                                          <p:val>
                                            <p:fltVal val="0"/>
                                          </p:val>
                                        </p:tav>
                                        <p:tav tm="100000">
                                          <p:val>
                                            <p:strVal val="#ppt_h"/>
                                          </p:val>
                                        </p:tav>
                                      </p:tavLst>
                                    </p:anim>
                                  </p:childTnLst>
                                </p:cTn>
                              </p:par>
                            </p:childTnLst>
                          </p:cTn>
                        </p:par>
                        <p:par>
                          <p:cTn id="34" fill="hold">
                            <p:stCondLst>
                              <p:cond delay="3200"/>
                            </p:stCondLst>
                            <p:childTnLst>
                              <p:par>
                                <p:cTn id="35" presetID="22" presetClass="entr" presetSubtype="2" fill="hold" grpId="0" nodeType="afterEffect">
                                  <p:stCondLst>
                                    <p:cond delay="0"/>
                                  </p:stCondLst>
                                  <p:childTnLst>
                                    <p:set>
                                      <p:cBhvr>
                                        <p:cTn id="36" dur="1" fill="hold">
                                          <p:stCondLst>
                                            <p:cond delay="0"/>
                                          </p:stCondLst>
                                        </p:cTn>
                                        <p:tgtEl>
                                          <p:spTgt spid="56"/>
                                        </p:tgtEl>
                                        <p:attrNameLst>
                                          <p:attrName>style.visibility</p:attrName>
                                        </p:attrNameLst>
                                      </p:cBhvr>
                                      <p:to>
                                        <p:strVal val="visible"/>
                                      </p:to>
                                    </p:set>
                                    <p:animEffect transition="in" filter="wipe(right)">
                                      <p:cBhvr>
                                        <p:cTn id="37" dur="500"/>
                                        <p:tgtEl>
                                          <p:spTgt spid="56"/>
                                        </p:tgtEl>
                                      </p:cBhvr>
                                    </p:animEffect>
                                  </p:childTnLst>
                                </p:cTn>
                              </p:par>
                            </p:childTnLst>
                          </p:cTn>
                        </p:par>
                        <p:par>
                          <p:cTn id="38" fill="hold">
                            <p:stCondLst>
                              <p:cond delay="3700"/>
                            </p:stCondLst>
                            <p:childTnLst>
                              <p:par>
                                <p:cTn id="39" presetID="2" presetClass="entr" presetSubtype="2" fill="hold" grpId="0" nodeType="afterEffect">
                                  <p:stCondLst>
                                    <p:cond delay="0"/>
                                  </p:stCondLst>
                                  <p:childTnLst>
                                    <p:set>
                                      <p:cBhvr>
                                        <p:cTn id="40" dur="1" fill="hold">
                                          <p:stCondLst>
                                            <p:cond delay="0"/>
                                          </p:stCondLst>
                                        </p:cTn>
                                        <p:tgtEl>
                                          <p:spTgt spid="3"/>
                                        </p:tgtEl>
                                        <p:attrNameLst>
                                          <p:attrName>style.visibility</p:attrName>
                                        </p:attrNameLst>
                                      </p:cBhvr>
                                      <p:to>
                                        <p:strVal val="visible"/>
                                      </p:to>
                                    </p:set>
                                    <p:anim calcmode="lin" valueType="num">
                                      <p:cBhvr additive="base">
                                        <p:cTn id="41" dur="500" fill="hold"/>
                                        <p:tgtEl>
                                          <p:spTgt spid="3"/>
                                        </p:tgtEl>
                                        <p:attrNameLst>
                                          <p:attrName>ppt_x</p:attrName>
                                        </p:attrNameLst>
                                      </p:cBhvr>
                                      <p:tavLst>
                                        <p:tav tm="0">
                                          <p:val>
                                            <p:strVal val="1+#ppt_w/2"/>
                                          </p:val>
                                        </p:tav>
                                        <p:tav tm="100000">
                                          <p:val>
                                            <p:strVal val="#ppt_x"/>
                                          </p:val>
                                        </p:tav>
                                      </p:tavLst>
                                    </p:anim>
                                    <p:anim calcmode="lin" valueType="num">
                                      <p:cBhvr additive="base">
                                        <p:cTn id="42" dur="500" fill="hold"/>
                                        <p:tgtEl>
                                          <p:spTgt spid="3"/>
                                        </p:tgtEl>
                                        <p:attrNameLst>
                                          <p:attrName>ppt_y</p:attrName>
                                        </p:attrNameLst>
                                      </p:cBhvr>
                                      <p:tavLst>
                                        <p:tav tm="0">
                                          <p:val>
                                            <p:strVal val="#ppt_y"/>
                                          </p:val>
                                        </p:tav>
                                        <p:tav tm="100000">
                                          <p:val>
                                            <p:strVal val="#ppt_y"/>
                                          </p:val>
                                        </p:tav>
                                      </p:tavLst>
                                    </p:anim>
                                  </p:childTnLst>
                                </p:cTn>
                              </p:par>
                            </p:childTnLst>
                          </p:cTn>
                        </p:par>
                        <p:par>
                          <p:cTn id="43" fill="hold">
                            <p:stCondLst>
                              <p:cond delay="4200"/>
                            </p:stCondLst>
                            <p:childTnLst>
                              <p:par>
                                <p:cTn id="44" presetID="2" presetClass="entr" presetSubtype="8" fill="hold" grpId="0" nodeType="after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additive="base">
                                        <p:cTn id="46" dur="500" fill="hold"/>
                                        <p:tgtEl>
                                          <p:spTgt spid="9"/>
                                        </p:tgtEl>
                                        <p:attrNameLst>
                                          <p:attrName>ppt_x</p:attrName>
                                        </p:attrNameLst>
                                      </p:cBhvr>
                                      <p:tavLst>
                                        <p:tav tm="0">
                                          <p:val>
                                            <p:strVal val="0-#ppt_w/2"/>
                                          </p:val>
                                        </p:tav>
                                        <p:tav tm="100000">
                                          <p:val>
                                            <p:strVal val="#ppt_x"/>
                                          </p:val>
                                        </p:tav>
                                      </p:tavLst>
                                    </p:anim>
                                    <p:anim calcmode="lin" valueType="num">
                                      <p:cBhvr additive="base">
                                        <p:cTn id="47"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55" grpId="0" animBg="1"/>
      <p:bldP spid="3"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矩形 46">
            <a:extLst>
              <a:ext uri="{FF2B5EF4-FFF2-40B4-BE49-F238E27FC236}">
                <a16:creationId xmlns="" xmlns:a16="http://schemas.microsoft.com/office/drawing/2014/main" id="{AAF84530-ACA2-4A38-850D-91014A181759}"/>
              </a:ext>
            </a:extLst>
          </p:cNvPr>
          <p:cNvSpPr/>
          <p:nvPr/>
        </p:nvSpPr>
        <p:spPr>
          <a:xfrm>
            <a:off x="5190884" y="1689045"/>
            <a:ext cx="6474247" cy="3854095"/>
          </a:xfrm>
          <a:prstGeom prst="rect">
            <a:avLst/>
          </a:prstGeom>
          <a:solidFill>
            <a:schemeClr val="accent2">
              <a:alpha val="63137"/>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dobeFangsongStd-Regular" panose="02020400000000000000" pitchFamily="18" charset="-122"/>
              <a:ea typeface="华文细黑" panose="02010600040101010101" pitchFamily="2" charset="-122"/>
            </a:endParaRPr>
          </a:p>
        </p:txBody>
      </p:sp>
      <p:grpSp>
        <p:nvGrpSpPr>
          <p:cNvPr id="45" name="组合 44">
            <a:extLst>
              <a:ext uri="{FF2B5EF4-FFF2-40B4-BE49-F238E27FC236}">
                <a16:creationId xmlns="" xmlns:a16="http://schemas.microsoft.com/office/drawing/2014/main" id="{9B4C1DC2-17F4-487F-822A-A44F75B9D799}"/>
              </a:ext>
            </a:extLst>
          </p:cNvPr>
          <p:cNvGrpSpPr/>
          <p:nvPr/>
        </p:nvGrpSpPr>
        <p:grpSpPr>
          <a:xfrm>
            <a:off x="3613427" y="282265"/>
            <a:ext cx="4965147" cy="609273"/>
            <a:chOff x="3613427" y="282265"/>
            <a:chExt cx="4965147" cy="609273"/>
          </a:xfrm>
        </p:grpSpPr>
        <p:pic>
          <p:nvPicPr>
            <p:cNvPr id="3" name="图片 2">
              <a:extLst>
                <a:ext uri="{FF2B5EF4-FFF2-40B4-BE49-F238E27FC236}">
                  <a16:creationId xmlns="" xmlns:a16="http://schemas.microsoft.com/office/drawing/2014/main" id="{95B89ADD-BCFB-4304-BE77-B6C808E5852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V="1">
              <a:off x="3737908" y="282265"/>
              <a:ext cx="4716185" cy="609273"/>
            </a:xfrm>
            <a:prstGeom prst="rect">
              <a:avLst/>
            </a:prstGeom>
          </p:spPr>
        </p:pic>
        <p:sp>
          <p:nvSpPr>
            <p:cNvPr id="4" name="文本框 3">
              <a:extLst>
                <a:ext uri="{FF2B5EF4-FFF2-40B4-BE49-F238E27FC236}">
                  <a16:creationId xmlns="" xmlns:a16="http://schemas.microsoft.com/office/drawing/2014/main" id="{F7BCF558-F14D-4C3D-B6B4-C2548DFE1290}"/>
                </a:ext>
              </a:extLst>
            </p:cNvPr>
            <p:cNvSpPr txBox="1"/>
            <p:nvPr/>
          </p:nvSpPr>
          <p:spPr>
            <a:xfrm>
              <a:off x="3613427" y="356888"/>
              <a:ext cx="4965147" cy="523220"/>
            </a:xfrm>
            <a:prstGeom prst="rect">
              <a:avLst/>
            </a:prstGeom>
            <a:noFill/>
            <a:effectLst>
              <a:outerShdw blurRad="50800" dist="38100" dir="8100000" algn="tr" rotWithShape="0">
                <a:prstClr val="black">
                  <a:alpha val="40000"/>
                </a:prstClr>
              </a:outerShdw>
            </a:effectLst>
          </p:spPr>
          <p:txBody>
            <a:bodyPr wrap="square" rtlCol="0">
              <a:spAutoFit/>
            </a:bodyPr>
            <a:lstStyle/>
            <a:p>
              <a:pPr algn="ctr"/>
              <a:r>
                <a:rPr lang="zh-CN" altLang="en-US" sz="2800" b="1" dirty="0">
                  <a:solidFill>
                    <a:schemeClr val="bg1"/>
                  </a:solidFill>
                  <a:latin typeface="思源黑体 CN Bold" panose="020B0800000000000000" pitchFamily="34" charset="-122"/>
                  <a:ea typeface="思源黑体 CN Bold" panose="020B0800000000000000" pitchFamily="34" charset="-122"/>
                </a:rPr>
                <a:t>“互联网＋”的本质</a:t>
              </a:r>
            </a:p>
          </p:txBody>
        </p:sp>
      </p:grpSp>
      <p:grpSp>
        <p:nvGrpSpPr>
          <p:cNvPr id="6" name="组合 5">
            <a:extLst>
              <a:ext uri="{FF2B5EF4-FFF2-40B4-BE49-F238E27FC236}">
                <a16:creationId xmlns="" xmlns:a16="http://schemas.microsoft.com/office/drawing/2014/main" id="{C14BA05A-24A9-472D-BF0A-4DC898D96BF9}"/>
              </a:ext>
            </a:extLst>
          </p:cNvPr>
          <p:cNvGrpSpPr/>
          <p:nvPr/>
        </p:nvGrpSpPr>
        <p:grpSpPr>
          <a:xfrm>
            <a:off x="753887" y="1546464"/>
            <a:ext cx="3948742" cy="3996676"/>
            <a:chOff x="4781550" y="2385932"/>
            <a:chExt cx="2628900" cy="2660812"/>
          </a:xfrm>
        </p:grpSpPr>
        <p:sp>
          <p:nvSpPr>
            <p:cNvPr id="7" name="Oval 92">
              <a:extLst>
                <a:ext uri="{FF2B5EF4-FFF2-40B4-BE49-F238E27FC236}">
                  <a16:creationId xmlns="" xmlns:a16="http://schemas.microsoft.com/office/drawing/2014/main" id="{4D0FBAB2-BE69-4C72-8145-9E7C84A67AEA}"/>
                </a:ext>
              </a:extLst>
            </p:cNvPr>
            <p:cNvSpPr/>
            <p:nvPr/>
          </p:nvSpPr>
          <p:spPr>
            <a:xfrm>
              <a:off x="4975089" y="2595429"/>
              <a:ext cx="2241822" cy="2241817"/>
            </a:xfrm>
            <a:prstGeom prst="ellipse">
              <a:avLst/>
            </a:prstGeom>
            <a:solidFill>
              <a:schemeClr val="accent2">
                <a:alpha val="40000"/>
              </a:schemeClr>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8" name="Group 93">
              <a:extLst>
                <a:ext uri="{FF2B5EF4-FFF2-40B4-BE49-F238E27FC236}">
                  <a16:creationId xmlns="" xmlns:a16="http://schemas.microsoft.com/office/drawing/2014/main" id="{488D9010-96D2-4853-BAF1-6403973067FC}"/>
                </a:ext>
              </a:extLst>
            </p:cNvPr>
            <p:cNvGrpSpPr/>
            <p:nvPr/>
          </p:nvGrpSpPr>
          <p:grpSpPr>
            <a:xfrm>
              <a:off x="4781550" y="2385932"/>
              <a:ext cx="2628900" cy="2660812"/>
              <a:chOff x="4943475" y="2471838"/>
              <a:chExt cx="2305050" cy="2333030"/>
            </a:xfrm>
          </p:grpSpPr>
          <p:sp>
            <p:nvSpPr>
              <p:cNvPr id="11" name="Line 699">
                <a:extLst>
                  <a:ext uri="{FF2B5EF4-FFF2-40B4-BE49-F238E27FC236}">
                    <a16:creationId xmlns="" xmlns:a16="http://schemas.microsoft.com/office/drawing/2014/main" id="{A8781973-2574-48AF-B954-1A2172D48C80}"/>
                  </a:ext>
                </a:extLst>
              </p:cNvPr>
              <p:cNvSpPr>
                <a:spLocks noChangeShapeType="1"/>
              </p:cNvSpPr>
              <p:nvPr userDrawn="1"/>
            </p:nvSpPr>
            <p:spPr bwMode="auto">
              <a:xfrm flipH="1" flipV="1">
                <a:off x="6040910" y="2471838"/>
                <a:ext cx="622608" cy="146907"/>
              </a:xfrm>
              <a:prstGeom prst="line">
                <a:avLst/>
              </a:prstGeom>
              <a:noFill/>
              <a:ln w="0">
                <a:solidFill>
                  <a:schemeClr val="accent3"/>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2" name="Freeform 700">
                <a:extLst>
                  <a:ext uri="{FF2B5EF4-FFF2-40B4-BE49-F238E27FC236}">
                    <a16:creationId xmlns="" xmlns:a16="http://schemas.microsoft.com/office/drawing/2014/main" id="{00A5D768-D91C-456F-8FDA-61A7599C8996}"/>
                  </a:ext>
                </a:extLst>
              </p:cNvPr>
              <p:cNvSpPr>
                <a:spLocks/>
              </p:cNvSpPr>
              <p:nvPr userDrawn="1"/>
            </p:nvSpPr>
            <p:spPr bwMode="auto">
              <a:xfrm>
                <a:off x="6663518" y="2618745"/>
                <a:ext cx="585007" cy="991625"/>
              </a:xfrm>
              <a:custGeom>
                <a:avLst/>
                <a:gdLst>
                  <a:gd name="T0" fmla="*/ 669 w 669"/>
                  <a:gd name="T1" fmla="*/ 1134 h 1134"/>
                  <a:gd name="T2" fmla="*/ 591 w 669"/>
                  <a:gd name="T3" fmla="*/ 550 h 1134"/>
                  <a:gd name="T4" fmla="*/ 0 w 669"/>
                  <a:gd name="T5" fmla="*/ 0 h 1134"/>
                </a:gdLst>
                <a:ahLst/>
                <a:cxnLst>
                  <a:cxn ang="0">
                    <a:pos x="T0" y="T1"/>
                  </a:cxn>
                  <a:cxn ang="0">
                    <a:pos x="T2" y="T3"/>
                  </a:cxn>
                  <a:cxn ang="0">
                    <a:pos x="T4" y="T5"/>
                  </a:cxn>
                </a:cxnLst>
                <a:rect l="0" t="0" r="r" b="b"/>
                <a:pathLst>
                  <a:path w="669" h="1134">
                    <a:moveTo>
                      <a:pt x="669" y="1134"/>
                    </a:moveTo>
                    <a:lnTo>
                      <a:pt x="591" y="550"/>
                    </a:lnTo>
                    <a:lnTo>
                      <a:pt x="0" y="0"/>
                    </a:lnTo>
                  </a:path>
                </a:pathLst>
              </a:custGeom>
              <a:noFill/>
              <a:ln w="0">
                <a:solidFill>
                  <a:schemeClr val="accent3"/>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3" name="Freeform 701">
                <a:extLst>
                  <a:ext uri="{FF2B5EF4-FFF2-40B4-BE49-F238E27FC236}">
                    <a16:creationId xmlns="" xmlns:a16="http://schemas.microsoft.com/office/drawing/2014/main" id="{FC415739-DB3A-4747-A09D-8CCED74E0BA7}"/>
                  </a:ext>
                </a:extLst>
              </p:cNvPr>
              <p:cNvSpPr>
                <a:spLocks/>
              </p:cNvSpPr>
              <p:nvPr userDrawn="1"/>
            </p:nvSpPr>
            <p:spPr bwMode="auto">
              <a:xfrm>
                <a:off x="5547720" y="3610371"/>
                <a:ext cx="1700805" cy="1194497"/>
              </a:xfrm>
              <a:custGeom>
                <a:avLst/>
                <a:gdLst>
                  <a:gd name="T0" fmla="*/ 0 w 1945"/>
                  <a:gd name="T1" fmla="*/ 1276 h 1366"/>
                  <a:gd name="T2" fmla="*/ 830 w 1945"/>
                  <a:gd name="T3" fmla="*/ 1366 h 1366"/>
                  <a:gd name="T4" fmla="*/ 1305 w 1945"/>
                  <a:gd name="T5" fmla="*/ 1162 h 1366"/>
                  <a:gd name="T6" fmla="*/ 1804 w 1945"/>
                  <a:gd name="T7" fmla="*/ 737 h 1366"/>
                  <a:gd name="T8" fmla="*/ 1945 w 1945"/>
                  <a:gd name="T9" fmla="*/ 0 h 1366"/>
                </a:gdLst>
                <a:ahLst/>
                <a:cxnLst>
                  <a:cxn ang="0">
                    <a:pos x="T0" y="T1"/>
                  </a:cxn>
                  <a:cxn ang="0">
                    <a:pos x="T2" y="T3"/>
                  </a:cxn>
                  <a:cxn ang="0">
                    <a:pos x="T4" y="T5"/>
                  </a:cxn>
                  <a:cxn ang="0">
                    <a:pos x="T6" y="T7"/>
                  </a:cxn>
                  <a:cxn ang="0">
                    <a:pos x="T8" y="T9"/>
                  </a:cxn>
                </a:cxnLst>
                <a:rect l="0" t="0" r="r" b="b"/>
                <a:pathLst>
                  <a:path w="1945" h="1366">
                    <a:moveTo>
                      <a:pt x="0" y="1276"/>
                    </a:moveTo>
                    <a:lnTo>
                      <a:pt x="830" y="1366"/>
                    </a:lnTo>
                    <a:lnTo>
                      <a:pt x="1305" y="1162"/>
                    </a:lnTo>
                    <a:lnTo>
                      <a:pt x="1804" y="737"/>
                    </a:lnTo>
                    <a:lnTo>
                      <a:pt x="1945" y="0"/>
                    </a:lnTo>
                  </a:path>
                </a:pathLst>
              </a:custGeom>
              <a:noFill/>
              <a:ln w="0">
                <a:solidFill>
                  <a:schemeClr val="accent3"/>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4" name="Line 702">
                <a:extLst>
                  <a:ext uri="{FF2B5EF4-FFF2-40B4-BE49-F238E27FC236}">
                    <a16:creationId xmlns="" xmlns:a16="http://schemas.microsoft.com/office/drawing/2014/main" id="{D66F8B17-4F3E-460B-BA60-14737C28903E}"/>
                  </a:ext>
                </a:extLst>
              </p:cNvPr>
              <p:cNvSpPr>
                <a:spLocks noChangeShapeType="1"/>
              </p:cNvSpPr>
              <p:nvPr userDrawn="1"/>
            </p:nvSpPr>
            <p:spPr bwMode="auto">
              <a:xfrm>
                <a:off x="5035293" y="4072080"/>
                <a:ext cx="512427" cy="654088"/>
              </a:xfrm>
              <a:prstGeom prst="line">
                <a:avLst/>
              </a:prstGeom>
              <a:noFill/>
              <a:ln w="0">
                <a:solidFill>
                  <a:schemeClr val="accent3"/>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5" name="Freeform 703">
                <a:extLst>
                  <a:ext uri="{FF2B5EF4-FFF2-40B4-BE49-F238E27FC236}">
                    <a16:creationId xmlns="" xmlns:a16="http://schemas.microsoft.com/office/drawing/2014/main" id="{1CA61DEA-EB6E-4570-9E6F-25E11E47C4DF}"/>
                  </a:ext>
                </a:extLst>
              </p:cNvPr>
              <p:cNvSpPr>
                <a:spLocks/>
              </p:cNvSpPr>
              <p:nvPr userDrawn="1"/>
            </p:nvSpPr>
            <p:spPr bwMode="auto">
              <a:xfrm>
                <a:off x="4943475" y="3120626"/>
                <a:ext cx="91819" cy="951455"/>
              </a:xfrm>
              <a:custGeom>
                <a:avLst/>
                <a:gdLst>
                  <a:gd name="T0" fmla="*/ 609 w 609"/>
                  <a:gd name="T1" fmla="*/ 0 h 1611"/>
                  <a:gd name="T2" fmla="*/ 592 w 609"/>
                  <a:gd name="T3" fmla="*/ 5 h 1611"/>
                  <a:gd name="T4" fmla="*/ 313 w 609"/>
                  <a:gd name="T5" fmla="*/ 392 h 1611"/>
                  <a:gd name="T6" fmla="*/ 52 w 609"/>
                  <a:gd name="T7" fmla="*/ 523 h 1611"/>
                  <a:gd name="T8" fmla="*/ 0 w 609"/>
                  <a:gd name="T9" fmla="*/ 1132 h 1611"/>
                  <a:gd name="T10" fmla="*/ 105 w 609"/>
                  <a:gd name="T11" fmla="*/ 1611 h 1611"/>
                  <a:gd name="connsiteX0" fmla="*/ 10000 w 10018"/>
                  <a:gd name="connsiteY0" fmla="*/ 0 h 10000"/>
                  <a:gd name="connsiteX1" fmla="*/ 10018 w 10018"/>
                  <a:gd name="connsiteY1" fmla="*/ 1358 h 10000"/>
                  <a:gd name="connsiteX2" fmla="*/ 5140 w 10018"/>
                  <a:gd name="connsiteY2" fmla="*/ 2433 h 10000"/>
                  <a:gd name="connsiteX3" fmla="*/ 854 w 10018"/>
                  <a:gd name="connsiteY3" fmla="*/ 3246 h 10000"/>
                  <a:gd name="connsiteX4" fmla="*/ 0 w 10018"/>
                  <a:gd name="connsiteY4" fmla="*/ 7027 h 10000"/>
                  <a:gd name="connsiteX5" fmla="*/ 1724 w 10018"/>
                  <a:gd name="connsiteY5" fmla="*/ 10000 h 10000"/>
                  <a:gd name="connsiteX0" fmla="*/ 12868 w 12868"/>
                  <a:gd name="connsiteY0" fmla="*/ 0 h 9028"/>
                  <a:gd name="connsiteX1" fmla="*/ 10018 w 12868"/>
                  <a:gd name="connsiteY1" fmla="*/ 386 h 9028"/>
                  <a:gd name="connsiteX2" fmla="*/ 5140 w 12868"/>
                  <a:gd name="connsiteY2" fmla="*/ 1461 h 9028"/>
                  <a:gd name="connsiteX3" fmla="*/ 854 w 12868"/>
                  <a:gd name="connsiteY3" fmla="*/ 2274 h 9028"/>
                  <a:gd name="connsiteX4" fmla="*/ 0 w 12868"/>
                  <a:gd name="connsiteY4" fmla="*/ 6055 h 9028"/>
                  <a:gd name="connsiteX5" fmla="*/ 1724 w 12868"/>
                  <a:gd name="connsiteY5" fmla="*/ 9028 h 9028"/>
                  <a:gd name="connsiteX0" fmla="*/ 7785 w 7785"/>
                  <a:gd name="connsiteY0" fmla="*/ 0 h 9572"/>
                  <a:gd name="connsiteX1" fmla="*/ 3994 w 7785"/>
                  <a:gd name="connsiteY1" fmla="*/ 1190 h 9572"/>
                  <a:gd name="connsiteX2" fmla="*/ 664 w 7785"/>
                  <a:gd name="connsiteY2" fmla="*/ 2091 h 9572"/>
                  <a:gd name="connsiteX3" fmla="*/ 0 w 7785"/>
                  <a:gd name="connsiteY3" fmla="*/ 6279 h 9572"/>
                  <a:gd name="connsiteX4" fmla="*/ 1340 w 7785"/>
                  <a:gd name="connsiteY4" fmla="*/ 9572 h 9572"/>
                  <a:gd name="connsiteX0" fmla="*/ 5130 w 5130"/>
                  <a:gd name="connsiteY0" fmla="*/ 0 h 8757"/>
                  <a:gd name="connsiteX1" fmla="*/ 853 w 5130"/>
                  <a:gd name="connsiteY1" fmla="*/ 941 h 8757"/>
                  <a:gd name="connsiteX2" fmla="*/ 0 w 5130"/>
                  <a:gd name="connsiteY2" fmla="*/ 5317 h 8757"/>
                  <a:gd name="connsiteX3" fmla="*/ 1721 w 5130"/>
                  <a:gd name="connsiteY3" fmla="*/ 8757 h 8757"/>
                  <a:gd name="connsiteX0" fmla="*/ 1663 w 3355"/>
                  <a:gd name="connsiteY0" fmla="*/ 0 h 8925"/>
                  <a:gd name="connsiteX1" fmla="*/ 0 w 3355"/>
                  <a:gd name="connsiteY1" fmla="*/ 4997 h 8925"/>
                  <a:gd name="connsiteX2" fmla="*/ 3355 w 3355"/>
                  <a:gd name="connsiteY2" fmla="*/ 8925 h 8925"/>
                </a:gdLst>
                <a:ahLst/>
                <a:cxnLst>
                  <a:cxn ang="0">
                    <a:pos x="connsiteX0" y="connsiteY0"/>
                  </a:cxn>
                  <a:cxn ang="0">
                    <a:pos x="connsiteX1" y="connsiteY1"/>
                  </a:cxn>
                  <a:cxn ang="0">
                    <a:pos x="connsiteX2" y="connsiteY2"/>
                  </a:cxn>
                </a:cxnLst>
                <a:rect l="l" t="t" r="r" b="b"/>
                <a:pathLst>
                  <a:path w="3355" h="8925">
                    <a:moveTo>
                      <a:pt x="1663" y="0"/>
                    </a:moveTo>
                    <a:lnTo>
                      <a:pt x="0" y="4997"/>
                    </a:lnTo>
                    <a:lnTo>
                      <a:pt x="3355" y="8925"/>
                    </a:lnTo>
                  </a:path>
                </a:pathLst>
              </a:custGeom>
              <a:noFill/>
              <a:ln w="0">
                <a:solidFill>
                  <a:schemeClr val="accent3"/>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6" name="Line 704">
                <a:extLst>
                  <a:ext uri="{FF2B5EF4-FFF2-40B4-BE49-F238E27FC236}">
                    <a16:creationId xmlns="" xmlns:a16="http://schemas.microsoft.com/office/drawing/2014/main" id="{681AC659-5359-4E4B-9356-A407D7E1EE49}"/>
                  </a:ext>
                </a:extLst>
              </p:cNvPr>
              <p:cNvSpPr>
                <a:spLocks noChangeShapeType="1"/>
              </p:cNvSpPr>
              <p:nvPr userDrawn="1"/>
            </p:nvSpPr>
            <p:spPr bwMode="auto">
              <a:xfrm flipH="1">
                <a:off x="5476016" y="2471838"/>
                <a:ext cx="564894" cy="191505"/>
              </a:xfrm>
              <a:prstGeom prst="line">
                <a:avLst/>
              </a:prstGeom>
              <a:noFill/>
              <a:ln w="0">
                <a:solidFill>
                  <a:schemeClr val="accent3"/>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7" name="Freeform 705">
                <a:extLst>
                  <a:ext uri="{FF2B5EF4-FFF2-40B4-BE49-F238E27FC236}">
                    <a16:creationId xmlns="" xmlns:a16="http://schemas.microsoft.com/office/drawing/2014/main" id="{DC99F767-2DEF-4A15-889B-E1389A32FF60}"/>
                  </a:ext>
                </a:extLst>
              </p:cNvPr>
              <p:cNvSpPr>
                <a:spLocks/>
              </p:cNvSpPr>
              <p:nvPr userDrawn="1"/>
            </p:nvSpPr>
            <p:spPr bwMode="auto">
              <a:xfrm>
                <a:off x="5476839" y="2602150"/>
                <a:ext cx="1189611" cy="66406"/>
              </a:xfrm>
              <a:custGeom>
                <a:avLst/>
                <a:gdLst>
                  <a:gd name="T0" fmla="*/ 0 w 1375"/>
                  <a:gd name="T1" fmla="*/ 69 h 119"/>
                  <a:gd name="T2" fmla="*/ 0 w 1375"/>
                  <a:gd name="T3" fmla="*/ 69 h 119"/>
                  <a:gd name="T4" fmla="*/ 681 w 1375"/>
                  <a:gd name="T5" fmla="*/ 0 h 119"/>
                  <a:gd name="T6" fmla="*/ 681 w 1375"/>
                  <a:gd name="T7" fmla="*/ 0 h 119"/>
                  <a:gd name="T8" fmla="*/ 1375 w 1375"/>
                  <a:gd name="T9" fmla="*/ 13 h 119"/>
                  <a:gd name="T10" fmla="*/ 1279 w 1375"/>
                  <a:gd name="T11" fmla="*/ 119 h 119"/>
                  <a:gd name="connsiteX0" fmla="*/ 0 w 10000"/>
                  <a:gd name="connsiteY0" fmla="*/ 5798 h 12759"/>
                  <a:gd name="connsiteX1" fmla="*/ 0 w 10000"/>
                  <a:gd name="connsiteY1" fmla="*/ 5798 h 12759"/>
                  <a:gd name="connsiteX2" fmla="*/ 4953 w 10000"/>
                  <a:gd name="connsiteY2" fmla="*/ 0 h 12759"/>
                  <a:gd name="connsiteX3" fmla="*/ 4953 w 10000"/>
                  <a:gd name="connsiteY3" fmla="*/ 0 h 12759"/>
                  <a:gd name="connsiteX4" fmla="*/ 10000 w 10000"/>
                  <a:gd name="connsiteY4" fmla="*/ 1092 h 12759"/>
                  <a:gd name="connsiteX5" fmla="*/ 9413 w 10000"/>
                  <a:gd name="connsiteY5" fmla="*/ 12759 h 12759"/>
                  <a:gd name="connsiteX0" fmla="*/ 0 w 10000"/>
                  <a:gd name="connsiteY0" fmla="*/ 5798 h 5798"/>
                  <a:gd name="connsiteX1" fmla="*/ 0 w 10000"/>
                  <a:gd name="connsiteY1" fmla="*/ 5798 h 5798"/>
                  <a:gd name="connsiteX2" fmla="*/ 4953 w 10000"/>
                  <a:gd name="connsiteY2" fmla="*/ 0 h 5798"/>
                  <a:gd name="connsiteX3" fmla="*/ 4953 w 10000"/>
                  <a:gd name="connsiteY3" fmla="*/ 0 h 5798"/>
                  <a:gd name="connsiteX4" fmla="*/ 10000 w 10000"/>
                  <a:gd name="connsiteY4" fmla="*/ 1092 h 57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5798">
                    <a:moveTo>
                      <a:pt x="0" y="5798"/>
                    </a:moveTo>
                    <a:lnTo>
                      <a:pt x="0" y="5798"/>
                    </a:lnTo>
                    <a:lnTo>
                      <a:pt x="4953" y="0"/>
                    </a:lnTo>
                    <a:lnTo>
                      <a:pt x="4953" y="0"/>
                    </a:lnTo>
                    <a:lnTo>
                      <a:pt x="10000" y="1092"/>
                    </a:lnTo>
                  </a:path>
                </a:pathLst>
              </a:custGeom>
              <a:noFill/>
              <a:ln w="0">
                <a:solidFill>
                  <a:schemeClr val="accent3"/>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8" name="Freeform 706">
                <a:extLst>
                  <a:ext uri="{FF2B5EF4-FFF2-40B4-BE49-F238E27FC236}">
                    <a16:creationId xmlns="" xmlns:a16="http://schemas.microsoft.com/office/drawing/2014/main" id="{3C0A84E5-4AF0-442C-B892-CE3A8C4734F5}"/>
                  </a:ext>
                </a:extLst>
              </p:cNvPr>
              <p:cNvSpPr>
                <a:spLocks/>
              </p:cNvSpPr>
              <p:nvPr userDrawn="1"/>
            </p:nvSpPr>
            <p:spPr bwMode="auto">
              <a:xfrm>
                <a:off x="5392068" y="3704811"/>
                <a:ext cx="155652" cy="1021357"/>
              </a:xfrm>
              <a:custGeom>
                <a:avLst/>
                <a:gdLst>
                  <a:gd name="T0" fmla="*/ 0 w 178"/>
                  <a:gd name="T1" fmla="*/ 0 h 1168"/>
                  <a:gd name="T2" fmla="*/ 144 w 178"/>
                  <a:gd name="T3" fmla="*/ 792 h 1168"/>
                  <a:gd name="T4" fmla="*/ 178 w 178"/>
                  <a:gd name="T5" fmla="*/ 1168 h 1168"/>
                </a:gdLst>
                <a:ahLst/>
                <a:cxnLst>
                  <a:cxn ang="0">
                    <a:pos x="T0" y="T1"/>
                  </a:cxn>
                  <a:cxn ang="0">
                    <a:pos x="T2" y="T3"/>
                  </a:cxn>
                  <a:cxn ang="0">
                    <a:pos x="T4" y="T5"/>
                  </a:cxn>
                </a:cxnLst>
                <a:rect l="0" t="0" r="r" b="b"/>
                <a:pathLst>
                  <a:path w="178" h="1168">
                    <a:moveTo>
                      <a:pt x="0" y="0"/>
                    </a:moveTo>
                    <a:lnTo>
                      <a:pt x="144" y="792"/>
                    </a:lnTo>
                    <a:lnTo>
                      <a:pt x="178" y="1168"/>
                    </a:lnTo>
                  </a:path>
                </a:pathLst>
              </a:custGeom>
              <a:noFill/>
              <a:ln w="0">
                <a:solidFill>
                  <a:schemeClr val="accent3"/>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19" name="Freeform 707">
                <a:extLst>
                  <a:ext uri="{FF2B5EF4-FFF2-40B4-BE49-F238E27FC236}">
                    <a16:creationId xmlns="" xmlns:a16="http://schemas.microsoft.com/office/drawing/2014/main" id="{B45FFA81-1F1D-448D-9FDF-ABD3B34DC177}"/>
                  </a:ext>
                </a:extLst>
              </p:cNvPr>
              <p:cNvSpPr>
                <a:spLocks/>
              </p:cNvSpPr>
              <p:nvPr userDrawn="1"/>
            </p:nvSpPr>
            <p:spPr bwMode="auto">
              <a:xfrm>
                <a:off x="5392068" y="2667715"/>
                <a:ext cx="115427" cy="1037097"/>
              </a:xfrm>
              <a:custGeom>
                <a:avLst/>
                <a:gdLst>
                  <a:gd name="T0" fmla="*/ 79 w 132"/>
                  <a:gd name="T1" fmla="*/ 0 h 1186"/>
                  <a:gd name="T2" fmla="*/ 132 w 132"/>
                  <a:gd name="T3" fmla="*/ 368 h 1186"/>
                  <a:gd name="T4" fmla="*/ 0 w 132"/>
                  <a:gd name="T5" fmla="*/ 1186 h 1186"/>
                </a:gdLst>
                <a:ahLst/>
                <a:cxnLst>
                  <a:cxn ang="0">
                    <a:pos x="T0" y="T1"/>
                  </a:cxn>
                  <a:cxn ang="0">
                    <a:pos x="T2" y="T3"/>
                  </a:cxn>
                  <a:cxn ang="0">
                    <a:pos x="T4" y="T5"/>
                  </a:cxn>
                </a:cxnLst>
                <a:rect l="0" t="0" r="r" b="b"/>
                <a:pathLst>
                  <a:path w="132" h="1186">
                    <a:moveTo>
                      <a:pt x="79" y="0"/>
                    </a:moveTo>
                    <a:lnTo>
                      <a:pt x="132" y="368"/>
                    </a:lnTo>
                    <a:lnTo>
                      <a:pt x="0" y="1186"/>
                    </a:lnTo>
                  </a:path>
                </a:pathLst>
              </a:custGeom>
              <a:noFill/>
              <a:ln w="0">
                <a:solidFill>
                  <a:schemeClr val="accent3"/>
                </a:solidFill>
                <a:prstDash val="solid"/>
                <a:round/>
                <a:headEnd type="none"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0" name="Freeform 708">
                <a:extLst>
                  <a:ext uri="{FF2B5EF4-FFF2-40B4-BE49-F238E27FC236}">
                    <a16:creationId xmlns="" xmlns:a16="http://schemas.microsoft.com/office/drawing/2014/main" id="{C80E11B6-A0F3-4B72-8233-CAE3F81C00A6}"/>
                  </a:ext>
                </a:extLst>
              </p:cNvPr>
              <p:cNvSpPr>
                <a:spLocks/>
              </p:cNvSpPr>
              <p:nvPr userDrawn="1"/>
            </p:nvSpPr>
            <p:spPr bwMode="auto">
              <a:xfrm>
                <a:off x="6011178" y="4143784"/>
                <a:ext cx="262346" cy="661084"/>
              </a:xfrm>
              <a:custGeom>
                <a:avLst/>
                <a:gdLst>
                  <a:gd name="T0" fmla="*/ 0 w 398"/>
                  <a:gd name="T1" fmla="*/ 0 h 756"/>
                  <a:gd name="T2" fmla="*/ 219 w 398"/>
                  <a:gd name="T3" fmla="*/ 591 h 756"/>
                  <a:gd name="T4" fmla="*/ 300 w 398"/>
                  <a:gd name="T5" fmla="*/ 756 h 756"/>
                  <a:gd name="T6" fmla="*/ 398 w 398"/>
                  <a:gd name="T7" fmla="*/ 595 h 756"/>
                  <a:gd name="connsiteX0" fmla="*/ 0 w 13102"/>
                  <a:gd name="connsiteY0" fmla="*/ 0 h 10000"/>
                  <a:gd name="connsiteX1" fmla="*/ 5503 w 13102"/>
                  <a:gd name="connsiteY1" fmla="*/ 7817 h 10000"/>
                  <a:gd name="connsiteX2" fmla="*/ 7538 w 13102"/>
                  <a:gd name="connsiteY2" fmla="*/ 10000 h 10000"/>
                  <a:gd name="connsiteX3" fmla="*/ 13102 w 13102"/>
                  <a:gd name="connsiteY3" fmla="*/ 9384 h 10000"/>
                  <a:gd name="connsiteX0" fmla="*/ 0 w 7538"/>
                  <a:gd name="connsiteY0" fmla="*/ 0 h 10000"/>
                  <a:gd name="connsiteX1" fmla="*/ 5503 w 7538"/>
                  <a:gd name="connsiteY1" fmla="*/ 7817 h 10000"/>
                  <a:gd name="connsiteX2" fmla="*/ 7538 w 7538"/>
                  <a:gd name="connsiteY2" fmla="*/ 10000 h 10000"/>
                </a:gdLst>
                <a:ahLst/>
                <a:cxnLst>
                  <a:cxn ang="0">
                    <a:pos x="connsiteX0" y="connsiteY0"/>
                  </a:cxn>
                  <a:cxn ang="0">
                    <a:pos x="connsiteX1" y="connsiteY1"/>
                  </a:cxn>
                  <a:cxn ang="0">
                    <a:pos x="connsiteX2" y="connsiteY2"/>
                  </a:cxn>
                </a:cxnLst>
                <a:rect l="l" t="t" r="r" b="b"/>
                <a:pathLst>
                  <a:path w="7538" h="10000">
                    <a:moveTo>
                      <a:pt x="0" y="0"/>
                    </a:moveTo>
                    <a:lnTo>
                      <a:pt x="5503" y="7817"/>
                    </a:lnTo>
                    <a:lnTo>
                      <a:pt x="7538" y="10000"/>
                    </a:lnTo>
                  </a:path>
                </a:pathLst>
              </a:custGeom>
              <a:noFill/>
              <a:ln w="0">
                <a:solidFill>
                  <a:schemeClr val="accent3"/>
                </a:soli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1" name="Freeform 709">
                <a:extLst>
                  <a:ext uri="{FF2B5EF4-FFF2-40B4-BE49-F238E27FC236}">
                    <a16:creationId xmlns="" xmlns:a16="http://schemas.microsoft.com/office/drawing/2014/main" id="{84D58484-0CB7-4698-9494-FACA12506421}"/>
                  </a:ext>
                </a:extLst>
              </p:cNvPr>
              <p:cNvSpPr>
                <a:spLocks/>
              </p:cNvSpPr>
              <p:nvPr userDrawn="1"/>
            </p:nvSpPr>
            <p:spPr bwMode="auto">
              <a:xfrm>
                <a:off x="6011179" y="2607378"/>
                <a:ext cx="288568" cy="1536408"/>
              </a:xfrm>
              <a:custGeom>
                <a:avLst/>
                <a:gdLst>
                  <a:gd name="T0" fmla="*/ 52 w 330"/>
                  <a:gd name="T1" fmla="*/ 0 h 1757"/>
                  <a:gd name="T2" fmla="*/ 330 w 330"/>
                  <a:gd name="T3" fmla="*/ 664 h 1757"/>
                  <a:gd name="T4" fmla="*/ 0 w 330"/>
                  <a:gd name="T5" fmla="*/ 1757 h 1757"/>
                </a:gdLst>
                <a:ahLst/>
                <a:cxnLst>
                  <a:cxn ang="0">
                    <a:pos x="T0" y="T1"/>
                  </a:cxn>
                  <a:cxn ang="0">
                    <a:pos x="T2" y="T3"/>
                  </a:cxn>
                  <a:cxn ang="0">
                    <a:pos x="T4" y="T5"/>
                  </a:cxn>
                </a:cxnLst>
                <a:rect l="0" t="0" r="r" b="b"/>
                <a:pathLst>
                  <a:path w="330" h="1757">
                    <a:moveTo>
                      <a:pt x="52" y="0"/>
                    </a:moveTo>
                    <a:lnTo>
                      <a:pt x="330" y="664"/>
                    </a:lnTo>
                    <a:lnTo>
                      <a:pt x="0" y="1757"/>
                    </a:lnTo>
                  </a:path>
                </a:pathLst>
              </a:custGeom>
              <a:noFill/>
              <a:ln w="0">
                <a:solidFill>
                  <a:schemeClr val="accent3"/>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2" name="Line 710">
                <a:extLst>
                  <a:ext uri="{FF2B5EF4-FFF2-40B4-BE49-F238E27FC236}">
                    <a16:creationId xmlns="" xmlns:a16="http://schemas.microsoft.com/office/drawing/2014/main" id="{51FFDB40-9D6F-4E70-B226-3E0D4CF4AC84}"/>
                  </a:ext>
                </a:extLst>
              </p:cNvPr>
              <p:cNvSpPr>
                <a:spLocks noChangeShapeType="1"/>
              </p:cNvSpPr>
              <p:nvPr userDrawn="1"/>
            </p:nvSpPr>
            <p:spPr bwMode="auto">
              <a:xfrm>
                <a:off x="6040910" y="2471838"/>
                <a:ext cx="15740" cy="135540"/>
              </a:xfrm>
              <a:prstGeom prst="line">
                <a:avLst/>
              </a:prstGeom>
              <a:noFill/>
              <a:ln w="0">
                <a:solidFill>
                  <a:schemeClr val="accent3"/>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3" name="Line 711">
                <a:extLst>
                  <a:ext uri="{FF2B5EF4-FFF2-40B4-BE49-F238E27FC236}">
                    <a16:creationId xmlns="" xmlns:a16="http://schemas.microsoft.com/office/drawing/2014/main" id="{03A74231-ED45-45FE-96E6-8CDC80EAE3BF}"/>
                  </a:ext>
                </a:extLst>
              </p:cNvPr>
              <p:cNvSpPr>
                <a:spLocks noChangeShapeType="1"/>
              </p:cNvSpPr>
              <p:nvPr userDrawn="1"/>
            </p:nvSpPr>
            <p:spPr bwMode="auto">
              <a:xfrm flipH="1">
                <a:off x="4988947" y="2662397"/>
                <a:ext cx="481831" cy="458282"/>
              </a:xfrm>
              <a:prstGeom prst="line">
                <a:avLst/>
              </a:prstGeom>
              <a:noFill/>
              <a:ln w="0">
                <a:solidFill>
                  <a:schemeClr val="accent3"/>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4" name="Line 712">
                <a:extLst>
                  <a:ext uri="{FF2B5EF4-FFF2-40B4-BE49-F238E27FC236}">
                    <a16:creationId xmlns="" xmlns:a16="http://schemas.microsoft.com/office/drawing/2014/main" id="{DADD118B-D341-47A6-8277-8D60CFA7A0ED}"/>
                  </a:ext>
                </a:extLst>
              </p:cNvPr>
              <p:cNvSpPr>
                <a:spLocks noChangeShapeType="1"/>
              </p:cNvSpPr>
              <p:nvPr userDrawn="1"/>
            </p:nvSpPr>
            <p:spPr bwMode="auto">
              <a:xfrm flipH="1" flipV="1">
                <a:off x="7112111" y="3548285"/>
                <a:ext cx="136414" cy="62086"/>
              </a:xfrm>
              <a:prstGeom prst="line">
                <a:avLst/>
              </a:prstGeom>
              <a:noFill/>
              <a:ln w="0">
                <a:solidFill>
                  <a:schemeClr val="accent3"/>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5" name="Line 713">
                <a:extLst>
                  <a:ext uri="{FF2B5EF4-FFF2-40B4-BE49-F238E27FC236}">
                    <a16:creationId xmlns="" xmlns:a16="http://schemas.microsoft.com/office/drawing/2014/main" id="{2D659D69-185A-417B-B58C-D717D81CEF42}"/>
                  </a:ext>
                </a:extLst>
              </p:cNvPr>
              <p:cNvSpPr>
                <a:spLocks noChangeShapeType="1"/>
              </p:cNvSpPr>
              <p:nvPr userDrawn="1"/>
            </p:nvSpPr>
            <p:spPr bwMode="auto">
              <a:xfrm flipH="1" flipV="1">
                <a:off x="6657687" y="2619538"/>
                <a:ext cx="155361" cy="404078"/>
              </a:xfrm>
              <a:prstGeom prst="line">
                <a:avLst/>
              </a:prstGeom>
              <a:noFill/>
              <a:ln w="0">
                <a:solidFill>
                  <a:schemeClr val="accent3"/>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6" name="Line 714">
                <a:extLst>
                  <a:ext uri="{FF2B5EF4-FFF2-40B4-BE49-F238E27FC236}">
                    <a16:creationId xmlns="" xmlns:a16="http://schemas.microsoft.com/office/drawing/2014/main" id="{3184FEB4-4812-43AF-A81B-850F2E83B689}"/>
                  </a:ext>
                </a:extLst>
              </p:cNvPr>
              <p:cNvSpPr>
                <a:spLocks noChangeShapeType="1"/>
              </p:cNvSpPr>
              <p:nvPr userDrawn="1"/>
            </p:nvSpPr>
            <p:spPr bwMode="auto">
              <a:xfrm flipH="1" flipV="1">
                <a:off x="6813049" y="3023616"/>
                <a:ext cx="299062" cy="524670"/>
              </a:xfrm>
              <a:prstGeom prst="line">
                <a:avLst/>
              </a:prstGeom>
              <a:noFill/>
              <a:ln w="0">
                <a:solidFill>
                  <a:schemeClr val="accent3"/>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7" name="Line 715">
                <a:extLst>
                  <a:ext uri="{FF2B5EF4-FFF2-40B4-BE49-F238E27FC236}">
                    <a16:creationId xmlns="" xmlns:a16="http://schemas.microsoft.com/office/drawing/2014/main" id="{C2801B93-7EC0-4BEB-89A1-65F0610FC952}"/>
                  </a:ext>
                </a:extLst>
              </p:cNvPr>
              <p:cNvSpPr>
                <a:spLocks noChangeShapeType="1"/>
              </p:cNvSpPr>
              <p:nvPr userDrawn="1"/>
            </p:nvSpPr>
            <p:spPr bwMode="auto">
              <a:xfrm flipH="1" flipV="1">
                <a:off x="7112111" y="3548285"/>
                <a:ext cx="13116" cy="706554"/>
              </a:xfrm>
              <a:prstGeom prst="line">
                <a:avLst/>
              </a:prstGeom>
              <a:noFill/>
              <a:ln w="0">
                <a:solidFill>
                  <a:schemeClr val="accent3"/>
                </a:solidFill>
                <a:prstDash val="solid"/>
                <a:round/>
                <a:headEnd type="oval"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8" name="Freeform 716">
                <a:extLst>
                  <a:ext uri="{FF2B5EF4-FFF2-40B4-BE49-F238E27FC236}">
                    <a16:creationId xmlns="" xmlns:a16="http://schemas.microsoft.com/office/drawing/2014/main" id="{D0BBCB8D-1F92-4ADF-9B66-1C741E684D73}"/>
                  </a:ext>
                </a:extLst>
              </p:cNvPr>
              <p:cNvSpPr>
                <a:spLocks/>
              </p:cNvSpPr>
              <p:nvPr userDrawn="1"/>
            </p:nvSpPr>
            <p:spPr bwMode="auto">
              <a:xfrm>
                <a:off x="6011179" y="4143785"/>
                <a:ext cx="1114049" cy="210743"/>
              </a:xfrm>
              <a:custGeom>
                <a:avLst/>
                <a:gdLst>
                  <a:gd name="T0" fmla="*/ 0 w 1274"/>
                  <a:gd name="T1" fmla="*/ 0 h 241"/>
                  <a:gd name="T2" fmla="*/ 909 w 1274"/>
                  <a:gd name="T3" fmla="*/ 241 h 241"/>
                  <a:gd name="T4" fmla="*/ 1274 w 1274"/>
                  <a:gd name="T5" fmla="*/ 127 h 241"/>
                </a:gdLst>
                <a:ahLst/>
                <a:cxnLst>
                  <a:cxn ang="0">
                    <a:pos x="T0" y="T1"/>
                  </a:cxn>
                  <a:cxn ang="0">
                    <a:pos x="T2" y="T3"/>
                  </a:cxn>
                  <a:cxn ang="0">
                    <a:pos x="T4" y="T5"/>
                  </a:cxn>
                </a:cxnLst>
                <a:rect l="0" t="0" r="r" b="b"/>
                <a:pathLst>
                  <a:path w="1274" h="241">
                    <a:moveTo>
                      <a:pt x="0" y="0"/>
                    </a:moveTo>
                    <a:lnTo>
                      <a:pt x="909" y="241"/>
                    </a:lnTo>
                    <a:lnTo>
                      <a:pt x="1274" y="127"/>
                    </a:lnTo>
                  </a:path>
                </a:pathLst>
              </a:custGeom>
              <a:noFill/>
              <a:ln w="0">
                <a:solidFill>
                  <a:schemeClr val="accent3"/>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29" name="Line 717">
                <a:extLst>
                  <a:ext uri="{FF2B5EF4-FFF2-40B4-BE49-F238E27FC236}">
                    <a16:creationId xmlns="" xmlns:a16="http://schemas.microsoft.com/office/drawing/2014/main" id="{93298F47-617C-48AE-A756-627740FAAB68}"/>
                  </a:ext>
                </a:extLst>
              </p:cNvPr>
              <p:cNvSpPr>
                <a:spLocks noChangeShapeType="1"/>
              </p:cNvSpPr>
              <p:nvPr userDrawn="1"/>
            </p:nvSpPr>
            <p:spPr bwMode="auto">
              <a:xfrm>
                <a:off x="5392068" y="3704811"/>
                <a:ext cx="619110" cy="438974"/>
              </a:xfrm>
              <a:prstGeom prst="line">
                <a:avLst/>
              </a:prstGeom>
              <a:noFill/>
              <a:ln w="0">
                <a:solidFill>
                  <a:schemeClr val="accent3"/>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0" name="Line 718">
                <a:extLst>
                  <a:ext uri="{FF2B5EF4-FFF2-40B4-BE49-F238E27FC236}">
                    <a16:creationId xmlns="" xmlns:a16="http://schemas.microsoft.com/office/drawing/2014/main" id="{08548091-88D5-4C8B-860A-6F7D241A2869}"/>
                  </a:ext>
                </a:extLst>
              </p:cNvPr>
              <p:cNvSpPr>
                <a:spLocks noChangeShapeType="1"/>
              </p:cNvSpPr>
              <p:nvPr userDrawn="1"/>
            </p:nvSpPr>
            <p:spPr bwMode="auto">
              <a:xfrm>
                <a:off x="4988947" y="3120679"/>
                <a:ext cx="403121" cy="584132"/>
              </a:xfrm>
              <a:prstGeom prst="line">
                <a:avLst/>
              </a:prstGeom>
              <a:noFill/>
              <a:ln w="0">
                <a:solidFill>
                  <a:schemeClr val="accent3"/>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1" name="Line 719">
                <a:extLst>
                  <a:ext uri="{FF2B5EF4-FFF2-40B4-BE49-F238E27FC236}">
                    <a16:creationId xmlns="" xmlns:a16="http://schemas.microsoft.com/office/drawing/2014/main" id="{6C9C438B-524D-4EB1-8C7C-35194819DA3D}"/>
                  </a:ext>
                </a:extLst>
              </p:cNvPr>
              <p:cNvSpPr>
                <a:spLocks noChangeShapeType="1"/>
              </p:cNvSpPr>
              <p:nvPr userDrawn="1"/>
            </p:nvSpPr>
            <p:spPr bwMode="auto">
              <a:xfrm flipH="1">
                <a:off x="4988947" y="2989512"/>
                <a:ext cx="518549" cy="131167"/>
              </a:xfrm>
              <a:prstGeom prst="line">
                <a:avLst/>
              </a:prstGeom>
              <a:noFill/>
              <a:ln w="0">
                <a:solidFill>
                  <a:schemeClr val="accent3"/>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2" name="Line 720">
                <a:extLst>
                  <a:ext uri="{FF2B5EF4-FFF2-40B4-BE49-F238E27FC236}">
                    <a16:creationId xmlns="" xmlns:a16="http://schemas.microsoft.com/office/drawing/2014/main" id="{47D348F6-B7C1-4E1F-AF1C-2AF25E751D7B}"/>
                  </a:ext>
                </a:extLst>
              </p:cNvPr>
              <p:cNvSpPr>
                <a:spLocks noChangeShapeType="1"/>
              </p:cNvSpPr>
              <p:nvPr userDrawn="1"/>
            </p:nvSpPr>
            <p:spPr bwMode="auto">
              <a:xfrm flipH="1">
                <a:off x="5507496" y="2607378"/>
                <a:ext cx="549154" cy="382135"/>
              </a:xfrm>
              <a:prstGeom prst="line">
                <a:avLst/>
              </a:prstGeom>
              <a:noFill/>
              <a:ln w="0">
                <a:solidFill>
                  <a:schemeClr val="accent3"/>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3" name="Line 721">
                <a:extLst>
                  <a:ext uri="{FF2B5EF4-FFF2-40B4-BE49-F238E27FC236}">
                    <a16:creationId xmlns="" xmlns:a16="http://schemas.microsoft.com/office/drawing/2014/main" id="{3B46F38C-0D2B-478B-9863-EFEFAAADAA1D}"/>
                  </a:ext>
                </a:extLst>
              </p:cNvPr>
              <p:cNvSpPr>
                <a:spLocks noChangeShapeType="1"/>
              </p:cNvSpPr>
              <p:nvPr userDrawn="1"/>
            </p:nvSpPr>
            <p:spPr bwMode="auto">
              <a:xfrm flipH="1" flipV="1">
                <a:off x="6056650" y="2607378"/>
                <a:ext cx="756399" cy="416238"/>
              </a:xfrm>
              <a:prstGeom prst="line">
                <a:avLst/>
              </a:prstGeom>
              <a:noFill/>
              <a:ln w="0">
                <a:solidFill>
                  <a:schemeClr val="accent3"/>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4" name="Freeform 722">
                <a:extLst>
                  <a:ext uri="{FF2B5EF4-FFF2-40B4-BE49-F238E27FC236}">
                    <a16:creationId xmlns="" xmlns:a16="http://schemas.microsoft.com/office/drawing/2014/main" id="{25CCA5DE-FCA0-45B7-A202-639E1BA224C4}"/>
                  </a:ext>
                </a:extLst>
              </p:cNvPr>
              <p:cNvSpPr>
                <a:spLocks/>
              </p:cNvSpPr>
              <p:nvPr userDrawn="1"/>
            </p:nvSpPr>
            <p:spPr bwMode="auto">
              <a:xfrm>
                <a:off x="6813049" y="3023616"/>
                <a:ext cx="367269" cy="511553"/>
              </a:xfrm>
              <a:custGeom>
                <a:avLst/>
                <a:gdLst>
                  <a:gd name="T0" fmla="*/ 344 w 420"/>
                  <a:gd name="T1" fmla="*/ 585 h 585"/>
                  <a:gd name="T2" fmla="*/ 420 w 420"/>
                  <a:gd name="T3" fmla="*/ 87 h 585"/>
                  <a:gd name="T4" fmla="*/ 0 w 420"/>
                  <a:gd name="T5" fmla="*/ 0 h 585"/>
                </a:gdLst>
                <a:ahLst/>
                <a:cxnLst>
                  <a:cxn ang="0">
                    <a:pos x="T0" y="T1"/>
                  </a:cxn>
                  <a:cxn ang="0">
                    <a:pos x="T2" y="T3"/>
                  </a:cxn>
                  <a:cxn ang="0">
                    <a:pos x="T4" y="T5"/>
                  </a:cxn>
                </a:cxnLst>
                <a:rect l="0" t="0" r="r" b="b"/>
                <a:pathLst>
                  <a:path w="420" h="585">
                    <a:moveTo>
                      <a:pt x="344" y="585"/>
                    </a:moveTo>
                    <a:lnTo>
                      <a:pt x="420" y="87"/>
                    </a:lnTo>
                    <a:lnTo>
                      <a:pt x="0" y="0"/>
                    </a:lnTo>
                  </a:path>
                </a:pathLst>
              </a:custGeom>
              <a:noFill/>
              <a:ln w="0">
                <a:solidFill>
                  <a:schemeClr val="accent3"/>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5" name="Freeform 723">
                <a:extLst>
                  <a:ext uri="{FF2B5EF4-FFF2-40B4-BE49-F238E27FC236}">
                    <a16:creationId xmlns="" xmlns:a16="http://schemas.microsoft.com/office/drawing/2014/main" id="{F02D16E9-2685-43AD-A43F-E8293D597C95}"/>
                  </a:ext>
                </a:extLst>
              </p:cNvPr>
              <p:cNvSpPr>
                <a:spLocks/>
              </p:cNvSpPr>
              <p:nvPr userDrawn="1"/>
            </p:nvSpPr>
            <p:spPr bwMode="auto">
              <a:xfrm>
                <a:off x="6799058" y="3023616"/>
                <a:ext cx="314802" cy="1330912"/>
              </a:xfrm>
              <a:custGeom>
                <a:avLst/>
                <a:gdLst>
                  <a:gd name="T0" fmla="*/ 16 w 360"/>
                  <a:gd name="T1" fmla="*/ 0 h 1522"/>
                  <a:gd name="T2" fmla="*/ 0 w 360"/>
                  <a:gd name="T3" fmla="*/ 729 h 1522"/>
                  <a:gd name="T4" fmla="*/ 8 w 360"/>
                  <a:gd name="T5" fmla="*/ 1522 h 1522"/>
                  <a:gd name="T6" fmla="*/ 358 w 360"/>
                  <a:gd name="T7" fmla="*/ 600 h 1522"/>
                  <a:gd name="T8" fmla="*/ 360 w 360"/>
                  <a:gd name="T9" fmla="*/ 585 h 1522"/>
                </a:gdLst>
                <a:ahLst/>
                <a:cxnLst>
                  <a:cxn ang="0">
                    <a:pos x="T0" y="T1"/>
                  </a:cxn>
                  <a:cxn ang="0">
                    <a:pos x="T2" y="T3"/>
                  </a:cxn>
                  <a:cxn ang="0">
                    <a:pos x="T4" y="T5"/>
                  </a:cxn>
                  <a:cxn ang="0">
                    <a:pos x="T6" y="T7"/>
                  </a:cxn>
                  <a:cxn ang="0">
                    <a:pos x="T8" y="T9"/>
                  </a:cxn>
                </a:cxnLst>
                <a:rect l="0" t="0" r="r" b="b"/>
                <a:pathLst>
                  <a:path w="360" h="1522">
                    <a:moveTo>
                      <a:pt x="16" y="0"/>
                    </a:moveTo>
                    <a:lnTo>
                      <a:pt x="0" y="729"/>
                    </a:lnTo>
                    <a:lnTo>
                      <a:pt x="8" y="1522"/>
                    </a:lnTo>
                    <a:lnTo>
                      <a:pt x="358" y="600"/>
                    </a:lnTo>
                    <a:lnTo>
                      <a:pt x="360" y="585"/>
                    </a:lnTo>
                  </a:path>
                </a:pathLst>
              </a:custGeom>
              <a:noFill/>
              <a:ln w="0">
                <a:solidFill>
                  <a:schemeClr val="accent3"/>
                </a:soli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6" name="Line 724">
                <a:extLst>
                  <a:ext uri="{FF2B5EF4-FFF2-40B4-BE49-F238E27FC236}">
                    <a16:creationId xmlns="" xmlns:a16="http://schemas.microsoft.com/office/drawing/2014/main" id="{227C75EE-2C03-4436-8F07-BD90D6BFA373}"/>
                  </a:ext>
                </a:extLst>
              </p:cNvPr>
              <p:cNvSpPr>
                <a:spLocks noChangeShapeType="1"/>
              </p:cNvSpPr>
              <p:nvPr userDrawn="1"/>
            </p:nvSpPr>
            <p:spPr bwMode="auto">
              <a:xfrm flipV="1">
                <a:off x="6299747" y="3023616"/>
                <a:ext cx="513302" cy="164396"/>
              </a:xfrm>
              <a:prstGeom prst="line">
                <a:avLst/>
              </a:prstGeom>
              <a:noFill/>
              <a:ln w="0">
                <a:solidFill>
                  <a:schemeClr val="accent3"/>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7" name="Line 725">
                <a:extLst>
                  <a:ext uri="{FF2B5EF4-FFF2-40B4-BE49-F238E27FC236}">
                    <a16:creationId xmlns="" xmlns:a16="http://schemas.microsoft.com/office/drawing/2014/main" id="{C07D9025-0D85-458F-BEF3-0F339DF0484A}"/>
                  </a:ext>
                </a:extLst>
              </p:cNvPr>
              <p:cNvSpPr>
                <a:spLocks noChangeShapeType="1"/>
              </p:cNvSpPr>
              <p:nvPr userDrawn="1"/>
            </p:nvSpPr>
            <p:spPr bwMode="auto">
              <a:xfrm flipV="1">
                <a:off x="5392068" y="3188012"/>
                <a:ext cx="907679" cy="523795"/>
              </a:xfrm>
              <a:prstGeom prst="line">
                <a:avLst/>
              </a:prstGeom>
              <a:noFill/>
              <a:ln w="0">
                <a:solidFill>
                  <a:schemeClr val="accent3"/>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8" name="Freeform 726">
                <a:extLst>
                  <a:ext uri="{FF2B5EF4-FFF2-40B4-BE49-F238E27FC236}">
                    <a16:creationId xmlns="" xmlns:a16="http://schemas.microsoft.com/office/drawing/2014/main" id="{76239102-40E8-49F5-BB12-01A775EC5533}"/>
                  </a:ext>
                </a:extLst>
              </p:cNvPr>
              <p:cNvSpPr>
                <a:spLocks/>
              </p:cNvSpPr>
              <p:nvPr userDrawn="1"/>
            </p:nvSpPr>
            <p:spPr bwMode="auto">
              <a:xfrm>
                <a:off x="5035293" y="3711807"/>
                <a:ext cx="482696" cy="685568"/>
              </a:xfrm>
              <a:custGeom>
                <a:avLst/>
                <a:gdLst>
                  <a:gd name="T0" fmla="*/ 552 w 552"/>
                  <a:gd name="T1" fmla="*/ 784 h 784"/>
                  <a:gd name="T2" fmla="*/ 0 w 552"/>
                  <a:gd name="T3" fmla="*/ 412 h 784"/>
                  <a:gd name="T4" fmla="*/ 408 w 552"/>
                  <a:gd name="T5" fmla="*/ 0 h 784"/>
                </a:gdLst>
                <a:ahLst/>
                <a:cxnLst>
                  <a:cxn ang="0">
                    <a:pos x="T0" y="T1"/>
                  </a:cxn>
                  <a:cxn ang="0">
                    <a:pos x="T2" y="T3"/>
                  </a:cxn>
                  <a:cxn ang="0">
                    <a:pos x="T4" y="T5"/>
                  </a:cxn>
                </a:cxnLst>
                <a:rect l="0" t="0" r="r" b="b"/>
                <a:pathLst>
                  <a:path w="552" h="784">
                    <a:moveTo>
                      <a:pt x="552" y="784"/>
                    </a:moveTo>
                    <a:lnTo>
                      <a:pt x="0" y="412"/>
                    </a:lnTo>
                    <a:lnTo>
                      <a:pt x="408" y="0"/>
                    </a:lnTo>
                  </a:path>
                </a:pathLst>
              </a:custGeom>
              <a:noFill/>
              <a:ln w="0">
                <a:solidFill>
                  <a:schemeClr val="accent3"/>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9" name="Line 728">
                <a:extLst>
                  <a:ext uri="{FF2B5EF4-FFF2-40B4-BE49-F238E27FC236}">
                    <a16:creationId xmlns="" xmlns:a16="http://schemas.microsoft.com/office/drawing/2014/main" id="{AB404333-D2AB-4CE4-9B11-323A75DEF280}"/>
                  </a:ext>
                </a:extLst>
              </p:cNvPr>
              <p:cNvSpPr>
                <a:spLocks noChangeShapeType="1"/>
              </p:cNvSpPr>
              <p:nvPr userDrawn="1"/>
            </p:nvSpPr>
            <p:spPr bwMode="auto">
              <a:xfrm flipH="1">
                <a:off x="5517989" y="4143785"/>
                <a:ext cx="493190" cy="253590"/>
              </a:xfrm>
              <a:prstGeom prst="line">
                <a:avLst/>
              </a:prstGeom>
              <a:noFill/>
              <a:ln w="0">
                <a:solidFill>
                  <a:schemeClr val="accent3"/>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40" name="Freeform 729">
                <a:extLst>
                  <a:ext uri="{FF2B5EF4-FFF2-40B4-BE49-F238E27FC236}">
                    <a16:creationId xmlns="" xmlns:a16="http://schemas.microsoft.com/office/drawing/2014/main" id="{4342C1BE-570B-462F-85CF-9EC6D7857F56}"/>
                  </a:ext>
                </a:extLst>
              </p:cNvPr>
              <p:cNvSpPr>
                <a:spLocks/>
              </p:cNvSpPr>
              <p:nvPr userDrawn="1"/>
            </p:nvSpPr>
            <p:spPr bwMode="auto">
              <a:xfrm>
                <a:off x="6011179" y="3548285"/>
                <a:ext cx="1100932" cy="595500"/>
              </a:xfrm>
              <a:custGeom>
                <a:avLst/>
                <a:gdLst>
                  <a:gd name="T0" fmla="*/ 1259 w 1259"/>
                  <a:gd name="T1" fmla="*/ 0 h 681"/>
                  <a:gd name="T2" fmla="*/ 902 w 1259"/>
                  <a:gd name="T3" fmla="*/ 140 h 681"/>
                  <a:gd name="T4" fmla="*/ 0 w 1259"/>
                  <a:gd name="T5" fmla="*/ 681 h 681"/>
                </a:gdLst>
                <a:ahLst/>
                <a:cxnLst>
                  <a:cxn ang="0">
                    <a:pos x="T0" y="T1"/>
                  </a:cxn>
                  <a:cxn ang="0">
                    <a:pos x="T2" y="T3"/>
                  </a:cxn>
                  <a:cxn ang="0">
                    <a:pos x="T4" y="T5"/>
                  </a:cxn>
                </a:cxnLst>
                <a:rect l="0" t="0" r="r" b="b"/>
                <a:pathLst>
                  <a:path w="1259" h="681">
                    <a:moveTo>
                      <a:pt x="1259" y="0"/>
                    </a:moveTo>
                    <a:lnTo>
                      <a:pt x="902" y="140"/>
                    </a:lnTo>
                    <a:lnTo>
                      <a:pt x="0" y="681"/>
                    </a:lnTo>
                  </a:path>
                </a:pathLst>
              </a:custGeom>
              <a:noFill/>
              <a:ln w="0">
                <a:solidFill>
                  <a:schemeClr val="accent3"/>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41" name="Freeform 730">
                <a:extLst>
                  <a:ext uri="{FF2B5EF4-FFF2-40B4-BE49-F238E27FC236}">
                    <a16:creationId xmlns="" xmlns:a16="http://schemas.microsoft.com/office/drawing/2014/main" id="{C1511017-982B-4DA3-B81F-C6F7F2A8AAC7}"/>
                  </a:ext>
                </a:extLst>
              </p:cNvPr>
              <p:cNvSpPr>
                <a:spLocks/>
              </p:cNvSpPr>
              <p:nvPr userDrawn="1"/>
            </p:nvSpPr>
            <p:spPr bwMode="auto">
              <a:xfrm>
                <a:off x="5556465" y="4627355"/>
                <a:ext cx="1125417" cy="101436"/>
              </a:xfrm>
              <a:custGeom>
                <a:avLst/>
                <a:gdLst>
                  <a:gd name="T0" fmla="*/ 1287 w 1287"/>
                  <a:gd name="T1" fmla="*/ 0 h 116"/>
                  <a:gd name="T2" fmla="*/ 739 w 1287"/>
                  <a:gd name="T3" fmla="*/ 38 h 116"/>
                  <a:gd name="T4" fmla="*/ 0 w 1287"/>
                  <a:gd name="T5" fmla="*/ 116 h 116"/>
                </a:gdLst>
                <a:ahLst/>
                <a:cxnLst>
                  <a:cxn ang="0">
                    <a:pos x="T0" y="T1"/>
                  </a:cxn>
                  <a:cxn ang="0">
                    <a:pos x="T2" y="T3"/>
                  </a:cxn>
                  <a:cxn ang="0">
                    <a:pos x="T4" y="T5"/>
                  </a:cxn>
                </a:cxnLst>
                <a:rect l="0" t="0" r="r" b="b"/>
                <a:pathLst>
                  <a:path w="1287" h="116">
                    <a:moveTo>
                      <a:pt x="1287" y="0"/>
                    </a:moveTo>
                    <a:lnTo>
                      <a:pt x="739" y="38"/>
                    </a:lnTo>
                    <a:lnTo>
                      <a:pt x="0" y="116"/>
                    </a:lnTo>
                  </a:path>
                </a:pathLst>
              </a:custGeom>
              <a:noFill/>
              <a:ln w="0">
                <a:solidFill>
                  <a:schemeClr val="accent3"/>
                </a:soli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42" name="Freeform 731">
                <a:extLst>
                  <a:ext uri="{FF2B5EF4-FFF2-40B4-BE49-F238E27FC236}">
                    <a16:creationId xmlns="" xmlns:a16="http://schemas.microsoft.com/office/drawing/2014/main" id="{13721599-9C61-4AC9-9C3B-E688013F834F}"/>
                  </a:ext>
                </a:extLst>
              </p:cNvPr>
              <p:cNvSpPr>
                <a:spLocks/>
              </p:cNvSpPr>
              <p:nvPr userDrawn="1"/>
            </p:nvSpPr>
            <p:spPr bwMode="auto">
              <a:xfrm>
                <a:off x="5517989" y="4354526"/>
                <a:ext cx="1288064" cy="306057"/>
              </a:xfrm>
              <a:custGeom>
                <a:avLst/>
                <a:gdLst>
                  <a:gd name="T0" fmla="*/ 0 w 1473"/>
                  <a:gd name="T1" fmla="*/ 49 h 350"/>
                  <a:gd name="T2" fmla="*/ 783 w 1473"/>
                  <a:gd name="T3" fmla="*/ 350 h 350"/>
                  <a:gd name="T4" fmla="*/ 1473 w 1473"/>
                  <a:gd name="T5" fmla="*/ 0 h 350"/>
                  <a:gd name="T6" fmla="*/ 1348 w 1473"/>
                  <a:gd name="T7" fmla="*/ 303 h 350"/>
                </a:gdLst>
                <a:ahLst/>
                <a:cxnLst>
                  <a:cxn ang="0">
                    <a:pos x="T0" y="T1"/>
                  </a:cxn>
                  <a:cxn ang="0">
                    <a:pos x="T2" y="T3"/>
                  </a:cxn>
                  <a:cxn ang="0">
                    <a:pos x="T4" y="T5"/>
                  </a:cxn>
                  <a:cxn ang="0">
                    <a:pos x="T6" y="T7"/>
                  </a:cxn>
                </a:cxnLst>
                <a:rect l="0" t="0" r="r" b="b"/>
                <a:pathLst>
                  <a:path w="1473" h="350">
                    <a:moveTo>
                      <a:pt x="0" y="49"/>
                    </a:moveTo>
                    <a:lnTo>
                      <a:pt x="783" y="350"/>
                    </a:lnTo>
                    <a:lnTo>
                      <a:pt x="1473" y="0"/>
                    </a:lnTo>
                    <a:lnTo>
                      <a:pt x="1348" y="303"/>
                    </a:lnTo>
                  </a:path>
                </a:pathLst>
              </a:custGeom>
              <a:noFill/>
              <a:ln w="0">
                <a:solidFill>
                  <a:schemeClr val="accent3"/>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43" name="Line 732">
                <a:extLst>
                  <a:ext uri="{FF2B5EF4-FFF2-40B4-BE49-F238E27FC236}">
                    <a16:creationId xmlns="" xmlns:a16="http://schemas.microsoft.com/office/drawing/2014/main" id="{42A6A423-6FA6-4F86-AD42-D238DC3910EA}"/>
                  </a:ext>
                </a:extLst>
              </p:cNvPr>
              <p:cNvSpPr>
                <a:spLocks noChangeShapeType="1"/>
              </p:cNvSpPr>
              <p:nvPr userDrawn="1"/>
            </p:nvSpPr>
            <p:spPr bwMode="auto">
              <a:xfrm>
                <a:off x="6299747" y="3188012"/>
                <a:ext cx="500185" cy="482696"/>
              </a:xfrm>
              <a:prstGeom prst="line">
                <a:avLst/>
              </a:prstGeom>
              <a:noFill/>
              <a:ln w="0">
                <a:solidFill>
                  <a:schemeClr val="accent3"/>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44" name="Line 733">
                <a:extLst>
                  <a:ext uri="{FF2B5EF4-FFF2-40B4-BE49-F238E27FC236}">
                    <a16:creationId xmlns="" xmlns:a16="http://schemas.microsoft.com/office/drawing/2014/main" id="{82F67BA8-29A1-49BF-BDCB-ADDA98B1A978}"/>
                  </a:ext>
                </a:extLst>
              </p:cNvPr>
              <p:cNvSpPr>
                <a:spLocks noChangeShapeType="1"/>
              </p:cNvSpPr>
              <p:nvPr userDrawn="1"/>
            </p:nvSpPr>
            <p:spPr bwMode="auto">
              <a:xfrm>
                <a:off x="5507496" y="2989512"/>
                <a:ext cx="792251" cy="198500"/>
              </a:xfrm>
              <a:prstGeom prst="line">
                <a:avLst/>
              </a:prstGeom>
              <a:noFill/>
              <a:ln w="0">
                <a:solidFill>
                  <a:schemeClr val="accent3"/>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grpSp>
      </p:grpSp>
      <p:pic>
        <p:nvPicPr>
          <p:cNvPr id="5" name="Picture 10" descr="马化腾：“互联网+”的时代已经到来">
            <a:extLst>
              <a:ext uri="{FF2B5EF4-FFF2-40B4-BE49-F238E27FC236}">
                <a16:creationId xmlns="" xmlns:a16="http://schemas.microsoft.com/office/drawing/2014/main" id="{3E7E40A8-8263-4446-9497-91A5704D7F29}"/>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1099095" y="1915955"/>
            <a:ext cx="3253000" cy="3253000"/>
          </a:xfrm>
          <a:prstGeom prst="ellipse">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8">
            <a:extLst>
              <a:ext uri="{FF2B5EF4-FFF2-40B4-BE49-F238E27FC236}">
                <a16:creationId xmlns="" xmlns:a16="http://schemas.microsoft.com/office/drawing/2014/main" id="{D20C30F7-DE23-4164-B367-309C87B63475}"/>
              </a:ext>
            </a:extLst>
          </p:cNvPr>
          <p:cNvSpPr/>
          <p:nvPr/>
        </p:nvSpPr>
        <p:spPr>
          <a:xfrm>
            <a:off x="5557990" y="1853135"/>
            <a:ext cx="5802226" cy="1169551"/>
          </a:xfrm>
          <a:prstGeom prst="rect">
            <a:avLst/>
          </a:prstGeom>
        </p:spPr>
        <p:txBody>
          <a:bodyPr wrap="square">
            <a:spAutoFit/>
          </a:bodyPr>
          <a:lstStyle/>
          <a:p>
            <a:pPr marL="285750" indent="-285750" algn="just">
              <a:buFont typeface="Arial" panose="020B0604020202020204" pitchFamily="34" charset="0"/>
              <a:buChar char="•"/>
            </a:pPr>
            <a:r>
              <a:rPr lang="zh-CN" altLang="en-US" sz="1400" dirty="0">
                <a:solidFill>
                  <a:schemeClr val="bg1"/>
                </a:solidFill>
                <a:latin typeface="+mn-ea"/>
              </a:rPr>
              <a:t>“互联网</a:t>
            </a:r>
            <a:r>
              <a:rPr lang="en-US" altLang="zh-CN" sz="1400" dirty="0">
                <a:solidFill>
                  <a:schemeClr val="bg1"/>
                </a:solidFill>
                <a:latin typeface="+mn-ea"/>
              </a:rPr>
              <a:t>+”</a:t>
            </a:r>
            <a:r>
              <a:rPr lang="zh-CN" altLang="en-US" sz="1400" dirty="0">
                <a:solidFill>
                  <a:schemeClr val="bg1"/>
                </a:solidFill>
                <a:latin typeface="+mn-ea"/>
              </a:rPr>
              <a:t>是一个趋势，加的是传统的各行各业。过去十几年，互联网的发展很清楚地显示了这一点：加媒体产生网络媒体，对传统媒体影响很大</a:t>
            </a:r>
            <a:r>
              <a:rPr lang="en-US" altLang="zh-CN" sz="1400" dirty="0">
                <a:solidFill>
                  <a:schemeClr val="bg1"/>
                </a:solidFill>
                <a:latin typeface="+mn-ea"/>
              </a:rPr>
              <a:t>;</a:t>
            </a:r>
            <a:r>
              <a:rPr lang="zh-CN" altLang="en-US" sz="1400" dirty="0">
                <a:solidFill>
                  <a:schemeClr val="bg1"/>
                </a:solidFill>
                <a:latin typeface="+mn-ea"/>
              </a:rPr>
              <a:t>加娱乐产生网络游戏</a:t>
            </a:r>
            <a:r>
              <a:rPr lang="en-US" altLang="zh-CN" sz="1400" dirty="0">
                <a:solidFill>
                  <a:schemeClr val="bg1"/>
                </a:solidFill>
                <a:latin typeface="+mn-ea"/>
              </a:rPr>
              <a:t>;</a:t>
            </a:r>
            <a:r>
              <a:rPr lang="zh-CN" altLang="en-US" sz="1400" dirty="0">
                <a:solidFill>
                  <a:schemeClr val="bg1"/>
                </a:solidFill>
                <a:latin typeface="+mn-ea"/>
              </a:rPr>
              <a:t>加零售产生电子商务，现在已经很大</a:t>
            </a:r>
            <a:r>
              <a:rPr lang="en-US" altLang="zh-CN" sz="1400" dirty="0">
                <a:solidFill>
                  <a:schemeClr val="bg1"/>
                </a:solidFill>
                <a:latin typeface="+mn-ea"/>
              </a:rPr>
              <a:t>;</a:t>
            </a:r>
            <a:r>
              <a:rPr lang="zh-CN" altLang="en-US" sz="1400" dirty="0">
                <a:solidFill>
                  <a:schemeClr val="bg1"/>
                </a:solidFill>
                <a:latin typeface="+mn-ea"/>
              </a:rPr>
              <a:t>最近互联网金融非常热，互联网将让金融变得更有效率，更好地为经济服务，符合“普惠金融”的精神。</a:t>
            </a:r>
          </a:p>
        </p:txBody>
      </p:sp>
      <p:sp>
        <p:nvSpPr>
          <p:cNvPr id="46" name="矩形 45">
            <a:extLst>
              <a:ext uri="{FF2B5EF4-FFF2-40B4-BE49-F238E27FC236}">
                <a16:creationId xmlns="" xmlns:a16="http://schemas.microsoft.com/office/drawing/2014/main" id="{60F7AB5E-9B0A-4AD5-8A15-241B3777230F}"/>
              </a:ext>
            </a:extLst>
          </p:cNvPr>
          <p:cNvSpPr/>
          <p:nvPr/>
        </p:nvSpPr>
        <p:spPr>
          <a:xfrm>
            <a:off x="5557990" y="3464879"/>
            <a:ext cx="5802226" cy="523220"/>
          </a:xfrm>
          <a:prstGeom prst="rect">
            <a:avLst/>
          </a:prstGeom>
        </p:spPr>
        <p:txBody>
          <a:bodyPr wrap="square">
            <a:spAutoFit/>
          </a:bodyPr>
          <a:lstStyle/>
          <a:p>
            <a:pPr marL="285750" indent="-285750" algn="just">
              <a:buFont typeface="Arial" panose="020B0604020202020204" pitchFamily="34" charset="0"/>
              <a:buChar char="•"/>
            </a:pPr>
            <a:r>
              <a:rPr lang="zh-CN" altLang="en-US" sz="1400" dirty="0">
                <a:solidFill>
                  <a:schemeClr val="bg1"/>
                </a:solidFill>
                <a:latin typeface="+mn-ea"/>
              </a:rPr>
              <a:t>本质就是以互联网为主的一整套信息技术（包括移动互联网、云计算、大数据技术等）在经济、社会生活各部门的扩散、应用过程。</a:t>
            </a:r>
          </a:p>
        </p:txBody>
      </p:sp>
      <p:sp>
        <p:nvSpPr>
          <p:cNvPr id="48" name="矩形 47">
            <a:extLst>
              <a:ext uri="{FF2B5EF4-FFF2-40B4-BE49-F238E27FC236}">
                <a16:creationId xmlns="" xmlns:a16="http://schemas.microsoft.com/office/drawing/2014/main" id="{135E1067-D83E-4990-B973-993CF9EDD6F5}"/>
              </a:ext>
            </a:extLst>
          </p:cNvPr>
          <p:cNvSpPr/>
          <p:nvPr/>
        </p:nvSpPr>
        <p:spPr>
          <a:xfrm>
            <a:off x="5555323" y="4430291"/>
            <a:ext cx="5802226" cy="738664"/>
          </a:xfrm>
          <a:prstGeom prst="rect">
            <a:avLst/>
          </a:prstGeom>
        </p:spPr>
        <p:txBody>
          <a:bodyPr wrap="square">
            <a:spAutoFit/>
          </a:bodyPr>
          <a:lstStyle/>
          <a:p>
            <a:pPr marL="285750" indent="-285750" algn="just">
              <a:buFont typeface="Arial" panose="020B0604020202020204" pitchFamily="34" charset="0"/>
              <a:buChar char="•"/>
            </a:pPr>
            <a:r>
              <a:rPr lang="zh-CN" altLang="en-US" sz="1400" dirty="0">
                <a:solidFill>
                  <a:schemeClr val="bg1"/>
                </a:solidFill>
                <a:latin typeface="+mn-ea"/>
              </a:rPr>
              <a:t>“互联网</a:t>
            </a:r>
            <a:r>
              <a:rPr lang="en-US" altLang="zh-CN" sz="1400" dirty="0">
                <a:solidFill>
                  <a:schemeClr val="bg1"/>
                </a:solidFill>
                <a:latin typeface="+mn-ea"/>
              </a:rPr>
              <a:t>+”</a:t>
            </a:r>
            <a:r>
              <a:rPr lang="zh-CN" altLang="en-US" sz="1400" dirty="0">
                <a:solidFill>
                  <a:schemeClr val="bg1"/>
                </a:solidFill>
                <a:latin typeface="+mn-ea"/>
              </a:rPr>
              <a:t>不仅仅是互联网的移动与泛在，以及与传统行业的融合及应用，更加入了无所不在的计算、数据、知识，造就了无所不在的创新，也引领了创新驱动发展的“新常态”</a:t>
            </a:r>
          </a:p>
        </p:txBody>
      </p:sp>
    </p:spTree>
    <p:extLst>
      <p:ext uri="{BB962C8B-B14F-4D97-AF65-F5344CB8AC3E}">
        <p14:creationId xmlns:p14="http://schemas.microsoft.com/office/powerpoint/2010/main" val="4127901833"/>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barn(outVertical)">
                                      <p:cBhvr>
                                        <p:cTn id="7" dur="500"/>
                                        <p:tgtEl>
                                          <p:spTgt spid="45"/>
                                        </p:tgtEl>
                                      </p:cBhvr>
                                    </p:animEffect>
                                  </p:childTnLst>
                                </p:cTn>
                              </p:par>
                            </p:childTnLst>
                          </p:cTn>
                        </p:par>
                        <p:par>
                          <p:cTn id="8" fill="hold">
                            <p:stCondLst>
                              <p:cond delay="500"/>
                            </p:stCondLst>
                            <p:childTnLst>
                              <p:par>
                                <p:cTn id="9" presetID="6" presetClass="emph" presetSubtype="0" fill="hold" nodeType="afterEffect">
                                  <p:stCondLst>
                                    <p:cond delay="0"/>
                                  </p:stCondLst>
                                  <p:childTnLst>
                                    <p:animScale>
                                      <p:cBhvr>
                                        <p:cTn id="10" dur="600" fill="hold"/>
                                        <p:tgtEl>
                                          <p:spTgt spid="45"/>
                                        </p:tgtEl>
                                      </p:cBhvr>
                                      <p:by x="150000" y="150000"/>
                                    </p:animScale>
                                  </p:childTnLst>
                                </p:cTn>
                              </p:par>
                            </p:childTnLst>
                          </p:cTn>
                        </p:par>
                        <p:par>
                          <p:cTn id="11" fill="hold">
                            <p:stCondLst>
                              <p:cond delay="1100"/>
                            </p:stCondLst>
                            <p:childTnLst>
                              <p:par>
                                <p:cTn id="12" presetID="6" presetClass="emph" presetSubtype="0" fill="hold" nodeType="afterEffect">
                                  <p:stCondLst>
                                    <p:cond delay="0"/>
                                  </p:stCondLst>
                                  <p:childTnLst>
                                    <p:animScale>
                                      <p:cBhvr>
                                        <p:cTn id="13" dur="600" fill="hold"/>
                                        <p:tgtEl>
                                          <p:spTgt spid="45"/>
                                        </p:tgtEl>
                                      </p:cBhvr>
                                      <p:by x="50000" y="50000"/>
                                    </p:animScale>
                                  </p:childTnLst>
                                </p:cTn>
                              </p:par>
                            </p:childTnLst>
                          </p:cTn>
                        </p:par>
                        <p:par>
                          <p:cTn id="14" fill="hold">
                            <p:stCondLst>
                              <p:cond delay="1700"/>
                            </p:stCondLst>
                            <p:childTnLst>
                              <p:par>
                                <p:cTn id="15" presetID="23" presetClass="entr" presetSubtype="36"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strVal val="(6*min(max(#ppt_w*#ppt_h,.3),1)-7.4)/-.7*#ppt_w"/>
                                          </p:val>
                                        </p:tav>
                                        <p:tav tm="100000">
                                          <p:val>
                                            <p:strVal val="#ppt_w"/>
                                          </p:val>
                                        </p:tav>
                                      </p:tavLst>
                                    </p:anim>
                                    <p:anim calcmode="lin" valueType="num">
                                      <p:cBhvr>
                                        <p:cTn id="18" dur="500" fill="hold"/>
                                        <p:tgtEl>
                                          <p:spTgt spid="6"/>
                                        </p:tgtEl>
                                        <p:attrNameLst>
                                          <p:attrName>ppt_h</p:attrName>
                                        </p:attrNameLst>
                                      </p:cBhvr>
                                      <p:tavLst>
                                        <p:tav tm="0">
                                          <p:val>
                                            <p:strVal val="(6*min(max(#ppt_w*#ppt_h,.3),1)-7.4)/-.7*#ppt_h"/>
                                          </p:val>
                                        </p:tav>
                                        <p:tav tm="100000">
                                          <p:val>
                                            <p:strVal val="#ppt_h"/>
                                          </p:val>
                                        </p:tav>
                                      </p:tavLst>
                                    </p:anim>
                                    <p:anim calcmode="lin" valueType="num">
                                      <p:cBhvr>
                                        <p:cTn id="19" dur="500" fill="hold"/>
                                        <p:tgtEl>
                                          <p:spTgt spid="6"/>
                                        </p:tgtEl>
                                        <p:attrNameLst>
                                          <p:attrName>ppt_x</p:attrName>
                                        </p:attrNameLst>
                                      </p:cBhvr>
                                      <p:tavLst>
                                        <p:tav tm="0">
                                          <p:val>
                                            <p:fltVal val="0.5"/>
                                          </p:val>
                                        </p:tav>
                                        <p:tav tm="100000">
                                          <p:val>
                                            <p:strVal val="#ppt_x"/>
                                          </p:val>
                                        </p:tav>
                                      </p:tavLst>
                                    </p:anim>
                                    <p:anim calcmode="lin" valueType="num">
                                      <p:cBhvr>
                                        <p:cTn id="20" dur="500" fill="hold"/>
                                        <p:tgtEl>
                                          <p:spTgt spid="6"/>
                                        </p:tgtEl>
                                        <p:attrNameLst>
                                          <p:attrName>ppt_y</p:attrName>
                                        </p:attrNameLst>
                                      </p:cBhvr>
                                      <p:tavLst>
                                        <p:tav tm="0">
                                          <p:val>
                                            <p:strVal val="1+(6*min(max(#ppt_w*#ppt_h,.3),1)-7.4)/-.7*#ppt_h/2"/>
                                          </p:val>
                                        </p:tav>
                                        <p:tav tm="100000">
                                          <p:val>
                                            <p:strVal val="#ppt_y"/>
                                          </p:val>
                                        </p:tav>
                                      </p:tavLst>
                                    </p:anim>
                                  </p:childTnLst>
                                </p:cTn>
                              </p:par>
                            </p:childTnLst>
                          </p:cTn>
                        </p:par>
                        <p:par>
                          <p:cTn id="21" fill="hold">
                            <p:stCondLst>
                              <p:cond delay="2200"/>
                            </p:stCondLst>
                            <p:childTnLst>
                              <p:par>
                                <p:cTn id="22" presetID="6" presetClass="entr" presetSubtype="16"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circle(in)">
                                      <p:cBhvr>
                                        <p:cTn id="24" dur="700"/>
                                        <p:tgtEl>
                                          <p:spTgt spid="5"/>
                                        </p:tgtEl>
                                      </p:cBhvr>
                                    </p:animEffect>
                                  </p:childTnLst>
                                </p:cTn>
                              </p:par>
                            </p:childTnLst>
                          </p:cTn>
                        </p:par>
                        <p:par>
                          <p:cTn id="25" fill="hold">
                            <p:stCondLst>
                              <p:cond delay="2900"/>
                            </p:stCondLst>
                            <p:childTnLst>
                              <p:par>
                                <p:cTn id="26" presetID="22" presetClass="entr" presetSubtype="8" fill="hold" grpId="0" nodeType="after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wipe(left)">
                                      <p:cBhvr>
                                        <p:cTn id="28" dur="500"/>
                                        <p:tgtEl>
                                          <p:spTgt spid="47"/>
                                        </p:tgtEl>
                                      </p:cBhvr>
                                    </p:animEffect>
                                  </p:childTnLst>
                                </p:cTn>
                              </p:par>
                            </p:childTnLst>
                          </p:cTn>
                        </p:par>
                        <p:par>
                          <p:cTn id="29" fill="hold">
                            <p:stCondLst>
                              <p:cond delay="3400"/>
                            </p:stCondLst>
                            <p:childTnLst>
                              <p:par>
                                <p:cTn id="30" presetID="42" presetClass="entr" presetSubtype="0"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600"/>
                                        <p:tgtEl>
                                          <p:spTgt spid="9"/>
                                        </p:tgtEl>
                                      </p:cBhvr>
                                    </p:animEffect>
                                    <p:anim calcmode="lin" valueType="num">
                                      <p:cBhvr>
                                        <p:cTn id="33" dur="600" fill="hold"/>
                                        <p:tgtEl>
                                          <p:spTgt spid="9"/>
                                        </p:tgtEl>
                                        <p:attrNameLst>
                                          <p:attrName>ppt_x</p:attrName>
                                        </p:attrNameLst>
                                      </p:cBhvr>
                                      <p:tavLst>
                                        <p:tav tm="0">
                                          <p:val>
                                            <p:strVal val="#ppt_x"/>
                                          </p:val>
                                        </p:tav>
                                        <p:tav tm="100000">
                                          <p:val>
                                            <p:strVal val="#ppt_x"/>
                                          </p:val>
                                        </p:tav>
                                      </p:tavLst>
                                    </p:anim>
                                    <p:anim calcmode="lin" valueType="num">
                                      <p:cBhvr>
                                        <p:cTn id="34" dur="600" fill="hold"/>
                                        <p:tgtEl>
                                          <p:spTgt spid="9"/>
                                        </p:tgtEl>
                                        <p:attrNameLst>
                                          <p:attrName>ppt_y</p:attrName>
                                        </p:attrNameLst>
                                      </p:cBhvr>
                                      <p:tavLst>
                                        <p:tav tm="0">
                                          <p:val>
                                            <p:strVal val="#ppt_y+.1"/>
                                          </p:val>
                                        </p:tav>
                                        <p:tav tm="100000">
                                          <p:val>
                                            <p:strVal val="#ppt_y"/>
                                          </p:val>
                                        </p:tav>
                                      </p:tavLst>
                                    </p:anim>
                                  </p:childTnLst>
                                </p:cTn>
                              </p:par>
                            </p:childTnLst>
                          </p:cTn>
                        </p:par>
                        <p:par>
                          <p:cTn id="35" fill="hold">
                            <p:stCondLst>
                              <p:cond delay="4000"/>
                            </p:stCondLst>
                            <p:childTnLst>
                              <p:par>
                                <p:cTn id="36" presetID="42" presetClass="entr" presetSubtype="0" fill="hold" grpId="0" nodeType="afterEffect">
                                  <p:stCondLst>
                                    <p:cond delay="0"/>
                                  </p:stCondLst>
                                  <p:childTnLst>
                                    <p:set>
                                      <p:cBhvr>
                                        <p:cTn id="37" dur="1" fill="hold">
                                          <p:stCondLst>
                                            <p:cond delay="0"/>
                                          </p:stCondLst>
                                        </p:cTn>
                                        <p:tgtEl>
                                          <p:spTgt spid="46"/>
                                        </p:tgtEl>
                                        <p:attrNameLst>
                                          <p:attrName>style.visibility</p:attrName>
                                        </p:attrNameLst>
                                      </p:cBhvr>
                                      <p:to>
                                        <p:strVal val="visible"/>
                                      </p:to>
                                    </p:set>
                                    <p:animEffect transition="in" filter="fade">
                                      <p:cBhvr>
                                        <p:cTn id="38" dur="500"/>
                                        <p:tgtEl>
                                          <p:spTgt spid="46"/>
                                        </p:tgtEl>
                                      </p:cBhvr>
                                    </p:animEffect>
                                    <p:anim calcmode="lin" valueType="num">
                                      <p:cBhvr>
                                        <p:cTn id="39" dur="500" fill="hold"/>
                                        <p:tgtEl>
                                          <p:spTgt spid="46"/>
                                        </p:tgtEl>
                                        <p:attrNameLst>
                                          <p:attrName>ppt_x</p:attrName>
                                        </p:attrNameLst>
                                      </p:cBhvr>
                                      <p:tavLst>
                                        <p:tav tm="0">
                                          <p:val>
                                            <p:strVal val="#ppt_x"/>
                                          </p:val>
                                        </p:tav>
                                        <p:tav tm="100000">
                                          <p:val>
                                            <p:strVal val="#ppt_x"/>
                                          </p:val>
                                        </p:tav>
                                      </p:tavLst>
                                    </p:anim>
                                    <p:anim calcmode="lin" valueType="num">
                                      <p:cBhvr>
                                        <p:cTn id="40" dur="500" fill="hold"/>
                                        <p:tgtEl>
                                          <p:spTgt spid="46"/>
                                        </p:tgtEl>
                                        <p:attrNameLst>
                                          <p:attrName>ppt_y</p:attrName>
                                        </p:attrNameLst>
                                      </p:cBhvr>
                                      <p:tavLst>
                                        <p:tav tm="0">
                                          <p:val>
                                            <p:strVal val="#ppt_y+.1"/>
                                          </p:val>
                                        </p:tav>
                                        <p:tav tm="100000">
                                          <p:val>
                                            <p:strVal val="#ppt_y"/>
                                          </p:val>
                                        </p:tav>
                                      </p:tavLst>
                                    </p:anim>
                                  </p:childTnLst>
                                </p:cTn>
                              </p:par>
                            </p:childTnLst>
                          </p:cTn>
                        </p:par>
                        <p:par>
                          <p:cTn id="41" fill="hold">
                            <p:stCondLst>
                              <p:cond delay="4500"/>
                            </p:stCondLst>
                            <p:childTnLst>
                              <p:par>
                                <p:cTn id="42" presetID="42" presetClass="entr" presetSubtype="0" fill="hold" grpId="0" nodeType="afterEffect">
                                  <p:stCondLst>
                                    <p:cond delay="0"/>
                                  </p:stCondLst>
                                  <p:childTnLst>
                                    <p:set>
                                      <p:cBhvr>
                                        <p:cTn id="43" dur="1" fill="hold">
                                          <p:stCondLst>
                                            <p:cond delay="0"/>
                                          </p:stCondLst>
                                        </p:cTn>
                                        <p:tgtEl>
                                          <p:spTgt spid="48"/>
                                        </p:tgtEl>
                                        <p:attrNameLst>
                                          <p:attrName>style.visibility</p:attrName>
                                        </p:attrNameLst>
                                      </p:cBhvr>
                                      <p:to>
                                        <p:strVal val="visible"/>
                                      </p:to>
                                    </p:set>
                                    <p:animEffect transition="in" filter="fade">
                                      <p:cBhvr>
                                        <p:cTn id="44" dur="500"/>
                                        <p:tgtEl>
                                          <p:spTgt spid="48"/>
                                        </p:tgtEl>
                                      </p:cBhvr>
                                    </p:animEffect>
                                    <p:anim calcmode="lin" valueType="num">
                                      <p:cBhvr>
                                        <p:cTn id="45" dur="500" fill="hold"/>
                                        <p:tgtEl>
                                          <p:spTgt spid="48"/>
                                        </p:tgtEl>
                                        <p:attrNameLst>
                                          <p:attrName>ppt_x</p:attrName>
                                        </p:attrNameLst>
                                      </p:cBhvr>
                                      <p:tavLst>
                                        <p:tav tm="0">
                                          <p:val>
                                            <p:strVal val="#ppt_x"/>
                                          </p:val>
                                        </p:tav>
                                        <p:tav tm="100000">
                                          <p:val>
                                            <p:strVal val="#ppt_x"/>
                                          </p:val>
                                        </p:tav>
                                      </p:tavLst>
                                    </p:anim>
                                    <p:anim calcmode="lin" valueType="num">
                                      <p:cBhvr>
                                        <p:cTn id="46" dur="50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9" grpId="0"/>
      <p:bldP spid="46" grpId="0"/>
      <p:bldP spid="4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D695A36F-65DE-4BA0-B27D-38DF64854EAF}"/>
              </a:ext>
            </a:extLst>
          </p:cNvPr>
          <p:cNvGrpSpPr/>
          <p:nvPr/>
        </p:nvGrpSpPr>
        <p:grpSpPr>
          <a:xfrm>
            <a:off x="3613427" y="282265"/>
            <a:ext cx="4965147" cy="609273"/>
            <a:chOff x="3613427" y="282265"/>
            <a:chExt cx="4965147" cy="609273"/>
          </a:xfrm>
        </p:grpSpPr>
        <p:pic>
          <p:nvPicPr>
            <p:cNvPr id="3" name="图片 2">
              <a:extLst>
                <a:ext uri="{FF2B5EF4-FFF2-40B4-BE49-F238E27FC236}">
                  <a16:creationId xmlns="" xmlns:a16="http://schemas.microsoft.com/office/drawing/2014/main" id="{4312625C-EC29-4849-86F1-F33EAD8EA86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V="1">
              <a:off x="3737908" y="282265"/>
              <a:ext cx="4716185" cy="609273"/>
            </a:xfrm>
            <a:prstGeom prst="rect">
              <a:avLst/>
            </a:prstGeom>
          </p:spPr>
        </p:pic>
        <p:sp>
          <p:nvSpPr>
            <p:cNvPr id="4" name="文本框 3">
              <a:extLst>
                <a:ext uri="{FF2B5EF4-FFF2-40B4-BE49-F238E27FC236}">
                  <a16:creationId xmlns="" xmlns:a16="http://schemas.microsoft.com/office/drawing/2014/main" id="{E00C5390-4740-4143-A265-94D6739F671B}"/>
                </a:ext>
              </a:extLst>
            </p:cNvPr>
            <p:cNvSpPr txBox="1"/>
            <p:nvPr/>
          </p:nvSpPr>
          <p:spPr>
            <a:xfrm>
              <a:off x="3613427" y="356888"/>
              <a:ext cx="4965147" cy="523220"/>
            </a:xfrm>
            <a:prstGeom prst="rect">
              <a:avLst/>
            </a:prstGeom>
            <a:noFill/>
            <a:effectLst>
              <a:outerShdw blurRad="50800" dist="38100" dir="8100000" algn="tr" rotWithShape="0">
                <a:prstClr val="black">
                  <a:alpha val="40000"/>
                </a:prstClr>
              </a:outerShdw>
            </a:effectLst>
          </p:spPr>
          <p:txBody>
            <a:bodyPr wrap="square" rtlCol="0">
              <a:spAutoFit/>
            </a:bodyPr>
            <a:lstStyle/>
            <a:p>
              <a:pPr algn="ctr"/>
              <a:r>
                <a:rPr lang="zh-CN" altLang="en-US" sz="2800" b="1" dirty="0">
                  <a:solidFill>
                    <a:schemeClr val="bg1"/>
                  </a:solidFill>
                  <a:latin typeface="思源黑体 CN Bold" panose="020B0800000000000000" pitchFamily="34" charset="-122"/>
                  <a:ea typeface="思源黑体 CN Bold" panose="020B0800000000000000" pitchFamily="34" charset="-122"/>
                </a:rPr>
                <a:t>“互联网</a:t>
              </a:r>
              <a:r>
                <a:rPr lang="en-US" altLang="zh-CN" sz="2800" b="1" dirty="0">
                  <a:solidFill>
                    <a:schemeClr val="bg1"/>
                  </a:solidFill>
                  <a:latin typeface="思源黑体 CN Bold" panose="020B0800000000000000" pitchFamily="34" charset="-122"/>
                  <a:ea typeface="思源黑体 CN Bold" panose="020B0800000000000000" pitchFamily="34" charset="-122"/>
                </a:rPr>
                <a:t>+” = </a:t>
              </a:r>
              <a:r>
                <a:rPr lang="zh-CN" altLang="en-US" sz="2800" b="1" dirty="0">
                  <a:solidFill>
                    <a:schemeClr val="bg1"/>
                  </a:solidFill>
                  <a:latin typeface="思源黑体 CN Bold" panose="020B0800000000000000" pitchFamily="34" charset="-122"/>
                  <a:ea typeface="思源黑体 CN Bold" panose="020B0800000000000000" pitchFamily="34" charset="-122"/>
                </a:rPr>
                <a:t>新的泡沫？</a:t>
              </a:r>
            </a:p>
          </p:txBody>
        </p:sp>
      </p:grpSp>
      <p:pic>
        <p:nvPicPr>
          <p:cNvPr id="5" name="图片 3">
            <a:extLst>
              <a:ext uri="{FF2B5EF4-FFF2-40B4-BE49-F238E27FC236}">
                <a16:creationId xmlns="" xmlns:a16="http://schemas.microsoft.com/office/drawing/2014/main" id="{FDFF83A3-3C53-434F-ADBE-F33F3ADECDA2}"/>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b="2631"/>
          <a:stretch/>
        </p:blipFill>
        <p:spPr bwMode="auto">
          <a:xfrm>
            <a:off x="1288325" y="2342128"/>
            <a:ext cx="4127500" cy="2477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6">
            <a:extLst>
              <a:ext uri="{FF2B5EF4-FFF2-40B4-BE49-F238E27FC236}">
                <a16:creationId xmlns="" xmlns:a16="http://schemas.microsoft.com/office/drawing/2014/main" id="{F21A9E17-D811-4500-BBE5-84466A745A70}"/>
              </a:ext>
            </a:extLst>
          </p:cNvPr>
          <p:cNvSpPr/>
          <p:nvPr/>
        </p:nvSpPr>
        <p:spPr>
          <a:xfrm>
            <a:off x="6361782" y="2220580"/>
            <a:ext cx="1620957" cy="523220"/>
          </a:xfrm>
          <a:prstGeom prst="rect">
            <a:avLst/>
          </a:prstGeom>
        </p:spPr>
        <p:txBody>
          <a:bodyPr wrap="none">
            <a:spAutoFit/>
          </a:bodyPr>
          <a:lstStyle/>
          <a:p>
            <a:r>
              <a:rPr lang="zh-CN" altLang="en-US" sz="2800" dirty="0">
                <a:solidFill>
                  <a:schemeClr val="accent3"/>
                </a:solidFill>
                <a:latin typeface="思源黑体 CN Bold" panose="020B0800000000000000" pitchFamily="34" charset="-122"/>
                <a:ea typeface="思源黑体 CN Bold" panose="020B0800000000000000" pitchFamily="34" charset="-122"/>
              </a:rPr>
              <a:t>四个真相</a:t>
            </a:r>
          </a:p>
        </p:txBody>
      </p:sp>
      <p:sp>
        <p:nvSpPr>
          <p:cNvPr id="9" name="矩形 8">
            <a:extLst>
              <a:ext uri="{FF2B5EF4-FFF2-40B4-BE49-F238E27FC236}">
                <a16:creationId xmlns="" xmlns:a16="http://schemas.microsoft.com/office/drawing/2014/main" id="{9D719C46-0BE9-41FE-8C1C-C1E83605036D}"/>
              </a:ext>
            </a:extLst>
          </p:cNvPr>
          <p:cNvSpPr/>
          <p:nvPr/>
        </p:nvSpPr>
        <p:spPr>
          <a:xfrm>
            <a:off x="6074399" y="2941107"/>
            <a:ext cx="4427238" cy="338554"/>
          </a:xfrm>
          <a:prstGeom prst="rect">
            <a:avLst/>
          </a:prstGeom>
        </p:spPr>
        <p:txBody>
          <a:bodyPr wrap="none">
            <a:spAutoFit/>
          </a:bodyPr>
          <a:lstStyle/>
          <a:p>
            <a:pPr marL="285750" indent="-285750">
              <a:buFont typeface="Arial" panose="020B0604020202020204" pitchFamily="34" charset="0"/>
              <a:buChar char="•"/>
            </a:pPr>
            <a:r>
              <a:rPr lang="zh-CN" altLang="en-US" sz="1600" dirty="0">
                <a:solidFill>
                  <a:schemeClr val="bg1"/>
                </a:solidFill>
              </a:rPr>
              <a:t>我国</a:t>
            </a:r>
            <a:r>
              <a:rPr lang="en-US" altLang="zh-CN" sz="1600" dirty="0">
                <a:solidFill>
                  <a:schemeClr val="bg1"/>
                </a:solidFill>
              </a:rPr>
              <a:t>ICT</a:t>
            </a:r>
            <a:r>
              <a:rPr lang="zh-CN" altLang="en-US" sz="1600" dirty="0">
                <a:solidFill>
                  <a:schemeClr val="bg1"/>
                </a:solidFill>
              </a:rPr>
              <a:t>发展水平低，互联网普及率有待提高</a:t>
            </a:r>
          </a:p>
        </p:txBody>
      </p:sp>
      <p:sp>
        <p:nvSpPr>
          <p:cNvPr id="11" name="矩形 10">
            <a:extLst>
              <a:ext uri="{FF2B5EF4-FFF2-40B4-BE49-F238E27FC236}">
                <a16:creationId xmlns="" xmlns:a16="http://schemas.microsoft.com/office/drawing/2014/main" id="{B424DA9F-1E4C-46D7-8940-40998EE134DC}"/>
              </a:ext>
            </a:extLst>
          </p:cNvPr>
          <p:cNvSpPr/>
          <p:nvPr/>
        </p:nvSpPr>
        <p:spPr>
          <a:xfrm>
            <a:off x="6074399" y="3454437"/>
            <a:ext cx="5192447" cy="338554"/>
          </a:xfrm>
          <a:prstGeom prst="rect">
            <a:avLst/>
          </a:prstGeom>
        </p:spPr>
        <p:txBody>
          <a:bodyPr wrap="none">
            <a:spAutoFit/>
          </a:bodyPr>
          <a:lstStyle/>
          <a:p>
            <a:pPr marL="285750" indent="-285750">
              <a:buFont typeface="Arial" panose="020B0604020202020204" pitchFamily="34" charset="0"/>
              <a:buChar char="•"/>
            </a:pPr>
            <a:r>
              <a:rPr lang="zh-CN" altLang="en-US" sz="1600" dirty="0">
                <a:solidFill>
                  <a:schemeClr val="bg1"/>
                </a:solidFill>
              </a:rPr>
              <a:t>互联网市场并没有想象的那么大无网世界不是你的菜</a:t>
            </a:r>
          </a:p>
        </p:txBody>
      </p:sp>
      <p:sp>
        <p:nvSpPr>
          <p:cNvPr id="13" name="矩形 12">
            <a:extLst>
              <a:ext uri="{FF2B5EF4-FFF2-40B4-BE49-F238E27FC236}">
                <a16:creationId xmlns="" xmlns:a16="http://schemas.microsoft.com/office/drawing/2014/main" id="{8AA5A49A-2EA8-4D51-8C4C-72D676402242}"/>
              </a:ext>
            </a:extLst>
          </p:cNvPr>
          <p:cNvSpPr/>
          <p:nvPr/>
        </p:nvSpPr>
        <p:spPr>
          <a:xfrm>
            <a:off x="6074399" y="3967767"/>
            <a:ext cx="4899098" cy="338554"/>
          </a:xfrm>
          <a:prstGeom prst="rect">
            <a:avLst/>
          </a:prstGeom>
        </p:spPr>
        <p:txBody>
          <a:bodyPr wrap="none">
            <a:spAutoFit/>
          </a:bodyPr>
          <a:lstStyle/>
          <a:p>
            <a:pPr marL="285750" indent="-285750">
              <a:buFont typeface="Arial" panose="020B0604020202020204" pitchFamily="34" charset="0"/>
              <a:buChar char="•"/>
            </a:pPr>
            <a:r>
              <a:rPr lang="zh-CN" altLang="en-US" sz="1600" dirty="0">
                <a:solidFill>
                  <a:schemeClr val="bg1"/>
                </a:solidFill>
              </a:rPr>
              <a:t>国内技术创新多为</a:t>
            </a:r>
            <a:r>
              <a:rPr lang="en-US" altLang="zh-CN" sz="1600" dirty="0">
                <a:solidFill>
                  <a:schemeClr val="bg1"/>
                </a:solidFill>
              </a:rPr>
              <a:t>C2C</a:t>
            </a:r>
            <a:r>
              <a:rPr lang="zh-CN" altLang="en-US" sz="1600" dirty="0">
                <a:solidFill>
                  <a:schemeClr val="bg1"/>
                </a:solidFill>
              </a:rPr>
              <a:t>，缺少原创，处于产业下游</a:t>
            </a:r>
          </a:p>
        </p:txBody>
      </p:sp>
      <p:sp>
        <p:nvSpPr>
          <p:cNvPr id="15" name="矩形 14">
            <a:extLst>
              <a:ext uri="{FF2B5EF4-FFF2-40B4-BE49-F238E27FC236}">
                <a16:creationId xmlns="" xmlns:a16="http://schemas.microsoft.com/office/drawing/2014/main" id="{B454E94E-D70E-49EE-A502-FB5C36E23E65}"/>
              </a:ext>
            </a:extLst>
          </p:cNvPr>
          <p:cNvSpPr/>
          <p:nvPr/>
        </p:nvSpPr>
        <p:spPr>
          <a:xfrm>
            <a:off x="6074399" y="4481097"/>
            <a:ext cx="3550972" cy="338554"/>
          </a:xfrm>
          <a:prstGeom prst="rect">
            <a:avLst/>
          </a:prstGeom>
        </p:spPr>
        <p:txBody>
          <a:bodyPr wrap="none">
            <a:spAutoFit/>
          </a:bodyPr>
          <a:lstStyle/>
          <a:p>
            <a:pPr marL="285750" indent="-285750">
              <a:buFont typeface="Arial" panose="020B0604020202020204" pitchFamily="34" charset="0"/>
              <a:buChar char="•"/>
            </a:pPr>
            <a:r>
              <a:rPr lang="zh-CN" altLang="en-US" sz="1600" dirty="0">
                <a:solidFill>
                  <a:schemeClr val="bg1"/>
                </a:solidFill>
              </a:rPr>
              <a:t>我国互联网公司技术创新能力偏低</a:t>
            </a:r>
          </a:p>
        </p:txBody>
      </p:sp>
      <p:grpSp>
        <p:nvGrpSpPr>
          <p:cNvPr id="12" name="组合 11">
            <a:extLst>
              <a:ext uri="{FF2B5EF4-FFF2-40B4-BE49-F238E27FC236}">
                <a16:creationId xmlns="" xmlns:a16="http://schemas.microsoft.com/office/drawing/2014/main" id="{D3A3B227-FDD6-4C6E-929D-439A48F709C2}"/>
              </a:ext>
            </a:extLst>
          </p:cNvPr>
          <p:cNvGrpSpPr/>
          <p:nvPr/>
        </p:nvGrpSpPr>
        <p:grpSpPr>
          <a:xfrm>
            <a:off x="1126399" y="2203480"/>
            <a:ext cx="4439146" cy="2780236"/>
            <a:chOff x="812736" y="1692142"/>
            <a:chExt cx="3129818" cy="1960204"/>
          </a:xfrm>
        </p:grpSpPr>
        <p:grpSp>
          <p:nvGrpSpPr>
            <p:cNvPr id="14" name="组合 13">
              <a:extLst>
                <a:ext uri="{FF2B5EF4-FFF2-40B4-BE49-F238E27FC236}">
                  <a16:creationId xmlns="" xmlns:a16="http://schemas.microsoft.com/office/drawing/2014/main" id="{A530081C-F8D3-4759-AF1F-B55220439AB7}"/>
                </a:ext>
              </a:extLst>
            </p:cNvPr>
            <p:cNvGrpSpPr/>
            <p:nvPr/>
          </p:nvGrpSpPr>
          <p:grpSpPr>
            <a:xfrm>
              <a:off x="812736" y="1692142"/>
              <a:ext cx="394318" cy="1960204"/>
              <a:chOff x="812736" y="1736208"/>
              <a:chExt cx="394318" cy="1960204"/>
            </a:xfrm>
          </p:grpSpPr>
          <p:sp>
            <p:nvSpPr>
              <p:cNvPr id="20" name="任意多边形 102">
                <a:extLst>
                  <a:ext uri="{FF2B5EF4-FFF2-40B4-BE49-F238E27FC236}">
                    <a16:creationId xmlns="" xmlns:a16="http://schemas.microsoft.com/office/drawing/2014/main" id="{596BE18F-21E8-4551-B388-B4AB0C526199}"/>
                  </a:ext>
                </a:extLst>
              </p:cNvPr>
              <p:cNvSpPr/>
              <p:nvPr/>
            </p:nvSpPr>
            <p:spPr>
              <a:xfrm>
                <a:off x="820356" y="1736208"/>
                <a:ext cx="386698" cy="380952"/>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chemeClr val="accent3"/>
              </a:solidFill>
              <a:ln>
                <a:solidFill>
                  <a:schemeClr val="accent3"/>
                </a:solid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21" name="任意多边形 104">
                <a:extLst>
                  <a:ext uri="{FF2B5EF4-FFF2-40B4-BE49-F238E27FC236}">
                    <a16:creationId xmlns="" xmlns:a16="http://schemas.microsoft.com/office/drawing/2014/main" id="{1C8C14FD-3144-4529-B1A1-EA5340D12E7D}"/>
                  </a:ext>
                </a:extLst>
              </p:cNvPr>
              <p:cNvSpPr/>
              <p:nvPr/>
            </p:nvSpPr>
            <p:spPr>
              <a:xfrm flipV="1">
                <a:off x="812736" y="3315458"/>
                <a:ext cx="386698" cy="380954"/>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chemeClr val="accent3"/>
              </a:solidFill>
              <a:ln>
                <a:solidFill>
                  <a:schemeClr val="accent3"/>
                </a:solid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grpSp>
          <p:nvGrpSpPr>
            <p:cNvPr id="16" name="组合 15">
              <a:extLst>
                <a:ext uri="{FF2B5EF4-FFF2-40B4-BE49-F238E27FC236}">
                  <a16:creationId xmlns="" xmlns:a16="http://schemas.microsoft.com/office/drawing/2014/main" id="{1C59893E-FC18-4749-9D16-11E9B6246A88}"/>
                </a:ext>
              </a:extLst>
            </p:cNvPr>
            <p:cNvGrpSpPr/>
            <p:nvPr/>
          </p:nvGrpSpPr>
          <p:grpSpPr>
            <a:xfrm flipH="1">
              <a:off x="3548236" y="1692142"/>
              <a:ext cx="394318" cy="1960204"/>
              <a:chOff x="812736" y="1736208"/>
              <a:chExt cx="394318" cy="1960204"/>
            </a:xfrm>
          </p:grpSpPr>
          <p:sp>
            <p:nvSpPr>
              <p:cNvPr id="18" name="任意多边形 102">
                <a:extLst>
                  <a:ext uri="{FF2B5EF4-FFF2-40B4-BE49-F238E27FC236}">
                    <a16:creationId xmlns="" xmlns:a16="http://schemas.microsoft.com/office/drawing/2014/main" id="{107EED7D-7CA7-48A4-A1DB-27A5C6293BD7}"/>
                  </a:ext>
                </a:extLst>
              </p:cNvPr>
              <p:cNvSpPr/>
              <p:nvPr/>
            </p:nvSpPr>
            <p:spPr>
              <a:xfrm>
                <a:off x="820356" y="1736208"/>
                <a:ext cx="386698" cy="380952"/>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chemeClr val="accent3"/>
              </a:solidFill>
              <a:ln>
                <a:solidFill>
                  <a:schemeClr val="accent3"/>
                </a:solid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9" name="任意多边形 104">
                <a:extLst>
                  <a:ext uri="{FF2B5EF4-FFF2-40B4-BE49-F238E27FC236}">
                    <a16:creationId xmlns="" xmlns:a16="http://schemas.microsoft.com/office/drawing/2014/main" id="{CB122427-663B-4954-B14E-ACA3F7678FDE}"/>
                  </a:ext>
                </a:extLst>
              </p:cNvPr>
              <p:cNvSpPr/>
              <p:nvPr/>
            </p:nvSpPr>
            <p:spPr>
              <a:xfrm flipV="1">
                <a:off x="812736" y="3315458"/>
                <a:ext cx="386698" cy="380954"/>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chemeClr val="accent3"/>
              </a:solidFill>
              <a:ln>
                <a:solidFill>
                  <a:schemeClr val="accent3"/>
                </a:solid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grpSp>
    </p:spTree>
    <p:extLst>
      <p:ext uri="{BB962C8B-B14F-4D97-AF65-F5344CB8AC3E}">
        <p14:creationId xmlns:p14="http://schemas.microsoft.com/office/powerpoint/2010/main" val="4149076178"/>
      </p:ext>
    </p:extLst>
  </p:cSld>
  <p:clrMapOvr>
    <a:masterClrMapping/>
  </p:clrMapOvr>
  <mc:AlternateContent xmlns:mc="http://schemas.openxmlformats.org/markup-compatibility/2006" xmlns:p14="http://schemas.microsoft.com/office/powerpoint/2010/main">
    <mc:Choice Requires="p14">
      <p:transition spd="slow" p14:dur="1500" advTm="5800">
        <p:random/>
      </p:transition>
    </mc:Choice>
    <mc:Fallback xmlns="">
      <p:transition spd="slow" advTm="58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par>
                          <p:cTn id="8" fill="hold">
                            <p:stCondLst>
                              <p:cond delay="500"/>
                            </p:stCondLst>
                            <p:childTnLst>
                              <p:par>
                                <p:cTn id="9" presetID="6" presetClass="emph" presetSubtype="0" fill="hold" nodeType="afterEffect">
                                  <p:stCondLst>
                                    <p:cond delay="0"/>
                                  </p:stCondLst>
                                  <p:childTnLst>
                                    <p:animScale>
                                      <p:cBhvr>
                                        <p:cTn id="10" dur="600" fill="hold"/>
                                        <p:tgtEl>
                                          <p:spTgt spid="2"/>
                                        </p:tgtEl>
                                      </p:cBhvr>
                                      <p:by x="150000" y="150000"/>
                                    </p:animScale>
                                  </p:childTnLst>
                                </p:cTn>
                              </p:par>
                            </p:childTnLst>
                          </p:cTn>
                        </p:par>
                        <p:par>
                          <p:cTn id="11" fill="hold">
                            <p:stCondLst>
                              <p:cond delay="1100"/>
                            </p:stCondLst>
                            <p:childTnLst>
                              <p:par>
                                <p:cTn id="12" presetID="6" presetClass="emph" presetSubtype="0" fill="hold" nodeType="afterEffect">
                                  <p:stCondLst>
                                    <p:cond delay="0"/>
                                  </p:stCondLst>
                                  <p:childTnLst>
                                    <p:animScale>
                                      <p:cBhvr>
                                        <p:cTn id="13" dur="600" fill="hold"/>
                                        <p:tgtEl>
                                          <p:spTgt spid="2"/>
                                        </p:tgtEl>
                                      </p:cBhvr>
                                      <p:by x="50000" y="50000"/>
                                    </p:animScale>
                                  </p:childTnLst>
                                </p:cTn>
                              </p:par>
                            </p:childTnLst>
                          </p:cTn>
                        </p:par>
                        <p:par>
                          <p:cTn id="14" fill="hold">
                            <p:stCondLst>
                              <p:cond delay="1700"/>
                            </p:stCondLst>
                            <p:childTnLst>
                              <p:par>
                                <p:cTn id="15" presetID="23" presetClass="entr" presetSubtype="16"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childTnLst>
                                </p:cTn>
                              </p:par>
                            </p:childTnLst>
                          </p:cTn>
                        </p:par>
                        <p:par>
                          <p:cTn id="19" fill="hold">
                            <p:stCondLst>
                              <p:cond delay="2200"/>
                            </p:stCondLst>
                            <p:childTnLst>
                              <p:par>
                                <p:cTn id="20" presetID="21" presetClass="entr" presetSubtype="3"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heel(3)">
                                      <p:cBhvr>
                                        <p:cTn id="22" dur="700"/>
                                        <p:tgtEl>
                                          <p:spTgt spid="5"/>
                                        </p:tgtEl>
                                      </p:cBhvr>
                                    </p:animEffect>
                                  </p:childTnLst>
                                </p:cTn>
                              </p:par>
                            </p:childTnLst>
                          </p:cTn>
                        </p:par>
                        <p:par>
                          <p:cTn id="23" fill="hold">
                            <p:stCondLst>
                              <p:cond delay="2900"/>
                            </p:stCondLst>
                            <p:childTnLst>
                              <p:par>
                                <p:cTn id="24" presetID="1" presetClass="entr" presetSubtype="0" fill="hold" grpId="0" nodeType="afterEffect">
                                  <p:stCondLst>
                                    <p:cond delay="0"/>
                                  </p:stCondLst>
                                  <p:iterate type="wd">
                                    <p:tmAbs val="200"/>
                                  </p:iterate>
                                  <p:childTnLst>
                                    <p:set>
                                      <p:cBhvr>
                                        <p:cTn id="25" dur="1" fill="hold">
                                          <p:stCondLst>
                                            <p:cond delay="0"/>
                                          </p:stCondLst>
                                        </p:cTn>
                                        <p:tgtEl>
                                          <p:spTgt spid="7"/>
                                        </p:tgtEl>
                                        <p:attrNameLst>
                                          <p:attrName>style.visibility</p:attrName>
                                        </p:attrNameLst>
                                      </p:cBhvr>
                                      <p:to>
                                        <p:strVal val="visible"/>
                                      </p:to>
                                    </p:set>
                                  </p:childTnLst>
                                </p:cTn>
                              </p:par>
                            </p:childTnLst>
                          </p:cTn>
                        </p:par>
                        <p:par>
                          <p:cTn id="26" fill="hold">
                            <p:stCondLst>
                              <p:cond delay="3301"/>
                            </p:stCondLst>
                            <p:childTnLst>
                              <p:par>
                                <p:cTn id="27" presetID="2" presetClass="entr" presetSubtype="4"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childTnLst>
                          </p:cTn>
                        </p:par>
                        <p:par>
                          <p:cTn id="31" fill="hold">
                            <p:stCondLst>
                              <p:cond delay="3801"/>
                            </p:stCondLst>
                            <p:childTnLst>
                              <p:par>
                                <p:cTn id="32" presetID="2" presetClass="entr" presetSubtype="4"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500" fill="hold"/>
                                        <p:tgtEl>
                                          <p:spTgt spid="11"/>
                                        </p:tgtEl>
                                        <p:attrNameLst>
                                          <p:attrName>ppt_x</p:attrName>
                                        </p:attrNameLst>
                                      </p:cBhvr>
                                      <p:tavLst>
                                        <p:tav tm="0">
                                          <p:val>
                                            <p:strVal val="#ppt_x"/>
                                          </p:val>
                                        </p:tav>
                                        <p:tav tm="100000">
                                          <p:val>
                                            <p:strVal val="#ppt_x"/>
                                          </p:val>
                                        </p:tav>
                                      </p:tavLst>
                                    </p:anim>
                                    <p:anim calcmode="lin" valueType="num">
                                      <p:cBhvr additive="base">
                                        <p:cTn id="35" dur="500" fill="hold"/>
                                        <p:tgtEl>
                                          <p:spTgt spid="11"/>
                                        </p:tgtEl>
                                        <p:attrNameLst>
                                          <p:attrName>ppt_y</p:attrName>
                                        </p:attrNameLst>
                                      </p:cBhvr>
                                      <p:tavLst>
                                        <p:tav tm="0">
                                          <p:val>
                                            <p:strVal val="1+#ppt_h/2"/>
                                          </p:val>
                                        </p:tav>
                                        <p:tav tm="100000">
                                          <p:val>
                                            <p:strVal val="#ppt_y"/>
                                          </p:val>
                                        </p:tav>
                                      </p:tavLst>
                                    </p:anim>
                                  </p:childTnLst>
                                </p:cTn>
                              </p:par>
                            </p:childTnLst>
                          </p:cTn>
                        </p:par>
                        <p:par>
                          <p:cTn id="36" fill="hold">
                            <p:stCondLst>
                              <p:cond delay="4301"/>
                            </p:stCondLst>
                            <p:childTnLst>
                              <p:par>
                                <p:cTn id="37" presetID="2" presetClass="entr" presetSubtype="4"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ppt_x"/>
                                          </p:val>
                                        </p:tav>
                                        <p:tav tm="100000">
                                          <p:val>
                                            <p:strVal val="#ppt_x"/>
                                          </p:val>
                                        </p:tav>
                                      </p:tavLst>
                                    </p:anim>
                                    <p:anim calcmode="lin" valueType="num">
                                      <p:cBhvr additive="base">
                                        <p:cTn id="40" dur="500" fill="hold"/>
                                        <p:tgtEl>
                                          <p:spTgt spid="13"/>
                                        </p:tgtEl>
                                        <p:attrNameLst>
                                          <p:attrName>ppt_y</p:attrName>
                                        </p:attrNameLst>
                                      </p:cBhvr>
                                      <p:tavLst>
                                        <p:tav tm="0">
                                          <p:val>
                                            <p:strVal val="1+#ppt_h/2"/>
                                          </p:val>
                                        </p:tav>
                                        <p:tav tm="100000">
                                          <p:val>
                                            <p:strVal val="#ppt_y"/>
                                          </p:val>
                                        </p:tav>
                                      </p:tavLst>
                                    </p:anim>
                                  </p:childTnLst>
                                </p:cTn>
                              </p:par>
                            </p:childTnLst>
                          </p:cTn>
                        </p:par>
                        <p:par>
                          <p:cTn id="41" fill="hold">
                            <p:stCondLst>
                              <p:cond delay="4801"/>
                            </p:stCondLst>
                            <p:childTnLst>
                              <p:par>
                                <p:cTn id="42" presetID="2" presetClass="entr" presetSubtype="4" fill="hold" grpId="0" nodeType="after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500" fill="hold"/>
                                        <p:tgtEl>
                                          <p:spTgt spid="15"/>
                                        </p:tgtEl>
                                        <p:attrNameLst>
                                          <p:attrName>ppt_x</p:attrName>
                                        </p:attrNameLst>
                                      </p:cBhvr>
                                      <p:tavLst>
                                        <p:tav tm="0">
                                          <p:val>
                                            <p:strVal val="#ppt_x"/>
                                          </p:val>
                                        </p:tav>
                                        <p:tav tm="100000">
                                          <p:val>
                                            <p:strVal val="#ppt_x"/>
                                          </p:val>
                                        </p:tav>
                                      </p:tavLst>
                                    </p:anim>
                                    <p:anim calcmode="lin" valueType="num">
                                      <p:cBhvr additive="base">
                                        <p:cTn id="45"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1" grpId="0"/>
      <p:bldP spid="13" grpId="0"/>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D695A36F-65DE-4BA0-B27D-38DF64854EAF}"/>
              </a:ext>
            </a:extLst>
          </p:cNvPr>
          <p:cNvGrpSpPr/>
          <p:nvPr/>
        </p:nvGrpSpPr>
        <p:grpSpPr>
          <a:xfrm>
            <a:off x="3613427" y="282265"/>
            <a:ext cx="4965147" cy="609273"/>
            <a:chOff x="3613427" y="282265"/>
            <a:chExt cx="4965147" cy="609273"/>
          </a:xfrm>
        </p:grpSpPr>
        <p:pic>
          <p:nvPicPr>
            <p:cNvPr id="3" name="图片 2">
              <a:extLst>
                <a:ext uri="{FF2B5EF4-FFF2-40B4-BE49-F238E27FC236}">
                  <a16:creationId xmlns="" xmlns:a16="http://schemas.microsoft.com/office/drawing/2014/main" id="{4312625C-EC29-4849-86F1-F33EAD8EA86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V="1">
              <a:off x="3737908" y="282265"/>
              <a:ext cx="4716185" cy="609273"/>
            </a:xfrm>
            <a:prstGeom prst="rect">
              <a:avLst/>
            </a:prstGeom>
          </p:spPr>
        </p:pic>
        <p:sp>
          <p:nvSpPr>
            <p:cNvPr id="4" name="文本框 3">
              <a:extLst>
                <a:ext uri="{FF2B5EF4-FFF2-40B4-BE49-F238E27FC236}">
                  <a16:creationId xmlns="" xmlns:a16="http://schemas.microsoft.com/office/drawing/2014/main" id="{E00C5390-4740-4143-A265-94D6739F671B}"/>
                </a:ext>
              </a:extLst>
            </p:cNvPr>
            <p:cNvSpPr txBox="1"/>
            <p:nvPr/>
          </p:nvSpPr>
          <p:spPr>
            <a:xfrm>
              <a:off x="3613427" y="356888"/>
              <a:ext cx="4965147" cy="523220"/>
            </a:xfrm>
            <a:prstGeom prst="rect">
              <a:avLst/>
            </a:prstGeom>
            <a:noFill/>
            <a:effectLst>
              <a:outerShdw blurRad="50800" dist="38100" dir="8100000" algn="tr" rotWithShape="0">
                <a:prstClr val="black">
                  <a:alpha val="40000"/>
                </a:prstClr>
              </a:outerShdw>
            </a:effectLst>
          </p:spPr>
          <p:txBody>
            <a:bodyPr wrap="square" rtlCol="0">
              <a:spAutoFit/>
            </a:bodyPr>
            <a:lstStyle/>
            <a:p>
              <a:pPr algn="ctr"/>
              <a:r>
                <a:rPr lang="zh-CN" altLang="en-US" sz="2800" b="1" dirty="0">
                  <a:solidFill>
                    <a:schemeClr val="bg1"/>
                  </a:solidFill>
                  <a:latin typeface="思源黑体 CN Bold" panose="020B0800000000000000" pitchFamily="34" charset="-122"/>
                  <a:ea typeface="思源黑体 CN Bold" panose="020B0800000000000000" pitchFamily="34" charset="-122"/>
                </a:rPr>
                <a:t>互联网起源</a:t>
              </a:r>
            </a:p>
          </p:txBody>
        </p:sp>
      </p:grpSp>
      <p:sp>
        <p:nvSpPr>
          <p:cNvPr id="6" name="矩形: 圆角 5">
            <a:extLst>
              <a:ext uri="{FF2B5EF4-FFF2-40B4-BE49-F238E27FC236}">
                <a16:creationId xmlns="" xmlns:a16="http://schemas.microsoft.com/office/drawing/2014/main" id="{043FFA4F-EE29-449F-A47C-1BA5C2A89C5C}"/>
              </a:ext>
            </a:extLst>
          </p:cNvPr>
          <p:cNvSpPr/>
          <p:nvPr/>
        </p:nvSpPr>
        <p:spPr>
          <a:xfrm>
            <a:off x="2855871" y="2070504"/>
            <a:ext cx="2630882" cy="3251466"/>
          </a:xfrm>
          <a:prstGeom prst="roundRect">
            <a:avLst>
              <a:gd name="adj" fmla="val 0"/>
            </a:avLst>
          </a:prstGeom>
          <a:noFill/>
          <a:ln w="762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dobeFangsongStd-Regular" panose="02020400000000000000" pitchFamily="18" charset="-122"/>
              <a:ea typeface="华文细黑" panose="02010600040101010101" pitchFamily="2" charset="-122"/>
            </a:endParaRPr>
          </a:p>
        </p:txBody>
      </p:sp>
      <p:pic>
        <p:nvPicPr>
          <p:cNvPr id="7" name="图片 6">
            <a:extLst>
              <a:ext uri="{FF2B5EF4-FFF2-40B4-BE49-F238E27FC236}">
                <a16:creationId xmlns="" xmlns:a16="http://schemas.microsoft.com/office/drawing/2014/main" id="{AA15B2CD-8DFA-4BA3-A2ED-BB49686EB4FE}"/>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623452" y="887496"/>
            <a:ext cx="5484252" cy="5371924"/>
          </a:xfrm>
          <a:prstGeom prst="rect">
            <a:avLst/>
          </a:prstGeom>
        </p:spPr>
      </p:pic>
      <p:sp>
        <p:nvSpPr>
          <p:cNvPr id="5" name="矩形 4">
            <a:extLst>
              <a:ext uri="{FF2B5EF4-FFF2-40B4-BE49-F238E27FC236}">
                <a16:creationId xmlns="" xmlns:a16="http://schemas.microsoft.com/office/drawing/2014/main" id="{E2B67D00-4892-4B28-94C4-982934616642}"/>
              </a:ext>
            </a:extLst>
          </p:cNvPr>
          <p:cNvSpPr/>
          <p:nvPr/>
        </p:nvSpPr>
        <p:spPr>
          <a:xfrm>
            <a:off x="4724470" y="2667572"/>
            <a:ext cx="2743059" cy="523220"/>
          </a:xfrm>
          <a:prstGeom prst="rect">
            <a:avLst/>
          </a:prstGeom>
          <a:gradFill flip="none" rotWithShape="1">
            <a:gsLst>
              <a:gs pos="100000">
                <a:srgbClr val="001B61"/>
              </a:gs>
              <a:gs pos="0">
                <a:srgbClr val="001E63"/>
              </a:gs>
            </a:gsLst>
            <a:lin ang="16200000" scaled="1"/>
            <a:tileRect/>
          </a:gradFill>
        </p:spPr>
        <p:txBody>
          <a:bodyPr wrap="none">
            <a:spAutoFit/>
          </a:bodyPr>
          <a:lstStyle/>
          <a:p>
            <a:r>
              <a:rPr lang="en-US" altLang="zh-CN" sz="2800" dirty="0">
                <a:solidFill>
                  <a:schemeClr val="bg1"/>
                </a:solidFill>
                <a:latin typeface="思源黑体 CN Bold" panose="020B0800000000000000" pitchFamily="34" charset="-122"/>
                <a:ea typeface="思源黑体 CN Bold" panose="020B0800000000000000" pitchFamily="34" charset="-122"/>
                <a:sym typeface="微软雅黑" panose="020B0503020204020204" pitchFamily="34" charset="-122"/>
              </a:rPr>
              <a:t>1994</a:t>
            </a:r>
            <a:r>
              <a:rPr lang="zh-CN" altLang="en-US" sz="2800" dirty="0">
                <a:solidFill>
                  <a:schemeClr val="bg1"/>
                </a:solidFill>
                <a:latin typeface="思源黑体 CN Bold" panose="020B0800000000000000" pitchFamily="34" charset="-122"/>
                <a:ea typeface="思源黑体 CN Bold" panose="020B0800000000000000" pitchFamily="34" charset="-122"/>
                <a:sym typeface="微软雅黑" panose="020B0503020204020204" pitchFamily="34" charset="-122"/>
              </a:rPr>
              <a:t>年</a:t>
            </a:r>
            <a:r>
              <a:rPr lang="en-US" altLang="zh-CN" sz="2800" dirty="0">
                <a:solidFill>
                  <a:schemeClr val="bg1"/>
                </a:solidFill>
                <a:latin typeface="思源黑体 CN Bold" panose="020B0800000000000000" pitchFamily="34" charset="-122"/>
                <a:ea typeface="思源黑体 CN Bold" panose="020B0800000000000000" pitchFamily="34" charset="-122"/>
                <a:sym typeface="微软雅黑" panose="020B0503020204020204" pitchFamily="34" charset="-122"/>
              </a:rPr>
              <a:t>4</a:t>
            </a:r>
            <a:r>
              <a:rPr lang="zh-CN" altLang="en-US" sz="2800" dirty="0">
                <a:solidFill>
                  <a:schemeClr val="bg1"/>
                </a:solidFill>
                <a:latin typeface="思源黑体 CN Bold" panose="020B0800000000000000" pitchFamily="34" charset="-122"/>
                <a:ea typeface="思源黑体 CN Bold" panose="020B0800000000000000" pitchFamily="34" charset="-122"/>
                <a:sym typeface="微软雅黑" panose="020B0503020204020204" pitchFamily="34" charset="-122"/>
              </a:rPr>
              <a:t>月</a:t>
            </a:r>
            <a:r>
              <a:rPr lang="en-US" altLang="zh-CN" sz="2800" dirty="0">
                <a:solidFill>
                  <a:schemeClr val="bg1"/>
                </a:solidFill>
                <a:latin typeface="思源黑体 CN Bold" panose="020B0800000000000000" pitchFamily="34" charset="-122"/>
                <a:ea typeface="思源黑体 CN Bold" panose="020B0800000000000000" pitchFamily="34" charset="-122"/>
                <a:sym typeface="微软雅黑" panose="020B0503020204020204" pitchFamily="34" charset="-122"/>
              </a:rPr>
              <a:t>20</a:t>
            </a:r>
            <a:r>
              <a:rPr lang="zh-CN" altLang="en-US" sz="2800" dirty="0">
                <a:solidFill>
                  <a:schemeClr val="bg1"/>
                </a:solidFill>
                <a:latin typeface="思源黑体 CN Bold" panose="020B0800000000000000" pitchFamily="34" charset="-122"/>
                <a:ea typeface="思源黑体 CN Bold" panose="020B0800000000000000" pitchFamily="34" charset="-122"/>
                <a:sym typeface="微软雅黑" panose="020B0503020204020204" pitchFamily="34" charset="-122"/>
              </a:rPr>
              <a:t>日</a:t>
            </a:r>
            <a:endParaRPr lang="zh-CN" altLang="en-US" sz="2800" dirty="0">
              <a:solidFill>
                <a:schemeClr val="bg1"/>
              </a:solidFill>
              <a:latin typeface="思源黑体 CN Bold" panose="020B0800000000000000" pitchFamily="34" charset="-122"/>
              <a:ea typeface="思源黑体 CN Bold" panose="020B0800000000000000" pitchFamily="34" charset="-122"/>
            </a:endParaRPr>
          </a:p>
        </p:txBody>
      </p:sp>
      <p:sp>
        <p:nvSpPr>
          <p:cNvPr id="9" name="矩形 8">
            <a:extLst>
              <a:ext uri="{FF2B5EF4-FFF2-40B4-BE49-F238E27FC236}">
                <a16:creationId xmlns="" xmlns:a16="http://schemas.microsoft.com/office/drawing/2014/main" id="{66B8EF3F-17BE-418A-90FD-EF2866A28883}"/>
              </a:ext>
            </a:extLst>
          </p:cNvPr>
          <p:cNvSpPr/>
          <p:nvPr/>
        </p:nvSpPr>
        <p:spPr>
          <a:xfrm>
            <a:off x="6040678" y="3363545"/>
            <a:ext cx="5151120" cy="1015663"/>
          </a:xfrm>
          <a:prstGeom prst="rect">
            <a:avLst/>
          </a:prstGeom>
        </p:spPr>
        <p:txBody>
          <a:bodyPr wrap="square">
            <a:spAutoFit/>
          </a:bodyPr>
          <a:lstStyle/>
          <a:p>
            <a:pPr marL="342900" indent="-342900">
              <a:buFont typeface="Arial" panose="020B0604020202020204" pitchFamily="34" charset="0"/>
              <a:buChar char="•"/>
            </a:pPr>
            <a:r>
              <a:rPr lang="zh-CN" altLang="en-US" sz="2000" dirty="0">
                <a:solidFill>
                  <a:schemeClr val="bg1"/>
                </a:solidFill>
                <a:latin typeface="思源黑体 CN Bold" panose="020B0800000000000000" pitchFamily="34" charset="-122"/>
                <a:ea typeface="思源黑体 CN Bold" panose="020B0800000000000000" pitchFamily="34" charset="-122"/>
              </a:rPr>
              <a:t>一个改变历史的时刻</a:t>
            </a:r>
          </a:p>
          <a:p>
            <a:pPr marL="342900" indent="-342900">
              <a:buFont typeface="Arial" panose="020B0604020202020204" pitchFamily="34" charset="0"/>
              <a:buChar char="•"/>
            </a:pPr>
            <a:r>
              <a:rPr lang="en-US" altLang="zh-CN" sz="2000" dirty="0">
                <a:solidFill>
                  <a:schemeClr val="bg1"/>
                </a:solidFill>
                <a:latin typeface="思源黑体 CN Bold" panose="020B0800000000000000" pitchFamily="34" charset="-122"/>
                <a:ea typeface="思源黑体 CN Bold" panose="020B0800000000000000" pitchFamily="34" charset="-122"/>
              </a:rPr>
              <a:t>1994</a:t>
            </a:r>
            <a:r>
              <a:rPr lang="zh-CN" altLang="en-US" sz="2000" dirty="0">
                <a:solidFill>
                  <a:schemeClr val="bg1"/>
                </a:solidFill>
                <a:latin typeface="思源黑体 CN Bold" panose="020B0800000000000000" pitchFamily="34" charset="-122"/>
                <a:ea typeface="思源黑体 CN Bold" panose="020B0800000000000000" pitchFamily="34" charset="-122"/>
              </a:rPr>
              <a:t>年</a:t>
            </a:r>
            <a:r>
              <a:rPr lang="en-US" altLang="zh-CN" sz="2000" dirty="0">
                <a:solidFill>
                  <a:schemeClr val="bg1"/>
                </a:solidFill>
                <a:latin typeface="思源黑体 CN Bold" panose="020B0800000000000000" pitchFamily="34" charset="-122"/>
                <a:ea typeface="思源黑体 CN Bold" panose="020B0800000000000000" pitchFamily="34" charset="-122"/>
              </a:rPr>
              <a:t>4</a:t>
            </a:r>
            <a:r>
              <a:rPr lang="zh-CN" altLang="en-US" sz="2000" dirty="0">
                <a:solidFill>
                  <a:schemeClr val="bg1"/>
                </a:solidFill>
                <a:latin typeface="思源黑体 CN Bold" panose="020B0800000000000000" pitchFamily="34" charset="-122"/>
                <a:ea typeface="思源黑体 CN Bold" panose="020B0800000000000000" pitchFamily="34" charset="-122"/>
              </a:rPr>
              <a:t>月</a:t>
            </a:r>
            <a:r>
              <a:rPr lang="en-US" altLang="zh-CN" sz="2000" dirty="0">
                <a:solidFill>
                  <a:schemeClr val="bg1"/>
                </a:solidFill>
                <a:latin typeface="思源黑体 CN Bold" panose="020B0800000000000000" pitchFamily="34" charset="-122"/>
                <a:ea typeface="思源黑体 CN Bold" panose="020B0800000000000000" pitchFamily="34" charset="-122"/>
              </a:rPr>
              <a:t>20</a:t>
            </a:r>
            <a:r>
              <a:rPr lang="zh-CN" altLang="en-US" sz="2000" dirty="0">
                <a:solidFill>
                  <a:schemeClr val="bg1"/>
                </a:solidFill>
                <a:latin typeface="思源黑体 CN Bold" panose="020B0800000000000000" pitchFamily="34" charset="-122"/>
                <a:ea typeface="思源黑体 CN Bold" panose="020B0800000000000000" pitchFamily="34" charset="-122"/>
              </a:rPr>
              <a:t>日，中科院一条</a:t>
            </a:r>
            <a:r>
              <a:rPr lang="en-US" altLang="zh-CN" sz="2000" dirty="0">
                <a:solidFill>
                  <a:schemeClr val="bg1"/>
                </a:solidFill>
                <a:latin typeface="思源黑体 CN Bold" panose="020B0800000000000000" pitchFamily="34" charset="-122"/>
                <a:ea typeface="思源黑体 CN Bold" panose="020B0800000000000000" pitchFamily="34" charset="-122"/>
              </a:rPr>
              <a:t>64K</a:t>
            </a:r>
            <a:r>
              <a:rPr lang="zh-CN" altLang="en-US" sz="2000" dirty="0">
                <a:solidFill>
                  <a:schemeClr val="bg1"/>
                </a:solidFill>
                <a:latin typeface="思源黑体 CN Bold" panose="020B0800000000000000" pitchFamily="34" charset="-122"/>
                <a:ea typeface="思源黑体 CN Bold" panose="020B0800000000000000" pitchFamily="34" charset="-122"/>
              </a:rPr>
              <a:t>国际专线，连接国际互联网</a:t>
            </a:r>
          </a:p>
        </p:txBody>
      </p:sp>
    </p:spTree>
    <p:extLst>
      <p:ext uri="{BB962C8B-B14F-4D97-AF65-F5344CB8AC3E}">
        <p14:creationId xmlns:p14="http://schemas.microsoft.com/office/powerpoint/2010/main" val="1656534785"/>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par>
                          <p:cTn id="8" fill="hold">
                            <p:stCondLst>
                              <p:cond delay="500"/>
                            </p:stCondLst>
                            <p:childTnLst>
                              <p:par>
                                <p:cTn id="9" presetID="6" presetClass="emph" presetSubtype="0" fill="hold" nodeType="afterEffect">
                                  <p:stCondLst>
                                    <p:cond delay="0"/>
                                  </p:stCondLst>
                                  <p:childTnLst>
                                    <p:animScale>
                                      <p:cBhvr>
                                        <p:cTn id="10" dur="600" fill="hold"/>
                                        <p:tgtEl>
                                          <p:spTgt spid="2"/>
                                        </p:tgtEl>
                                      </p:cBhvr>
                                      <p:by x="150000" y="150000"/>
                                    </p:animScale>
                                  </p:childTnLst>
                                </p:cTn>
                              </p:par>
                            </p:childTnLst>
                          </p:cTn>
                        </p:par>
                        <p:par>
                          <p:cTn id="11" fill="hold">
                            <p:stCondLst>
                              <p:cond delay="1100"/>
                            </p:stCondLst>
                            <p:childTnLst>
                              <p:par>
                                <p:cTn id="12" presetID="6" presetClass="emph" presetSubtype="0" fill="hold" nodeType="afterEffect">
                                  <p:stCondLst>
                                    <p:cond delay="0"/>
                                  </p:stCondLst>
                                  <p:childTnLst>
                                    <p:animScale>
                                      <p:cBhvr>
                                        <p:cTn id="13" dur="600" fill="hold"/>
                                        <p:tgtEl>
                                          <p:spTgt spid="2"/>
                                        </p:tgtEl>
                                      </p:cBhvr>
                                      <p:by x="50000" y="50000"/>
                                    </p:animScale>
                                  </p:childTnLst>
                                </p:cTn>
                              </p:par>
                            </p:childTnLst>
                          </p:cTn>
                        </p:par>
                        <p:par>
                          <p:cTn id="14" fill="hold">
                            <p:stCondLst>
                              <p:cond delay="1700"/>
                            </p:stCondLst>
                            <p:childTnLst>
                              <p:par>
                                <p:cTn id="15" presetID="10"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22" presetClass="entr" presetSubtype="8" fill="hold" grpId="0" nodeType="withEffect">
                                  <p:stCondLst>
                                    <p:cond delay="250"/>
                                  </p:stCondLst>
                                  <p:childTnLst>
                                    <p:set>
                                      <p:cBhvr>
                                        <p:cTn id="19" dur="1" fill="hold">
                                          <p:stCondLst>
                                            <p:cond delay="0"/>
                                          </p:stCondLst>
                                        </p:cTn>
                                        <p:tgtEl>
                                          <p:spTgt spid="6"/>
                                        </p:tgtEl>
                                        <p:attrNameLst>
                                          <p:attrName>style.visibility</p:attrName>
                                        </p:attrNameLst>
                                      </p:cBhvr>
                                      <p:to>
                                        <p:strVal val="visible"/>
                                      </p:to>
                                    </p:set>
                                    <p:animEffect transition="in" filter="wipe(left)">
                                      <p:cBhvr>
                                        <p:cTn id="20" dur="500"/>
                                        <p:tgtEl>
                                          <p:spTgt spid="6"/>
                                        </p:tgtEl>
                                      </p:cBhvr>
                                    </p:animEffect>
                                  </p:childTnLst>
                                </p:cTn>
                              </p:par>
                            </p:childTnLst>
                          </p:cTn>
                        </p:par>
                        <p:par>
                          <p:cTn id="21" fill="hold">
                            <p:stCondLst>
                              <p:cond delay="2450"/>
                            </p:stCondLst>
                            <p:childTnLst>
                              <p:par>
                                <p:cTn id="22" presetID="22" presetClass="entr" presetSubtype="8"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left)">
                                      <p:cBhvr>
                                        <p:cTn id="24" dur="500"/>
                                        <p:tgtEl>
                                          <p:spTgt spid="5"/>
                                        </p:tgtEl>
                                      </p:cBhvr>
                                    </p:animEffect>
                                  </p:childTnLst>
                                </p:cTn>
                              </p:par>
                            </p:childTnLst>
                          </p:cTn>
                        </p:par>
                        <p:par>
                          <p:cTn id="25" fill="hold">
                            <p:stCondLst>
                              <p:cond delay="2950"/>
                            </p:stCondLst>
                            <p:childTnLst>
                              <p:par>
                                <p:cTn id="26" presetID="22" presetClass="entr" presetSubtype="1"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up)">
                                      <p:cBhvr>
                                        <p:cTn id="2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D695A36F-65DE-4BA0-B27D-38DF64854EAF}"/>
              </a:ext>
            </a:extLst>
          </p:cNvPr>
          <p:cNvGrpSpPr/>
          <p:nvPr/>
        </p:nvGrpSpPr>
        <p:grpSpPr>
          <a:xfrm>
            <a:off x="3613427" y="282265"/>
            <a:ext cx="4965147" cy="609273"/>
            <a:chOff x="3613427" y="282265"/>
            <a:chExt cx="4965147" cy="609273"/>
          </a:xfrm>
        </p:grpSpPr>
        <p:pic>
          <p:nvPicPr>
            <p:cNvPr id="3" name="图片 2">
              <a:extLst>
                <a:ext uri="{FF2B5EF4-FFF2-40B4-BE49-F238E27FC236}">
                  <a16:creationId xmlns="" xmlns:a16="http://schemas.microsoft.com/office/drawing/2014/main" id="{4312625C-EC29-4849-86F1-F33EAD8EA86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V="1">
              <a:off x="3737908" y="282265"/>
              <a:ext cx="4716185" cy="609273"/>
            </a:xfrm>
            <a:prstGeom prst="rect">
              <a:avLst/>
            </a:prstGeom>
          </p:spPr>
        </p:pic>
        <p:sp>
          <p:nvSpPr>
            <p:cNvPr id="4" name="文本框 3">
              <a:extLst>
                <a:ext uri="{FF2B5EF4-FFF2-40B4-BE49-F238E27FC236}">
                  <a16:creationId xmlns="" xmlns:a16="http://schemas.microsoft.com/office/drawing/2014/main" id="{E00C5390-4740-4143-A265-94D6739F671B}"/>
                </a:ext>
              </a:extLst>
            </p:cNvPr>
            <p:cNvSpPr txBox="1"/>
            <p:nvPr/>
          </p:nvSpPr>
          <p:spPr>
            <a:xfrm>
              <a:off x="3613427" y="356888"/>
              <a:ext cx="4965147" cy="523220"/>
            </a:xfrm>
            <a:prstGeom prst="rect">
              <a:avLst/>
            </a:prstGeom>
            <a:noFill/>
            <a:effectLst>
              <a:outerShdw blurRad="50800" dist="38100" dir="8100000" algn="tr" rotWithShape="0">
                <a:prstClr val="black">
                  <a:alpha val="40000"/>
                </a:prstClr>
              </a:outerShdw>
            </a:effectLst>
          </p:spPr>
          <p:txBody>
            <a:bodyPr wrap="square" rtlCol="0">
              <a:spAutoFit/>
            </a:bodyPr>
            <a:lstStyle/>
            <a:p>
              <a:pPr algn="ctr"/>
              <a:r>
                <a:rPr lang="zh-CN" altLang="en-US" sz="2800" b="1" dirty="0">
                  <a:solidFill>
                    <a:schemeClr val="bg1"/>
                  </a:solidFill>
                  <a:latin typeface="思源黑体 CN Bold" panose="020B0800000000000000" pitchFamily="34" charset="-122"/>
                  <a:ea typeface="思源黑体 CN Bold" panose="020B0800000000000000" pitchFamily="34" charset="-122"/>
                </a:rPr>
                <a:t>互联网经历的几个阶段</a:t>
              </a:r>
            </a:p>
          </p:txBody>
        </p:sp>
      </p:grpSp>
      <p:cxnSp>
        <p:nvCxnSpPr>
          <p:cNvPr id="37" name="직선 연결선 14">
            <a:extLst>
              <a:ext uri="{FF2B5EF4-FFF2-40B4-BE49-F238E27FC236}">
                <a16:creationId xmlns="" xmlns:a16="http://schemas.microsoft.com/office/drawing/2014/main" id="{D8ACA272-5DFB-4DD7-9AC9-289E5052D79B}"/>
              </a:ext>
            </a:extLst>
          </p:cNvPr>
          <p:cNvCxnSpPr/>
          <p:nvPr/>
        </p:nvCxnSpPr>
        <p:spPr>
          <a:xfrm>
            <a:off x="3417591" y="4203989"/>
            <a:ext cx="560325" cy="698034"/>
          </a:xfrm>
          <a:prstGeom prst="line">
            <a:avLst/>
          </a:prstGeom>
          <a:noFill/>
          <a:ln w="28575">
            <a:solidFill>
              <a:schemeClr val="accent3"/>
            </a:solidFill>
            <a:prstDash val="sysDot"/>
          </a:ln>
        </p:spPr>
        <p:style>
          <a:lnRef idx="2">
            <a:schemeClr val="accent1">
              <a:shade val="50000"/>
            </a:schemeClr>
          </a:lnRef>
          <a:fillRef idx="1">
            <a:schemeClr val="accent1"/>
          </a:fillRef>
          <a:effectRef idx="0">
            <a:schemeClr val="accent1"/>
          </a:effectRef>
          <a:fontRef idx="minor">
            <a:schemeClr val="lt1"/>
          </a:fontRef>
        </p:style>
      </p:cxnSp>
      <p:cxnSp>
        <p:nvCxnSpPr>
          <p:cNvPr id="38" name="직선 연결선 15">
            <a:extLst>
              <a:ext uri="{FF2B5EF4-FFF2-40B4-BE49-F238E27FC236}">
                <a16:creationId xmlns="" xmlns:a16="http://schemas.microsoft.com/office/drawing/2014/main" id="{3C7092B1-722B-4FE5-909D-8A397D0A2EFF}"/>
              </a:ext>
            </a:extLst>
          </p:cNvPr>
          <p:cNvCxnSpPr/>
          <p:nvPr/>
        </p:nvCxnSpPr>
        <p:spPr>
          <a:xfrm flipH="1">
            <a:off x="4559022" y="4642761"/>
            <a:ext cx="911881" cy="455942"/>
          </a:xfrm>
          <a:prstGeom prst="line">
            <a:avLst/>
          </a:prstGeom>
          <a:noFill/>
          <a:ln w="28575">
            <a:solidFill>
              <a:schemeClr val="accent3"/>
            </a:solidFill>
            <a:prstDash val="sysDot"/>
          </a:ln>
        </p:spPr>
        <p:style>
          <a:lnRef idx="2">
            <a:schemeClr val="accent1">
              <a:shade val="50000"/>
            </a:schemeClr>
          </a:lnRef>
          <a:fillRef idx="1">
            <a:schemeClr val="accent1"/>
          </a:fillRef>
          <a:effectRef idx="0">
            <a:schemeClr val="accent1"/>
          </a:effectRef>
          <a:fontRef idx="minor">
            <a:schemeClr val="lt1"/>
          </a:fontRef>
        </p:style>
      </p:cxnSp>
      <p:cxnSp>
        <p:nvCxnSpPr>
          <p:cNvPr id="39" name="직선 연결선 16">
            <a:extLst>
              <a:ext uri="{FF2B5EF4-FFF2-40B4-BE49-F238E27FC236}">
                <a16:creationId xmlns="" xmlns:a16="http://schemas.microsoft.com/office/drawing/2014/main" id="{4C9016CF-D78D-460C-8BD3-4CDC1F702CD2}"/>
              </a:ext>
            </a:extLst>
          </p:cNvPr>
          <p:cNvCxnSpPr>
            <a:cxnSpLocks/>
            <a:stCxn id="61" idx="3"/>
          </p:cNvCxnSpPr>
          <p:nvPr/>
        </p:nvCxnSpPr>
        <p:spPr>
          <a:xfrm flipH="1">
            <a:off x="6016248" y="3325885"/>
            <a:ext cx="670674" cy="807294"/>
          </a:xfrm>
          <a:prstGeom prst="line">
            <a:avLst/>
          </a:prstGeom>
          <a:noFill/>
          <a:ln w="28575">
            <a:solidFill>
              <a:schemeClr val="accent3"/>
            </a:solidFill>
            <a:prstDash val="sysDot"/>
          </a:ln>
        </p:spPr>
        <p:style>
          <a:lnRef idx="2">
            <a:schemeClr val="accent1">
              <a:shade val="50000"/>
            </a:schemeClr>
          </a:lnRef>
          <a:fillRef idx="1">
            <a:schemeClr val="accent1"/>
          </a:fillRef>
          <a:effectRef idx="0">
            <a:schemeClr val="accent1"/>
          </a:effectRef>
          <a:fontRef idx="minor">
            <a:schemeClr val="lt1"/>
          </a:fontRef>
        </p:style>
      </p:cxnSp>
      <p:cxnSp>
        <p:nvCxnSpPr>
          <p:cNvPr id="40" name="직선 연결선 17">
            <a:extLst>
              <a:ext uri="{FF2B5EF4-FFF2-40B4-BE49-F238E27FC236}">
                <a16:creationId xmlns="" xmlns:a16="http://schemas.microsoft.com/office/drawing/2014/main" id="{09167546-37E2-487D-8454-B3355F177D4B}"/>
              </a:ext>
            </a:extLst>
          </p:cNvPr>
          <p:cNvCxnSpPr>
            <a:cxnSpLocks/>
            <a:endCxn id="58" idx="2"/>
          </p:cNvCxnSpPr>
          <p:nvPr/>
        </p:nvCxnSpPr>
        <p:spPr>
          <a:xfrm flipV="1">
            <a:off x="7299407" y="2226999"/>
            <a:ext cx="1046671" cy="617074"/>
          </a:xfrm>
          <a:prstGeom prst="line">
            <a:avLst/>
          </a:prstGeom>
          <a:noFill/>
          <a:ln w="28575">
            <a:solidFill>
              <a:schemeClr val="accent3"/>
            </a:solidFill>
            <a:prstDash val="sysDot"/>
          </a:ln>
        </p:spPr>
        <p:style>
          <a:lnRef idx="2">
            <a:schemeClr val="accent1">
              <a:shade val="50000"/>
            </a:schemeClr>
          </a:lnRef>
          <a:fillRef idx="1">
            <a:schemeClr val="accent1"/>
          </a:fillRef>
          <a:effectRef idx="0">
            <a:schemeClr val="accent1"/>
          </a:effectRef>
          <a:fontRef idx="minor">
            <a:schemeClr val="lt1"/>
          </a:fontRef>
        </p:style>
      </p:cxnSp>
      <p:grpSp>
        <p:nvGrpSpPr>
          <p:cNvPr id="41" name="组合 40">
            <a:extLst>
              <a:ext uri="{FF2B5EF4-FFF2-40B4-BE49-F238E27FC236}">
                <a16:creationId xmlns="" xmlns:a16="http://schemas.microsoft.com/office/drawing/2014/main" id="{6CFF95FF-5143-44BE-9E1F-50FBCE272FF3}"/>
              </a:ext>
            </a:extLst>
          </p:cNvPr>
          <p:cNvGrpSpPr/>
          <p:nvPr/>
        </p:nvGrpSpPr>
        <p:grpSpPr>
          <a:xfrm>
            <a:off x="687886" y="3357032"/>
            <a:ext cx="1916656" cy="944287"/>
            <a:chOff x="1082774" y="3357032"/>
            <a:chExt cx="1916656" cy="944287"/>
          </a:xfrm>
        </p:grpSpPr>
        <p:sp>
          <p:nvSpPr>
            <p:cNvPr id="42" name="Rectangle 3">
              <a:extLst>
                <a:ext uri="{FF2B5EF4-FFF2-40B4-BE49-F238E27FC236}">
                  <a16:creationId xmlns="" xmlns:a16="http://schemas.microsoft.com/office/drawing/2014/main" id="{350069F6-4A08-4F3F-AD12-B23917B1ECB2}"/>
                </a:ext>
              </a:extLst>
            </p:cNvPr>
            <p:cNvSpPr txBox="1">
              <a:spLocks noChangeArrowheads="1"/>
            </p:cNvSpPr>
            <p:nvPr/>
          </p:nvSpPr>
          <p:spPr bwMode="auto">
            <a:xfrm>
              <a:off x="1248288" y="3357032"/>
              <a:ext cx="1751139" cy="55399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lgn="r"/>
              <a:r>
                <a:rPr lang="en-US" altLang="ko-KR" sz="2000" b="1" dirty="0">
                  <a:solidFill>
                    <a:schemeClr val="bg1"/>
                  </a:solidFill>
                  <a:latin typeface="Calibri" panose="020F0502020204030204" pitchFamily="34" charset="0"/>
                  <a:ea typeface="Tahoma" pitchFamily="34" charset="0"/>
                  <a:cs typeface="Tahoma" pitchFamily="34" charset="0"/>
                </a:rPr>
                <a:t>01</a:t>
              </a:r>
            </a:p>
            <a:p>
              <a:pPr marL="0" lvl="1" algn="r"/>
              <a:r>
                <a:rPr lang="en-US" altLang="zh-CN" sz="1600" b="1" dirty="0">
                  <a:solidFill>
                    <a:schemeClr val="bg1"/>
                  </a:solidFill>
                  <a:latin typeface="Calibri" panose="020F0502020204030204" pitchFamily="34" charset="0"/>
                  <a:ea typeface="Tahoma" pitchFamily="34" charset="0"/>
                  <a:cs typeface="Tahoma" pitchFamily="34" charset="0"/>
                </a:rPr>
                <a:t>1995~</a:t>
              </a:r>
            </a:p>
          </p:txBody>
        </p:sp>
        <p:sp>
          <p:nvSpPr>
            <p:cNvPr id="43" name="Rectangle 3">
              <a:extLst>
                <a:ext uri="{FF2B5EF4-FFF2-40B4-BE49-F238E27FC236}">
                  <a16:creationId xmlns="" xmlns:a16="http://schemas.microsoft.com/office/drawing/2014/main" id="{0938215D-E2B7-40F8-95BB-4939E0585692}"/>
                </a:ext>
              </a:extLst>
            </p:cNvPr>
            <p:cNvSpPr txBox="1">
              <a:spLocks noChangeArrowheads="1"/>
            </p:cNvSpPr>
            <p:nvPr/>
          </p:nvSpPr>
          <p:spPr bwMode="auto">
            <a:xfrm>
              <a:off x="1082774" y="3969625"/>
              <a:ext cx="1916656" cy="331694"/>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r">
                <a:lnSpc>
                  <a:spcPct val="114000"/>
                </a:lnSpc>
                <a:defRPr/>
              </a:pPr>
              <a:r>
                <a:rPr lang="zh-CN" altLang="en-US" sz="2000" b="1" dirty="0">
                  <a:solidFill>
                    <a:schemeClr val="bg1"/>
                  </a:solidFill>
                  <a:latin typeface="+mj-ea"/>
                  <a:ea typeface="+mj-ea"/>
                  <a:cs typeface="Tahoma" pitchFamily="34" charset="0"/>
                </a:rPr>
                <a:t>工具</a:t>
              </a:r>
            </a:p>
          </p:txBody>
        </p:sp>
      </p:grpSp>
      <p:grpSp>
        <p:nvGrpSpPr>
          <p:cNvPr id="44" name="组合 43">
            <a:extLst>
              <a:ext uri="{FF2B5EF4-FFF2-40B4-BE49-F238E27FC236}">
                <a16:creationId xmlns="" xmlns:a16="http://schemas.microsoft.com/office/drawing/2014/main" id="{CDB2D4BD-365A-4708-91E2-1EB42CFBF6E1}"/>
              </a:ext>
            </a:extLst>
          </p:cNvPr>
          <p:cNvGrpSpPr/>
          <p:nvPr/>
        </p:nvGrpSpPr>
        <p:grpSpPr>
          <a:xfrm>
            <a:off x="2767642" y="3523768"/>
            <a:ext cx="769168" cy="769168"/>
            <a:chOff x="3162530" y="3523768"/>
            <a:chExt cx="769168" cy="769168"/>
          </a:xfrm>
        </p:grpSpPr>
        <p:sp>
          <p:nvSpPr>
            <p:cNvPr id="45" name="타원 6">
              <a:extLst>
                <a:ext uri="{FF2B5EF4-FFF2-40B4-BE49-F238E27FC236}">
                  <a16:creationId xmlns="" xmlns:a16="http://schemas.microsoft.com/office/drawing/2014/main" id="{2C02C53C-19F9-4CA3-B174-98A09B4AEED7}"/>
                </a:ext>
              </a:extLst>
            </p:cNvPr>
            <p:cNvSpPr/>
            <p:nvPr/>
          </p:nvSpPr>
          <p:spPr>
            <a:xfrm>
              <a:off x="3162530" y="3523768"/>
              <a:ext cx="769168" cy="769168"/>
            </a:xfrm>
            <a:prstGeom prst="ellipse">
              <a:avLst/>
            </a:prstGeom>
            <a:noFill/>
            <a:ln w="25400">
              <a:gradFill flip="none" rotWithShape="1">
                <a:gsLst>
                  <a:gs pos="0">
                    <a:schemeClr val="accent3"/>
                  </a:gs>
                  <a:gs pos="100000">
                    <a:srgbClr val="064F95"/>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grpSp>
          <p:nvGrpSpPr>
            <p:cNvPr id="46" name="Group 35">
              <a:extLst>
                <a:ext uri="{FF2B5EF4-FFF2-40B4-BE49-F238E27FC236}">
                  <a16:creationId xmlns="" xmlns:a16="http://schemas.microsoft.com/office/drawing/2014/main" id="{5641CCD2-E58E-4B9B-A2AC-BDB0D116F2FF}"/>
                </a:ext>
              </a:extLst>
            </p:cNvPr>
            <p:cNvGrpSpPr/>
            <p:nvPr/>
          </p:nvGrpSpPr>
          <p:grpSpPr>
            <a:xfrm>
              <a:off x="3353325" y="3687469"/>
              <a:ext cx="387578" cy="441766"/>
              <a:chOff x="4021138" y="1814513"/>
              <a:chExt cx="669925" cy="763588"/>
            </a:xfrm>
            <a:solidFill>
              <a:schemeClr val="bg1"/>
            </a:solidFill>
          </p:grpSpPr>
          <p:sp>
            <p:nvSpPr>
              <p:cNvPr id="47" name="Freeform 36">
                <a:extLst>
                  <a:ext uri="{FF2B5EF4-FFF2-40B4-BE49-F238E27FC236}">
                    <a16:creationId xmlns="" xmlns:a16="http://schemas.microsoft.com/office/drawing/2014/main" id="{D3CFA209-B7AB-4B27-BE35-8E3F83CA18B5}"/>
                  </a:ext>
                </a:extLst>
              </p:cNvPr>
              <p:cNvSpPr>
                <a:spLocks noEditPoints="1"/>
              </p:cNvSpPr>
              <p:nvPr/>
            </p:nvSpPr>
            <p:spPr bwMode="auto">
              <a:xfrm>
                <a:off x="4140200" y="1938338"/>
                <a:ext cx="431800" cy="639763"/>
              </a:xfrm>
              <a:custGeom>
                <a:avLst/>
                <a:gdLst>
                  <a:gd name="T0" fmla="*/ 96 w 272"/>
                  <a:gd name="T1" fmla="*/ 7 h 403"/>
                  <a:gd name="T2" fmla="*/ 40 w 272"/>
                  <a:gd name="T3" fmla="*/ 40 h 403"/>
                  <a:gd name="T4" fmla="*/ 5 w 272"/>
                  <a:gd name="T5" fmla="*/ 97 h 403"/>
                  <a:gd name="T6" fmla="*/ 1 w 272"/>
                  <a:gd name="T7" fmla="*/ 148 h 403"/>
                  <a:gd name="T8" fmla="*/ 29 w 272"/>
                  <a:gd name="T9" fmla="*/ 232 h 403"/>
                  <a:gd name="T10" fmla="*/ 55 w 272"/>
                  <a:gd name="T11" fmla="*/ 273 h 403"/>
                  <a:gd name="T12" fmla="*/ 63 w 272"/>
                  <a:gd name="T13" fmla="*/ 314 h 403"/>
                  <a:gd name="T14" fmla="*/ 55 w 272"/>
                  <a:gd name="T15" fmla="*/ 329 h 403"/>
                  <a:gd name="T16" fmla="*/ 55 w 272"/>
                  <a:gd name="T17" fmla="*/ 349 h 403"/>
                  <a:gd name="T18" fmla="*/ 55 w 272"/>
                  <a:gd name="T19" fmla="*/ 364 h 403"/>
                  <a:gd name="T20" fmla="*/ 61 w 272"/>
                  <a:gd name="T21" fmla="*/ 384 h 403"/>
                  <a:gd name="T22" fmla="*/ 80 w 272"/>
                  <a:gd name="T23" fmla="*/ 402 h 403"/>
                  <a:gd name="T24" fmla="*/ 189 w 272"/>
                  <a:gd name="T25" fmla="*/ 403 h 403"/>
                  <a:gd name="T26" fmla="*/ 206 w 272"/>
                  <a:gd name="T27" fmla="*/ 387 h 403"/>
                  <a:gd name="T28" fmla="*/ 217 w 272"/>
                  <a:gd name="T29" fmla="*/ 370 h 403"/>
                  <a:gd name="T30" fmla="*/ 217 w 272"/>
                  <a:gd name="T31" fmla="*/ 349 h 403"/>
                  <a:gd name="T32" fmla="*/ 217 w 272"/>
                  <a:gd name="T33" fmla="*/ 334 h 403"/>
                  <a:gd name="T34" fmla="*/ 212 w 272"/>
                  <a:gd name="T35" fmla="*/ 316 h 403"/>
                  <a:gd name="T36" fmla="*/ 214 w 272"/>
                  <a:gd name="T37" fmla="*/ 278 h 403"/>
                  <a:gd name="T38" fmla="*/ 236 w 272"/>
                  <a:gd name="T39" fmla="*/ 243 h 403"/>
                  <a:gd name="T40" fmla="*/ 269 w 272"/>
                  <a:gd name="T41" fmla="*/ 161 h 403"/>
                  <a:gd name="T42" fmla="*/ 270 w 272"/>
                  <a:gd name="T43" fmla="*/ 110 h 403"/>
                  <a:gd name="T44" fmla="*/ 241 w 272"/>
                  <a:gd name="T45" fmla="*/ 50 h 403"/>
                  <a:gd name="T46" fmla="*/ 189 w 272"/>
                  <a:gd name="T47" fmla="*/ 11 h 403"/>
                  <a:gd name="T48" fmla="*/ 136 w 272"/>
                  <a:gd name="T49" fmla="*/ 0 h 403"/>
                  <a:gd name="T50" fmla="*/ 201 w 272"/>
                  <a:gd name="T51" fmla="*/ 367 h 403"/>
                  <a:gd name="T52" fmla="*/ 202 w 272"/>
                  <a:gd name="T53" fmla="*/ 373 h 403"/>
                  <a:gd name="T54" fmla="*/ 192 w 272"/>
                  <a:gd name="T55" fmla="*/ 385 h 403"/>
                  <a:gd name="T56" fmla="*/ 87 w 272"/>
                  <a:gd name="T57" fmla="*/ 389 h 403"/>
                  <a:gd name="T58" fmla="*/ 79 w 272"/>
                  <a:gd name="T59" fmla="*/ 381 h 403"/>
                  <a:gd name="T60" fmla="*/ 69 w 272"/>
                  <a:gd name="T61" fmla="*/ 370 h 403"/>
                  <a:gd name="T62" fmla="*/ 71 w 272"/>
                  <a:gd name="T63" fmla="*/ 353 h 403"/>
                  <a:gd name="T64" fmla="*/ 70 w 272"/>
                  <a:gd name="T65" fmla="*/ 347 h 403"/>
                  <a:gd name="T66" fmla="*/ 70 w 272"/>
                  <a:gd name="T67" fmla="*/ 332 h 403"/>
                  <a:gd name="T68" fmla="*/ 72 w 272"/>
                  <a:gd name="T69" fmla="*/ 324 h 403"/>
                  <a:gd name="T70" fmla="*/ 203 w 272"/>
                  <a:gd name="T71" fmla="*/ 329 h 403"/>
                  <a:gd name="T72" fmla="*/ 203 w 272"/>
                  <a:gd name="T73" fmla="*/ 347 h 403"/>
                  <a:gd name="T74" fmla="*/ 92 w 272"/>
                  <a:gd name="T75" fmla="*/ 196 h 403"/>
                  <a:gd name="T76" fmla="*/ 148 w 272"/>
                  <a:gd name="T77" fmla="*/ 186 h 403"/>
                  <a:gd name="T78" fmla="*/ 109 w 272"/>
                  <a:gd name="T79" fmla="*/ 310 h 403"/>
                  <a:gd name="T80" fmla="*/ 197 w 272"/>
                  <a:gd name="T81" fmla="*/ 285 h 403"/>
                  <a:gd name="T82" fmla="*/ 185 w 272"/>
                  <a:gd name="T83" fmla="*/ 170 h 403"/>
                  <a:gd name="T84" fmla="*/ 148 w 272"/>
                  <a:gd name="T85" fmla="*/ 168 h 403"/>
                  <a:gd name="T86" fmla="*/ 92 w 272"/>
                  <a:gd name="T87" fmla="*/ 178 h 403"/>
                  <a:gd name="T88" fmla="*/ 77 w 272"/>
                  <a:gd name="T89" fmla="*/ 310 h 403"/>
                  <a:gd name="T90" fmla="*/ 68 w 272"/>
                  <a:gd name="T91" fmla="*/ 265 h 403"/>
                  <a:gd name="T92" fmla="*/ 41 w 272"/>
                  <a:gd name="T93" fmla="*/ 225 h 403"/>
                  <a:gd name="T94" fmla="*/ 15 w 272"/>
                  <a:gd name="T95" fmla="*/ 147 h 403"/>
                  <a:gd name="T96" fmla="*/ 19 w 272"/>
                  <a:gd name="T97" fmla="*/ 101 h 403"/>
                  <a:gd name="T98" fmla="*/ 49 w 272"/>
                  <a:gd name="T99" fmla="*/ 51 h 403"/>
                  <a:gd name="T100" fmla="*/ 99 w 272"/>
                  <a:gd name="T101" fmla="*/ 21 h 403"/>
                  <a:gd name="T102" fmla="*/ 149 w 272"/>
                  <a:gd name="T103" fmla="*/ 16 h 403"/>
                  <a:gd name="T104" fmla="*/ 204 w 272"/>
                  <a:gd name="T105" fmla="*/ 36 h 403"/>
                  <a:gd name="T106" fmla="*/ 244 w 272"/>
                  <a:gd name="T107" fmla="*/ 79 h 403"/>
                  <a:gd name="T108" fmla="*/ 258 w 272"/>
                  <a:gd name="T109" fmla="*/ 138 h 403"/>
                  <a:gd name="T110" fmla="*/ 245 w 272"/>
                  <a:gd name="T111" fmla="*/ 194 h 403"/>
                  <a:gd name="T112" fmla="*/ 208 w 272"/>
                  <a:gd name="T113" fmla="*/ 26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2" h="403">
                    <a:moveTo>
                      <a:pt x="136" y="0"/>
                    </a:moveTo>
                    <a:lnTo>
                      <a:pt x="136" y="0"/>
                    </a:lnTo>
                    <a:lnTo>
                      <a:pt x="122" y="2"/>
                    </a:lnTo>
                    <a:lnTo>
                      <a:pt x="109" y="4"/>
                    </a:lnTo>
                    <a:lnTo>
                      <a:pt x="96" y="7"/>
                    </a:lnTo>
                    <a:lnTo>
                      <a:pt x="83" y="11"/>
                    </a:lnTo>
                    <a:lnTo>
                      <a:pt x="71" y="18"/>
                    </a:lnTo>
                    <a:lnTo>
                      <a:pt x="59" y="24"/>
                    </a:lnTo>
                    <a:lnTo>
                      <a:pt x="49" y="32"/>
                    </a:lnTo>
                    <a:lnTo>
                      <a:pt x="40" y="40"/>
                    </a:lnTo>
                    <a:lnTo>
                      <a:pt x="31" y="50"/>
                    </a:lnTo>
                    <a:lnTo>
                      <a:pt x="22" y="61"/>
                    </a:lnTo>
                    <a:lnTo>
                      <a:pt x="16" y="73"/>
                    </a:lnTo>
                    <a:lnTo>
                      <a:pt x="11" y="85"/>
                    </a:lnTo>
                    <a:lnTo>
                      <a:pt x="5" y="97"/>
                    </a:lnTo>
                    <a:lnTo>
                      <a:pt x="2" y="110"/>
                    </a:lnTo>
                    <a:lnTo>
                      <a:pt x="0" y="124"/>
                    </a:lnTo>
                    <a:lnTo>
                      <a:pt x="0" y="138"/>
                    </a:lnTo>
                    <a:lnTo>
                      <a:pt x="0" y="138"/>
                    </a:lnTo>
                    <a:lnTo>
                      <a:pt x="1" y="148"/>
                    </a:lnTo>
                    <a:lnTo>
                      <a:pt x="3" y="161"/>
                    </a:lnTo>
                    <a:lnTo>
                      <a:pt x="6" y="178"/>
                    </a:lnTo>
                    <a:lnTo>
                      <a:pt x="13" y="198"/>
                    </a:lnTo>
                    <a:lnTo>
                      <a:pt x="22" y="220"/>
                    </a:lnTo>
                    <a:lnTo>
                      <a:pt x="29" y="232"/>
                    </a:lnTo>
                    <a:lnTo>
                      <a:pt x="35" y="243"/>
                    </a:lnTo>
                    <a:lnTo>
                      <a:pt x="44" y="255"/>
                    </a:lnTo>
                    <a:lnTo>
                      <a:pt x="53" y="268"/>
                    </a:lnTo>
                    <a:lnTo>
                      <a:pt x="53" y="268"/>
                    </a:lnTo>
                    <a:lnTo>
                      <a:pt x="55" y="273"/>
                    </a:lnTo>
                    <a:lnTo>
                      <a:pt x="58" y="277"/>
                    </a:lnTo>
                    <a:lnTo>
                      <a:pt x="60" y="289"/>
                    </a:lnTo>
                    <a:lnTo>
                      <a:pt x="62" y="301"/>
                    </a:lnTo>
                    <a:lnTo>
                      <a:pt x="63" y="314"/>
                    </a:lnTo>
                    <a:lnTo>
                      <a:pt x="63" y="314"/>
                    </a:lnTo>
                    <a:lnTo>
                      <a:pt x="59" y="316"/>
                    </a:lnTo>
                    <a:lnTo>
                      <a:pt x="57" y="319"/>
                    </a:lnTo>
                    <a:lnTo>
                      <a:pt x="55" y="323"/>
                    </a:lnTo>
                    <a:lnTo>
                      <a:pt x="55" y="329"/>
                    </a:lnTo>
                    <a:lnTo>
                      <a:pt x="55" y="329"/>
                    </a:lnTo>
                    <a:lnTo>
                      <a:pt x="55" y="334"/>
                    </a:lnTo>
                    <a:lnTo>
                      <a:pt x="58" y="339"/>
                    </a:lnTo>
                    <a:lnTo>
                      <a:pt x="58" y="339"/>
                    </a:lnTo>
                    <a:lnTo>
                      <a:pt x="55" y="344"/>
                    </a:lnTo>
                    <a:lnTo>
                      <a:pt x="55" y="349"/>
                    </a:lnTo>
                    <a:lnTo>
                      <a:pt x="55" y="349"/>
                    </a:lnTo>
                    <a:lnTo>
                      <a:pt x="55" y="355"/>
                    </a:lnTo>
                    <a:lnTo>
                      <a:pt x="58" y="360"/>
                    </a:lnTo>
                    <a:lnTo>
                      <a:pt x="58" y="360"/>
                    </a:lnTo>
                    <a:lnTo>
                      <a:pt x="55" y="364"/>
                    </a:lnTo>
                    <a:lnTo>
                      <a:pt x="55" y="370"/>
                    </a:lnTo>
                    <a:lnTo>
                      <a:pt x="55" y="370"/>
                    </a:lnTo>
                    <a:lnTo>
                      <a:pt x="55" y="375"/>
                    </a:lnTo>
                    <a:lnTo>
                      <a:pt x="57" y="381"/>
                    </a:lnTo>
                    <a:lnTo>
                      <a:pt x="61" y="384"/>
                    </a:lnTo>
                    <a:lnTo>
                      <a:pt x="66" y="387"/>
                    </a:lnTo>
                    <a:lnTo>
                      <a:pt x="66" y="387"/>
                    </a:lnTo>
                    <a:lnTo>
                      <a:pt x="68" y="394"/>
                    </a:lnTo>
                    <a:lnTo>
                      <a:pt x="73" y="399"/>
                    </a:lnTo>
                    <a:lnTo>
                      <a:pt x="80" y="402"/>
                    </a:lnTo>
                    <a:lnTo>
                      <a:pt x="83" y="403"/>
                    </a:lnTo>
                    <a:lnTo>
                      <a:pt x="87" y="403"/>
                    </a:lnTo>
                    <a:lnTo>
                      <a:pt x="185" y="403"/>
                    </a:lnTo>
                    <a:lnTo>
                      <a:pt x="185" y="403"/>
                    </a:lnTo>
                    <a:lnTo>
                      <a:pt x="189" y="403"/>
                    </a:lnTo>
                    <a:lnTo>
                      <a:pt x="192" y="402"/>
                    </a:lnTo>
                    <a:lnTo>
                      <a:pt x="198" y="399"/>
                    </a:lnTo>
                    <a:lnTo>
                      <a:pt x="204" y="394"/>
                    </a:lnTo>
                    <a:lnTo>
                      <a:pt x="206" y="387"/>
                    </a:lnTo>
                    <a:lnTo>
                      <a:pt x="206" y="387"/>
                    </a:lnTo>
                    <a:lnTo>
                      <a:pt x="210" y="384"/>
                    </a:lnTo>
                    <a:lnTo>
                      <a:pt x="215" y="381"/>
                    </a:lnTo>
                    <a:lnTo>
                      <a:pt x="217" y="375"/>
                    </a:lnTo>
                    <a:lnTo>
                      <a:pt x="217" y="370"/>
                    </a:lnTo>
                    <a:lnTo>
                      <a:pt x="217" y="370"/>
                    </a:lnTo>
                    <a:lnTo>
                      <a:pt x="217" y="364"/>
                    </a:lnTo>
                    <a:lnTo>
                      <a:pt x="214" y="360"/>
                    </a:lnTo>
                    <a:lnTo>
                      <a:pt x="214" y="360"/>
                    </a:lnTo>
                    <a:lnTo>
                      <a:pt x="217" y="355"/>
                    </a:lnTo>
                    <a:lnTo>
                      <a:pt x="217" y="349"/>
                    </a:lnTo>
                    <a:lnTo>
                      <a:pt x="217" y="349"/>
                    </a:lnTo>
                    <a:lnTo>
                      <a:pt x="217" y="344"/>
                    </a:lnTo>
                    <a:lnTo>
                      <a:pt x="214" y="339"/>
                    </a:lnTo>
                    <a:lnTo>
                      <a:pt x="214" y="339"/>
                    </a:lnTo>
                    <a:lnTo>
                      <a:pt x="217" y="334"/>
                    </a:lnTo>
                    <a:lnTo>
                      <a:pt x="217" y="329"/>
                    </a:lnTo>
                    <a:lnTo>
                      <a:pt x="217" y="329"/>
                    </a:lnTo>
                    <a:lnTo>
                      <a:pt x="217" y="323"/>
                    </a:lnTo>
                    <a:lnTo>
                      <a:pt x="215" y="319"/>
                    </a:lnTo>
                    <a:lnTo>
                      <a:pt x="212" y="316"/>
                    </a:lnTo>
                    <a:lnTo>
                      <a:pt x="208" y="313"/>
                    </a:lnTo>
                    <a:lnTo>
                      <a:pt x="208" y="313"/>
                    </a:lnTo>
                    <a:lnTo>
                      <a:pt x="209" y="303"/>
                    </a:lnTo>
                    <a:lnTo>
                      <a:pt x="210" y="290"/>
                    </a:lnTo>
                    <a:lnTo>
                      <a:pt x="214" y="278"/>
                    </a:lnTo>
                    <a:lnTo>
                      <a:pt x="216" y="273"/>
                    </a:lnTo>
                    <a:lnTo>
                      <a:pt x="219" y="268"/>
                    </a:lnTo>
                    <a:lnTo>
                      <a:pt x="219" y="268"/>
                    </a:lnTo>
                    <a:lnTo>
                      <a:pt x="228" y="255"/>
                    </a:lnTo>
                    <a:lnTo>
                      <a:pt x="236" y="243"/>
                    </a:lnTo>
                    <a:lnTo>
                      <a:pt x="243" y="232"/>
                    </a:lnTo>
                    <a:lnTo>
                      <a:pt x="249" y="220"/>
                    </a:lnTo>
                    <a:lnTo>
                      <a:pt x="259" y="198"/>
                    </a:lnTo>
                    <a:lnTo>
                      <a:pt x="265" y="178"/>
                    </a:lnTo>
                    <a:lnTo>
                      <a:pt x="269" y="161"/>
                    </a:lnTo>
                    <a:lnTo>
                      <a:pt x="271" y="148"/>
                    </a:lnTo>
                    <a:lnTo>
                      <a:pt x="272" y="138"/>
                    </a:lnTo>
                    <a:lnTo>
                      <a:pt x="272" y="138"/>
                    </a:lnTo>
                    <a:lnTo>
                      <a:pt x="272" y="124"/>
                    </a:lnTo>
                    <a:lnTo>
                      <a:pt x="270" y="110"/>
                    </a:lnTo>
                    <a:lnTo>
                      <a:pt x="266" y="97"/>
                    </a:lnTo>
                    <a:lnTo>
                      <a:pt x="261" y="85"/>
                    </a:lnTo>
                    <a:lnTo>
                      <a:pt x="256" y="73"/>
                    </a:lnTo>
                    <a:lnTo>
                      <a:pt x="249" y="61"/>
                    </a:lnTo>
                    <a:lnTo>
                      <a:pt x="241" y="50"/>
                    </a:lnTo>
                    <a:lnTo>
                      <a:pt x="232" y="40"/>
                    </a:lnTo>
                    <a:lnTo>
                      <a:pt x="222" y="32"/>
                    </a:lnTo>
                    <a:lnTo>
                      <a:pt x="212" y="24"/>
                    </a:lnTo>
                    <a:lnTo>
                      <a:pt x="201" y="18"/>
                    </a:lnTo>
                    <a:lnTo>
                      <a:pt x="189" y="11"/>
                    </a:lnTo>
                    <a:lnTo>
                      <a:pt x="177" y="7"/>
                    </a:lnTo>
                    <a:lnTo>
                      <a:pt x="163" y="4"/>
                    </a:lnTo>
                    <a:lnTo>
                      <a:pt x="150" y="2"/>
                    </a:lnTo>
                    <a:lnTo>
                      <a:pt x="136" y="0"/>
                    </a:lnTo>
                    <a:lnTo>
                      <a:pt x="136" y="0"/>
                    </a:lnTo>
                    <a:close/>
                    <a:moveTo>
                      <a:pt x="203" y="349"/>
                    </a:moveTo>
                    <a:lnTo>
                      <a:pt x="203" y="349"/>
                    </a:lnTo>
                    <a:lnTo>
                      <a:pt x="203" y="351"/>
                    </a:lnTo>
                    <a:lnTo>
                      <a:pt x="201" y="353"/>
                    </a:lnTo>
                    <a:lnTo>
                      <a:pt x="201" y="367"/>
                    </a:lnTo>
                    <a:lnTo>
                      <a:pt x="201" y="367"/>
                    </a:lnTo>
                    <a:lnTo>
                      <a:pt x="203" y="368"/>
                    </a:lnTo>
                    <a:lnTo>
                      <a:pt x="203" y="370"/>
                    </a:lnTo>
                    <a:lnTo>
                      <a:pt x="203" y="370"/>
                    </a:lnTo>
                    <a:lnTo>
                      <a:pt x="202" y="373"/>
                    </a:lnTo>
                    <a:lnTo>
                      <a:pt x="200" y="374"/>
                    </a:lnTo>
                    <a:lnTo>
                      <a:pt x="193" y="381"/>
                    </a:lnTo>
                    <a:lnTo>
                      <a:pt x="193" y="382"/>
                    </a:lnTo>
                    <a:lnTo>
                      <a:pt x="193" y="382"/>
                    </a:lnTo>
                    <a:lnTo>
                      <a:pt x="192" y="385"/>
                    </a:lnTo>
                    <a:lnTo>
                      <a:pt x="191" y="387"/>
                    </a:lnTo>
                    <a:lnTo>
                      <a:pt x="188" y="389"/>
                    </a:lnTo>
                    <a:lnTo>
                      <a:pt x="185" y="389"/>
                    </a:lnTo>
                    <a:lnTo>
                      <a:pt x="87" y="389"/>
                    </a:lnTo>
                    <a:lnTo>
                      <a:pt x="87" y="389"/>
                    </a:lnTo>
                    <a:lnTo>
                      <a:pt x="84" y="389"/>
                    </a:lnTo>
                    <a:lnTo>
                      <a:pt x="82" y="387"/>
                    </a:lnTo>
                    <a:lnTo>
                      <a:pt x="80" y="385"/>
                    </a:lnTo>
                    <a:lnTo>
                      <a:pt x="79" y="382"/>
                    </a:lnTo>
                    <a:lnTo>
                      <a:pt x="79" y="381"/>
                    </a:lnTo>
                    <a:lnTo>
                      <a:pt x="72" y="374"/>
                    </a:lnTo>
                    <a:lnTo>
                      <a:pt x="72" y="374"/>
                    </a:lnTo>
                    <a:lnTo>
                      <a:pt x="70" y="373"/>
                    </a:lnTo>
                    <a:lnTo>
                      <a:pt x="69" y="370"/>
                    </a:lnTo>
                    <a:lnTo>
                      <a:pt x="69" y="370"/>
                    </a:lnTo>
                    <a:lnTo>
                      <a:pt x="69" y="369"/>
                    </a:lnTo>
                    <a:lnTo>
                      <a:pt x="71" y="367"/>
                    </a:lnTo>
                    <a:lnTo>
                      <a:pt x="176" y="367"/>
                    </a:lnTo>
                    <a:lnTo>
                      <a:pt x="176" y="353"/>
                    </a:lnTo>
                    <a:lnTo>
                      <a:pt x="71" y="353"/>
                    </a:lnTo>
                    <a:lnTo>
                      <a:pt x="71" y="353"/>
                    </a:lnTo>
                    <a:lnTo>
                      <a:pt x="69" y="351"/>
                    </a:lnTo>
                    <a:lnTo>
                      <a:pt x="69" y="349"/>
                    </a:lnTo>
                    <a:lnTo>
                      <a:pt x="69" y="349"/>
                    </a:lnTo>
                    <a:lnTo>
                      <a:pt x="70" y="347"/>
                    </a:lnTo>
                    <a:lnTo>
                      <a:pt x="71" y="346"/>
                    </a:lnTo>
                    <a:lnTo>
                      <a:pt x="176" y="346"/>
                    </a:lnTo>
                    <a:lnTo>
                      <a:pt x="176" y="332"/>
                    </a:lnTo>
                    <a:lnTo>
                      <a:pt x="70" y="332"/>
                    </a:lnTo>
                    <a:lnTo>
                      <a:pt x="70" y="332"/>
                    </a:lnTo>
                    <a:lnTo>
                      <a:pt x="69" y="330"/>
                    </a:lnTo>
                    <a:lnTo>
                      <a:pt x="69" y="329"/>
                    </a:lnTo>
                    <a:lnTo>
                      <a:pt x="69" y="329"/>
                    </a:lnTo>
                    <a:lnTo>
                      <a:pt x="70" y="326"/>
                    </a:lnTo>
                    <a:lnTo>
                      <a:pt x="72" y="324"/>
                    </a:lnTo>
                    <a:lnTo>
                      <a:pt x="200" y="324"/>
                    </a:lnTo>
                    <a:lnTo>
                      <a:pt x="200" y="324"/>
                    </a:lnTo>
                    <a:lnTo>
                      <a:pt x="202" y="326"/>
                    </a:lnTo>
                    <a:lnTo>
                      <a:pt x="203" y="329"/>
                    </a:lnTo>
                    <a:lnTo>
                      <a:pt x="203" y="329"/>
                    </a:lnTo>
                    <a:lnTo>
                      <a:pt x="203" y="331"/>
                    </a:lnTo>
                    <a:lnTo>
                      <a:pt x="201" y="332"/>
                    </a:lnTo>
                    <a:lnTo>
                      <a:pt x="201" y="346"/>
                    </a:lnTo>
                    <a:lnTo>
                      <a:pt x="201" y="346"/>
                    </a:lnTo>
                    <a:lnTo>
                      <a:pt x="203" y="347"/>
                    </a:lnTo>
                    <a:lnTo>
                      <a:pt x="203" y="349"/>
                    </a:lnTo>
                    <a:lnTo>
                      <a:pt x="203" y="349"/>
                    </a:lnTo>
                    <a:close/>
                    <a:moveTo>
                      <a:pt x="109" y="310"/>
                    </a:moveTo>
                    <a:lnTo>
                      <a:pt x="90" y="195"/>
                    </a:lnTo>
                    <a:lnTo>
                      <a:pt x="92" y="196"/>
                    </a:lnTo>
                    <a:lnTo>
                      <a:pt x="103" y="186"/>
                    </a:lnTo>
                    <a:lnTo>
                      <a:pt x="114" y="196"/>
                    </a:lnTo>
                    <a:lnTo>
                      <a:pt x="125" y="186"/>
                    </a:lnTo>
                    <a:lnTo>
                      <a:pt x="137" y="196"/>
                    </a:lnTo>
                    <a:lnTo>
                      <a:pt x="148" y="186"/>
                    </a:lnTo>
                    <a:lnTo>
                      <a:pt x="158" y="196"/>
                    </a:lnTo>
                    <a:lnTo>
                      <a:pt x="170" y="186"/>
                    </a:lnTo>
                    <a:lnTo>
                      <a:pt x="181" y="196"/>
                    </a:lnTo>
                    <a:lnTo>
                      <a:pt x="163" y="310"/>
                    </a:lnTo>
                    <a:lnTo>
                      <a:pt x="109" y="310"/>
                    </a:lnTo>
                    <a:close/>
                    <a:moveTo>
                      <a:pt x="208" y="260"/>
                    </a:moveTo>
                    <a:lnTo>
                      <a:pt x="208" y="260"/>
                    </a:lnTo>
                    <a:lnTo>
                      <a:pt x="204" y="265"/>
                    </a:lnTo>
                    <a:lnTo>
                      <a:pt x="202" y="272"/>
                    </a:lnTo>
                    <a:lnTo>
                      <a:pt x="197" y="285"/>
                    </a:lnTo>
                    <a:lnTo>
                      <a:pt x="195" y="299"/>
                    </a:lnTo>
                    <a:lnTo>
                      <a:pt x="194" y="310"/>
                    </a:lnTo>
                    <a:lnTo>
                      <a:pt x="177" y="310"/>
                    </a:lnTo>
                    <a:lnTo>
                      <a:pt x="200" y="172"/>
                    </a:lnTo>
                    <a:lnTo>
                      <a:pt x="185" y="170"/>
                    </a:lnTo>
                    <a:lnTo>
                      <a:pt x="184" y="174"/>
                    </a:lnTo>
                    <a:lnTo>
                      <a:pt x="181" y="178"/>
                    </a:lnTo>
                    <a:lnTo>
                      <a:pt x="170" y="168"/>
                    </a:lnTo>
                    <a:lnTo>
                      <a:pt x="158" y="178"/>
                    </a:lnTo>
                    <a:lnTo>
                      <a:pt x="148" y="168"/>
                    </a:lnTo>
                    <a:lnTo>
                      <a:pt x="137" y="178"/>
                    </a:lnTo>
                    <a:lnTo>
                      <a:pt x="125" y="168"/>
                    </a:lnTo>
                    <a:lnTo>
                      <a:pt x="114" y="178"/>
                    </a:lnTo>
                    <a:lnTo>
                      <a:pt x="103" y="168"/>
                    </a:lnTo>
                    <a:lnTo>
                      <a:pt x="92" y="178"/>
                    </a:lnTo>
                    <a:lnTo>
                      <a:pt x="86" y="173"/>
                    </a:lnTo>
                    <a:lnTo>
                      <a:pt x="86" y="170"/>
                    </a:lnTo>
                    <a:lnTo>
                      <a:pt x="72" y="172"/>
                    </a:lnTo>
                    <a:lnTo>
                      <a:pt x="95" y="310"/>
                    </a:lnTo>
                    <a:lnTo>
                      <a:pt x="77" y="310"/>
                    </a:lnTo>
                    <a:lnTo>
                      <a:pt x="77" y="310"/>
                    </a:lnTo>
                    <a:lnTo>
                      <a:pt x="76" y="299"/>
                    </a:lnTo>
                    <a:lnTo>
                      <a:pt x="74" y="285"/>
                    </a:lnTo>
                    <a:lnTo>
                      <a:pt x="71" y="272"/>
                    </a:lnTo>
                    <a:lnTo>
                      <a:pt x="68" y="265"/>
                    </a:lnTo>
                    <a:lnTo>
                      <a:pt x="63" y="260"/>
                    </a:lnTo>
                    <a:lnTo>
                      <a:pt x="63" y="260"/>
                    </a:lnTo>
                    <a:lnTo>
                      <a:pt x="55" y="248"/>
                    </a:lnTo>
                    <a:lnTo>
                      <a:pt x="47" y="236"/>
                    </a:lnTo>
                    <a:lnTo>
                      <a:pt x="41" y="225"/>
                    </a:lnTo>
                    <a:lnTo>
                      <a:pt x="35" y="214"/>
                    </a:lnTo>
                    <a:lnTo>
                      <a:pt x="27" y="194"/>
                    </a:lnTo>
                    <a:lnTo>
                      <a:pt x="20" y="175"/>
                    </a:lnTo>
                    <a:lnTo>
                      <a:pt x="17" y="159"/>
                    </a:lnTo>
                    <a:lnTo>
                      <a:pt x="15" y="147"/>
                    </a:lnTo>
                    <a:lnTo>
                      <a:pt x="14" y="138"/>
                    </a:lnTo>
                    <a:lnTo>
                      <a:pt x="14" y="138"/>
                    </a:lnTo>
                    <a:lnTo>
                      <a:pt x="14" y="125"/>
                    </a:lnTo>
                    <a:lnTo>
                      <a:pt x="16" y="113"/>
                    </a:lnTo>
                    <a:lnTo>
                      <a:pt x="19" y="101"/>
                    </a:lnTo>
                    <a:lnTo>
                      <a:pt x="23" y="90"/>
                    </a:lnTo>
                    <a:lnTo>
                      <a:pt x="29" y="79"/>
                    </a:lnTo>
                    <a:lnTo>
                      <a:pt x="34" y="69"/>
                    </a:lnTo>
                    <a:lnTo>
                      <a:pt x="42" y="60"/>
                    </a:lnTo>
                    <a:lnTo>
                      <a:pt x="49" y="51"/>
                    </a:lnTo>
                    <a:lnTo>
                      <a:pt x="58" y="43"/>
                    </a:lnTo>
                    <a:lnTo>
                      <a:pt x="68" y="36"/>
                    </a:lnTo>
                    <a:lnTo>
                      <a:pt x="77" y="30"/>
                    </a:lnTo>
                    <a:lnTo>
                      <a:pt x="88" y="24"/>
                    </a:lnTo>
                    <a:lnTo>
                      <a:pt x="99" y="21"/>
                    </a:lnTo>
                    <a:lnTo>
                      <a:pt x="111" y="18"/>
                    </a:lnTo>
                    <a:lnTo>
                      <a:pt x="123" y="16"/>
                    </a:lnTo>
                    <a:lnTo>
                      <a:pt x="136" y="16"/>
                    </a:lnTo>
                    <a:lnTo>
                      <a:pt x="136" y="16"/>
                    </a:lnTo>
                    <a:lnTo>
                      <a:pt x="149" y="16"/>
                    </a:lnTo>
                    <a:lnTo>
                      <a:pt x="161" y="18"/>
                    </a:lnTo>
                    <a:lnTo>
                      <a:pt x="173" y="21"/>
                    </a:lnTo>
                    <a:lnTo>
                      <a:pt x="183" y="24"/>
                    </a:lnTo>
                    <a:lnTo>
                      <a:pt x="194" y="30"/>
                    </a:lnTo>
                    <a:lnTo>
                      <a:pt x="204" y="36"/>
                    </a:lnTo>
                    <a:lnTo>
                      <a:pt x="214" y="43"/>
                    </a:lnTo>
                    <a:lnTo>
                      <a:pt x="222" y="51"/>
                    </a:lnTo>
                    <a:lnTo>
                      <a:pt x="230" y="60"/>
                    </a:lnTo>
                    <a:lnTo>
                      <a:pt x="237" y="69"/>
                    </a:lnTo>
                    <a:lnTo>
                      <a:pt x="244" y="79"/>
                    </a:lnTo>
                    <a:lnTo>
                      <a:pt x="248" y="90"/>
                    </a:lnTo>
                    <a:lnTo>
                      <a:pt x="252" y="101"/>
                    </a:lnTo>
                    <a:lnTo>
                      <a:pt x="256" y="113"/>
                    </a:lnTo>
                    <a:lnTo>
                      <a:pt x="258" y="125"/>
                    </a:lnTo>
                    <a:lnTo>
                      <a:pt x="258" y="138"/>
                    </a:lnTo>
                    <a:lnTo>
                      <a:pt x="258" y="138"/>
                    </a:lnTo>
                    <a:lnTo>
                      <a:pt x="257" y="147"/>
                    </a:lnTo>
                    <a:lnTo>
                      <a:pt x="255" y="159"/>
                    </a:lnTo>
                    <a:lnTo>
                      <a:pt x="251" y="175"/>
                    </a:lnTo>
                    <a:lnTo>
                      <a:pt x="245" y="194"/>
                    </a:lnTo>
                    <a:lnTo>
                      <a:pt x="236" y="214"/>
                    </a:lnTo>
                    <a:lnTo>
                      <a:pt x="231" y="225"/>
                    </a:lnTo>
                    <a:lnTo>
                      <a:pt x="224" y="236"/>
                    </a:lnTo>
                    <a:lnTo>
                      <a:pt x="217" y="248"/>
                    </a:lnTo>
                    <a:lnTo>
                      <a:pt x="208" y="260"/>
                    </a:lnTo>
                    <a:lnTo>
                      <a:pt x="208" y="2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8" name="Rectangle 37">
                <a:extLst>
                  <a:ext uri="{FF2B5EF4-FFF2-40B4-BE49-F238E27FC236}">
                    <a16:creationId xmlns="" xmlns:a16="http://schemas.microsoft.com/office/drawing/2014/main" id="{E8CCE2AD-07C7-4A7E-9B71-988A65EED599}"/>
                  </a:ext>
                </a:extLst>
              </p:cNvPr>
              <p:cNvSpPr>
                <a:spLocks noChangeArrowheads="1"/>
              </p:cNvSpPr>
              <p:nvPr/>
            </p:nvSpPr>
            <p:spPr bwMode="auto">
              <a:xfrm>
                <a:off x="4338638" y="1814513"/>
                <a:ext cx="23813" cy="682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49" name="Freeform 38">
                <a:extLst>
                  <a:ext uri="{FF2B5EF4-FFF2-40B4-BE49-F238E27FC236}">
                    <a16:creationId xmlns="" xmlns:a16="http://schemas.microsoft.com/office/drawing/2014/main" id="{F70E9FD2-48C6-47D0-9C91-52015D4B75D5}"/>
                  </a:ext>
                </a:extLst>
              </p:cNvPr>
              <p:cNvSpPr>
                <a:spLocks/>
              </p:cNvSpPr>
              <p:nvPr/>
            </p:nvSpPr>
            <p:spPr bwMode="auto">
              <a:xfrm>
                <a:off x="4173538" y="1855788"/>
                <a:ext cx="55563" cy="71438"/>
              </a:xfrm>
              <a:custGeom>
                <a:avLst/>
                <a:gdLst>
                  <a:gd name="T0" fmla="*/ 35 w 35"/>
                  <a:gd name="T1" fmla="*/ 37 h 45"/>
                  <a:gd name="T2" fmla="*/ 12 w 35"/>
                  <a:gd name="T3" fmla="*/ 0 h 45"/>
                  <a:gd name="T4" fmla="*/ 0 w 35"/>
                  <a:gd name="T5" fmla="*/ 7 h 45"/>
                  <a:gd name="T6" fmla="*/ 22 w 35"/>
                  <a:gd name="T7" fmla="*/ 45 h 45"/>
                  <a:gd name="T8" fmla="*/ 35 w 35"/>
                  <a:gd name="T9" fmla="*/ 37 h 45"/>
                </a:gdLst>
                <a:ahLst/>
                <a:cxnLst>
                  <a:cxn ang="0">
                    <a:pos x="T0" y="T1"/>
                  </a:cxn>
                  <a:cxn ang="0">
                    <a:pos x="T2" y="T3"/>
                  </a:cxn>
                  <a:cxn ang="0">
                    <a:pos x="T4" y="T5"/>
                  </a:cxn>
                  <a:cxn ang="0">
                    <a:pos x="T6" y="T7"/>
                  </a:cxn>
                  <a:cxn ang="0">
                    <a:pos x="T8" y="T9"/>
                  </a:cxn>
                </a:cxnLst>
                <a:rect l="0" t="0" r="r" b="b"/>
                <a:pathLst>
                  <a:path w="35" h="45">
                    <a:moveTo>
                      <a:pt x="35" y="37"/>
                    </a:moveTo>
                    <a:lnTo>
                      <a:pt x="12" y="0"/>
                    </a:lnTo>
                    <a:lnTo>
                      <a:pt x="0" y="7"/>
                    </a:lnTo>
                    <a:lnTo>
                      <a:pt x="22" y="45"/>
                    </a:lnTo>
                    <a:lnTo>
                      <a:pt x="35"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0" name="Freeform 39">
                <a:extLst>
                  <a:ext uri="{FF2B5EF4-FFF2-40B4-BE49-F238E27FC236}">
                    <a16:creationId xmlns="" xmlns:a16="http://schemas.microsoft.com/office/drawing/2014/main" id="{2839EC6E-DD01-4938-ABAD-81771F617398}"/>
                  </a:ext>
                </a:extLst>
              </p:cNvPr>
              <p:cNvSpPr>
                <a:spLocks/>
              </p:cNvSpPr>
              <p:nvPr/>
            </p:nvSpPr>
            <p:spPr bwMode="auto">
              <a:xfrm>
                <a:off x="4057650" y="1976438"/>
                <a:ext cx="69850" cy="53975"/>
              </a:xfrm>
              <a:custGeom>
                <a:avLst/>
                <a:gdLst>
                  <a:gd name="T0" fmla="*/ 44 w 44"/>
                  <a:gd name="T1" fmla="*/ 22 h 34"/>
                  <a:gd name="T2" fmla="*/ 7 w 44"/>
                  <a:gd name="T3" fmla="*/ 0 h 34"/>
                  <a:gd name="T4" fmla="*/ 0 w 44"/>
                  <a:gd name="T5" fmla="*/ 12 h 34"/>
                  <a:gd name="T6" fmla="*/ 38 w 44"/>
                  <a:gd name="T7" fmla="*/ 34 h 34"/>
                  <a:gd name="T8" fmla="*/ 44 w 44"/>
                  <a:gd name="T9" fmla="*/ 22 h 34"/>
                </a:gdLst>
                <a:ahLst/>
                <a:cxnLst>
                  <a:cxn ang="0">
                    <a:pos x="T0" y="T1"/>
                  </a:cxn>
                  <a:cxn ang="0">
                    <a:pos x="T2" y="T3"/>
                  </a:cxn>
                  <a:cxn ang="0">
                    <a:pos x="T4" y="T5"/>
                  </a:cxn>
                  <a:cxn ang="0">
                    <a:pos x="T6" y="T7"/>
                  </a:cxn>
                  <a:cxn ang="0">
                    <a:pos x="T8" y="T9"/>
                  </a:cxn>
                </a:cxnLst>
                <a:rect l="0" t="0" r="r" b="b"/>
                <a:pathLst>
                  <a:path w="44" h="34">
                    <a:moveTo>
                      <a:pt x="44" y="22"/>
                    </a:moveTo>
                    <a:lnTo>
                      <a:pt x="7" y="0"/>
                    </a:lnTo>
                    <a:lnTo>
                      <a:pt x="0" y="12"/>
                    </a:lnTo>
                    <a:lnTo>
                      <a:pt x="38" y="34"/>
                    </a:lnTo>
                    <a:lnTo>
                      <a:pt x="44"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1" name="Rectangle 40">
                <a:extLst>
                  <a:ext uri="{FF2B5EF4-FFF2-40B4-BE49-F238E27FC236}">
                    <a16:creationId xmlns="" xmlns:a16="http://schemas.microsoft.com/office/drawing/2014/main" id="{D14DA6F1-A16C-419F-87B7-021FA8B024C2}"/>
                  </a:ext>
                </a:extLst>
              </p:cNvPr>
              <p:cNvSpPr>
                <a:spLocks noChangeArrowheads="1"/>
              </p:cNvSpPr>
              <p:nvPr/>
            </p:nvSpPr>
            <p:spPr bwMode="auto">
              <a:xfrm>
                <a:off x="4021138" y="2143125"/>
                <a:ext cx="68263"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2" name="Rectangle 41">
                <a:extLst>
                  <a:ext uri="{FF2B5EF4-FFF2-40B4-BE49-F238E27FC236}">
                    <a16:creationId xmlns="" xmlns:a16="http://schemas.microsoft.com/office/drawing/2014/main" id="{205509C8-5929-4BDB-A2F2-0FC3667594FF}"/>
                  </a:ext>
                </a:extLst>
              </p:cNvPr>
              <p:cNvSpPr>
                <a:spLocks noChangeArrowheads="1"/>
              </p:cNvSpPr>
              <p:nvPr/>
            </p:nvSpPr>
            <p:spPr bwMode="auto">
              <a:xfrm>
                <a:off x="4621213" y="2133600"/>
                <a:ext cx="69850"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3" name="Freeform 42">
                <a:extLst>
                  <a:ext uri="{FF2B5EF4-FFF2-40B4-BE49-F238E27FC236}">
                    <a16:creationId xmlns="" xmlns:a16="http://schemas.microsoft.com/office/drawing/2014/main" id="{4D0426C9-EC25-42DF-91AD-B66D5E522EF1}"/>
                  </a:ext>
                </a:extLst>
              </p:cNvPr>
              <p:cNvSpPr>
                <a:spLocks/>
              </p:cNvSpPr>
              <p:nvPr/>
            </p:nvSpPr>
            <p:spPr bwMode="auto">
              <a:xfrm>
                <a:off x="4578350" y="1966913"/>
                <a:ext cx="69850" cy="53975"/>
              </a:xfrm>
              <a:custGeom>
                <a:avLst/>
                <a:gdLst>
                  <a:gd name="T0" fmla="*/ 44 w 44"/>
                  <a:gd name="T1" fmla="*/ 13 h 34"/>
                  <a:gd name="T2" fmla="*/ 38 w 44"/>
                  <a:gd name="T3" fmla="*/ 0 h 34"/>
                  <a:gd name="T4" fmla="*/ 0 w 44"/>
                  <a:gd name="T5" fmla="*/ 22 h 34"/>
                  <a:gd name="T6" fmla="*/ 7 w 44"/>
                  <a:gd name="T7" fmla="*/ 34 h 34"/>
                  <a:gd name="T8" fmla="*/ 44 w 44"/>
                  <a:gd name="T9" fmla="*/ 13 h 34"/>
                </a:gdLst>
                <a:ahLst/>
                <a:cxnLst>
                  <a:cxn ang="0">
                    <a:pos x="T0" y="T1"/>
                  </a:cxn>
                  <a:cxn ang="0">
                    <a:pos x="T2" y="T3"/>
                  </a:cxn>
                  <a:cxn ang="0">
                    <a:pos x="T4" y="T5"/>
                  </a:cxn>
                  <a:cxn ang="0">
                    <a:pos x="T6" y="T7"/>
                  </a:cxn>
                  <a:cxn ang="0">
                    <a:pos x="T8" y="T9"/>
                  </a:cxn>
                </a:cxnLst>
                <a:rect l="0" t="0" r="r" b="b"/>
                <a:pathLst>
                  <a:path w="44" h="34">
                    <a:moveTo>
                      <a:pt x="44" y="13"/>
                    </a:moveTo>
                    <a:lnTo>
                      <a:pt x="38" y="0"/>
                    </a:lnTo>
                    <a:lnTo>
                      <a:pt x="0" y="22"/>
                    </a:lnTo>
                    <a:lnTo>
                      <a:pt x="7" y="34"/>
                    </a:lnTo>
                    <a:lnTo>
                      <a:pt x="44"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4" name="Freeform 43">
                <a:extLst>
                  <a:ext uri="{FF2B5EF4-FFF2-40B4-BE49-F238E27FC236}">
                    <a16:creationId xmlns="" xmlns:a16="http://schemas.microsoft.com/office/drawing/2014/main" id="{EE5D9C58-0968-42BD-8A50-9FF27DD15B33}"/>
                  </a:ext>
                </a:extLst>
              </p:cNvPr>
              <p:cNvSpPr>
                <a:spLocks/>
              </p:cNvSpPr>
              <p:nvPr/>
            </p:nvSpPr>
            <p:spPr bwMode="auto">
              <a:xfrm>
                <a:off x="4473575" y="1849438"/>
                <a:ext cx="55563" cy="73025"/>
              </a:xfrm>
              <a:custGeom>
                <a:avLst/>
                <a:gdLst>
                  <a:gd name="T0" fmla="*/ 35 w 35"/>
                  <a:gd name="T1" fmla="*/ 8 h 46"/>
                  <a:gd name="T2" fmla="*/ 23 w 35"/>
                  <a:gd name="T3" fmla="*/ 0 h 46"/>
                  <a:gd name="T4" fmla="*/ 0 w 35"/>
                  <a:gd name="T5" fmla="*/ 38 h 46"/>
                  <a:gd name="T6" fmla="*/ 13 w 35"/>
                  <a:gd name="T7" fmla="*/ 46 h 46"/>
                  <a:gd name="T8" fmla="*/ 35 w 35"/>
                  <a:gd name="T9" fmla="*/ 8 h 46"/>
                </a:gdLst>
                <a:ahLst/>
                <a:cxnLst>
                  <a:cxn ang="0">
                    <a:pos x="T0" y="T1"/>
                  </a:cxn>
                  <a:cxn ang="0">
                    <a:pos x="T2" y="T3"/>
                  </a:cxn>
                  <a:cxn ang="0">
                    <a:pos x="T4" y="T5"/>
                  </a:cxn>
                  <a:cxn ang="0">
                    <a:pos x="T6" y="T7"/>
                  </a:cxn>
                  <a:cxn ang="0">
                    <a:pos x="T8" y="T9"/>
                  </a:cxn>
                </a:cxnLst>
                <a:rect l="0" t="0" r="r" b="b"/>
                <a:pathLst>
                  <a:path w="35" h="46">
                    <a:moveTo>
                      <a:pt x="35" y="8"/>
                    </a:moveTo>
                    <a:lnTo>
                      <a:pt x="23" y="0"/>
                    </a:lnTo>
                    <a:lnTo>
                      <a:pt x="0" y="38"/>
                    </a:lnTo>
                    <a:lnTo>
                      <a:pt x="13" y="46"/>
                    </a:lnTo>
                    <a:lnTo>
                      <a:pt x="35"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5" name="Freeform 44">
                <a:extLst>
                  <a:ext uri="{FF2B5EF4-FFF2-40B4-BE49-F238E27FC236}">
                    <a16:creationId xmlns="" xmlns:a16="http://schemas.microsoft.com/office/drawing/2014/main" id="{DEDB1BE0-80EF-4A59-9E52-0B17BE57E57A}"/>
                  </a:ext>
                </a:extLst>
              </p:cNvPr>
              <p:cNvSpPr>
                <a:spLocks/>
              </p:cNvSpPr>
              <p:nvPr/>
            </p:nvSpPr>
            <p:spPr bwMode="auto">
              <a:xfrm>
                <a:off x="4579938" y="2271713"/>
                <a:ext cx="73025" cy="52388"/>
              </a:xfrm>
              <a:custGeom>
                <a:avLst/>
                <a:gdLst>
                  <a:gd name="T0" fmla="*/ 0 w 46"/>
                  <a:gd name="T1" fmla="*/ 12 h 33"/>
                  <a:gd name="T2" fmla="*/ 38 w 46"/>
                  <a:gd name="T3" fmla="*/ 33 h 33"/>
                  <a:gd name="T4" fmla="*/ 46 w 46"/>
                  <a:gd name="T5" fmla="*/ 22 h 33"/>
                  <a:gd name="T6" fmla="*/ 8 w 46"/>
                  <a:gd name="T7" fmla="*/ 0 h 33"/>
                  <a:gd name="T8" fmla="*/ 0 w 46"/>
                  <a:gd name="T9" fmla="*/ 12 h 33"/>
                </a:gdLst>
                <a:ahLst/>
                <a:cxnLst>
                  <a:cxn ang="0">
                    <a:pos x="T0" y="T1"/>
                  </a:cxn>
                  <a:cxn ang="0">
                    <a:pos x="T2" y="T3"/>
                  </a:cxn>
                  <a:cxn ang="0">
                    <a:pos x="T4" y="T5"/>
                  </a:cxn>
                  <a:cxn ang="0">
                    <a:pos x="T6" y="T7"/>
                  </a:cxn>
                  <a:cxn ang="0">
                    <a:pos x="T8" y="T9"/>
                  </a:cxn>
                </a:cxnLst>
                <a:rect l="0" t="0" r="r" b="b"/>
                <a:pathLst>
                  <a:path w="46" h="33">
                    <a:moveTo>
                      <a:pt x="0" y="12"/>
                    </a:moveTo>
                    <a:lnTo>
                      <a:pt x="38" y="33"/>
                    </a:lnTo>
                    <a:lnTo>
                      <a:pt x="46" y="22"/>
                    </a:lnTo>
                    <a:lnTo>
                      <a:pt x="8" y="0"/>
                    </a:lnTo>
                    <a:lnTo>
                      <a:pt x="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56" name="Freeform 45">
                <a:extLst>
                  <a:ext uri="{FF2B5EF4-FFF2-40B4-BE49-F238E27FC236}">
                    <a16:creationId xmlns="" xmlns:a16="http://schemas.microsoft.com/office/drawing/2014/main" id="{C92B1F49-F1AF-4DE4-BF2E-0E31B06BF4D5}"/>
                  </a:ext>
                </a:extLst>
              </p:cNvPr>
              <p:cNvSpPr>
                <a:spLocks/>
              </p:cNvSpPr>
              <p:nvPr/>
            </p:nvSpPr>
            <p:spPr bwMode="auto">
              <a:xfrm>
                <a:off x="4059238" y="2279650"/>
                <a:ext cx="71438" cy="53975"/>
              </a:xfrm>
              <a:custGeom>
                <a:avLst/>
                <a:gdLst>
                  <a:gd name="T0" fmla="*/ 0 w 45"/>
                  <a:gd name="T1" fmla="*/ 22 h 34"/>
                  <a:gd name="T2" fmla="*/ 8 w 45"/>
                  <a:gd name="T3" fmla="*/ 34 h 34"/>
                  <a:gd name="T4" fmla="*/ 45 w 45"/>
                  <a:gd name="T5" fmla="*/ 12 h 34"/>
                  <a:gd name="T6" fmla="*/ 38 w 45"/>
                  <a:gd name="T7" fmla="*/ 0 h 34"/>
                  <a:gd name="T8" fmla="*/ 0 w 45"/>
                  <a:gd name="T9" fmla="*/ 22 h 34"/>
                </a:gdLst>
                <a:ahLst/>
                <a:cxnLst>
                  <a:cxn ang="0">
                    <a:pos x="T0" y="T1"/>
                  </a:cxn>
                  <a:cxn ang="0">
                    <a:pos x="T2" y="T3"/>
                  </a:cxn>
                  <a:cxn ang="0">
                    <a:pos x="T4" y="T5"/>
                  </a:cxn>
                  <a:cxn ang="0">
                    <a:pos x="T6" y="T7"/>
                  </a:cxn>
                  <a:cxn ang="0">
                    <a:pos x="T8" y="T9"/>
                  </a:cxn>
                </a:cxnLst>
                <a:rect l="0" t="0" r="r" b="b"/>
                <a:pathLst>
                  <a:path w="45" h="34">
                    <a:moveTo>
                      <a:pt x="0" y="22"/>
                    </a:moveTo>
                    <a:lnTo>
                      <a:pt x="8" y="34"/>
                    </a:lnTo>
                    <a:lnTo>
                      <a:pt x="45" y="12"/>
                    </a:lnTo>
                    <a:lnTo>
                      <a:pt x="38" y="0"/>
                    </a:lnTo>
                    <a:lnTo>
                      <a:pt x="0"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57" name="组合 56">
            <a:extLst>
              <a:ext uri="{FF2B5EF4-FFF2-40B4-BE49-F238E27FC236}">
                <a16:creationId xmlns="" xmlns:a16="http://schemas.microsoft.com/office/drawing/2014/main" id="{BCE78E2F-6799-4937-8A7E-FC3CB138F01E}"/>
              </a:ext>
            </a:extLst>
          </p:cNvPr>
          <p:cNvGrpSpPr/>
          <p:nvPr/>
        </p:nvGrpSpPr>
        <p:grpSpPr>
          <a:xfrm>
            <a:off x="8346078" y="1842415"/>
            <a:ext cx="769168" cy="769168"/>
            <a:chOff x="8044280" y="1479550"/>
            <a:chExt cx="769168" cy="769168"/>
          </a:xfrm>
        </p:grpSpPr>
        <p:sp>
          <p:nvSpPr>
            <p:cNvPr id="58" name="타원 12">
              <a:extLst>
                <a:ext uri="{FF2B5EF4-FFF2-40B4-BE49-F238E27FC236}">
                  <a16:creationId xmlns="" xmlns:a16="http://schemas.microsoft.com/office/drawing/2014/main" id="{F83A97A0-CFBF-4AEC-843B-9802201FB1E6}"/>
                </a:ext>
              </a:extLst>
            </p:cNvPr>
            <p:cNvSpPr/>
            <p:nvPr/>
          </p:nvSpPr>
          <p:spPr>
            <a:xfrm>
              <a:off x="8044280" y="1479550"/>
              <a:ext cx="769168" cy="769168"/>
            </a:xfrm>
            <a:prstGeom prst="ellipse">
              <a:avLst/>
            </a:prstGeom>
            <a:noFill/>
            <a:ln w="25400">
              <a:gradFill flip="none" rotWithShape="1">
                <a:gsLst>
                  <a:gs pos="0">
                    <a:srgbClr val="064F95"/>
                  </a:gs>
                  <a:gs pos="100000">
                    <a:schemeClr val="accent3"/>
                  </a:gs>
                </a:gsLst>
                <a:lin ang="189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59" name="Freeform 46">
              <a:extLst>
                <a:ext uri="{FF2B5EF4-FFF2-40B4-BE49-F238E27FC236}">
                  <a16:creationId xmlns="" xmlns:a16="http://schemas.microsoft.com/office/drawing/2014/main" id="{9486A98A-AF43-4502-A6B4-706D7E5815F7}"/>
                </a:ext>
              </a:extLst>
            </p:cNvPr>
            <p:cNvSpPr>
              <a:spLocks noEditPoints="1"/>
            </p:cNvSpPr>
            <p:nvPr/>
          </p:nvSpPr>
          <p:spPr bwMode="auto">
            <a:xfrm>
              <a:off x="8207522" y="1631771"/>
              <a:ext cx="442684" cy="464727"/>
            </a:xfrm>
            <a:custGeom>
              <a:avLst/>
              <a:gdLst>
                <a:gd name="T0" fmla="*/ 449 w 482"/>
                <a:gd name="T1" fmla="*/ 33 h 506"/>
                <a:gd name="T2" fmla="*/ 353 w 482"/>
                <a:gd name="T3" fmla="*/ 120 h 506"/>
                <a:gd name="T4" fmla="*/ 197 w 482"/>
                <a:gd name="T5" fmla="*/ 81 h 506"/>
                <a:gd name="T6" fmla="*/ 58 w 482"/>
                <a:gd name="T7" fmla="*/ 138 h 506"/>
                <a:gd name="T8" fmla="*/ 4 w 482"/>
                <a:gd name="T9" fmla="*/ 315 h 506"/>
                <a:gd name="T10" fmla="*/ 54 w 482"/>
                <a:gd name="T11" fmla="*/ 506 h 506"/>
                <a:gd name="T12" fmla="*/ 197 w 482"/>
                <a:gd name="T13" fmla="*/ 475 h 506"/>
                <a:gd name="T14" fmla="*/ 336 w 482"/>
                <a:gd name="T15" fmla="*/ 418 h 506"/>
                <a:gd name="T16" fmla="*/ 395 w 482"/>
                <a:gd name="T17" fmla="*/ 279 h 506"/>
                <a:gd name="T18" fmla="*/ 404 w 482"/>
                <a:gd name="T19" fmla="*/ 136 h 506"/>
                <a:gd name="T20" fmla="*/ 398 w 482"/>
                <a:gd name="T21" fmla="*/ 74 h 506"/>
                <a:gd name="T22" fmla="*/ 289 w 482"/>
                <a:gd name="T23" fmla="*/ 492 h 506"/>
                <a:gd name="T24" fmla="*/ 373 w 482"/>
                <a:gd name="T25" fmla="*/ 331 h 506"/>
                <a:gd name="T26" fmla="*/ 267 w 482"/>
                <a:gd name="T27" fmla="*/ 447 h 506"/>
                <a:gd name="T28" fmla="*/ 144 w 482"/>
                <a:gd name="T29" fmla="*/ 454 h 506"/>
                <a:gd name="T30" fmla="*/ 27 w 482"/>
                <a:gd name="T31" fmla="*/ 347 h 506"/>
                <a:gd name="T32" fmla="*/ 45 w 482"/>
                <a:gd name="T33" fmla="*/ 177 h 506"/>
                <a:gd name="T34" fmla="*/ 179 w 482"/>
                <a:gd name="T35" fmla="*/ 96 h 506"/>
                <a:gd name="T36" fmla="*/ 325 w 482"/>
                <a:gd name="T37" fmla="*/ 148 h 506"/>
                <a:gd name="T38" fmla="*/ 197 w 482"/>
                <a:gd name="T39" fmla="*/ 130 h 506"/>
                <a:gd name="T40" fmla="*/ 92 w 482"/>
                <a:gd name="T41" fmla="*/ 173 h 506"/>
                <a:gd name="T42" fmla="*/ 51 w 482"/>
                <a:gd name="T43" fmla="*/ 307 h 506"/>
                <a:gd name="T44" fmla="*/ 127 w 482"/>
                <a:gd name="T45" fmla="*/ 409 h 506"/>
                <a:gd name="T46" fmla="*/ 254 w 482"/>
                <a:gd name="T47" fmla="*/ 416 h 506"/>
                <a:gd name="T48" fmla="*/ 339 w 482"/>
                <a:gd name="T49" fmla="*/ 322 h 506"/>
                <a:gd name="T50" fmla="*/ 325 w 482"/>
                <a:gd name="T51" fmla="*/ 203 h 506"/>
                <a:gd name="T52" fmla="*/ 377 w 482"/>
                <a:gd name="T53" fmla="*/ 245 h 506"/>
                <a:gd name="T54" fmla="*/ 222 w 482"/>
                <a:gd name="T55" fmla="*/ 303 h 506"/>
                <a:gd name="T56" fmla="*/ 172 w 482"/>
                <a:gd name="T57" fmla="*/ 303 h 506"/>
                <a:gd name="T58" fmla="*/ 177 w 482"/>
                <a:gd name="T59" fmla="*/ 248 h 506"/>
                <a:gd name="T60" fmla="*/ 211 w 482"/>
                <a:gd name="T61" fmla="*/ 262 h 506"/>
                <a:gd name="T62" fmla="*/ 221 w 482"/>
                <a:gd name="T63" fmla="*/ 272 h 506"/>
                <a:gd name="T64" fmla="*/ 207 w 482"/>
                <a:gd name="T65" fmla="*/ 230 h 506"/>
                <a:gd name="T66" fmla="*/ 148 w 482"/>
                <a:gd name="T67" fmla="*/ 269 h 506"/>
                <a:gd name="T68" fmla="*/ 197 w 482"/>
                <a:gd name="T69" fmla="*/ 327 h 506"/>
                <a:gd name="T70" fmla="*/ 247 w 482"/>
                <a:gd name="T71" fmla="*/ 279 h 506"/>
                <a:gd name="T72" fmla="*/ 285 w 482"/>
                <a:gd name="T73" fmla="*/ 263 h 506"/>
                <a:gd name="T74" fmla="*/ 261 w 482"/>
                <a:gd name="T75" fmla="*/ 341 h 506"/>
                <a:gd name="T76" fmla="*/ 197 w 482"/>
                <a:gd name="T77" fmla="*/ 368 h 506"/>
                <a:gd name="T78" fmla="*/ 133 w 482"/>
                <a:gd name="T79" fmla="*/ 341 h 506"/>
                <a:gd name="T80" fmla="*/ 107 w 482"/>
                <a:gd name="T81" fmla="*/ 270 h 506"/>
                <a:gd name="T82" fmla="*/ 147 w 482"/>
                <a:gd name="T83" fmla="*/ 203 h 506"/>
                <a:gd name="T84" fmla="*/ 223 w 482"/>
                <a:gd name="T85" fmla="*/ 192 h 506"/>
                <a:gd name="T86" fmla="*/ 254 w 482"/>
                <a:gd name="T87" fmla="*/ 191 h 506"/>
                <a:gd name="T88" fmla="*/ 167 w 482"/>
                <a:gd name="T89" fmla="*/ 178 h 506"/>
                <a:gd name="T90" fmla="*/ 101 w 482"/>
                <a:gd name="T91" fmla="*/ 239 h 506"/>
                <a:gd name="T92" fmla="*/ 110 w 482"/>
                <a:gd name="T93" fmla="*/ 336 h 506"/>
                <a:gd name="T94" fmla="*/ 187 w 482"/>
                <a:gd name="T95" fmla="*/ 381 h 506"/>
                <a:gd name="T96" fmla="*/ 255 w 482"/>
                <a:gd name="T97" fmla="*/ 365 h 506"/>
                <a:gd name="T98" fmla="*/ 301 w 482"/>
                <a:gd name="T99" fmla="*/ 288 h 506"/>
                <a:gd name="T100" fmla="*/ 279 w 482"/>
                <a:gd name="T101" fmla="*/ 214 h 506"/>
                <a:gd name="T102" fmla="*/ 332 w 482"/>
                <a:gd name="T103" fmla="*/ 279 h 506"/>
                <a:gd name="T104" fmla="*/ 292 w 482"/>
                <a:gd name="T105" fmla="*/ 374 h 506"/>
                <a:gd name="T106" fmla="*/ 184 w 482"/>
                <a:gd name="T107" fmla="*/ 412 h 506"/>
                <a:gd name="T108" fmla="*/ 85 w 482"/>
                <a:gd name="T109" fmla="*/ 352 h 506"/>
                <a:gd name="T110" fmla="*/ 73 w 482"/>
                <a:gd name="T111" fmla="*/ 228 h 506"/>
                <a:gd name="T112" fmla="*/ 158 w 482"/>
                <a:gd name="T113" fmla="*/ 149 h 506"/>
                <a:gd name="T114" fmla="*/ 270 w 482"/>
                <a:gd name="T115" fmla="*/ 165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2" h="506">
                  <a:moveTo>
                    <a:pt x="404" y="136"/>
                  </a:moveTo>
                  <a:lnTo>
                    <a:pt x="482" y="57"/>
                  </a:lnTo>
                  <a:lnTo>
                    <a:pt x="447" y="45"/>
                  </a:lnTo>
                  <a:lnTo>
                    <a:pt x="449" y="44"/>
                  </a:lnTo>
                  <a:lnTo>
                    <a:pt x="449" y="44"/>
                  </a:lnTo>
                  <a:lnTo>
                    <a:pt x="451" y="42"/>
                  </a:lnTo>
                  <a:lnTo>
                    <a:pt x="451" y="39"/>
                  </a:lnTo>
                  <a:lnTo>
                    <a:pt x="451" y="37"/>
                  </a:lnTo>
                  <a:lnTo>
                    <a:pt x="449" y="33"/>
                  </a:lnTo>
                  <a:lnTo>
                    <a:pt x="449" y="33"/>
                  </a:lnTo>
                  <a:lnTo>
                    <a:pt x="446" y="32"/>
                  </a:lnTo>
                  <a:lnTo>
                    <a:pt x="444" y="32"/>
                  </a:lnTo>
                  <a:lnTo>
                    <a:pt x="441" y="32"/>
                  </a:lnTo>
                  <a:lnTo>
                    <a:pt x="439" y="33"/>
                  </a:lnTo>
                  <a:lnTo>
                    <a:pt x="437" y="36"/>
                  </a:lnTo>
                  <a:lnTo>
                    <a:pt x="425" y="0"/>
                  </a:lnTo>
                  <a:lnTo>
                    <a:pt x="346" y="79"/>
                  </a:lnTo>
                  <a:lnTo>
                    <a:pt x="358" y="114"/>
                  </a:lnTo>
                  <a:lnTo>
                    <a:pt x="353" y="119"/>
                  </a:lnTo>
                  <a:lnTo>
                    <a:pt x="353" y="120"/>
                  </a:lnTo>
                  <a:lnTo>
                    <a:pt x="335" y="137"/>
                  </a:lnTo>
                  <a:lnTo>
                    <a:pt x="335" y="137"/>
                  </a:lnTo>
                  <a:lnTo>
                    <a:pt x="321" y="124"/>
                  </a:lnTo>
                  <a:lnTo>
                    <a:pt x="305" y="113"/>
                  </a:lnTo>
                  <a:lnTo>
                    <a:pt x="289" y="104"/>
                  </a:lnTo>
                  <a:lnTo>
                    <a:pt x="271" y="95"/>
                  </a:lnTo>
                  <a:lnTo>
                    <a:pt x="254" y="90"/>
                  </a:lnTo>
                  <a:lnTo>
                    <a:pt x="236" y="84"/>
                  </a:lnTo>
                  <a:lnTo>
                    <a:pt x="216" y="82"/>
                  </a:lnTo>
                  <a:lnTo>
                    <a:pt x="197" y="81"/>
                  </a:lnTo>
                  <a:lnTo>
                    <a:pt x="197" y="81"/>
                  </a:lnTo>
                  <a:lnTo>
                    <a:pt x="177" y="82"/>
                  </a:lnTo>
                  <a:lnTo>
                    <a:pt x="158" y="84"/>
                  </a:lnTo>
                  <a:lnTo>
                    <a:pt x="140" y="90"/>
                  </a:lnTo>
                  <a:lnTo>
                    <a:pt x="121" y="96"/>
                  </a:lnTo>
                  <a:lnTo>
                    <a:pt x="104" y="104"/>
                  </a:lnTo>
                  <a:lnTo>
                    <a:pt x="88" y="114"/>
                  </a:lnTo>
                  <a:lnTo>
                    <a:pt x="72" y="125"/>
                  </a:lnTo>
                  <a:lnTo>
                    <a:pt x="58" y="138"/>
                  </a:lnTo>
                  <a:lnTo>
                    <a:pt x="58" y="138"/>
                  </a:lnTo>
                  <a:lnTo>
                    <a:pt x="44" y="153"/>
                  </a:lnTo>
                  <a:lnTo>
                    <a:pt x="33" y="169"/>
                  </a:lnTo>
                  <a:lnTo>
                    <a:pt x="22" y="187"/>
                  </a:lnTo>
                  <a:lnTo>
                    <a:pt x="14" y="204"/>
                  </a:lnTo>
                  <a:lnTo>
                    <a:pt x="8" y="221"/>
                  </a:lnTo>
                  <a:lnTo>
                    <a:pt x="4" y="241"/>
                  </a:lnTo>
                  <a:lnTo>
                    <a:pt x="0" y="259"/>
                  </a:lnTo>
                  <a:lnTo>
                    <a:pt x="0" y="279"/>
                  </a:lnTo>
                  <a:lnTo>
                    <a:pt x="0" y="297"/>
                  </a:lnTo>
                  <a:lnTo>
                    <a:pt x="4" y="315"/>
                  </a:lnTo>
                  <a:lnTo>
                    <a:pt x="8" y="335"/>
                  </a:lnTo>
                  <a:lnTo>
                    <a:pt x="14" y="352"/>
                  </a:lnTo>
                  <a:lnTo>
                    <a:pt x="22" y="369"/>
                  </a:lnTo>
                  <a:lnTo>
                    <a:pt x="33" y="387"/>
                  </a:lnTo>
                  <a:lnTo>
                    <a:pt x="44" y="403"/>
                  </a:lnTo>
                  <a:lnTo>
                    <a:pt x="58" y="418"/>
                  </a:lnTo>
                  <a:lnTo>
                    <a:pt x="58" y="418"/>
                  </a:lnTo>
                  <a:lnTo>
                    <a:pt x="66" y="425"/>
                  </a:lnTo>
                  <a:lnTo>
                    <a:pt x="76" y="433"/>
                  </a:lnTo>
                  <a:lnTo>
                    <a:pt x="54" y="506"/>
                  </a:lnTo>
                  <a:lnTo>
                    <a:pt x="115" y="506"/>
                  </a:lnTo>
                  <a:lnTo>
                    <a:pt x="128" y="462"/>
                  </a:lnTo>
                  <a:lnTo>
                    <a:pt x="128" y="462"/>
                  </a:lnTo>
                  <a:lnTo>
                    <a:pt x="144" y="469"/>
                  </a:lnTo>
                  <a:lnTo>
                    <a:pt x="161" y="472"/>
                  </a:lnTo>
                  <a:lnTo>
                    <a:pt x="180" y="474"/>
                  </a:lnTo>
                  <a:lnTo>
                    <a:pt x="197" y="475"/>
                  </a:lnTo>
                  <a:lnTo>
                    <a:pt x="197" y="475"/>
                  </a:lnTo>
                  <a:lnTo>
                    <a:pt x="197" y="475"/>
                  </a:lnTo>
                  <a:lnTo>
                    <a:pt x="197" y="475"/>
                  </a:lnTo>
                  <a:lnTo>
                    <a:pt x="215" y="474"/>
                  </a:lnTo>
                  <a:lnTo>
                    <a:pt x="233" y="472"/>
                  </a:lnTo>
                  <a:lnTo>
                    <a:pt x="249" y="469"/>
                  </a:lnTo>
                  <a:lnTo>
                    <a:pt x="266" y="463"/>
                  </a:lnTo>
                  <a:lnTo>
                    <a:pt x="278" y="506"/>
                  </a:lnTo>
                  <a:lnTo>
                    <a:pt x="338" y="506"/>
                  </a:lnTo>
                  <a:lnTo>
                    <a:pt x="318" y="434"/>
                  </a:lnTo>
                  <a:lnTo>
                    <a:pt x="318" y="434"/>
                  </a:lnTo>
                  <a:lnTo>
                    <a:pt x="328" y="427"/>
                  </a:lnTo>
                  <a:lnTo>
                    <a:pt x="336" y="418"/>
                  </a:lnTo>
                  <a:lnTo>
                    <a:pt x="336" y="418"/>
                  </a:lnTo>
                  <a:lnTo>
                    <a:pt x="350" y="403"/>
                  </a:lnTo>
                  <a:lnTo>
                    <a:pt x="361" y="388"/>
                  </a:lnTo>
                  <a:lnTo>
                    <a:pt x="371" y="371"/>
                  </a:lnTo>
                  <a:lnTo>
                    <a:pt x="379" y="354"/>
                  </a:lnTo>
                  <a:lnTo>
                    <a:pt x="386" y="336"/>
                  </a:lnTo>
                  <a:lnTo>
                    <a:pt x="390" y="316"/>
                  </a:lnTo>
                  <a:lnTo>
                    <a:pt x="393" y="298"/>
                  </a:lnTo>
                  <a:lnTo>
                    <a:pt x="395" y="279"/>
                  </a:lnTo>
                  <a:lnTo>
                    <a:pt x="395" y="279"/>
                  </a:lnTo>
                  <a:lnTo>
                    <a:pt x="393" y="260"/>
                  </a:lnTo>
                  <a:lnTo>
                    <a:pt x="391" y="242"/>
                  </a:lnTo>
                  <a:lnTo>
                    <a:pt x="387" y="225"/>
                  </a:lnTo>
                  <a:lnTo>
                    <a:pt x="382" y="208"/>
                  </a:lnTo>
                  <a:lnTo>
                    <a:pt x="375" y="192"/>
                  </a:lnTo>
                  <a:lnTo>
                    <a:pt x="366" y="176"/>
                  </a:lnTo>
                  <a:lnTo>
                    <a:pt x="357" y="162"/>
                  </a:lnTo>
                  <a:lnTo>
                    <a:pt x="345" y="148"/>
                  </a:lnTo>
                  <a:lnTo>
                    <a:pt x="369" y="124"/>
                  </a:lnTo>
                  <a:lnTo>
                    <a:pt x="404" y="136"/>
                  </a:lnTo>
                  <a:close/>
                  <a:moveTo>
                    <a:pt x="456" y="64"/>
                  </a:moveTo>
                  <a:lnTo>
                    <a:pt x="400" y="120"/>
                  </a:lnTo>
                  <a:lnTo>
                    <a:pt x="379" y="113"/>
                  </a:lnTo>
                  <a:lnTo>
                    <a:pt x="436" y="57"/>
                  </a:lnTo>
                  <a:lnTo>
                    <a:pt x="456" y="64"/>
                  </a:lnTo>
                  <a:close/>
                  <a:moveTo>
                    <a:pt x="370" y="103"/>
                  </a:moveTo>
                  <a:lnTo>
                    <a:pt x="362" y="82"/>
                  </a:lnTo>
                  <a:lnTo>
                    <a:pt x="418" y="26"/>
                  </a:lnTo>
                  <a:lnTo>
                    <a:pt x="426" y="46"/>
                  </a:lnTo>
                  <a:lnTo>
                    <a:pt x="398" y="74"/>
                  </a:lnTo>
                  <a:lnTo>
                    <a:pt x="370" y="103"/>
                  </a:lnTo>
                  <a:close/>
                  <a:moveTo>
                    <a:pt x="104" y="492"/>
                  </a:moveTo>
                  <a:lnTo>
                    <a:pt x="74" y="492"/>
                  </a:lnTo>
                  <a:lnTo>
                    <a:pt x="88" y="443"/>
                  </a:lnTo>
                  <a:lnTo>
                    <a:pt x="88" y="443"/>
                  </a:lnTo>
                  <a:lnTo>
                    <a:pt x="101" y="450"/>
                  </a:lnTo>
                  <a:lnTo>
                    <a:pt x="114" y="457"/>
                  </a:lnTo>
                  <a:lnTo>
                    <a:pt x="104" y="492"/>
                  </a:lnTo>
                  <a:close/>
                  <a:moveTo>
                    <a:pt x="319" y="492"/>
                  </a:moveTo>
                  <a:lnTo>
                    <a:pt x="289" y="492"/>
                  </a:lnTo>
                  <a:lnTo>
                    <a:pt x="279" y="458"/>
                  </a:lnTo>
                  <a:lnTo>
                    <a:pt x="279" y="458"/>
                  </a:lnTo>
                  <a:lnTo>
                    <a:pt x="292" y="451"/>
                  </a:lnTo>
                  <a:lnTo>
                    <a:pt x="305" y="443"/>
                  </a:lnTo>
                  <a:lnTo>
                    <a:pt x="319" y="492"/>
                  </a:lnTo>
                  <a:close/>
                  <a:moveTo>
                    <a:pt x="380" y="279"/>
                  </a:moveTo>
                  <a:lnTo>
                    <a:pt x="380" y="279"/>
                  </a:lnTo>
                  <a:lnTo>
                    <a:pt x="379" y="296"/>
                  </a:lnTo>
                  <a:lnTo>
                    <a:pt x="377" y="314"/>
                  </a:lnTo>
                  <a:lnTo>
                    <a:pt x="373" y="331"/>
                  </a:lnTo>
                  <a:lnTo>
                    <a:pt x="366" y="348"/>
                  </a:lnTo>
                  <a:lnTo>
                    <a:pt x="359" y="364"/>
                  </a:lnTo>
                  <a:lnTo>
                    <a:pt x="349" y="380"/>
                  </a:lnTo>
                  <a:lnTo>
                    <a:pt x="338" y="394"/>
                  </a:lnTo>
                  <a:lnTo>
                    <a:pt x="326" y="407"/>
                  </a:lnTo>
                  <a:lnTo>
                    <a:pt x="326" y="407"/>
                  </a:lnTo>
                  <a:lnTo>
                    <a:pt x="314" y="420"/>
                  </a:lnTo>
                  <a:lnTo>
                    <a:pt x="298" y="431"/>
                  </a:lnTo>
                  <a:lnTo>
                    <a:pt x="283" y="439"/>
                  </a:lnTo>
                  <a:lnTo>
                    <a:pt x="267" y="447"/>
                  </a:lnTo>
                  <a:lnTo>
                    <a:pt x="251" y="454"/>
                  </a:lnTo>
                  <a:lnTo>
                    <a:pt x="234" y="458"/>
                  </a:lnTo>
                  <a:lnTo>
                    <a:pt x="215" y="460"/>
                  </a:lnTo>
                  <a:lnTo>
                    <a:pt x="197" y="461"/>
                  </a:lnTo>
                  <a:lnTo>
                    <a:pt x="197" y="461"/>
                  </a:lnTo>
                  <a:lnTo>
                    <a:pt x="197" y="461"/>
                  </a:lnTo>
                  <a:lnTo>
                    <a:pt x="197" y="461"/>
                  </a:lnTo>
                  <a:lnTo>
                    <a:pt x="179" y="460"/>
                  </a:lnTo>
                  <a:lnTo>
                    <a:pt x="161" y="458"/>
                  </a:lnTo>
                  <a:lnTo>
                    <a:pt x="144" y="454"/>
                  </a:lnTo>
                  <a:lnTo>
                    <a:pt x="127" y="447"/>
                  </a:lnTo>
                  <a:lnTo>
                    <a:pt x="110" y="439"/>
                  </a:lnTo>
                  <a:lnTo>
                    <a:pt x="95" y="431"/>
                  </a:lnTo>
                  <a:lnTo>
                    <a:pt x="81" y="420"/>
                  </a:lnTo>
                  <a:lnTo>
                    <a:pt x="67" y="407"/>
                  </a:lnTo>
                  <a:lnTo>
                    <a:pt x="67" y="407"/>
                  </a:lnTo>
                  <a:lnTo>
                    <a:pt x="55" y="394"/>
                  </a:lnTo>
                  <a:lnTo>
                    <a:pt x="45" y="379"/>
                  </a:lnTo>
                  <a:lnTo>
                    <a:pt x="35" y="363"/>
                  </a:lnTo>
                  <a:lnTo>
                    <a:pt x="27" y="347"/>
                  </a:lnTo>
                  <a:lnTo>
                    <a:pt x="22" y="330"/>
                  </a:lnTo>
                  <a:lnTo>
                    <a:pt x="18" y="313"/>
                  </a:lnTo>
                  <a:lnTo>
                    <a:pt x="14" y="296"/>
                  </a:lnTo>
                  <a:lnTo>
                    <a:pt x="14" y="279"/>
                  </a:lnTo>
                  <a:lnTo>
                    <a:pt x="14" y="260"/>
                  </a:lnTo>
                  <a:lnTo>
                    <a:pt x="18" y="243"/>
                  </a:lnTo>
                  <a:lnTo>
                    <a:pt x="22" y="226"/>
                  </a:lnTo>
                  <a:lnTo>
                    <a:pt x="27" y="209"/>
                  </a:lnTo>
                  <a:lnTo>
                    <a:pt x="35" y="193"/>
                  </a:lnTo>
                  <a:lnTo>
                    <a:pt x="45" y="177"/>
                  </a:lnTo>
                  <a:lnTo>
                    <a:pt x="55" y="163"/>
                  </a:lnTo>
                  <a:lnTo>
                    <a:pt x="67" y="149"/>
                  </a:lnTo>
                  <a:lnTo>
                    <a:pt x="67" y="149"/>
                  </a:lnTo>
                  <a:lnTo>
                    <a:pt x="81" y="136"/>
                  </a:lnTo>
                  <a:lnTo>
                    <a:pt x="95" y="125"/>
                  </a:lnTo>
                  <a:lnTo>
                    <a:pt x="110" y="117"/>
                  </a:lnTo>
                  <a:lnTo>
                    <a:pt x="127" y="109"/>
                  </a:lnTo>
                  <a:lnTo>
                    <a:pt x="144" y="103"/>
                  </a:lnTo>
                  <a:lnTo>
                    <a:pt x="161" y="98"/>
                  </a:lnTo>
                  <a:lnTo>
                    <a:pt x="179" y="96"/>
                  </a:lnTo>
                  <a:lnTo>
                    <a:pt x="197" y="95"/>
                  </a:lnTo>
                  <a:lnTo>
                    <a:pt x="197" y="95"/>
                  </a:lnTo>
                  <a:lnTo>
                    <a:pt x="215" y="96"/>
                  </a:lnTo>
                  <a:lnTo>
                    <a:pt x="233" y="98"/>
                  </a:lnTo>
                  <a:lnTo>
                    <a:pt x="250" y="103"/>
                  </a:lnTo>
                  <a:lnTo>
                    <a:pt x="266" y="109"/>
                  </a:lnTo>
                  <a:lnTo>
                    <a:pt x="282" y="115"/>
                  </a:lnTo>
                  <a:lnTo>
                    <a:pt x="297" y="125"/>
                  </a:lnTo>
                  <a:lnTo>
                    <a:pt x="311" y="135"/>
                  </a:lnTo>
                  <a:lnTo>
                    <a:pt x="325" y="148"/>
                  </a:lnTo>
                  <a:lnTo>
                    <a:pt x="301" y="172"/>
                  </a:lnTo>
                  <a:lnTo>
                    <a:pt x="301" y="172"/>
                  </a:lnTo>
                  <a:lnTo>
                    <a:pt x="290" y="162"/>
                  </a:lnTo>
                  <a:lnTo>
                    <a:pt x="279" y="153"/>
                  </a:lnTo>
                  <a:lnTo>
                    <a:pt x="266" y="147"/>
                  </a:lnTo>
                  <a:lnTo>
                    <a:pt x="253" y="140"/>
                  </a:lnTo>
                  <a:lnTo>
                    <a:pt x="240" y="136"/>
                  </a:lnTo>
                  <a:lnTo>
                    <a:pt x="226" y="132"/>
                  </a:lnTo>
                  <a:lnTo>
                    <a:pt x="212" y="131"/>
                  </a:lnTo>
                  <a:lnTo>
                    <a:pt x="197" y="130"/>
                  </a:lnTo>
                  <a:lnTo>
                    <a:pt x="197" y="130"/>
                  </a:lnTo>
                  <a:lnTo>
                    <a:pt x="183" y="131"/>
                  </a:lnTo>
                  <a:lnTo>
                    <a:pt x="168" y="133"/>
                  </a:lnTo>
                  <a:lnTo>
                    <a:pt x="154" y="136"/>
                  </a:lnTo>
                  <a:lnTo>
                    <a:pt x="140" y="140"/>
                  </a:lnTo>
                  <a:lnTo>
                    <a:pt x="127" y="147"/>
                  </a:lnTo>
                  <a:lnTo>
                    <a:pt x="115" y="154"/>
                  </a:lnTo>
                  <a:lnTo>
                    <a:pt x="103" y="163"/>
                  </a:lnTo>
                  <a:lnTo>
                    <a:pt x="92" y="173"/>
                  </a:lnTo>
                  <a:lnTo>
                    <a:pt x="92" y="173"/>
                  </a:lnTo>
                  <a:lnTo>
                    <a:pt x="81" y="185"/>
                  </a:lnTo>
                  <a:lnTo>
                    <a:pt x="73" y="196"/>
                  </a:lnTo>
                  <a:lnTo>
                    <a:pt x="65" y="208"/>
                  </a:lnTo>
                  <a:lnTo>
                    <a:pt x="60" y="222"/>
                  </a:lnTo>
                  <a:lnTo>
                    <a:pt x="54" y="235"/>
                  </a:lnTo>
                  <a:lnTo>
                    <a:pt x="51" y="249"/>
                  </a:lnTo>
                  <a:lnTo>
                    <a:pt x="49" y="263"/>
                  </a:lnTo>
                  <a:lnTo>
                    <a:pt x="49" y="279"/>
                  </a:lnTo>
                  <a:lnTo>
                    <a:pt x="49" y="293"/>
                  </a:lnTo>
                  <a:lnTo>
                    <a:pt x="51" y="307"/>
                  </a:lnTo>
                  <a:lnTo>
                    <a:pt x="54" y="321"/>
                  </a:lnTo>
                  <a:lnTo>
                    <a:pt x="60" y="334"/>
                  </a:lnTo>
                  <a:lnTo>
                    <a:pt x="65" y="348"/>
                  </a:lnTo>
                  <a:lnTo>
                    <a:pt x="73" y="360"/>
                  </a:lnTo>
                  <a:lnTo>
                    <a:pt x="81" y="371"/>
                  </a:lnTo>
                  <a:lnTo>
                    <a:pt x="92" y="383"/>
                  </a:lnTo>
                  <a:lnTo>
                    <a:pt x="92" y="383"/>
                  </a:lnTo>
                  <a:lnTo>
                    <a:pt x="103" y="393"/>
                  </a:lnTo>
                  <a:lnTo>
                    <a:pt x="115" y="402"/>
                  </a:lnTo>
                  <a:lnTo>
                    <a:pt x="127" y="409"/>
                  </a:lnTo>
                  <a:lnTo>
                    <a:pt x="140" y="416"/>
                  </a:lnTo>
                  <a:lnTo>
                    <a:pt x="154" y="420"/>
                  </a:lnTo>
                  <a:lnTo>
                    <a:pt x="168" y="424"/>
                  </a:lnTo>
                  <a:lnTo>
                    <a:pt x="183" y="427"/>
                  </a:lnTo>
                  <a:lnTo>
                    <a:pt x="197" y="427"/>
                  </a:lnTo>
                  <a:lnTo>
                    <a:pt x="197" y="427"/>
                  </a:lnTo>
                  <a:lnTo>
                    <a:pt x="212" y="427"/>
                  </a:lnTo>
                  <a:lnTo>
                    <a:pt x="226" y="424"/>
                  </a:lnTo>
                  <a:lnTo>
                    <a:pt x="240" y="420"/>
                  </a:lnTo>
                  <a:lnTo>
                    <a:pt x="254" y="416"/>
                  </a:lnTo>
                  <a:lnTo>
                    <a:pt x="267" y="409"/>
                  </a:lnTo>
                  <a:lnTo>
                    <a:pt x="280" y="402"/>
                  </a:lnTo>
                  <a:lnTo>
                    <a:pt x="291" y="393"/>
                  </a:lnTo>
                  <a:lnTo>
                    <a:pt x="303" y="383"/>
                  </a:lnTo>
                  <a:lnTo>
                    <a:pt x="303" y="383"/>
                  </a:lnTo>
                  <a:lnTo>
                    <a:pt x="312" y="373"/>
                  </a:lnTo>
                  <a:lnTo>
                    <a:pt x="321" y="361"/>
                  </a:lnTo>
                  <a:lnTo>
                    <a:pt x="329" y="348"/>
                  </a:lnTo>
                  <a:lnTo>
                    <a:pt x="335" y="335"/>
                  </a:lnTo>
                  <a:lnTo>
                    <a:pt x="339" y="322"/>
                  </a:lnTo>
                  <a:lnTo>
                    <a:pt x="343" y="308"/>
                  </a:lnTo>
                  <a:lnTo>
                    <a:pt x="345" y="293"/>
                  </a:lnTo>
                  <a:lnTo>
                    <a:pt x="346" y="279"/>
                  </a:lnTo>
                  <a:lnTo>
                    <a:pt x="346" y="279"/>
                  </a:lnTo>
                  <a:lnTo>
                    <a:pt x="345" y="265"/>
                  </a:lnTo>
                  <a:lnTo>
                    <a:pt x="344" y="252"/>
                  </a:lnTo>
                  <a:lnTo>
                    <a:pt x="341" y="240"/>
                  </a:lnTo>
                  <a:lnTo>
                    <a:pt x="337" y="227"/>
                  </a:lnTo>
                  <a:lnTo>
                    <a:pt x="332" y="215"/>
                  </a:lnTo>
                  <a:lnTo>
                    <a:pt x="325" y="203"/>
                  </a:lnTo>
                  <a:lnTo>
                    <a:pt x="319" y="192"/>
                  </a:lnTo>
                  <a:lnTo>
                    <a:pt x="310" y="182"/>
                  </a:lnTo>
                  <a:lnTo>
                    <a:pt x="335" y="158"/>
                  </a:lnTo>
                  <a:lnTo>
                    <a:pt x="335" y="158"/>
                  </a:lnTo>
                  <a:lnTo>
                    <a:pt x="345" y="171"/>
                  </a:lnTo>
                  <a:lnTo>
                    <a:pt x="355" y="185"/>
                  </a:lnTo>
                  <a:lnTo>
                    <a:pt x="362" y="199"/>
                  </a:lnTo>
                  <a:lnTo>
                    <a:pt x="369" y="214"/>
                  </a:lnTo>
                  <a:lnTo>
                    <a:pt x="374" y="229"/>
                  </a:lnTo>
                  <a:lnTo>
                    <a:pt x="377" y="245"/>
                  </a:lnTo>
                  <a:lnTo>
                    <a:pt x="379" y="261"/>
                  </a:lnTo>
                  <a:lnTo>
                    <a:pt x="380" y="279"/>
                  </a:lnTo>
                  <a:lnTo>
                    <a:pt x="380" y="279"/>
                  </a:lnTo>
                  <a:close/>
                  <a:moveTo>
                    <a:pt x="233" y="279"/>
                  </a:moveTo>
                  <a:lnTo>
                    <a:pt x="233" y="279"/>
                  </a:lnTo>
                  <a:lnTo>
                    <a:pt x="231" y="285"/>
                  </a:lnTo>
                  <a:lnTo>
                    <a:pt x="230" y="292"/>
                  </a:lnTo>
                  <a:lnTo>
                    <a:pt x="226" y="298"/>
                  </a:lnTo>
                  <a:lnTo>
                    <a:pt x="222" y="303"/>
                  </a:lnTo>
                  <a:lnTo>
                    <a:pt x="222" y="303"/>
                  </a:lnTo>
                  <a:lnTo>
                    <a:pt x="216" y="308"/>
                  </a:lnTo>
                  <a:lnTo>
                    <a:pt x="211" y="311"/>
                  </a:lnTo>
                  <a:lnTo>
                    <a:pt x="204" y="313"/>
                  </a:lnTo>
                  <a:lnTo>
                    <a:pt x="197" y="313"/>
                  </a:lnTo>
                  <a:lnTo>
                    <a:pt x="197" y="313"/>
                  </a:lnTo>
                  <a:lnTo>
                    <a:pt x="190" y="313"/>
                  </a:lnTo>
                  <a:lnTo>
                    <a:pt x="184" y="311"/>
                  </a:lnTo>
                  <a:lnTo>
                    <a:pt x="177" y="308"/>
                  </a:lnTo>
                  <a:lnTo>
                    <a:pt x="172" y="303"/>
                  </a:lnTo>
                  <a:lnTo>
                    <a:pt x="172" y="303"/>
                  </a:lnTo>
                  <a:lnTo>
                    <a:pt x="168" y="298"/>
                  </a:lnTo>
                  <a:lnTo>
                    <a:pt x="164" y="292"/>
                  </a:lnTo>
                  <a:lnTo>
                    <a:pt x="162" y="285"/>
                  </a:lnTo>
                  <a:lnTo>
                    <a:pt x="161" y="279"/>
                  </a:lnTo>
                  <a:lnTo>
                    <a:pt x="162" y="271"/>
                  </a:lnTo>
                  <a:lnTo>
                    <a:pt x="164" y="265"/>
                  </a:lnTo>
                  <a:lnTo>
                    <a:pt x="168" y="259"/>
                  </a:lnTo>
                  <a:lnTo>
                    <a:pt x="172" y="253"/>
                  </a:lnTo>
                  <a:lnTo>
                    <a:pt x="172" y="253"/>
                  </a:lnTo>
                  <a:lnTo>
                    <a:pt x="177" y="248"/>
                  </a:lnTo>
                  <a:lnTo>
                    <a:pt x="184" y="245"/>
                  </a:lnTo>
                  <a:lnTo>
                    <a:pt x="190" y="243"/>
                  </a:lnTo>
                  <a:lnTo>
                    <a:pt x="197" y="243"/>
                  </a:lnTo>
                  <a:lnTo>
                    <a:pt x="197" y="243"/>
                  </a:lnTo>
                  <a:lnTo>
                    <a:pt x="203" y="243"/>
                  </a:lnTo>
                  <a:lnTo>
                    <a:pt x="210" y="245"/>
                  </a:lnTo>
                  <a:lnTo>
                    <a:pt x="215" y="248"/>
                  </a:lnTo>
                  <a:lnTo>
                    <a:pt x="221" y="252"/>
                  </a:lnTo>
                  <a:lnTo>
                    <a:pt x="211" y="262"/>
                  </a:lnTo>
                  <a:lnTo>
                    <a:pt x="211" y="262"/>
                  </a:lnTo>
                  <a:lnTo>
                    <a:pt x="209" y="265"/>
                  </a:lnTo>
                  <a:lnTo>
                    <a:pt x="209" y="267"/>
                  </a:lnTo>
                  <a:lnTo>
                    <a:pt x="209" y="270"/>
                  </a:lnTo>
                  <a:lnTo>
                    <a:pt x="211" y="272"/>
                  </a:lnTo>
                  <a:lnTo>
                    <a:pt x="211" y="272"/>
                  </a:lnTo>
                  <a:lnTo>
                    <a:pt x="213" y="273"/>
                  </a:lnTo>
                  <a:lnTo>
                    <a:pt x="215" y="274"/>
                  </a:lnTo>
                  <a:lnTo>
                    <a:pt x="215" y="274"/>
                  </a:lnTo>
                  <a:lnTo>
                    <a:pt x="218" y="273"/>
                  </a:lnTo>
                  <a:lnTo>
                    <a:pt x="221" y="272"/>
                  </a:lnTo>
                  <a:lnTo>
                    <a:pt x="229" y="263"/>
                  </a:lnTo>
                  <a:lnTo>
                    <a:pt x="229" y="263"/>
                  </a:lnTo>
                  <a:lnTo>
                    <a:pt x="231" y="271"/>
                  </a:lnTo>
                  <a:lnTo>
                    <a:pt x="233" y="279"/>
                  </a:lnTo>
                  <a:lnTo>
                    <a:pt x="233" y="279"/>
                  </a:lnTo>
                  <a:close/>
                  <a:moveTo>
                    <a:pt x="230" y="242"/>
                  </a:moveTo>
                  <a:lnTo>
                    <a:pt x="230" y="242"/>
                  </a:lnTo>
                  <a:lnTo>
                    <a:pt x="224" y="236"/>
                  </a:lnTo>
                  <a:lnTo>
                    <a:pt x="215" y="232"/>
                  </a:lnTo>
                  <a:lnTo>
                    <a:pt x="207" y="230"/>
                  </a:lnTo>
                  <a:lnTo>
                    <a:pt x="197" y="229"/>
                  </a:lnTo>
                  <a:lnTo>
                    <a:pt x="197" y="229"/>
                  </a:lnTo>
                  <a:lnTo>
                    <a:pt x="187" y="230"/>
                  </a:lnTo>
                  <a:lnTo>
                    <a:pt x="179" y="232"/>
                  </a:lnTo>
                  <a:lnTo>
                    <a:pt x="170" y="236"/>
                  </a:lnTo>
                  <a:lnTo>
                    <a:pt x="162" y="243"/>
                  </a:lnTo>
                  <a:lnTo>
                    <a:pt x="162" y="243"/>
                  </a:lnTo>
                  <a:lnTo>
                    <a:pt x="156" y="250"/>
                  </a:lnTo>
                  <a:lnTo>
                    <a:pt x="152" y="259"/>
                  </a:lnTo>
                  <a:lnTo>
                    <a:pt x="148" y="269"/>
                  </a:lnTo>
                  <a:lnTo>
                    <a:pt x="147" y="279"/>
                  </a:lnTo>
                  <a:lnTo>
                    <a:pt x="148" y="287"/>
                  </a:lnTo>
                  <a:lnTo>
                    <a:pt x="152" y="297"/>
                  </a:lnTo>
                  <a:lnTo>
                    <a:pt x="156" y="306"/>
                  </a:lnTo>
                  <a:lnTo>
                    <a:pt x="162" y="313"/>
                  </a:lnTo>
                  <a:lnTo>
                    <a:pt x="162" y="313"/>
                  </a:lnTo>
                  <a:lnTo>
                    <a:pt x="170" y="320"/>
                  </a:lnTo>
                  <a:lnTo>
                    <a:pt x="179" y="324"/>
                  </a:lnTo>
                  <a:lnTo>
                    <a:pt x="187" y="327"/>
                  </a:lnTo>
                  <a:lnTo>
                    <a:pt x="197" y="327"/>
                  </a:lnTo>
                  <a:lnTo>
                    <a:pt x="197" y="327"/>
                  </a:lnTo>
                  <a:lnTo>
                    <a:pt x="207" y="327"/>
                  </a:lnTo>
                  <a:lnTo>
                    <a:pt x="216" y="324"/>
                  </a:lnTo>
                  <a:lnTo>
                    <a:pt x="225" y="320"/>
                  </a:lnTo>
                  <a:lnTo>
                    <a:pt x="233" y="313"/>
                  </a:lnTo>
                  <a:lnTo>
                    <a:pt x="233" y="313"/>
                  </a:lnTo>
                  <a:lnTo>
                    <a:pt x="238" y="306"/>
                  </a:lnTo>
                  <a:lnTo>
                    <a:pt x="243" y="297"/>
                  </a:lnTo>
                  <a:lnTo>
                    <a:pt x="245" y="288"/>
                  </a:lnTo>
                  <a:lnTo>
                    <a:pt x="247" y="279"/>
                  </a:lnTo>
                  <a:lnTo>
                    <a:pt x="247" y="279"/>
                  </a:lnTo>
                  <a:lnTo>
                    <a:pt x="247" y="271"/>
                  </a:lnTo>
                  <a:lnTo>
                    <a:pt x="244" y="265"/>
                  </a:lnTo>
                  <a:lnTo>
                    <a:pt x="242" y="259"/>
                  </a:lnTo>
                  <a:lnTo>
                    <a:pt x="240" y="253"/>
                  </a:lnTo>
                  <a:lnTo>
                    <a:pt x="268" y="223"/>
                  </a:lnTo>
                  <a:lnTo>
                    <a:pt x="268" y="223"/>
                  </a:lnTo>
                  <a:lnTo>
                    <a:pt x="277" y="236"/>
                  </a:lnTo>
                  <a:lnTo>
                    <a:pt x="282" y="249"/>
                  </a:lnTo>
                  <a:lnTo>
                    <a:pt x="285" y="263"/>
                  </a:lnTo>
                  <a:lnTo>
                    <a:pt x="287" y="279"/>
                  </a:lnTo>
                  <a:lnTo>
                    <a:pt x="287" y="279"/>
                  </a:lnTo>
                  <a:lnTo>
                    <a:pt x="287" y="287"/>
                  </a:lnTo>
                  <a:lnTo>
                    <a:pt x="285" y="296"/>
                  </a:lnTo>
                  <a:lnTo>
                    <a:pt x="283" y="304"/>
                  </a:lnTo>
                  <a:lnTo>
                    <a:pt x="280" y="312"/>
                  </a:lnTo>
                  <a:lnTo>
                    <a:pt x="277" y="321"/>
                  </a:lnTo>
                  <a:lnTo>
                    <a:pt x="271" y="328"/>
                  </a:lnTo>
                  <a:lnTo>
                    <a:pt x="267" y="335"/>
                  </a:lnTo>
                  <a:lnTo>
                    <a:pt x="261" y="341"/>
                  </a:lnTo>
                  <a:lnTo>
                    <a:pt x="261" y="341"/>
                  </a:lnTo>
                  <a:lnTo>
                    <a:pt x="254" y="348"/>
                  </a:lnTo>
                  <a:lnTo>
                    <a:pt x="247" y="353"/>
                  </a:lnTo>
                  <a:lnTo>
                    <a:pt x="239" y="357"/>
                  </a:lnTo>
                  <a:lnTo>
                    <a:pt x="231" y="361"/>
                  </a:lnTo>
                  <a:lnTo>
                    <a:pt x="223" y="364"/>
                  </a:lnTo>
                  <a:lnTo>
                    <a:pt x="215" y="366"/>
                  </a:lnTo>
                  <a:lnTo>
                    <a:pt x="206" y="367"/>
                  </a:lnTo>
                  <a:lnTo>
                    <a:pt x="197" y="368"/>
                  </a:lnTo>
                  <a:lnTo>
                    <a:pt x="197" y="368"/>
                  </a:lnTo>
                  <a:lnTo>
                    <a:pt x="197" y="368"/>
                  </a:lnTo>
                  <a:lnTo>
                    <a:pt x="197" y="368"/>
                  </a:lnTo>
                  <a:lnTo>
                    <a:pt x="188" y="367"/>
                  </a:lnTo>
                  <a:lnTo>
                    <a:pt x="180" y="366"/>
                  </a:lnTo>
                  <a:lnTo>
                    <a:pt x="171" y="364"/>
                  </a:lnTo>
                  <a:lnTo>
                    <a:pt x="162" y="361"/>
                  </a:lnTo>
                  <a:lnTo>
                    <a:pt x="155" y="357"/>
                  </a:lnTo>
                  <a:lnTo>
                    <a:pt x="147" y="353"/>
                  </a:lnTo>
                  <a:lnTo>
                    <a:pt x="140" y="348"/>
                  </a:lnTo>
                  <a:lnTo>
                    <a:pt x="133" y="341"/>
                  </a:lnTo>
                  <a:lnTo>
                    <a:pt x="133" y="341"/>
                  </a:lnTo>
                  <a:lnTo>
                    <a:pt x="128" y="335"/>
                  </a:lnTo>
                  <a:lnTo>
                    <a:pt x="122" y="327"/>
                  </a:lnTo>
                  <a:lnTo>
                    <a:pt x="118" y="320"/>
                  </a:lnTo>
                  <a:lnTo>
                    <a:pt x="114" y="312"/>
                  </a:lnTo>
                  <a:lnTo>
                    <a:pt x="110" y="303"/>
                  </a:lnTo>
                  <a:lnTo>
                    <a:pt x="109" y="295"/>
                  </a:lnTo>
                  <a:lnTo>
                    <a:pt x="107" y="287"/>
                  </a:lnTo>
                  <a:lnTo>
                    <a:pt x="107" y="279"/>
                  </a:lnTo>
                  <a:lnTo>
                    <a:pt x="107" y="270"/>
                  </a:lnTo>
                  <a:lnTo>
                    <a:pt x="109" y="261"/>
                  </a:lnTo>
                  <a:lnTo>
                    <a:pt x="110" y="253"/>
                  </a:lnTo>
                  <a:lnTo>
                    <a:pt x="114" y="244"/>
                  </a:lnTo>
                  <a:lnTo>
                    <a:pt x="118" y="236"/>
                  </a:lnTo>
                  <a:lnTo>
                    <a:pt x="122" y="229"/>
                  </a:lnTo>
                  <a:lnTo>
                    <a:pt x="128" y="221"/>
                  </a:lnTo>
                  <a:lnTo>
                    <a:pt x="133" y="215"/>
                  </a:lnTo>
                  <a:lnTo>
                    <a:pt x="133" y="215"/>
                  </a:lnTo>
                  <a:lnTo>
                    <a:pt x="141" y="208"/>
                  </a:lnTo>
                  <a:lnTo>
                    <a:pt x="147" y="203"/>
                  </a:lnTo>
                  <a:lnTo>
                    <a:pt x="155" y="199"/>
                  </a:lnTo>
                  <a:lnTo>
                    <a:pt x="162" y="195"/>
                  </a:lnTo>
                  <a:lnTo>
                    <a:pt x="171" y="192"/>
                  </a:lnTo>
                  <a:lnTo>
                    <a:pt x="180" y="190"/>
                  </a:lnTo>
                  <a:lnTo>
                    <a:pt x="188" y="189"/>
                  </a:lnTo>
                  <a:lnTo>
                    <a:pt x="197" y="188"/>
                  </a:lnTo>
                  <a:lnTo>
                    <a:pt x="197" y="188"/>
                  </a:lnTo>
                  <a:lnTo>
                    <a:pt x="206" y="189"/>
                  </a:lnTo>
                  <a:lnTo>
                    <a:pt x="214" y="190"/>
                  </a:lnTo>
                  <a:lnTo>
                    <a:pt x="223" y="192"/>
                  </a:lnTo>
                  <a:lnTo>
                    <a:pt x="230" y="194"/>
                  </a:lnTo>
                  <a:lnTo>
                    <a:pt x="238" y="199"/>
                  </a:lnTo>
                  <a:lnTo>
                    <a:pt x="245" y="203"/>
                  </a:lnTo>
                  <a:lnTo>
                    <a:pt x="253" y="207"/>
                  </a:lnTo>
                  <a:lnTo>
                    <a:pt x="260" y="214"/>
                  </a:lnTo>
                  <a:lnTo>
                    <a:pt x="230" y="242"/>
                  </a:lnTo>
                  <a:close/>
                  <a:moveTo>
                    <a:pt x="269" y="203"/>
                  </a:moveTo>
                  <a:lnTo>
                    <a:pt x="269" y="203"/>
                  </a:lnTo>
                  <a:lnTo>
                    <a:pt x="262" y="196"/>
                  </a:lnTo>
                  <a:lnTo>
                    <a:pt x="254" y="191"/>
                  </a:lnTo>
                  <a:lnTo>
                    <a:pt x="245" y="186"/>
                  </a:lnTo>
                  <a:lnTo>
                    <a:pt x="236" y="181"/>
                  </a:lnTo>
                  <a:lnTo>
                    <a:pt x="227" y="178"/>
                  </a:lnTo>
                  <a:lnTo>
                    <a:pt x="217" y="176"/>
                  </a:lnTo>
                  <a:lnTo>
                    <a:pt x="208" y="175"/>
                  </a:lnTo>
                  <a:lnTo>
                    <a:pt x="197" y="174"/>
                  </a:lnTo>
                  <a:lnTo>
                    <a:pt x="197" y="174"/>
                  </a:lnTo>
                  <a:lnTo>
                    <a:pt x="187" y="175"/>
                  </a:lnTo>
                  <a:lnTo>
                    <a:pt x="176" y="176"/>
                  </a:lnTo>
                  <a:lnTo>
                    <a:pt x="167" y="178"/>
                  </a:lnTo>
                  <a:lnTo>
                    <a:pt x="157" y="182"/>
                  </a:lnTo>
                  <a:lnTo>
                    <a:pt x="148" y="187"/>
                  </a:lnTo>
                  <a:lnTo>
                    <a:pt x="140" y="191"/>
                  </a:lnTo>
                  <a:lnTo>
                    <a:pt x="131" y="198"/>
                  </a:lnTo>
                  <a:lnTo>
                    <a:pt x="123" y="205"/>
                  </a:lnTo>
                  <a:lnTo>
                    <a:pt x="123" y="205"/>
                  </a:lnTo>
                  <a:lnTo>
                    <a:pt x="117" y="213"/>
                  </a:lnTo>
                  <a:lnTo>
                    <a:pt x="110" y="221"/>
                  </a:lnTo>
                  <a:lnTo>
                    <a:pt x="105" y="230"/>
                  </a:lnTo>
                  <a:lnTo>
                    <a:pt x="101" y="239"/>
                  </a:lnTo>
                  <a:lnTo>
                    <a:pt x="98" y="248"/>
                  </a:lnTo>
                  <a:lnTo>
                    <a:pt x="95" y="258"/>
                  </a:lnTo>
                  <a:lnTo>
                    <a:pt x="93" y="268"/>
                  </a:lnTo>
                  <a:lnTo>
                    <a:pt x="93" y="279"/>
                  </a:lnTo>
                  <a:lnTo>
                    <a:pt x="93" y="288"/>
                  </a:lnTo>
                  <a:lnTo>
                    <a:pt x="95" y="298"/>
                  </a:lnTo>
                  <a:lnTo>
                    <a:pt x="98" y="308"/>
                  </a:lnTo>
                  <a:lnTo>
                    <a:pt x="101" y="317"/>
                  </a:lnTo>
                  <a:lnTo>
                    <a:pt x="105" y="326"/>
                  </a:lnTo>
                  <a:lnTo>
                    <a:pt x="110" y="336"/>
                  </a:lnTo>
                  <a:lnTo>
                    <a:pt x="117" y="343"/>
                  </a:lnTo>
                  <a:lnTo>
                    <a:pt x="123" y="352"/>
                  </a:lnTo>
                  <a:lnTo>
                    <a:pt x="123" y="352"/>
                  </a:lnTo>
                  <a:lnTo>
                    <a:pt x="131" y="358"/>
                  </a:lnTo>
                  <a:lnTo>
                    <a:pt x="140" y="365"/>
                  </a:lnTo>
                  <a:lnTo>
                    <a:pt x="148" y="370"/>
                  </a:lnTo>
                  <a:lnTo>
                    <a:pt x="157" y="375"/>
                  </a:lnTo>
                  <a:lnTo>
                    <a:pt x="167" y="378"/>
                  </a:lnTo>
                  <a:lnTo>
                    <a:pt x="176" y="380"/>
                  </a:lnTo>
                  <a:lnTo>
                    <a:pt x="187" y="381"/>
                  </a:lnTo>
                  <a:lnTo>
                    <a:pt x="197" y="382"/>
                  </a:lnTo>
                  <a:lnTo>
                    <a:pt x="197" y="382"/>
                  </a:lnTo>
                  <a:lnTo>
                    <a:pt x="197" y="382"/>
                  </a:lnTo>
                  <a:lnTo>
                    <a:pt x="197" y="382"/>
                  </a:lnTo>
                  <a:lnTo>
                    <a:pt x="208" y="381"/>
                  </a:lnTo>
                  <a:lnTo>
                    <a:pt x="217" y="380"/>
                  </a:lnTo>
                  <a:lnTo>
                    <a:pt x="227" y="378"/>
                  </a:lnTo>
                  <a:lnTo>
                    <a:pt x="237" y="375"/>
                  </a:lnTo>
                  <a:lnTo>
                    <a:pt x="247" y="370"/>
                  </a:lnTo>
                  <a:lnTo>
                    <a:pt x="255" y="365"/>
                  </a:lnTo>
                  <a:lnTo>
                    <a:pt x="263" y="358"/>
                  </a:lnTo>
                  <a:lnTo>
                    <a:pt x="270" y="352"/>
                  </a:lnTo>
                  <a:lnTo>
                    <a:pt x="270" y="352"/>
                  </a:lnTo>
                  <a:lnTo>
                    <a:pt x="278" y="344"/>
                  </a:lnTo>
                  <a:lnTo>
                    <a:pt x="283" y="336"/>
                  </a:lnTo>
                  <a:lnTo>
                    <a:pt x="289" y="327"/>
                  </a:lnTo>
                  <a:lnTo>
                    <a:pt x="293" y="317"/>
                  </a:lnTo>
                  <a:lnTo>
                    <a:pt x="296" y="309"/>
                  </a:lnTo>
                  <a:lnTo>
                    <a:pt x="299" y="299"/>
                  </a:lnTo>
                  <a:lnTo>
                    <a:pt x="301" y="288"/>
                  </a:lnTo>
                  <a:lnTo>
                    <a:pt x="301" y="279"/>
                  </a:lnTo>
                  <a:lnTo>
                    <a:pt x="301" y="279"/>
                  </a:lnTo>
                  <a:lnTo>
                    <a:pt x="301" y="269"/>
                  </a:lnTo>
                  <a:lnTo>
                    <a:pt x="299" y="260"/>
                  </a:lnTo>
                  <a:lnTo>
                    <a:pt x="297" y="253"/>
                  </a:lnTo>
                  <a:lnTo>
                    <a:pt x="295" y="244"/>
                  </a:lnTo>
                  <a:lnTo>
                    <a:pt x="292" y="236"/>
                  </a:lnTo>
                  <a:lnTo>
                    <a:pt x="289" y="228"/>
                  </a:lnTo>
                  <a:lnTo>
                    <a:pt x="284" y="221"/>
                  </a:lnTo>
                  <a:lnTo>
                    <a:pt x="279" y="214"/>
                  </a:lnTo>
                  <a:lnTo>
                    <a:pt x="301" y="192"/>
                  </a:lnTo>
                  <a:lnTo>
                    <a:pt x="301" y="192"/>
                  </a:lnTo>
                  <a:lnTo>
                    <a:pt x="308" y="202"/>
                  </a:lnTo>
                  <a:lnTo>
                    <a:pt x="314" y="212"/>
                  </a:lnTo>
                  <a:lnTo>
                    <a:pt x="319" y="221"/>
                  </a:lnTo>
                  <a:lnTo>
                    <a:pt x="323" y="232"/>
                  </a:lnTo>
                  <a:lnTo>
                    <a:pt x="328" y="243"/>
                  </a:lnTo>
                  <a:lnTo>
                    <a:pt x="330" y="255"/>
                  </a:lnTo>
                  <a:lnTo>
                    <a:pt x="331" y="267"/>
                  </a:lnTo>
                  <a:lnTo>
                    <a:pt x="332" y="279"/>
                  </a:lnTo>
                  <a:lnTo>
                    <a:pt x="332" y="279"/>
                  </a:lnTo>
                  <a:lnTo>
                    <a:pt x="331" y="292"/>
                  </a:lnTo>
                  <a:lnTo>
                    <a:pt x="329" y="304"/>
                  </a:lnTo>
                  <a:lnTo>
                    <a:pt x="326" y="317"/>
                  </a:lnTo>
                  <a:lnTo>
                    <a:pt x="321" y="329"/>
                  </a:lnTo>
                  <a:lnTo>
                    <a:pt x="316" y="341"/>
                  </a:lnTo>
                  <a:lnTo>
                    <a:pt x="309" y="353"/>
                  </a:lnTo>
                  <a:lnTo>
                    <a:pt x="302" y="364"/>
                  </a:lnTo>
                  <a:lnTo>
                    <a:pt x="292" y="374"/>
                  </a:lnTo>
                  <a:lnTo>
                    <a:pt x="292" y="374"/>
                  </a:lnTo>
                  <a:lnTo>
                    <a:pt x="282" y="382"/>
                  </a:lnTo>
                  <a:lnTo>
                    <a:pt x="271" y="390"/>
                  </a:lnTo>
                  <a:lnTo>
                    <a:pt x="261" y="397"/>
                  </a:lnTo>
                  <a:lnTo>
                    <a:pt x="249" y="403"/>
                  </a:lnTo>
                  <a:lnTo>
                    <a:pt x="237" y="407"/>
                  </a:lnTo>
                  <a:lnTo>
                    <a:pt x="224" y="410"/>
                  </a:lnTo>
                  <a:lnTo>
                    <a:pt x="211" y="412"/>
                  </a:lnTo>
                  <a:lnTo>
                    <a:pt x="197" y="412"/>
                  </a:lnTo>
                  <a:lnTo>
                    <a:pt x="197" y="412"/>
                  </a:lnTo>
                  <a:lnTo>
                    <a:pt x="184" y="412"/>
                  </a:lnTo>
                  <a:lnTo>
                    <a:pt x="171" y="410"/>
                  </a:lnTo>
                  <a:lnTo>
                    <a:pt x="158" y="407"/>
                  </a:lnTo>
                  <a:lnTo>
                    <a:pt x="146" y="403"/>
                  </a:lnTo>
                  <a:lnTo>
                    <a:pt x="134" y="397"/>
                  </a:lnTo>
                  <a:lnTo>
                    <a:pt x="122" y="390"/>
                  </a:lnTo>
                  <a:lnTo>
                    <a:pt x="112" y="382"/>
                  </a:lnTo>
                  <a:lnTo>
                    <a:pt x="102" y="374"/>
                  </a:lnTo>
                  <a:lnTo>
                    <a:pt x="102" y="374"/>
                  </a:lnTo>
                  <a:lnTo>
                    <a:pt x="93" y="363"/>
                  </a:lnTo>
                  <a:lnTo>
                    <a:pt x="85" y="352"/>
                  </a:lnTo>
                  <a:lnTo>
                    <a:pt x="78" y="341"/>
                  </a:lnTo>
                  <a:lnTo>
                    <a:pt x="73" y="328"/>
                  </a:lnTo>
                  <a:lnTo>
                    <a:pt x="68" y="316"/>
                  </a:lnTo>
                  <a:lnTo>
                    <a:pt x="65" y="303"/>
                  </a:lnTo>
                  <a:lnTo>
                    <a:pt x="63" y="290"/>
                  </a:lnTo>
                  <a:lnTo>
                    <a:pt x="63" y="279"/>
                  </a:lnTo>
                  <a:lnTo>
                    <a:pt x="63" y="266"/>
                  </a:lnTo>
                  <a:lnTo>
                    <a:pt x="65" y="253"/>
                  </a:lnTo>
                  <a:lnTo>
                    <a:pt x="68" y="240"/>
                  </a:lnTo>
                  <a:lnTo>
                    <a:pt x="73" y="228"/>
                  </a:lnTo>
                  <a:lnTo>
                    <a:pt x="78" y="216"/>
                  </a:lnTo>
                  <a:lnTo>
                    <a:pt x="85" y="204"/>
                  </a:lnTo>
                  <a:lnTo>
                    <a:pt x="93" y="193"/>
                  </a:lnTo>
                  <a:lnTo>
                    <a:pt x="102" y="182"/>
                  </a:lnTo>
                  <a:lnTo>
                    <a:pt x="102" y="182"/>
                  </a:lnTo>
                  <a:lnTo>
                    <a:pt x="112" y="174"/>
                  </a:lnTo>
                  <a:lnTo>
                    <a:pt x="122" y="166"/>
                  </a:lnTo>
                  <a:lnTo>
                    <a:pt x="134" y="160"/>
                  </a:lnTo>
                  <a:lnTo>
                    <a:pt x="145" y="153"/>
                  </a:lnTo>
                  <a:lnTo>
                    <a:pt x="158" y="149"/>
                  </a:lnTo>
                  <a:lnTo>
                    <a:pt x="171" y="146"/>
                  </a:lnTo>
                  <a:lnTo>
                    <a:pt x="184" y="145"/>
                  </a:lnTo>
                  <a:lnTo>
                    <a:pt x="197" y="144"/>
                  </a:lnTo>
                  <a:lnTo>
                    <a:pt x="197" y="144"/>
                  </a:lnTo>
                  <a:lnTo>
                    <a:pt x="210" y="145"/>
                  </a:lnTo>
                  <a:lnTo>
                    <a:pt x="223" y="146"/>
                  </a:lnTo>
                  <a:lnTo>
                    <a:pt x="236" y="149"/>
                  </a:lnTo>
                  <a:lnTo>
                    <a:pt x="248" y="153"/>
                  </a:lnTo>
                  <a:lnTo>
                    <a:pt x="260" y="159"/>
                  </a:lnTo>
                  <a:lnTo>
                    <a:pt x="270" y="165"/>
                  </a:lnTo>
                  <a:lnTo>
                    <a:pt x="281" y="173"/>
                  </a:lnTo>
                  <a:lnTo>
                    <a:pt x="291" y="181"/>
                  </a:lnTo>
                  <a:lnTo>
                    <a:pt x="269" y="20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60" name="组合 59">
            <a:extLst>
              <a:ext uri="{FF2B5EF4-FFF2-40B4-BE49-F238E27FC236}">
                <a16:creationId xmlns="" xmlns:a16="http://schemas.microsoft.com/office/drawing/2014/main" id="{741B9954-CBA4-460E-9E6B-83367C3AFDB6}"/>
              </a:ext>
            </a:extLst>
          </p:cNvPr>
          <p:cNvGrpSpPr/>
          <p:nvPr/>
        </p:nvGrpSpPr>
        <p:grpSpPr>
          <a:xfrm>
            <a:off x="6574280" y="2669359"/>
            <a:ext cx="769168" cy="769168"/>
            <a:chOff x="6375542" y="2372274"/>
            <a:chExt cx="769168" cy="769168"/>
          </a:xfrm>
          <a:effectLst/>
        </p:grpSpPr>
        <p:sp>
          <p:nvSpPr>
            <p:cNvPr id="61" name="타원 33">
              <a:extLst>
                <a:ext uri="{FF2B5EF4-FFF2-40B4-BE49-F238E27FC236}">
                  <a16:creationId xmlns="" xmlns:a16="http://schemas.microsoft.com/office/drawing/2014/main" id="{A3CE0990-54EA-49B5-BCBB-43219F0EE994}"/>
                </a:ext>
              </a:extLst>
            </p:cNvPr>
            <p:cNvSpPr/>
            <p:nvPr/>
          </p:nvSpPr>
          <p:spPr>
            <a:xfrm>
              <a:off x="6375542" y="2372274"/>
              <a:ext cx="769168" cy="769168"/>
            </a:xfrm>
            <a:prstGeom prst="ellipse">
              <a:avLst/>
            </a:prstGeom>
            <a:gradFill>
              <a:gsLst>
                <a:gs pos="0">
                  <a:schemeClr val="accent3">
                    <a:alpha val="13000"/>
                  </a:schemeClr>
                </a:gs>
                <a:gs pos="100000">
                  <a:srgbClr val="064F95">
                    <a:alpha val="92000"/>
                  </a:srgbClr>
                </a:gs>
              </a:gsLst>
              <a:lin ang="81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nvGrpSpPr>
            <p:cNvPr id="62" name="Group 52">
              <a:extLst>
                <a:ext uri="{FF2B5EF4-FFF2-40B4-BE49-F238E27FC236}">
                  <a16:creationId xmlns="" xmlns:a16="http://schemas.microsoft.com/office/drawing/2014/main" id="{B182BF9E-A6FE-420C-B3E7-88AC0E3D31BA}"/>
                </a:ext>
              </a:extLst>
            </p:cNvPr>
            <p:cNvGrpSpPr/>
            <p:nvPr/>
          </p:nvGrpSpPr>
          <p:grpSpPr>
            <a:xfrm>
              <a:off x="6578277" y="2538731"/>
              <a:ext cx="363699" cy="436255"/>
              <a:chOff x="4051300" y="3109913"/>
              <a:chExt cx="628650" cy="754063"/>
            </a:xfrm>
            <a:solidFill>
              <a:schemeClr val="bg1"/>
            </a:solidFill>
          </p:grpSpPr>
          <p:sp>
            <p:nvSpPr>
              <p:cNvPr id="63" name="Freeform 53">
                <a:extLst>
                  <a:ext uri="{FF2B5EF4-FFF2-40B4-BE49-F238E27FC236}">
                    <a16:creationId xmlns="" xmlns:a16="http://schemas.microsoft.com/office/drawing/2014/main" id="{2AAEEAE8-F51D-4FEC-A143-E1C0D0CD42F7}"/>
                  </a:ext>
                </a:extLst>
              </p:cNvPr>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64" name="Freeform 54">
                <a:extLst>
                  <a:ext uri="{FF2B5EF4-FFF2-40B4-BE49-F238E27FC236}">
                    <a16:creationId xmlns="" xmlns:a16="http://schemas.microsoft.com/office/drawing/2014/main" id="{BCB682CF-623F-486C-A730-F4BD78ECB124}"/>
                  </a:ext>
                </a:extLst>
              </p:cNvPr>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65" name="组合 64">
            <a:extLst>
              <a:ext uri="{FF2B5EF4-FFF2-40B4-BE49-F238E27FC236}">
                <a16:creationId xmlns="" xmlns:a16="http://schemas.microsoft.com/office/drawing/2014/main" id="{9DD10F8B-061B-4443-B2D1-92A76F8519E0}"/>
              </a:ext>
            </a:extLst>
          </p:cNvPr>
          <p:cNvGrpSpPr/>
          <p:nvPr/>
        </p:nvGrpSpPr>
        <p:grpSpPr>
          <a:xfrm>
            <a:off x="3807154" y="4843259"/>
            <a:ext cx="769168" cy="769168"/>
            <a:chOff x="4202042" y="4843259"/>
            <a:chExt cx="769168" cy="769168"/>
          </a:xfrm>
        </p:grpSpPr>
        <p:sp>
          <p:nvSpPr>
            <p:cNvPr id="66" name="타원 5">
              <a:extLst>
                <a:ext uri="{FF2B5EF4-FFF2-40B4-BE49-F238E27FC236}">
                  <a16:creationId xmlns="" xmlns:a16="http://schemas.microsoft.com/office/drawing/2014/main" id="{5ADF01C5-D942-4CEC-B1D1-15A7975DE042}"/>
                </a:ext>
              </a:extLst>
            </p:cNvPr>
            <p:cNvSpPr/>
            <p:nvPr/>
          </p:nvSpPr>
          <p:spPr>
            <a:xfrm>
              <a:off x="4202042" y="4843259"/>
              <a:ext cx="769168" cy="769168"/>
            </a:xfrm>
            <a:prstGeom prst="ellipse">
              <a:avLst/>
            </a:prstGeom>
            <a:noFill/>
            <a:ln w="25400">
              <a:gradFill flip="none" rotWithShape="1">
                <a:gsLst>
                  <a:gs pos="0">
                    <a:schemeClr val="accent3"/>
                  </a:gs>
                  <a:gs pos="100000">
                    <a:srgbClr val="064F95"/>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dirty="0"/>
            </a:p>
          </p:txBody>
        </p:sp>
        <p:sp>
          <p:nvSpPr>
            <p:cNvPr id="67" name="Freeform 62">
              <a:extLst>
                <a:ext uri="{FF2B5EF4-FFF2-40B4-BE49-F238E27FC236}">
                  <a16:creationId xmlns="" xmlns:a16="http://schemas.microsoft.com/office/drawing/2014/main" id="{67197F59-7A28-4B93-97E2-659D538C9209}"/>
                </a:ext>
              </a:extLst>
            </p:cNvPr>
            <p:cNvSpPr>
              <a:spLocks noEditPoints="1"/>
            </p:cNvSpPr>
            <p:nvPr/>
          </p:nvSpPr>
          <p:spPr bwMode="auto">
            <a:xfrm>
              <a:off x="4342783" y="5013390"/>
              <a:ext cx="487687" cy="428907"/>
            </a:xfrm>
            <a:custGeom>
              <a:avLst/>
              <a:gdLst>
                <a:gd name="T0" fmla="*/ 448 w 531"/>
                <a:gd name="T1" fmla="*/ 98 h 467"/>
                <a:gd name="T2" fmla="*/ 461 w 531"/>
                <a:gd name="T3" fmla="*/ 75 h 467"/>
                <a:gd name="T4" fmla="*/ 449 w 531"/>
                <a:gd name="T5" fmla="*/ 72 h 467"/>
                <a:gd name="T6" fmla="*/ 442 w 531"/>
                <a:gd name="T7" fmla="*/ 85 h 467"/>
                <a:gd name="T8" fmla="*/ 430 w 531"/>
                <a:gd name="T9" fmla="*/ 78 h 467"/>
                <a:gd name="T10" fmla="*/ 435 w 531"/>
                <a:gd name="T11" fmla="*/ 67 h 467"/>
                <a:gd name="T12" fmla="*/ 429 w 531"/>
                <a:gd name="T13" fmla="*/ 60 h 467"/>
                <a:gd name="T14" fmla="*/ 286 w 531"/>
                <a:gd name="T15" fmla="*/ 36 h 467"/>
                <a:gd name="T16" fmla="*/ 288 w 531"/>
                <a:gd name="T17" fmla="*/ 15 h 467"/>
                <a:gd name="T18" fmla="*/ 266 w 531"/>
                <a:gd name="T19" fmla="*/ 0 h 467"/>
                <a:gd name="T20" fmla="*/ 247 w 531"/>
                <a:gd name="T21" fmla="*/ 11 h 467"/>
                <a:gd name="T22" fmla="*/ 243 w 531"/>
                <a:gd name="T23" fmla="*/ 31 h 467"/>
                <a:gd name="T24" fmla="*/ 135 w 531"/>
                <a:gd name="T25" fmla="*/ 51 h 467"/>
                <a:gd name="T26" fmla="*/ 97 w 531"/>
                <a:gd name="T27" fmla="*/ 65 h 467"/>
                <a:gd name="T28" fmla="*/ 101 w 531"/>
                <a:gd name="T29" fmla="*/ 78 h 467"/>
                <a:gd name="T30" fmla="*/ 92 w 531"/>
                <a:gd name="T31" fmla="*/ 87 h 467"/>
                <a:gd name="T32" fmla="*/ 84 w 531"/>
                <a:gd name="T33" fmla="*/ 75 h 467"/>
                <a:gd name="T34" fmla="*/ 72 w 531"/>
                <a:gd name="T35" fmla="*/ 72 h 467"/>
                <a:gd name="T36" fmla="*/ 78 w 531"/>
                <a:gd name="T37" fmla="*/ 95 h 467"/>
                <a:gd name="T38" fmla="*/ 0 w 531"/>
                <a:gd name="T39" fmla="*/ 304 h 467"/>
                <a:gd name="T40" fmla="*/ 24 w 531"/>
                <a:gd name="T41" fmla="*/ 328 h 467"/>
                <a:gd name="T42" fmla="*/ 138 w 531"/>
                <a:gd name="T43" fmla="*/ 339 h 467"/>
                <a:gd name="T44" fmla="*/ 173 w 531"/>
                <a:gd name="T45" fmla="*/ 320 h 467"/>
                <a:gd name="T46" fmla="*/ 185 w 531"/>
                <a:gd name="T47" fmla="*/ 300 h 467"/>
                <a:gd name="T48" fmla="*/ 114 w 531"/>
                <a:gd name="T49" fmla="*/ 84 h 467"/>
                <a:gd name="T50" fmla="*/ 178 w 531"/>
                <a:gd name="T51" fmla="*/ 58 h 467"/>
                <a:gd name="T52" fmla="*/ 243 w 531"/>
                <a:gd name="T53" fmla="*/ 233 h 467"/>
                <a:gd name="T54" fmla="*/ 249 w 531"/>
                <a:gd name="T55" fmla="*/ 299 h 467"/>
                <a:gd name="T56" fmla="*/ 248 w 531"/>
                <a:gd name="T57" fmla="*/ 352 h 467"/>
                <a:gd name="T58" fmla="*/ 210 w 531"/>
                <a:gd name="T59" fmla="*/ 385 h 467"/>
                <a:gd name="T60" fmla="*/ 186 w 531"/>
                <a:gd name="T61" fmla="*/ 467 h 467"/>
                <a:gd name="T62" fmla="*/ 327 w 531"/>
                <a:gd name="T63" fmla="*/ 386 h 467"/>
                <a:gd name="T64" fmla="*/ 292 w 531"/>
                <a:gd name="T65" fmla="*/ 371 h 467"/>
                <a:gd name="T66" fmla="*/ 282 w 531"/>
                <a:gd name="T67" fmla="*/ 299 h 467"/>
                <a:gd name="T68" fmla="*/ 289 w 531"/>
                <a:gd name="T69" fmla="*/ 233 h 467"/>
                <a:gd name="T70" fmla="*/ 354 w 531"/>
                <a:gd name="T71" fmla="*/ 58 h 467"/>
                <a:gd name="T72" fmla="*/ 417 w 531"/>
                <a:gd name="T73" fmla="*/ 84 h 467"/>
                <a:gd name="T74" fmla="*/ 346 w 531"/>
                <a:gd name="T75" fmla="*/ 300 h 467"/>
                <a:gd name="T76" fmla="*/ 358 w 531"/>
                <a:gd name="T77" fmla="*/ 320 h 467"/>
                <a:gd name="T78" fmla="*/ 396 w 531"/>
                <a:gd name="T79" fmla="*/ 339 h 467"/>
                <a:gd name="T80" fmla="*/ 507 w 531"/>
                <a:gd name="T81" fmla="*/ 328 h 467"/>
                <a:gd name="T82" fmla="*/ 531 w 531"/>
                <a:gd name="T83" fmla="*/ 303 h 467"/>
                <a:gd name="T84" fmla="*/ 275 w 531"/>
                <a:gd name="T85" fmla="*/ 24 h 467"/>
                <a:gd name="T86" fmla="*/ 266 w 531"/>
                <a:gd name="T87" fmla="*/ 34 h 467"/>
                <a:gd name="T88" fmla="*/ 257 w 531"/>
                <a:gd name="T89" fmla="*/ 21 h 467"/>
                <a:gd name="T90" fmla="*/ 51 w 531"/>
                <a:gd name="T91" fmla="*/ 325 h 467"/>
                <a:gd name="T92" fmla="*/ 166 w 531"/>
                <a:gd name="T93" fmla="*/ 308 h 467"/>
                <a:gd name="T94" fmla="*/ 134 w 531"/>
                <a:gd name="T95" fmla="*/ 325 h 467"/>
                <a:gd name="T96" fmla="*/ 270 w 531"/>
                <a:gd name="T97" fmla="*/ 217 h 467"/>
                <a:gd name="T98" fmla="*/ 275 w 531"/>
                <a:gd name="T99" fmla="*/ 274 h 467"/>
                <a:gd name="T100" fmla="*/ 256 w 531"/>
                <a:gd name="T101" fmla="*/ 274 h 467"/>
                <a:gd name="T102" fmla="*/ 262 w 531"/>
                <a:gd name="T103" fmla="*/ 217 h 467"/>
                <a:gd name="T104" fmla="*/ 331 w 531"/>
                <a:gd name="T105" fmla="*/ 453 h 467"/>
                <a:gd name="T106" fmla="*/ 296 w 531"/>
                <a:gd name="T107" fmla="*/ 391 h 467"/>
                <a:gd name="T108" fmla="*/ 256 w 531"/>
                <a:gd name="T109" fmla="*/ 368 h 467"/>
                <a:gd name="T110" fmla="*/ 268 w 531"/>
                <a:gd name="T111" fmla="*/ 307 h 467"/>
                <a:gd name="T112" fmla="*/ 274 w 531"/>
                <a:gd name="T113" fmla="*/ 368 h 467"/>
                <a:gd name="T114" fmla="*/ 268 w 531"/>
                <a:gd name="T115" fmla="*/ 203 h 467"/>
                <a:gd name="T116" fmla="*/ 268 w 531"/>
                <a:gd name="T117" fmla="*/ 53 h 467"/>
                <a:gd name="T118" fmla="*/ 480 w 531"/>
                <a:gd name="T119" fmla="*/ 325 h 467"/>
                <a:gd name="T120" fmla="*/ 367 w 531"/>
                <a:gd name="T121" fmla="*/ 308 h 467"/>
                <a:gd name="T122" fmla="*/ 480 w 531"/>
                <a:gd name="T123" fmla="*/ 325 h 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31" h="467">
                  <a:moveTo>
                    <a:pt x="531" y="303"/>
                  </a:moveTo>
                  <a:lnTo>
                    <a:pt x="531" y="303"/>
                  </a:lnTo>
                  <a:lnTo>
                    <a:pt x="531" y="300"/>
                  </a:lnTo>
                  <a:lnTo>
                    <a:pt x="530" y="298"/>
                  </a:lnTo>
                  <a:lnTo>
                    <a:pt x="448" y="98"/>
                  </a:lnTo>
                  <a:lnTo>
                    <a:pt x="448" y="98"/>
                  </a:lnTo>
                  <a:lnTo>
                    <a:pt x="453" y="95"/>
                  </a:lnTo>
                  <a:lnTo>
                    <a:pt x="457" y="91"/>
                  </a:lnTo>
                  <a:lnTo>
                    <a:pt x="461" y="84"/>
                  </a:lnTo>
                  <a:lnTo>
                    <a:pt x="462" y="78"/>
                  </a:lnTo>
                  <a:lnTo>
                    <a:pt x="462" y="78"/>
                  </a:lnTo>
                  <a:lnTo>
                    <a:pt x="461" y="75"/>
                  </a:lnTo>
                  <a:lnTo>
                    <a:pt x="459" y="72"/>
                  </a:lnTo>
                  <a:lnTo>
                    <a:pt x="457" y="71"/>
                  </a:lnTo>
                  <a:lnTo>
                    <a:pt x="454" y="70"/>
                  </a:lnTo>
                  <a:lnTo>
                    <a:pt x="454" y="70"/>
                  </a:lnTo>
                  <a:lnTo>
                    <a:pt x="452" y="71"/>
                  </a:lnTo>
                  <a:lnTo>
                    <a:pt x="449" y="72"/>
                  </a:lnTo>
                  <a:lnTo>
                    <a:pt x="448" y="75"/>
                  </a:lnTo>
                  <a:lnTo>
                    <a:pt x="448" y="78"/>
                  </a:lnTo>
                  <a:lnTo>
                    <a:pt x="448" y="78"/>
                  </a:lnTo>
                  <a:lnTo>
                    <a:pt x="446" y="81"/>
                  </a:lnTo>
                  <a:lnTo>
                    <a:pt x="444" y="83"/>
                  </a:lnTo>
                  <a:lnTo>
                    <a:pt x="442" y="85"/>
                  </a:lnTo>
                  <a:lnTo>
                    <a:pt x="439" y="87"/>
                  </a:lnTo>
                  <a:lnTo>
                    <a:pt x="439" y="87"/>
                  </a:lnTo>
                  <a:lnTo>
                    <a:pt x="436" y="85"/>
                  </a:lnTo>
                  <a:lnTo>
                    <a:pt x="434" y="83"/>
                  </a:lnTo>
                  <a:lnTo>
                    <a:pt x="431" y="81"/>
                  </a:lnTo>
                  <a:lnTo>
                    <a:pt x="430" y="78"/>
                  </a:lnTo>
                  <a:lnTo>
                    <a:pt x="430" y="78"/>
                  </a:lnTo>
                  <a:lnTo>
                    <a:pt x="431" y="75"/>
                  </a:lnTo>
                  <a:lnTo>
                    <a:pt x="434" y="72"/>
                  </a:lnTo>
                  <a:lnTo>
                    <a:pt x="434" y="72"/>
                  </a:lnTo>
                  <a:lnTo>
                    <a:pt x="435" y="70"/>
                  </a:lnTo>
                  <a:lnTo>
                    <a:pt x="435" y="67"/>
                  </a:lnTo>
                  <a:lnTo>
                    <a:pt x="435" y="65"/>
                  </a:lnTo>
                  <a:lnTo>
                    <a:pt x="434" y="63"/>
                  </a:lnTo>
                  <a:lnTo>
                    <a:pt x="434" y="63"/>
                  </a:lnTo>
                  <a:lnTo>
                    <a:pt x="431" y="61"/>
                  </a:lnTo>
                  <a:lnTo>
                    <a:pt x="429" y="60"/>
                  </a:lnTo>
                  <a:lnTo>
                    <a:pt x="429" y="60"/>
                  </a:lnTo>
                  <a:lnTo>
                    <a:pt x="396" y="51"/>
                  </a:lnTo>
                  <a:lnTo>
                    <a:pt x="360" y="44"/>
                  </a:lnTo>
                  <a:lnTo>
                    <a:pt x="323" y="41"/>
                  </a:lnTo>
                  <a:lnTo>
                    <a:pt x="283" y="39"/>
                  </a:lnTo>
                  <a:lnTo>
                    <a:pt x="283" y="39"/>
                  </a:lnTo>
                  <a:lnTo>
                    <a:pt x="286" y="36"/>
                  </a:lnTo>
                  <a:lnTo>
                    <a:pt x="288" y="31"/>
                  </a:lnTo>
                  <a:lnTo>
                    <a:pt x="289" y="28"/>
                  </a:lnTo>
                  <a:lnTo>
                    <a:pt x="289" y="24"/>
                  </a:lnTo>
                  <a:lnTo>
                    <a:pt x="289" y="24"/>
                  </a:lnTo>
                  <a:lnTo>
                    <a:pt x="289" y="20"/>
                  </a:lnTo>
                  <a:lnTo>
                    <a:pt x="288" y="15"/>
                  </a:lnTo>
                  <a:lnTo>
                    <a:pt x="286" y="11"/>
                  </a:lnTo>
                  <a:lnTo>
                    <a:pt x="282" y="8"/>
                  </a:lnTo>
                  <a:lnTo>
                    <a:pt x="279" y="4"/>
                  </a:lnTo>
                  <a:lnTo>
                    <a:pt x="275" y="2"/>
                  </a:lnTo>
                  <a:lnTo>
                    <a:pt x="270" y="1"/>
                  </a:lnTo>
                  <a:lnTo>
                    <a:pt x="266" y="0"/>
                  </a:lnTo>
                  <a:lnTo>
                    <a:pt x="266" y="0"/>
                  </a:lnTo>
                  <a:lnTo>
                    <a:pt x="261" y="1"/>
                  </a:lnTo>
                  <a:lnTo>
                    <a:pt x="256" y="2"/>
                  </a:lnTo>
                  <a:lnTo>
                    <a:pt x="253" y="4"/>
                  </a:lnTo>
                  <a:lnTo>
                    <a:pt x="249" y="8"/>
                  </a:lnTo>
                  <a:lnTo>
                    <a:pt x="247" y="11"/>
                  </a:lnTo>
                  <a:lnTo>
                    <a:pt x="245" y="15"/>
                  </a:lnTo>
                  <a:lnTo>
                    <a:pt x="242" y="20"/>
                  </a:lnTo>
                  <a:lnTo>
                    <a:pt x="242" y="24"/>
                  </a:lnTo>
                  <a:lnTo>
                    <a:pt x="242" y="24"/>
                  </a:lnTo>
                  <a:lnTo>
                    <a:pt x="242" y="28"/>
                  </a:lnTo>
                  <a:lnTo>
                    <a:pt x="243" y="31"/>
                  </a:lnTo>
                  <a:lnTo>
                    <a:pt x="246" y="36"/>
                  </a:lnTo>
                  <a:lnTo>
                    <a:pt x="248" y="39"/>
                  </a:lnTo>
                  <a:lnTo>
                    <a:pt x="248" y="39"/>
                  </a:lnTo>
                  <a:lnTo>
                    <a:pt x="209" y="41"/>
                  </a:lnTo>
                  <a:lnTo>
                    <a:pt x="171" y="44"/>
                  </a:lnTo>
                  <a:lnTo>
                    <a:pt x="135" y="51"/>
                  </a:lnTo>
                  <a:lnTo>
                    <a:pt x="102" y="60"/>
                  </a:lnTo>
                  <a:lnTo>
                    <a:pt x="102" y="60"/>
                  </a:lnTo>
                  <a:lnTo>
                    <a:pt x="100" y="61"/>
                  </a:lnTo>
                  <a:lnTo>
                    <a:pt x="98" y="63"/>
                  </a:lnTo>
                  <a:lnTo>
                    <a:pt x="98" y="63"/>
                  </a:lnTo>
                  <a:lnTo>
                    <a:pt x="97" y="65"/>
                  </a:lnTo>
                  <a:lnTo>
                    <a:pt x="97" y="67"/>
                  </a:lnTo>
                  <a:lnTo>
                    <a:pt x="97" y="70"/>
                  </a:lnTo>
                  <a:lnTo>
                    <a:pt x="99" y="72"/>
                  </a:lnTo>
                  <a:lnTo>
                    <a:pt x="99" y="72"/>
                  </a:lnTo>
                  <a:lnTo>
                    <a:pt x="100" y="75"/>
                  </a:lnTo>
                  <a:lnTo>
                    <a:pt x="101" y="78"/>
                  </a:lnTo>
                  <a:lnTo>
                    <a:pt x="101" y="78"/>
                  </a:lnTo>
                  <a:lnTo>
                    <a:pt x="100" y="81"/>
                  </a:lnTo>
                  <a:lnTo>
                    <a:pt x="99" y="83"/>
                  </a:lnTo>
                  <a:lnTo>
                    <a:pt x="95" y="85"/>
                  </a:lnTo>
                  <a:lnTo>
                    <a:pt x="92" y="87"/>
                  </a:lnTo>
                  <a:lnTo>
                    <a:pt x="92" y="87"/>
                  </a:lnTo>
                  <a:lnTo>
                    <a:pt x="89" y="85"/>
                  </a:lnTo>
                  <a:lnTo>
                    <a:pt x="87" y="83"/>
                  </a:lnTo>
                  <a:lnTo>
                    <a:pt x="85" y="81"/>
                  </a:lnTo>
                  <a:lnTo>
                    <a:pt x="85" y="78"/>
                  </a:lnTo>
                  <a:lnTo>
                    <a:pt x="85" y="78"/>
                  </a:lnTo>
                  <a:lnTo>
                    <a:pt x="84" y="75"/>
                  </a:lnTo>
                  <a:lnTo>
                    <a:pt x="83" y="72"/>
                  </a:lnTo>
                  <a:lnTo>
                    <a:pt x="80" y="71"/>
                  </a:lnTo>
                  <a:lnTo>
                    <a:pt x="77" y="70"/>
                  </a:lnTo>
                  <a:lnTo>
                    <a:pt x="77" y="70"/>
                  </a:lnTo>
                  <a:lnTo>
                    <a:pt x="75" y="71"/>
                  </a:lnTo>
                  <a:lnTo>
                    <a:pt x="72" y="72"/>
                  </a:lnTo>
                  <a:lnTo>
                    <a:pt x="71" y="75"/>
                  </a:lnTo>
                  <a:lnTo>
                    <a:pt x="71" y="78"/>
                  </a:lnTo>
                  <a:lnTo>
                    <a:pt x="71" y="78"/>
                  </a:lnTo>
                  <a:lnTo>
                    <a:pt x="71" y="84"/>
                  </a:lnTo>
                  <a:lnTo>
                    <a:pt x="74" y="91"/>
                  </a:lnTo>
                  <a:lnTo>
                    <a:pt x="78" y="95"/>
                  </a:lnTo>
                  <a:lnTo>
                    <a:pt x="84" y="98"/>
                  </a:lnTo>
                  <a:lnTo>
                    <a:pt x="2" y="298"/>
                  </a:lnTo>
                  <a:lnTo>
                    <a:pt x="2" y="298"/>
                  </a:lnTo>
                  <a:lnTo>
                    <a:pt x="2" y="300"/>
                  </a:lnTo>
                  <a:lnTo>
                    <a:pt x="2" y="303"/>
                  </a:lnTo>
                  <a:lnTo>
                    <a:pt x="0" y="304"/>
                  </a:lnTo>
                  <a:lnTo>
                    <a:pt x="0" y="304"/>
                  </a:lnTo>
                  <a:lnTo>
                    <a:pt x="4" y="310"/>
                  </a:lnTo>
                  <a:lnTo>
                    <a:pt x="8" y="314"/>
                  </a:lnTo>
                  <a:lnTo>
                    <a:pt x="12" y="320"/>
                  </a:lnTo>
                  <a:lnTo>
                    <a:pt x="18" y="324"/>
                  </a:lnTo>
                  <a:lnTo>
                    <a:pt x="24" y="328"/>
                  </a:lnTo>
                  <a:lnTo>
                    <a:pt x="32" y="333"/>
                  </a:lnTo>
                  <a:lnTo>
                    <a:pt x="39" y="336"/>
                  </a:lnTo>
                  <a:lnTo>
                    <a:pt x="48" y="339"/>
                  </a:lnTo>
                  <a:lnTo>
                    <a:pt x="50" y="339"/>
                  </a:lnTo>
                  <a:lnTo>
                    <a:pt x="135" y="339"/>
                  </a:lnTo>
                  <a:lnTo>
                    <a:pt x="138" y="339"/>
                  </a:lnTo>
                  <a:lnTo>
                    <a:pt x="138" y="339"/>
                  </a:lnTo>
                  <a:lnTo>
                    <a:pt x="146" y="336"/>
                  </a:lnTo>
                  <a:lnTo>
                    <a:pt x="154" y="333"/>
                  </a:lnTo>
                  <a:lnTo>
                    <a:pt x="161" y="328"/>
                  </a:lnTo>
                  <a:lnTo>
                    <a:pt x="168" y="324"/>
                  </a:lnTo>
                  <a:lnTo>
                    <a:pt x="173" y="320"/>
                  </a:lnTo>
                  <a:lnTo>
                    <a:pt x="179" y="314"/>
                  </a:lnTo>
                  <a:lnTo>
                    <a:pt x="183" y="310"/>
                  </a:lnTo>
                  <a:lnTo>
                    <a:pt x="186" y="304"/>
                  </a:lnTo>
                  <a:lnTo>
                    <a:pt x="185" y="303"/>
                  </a:lnTo>
                  <a:lnTo>
                    <a:pt x="185" y="303"/>
                  </a:lnTo>
                  <a:lnTo>
                    <a:pt x="185" y="300"/>
                  </a:lnTo>
                  <a:lnTo>
                    <a:pt x="184" y="298"/>
                  </a:lnTo>
                  <a:lnTo>
                    <a:pt x="102" y="98"/>
                  </a:lnTo>
                  <a:lnTo>
                    <a:pt x="102" y="98"/>
                  </a:lnTo>
                  <a:lnTo>
                    <a:pt x="107" y="95"/>
                  </a:lnTo>
                  <a:lnTo>
                    <a:pt x="112" y="90"/>
                  </a:lnTo>
                  <a:lnTo>
                    <a:pt x="114" y="84"/>
                  </a:lnTo>
                  <a:lnTo>
                    <a:pt x="115" y="78"/>
                  </a:lnTo>
                  <a:lnTo>
                    <a:pt x="115" y="78"/>
                  </a:lnTo>
                  <a:lnTo>
                    <a:pt x="114" y="70"/>
                  </a:lnTo>
                  <a:lnTo>
                    <a:pt x="114" y="70"/>
                  </a:lnTo>
                  <a:lnTo>
                    <a:pt x="145" y="64"/>
                  </a:lnTo>
                  <a:lnTo>
                    <a:pt x="178" y="58"/>
                  </a:lnTo>
                  <a:lnTo>
                    <a:pt x="212" y="54"/>
                  </a:lnTo>
                  <a:lnTo>
                    <a:pt x="249" y="53"/>
                  </a:lnTo>
                  <a:lnTo>
                    <a:pt x="249" y="211"/>
                  </a:lnTo>
                  <a:lnTo>
                    <a:pt x="249" y="211"/>
                  </a:lnTo>
                  <a:lnTo>
                    <a:pt x="246" y="222"/>
                  </a:lnTo>
                  <a:lnTo>
                    <a:pt x="243" y="233"/>
                  </a:lnTo>
                  <a:lnTo>
                    <a:pt x="241" y="244"/>
                  </a:lnTo>
                  <a:lnTo>
                    <a:pt x="241" y="255"/>
                  </a:lnTo>
                  <a:lnTo>
                    <a:pt x="241" y="267"/>
                  </a:lnTo>
                  <a:lnTo>
                    <a:pt x="243" y="278"/>
                  </a:lnTo>
                  <a:lnTo>
                    <a:pt x="246" y="288"/>
                  </a:lnTo>
                  <a:lnTo>
                    <a:pt x="249" y="299"/>
                  </a:lnTo>
                  <a:lnTo>
                    <a:pt x="249" y="299"/>
                  </a:lnTo>
                  <a:lnTo>
                    <a:pt x="249" y="300"/>
                  </a:lnTo>
                  <a:lnTo>
                    <a:pt x="249" y="341"/>
                  </a:lnTo>
                  <a:lnTo>
                    <a:pt x="249" y="341"/>
                  </a:lnTo>
                  <a:lnTo>
                    <a:pt x="249" y="346"/>
                  </a:lnTo>
                  <a:lnTo>
                    <a:pt x="248" y="352"/>
                  </a:lnTo>
                  <a:lnTo>
                    <a:pt x="246" y="358"/>
                  </a:lnTo>
                  <a:lnTo>
                    <a:pt x="242" y="364"/>
                  </a:lnTo>
                  <a:lnTo>
                    <a:pt x="238" y="371"/>
                  </a:lnTo>
                  <a:lnTo>
                    <a:pt x="230" y="376"/>
                  </a:lnTo>
                  <a:lnTo>
                    <a:pt x="222" y="381"/>
                  </a:lnTo>
                  <a:lnTo>
                    <a:pt x="210" y="385"/>
                  </a:lnTo>
                  <a:lnTo>
                    <a:pt x="206" y="386"/>
                  </a:lnTo>
                  <a:lnTo>
                    <a:pt x="205" y="391"/>
                  </a:lnTo>
                  <a:lnTo>
                    <a:pt x="192" y="391"/>
                  </a:lnTo>
                  <a:lnTo>
                    <a:pt x="192" y="429"/>
                  </a:lnTo>
                  <a:lnTo>
                    <a:pt x="186" y="429"/>
                  </a:lnTo>
                  <a:lnTo>
                    <a:pt x="186" y="467"/>
                  </a:lnTo>
                  <a:lnTo>
                    <a:pt x="345" y="467"/>
                  </a:lnTo>
                  <a:lnTo>
                    <a:pt x="345" y="429"/>
                  </a:lnTo>
                  <a:lnTo>
                    <a:pt x="340" y="429"/>
                  </a:lnTo>
                  <a:lnTo>
                    <a:pt x="340" y="391"/>
                  </a:lnTo>
                  <a:lnTo>
                    <a:pt x="327" y="391"/>
                  </a:lnTo>
                  <a:lnTo>
                    <a:pt x="327" y="386"/>
                  </a:lnTo>
                  <a:lnTo>
                    <a:pt x="321" y="385"/>
                  </a:lnTo>
                  <a:lnTo>
                    <a:pt x="321" y="385"/>
                  </a:lnTo>
                  <a:lnTo>
                    <a:pt x="311" y="382"/>
                  </a:lnTo>
                  <a:lnTo>
                    <a:pt x="304" y="379"/>
                  </a:lnTo>
                  <a:lnTo>
                    <a:pt x="297" y="375"/>
                  </a:lnTo>
                  <a:lnTo>
                    <a:pt x="292" y="371"/>
                  </a:lnTo>
                  <a:lnTo>
                    <a:pt x="288" y="364"/>
                  </a:lnTo>
                  <a:lnTo>
                    <a:pt x="286" y="358"/>
                  </a:lnTo>
                  <a:lnTo>
                    <a:pt x="283" y="350"/>
                  </a:lnTo>
                  <a:lnTo>
                    <a:pt x="282" y="341"/>
                  </a:lnTo>
                  <a:lnTo>
                    <a:pt x="282" y="299"/>
                  </a:lnTo>
                  <a:lnTo>
                    <a:pt x="282" y="299"/>
                  </a:lnTo>
                  <a:lnTo>
                    <a:pt x="286" y="288"/>
                  </a:lnTo>
                  <a:lnTo>
                    <a:pt x="289" y="278"/>
                  </a:lnTo>
                  <a:lnTo>
                    <a:pt x="290" y="266"/>
                  </a:lnTo>
                  <a:lnTo>
                    <a:pt x="290" y="255"/>
                  </a:lnTo>
                  <a:lnTo>
                    <a:pt x="290" y="244"/>
                  </a:lnTo>
                  <a:lnTo>
                    <a:pt x="289" y="233"/>
                  </a:lnTo>
                  <a:lnTo>
                    <a:pt x="286" y="222"/>
                  </a:lnTo>
                  <a:lnTo>
                    <a:pt x="282" y="211"/>
                  </a:lnTo>
                  <a:lnTo>
                    <a:pt x="282" y="53"/>
                  </a:lnTo>
                  <a:lnTo>
                    <a:pt x="282" y="53"/>
                  </a:lnTo>
                  <a:lnTo>
                    <a:pt x="319" y="54"/>
                  </a:lnTo>
                  <a:lnTo>
                    <a:pt x="354" y="58"/>
                  </a:lnTo>
                  <a:lnTo>
                    <a:pt x="387" y="64"/>
                  </a:lnTo>
                  <a:lnTo>
                    <a:pt x="417" y="70"/>
                  </a:lnTo>
                  <a:lnTo>
                    <a:pt x="417" y="70"/>
                  </a:lnTo>
                  <a:lnTo>
                    <a:pt x="416" y="78"/>
                  </a:lnTo>
                  <a:lnTo>
                    <a:pt x="416" y="78"/>
                  </a:lnTo>
                  <a:lnTo>
                    <a:pt x="417" y="84"/>
                  </a:lnTo>
                  <a:lnTo>
                    <a:pt x="421" y="90"/>
                  </a:lnTo>
                  <a:lnTo>
                    <a:pt x="424" y="95"/>
                  </a:lnTo>
                  <a:lnTo>
                    <a:pt x="429" y="98"/>
                  </a:lnTo>
                  <a:lnTo>
                    <a:pt x="347" y="298"/>
                  </a:lnTo>
                  <a:lnTo>
                    <a:pt x="347" y="298"/>
                  </a:lnTo>
                  <a:lnTo>
                    <a:pt x="346" y="300"/>
                  </a:lnTo>
                  <a:lnTo>
                    <a:pt x="347" y="303"/>
                  </a:lnTo>
                  <a:lnTo>
                    <a:pt x="346" y="304"/>
                  </a:lnTo>
                  <a:lnTo>
                    <a:pt x="346" y="304"/>
                  </a:lnTo>
                  <a:lnTo>
                    <a:pt x="349" y="310"/>
                  </a:lnTo>
                  <a:lnTo>
                    <a:pt x="354" y="314"/>
                  </a:lnTo>
                  <a:lnTo>
                    <a:pt x="358" y="320"/>
                  </a:lnTo>
                  <a:lnTo>
                    <a:pt x="363" y="324"/>
                  </a:lnTo>
                  <a:lnTo>
                    <a:pt x="370" y="328"/>
                  </a:lnTo>
                  <a:lnTo>
                    <a:pt x="377" y="333"/>
                  </a:lnTo>
                  <a:lnTo>
                    <a:pt x="385" y="336"/>
                  </a:lnTo>
                  <a:lnTo>
                    <a:pt x="394" y="339"/>
                  </a:lnTo>
                  <a:lnTo>
                    <a:pt x="396" y="339"/>
                  </a:lnTo>
                  <a:lnTo>
                    <a:pt x="481" y="339"/>
                  </a:lnTo>
                  <a:lnTo>
                    <a:pt x="483" y="339"/>
                  </a:lnTo>
                  <a:lnTo>
                    <a:pt x="483" y="339"/>
                  </a:lnTo>
                  <a:lnTo>
                    <a:pt x="492" y="336"/>
                  </a:lnTo>
                  <a:lnTo>
                    <a:pt x="499" y="333"/>
                  </a:lnTo>
                  <a:lnTo>
                    <a:pt x="507" y="328"/>
                  </a:lnTo>
                  <a:lnTo>
                    <a:pt x="513" y="324"/>
                  </a:lnTo>
                  <a:lnTo>
                    <a:pt x="519" y="320"/>
                  </a:lnTo>
                  <a:lnTo>
                    <a:pt x="524" y="314"/>
                  </a:lnTo>
                  <a:lnTo>
                    <a:pt x="527" y="310"/>
                  </a:lnTo>
                  <a:lnTo>
                    <a:pt x="531" y="304"/>
                  </a:lnTo>
                  <a:lnTo>
                    <a:pt x="531" y="303"/>
                  </a:lnTo>
                  <a:close/>
                  <a:moveTo>
                    <a:pt x="266" y="15"/>
                  </a:moveTo>
                  <a:lnTo>
                    <a:pt x="266" y="15"/>
                  </a:lnTo>
                  <a:lnTo>
                    <a:pt x="269" y="15"/>
                  </a:lnTo>
                  <a:lnTo>
                    <a:pt x="273" y="17"/>
                  </a:lnTo>
                  <a:lnTo>
                    <a:pt x="275" y="21"/>
                  </a:lnTo>
                  <a:lnTo>
                    <a:pt x="275" y="24"/>
                  </a:lnTo>
                  <a:lnTo>
                    <a:pt x="275" y="24"/>
                  </a:lnTo>
                  <a:lnTo>
                    <a:pt x="275" y="27"/>
                  </a:lnTo>
                  <a:lnTo>
                    <a:pt x="273" y="30"/>
                  </a:lnTo>
                  <a:lnTo>
                    <a:pt x="269" y="33"/>
                  </a:lnTo>
                  <a:lnTo>
                    <a:pt x="266" y="34"/>
                  </a:lnTo>
                  <a:lnTo>
                    <a:pt x="266" y="34"/>
                  </a:lnTo>
                  <a:lnTo>
                    <a:pt x="262" y="33"/>
                  </a:lnTo>
                  <a:lnTo>
                    <a:pt x="260" y="30"/>
                  </a:lnTo>
                  <a:lnTo>
                    <a:pt x="257" y="27"/>
                  </a:lnTo>
                  <a:lnTo>
                    <a:pt x="256" y="24"/>
                  </a:lnTo>
                  <a:lnTo>
                    <a:pt x="256" y="24"/>
                  </a:lnTo>
                  <a:lnTo>
                    <a:pt x="257" y="21"/>
                  </a:lnTo>
                  <a:lnTo>
                    <a:pt x="260" y="17"/>
                  </a:lnTo>
                  <a:lnTo>
                    <a:pt x="262" y="15"/>
                  </a:lnTo>
                  <a:lnTo>
                    <a:pt x="266" y="15"/>
                  </a:lnTo>
                  <a:lnTo>
                    <a:pt x="266" y="15"/>
                  </a:lnTo>
                  <a:close/>
                  <a:moveTo>
                    <a:pt x="134" y="325"/>
                  </a:moveTo>
                  <a:lnTo>
                    <a:pt x="51" y="325"/>
                  </a:lnTo>
                  <a:lnTo>
                    <a:pt x="51" y="325"/>
                  </a:lnTo>
                  <a:lnTo>
                    <a:pt x="41" y="322"/>
                  </a:lnTo>
                  <a:lnTo>
                    <a:pt x="34" y="318"/>
                  </a:lnTo>
                  <a:lnTo>
                    <a:pt x="26" y="313"/>
                  </a:lnTo>
                  <a:lnTo>
                    <a:pt x="21" y="308"/>
                  </a:lnTo>
                  <a:lnTo>
                    <a:pt x="166" y="308"/>
                  </a:lnTo>
                  <a:lnTo>
                    <a:pt x="166" y="308"/>
                  </a:lnTo>
                  <a:lnTo>
                    <a:pt x="159" y="313"/>
                  </a:lnTo>
                  <a:lnTo>
                    <a:pt x="152" y="318"/>
                  </a:lnTo>
                  <a:lnTo>
                    <a:pt x="144" y="322"/>
                  </a:lnTo>
                  <a:lnTo>
                    <a:pt x="134" y="325"/>
                  </a:lnTo>
                  <a:lnTo>
                    <a:pt x="134" y="325"/>
                  </a:lnTo>
                  <a:close/>
                  <a:moveTo>
                    <a:pt x="19" y="294"/>
                  </a:moveTo>
                  <a:lnTo>
                    <a:pt x="93" y="114"/>
                  </a:lnTo>
                  <a:lnTo>
                    <a:pt x="167" y="294"/>
                  </a:lnTo>
                  <a:lnTo>
                    <a:pt x="19" y="294"/>
                  </a:lnTo>
                  <a:close/>
                  <a:moveTo>
                    <a:pt x="270" y="217"/>
                  </a:moveTo>
                  <a:lnTo>
                    <a:pt x="270" y="217"/>
                  </a:lnTo>
                  <a:lnTo>
                    <a:pt x="273" y="227"/>
                  </a:lnTo>
                  <a:lnTo>
                    <a:pt x="275" y="237"/>
                  </a:lnTo>
                  <a:lnTo>
                    <a:pt x="276" y="245"/>
                  </a:lnTo>
                  <a:lnTo>
                    <a:pt x="276" y="255"/>
                  </a:lnTo>
                  <a:lnTo>
                    <a:pt x="276" y="265"/>
                  </a:lnTo>
                  <a:lnTo>
                    <a:pt x="275" y="274"/>
                  </a:lnTo>
                  <a:lnTo>
                    <a:pt x="273" y="283"/>
                  </a:lnTo>
                  <a:lnTo>
                    <a:pt x="270" y="293"/>
                  </a:lnTo>
                  <a:lnTo>
                    <a:pt x="262" y="293"/>
                  </a:lnTo>
                  <a:lnTo>
                    <a:pt x="262" y="293"/>
                  </a:lnTo>
                  <a:lnTo>
                    <a:pt x="259" y="283"/>
                  </a:lnTo>
                  <a:lnTo>
                    <a:pt x="256" y="274"/>
                  </a:lnTo>
                  <a:lnTo>
                    <a:pt x="255" y="265"/>
                  </a:lnTo>
                  <a:lnTo>
                    <a:pt x="255" y="255"/>
                  </a:lnTo>
                  <a:lnTo>
                    <a:pt x="255" y="245"/>
                  </a:lnTo>
                  <a:lnTo>
                    <a:pt x="256" y="237"/>
                  </a:lnTo>
                  <a:lnTo>
                    <a:pt x="259" y="227"/>
                  </a:lnTo>
                  <a:lnTo>
                    <a:pt x="262" y="217"/>
                  </a:lnTo>
                  <a:lnTo>
                    <a:pt x="270" y="217"/>
                  </a:lnTo>
                  <a:close/>
                  <a:moveTo>
                    <a:pt x="331" y="453"/>
                  </a:moveTo>
                  <a:lnTo>
                    <a:pt x="200" y="453"/>
                  </a:lnTo>
                  <a:lnTo>
                    <a:pt x="200" y="443"/>
                  </a:lnTo>
                  <a:lnTo>
                    <a:pt x="331" y="443"/>
                  </a:lnTo>
                  <a:lnTo>
                    <a:pt x="331" y="453"/>
                  </a:lnTo>
                  <a:close/>
                  <a:moveTo>
                    <a:pt x="207" y="429"/>
                  </a:moveTo>
                  <a:lnTo>
                    <a:pt x="207" y="406"/>
                  </a:lnTo>
                  <a:lnTo>
                    <a:pt x="326" y="406"/>
                  </a:lnTo>
                  <a:lnTo>
                    <a:pt x="326" y="429"/>
                  </a:lnTo>
                  <a:lnTo>
                    <a:pt x="207" y="429"/>
                  </a:lnTo>
                  <a:close/>
                  <a:moveTo>
                    <a:pt x="296" y="391"/>
                  </a:moveTo>
                  <a:lnTo>
                    <a:pt x="235" y="391"/>
                  </a:lnTo>
                  <a:lnTo>
                    <a:pt x="235" y="391"/>
                  </a:lnTo>
                  <a:lnTo>
                    <a:pt x="241" y="386"/>
                  </a:lnTo>
                  <a:lnTo>
                    <a:pt x="248" y="380"/>
                  </a:lnTo>
                  <a:lnTo>
                    <a:pt x="252" y="375"/>
                  </a:lnTo>
                  <a:lnTo>
                    <a:pt x="256" y="368"/>
                  </a:lnTo>
                  <a:lnTo>
                    <a:pt x="260" y="362"/>
                  </a:lnTo>
                  <a:lnTo>
                    <a:pt x="262" y="355"/>
                  </a:lnTo>
                  <a:lnTo>
                    <a:pt x="263" y="348"/>
                  </a:lnTo>
                  <a:lnTo>
                    <a:pt x="263" y="341"/>
                  </a:lnTo>
                  <a:lnTo>
                    <a:pt x="263" y="307"/>
                  </a:lnTo>
                  <a:lnTo>
                    <a:pt x="268" y="307"/>
                  </a:lnTo>
                  <a:lnTo>
                    <a:pt x="268" y="341"/>
                  </a:lnTo>
                  <a:lnTo>
                    <a:pt x="268" y="341"/>
                  </a:lnTo>
                  <a:lnTo>
                    <a:pt x="269" y="348"/>
                  </a:lnTo>
                  <a:lnTo>
                    <a:pt x="269" y="354"/>
                  </a:lnTo>
                  <a:lnTo>
                    <a:pt x="272" y="362"/>
                  </a:lnTo>
                  <a:lnTo>
                    <a:pt x="274" y="368"/>
                  </a:lnTo>
                  <a:lnTo>
                    <a:pt x="278" y="375"/>
                  </a:lnTo>
                  <a:lnTo>
                    <a:pt x="282" y="380"/>
                  </a:lnTo>
                  <a:lnTo>
                    <a:pt x="289" y="386"/>
                  </a:lnTo>
                  <a:lnTo>
                    <a:pt x="296" y="391"/>
                  </a:lnTo>
                  <a:lnTo>
                    <a:pt x="296" y="391"/>
                  </a:lnTo>
                  <a:close/>
                  <a:moveTo>
                    <a:pt x="268" y="203"/>
                  </a:moveTo>
                  <a:lnTo>
                    <a:pt x="263" y="203"/>
                  </a:lnTo>
                  <a:lnTo>
                    <a:pt x="263" y="53"/>
                  </a:lnTo>
                  <a:lnTo>
                    <a:pt x="263" y="53"/>
                  </a:lnTo>
                  <a:lnTo>
                    <a:pt x="266" y="53"/>
                  </a:lnTo>
                  <a:lnTo>
                    <a:pt x="266" y="53"/>
                  </a:lnTo>
                  <a:lnTo>
                    <a:pt x="268" y="53"/>
                  </a:lnTo>
                  <a:lnTo>
                    <a:pt x="268" y="203"/>
                  </a:lnTo>
                  <a:close/>
                  <a:moveTo>
                    <a:pt x="512" y="294"/>
                  </a:moveTo>
                  <a:lnTo>
                    <a:pt x="364" y="294"/>
                  </a:lnTo>
                  <a:lnTo>
                    <a:pt x="439" y="114"/>
                  </a:lnTo>
                  <a:lnTo>
                    <a:pt x="512" y="294"/>
                  </a:lnTo>
                  <a:close/>
                  <a:moveTo>
                    <a:pt x="480" y="325"/>
                  </a:moveTo>
                  <a:lnTo>
                    <a:pt x="397" y="325"/>
                  </a:lnTo>
                  <a:lnTo>
                    <a:pt x="397" y="325"/>
                  </a:lnTo>
                  <a:lnTo>
                    <a:pt x="387" y="322"/>
                  </a:lnTo>
                  <a:lnTo>
                    <a:pt x="380" y="318"/>
                  </a:lnTo>
                  <a:lnTo>
                    <a:pt x="372" y="313"/>
                  </a:lnTo>
                  <a:lnTo>
                    <a:pt x="367" y="308"/>
                  </a:lnTo>
                  <a:lnTo>
                    <a:pt x="511" y="308"/>
                  </a:lnTo>
                  <a:lnTo>
                    <a:pt x="511" y="308"/>
                  </a:lnTo>
                  <a:lnTo>
                    <a:pt x="505" y="313"/>
                  </a:lnTo>
                  <a:lnTo>
                    <a:pt x="497" y="318"/>
                  </a:lnTo>
                  <a:lnTo>
                    <a:pt x="490" y="322"/>
                  </a:lnTo>
                  <a:lnTo>
                    <a:pt x="480" y="325"/>
                  </a:lnTo>
                  <a:lnTo>
                    <a:pt x="480" y="32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ko-KR" altLang="en-US"/>
            </a:p>
          </p:txBody>
        </p:sp>
      </p:grpSp>
      <p:grpSp>
        <p:nvGrpSpPr>
          <p:cNvPr id="68" name="组合 67">
            <a:extLst>
              <a:ext uri="{FF2B5EF4-FFF2-40B4-BE49-F238E27FC236}">
                <a16:creationId xmlns="" xmlns:a16="http://schemas.microsoft.com/office/drawing/2014/main" id="{F6199439-8D94-4348-BB59-40468524B53C}"/>
              </a:ext>
            </a:extLst>
          </p:cNvPr>
          <p:cNvGrpSpPr/>
          <p:nvPr/>
        </p:nvGrpSpPr>
        <p:grpSpPr>
          <a:xfrm>
            <a:off x="5426972" y="4080912"/>
            <a:ext cx="769168" cy="769168"/>
            <a:chOff x="5821860" y="4080912"/>
            <a:chExt cx="769168" cy="769168"/>
          </a:xfrm>
        </p:grpSpPr>
        <p:sp>
          <p:nvSpPr>
            <p:cNvPr id="69" name="타원 7">
              <a:extLst>
                <a:ext uri="{FF2B5EF4-FFF2-40B4-BE49-F238E27FC236}">
                  <a16:creationId xmlns="" xmlns:a16="http://schemas.microsoft.com/office/drawing/2014/main" id="{23AB68B7-6B6C-47FA-A874-86691C832957}"/>
                </a:ext>
              </a:extLst>
            </p:cNvPr>
            <p:cNvSpPr/>
            <p:nvPr/>
          </p:nvSpPr>
          <p:spPr>
            <a:xfrm>
              <a:off x="5821860" y="4080912"/>
              <a:ext cx="769168" cy="769168"/>
            </a:xfrm>
            <a:prstGeom prst="ellipse">
              <a:avLst/>
            </a:prstGeom>
            <a:noFill/>
            <a:ln w="25400">
              <a:gradFill flip="none" rotWithShape="1">
                <a:gsLst>
                  <a:gs pos="0">
                    <a:schemeClr val="accent3"/>
                  </a:gs>
                  <a:gs pos="100000">
                    <a:schemeClr val="accent1">
                      <a:lumMod val="60000"/>
                      <a:lumOff val="40000"/>
                    </a:schemeClr>
                  </a:gs>
                </a:gsLst>
                <a:lin ang="189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nvGrpSpPr>
            <p:cNvPr id="70" name="Group 79">
              <a:extLst>
                <a:ext uri="{FF2B5EF4-FFF2-40B4-BE49-F238E27FC236}">
                  <a16:creationId xmlns="" xmlns:a16="http://schemas.microsoft.com/office/drawing/2014/main" id="{455FF965-BC27-4419-839E-C378CCDA73C4}"/>
                </a:ext>
              </a:extLst>
            </p:cNvPr>
            <p:cNvGrpSpPr/>
            <p:nvPr/>
          </p:nvGrpSpPr>
          <p:grpSpPr>
            <a:xfrm>
              <a:off x="5991072" y="4261605"/>
              <a:ext cx="430744" cy="407783"/>
              <a:chOff x="2835275" y="3127375"/>
              <a:chExt cx="744538" cy="704850"/>
            </a:xfrm>
            <a:solidFill>
              <a:schemeClr val="bg1"/>
            </a:solidFill>
          </p:grpSpPr>
          <p:sp>
            <p:nvSpPr>
              <p:cNvPr id="71" name="Freeform 80">
                <a:extLst>
                  <a:ext uri="{FF2B5EF4-FFF2-40B4-BE49-F238E27FC236}">
                    <a16:creationId xmlns="" xmlns:a16="http://schemas.microsoft.com/office/drawing/2014/main" id="{FBABFFE8-824C-4431-AF13-916C30984D9E}"/>
                  </a:ext>
                </a:extLst>
              </p:cNvPr>
              <p:cNvSpPr>
                <a:spLocks noEditPoints="1"/>
              </p:cNvSpPr>
              <p:nvPr/>
            </p:nvSpPr>
            <p:spPr bwMode="auto">
              <a:xfrm>
                <a:off x="2835275" y="3324225"/>
                <a:ext cx="504825" cy="508000"/>
              </a:xfrm>
              <a:custGeom>
                <a:avLst/>
                <a:gdLst>
                  <a:gd name="T0" fmla="*/ 284 w 318"/>
                  <a:gd name="T1" fmla="*/ 55 h 320"/>
                  <a:gd name="T2" fmla="*/ 253 w 318"/>
                  <a:gd name="T3" fmla="*/ 61 h 320"/>
                  <a:gd name="T4" fmla="*/ 195 w 318"/>
                  <a:gd name="T5" fmla="*/ 28 h 320"/>
                  <a:gd name="T6" fmla="*/ 185 w 318"/>
                  <a:gd name="T7" fmla="*/ 0 h 320"/>
                  <a:gd name="T8" fmla="*/ 125 w 318"/>
                  <a:gd name="T9" fmla="*/ 27 h 320"/>
                  <a:gd name="T10" fmla="*/ 55 w 318"/>
                  <a:gd name="T11" fmla="*/ 36 h 320"/>
                  <a:gd name="T12" fmla="*/ 57 w 318"/>
                  <a:gd name="T13" fmla="*/ 66 h 320"/>
                  <a:gd name="T14" fmla="*/ 25 w 318"/>
                  <a:gd name="T15" fmla="*/ 120 h 320"/>
                  <a:gd name="T16" fmla="*/ 0 w 318"/>
                  <a:gd name="T17" fmla="*/ 135 h 320"/>
                  <a:gd name="T18" fmla="*/ 20 w 318"/>
                  <a:gd name="T19" fmla="*/ 192 h 320"/>
                  <a:gd name="T20" fmla="*/ 35 w 318"/>
                  <a:gd name="T21" fmla="*/ 264 h 320"/>
                  <a:gd name="T22" fmla="*/ 64 w 318"/>
                  <a:gd name="T23" fmla="*/ 268 h 320"/>
                  <a:gd name="T24" fmla="*/ 116 w 318"/>
                  <a:gd name="T25" fmla="*/ 298 h 320"/>
                  <a:gd name="T26" fmla="*/ 135 w 318"/>
                  <a:gd name="T27" fmla="*/ 320 h 320"/>
                  <a:gd name="T28" fmla="*/ 192 w 318"/>
                  <a:gd name="T29" fmla="*/ 300 h 320"/>
                  <a:gd name="T30" fmla="*/ 263 w 318"/>
                  <a:gd name="T31" fmla="*/ 284 h 320"/>
                  <a:gd name="T32" fmla="*/ 264 w 318"/>
                  <a:gd name="T33" fmla="*/ 255 h 320"/>
                  <a:gd name="T34" fmla="*/ 294 w 318"/>
                  <a:gd name="T35" fmla="*/ 199 h 320"/>
                  <a:gd name="T36" fmla="*/ 318 w 318"/>
                  <a:gd name="T37" fmla="*/ 185 h 320"/>
                  <a:gd name="T38" fmla="*/ 293 w 318"/>
                  <a:gd name="T39" fmla="*/ 126 h 320"/>
                  <a:gd name="T40" fmla="*/ 304 w 318"/>
                  <a:gd name="T41" fmla="*/ 173 h 320"/>
                  <a:gd name="T42" fmla="*/ 283 w 318"/>
                  <a:gd name="T43" fmla="*/ 183 h 320"/>
                  <a:gd name="T44" fmla="*/ 294 w 318"/>
                  <a:gd name="T45" fmla="*/ 218 h 320"/>
                  <a:gd name="T46" fmla="*/ 257 w 318"/>
                  <a:gd name="T47" fmla="*/ 242 h 320"/>
                  <a:gd name="T48" fmla="*/ 244 w 318"/>
                  <a:gd name="T49" fmla="*/ 256 h 320"/>
                  <a:gd name="T50" fmla="*/ 220 w 318"/>
                  <a:gd name="T51" fmla="*/ 293 h 320"/>
                  <a:gd name="T52" fmla="*/ 204 w 318"/>
                  <a:gd name="T53" fmla="*/ 281 h 320"/>
                  <a:gd name="T54" fmla="*/ 180 w 318"/>
                  <a:gd name="T55" fmla="*/ 288 h 320"/>
                  <a:gd name="T56" fmla="*/ 142 w 318"/>
                  <a:gd name="T57" fmla="*/ 290 h 320"/>
                  <a:gd name="T58" fmla="*/ 127 w 318"/>
                  <a:gd name="T59" fmla="*/ 286 h 320"/>
                  <a:gd name="T60" fmla="*/ 101 w 318"/>
                  <a:gd name="T61" fmla="*/ 294 h 320"/>
                  <a:gd name="T62" fmla="*/ 77 w 318"/>
                  <a:gd name="T63" fmla="*/ 260 h 320"/>
                  <a:gd name="T64" fmla="*/ 61 w 318"/>
                  <a:gd name="T65" fmla="*/ 245 h 320"/>
                  <a:gd name="T66" fmla="*/ 27 w 318"/>
                  <a:gd name="T67" fmla="*/ 220 h 320"/>
                  <a:gd name="T68" fmla="*/ 38 w 318"/>
                  <a:gd name="T69" fmla="*/ 204 h 320"/>
                  <a:gd name="T70" fmla="*/ 32 w 318"/>
                  <a:gd name="T71" fmla="*/ 180 h 320"/>
                  <a:gd name="T72" fmla="*/ 33 w 318"/>
                  <a:gd name="T73" fmla="*/ 143 h 320"/>
                  <a:gd name="T74" fmla="*/ 37 w 318"/>
                  <a:gd name="T75" fmla="*/ 129 h 320"/>
                  <a:gd name="T76" fmla="*/ 25 w 318"/>
                  <a:gd name="T77" fmla="*/ 102 h 320"/>
                  <a:gd name="T78" fmla="*/ 65 w 318"/>
                  <a:gd name="T79" fmla="*/ 79 h 320"/>
                  <a:gd name="T80" fmla="*/ 80 w 318"/>
                  <a:gd name="T81" fmla="*/ 65 h 320"/>
                  <a:gd name="T82" fmla="*/ 114 w 318"/>
                  <a:gd name="T83" fmla="*/ 45 h 320"/>
                  <a:gd name="T84" fmla="*/ 133 w 318"/>
                  <a:gd name="T85" fmla="*/ 40 h 320"/>
                  <a:gd name="T86" fmla="*/ 173 w 318"/>
                  <a:gd name="T87" fmla="*/ 14 h 320"/>
                  <a:gd name="T88" fmla="*/ 182 w 318"/>
                  <a:gd name="T89" fmla="*/ 40 h 320"/>
                  <a:gd name="T90" fmla="*/ 218 w 318"/>
                  <a:gd name="T91" fmla="*/ 25 h 320"/>
                  <a:gd name="T92" fmla="*/ 240 w 318"/>
                  <a:gd name="T93" fmla="*/ 68 h 320"/>
                  <a:gd name="T94" fmla="*/ 253 w 318"/>
                  <a:gd name="T95" fmla="*/ 80 h 320"/>
                  <a:gd name="T96" fmla="*/ 274 w 318"/>
                  <a:gd name="T97" fmla="*/ 115 h 320"/>
                  <a:gd name="T98" fmla="*/ 281 w 318"/>
                  <a:gd name="T99" fmla="*/ 134 h 320"/>
                  <a:gd name="T100" fmla="*/ 304 w 318"/>
                  <a:gd name="T101" fmla="*/ 173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8" h="320">
                    <a:moveTo>
                      <a:pt x="290" y="119"/>
                    </a:moveTo>
                    <a:lnTo>
                      <a:pt x="310" y="102"/>
                    </a:lnTo>
                    <a:lnTo>
                      <a:pt x="284" y="55"/>
                    </a:lnTo>
                    <a:lnTo>
                      <a:pt x="257" y="64"/>
                    </a:lnTo>
                    <a:lnTo>
                      <a:pt x="257" y="64"/>
                    </a:lnTo>
                    <a:lnTo>
                      <a:pt x="253" y="61"/>
                    </a:lnTo>
                    <a:lnTo>
                      <a:pt x="260" y="34"/>
                    </a:lnTo>
                    <a:lnTo>
                      <a:pt x="215" y="8"/>
                    </a:lnTo>
                    <a:lnTo>
                      <a:pt x="195" y="28"/>
                    </a:lnTo>
                    <a:lnTo>
                      <a:pt x="195" y="28"/>
                    </a:lnTo>
                    <a:lnTo>
                      <a:pt x="190" y="27"/>
                    </a:lnTo>
                    <a:lnTo>
                      <a:pt x="185" y="0"/>
                    </a:lnTo>
                    <a:lnTo>
                      <a:pt x="131" y="0"/>
                    </a:lnTo>
                    <a:lnTo>
                      <a:pt x="125" y="27"/>
                    </a:lnTo>
                    <a:lnTo>
                      <a:pt x="125" y="27"/>
                    </a:lnTo>
                    <a:lnTo>
                      <a:pt x="119" y="29"/>
                    </a:lnTo>
                    <a:lnTo>
                      <a:pt x="101" y="9"/>
                    </a:lnTo>
                    <a:lnTo>
                      <a:pt x="55" y="36"/>
                    </a:lnTo>
                    <a:lnTo>
                      <a:pt x="62" y="61"/>
                    </a:lnTo>
                    <a:lnTo>
                      <a:pt x="62" y="61"/>
                    </a:lnTo>
                    <a:lnTo>
                      <a:pt x="57" y="66"/>
                    </a:lnTo>
                    <a:lnTo>
                      <a:pt x="33" y="58"/>
                    </a:lnTo>
                    <a:lnTo>
                      <a:pt x="7" y="105"/>
                    </a:lnTo>
                    <a:lnTo>
                      <a:pt x="25" y="120"/>
                    </a:lnTo>
                    <a:lnTo>
                      <a:pt x="25" y="120"/>
                    </a:lnTo>
                    <a:lnTo>
                      <a:pt x="21" y="131"/>
                    </a:lnTo>
                    <a:lnTo>
                      <a:pt x="0" y="135"/>
                    </a:lnTo>
                    <a:lnTo>
                      <a:pt x="0" y="188"/>
                    </a:lnTo>
                    <a:lnTo>
                      <a:pt x="20" y="192"/>
                    </a:lnTo>
                    <a:lnTo>
                      <a:pt x="20" y="192"/>
                    </a:lnTo>
                    <a:lnTo>
                      <a:pt x="24" y="205"/>
                    </a:lnTo>
                    <a:lnTo>
                      <a:pt x="8" y="218"/>
                    </a:lnTo>
                    <a:lnTo>
                      <a:pt x="35" y="264"/>
                    </a:lnTo>
                    <a:lnTo>
                      <a:pt x="54" y="258"/>
                    </a:lnTo>
                    <a:lnTo>
                      <a:pt x="54" y="258"/>
                    </a:lnTo>
                    <a:lnTo>
                      <a:pt x="64" y="268"/>
                    </a:lnTo>
                    <a:lnTo>
                      <a:pt x="58" y="285"/>
                    </a:lnTo>
                    <a:lnTo>
                      <a:pt x="104" y="312"/>
                    </a:lnTo>
                    <a:lnTo>
                      <a:pt x="116" y="298"/>
                    </a:lnTo>
                    <a:lnTo>
                      <a:pt x="116" y="298"/>
                    </a:lnTo>
                    <a:lnTo>
                      <a:pt x="131" y="301"/>
                    </a:lnTo>
                    <a:lnTo>
                      <a:pt x="135" y="320"/>
                    </a:lnTo>
                    <a:lnTo>
                      <a:pt x="188" y="320"/>
                    </a:lnTo>
                    <a:lnTo>
                      <a:pt x="192" y="300"/>
                    </a:lnTo>
                    <a:lnTo>
                      <a:pt x="192" y="300"/>
                    </a:lnTo>
                    <a:lnTo>
                      <a:pt x="205" y="296"/>
                    </a:lnTo>
                    <a:lnTo>
                      <a:pt x="218" y="310"/>
                    </a:lnTo>
                    <a:lnTo>
                      <a:pt x="263" y="284"/>
                    </a:lnTo>
                    <a:lnTo>
                      <a:pt x="257" y="264"/>
                    </a:lnTo>
                    <a:lnTo>
                      <a:pt x="257" y="264"/>
                    </a:lnTo>
                    <a:lnTo>
                      <a:pt x="264" y="255"/>
                    </a:lnTo>
                    <a:lnTo>
                      <a:pt x="285" y="261"/>
                    </a:lnTo>
                    <a:lnTo>
                      <a:pt x="312" y="215"/>
                    </a:lnTo>
                    <a:lnTo>
                      <a:pt x="294" y="199"/>
                    </a:lnTo>
                    <a:lnTo>
                      <a:pt x="294" y="199"/>
                    </a:lnTo>
                    <a:lnTo>
                      <a:pt x="296" y="190"/>
                    </a:lnTo>
                    <a:lnTo>
                      <a:pt x="318" y="185"/>
                    </a:lnTo>
                    <a:lnTo>
                      <a:pt x="318" y="132"/>
                    </a:lnTo>
                    <a:lnTo>
                      <a:pt x="293" y="126"/>
                    </a:lnTo>
                    <a:lnTo>
                      <a:pt x="293" y="126"/>
                    </a:lnTo>
                    <a:lnTo>
                      <a:pt x="290" y="119"/>
                    </a:lnTo>
                    <a:lnTo>
                      <a:pt x="290" y="119"/>
                    </a:lnTo>
                    <a:close/>
                    <a:moveTo>
                      <a:pt x="304" y="173"/>
                    </a:moveTo>
                    <a:lnTo>
                      <a:pt x="283" y="178"/>
                    </a:lnTo>
                    <a:lnTo>
                      <a:pt x="283" y="183"/>
                    </a:lnTo>
                    <a:lnTo>
                      <a:pt x="283" y="183"/>
                    </a:lnTo>
                    <a:lnTo>
                      <a:pt x="278" y="199"/>
                    </a:lnTo>
                    <a:lnTo>
                      <a:pt x="277" y="203"/>
                    </a:lnTo>
                    <a:lnTo>
                      <a:pt x="294" y="218"/>
                    </a:lnTo>
                    <a:lnTo>
                      <a:pt x="278" y="244"/>
                    </a:lnTo>
                    <a:lnTo>
                      <a:pt x="260" y="238"/>
                    </a:lnTo>
                    <a:lnTo>
                      <a:pt x="257" y="242"/>
                    </a:lnTo>
                    <a:lnTo>
                      <a:pt x="257" y="242"/>
                    </a:lnTo>
                    <a:lnTo>
                      <a:pt x="250" y="250"/>
                    </a:lnTo>
                    <a:lnTo>
                      <a:pt x="244" y="256"/>
                    </a:lnTo>
                    <a:lnTo>
                      <a:pt x="241" y="259"/>
                    </a:lnTo>
                    <a:lnTo>
                      <a:pt x="246" y="278"/>
                    </a:lnTo>
                    <a:lnTo>
                      <a:pt x="220" y="293"/>
                    </a:lnTo>
                    <a:lnTo>
                      <a:pt x="208" y="280"/>
                    </a:lnTo>
                    <a:lnTo>
                      <a:pt x="204" y="281"/>
                    </a:lnTo>
                    <a:lnTo>
                      <a:pt x="204" y="281"/>
                    </a:lnTo>
                    <a:lnTo>
                      <a:pt x="194" y="285"/>
                    </a:lnTo>
                    <a:lnTo>
                      <a:pt x="185" y="287"/>
                    </a:lnTo>
                    <a:lnTo>
                      <a:pt x="180" y="288"/>
                    </a:lnTo>
                    <a:lnTo>
                      <a:pt x="176" y="306"/>
                    </a:lnTo>
                    <a:lnTo>
                      <a:pt x="146" y="306"/>
                    </a:lnTo>
                    <a:lnTo>
                      <a:pt x="142" y="290"/>
                    </a:lnTo>
                    <a:lnTo>
                      <a:pt x="138" y="288"/>
                    </a:lnTo>
                    <a:lnTo>
                      <a:pt x="138" y="288"/>
                    </a:lnTo>
                    <a:lnTo>
                      <a:pt x="127" y="286"/>
                    </a:lnTo>
                    <a:lnTo>
                      <a:pt x="116" y="283"/>
                    </a:lnTo>
                    <a:lnTo>
                      <a:pt x="112" y="282"/>
                    </a:lnTo>
                    <a:lnTo>
                      <a:pt x="101" y="294"/>
                    </a:lnTo>
                    <a:lnTo>
                      <a:pt x="74" y="279"/>
                    </a:lnTo>
                    <a:lnTo>
                      <a:pt x="80" y="264"/>
                    </a:lnTo>
                    <a:lnTo>
                      <a:pt x="77" y="260"/>
                    </a:lnTo>
                    <a:lnTo>
                      <a:pt x="77" y="260"/>
                    </a:lnTo>
                    <a:lnTo>
                      <a:pt x="68" y="253"/>
                    </a:lnTo>
                    <a:lnTo>
                      <a:pt x="61" y="245"/>
                    </a:lnTo>
                    <a:lnTo>
                      <a:pt x="58" y="242"/>
                    </a:lnTo>
                    <a:lnTo>
                      <a:pt x="42" y="247"/>
                    </a:lnTo>
                    <a:lnTo>
                      <a:pt x="27" y="220"/>
                    </a:lnTo>
                    <a:lnTo>
                      <a:pt x="40" y="210"/>
                    </a:lnTo>
                    <a:lnTo>
                      <a:pt x="38" y="204"/>
                    </a:lnTo>
                    <a:lnTo>
                      <a:pt x="38" y="204"/>
                    </a:lnTo>
                    <a:lnTo>
                      <a:pt x="35" y="196"/>
                    </a:lnTo>
                    <a:lnTo>
                      <a:pt x="33" y="185"/>
                    </a:lnTo>
                    <a:lnTo>
                      <a:pt x="32" y="180"/>
                    </a:lnTo>
                    <a:lnTo>
                      <a:pt x="14" y="176"/>
                    </a:lnTo>
                    <a:lnTo>
                      <a:pt x="14" y="146"/>
                    </a:lnTo>
                    <a:lnTo>
                      <a:pt x="33" y="143"/>
                    </a:lnTo>
                    <a:lnTo>
                      <a:pt x="34" y="137"/>
                    </a:lnTo>
                    <a:lnTo>
                      <a:pt x="34" y="137"/>
                    </a:lnTo>
                    <a:lnTo>
                      <a:pt x="37" y="129"/>
                    </a:lnTo>
                    <a:lnTo>
                      <a:pt x="39" y="120"/>
                    </a:lnTo>
                    <a:lnTo>
                      <a:pt x="41" y="116"/>
                    </a:lnTo>
                    <a:lnTo>
                      <a:pt x="25" y="102"/>
                    </a:lnTo>
                    <a:lnTo>
                      <a:pt x="40" y="76"/>
                    </a:lnTo>
                    <a:lnTo>
                      <a:pt x="61" y="82"/>
                    </a:lnTo>
                    <a:lnTo>
                      <a:pt x="65" y="79"/>
                    </a:lnTo>
                    <a:lnTo>
                      <a:pt x="65" y="79"/>
                    </a:lnTo>
                    <a:lnTo>
                      <a:pt x="75" y="68"/>
                    </a:lnTo>
                    <a:lnTo>
                      <a:pt x="80" y="65"/>
                    </a:lnTo>
                    <a:lnTo>
                      <a:pt x="72" y="42"/>
                    </a:lnTo>
                    <a:lnTo>
                      <a:pt x="98" y="27"/>
                    </a:lnTo>
                    <a:lnTo>
                      <a:pt x="114" y="45"/>
                    </a:lnTo>
                    <a:lnTo>
                      <a:pt x="119" y="43"/>
                    </a:lnTo>
                    <a:lnTo>
                      <a:pt x="119" y="43"/>
                    </a:lnTo>
                    <a:lnTo>
                      <a:pt x="133" y="40"/>
                    </a:lnTo>
                    <a:lnTo>
                      <a:pt x="137" y="39"/>
                    </a:lnTo>
                    <a:lnTo>
                      <a:pt x="142" y="14"/>
                    </a:lnTo>
                    <a:lnTo>
                      <a:pt x="173" y="14"/>
                    </a:lnTo>
                    <a:lnTo>
                      <a:pt x="178" y="39"/>
                    </a:lnTo>
                    <a:lnTo>
                      <a:pt x="182" y="40"/>
                    </a:lnTo>
                    <a:lnTo>
                      <a:pt x="182" y="40"/>
                    </a:lnTo>
                    <a:lnTo>
                      <a:pt x="195" y="43"/>
                    </a:lnTo>
                    <a:lnTo>
                      <a:pt x="200" y="44"/>
                    </a:lnTo>
                    <a:lnTo>
                      <a:pt x="218" y="25"/>
                    </a:lnTo>
                    <a:lnTo>
                      <a:pt x="244" y="40"/>
                    </a:lnTo>
                    <a:lnTo>
                      <a:pt x="236" y="65"/>
                    </a:lnTo>
                    <a:lnTo>
                      <a:pt x="240" y="68"/>
                    </a:lnTo>
                    <a:lnTo>
                      <a:pt x="240" y="68"/>
                    </a:lnTo>
                    <a:lnTo>
                      <a:pt x="249" y="77"/>
                    </a:lnTo>
                    <a:lnTo>
                      <a:pt x="253" y="80"/>
                    </a:lnTo>
                    <a:lnTo>
                      <a:pt x="277" y="72"/>
                    </a:lnTo>
                    <a:lnTo>
                      <a:pt x="293" y="98"/>
                    </a:lnTo>
                    <a:lnTo>
                      <a:pt x="274" y="115"/>
                    </a:lnTo>
                    <a:lnTo>
                      <a:pt x="276" y="119"/>
                    </a:lnTo>
                    <a:lnTo>
                      <a:pt x="276" y="119"/>
                    </a:lnTo>
                    <a:lnTo>
                      <a:pt x="281" y="134"/>
                    </a:lnTo>
                    <a:lnTo>
                      <a:pt x="282" y="138"/>
                    </a:lnTo>
                    <a:lnTo>
                      <a:pt x="304" y="143"/>
                    </a:lnTo>
                    <a:lnTo>
                      <a:pt x="304" y="1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2" name="Freeform 81">
                <a:extLst>
                  <a:ext uri="{FF2B5EF4-FFF2-40B4-BE49-F238E27FC236}">
                    <a16:creationId xmlns="" xmlns:a16="http://schemas.microsoft.com/office/drawing/2014/main" id="{6E2BEAED-A05C-44D4-BCA2-EA1136BA7417}"/>
                  </a:ext>
                </a:extLst>
              </p:cNvPr>
              <p:cNvSpPr>
                <a:spLocks noEditPoints="1"/>
              </p:cNvSpPr>
              <p:nvPr/>
            </p:nvSpPr>
            <p:spPr bwMode="auto">
              <a:xfrm>
                <a:off x="2963863" y="3462338"/>
                <a:ext cx="242888" cy="244475"/>
              </a:xfrm>
              <a:custGeom>
                <a:avLst/>
                <a:gdLst>
                  <a:gd name="T0" fmla="*/ 77 w 153"/>
                  <a:gd name="T1" fmla="*/ 0 h 154"/>
                  <a:gd name="T2" fmla="*/ 61 w 153"/>
                  <a:gd name="T3" fmla="*/ 2 h 154"/>
                  <a:gd name="T4" fmla="*/ 46 w 153"/>
                  <a:gd name="T5" fmla="*/ 6 h 154"/>
                  <a:gd name="T6" fmla="*/ 33 w 153"/>
                  <a:gd name="T7" fmla="*/ 14 h 154"/>
                  <a:gd name="T8" fmla="*/ 23 w 153"/>
                  <a:gd name="T9" fmla="*/ 22 h 154"/>
                  <a:gd name="T10" fmla="*/ 13 w 153"/>
                  <a:gd name="T11" fmla="*/ 34 h 154"/>
                  <a:gd name="T12" fmla="*/ 5 w 153"/>
                  <a:gd name="T13" fmla="*/ 47 h 154"/>
                  <a:gd name="T14" fmla="*/ 1 w 153"/>
                  <a:gd name="T15" fmla="*/ 61 h 154"/>
                  <a:gd name="T16" fmla="*/ 0 w 153"/>
                  <a:gd name="T17" fmla="*/ 77 h 154"/>
                  <a:gd name="T18" fmla="*/ 0 w 153"/>
                  <a:gd name="T19" fmla="*/ 85 h 154"/>
                  <a:gd name="T20" fmla="*/ 3 w 153"/>
                  <a:gd name="T21" fmla="*/ 100 h 154"/>
                  <a:gd name="T22" fmla="*/ 8 w 153"/>
                  <a:gd name="T23" fmla="*/ 114 h 154"/>
                  <a:gd name="T24" fmla="*/ 17 w 153"/>
                  <a:gd name="T25" fmla="*/ 126 h 154"/>
                  <a:gd name="T26" fmla="*/ 28 w 153"/>
                  <a:gd name="T27" fmla="*/ 137 h 154"/>
                  <a:gd name="T28" fmla="*/ 40 w 153"/>
                  <a:gd name="T29" fmla="*/ 144 h 154"/>
                  <a:gd name="T30" fmla="*/ 54 w 153"/>
                  <a:gd name="T31" fmla="*/ 151 h 154"/>
                  <a:gd name="T32" fmla="*/ 69 w 153"/>
                  <a:gd name="T33" fmla="*/ 154 h 154"/>
                  <a:gd name="T34" fmla="*/ 77 w 153"/>
                  <a:gd name="T35" fmla="*/ 154 h 154"/>
                  <a:gd name="T36" fmla="*/ 92 w 153"/>
                  <a:gd name="T37" fmla="*/ 153 h 154"/>
                  <a:gd name="T38" fmla="*/ 107 w 153"/>
                  <a:gd name="T39" fmla="*/ 147 h 154"/>
                  <a:gd name="T40" fmla="*/ 120 w 153"/>
                  <a:gd name="T41" fmla="*/ 141 h 154"/>
                  <a:gd name="T42" fmla="*/ 132 w 153"/>
                  <a:gd name="T43" fmla="*/ 131 h 154"/>
                  <a:gd name="T44" fmla="*/ 140 w 153"/>
                  <a:gd name="T45" fmla="*/ 120 h 154"/>
                  <a:gd name="T46" fmla="*/ 148 w 153"/>
                  <a:gd name="T47" fmla="*/ 106 h 154"/>
                  <a:gd name="T48" fmla="*/ 152 w 153"/>
                  <a:gd name="T49" fmla="*/ 92 h 154"/>
                  <a:gd name="T50" fmla="*/ 153 w 153"/>
                  <a:gd name="T51" fmla="*/ 77 h 154"/>
                  <a:gd name="T52" fmla="*/ 153 w 153"/>
                  <a:gd name="T53" fmla="*/ 69 h 154"/>
                  <a:gd name="T54" fmla="*/ 150 w 153"/>
                  <a:gd name="T55" fmla="*/ 55 h 154"/>
                  <a:gd name="T56" fmla="*/ 145 w 153"/>
                  <a:gd name="T57" fmla="*/ 41 h 154"/>
                  <a:gd name="T58" fmla="*/ 136 w 153"/>
                  <a:gd name="T59" fmla="*/ 28 h 154"/>
                  <a:gd name="T60" fmla="*/ 125 w 153"/>
                  <a:gd name="T61" fmla="*/ 18 h 154"/>
                  <a:gd name="T62" fmla="*/ 113 w 153"/>
                  <a:gd name="T63" fmla="*/ 9 h 154"/>
                  <a:gd name="T64" fmla="*/ 99 w 153"/>
                  <a:gd name="T65" fmla="*/ 4 h 154"/>
                  <a:gd name="T66" fmla="*/ 84 w 153"/>
                  <a:gd name="T67" fmla="*/ 1 h 154"/>
                  <a:gd name="T68" fmla="*/ 77 w 153"/>
                  <a:gd name="T69" fmla="*/ 0 h 154"/>
                  <a:gd name="T70" fmla="*/ 77 w 153"/>
                  <a:gd name="T71" fmla="*/ 140 h 154"/>
                  <a:gd name="T72" fmla="*/ 64 w 153"/>
                  <a:gd name="T73" fmla="*/ 139 h 154"/>
                  <a:gd name="T74" fmla="*/ 42 w 153"/>
                  <a:gd name="T75" fmla="*/ 129 h 154"/>
                  <a:gd name="T76" fmla="*/ 25 w 153"/>
                  <a:gd name="T77" fmla="*/ 112 h 154"/>
                  <a:gd name="T78" fmla="*/ 15 w 153"/>
                  <a:gd name="T79" fmla="*/ 89 h 154"/>
                  <a:gd name="T80" fmla="*/ 14 w 153"/>
                  <a:gd name="T81" fmla="*/ 77 h 154"/>
                  <a:gd name="T82" fmla="*/ 14 w 153"/>
                  <a:gd name="T83" fmla="*/ 71 h 154"/>
                  <a:gd name="T84" fmla="*/ 18 w 153"/>
                  <a:gd name="T85" fmla="*/ 52 h 154"/>
                  <a:gd name="T86" fmla="*/ 32 w 153"/>
                  <a:gd name="T87" fmla="*/ 33 h 154"/>
                  <a:gd name="T88" fmla="*/ 52 w 153"/>
                  <a:gd name="T89" fmla="*/ 19 h 154"/>
                  <a:gd name="T90" fmla="*/ 70 w 153"/>
                  <a:gd name="T91" fmla="*/ 15 h 154"/>
                  <a:gd name="T92" fmla="*/ 77 w 153"/>
                  <a:gd name="T93" fmla="*/ 14 h 154"/>
                  <a:gd name="T94" fmla="*/ 89 w 153"/>
                  <a:gd name="T95" fmla="*/ 16 h 154"/>
                  <a:gd name="T96" fmla="*/ 112 w 153"/>
                  <a:gd name="T97" fmla="*/ 24 h 154"/>
                  <a:gd name="T98" fmla="*/ 128 w 153"/>
                  <a:gd name="T99" fmla="*/ 42 h 154"/>
                  <a:gd name="T100" fmla="*/ 138 w 153"/>
                  <a:gd name="T101" fmla="*/ 64 h 154"/>
                  <a:gd name="T102" fmla="*/ 139 w 153"/>
                  <a:gd name="T103" fmla="*/ 77 h 154"/>
                  <a:gd name="T104" fmla="*/ 139 w 153"/>
                  <a:gd name="T105" fmla="*/ 84 h 154"/>
                  <a:gd name="T106" fmla="*/ 135 w 153"/>
                  <a:gd name="T107" fmla="*/ 101 h 154"/>
                  <a:gd name="T108" fmla="*/ 121 w 153"/>
                  <a:gd name="T109" fmla="*/ 122 h 154"/>
                  <a:gd name="T110" fmla="*/ 101 w 153"/>
                  <a:gd name="T111" fmla="*/ 135 h 154"/>
                  <a:gd name="T112" fmla="*/ 83 w 153"/>
                  <a:gd name="T113" fmla="*/ 140 h 154"/>
                  <a:gd name="T114" fmla="*/ 77 w 153"/>
                  <a:gd name="T115" fmla="*/ 14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3" h="154">
                    <a:moveTo>
                      <a:pt x="77" y="0"/>
                    </a:moveTo>
                    <a:lnTo>
                      <a:pt x="77" y="0"/>
                    </a:lnTo>
                    <a:lnTo>
                      <a:pt x="69" y="1"/>
                    </a:lnTo>
                    <a:lnTo>
                      <a:pt x="61" y="2"/>
                    </a:lnTo>
                    <a:lnTo>
                      <a:pt x="54" y="4"/>
                    </a:lnTo>
                    <a:lnTo>
                      <a:pt x="46" y="6"/>
                    </a:lnTo>
                    <a:lnTo>
                      <a:pt x="40" y="9"/>
                    </a:lnTo>
                    <a:lnTo>
                      <a:pt x="33" y="14"/>
                    </a:lnTo>
                    <a:lnTo>
                      <a:pt x="28" y="18"/>
                    </a:lnTo>
                    <a:lnTo>
                      <a:pt x="23" y="22"/>
                    </a:lnTo>
                    <a:lnTo>
                      <a:pt x="17" y="28"/>
                    </a:lnTo>
                    <a:lnTo>
                      <a:pt x="13" y="34"/>
                    </a:lnTo>
                    <a:lnTo>
                      <a:pt x="8" y="41"/>
                    </a:lnTo>
                    <a:lnTo>
                      <a:pt x="5" y="47"/>
                    </a:lnTo>
                    <a:lnTo>
                      <a:pt x="3" y="55"/>
                    </a:lnTo>
                    <a:lnTo>
                      <a:pt x="1" y="61"/>
                    </a:lnTo>
                    <a:lnTo>
                      <a:pt x="0" y="69"/>
                    </a:lnTo>
                    <a:lnTo>
                      <a:pt x="0" y="77"/>
                    </a:lnTo>
                    <a:lnTo>
                      <a:pt x="0" y="77"/>
                    </a:lnTo>
                    <a:lnTo>
                      <a:pt x="0" y="85"/>
                    </a:lnTo>
                    <a:lnTo>
                      <a:pt x="1" y="92"/>
                    </a:lnTo>
                    <a:lnTo>
                      <a:pt x="3" y="100"/>
                    </a:lnTo>
                    <a:lnTo>
                      <a:pt x="5" y="106"/>
                    </a:lnTo>
                    <a:lnTo>
                      <a:pt x="8" y="114"/>
                    </a:lnTo>
                    <a:lnTo>
                      <a:pt x="13" y="120"/>
                    </a:lnTo>
                    <a:lnTo>
                      <a:pt x="17" y="126"/>
                    </a:lnTo>
                    <a:lnTo>
                      <a:pt x="23" y="131"/>
                    </a:lnTo>
                    <a:lnTo>
                      <a:pt x="28" y="137"/>
                    </a:lnTo>
                    <a:lnTo>
                      <a:pt x="33" y="141"/>
                    </a:lnTo>
                    <a:lnTo>
                      <a:pt x="40" y="144"/>
                    </a:lnTo>
                    <a:lnTo>
                      <a:pt x="46" y="147"/>
                    </a:lnTo>
                    <a:lnTo>
                      <a:pt x="54" y="151"/>
                    </a:lnTo>
                    <a:lnTo>
                      <a:pt x="61" y="153"/>
                    </a:lnTo>
                    <a:lnTo>
                      <a:pt x="69" y="154"/>
                    </a:lnTo>
                    <a:lnTo>
                      <a:pt x="77" y="154"/>
                    </a:lnTo>
                    <a:lnTo>
                      <a:pt x="77" y="154"/>
                    </a:lnTo>
                    <a:lnTo>
                      <a:pt x="84" y="154"/>
                    </a:lnTo>
                    <a:lnTo>
                      <a:pt x="92" y="153"/>
                    </a:lnTo>
                    <a:lnTo>
                      <a:pt x="99" y="151"/>
                    </a:lnTo>
                    <a:lnTo>
                      <a:pt x="107" y="147"/>
                    </a:lnTo>
                    <a:lnTo>
                      <a:pt x="113" y="144"/>
                    </a:lnTo>
                    <a:lnTo>
                      <a:pt x="120" y="141"/>
                    </a:lnTo>
                    <a:lnTo>
                      <a:pt x="125" y="137"/>
                    </a:lnTo>
                    <a:lnTo>
                      <a:pt x="132" y="131"/>
                    </a:lnTo>
                    <a:lnTo>
                      <a:pt x="136" y="126"/>
                    </a:lnTo>
                    <a:lnTo>
                      <a:pt x="140" y="120"/>
                    </a:lnTo>
                    <a:lnTo>
                      <a:pt x="145" y="114"/>
                    </a:lnTo>
                    <a:lnTo>
                      <a:pt x="148" y="106"/>
                    </a:lnTo>
                    <a:lnTo>
                      <a:pt x="150" y="100"/>
                    </a:lnTo>
                    <a:lnTo>
                      <a:pt x="152" y="92"/>
                    </a:lnTo>
                    <a:lnTo>
                      <a:pt x="153" y="85"/>
                    </a:lnTo>
                    <a:lnTo>
                      <a:pt x="153" y="77"/>
                    </a:lnTo>
                    <a:lnTo>
                      <a:pt x="153" y="77"/>
                    </a:lnTo>
                    <a:lnTo>
                      <a:pt x="153" y="69"/>
                    </a:lnTo>
                    <a:lnTo>
                      <a:pt x="152" y="61"/>
                    </a:lnTo>
                    <a:lnTo>
                      <a:pt x="150" y="55"/>
                    </a:lnTo>
                    <a:lnTo>
                      <a:pt x="148" y="47"/>
                    </a:lnTo>
                    <a:lnTo>
                      <a:pt x="145" y="41"/>
                    </a:lnTo>
                    <a:lnTo>
                      <a:pt x="140" y="34"/>
                    </a:lnTo>
                    <a:lnTo>
                      <a:pt x="136" y="28"/>
                    </a:lnTo>
                    <a:lnTo>
                      <a:pt x="132" y="22"/>
                    </a:lnTo>
                    <a:lnTo>
                      <a:pt x="125" y="18"/>
                    </a:lnTo>
                    <a:lnTo>
                      <a:pt x="120" y="14"/>
                    </a:lnTo>
                    <a:lnTo>
                      <a:pt x="113" y="9"/>
                    </a:lnTo>
                    <a:lnTo>
                      <a:pt x="107" y="6"/>
                    </a:lnTo>
                    <a:lnTo>
                      <a:pt x="99" y="4"/>
                    </a:lnTo>
                    <a:lnTo>
                      <a:pt x="92" y="2"/>
                    </a:lnTo>
                    <a:lnTo>
                      <a:pt x="84" y="1"/>
                    </a:lnTo>
                    <a:lnTo>
                      <a:pt x="77" y="0"/>
                    </a:lnTo>
                    <a:lnTo>
                      <a:pt x="77" y="0"/>
                    </a:lnTo>
                    <a:close/>
                    <a:moveTo>
                      <a:pt x="77" y="140"/>
                    </a:moveTo>
                    <a:lnTo>
                      <a:pt x="77" y="140"/>
                    </a:lnTo>
                    <a:lnTo>
                      <a:pt x="70" y="140"/>
                    </a:lnTo>
                    <a:lnTo>
                      <a:pt x="64" y="139"/>
                    </a:lnTo>
                    <a:lnTo>
                      <a:pt x="52" y="135"/>
                    </a:lnTo>
                    <a:lnTo>
                      <a:pt x="42" y="129"/>
                    </a:lnTo>
                    <a:lnTo>
                      <a:pt x="32" y="122"/>
                    </a:lnTo>
                    <a:lnTo>
                      <a:pt x="25" y="112"/>
                    </a:lnTo>
                    <a:lnTo>
                      <a:pt x="18" y="101"/>
                    </a:lnTo>
                    <a:lnTo>
                      <a:pt x="15" y="89"/>
                    </a:lnTo>
                    <a:lnTo>
                      <a:pt x="14" y="84"/>
                    </a:lnTo>
                    <a:lnTo>
                      <a:pt x="14" y="77"/>
                    </a:lnTo>
                    <a:lnTo>
                      <a:pt x="14" y="77"/>
                    </a:lnTo>
                    <a:lnTo>
                      <a:pt x="14" y="71"/>
                    </a:lnTo>
                    <a:lnTo>
                      <a:pt x="15" y="64"/>
                    </a:lnTo>
                    <a:lnTo>
                      <a:pt x="18" y="52"/>
                    </a:lnTo>
                    <a:lnTo>
                      <a:pt x="25" y="42"/>
                    </a:lnTo>
                    <a:lnTo>
                      <a:pt x="32" y="33"/>
                    </a:lnTo>
                    <a:lnTo>
                      <a:pt x="42" y="24"/>
                    </a:lnTo>
                    <a:lnTo>
                      <a:pt x="52" y="19"/>
                    </a:lnTo>
                    <a:lnTo>
                      <a:pt x="64" y="16"/>
                    </a:lnTo>
                    <a:lnTo>
                      <a:pt x="70" y="15"/>
                    </a:lnTo>
                    <a:lnTo>
                      <a:pt x="77" y="14"/>
                    </a:lnTo>
                    <a:lnTo>
                      <a:pt x="77" y="14"/>
                    </a:lnTo>
                    <a:lnTo>
                      <a:pt x="83" y="15"/>
                    </a:lnTo>
                    <a:lnTo>
                      <a:pt x="89" y="16"/>
                    </a:lnTo>
                    <a:lnTo>
                      <a:pt x="101" y="19"/>
                    </a:lnTo>
                    <a:lnTo>
                      <a:pt x="112" y="24"/>
                    </a:lnTo>
                    <a:lnTo>
                      <a:pt x="121" y="33"/>
                    </a:lnTo>
                    <a:lnTo>
                      <a:pt x="128" y="42"/>
                    </a:lnTo>
                    <a:lnTo>
                      <a:pt x="135" y="52"/>
                    </a:lnTo>
                    <a:lnTo>
                      <a:pt x="138" y="64"/>
                    </a:lnTo>
                    <a:lnTo>
                      <a:pt x="139" y="71"/>
                    </a:lnTo>
                    <a:lnTo>
                      <a:pt x="139" y="77"/>
                    </a:lnTo>
                    <a:lnTo>
                      <a:pt x="139" y="77"/>
                    </a:lnTo>
                    <a:lnTo>
                      <a:pt x="139" y="84"/>
                    </a:lnTo>
                    <a:lnTo>
                      <a:pt x="138" y="89"/>
                    </a:lnTo>
                    <a:lnTo>
                      <a:pt x="135" y="101"/>
                    </a:lnTo>
                    <a:lnTo>
                      <a:pt x="128" y="112"/>
                    </a:lnTo>
                    <a:lnTo>
                      <a:pt x="121" y="122"/>
                    </a:lnTo>
                    <a:lnTo>
                      <a:pt x="112" y="129"/>
                    </a:lnTo>
                    <a:lnTo>
                      <a:pt x="101" y="135"/>
                    </a:lnTo>
                    <a:lnTo>
                      <a:pt x="89" y="139"/>
                    </a:lnTo>
                    <a:lnTo>
                      <a:pt x="83" y="140"/>
                    </a:lnTo>
                    <a:lnTo>
                      <a:pt x="77" y="140"/>
                    </a:lnTo>
                    <a:lnTo>
                      <a:pt x="77" y="1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3" name="Freeform 82">
                <a:extLst>
                  <a:ext uri="{FF2B5EF4-FFF2-40B4-BE49-F238E27FC236}">
                    <a16:creationId xmlns="" xmlns:a16="http://schemas.microsoft.com/office/drawing/2014/main" id="{8E8B9141-F621-44AC-A3A6-9DCFB517368F}"/>
                  </a:ext>
                </a:extLst>
              </p:cNvPr>
              <p:cNvSpPr>
                <a:spLocks noEditPoints="1"/>
              </p:cNvSpPr>
              <p:nvPr/>
            </p:nvSpPr>
            <p:spPr bwMode="auto">
              <a:xfrm>
                <a:off x="3238500" y="3127375"/>
                <a:ext cx="341313" cy="342900"/>
              </a:xfrm>
              <a:custGeom>
                <a:avLst/>
                <a:gdLst>
                  <a:gd name="T0" fmla="*/ 197 w 215"/>
                  <a:gd name="T1" fmla="*/ 83 h 216"/>
                  <a:gd name="T2" fmla="*/ 209 w 215"/>
                  <a:gd name="T3" fmla="*/ 70 h 216"/>
                  <a:gd name="T4" fmla="*/ 171 w 215"/>
                  <a:gd name="T5" fmla="*/ 42 h 216"/>
                  <a:gd name="T6" fmla="*/ 143 w 215"/>
                  <a:gd name="T7" fmla="*/ 4 h 216"/>
                  <a:gd name="T8" fmla="*/ 129 w 215"/>
                  <a:gd name="T9" fmla="*/ 18 h 216"/>
                  <a:gd name="T10" fmla="*/ 83 w 215"/>
                  <a:gd name="T11" fmla="*/ 18 h 216"/>
                  <a:gd name="T12" fmla="*/ 69 w 215"/>
                  <a:gd name="T13" fmla="*/ 5 h 216"/>
                  <a:gd name="T14" fmla="*/ 41 w 215"/>
                  <a:gd name="T15" fmla="*/ 41 h 216"/>
                  <a:gd name="T16" fmla="*/ 3 w 215"/>
                  <a:gd name="T17" fmla="*/ 71 h 216"/>
                  <a:gd name="T18" fmla="*/ 14 w 215"/>
                  <a:gd name="T19" fmla="*/ 86 h 216"/>
                  <a:gd name="T20" fmla="*/ 13 w 215"/>
                  <a:gd name="T21" fmla="*/ 132 h 216"/>
                  <a:gd name="T22" fmla="*/ 4 w 215"/>
                  <a:gd name="T23" fmla="*/ 146 h 216"/>
                  <a:gd name="T24" fmla="*/ 36 w 215"/>
                  <a:gd name="T25" fmla="*/ 175 h 216"/>
                  <a:gd name="T26" fmla="*/ 71 w 215"/>
                  <a:gd name="T27" fmla="*/ 212 h 216"/>
                  <a:gd name="T28" fmla="*/ 86 w 215"/>
                  <a:gd name="T29" fmla="*/ 203 h 216"/>
                  <a:gd name="T30" fmla="*/ 130 w 215"/>
                  <a:gd name="T31" fmla="*/ 202 h 216"/>
                  <a:gd name="T32" fmla="*/ 144 w 215"/>
                  <a:gd name="T33" fmla="*/ 211 h 216"/>
                  <a:gd name="T34" fmla="*/ 174 w 215"/>
                  <a:gd name="T35" fmla="*/ 177 h 216"/>
                  <a:gd name="T36" fmla="*/ 210 w 215"/>
                  <a:gd name="T37" fmla="*/ 144 h 216"/>
                  <a:gd name="T38" fmla="*/ 198 w 215"/>
                  <a:gd name="T39" fmla="*/ 130 h 216"/>
                  <a:gd name="T40" fmla="*/ 184 w 215"/>
                  <a:gd name="T41" fmla="*/ 161 h 216"/>
                  <a:gd name="T42" fmla="*/ 169 w 215"/>
                  <a:gd name="T43" fmla="*/ 161 h 216"/>
                  <a:gd name="T44" fmla="*/ 162 w 215"/>
                  <a:gd name="T45" fmla="*/ 185 h 216"/>
                  <a:gd name="T46" fmla="*/ 136 w 215"/>
                  <a:gd name="T47" fmla="*/ 186 h 216"/>
                  <a:gd name="T48" fmla="*/ 118 w 215"/>
                  <a:gd name="T49" fmla="*/ 191 h 216"/>
                  <a:gd name="T50" fmla="*/ 98 w 215"/>
                  <a:gd name="T51" fmla="*/ 191 h 216"/>
                  <a:gd name="T52" fmla="*/ 80 w 215"/>
                  <a:gd name="T53" fmla="*/ 187 h 216"/>
                  <a:gd name="T54" fmla="*/ 54 w 215"/>
                  <a:gd name="T55" fmla="*/ 186 h 216"/>
                  <a:gd name="T56" fmla="*/ 54 w 215"/>
                  <a:gd name="T57" fmla="*/ 173 h 216"/>
                  <a:gd name="T58" fmla="*/ 30 w 215"/>
                  <a:gd name="T59" fmla="*/ 162 h 216"/>
                  <a:gd name="T60" fmla="*/ 29 w 215"/>
                  <a:gd name="T61" fmla="*/ 137 h 216"/>
                  <a:gd name="T62" fmla="*/ 26 w 215"/>
                  <a:gd name="T63" fmla="*/ 120 h 216"/>
                  <a:gd name="T64" fmla="*/ 26 w 215"/>
                  <a:gd name="T65" fmla="*/ 98 h 216"/>
                  <a:gd name="T66" fmla="*/ 30 w 215"/>
                  <a:gd name="T67" fmla="*/ 83 h 216"/>
                  <a:gd name="T68" fmla="*/ 29 w 215"/>
                  <a:gd name="T69" fmla="*/ 55 h 216"/>
                  <a:gd name="T70" fmla="*/ 46 w 215"/>
                  <a:gd name="T71" fmla="*/ 56 h 216"/>
                  <a:gd name="T72" fmla="*/ 53 w 215"/>
                  <a:gd name="T73" fmla="*/ 31 h 216"/>
                  <a:gd name="T74" fmla="*/ 81 w 215"/>
                  <a:gd name="T75" fmla="*/ 33 h 216"/>
                  <a:gd name="T76" fmla="*/ 95 w 215"/>
                  <a:gd name="T77" fmla="*/ 30 h 216"/>
                  <a:gd name="T78" fmla="*/ 117 w 215"/>
                  <a:gd name="T79" fmla="*/ 30 h 216"/>
                  <a:gd name="T80" fmla="*/ 130 w 215"/>
                  <a:gd name="T81" fmla="*/ 33 h 216"/>
                  <a:gd name="T82" fmla="*/ 159 w 215"/>
                  <a:gd name="T83" fmla="*/ 30 h 216"/>
                  <a:gd name="T84" fmla="*/ 158 w 215"/>
                  <a:gd name="T85" fmla="*/ 49 h 216"/>
                  <a:gd name="T86" fmla="*/ 183 w 215"/>
                  <a:gd name="T87" fmla="*/ 53 h 216"/>
                  <a:gd name="T88" fmla="*/ 181 w 215"/>
                  <a:gd name="T89" fmla="*/ 82 h 216"/>
                  <a:gd name="T90" fmla="*/ 185 w 215"/>
                  <a:gd name="T91" fmla="*/ 95 h 216"/>
                  <a:gd name="T92" fmla="*/ 186 w 215"/>
                  <a:gd name="T93" fmla="*/ 118 h 216"/>
                  <a:gd name="T94" fmla="*/ 183 w 215"/>
                  <a:gd name="T95" fmla="*/ 13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5" h="216">
                    <a:moveTo>
                      <a:pt x="215" y="126"/>
                    </a:moveTo>
                    <a:lnTo>
                      <a:pt x="215" y="87"/>
                    </a:lnTo>
                    <a:lnTo>
                      <a:pt x="197" y="83"/>
                    </a:lnTo>
                    <a:lnTo>
                      <a:pt x="197" y="83"/>
                    </a:lnTo>
                    <a:lnTo>
                      <a:pt x="196" y="82"/>
                    </a:lnTo>
                    <a:lnTo>
                      <a:pt x="209" y="70"/>
                    </a:lnTo>
                    <a:lnTo>
                      <a:pt x="190" y="37"/>
                    </a:lnTo>
                    <a:lnTo>
                      <a:pt x="171" y="42"/>
                    </a:lnTo>
                    <a:lnTo>
                      <a:pt x="171" y="42"/>
                    </a:lnTo>
                    <a:lnTo>
                      <a:pt x="171" y="41"/>
                    </a:lnTo>
                    <a:lnTo>
                      <a:pt x="177" y="24"/>
                    </a:lnTo>
                    <a:lnTo>
                      <a:pt x="143" y="4"/>
                    </a:lnTo>
                    <a:lnTo>
                      <a:pt x="130" y="18"/>
                    </a:lnTo>
                    <a:lnTo>
                      <a:pt x="130" y="18"/>
                    </a:lnTo>
                    <a:lnTo>
                      <a:pt x="129" y="18"/>
                    </a:lnTo>
                    <a:lnTo>
                      <a:pt x="125" y="0"/>
                    </a:lnTo>
                    <a:lnTo>
                      <a:pt x="86" y="0"/>
                    </a:lnTo>
                    <a:lnTo>
                      <a:pt x="83" y="18"/>
                    </a:lnTo>
                    <a:lnTo>
                      <a:pt x="83" y="18"/>
                    </a:lnTo>
                    <a:lnTo>
                      <a:pt x="81" y="18"/>
                    </a:lnTo>
                    <a:lnTo>
                      <a:pt x="69" y="5"/>
                    </a:lnTo>
                    <a:lnTo>
                      <a:pt x="35" y="25"/>
                    </a:lnTo>
                    <a:lnTo>
                      <a:pt x="41" y="41"/>
                    </a:lnTo>
                    <a:lnTo>
                      <a:pt x="41" y="41"/>
                    </a:lnTo>
                    <a:lnTo>
                      <a:pt x="39" y="43"/>
                    </a:lnTo>
                    <a:lnTo>
                      <a:pt x="22" y="38"/>
                    </a:lnTo>
                    <a:lnTo>
                      <a:pt x="3" y="71"/>
                    </a:lnTo>
                    <a:lnTo>
                      <a:pt x="15" y="82"/>
                    </a:lnTo>
                    <a:lnTo>
                      <a:pt x="15" y="82"/>
                    </a:lnTo>
                    <a:lnTo>
                      <a:pt x="14" y="86"/>
                    </a:lnTo>
                    <a:lnTo>
                      <a:pt x="0" y="90"/>
                    </a:lnTo>
                    <a:lnTo>
                      <a:pt x="0" y="128"/>
                    </a:lnTo>
                    <a:lnTo>
                      <a:pt x="13" y="132"/>
                    </a:lnTo>
                    <a:lnTo>
                      <a:pt x="13" y="132"/>
                    </a:lnTo>
                    <a:lnTo>
                      <a:pt x="15" y="137"/>
                    </a:lnTo>
                    <a:lnTo>
                      <a:pt x="4" y="146"/>
                    </a:lnTo>
                    <a:lnTo>
                      <a:pt x="23" y="179"/>
                    </a:lnTo>
                    <a:lnTo>
                      <a:pt x="36" y="175"/>
                    </a:lnTo>
                    <a:lnTo>
                      <a:pt x="36" y="175"/>
                    </a:lnTo>
                    <a:lnTo>
                      <a:pt x="41" y="180"/>
                    </a:lnTo>
                    <a:lnTo>
                      <a:pt x="37" y="192"/>
                    </a:lnTo>
                    <a:lnTo>
                      <a:pt x="71" y="212"/>
                    </a:lnTo>
                    <a:lnTo>
                      <a:pt x="80" y="202"/>
                    </a:lnTo>
                    <a:lnTo>
                      <a:pt x="80" y="202"/>
                    </a:lnTo>
                    <a:lnTo>
                      <a:pt x="86" y="203"/>
                    </a:lnTo>
                    <a:lnTo>
                      <a:pt x="88" y="216"/>
                    </a:lnTo>
                    <a:lnTo>
                      <a:pt x="127" y="216"/>
                    </a:lnTo>
                    <a:lnTo>
                      <a:pt x="130" y="202"/>
                    </a:lnTo>
                    <a:lnTo>
                      <a:pt x="130" y="202"/>
                    </a:lnTo>
                    <a:lnTo>
                      <a:pt x="136" y="201"/>
                    </a:lnTo>
                    <a:lnTo>
                      <a:pt x="144" y="211"/>
                    </a:lnTo>
                    <a:lnTo>
                      <a:pt x="179" y="191"/>
                    </a:lnTo>
                    <a:lnTo>
                      <a:pt x="174" y="177"/>
                    </a:lnTo>
                    <a:lnTo>
                      <a:pt x="174" y="177"/>
                    </a:lnTo>
                    <a:lnTo>
                      <a:pt x="177" y="173"/>
                    </a:lnTo>
                    <a:lnTo>
                      <a:pt x="191" y="177"/>
                    </a:lnTo>
                    <a:lnTo>
                      <a:pt x="210" y="144"/>
                    </a:lnTo>
                    <a:lnTo>
                      <a:pt x="198" y="133"/>
                    </a:lnTo>
                    <a:lnTo>
                      <a:pt x="198" y="133"/>
                    </a:lnTo>
                    <a:lnTo>
                      <a:pt x="198" y="130"/>
                    </a:lnTo>
                    <a:lnTo>
                      <a:pt x="215" y="126"/>
                    </a:lnTo>
                    <a:close/>
                    <a:moveTo>
                      <a:pt x="193" y="147"/>
                    </a:moveTo>
                    <a:lnTo>
                      <a:pt x="184" y="161"/>
                    </a:lnTo>
                    <a:lnTo>
                      <a:pt x="172" y="157"/>
                    </a:lnTo>
                    <a:lnTo>
                      <a:pt x="169" y="161"/>
                    </a:lnTo>
                    <a:lnTo>
                      <a:pt x="169" y="161"/>
                    </a:lnTo>
                    <a:lnTo>
                      <a:pt x="161" y="169"/>
                    </a:lnTo>
                    <a:lnTo>
                      <a:pt x="157" y="173"/>
                    </a:lnTo>
                    <a:lnTo>
                      <a:pt x="162" y="185"/>
                    </a:lnTo>
                    <a:lnTo>
                      <a:pt x="148" y="192"/>
                    </a:lnTo>
                    <a:lnTo>
                      <a:pt x="140" y="184"/>
                    </a:lnTo>
                    <a:lnTo>
                      <a:pt x="136" y="186"/>
                    </a:lnTo>
                    <a:lnTo>
                      <a:pt x="136" y="186"/>
                    </a:lnTo>
                    <a:lnTo>
                      <a:pt x="123" y="190"/>
                    </a:lnTo>
                    <a:lnTo>
                      <a:pt x="118" y="191"/>
                    </a:lnTo>
                    <a:lnTo>
                      <a:pt x="116" y="202"/>
                    </a:lnTo>
                    <a:lnTo>
                      <a:pt x="100" y="202"/>
                    </a:lnTo>
                    <a:lnTo>
                      <a:pt x="98" y="191"/>
                    </a:lnTo>
                    <a:lnTo>
                      <a:pt x="93" y="190"/>
                    </a:lnTo>
                    <a:lnTo>
                      <a:pt x="93" y="190"/>
                    </a:lnTo>
                    <a:lnTo>
                      <a:pt x="80" y="187"/>
                    </a:lnTo>
                    <a:lnTo>
                      <a:pt x="75" y="186"/>
                    </a:lnTo>
                    <a:lnTo>
                      <a:pt x="68" y="193"/>
                    </a:lnTo>
                    <a:lnTo>
                      <a:pt x="54" y="186"/>
                    </a:lnTo>
                    <a:lnTo>
                      <a:pt x="57" y="176"/>
                    </a:lnTo>
                    <a:lnTo>
                      <a:pt x="54" y="173"/>
                    </a:lnTo>
                    <a:lnTo>
                      <a:pt x="54" y="173"/>
                    </a:lnTo>
                    <a:lnTo>
                      <a:pt x="44" y="163"/>
                    </a:lnTo>
                    <a:lnTo>
                      <a:pt x="41" y="159"/>
                    </a:lnTo>
                    <a:lnTo>
                      <a:pt x="30" y="162"/>
                    </a:lnTo>
                    <a:lnTo>
                      <a:pt x="22" y="149"/>
                    </a:lnTo>
                    <a:lnTo>
                      <a:pt x="31" y="141"/>
                    </a:lnTo>
                    <a:lnTo>
                      <a:pt x="29" y="137"/>
                    </a:lnTo>
                    <a:lnTo>
                      <a:pt x="29" y="137"/>
                    </a:lnTo>
                    <a:lnTo>
                      <a:pt x="27" y="124"/>
                    </a:lnTo>
                    <a:lnTo>
                      <a:pt x="26" y="120"/>
                    </a:lnTo>
                    <a:lnTo>
                      <a:pt x="14" y="117"/>
                    </a:lnTo>
                    <a:lnTo>
                      <a:pt x="14" y="100"/>
                    </a:lnTo>
                    <a:lnTo>
                      <a:pt x="26" y="98"/>
                    </a:lnTo>
                    <a:lnTo>
                      <a:pt x="27" y="94"/>
                    </a:lnTo>
                    <a:lnTo>
                      <a:pt x="27" y="94"/>
                    </a:lnTo>
                    <a:lnTo>
                      <a:pt x="30" y="83"/>
                    </a:lnTo>
                    <a:lnTo>
                      <a:pt x="32" y="78"/>
                    </a:lnTo>
                    <a:lnTo>
                      <a:pt x="21" y="69"/>
                    </a:lnTo>
                    <a:lnTo>
                      <a:pt x="29" y="55"/>
                    </a:lnTo>
                    <a:lnTo>
                      <a:pt x="43" y="59"/>
                    </a:lnTo>
                    <a:lnTo>
                      <a:pt x="46" y="56"/>
                    </a:lnTo>
                    <a:lnTo>
                      <a:pt x="46" y="56"/>
                    </a:lnTo>
                    <a:lnTo>
                      <a:pt x="54" y="49"/>
                    </a:lnTo>
                    <a:lnTo>
                      <a:pt x="57" y="46"/>
                    </a:lnTo>
                    <a:lnTo>
                      <a:pt x="53" y="31"/>
                    </a:lnTo>
                    <a:lnTo>
                      <a:pt x="67" y="24"/>
                    </a:lnTo>
                    <a:lnTo>
                      <a:pt x="76" y="34"/>
                    </a:lnTo>
                    <a:lnTo>
                      <a:pt x="81" y="33"/>
                    </a:lnTo>
                    <a:lnTo>
                      <a:pt x="81" y="33"/>
                    </a:lnTo>
                    <a:lnTo>
                      <a:pt x="89" y="31"/>
                    </a:lnTo>
                    <a:lnTo>
                      <a:pt x="95" y="30"/>
                    </a:lnTo>
                    <a:lnTo>
                      <a:pt x="98" y="14"/>
                    </a:lnTo>
                    <a:lnTo>
                      <a:pt x="114" y="14"/>
                    </a:lnTo>
                    <a:lnTo>
                      <a:pt x="117" y="30"/>
                    </a:lnTo>
                    <a:lnTo>
                      <a:pt x="122" y="31"/>
                    </a:lnTo>
                    <a:lnTo>
                      <a:pt x="122" y="31"/>
                    </a:lnTo>
                    <a:lnTo>
                      <a:pt x="130" y="33"/>
                    </a:lnTo>
                    <a:lnTo>
                      <a:pt x="135" y="34"/>
                    </a:lnTo>
                    <a:lnTo>
                      <a:pt x="145" y="23"/>
                    </a:lnTo>
                    <a:lnTo>
                      <a:pt x="159" y="30"/>
                    </a:lnTo>
                    <a:lnTo>
                      <a:pt x="154" y="46"/>
                    </a:lnTo>
                    <a:lnTo>
                      <a:pt x="158" y="49"/>
                    </a:lnTo>
                    <a:lnTo>
                      <a:pt x="158" y="49"/>
                    </a:lnTo>
                    <a:lnTo>
                      <a:pt x="165" y="55"/>
                    </a:lnTo>
                    <a:lnTo>
                      <a:pt x="167" y="58"/>
                    </a:lnTo>
                    <a:lnTo>
                      <a:pt x="183" y="53"/>
                    </a:lnTo>
                    <a:lnTo>
                      <a:pt x="192" y="67"/>
                    </a:lnTo>
                    <a:lnTo>
                      <a:pt x="180" y="78"/>
                    </a:lnTo>
                    <a:lnTo>
                      <a:pt x="181" y="82"/>
                    </a:lnTo>
                    <a:lnTo>
                      <a:pt x="181" y="82"/>
                    </a:lnTo>
                    <a:lnTo>
                      <a:pt x="184" y="91"/>
                    </a:lnTo>
                    <a:lnTo>
                      <a:pt x="185" y="95"/>
                    </a:lnTo>
                    <a:lnTo>
                      <a:pt x="201" y="98"/>
                    </a:lnTo>
                    <a:lnTo>
                      <a:pt x="201" y="114"/>
                    </a:lnTo>
                    <a:lnTo>
                      <a:pt x="186" y="118"/>
                    </a:lnTo>
                    <a:lnTo>
                      <a:pt x="185" y="123"/>
                    </a:lnTo>
                    <a:lnTo>
                      <a:pt x="185" y="123"/>
                    </a:lnTo>
                    <a:lnTo>
                      <a:pt x="183" y="133"/>
                    </a:lnTo>
                    <a:lnTo>
                      <a:pt x="182" y="137"/>
                    </a:lnTo>
                    <a:lnTo>
                      <a:pt x="193" y="1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4" name="Freeform 83">
                <a:extLst>
                  <a:ext uri="{FF2B5EF4-FFF2-40B4-BE49-F238E27FC236}">
                    <a16:creationId xmlns="" xmlns:a16="http://schemas.microsoft.com/office/drawing/2014/main" id="{78AE7228-75E0-47CE-9CD4-AE9AD9D926C1}"/>
                  </a:ext>
                </a:extLst>
              </p:cNvPr>
              <p:cNvSpPr>
                <a:spLocks noEditPoints="1"/>
              </p:cNvSpPr>
              <p:nvPr/>
            </p:nvSpPr>
            <p:spPr bwMode="auto">
              <a:xfrm>
                <a:off x="3335338" y="3232150"/>
                <a:ext cx="142875" cy="141288"/>
              </a:xfrm>
              <a:custGeom>
                <a:avLst/>
                <a:gdLst>
                  <a:gd name="T0" fmla="*/ 44 w 90"/>
                  <a:gd name="T1" fmla="*/ 0 h 89"/>
                  <a:gd name="T2" fmla="*/ 27 w 90"/>
                  <a:gd name="T3" fmla="*/ 3 h 89"/>
                  <a:gd name="T4" fmla="*/ 13 w 90"/>
                  <a:gd name="T5" fmla="*/ 13 h 89"/>
                  <a:gd name="T6" fmla="*/ 3 w 90"/>
                  <a:gd name="T7" fmla="*/ 27 h 89"/>
                  <a:gd name="T8" fmla="*/ 0 w 90"/>
                  <a:gd name="T9" fmla="*/ 44 h 89"/>
                  <a:gd name="T10" fmla="*/ 1 w 90"/>
                  <a:gd name="T11" fmla="*/ 54 h 89"/>
                  <a:gd name="T12" fmla="*/ 8 w 90"/>
                  <a:gd name="T13" fmla="*/ 70 h 89"/>
                  <a:gd name="T14" fmla="*/ 20 w 90"/>
                  <a:gd name="T15" fmla="*/ 82 h 89"/>
                  <a:gd name="T16" fmla="*/ 36 w 90"/>
                  <a:gd name="T17" fmla="*/ 88 h 89"/>
                  <a:gd name="T18" fmla="*/ 44 w 90"/>
                  <a:gd name="T19" fmla="*/ 89 h 89"/>
                  <a:gd name="T20" fmla="*/ 62 w 90"/>
                  <a:gd name="T21" fmla="*/ 86 h 89"/>
                  <a:gd name="T22" fmla="*/ 77 w 90"/>
                  <a:gd name="T23" fmla="*/ 76 h 89"/>
                  <a:gd name="T24" fmla="*/ 86 w 90"/>
                  <a:gd name="T25" fmla="*/ 62 h 89"/>
                  <a:gd name="T26" fmla="*/ 90 w 90"/>
                  <a:gd name="T27" fmla="*/ 44 h 89"/>
                  <a:gd name="T28" fmla="*/ 89 w 90"/>
                  <a:gd name="T29" fmla="*/ 35 h 89"/>
                  <a:gd name="T30" fmla="*/ 82 w 90"/>
                  <a:gd name="T31" fmla="*/ 19 h 89"/>
                  <a:gd name="T32" fmla="*/ 69 w 90"/>
                  <a:gd name="T33" fmla="*/ 7 h 89"/>
                  <a:gd name="T34" fmla="*/ 54 w 90"/>
                  <a:gd name="T35" fmla="*/ 1 h 89"/>
                  <a:gd name="T36" fmla="*/ 44 w 90"/>
                  <a:gd name="T37" fmla="*/ 0 h 89"/>
                  <a:gd name="T38" fmla="*/ 44 w 90"/>
                  <a:gd name="T39" fmla="*/ 75 h 89"/>
                  <a:gd name="T40" fmla="*/ 33 w 90"/>
                  <a:gd name="T41" fmla="*/ 73 h 89"/>
                  <a:gd name="T42" fmla="*/ 23 w 90"/>
                  <a:gd name="T43" fmla="*/ 66 h 89"/>
                  <a:gd name="T44" fmla="*/ 16 w 90"/>
                  <a:gd name="T45" fmla="*/ 56 h 89"/>
                  <a:gd name="T46" fmla="*/ 14 w 90"/>
                  <a:gd name="T47" fmla="*/ 44 h 89"/>
                  <a:gd name="T48" fmla="*/ 14 w 90"/>
                  <a:gd name="T49" fmla="*/ 39 h 89"/>
                  <a:gd name="T50" fmla="*/ 20 w 90"/>
                  <a:gd name="T51" fmla="*/ 28 h 89"/>
                  <a:gd name="T52" fmla="*/ 27 w 90"/>
                  <a:gd name="T53" fmla="*/ 19 h 89"/>
                  <a:gd name="T54" fmla="*/ 39 w 90"/>
                  <a:gd name="T55" fmla="*/ 15 h 89"/>
                  <a:gd name="T56" fmla="*/ 44 w 90"/>
                  <a:gd name="T57" fmla="*/ 14 h 89"/>
                  <a:gd name="T58" fmla="*/ 56 w 90"/>
                  <a:gd name="T59" fmla="*/ 16 h 89"/>
                  <a:gd name="T60" fmla="*/ 66 w 90"/>
                  <a:gd name="T61" fmla="*/ 22 h 89"/>
                  <a:gd name="T62" fmla="*/ 73 w 90"/>
                  <a:gd name="T63" fmla="*/ 32 h 89"/>
                  <a:gd name="T64" fmla="*/ 76 w 90"/>
                  <a:gd name="T65" fmla="*/ 44 h 89"/>
                  <a:gd name="T66" fmla="*/ 75 w 90"/>
                  <a:gd name="T67" fmla="*/ 51 h 89"/>
                  <a:gd name="T68" fmla="*/ 70 w 90"/>
                  <a:gd name="T69" fmla="*/ 61 h 89"/>
                  <a:gd name="T70" fmla="*/ 62 w 90"/>
                  <a:gd name="T71" fmla="*/ 70 h 89"/>
                  <a:gd name="T72" fmla="*/ 51 w 90"/>
                  <a:gd name="T73" fmla="*/ 74 h 89"/>
                  <a:gd name="T74" fmla="*/ 44 w 90"/>
                  <a:gd name="T75" fmla="*/ 7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89">
                    <a:moveTo>
                      <a:pt x="44" y="0"/>
                    </a:moveTo>
                    <a:lnTo>
                      <a:pt x="44" y="0"/>
                    </a:lnTo>
                    <a:lnTo>
                      <a:pt x="36" y="1"/>
                    </a:lnTo>
                    <a:lnTo>
                      <a:pt x="27" y="3"/>
                    </a:lnTo>
                    <a:lnTo>
                      <a:pt x="20" y="7"/>
                    </a:lnTo>
                    <a:lnTo>
                      <a:pt x="13" y="13"/>
                    </a:lnTo>
                    <a:lnTo>
                      <a:pt x="8" y="19"/>
                    </a:lnTo>
                    <a:lnTo>
                      <a:pt x="3" y="27"/>
                    </a:lnTo>
                    <a:lnTo>
                      <a:pt x="1" y="35"/>
                    </a:lnTo>
                    <a:lnTo>
                      <a:pt x="0" y="44"/>
                    </a:lnTo>
                    <a:lnTo>
                      <a:pt x="0" y="44"/>
                    </a:lnTo>
                    <a:lnTo>
                      <a:pt x="1" y="54"/>
                    </a:lnTo>
                    <a:lnTo>
                      <a:pt x="3" y="62"/>
                    </a:lnTo>
                    <a:lnTo>
                      <a:pt x="8" y="70"/>
                    </a:lnTo>
                    <a:lnTo>
                      <a:pt x="13" y="76"/>
                    </a:lnTo>
                    <a:lnTo>
                      <a:pt x="20" y="82"/>
                    </a:lnTo>
                    <a:lnTo>
                      <a:pt x="27" y="86"/>
                    </a:lnTo>
                    <a:lnTo>
                      <a:pt x="36" y="88"/>
                    </a:lnTo>
                    <a:lnTo>
                      <a:pt x="44" y="89"/>
                    </a:lnTo>
                    <a:lnTo>
                      <a:pt x="44" y="89"/>
                    </a:lnTo>
                    <a:lnTo>
                      <a:pt x="54" y="88"/>
                    </a:lnTo>
                    <a:lnTo>
                      <a:pt x="62" y="86"/>
                    </a:lnTo>
                    <a:lnTo>
                      <a:pt x="69" y="82"/>
                    </a:lnTo>
                    <a:lnTo>
                      <a:pt x="77" y="76"/>
                    </a:lnTo>
                    <a:lnTo>
                      <a:pt x="82" y="70"/>
                    </a:lnTo>
                    <a:lnTo>
                      <a:pt x="86" y="62"/>
                    </a:lnTo>
                    <a:lnTo>
                      <a:pt x="89" y="54"/>
                    </a:lnTo>
                    <a:lnTo>
                      <a:pt x="90" y="44"/>
                    </a:lnTo>
                    <a:lnTo>
                      <a:pt x="90" y="44"/>
                    </a:lnTo>
                    <a:lnTo>
                      <a:pt x="89" y="35"/>
                    </a:lnTo>
                    <a:lnTo>
                      <a:pt x="86" y="27"/>
                    </a:lnTo>
                    <a:lnTo>
                      <a:pt x="82" y="19"/>
                    </a:lnTo>
                    <a:lnTo>
                      <a:pt x="77" y="13"/>
                    </a:lnTo>
                    <a:lnTo>
                      <a:pt x="69" y="7"/>
                    </a:lnTo>
                    <a:lnTo>
                      <a:pt x="62" y="3"/>
                    </a:lnTo>
                    <a:lnTo>
                      <a:pt x="54" y="1"/>
                    </a:lnTo>
                    <a:lnTo>
                      <a:pt x="44" y="0"/>
                    </a:lnTo>
                    <a:lnTo>
                      <a:pt x="44" y="0"/>
                    </a:lnTo>
                    <a:close/>
                    <a:moveTo>
                      <a:pt x="44" y="75"/>
                    </a:moveTo>
                    <a:lnTo>
                      <a:pt x="44" y="75"/>
                    </a:lnTo>
                    <a:lnTo>
                      <a:pt x="39" y="74"/>
                    </a:lnTo>
                    <a:lnTo>
                      <a:pt x="33" y="73"/>
                    </a:lnTo>
                    <a:lnTo>
                      <a:pt x="27" y="70"/>
                    </a:lnTo>
                    <a:lnTo>
                      <a:pt x="23" y="66"/>
                    </a:lnTo>
                    <a:lnTo>
                      <a:pt x="20" y="61"/>
                    </a:lnTo>
                    <a:lnTo>
                      <a:pt x="16" y="56"/>
                    </a:lnTo>
                    <a:lnTo>
                      <a:pt x="14" y="51"/>
                    </a:lnTo>
                    <a:lnTo>
                      <a:pt x="14" y="44"/>
                    </a:lnTo>
                    <a:lnTo>
                      <a:pt x="14" y="44"/>
                    </a:lnTo>
                    <a:lnTo>
                      <a:pt x="14" y="39"/>
                    </a:lnTo>
                    <a:lnTo>
                      <a:pt x="16" y="32"/>
                    </a:lnTo>
                    <a:lnTo>
                      <a:pt x="20" y="28"/>
                    </a:lnTo>
                    <a:lnTo>
                      <a:pt x="23" y="22"/>
                    </a:lnTo>
                    <a:lnTo>
                      <a:pt x="27" y="19"/>
                    </a:lnTo>
                    <a:lnTo>
                      <a:pt x="33" y="16"/>
                    </a:lnTo>
                    <a:lnTo>
                      <a:pt x="39" y="15"/>
                    </a:lnTo>
                    <a:lnTo>
                      <a:pt x="44" y="14"/>
                    </a:lnTo>
                    <a:lnTo>
                      <a:pt x="44" y="14"/>
                    </a:lnTo>
                    <a:lnTo>
                      <a:pt x="51" y="15"/>
                    </a:lnTo>
                    <a:lnTo>
                      <a:pt x="56" y="16"/>
                    </a:lnTo>
                    <a:lnTo>
                      <a:pt x="62" y="19"/>
                    </a:lnTo>
                    <a:lnTo>
                      <a:pt x="66" y="22"/>
                    </a:lnTo>
                    <a:lnTo>
                      <a:pt x="70" y="28"/>
                    </a:lnTo>
                    <a:lnTo>
                      <a:pt x="73" y="32"/>
                    </a:lnTo>
                    <a:lnTo>
                      <a:pt x="75" y="39"/>
                    </a:lnTo>
                    <a:lnTo>
                      <a:pt x="76" y="44"/>
                    </a:lnTo>
                    <a:lnTo>
                      <a:pt x="76" y="44"/>
                    </a:lnTo>
                    <a:lnTo>
                      <a:pt x="75" y="51"/>
                    </a:lnTo>
                    <a:lnTo>
                      <a:pt x="73" y="56"/>
                    </a:lnTo>
                    <a:lnTo>
                      <a:pt x="70" y="61"/>
                    </a:lnTo>
                    <a:lnTo>
                      <a:pt x="66" y="66"/>
                    </a:lnTo>
                    <a:lnTo>
                      <a:pt x="62" y="70"/>
                    </a:lnTo>
                    <a:lnTo>
                      <a:pt x="56" y="73"/>
                    </a:lnTo>
                    <a:lnTo>
                      <a:pt x="51" y="74"/>
                    </a:lnTo>
                    <a:lnTo>
                      <a:pt x="44" y="75"/>
                    </a:lnTo>
                    <a:lnTo>
                      <a:pt x="44"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5" name="Freeform 84">
                <a:extLst>
                  <a:ext uri="{FF2B5EF4-FFF2-40B4-BE49-F238E27FC236}">
                    <a16:creationId xmlns="" xmlns:a16="http://schemas.microsoft.com/office/drawing/2014/main" id="{E63FCA8A-371C-4DD7-9E6E-087EC0B71D82}"/>
                  </a:ext>
                </a:extLst>
              </p:cNvPr>
              <p:cNvSpPr>
                <a:spLocks noEditPoints="1"/>
              </p:cNvSpPr>
              <p:nvPr/>
            </p:nvSpPr>
            <p:spPr bwMode="auto">
              <a:xfrm>
                <a:off x="3352800" y="3486150"/>
                <a:ext cx="200025" cy="201613"/>
              </a:xfrm>
              <a:custGeom>
                <a:avLst/>
                <a:gdLst>
                  <a:gd name="T0" fmla="*/ 111 w 126"/>
                  <a:gd name="T1" fmla="*/ 45 h 127"/>
                  <a:gd name="T2" fmla="*/ 117 w 126"/>
                  <a:gd name="T3" fmla="*/ 27 h 127"/>
                  <a:gd name="T4" fmla="*/ 93 w 126"/>
                  <a:gd name="T5" fmla="*/ 10 h 127"/>
                  <a:gd name="T6" fmla="*/ 82 w 126"/>
                  <a:gd name="T7" fmla="*/ 5 h 127"/>
                  <a:gd name="T8" fmla="*/ 53 w 126"/>
                  <a:gd name="T9" fmla="*/ 0 h 127"/>
                  <a:gd name="T10" fmla="*/ 44 w 126"/>
                  <a:gd name="T11" fmla="*/ 15 h 127"/>
                  <a:gd name="T12" fmla="*/ 27 w 126"/>
                  <a:gd name="T13" fmla="*/ 10 h 127"/>
                  <a:gd name="T14" fmla="*/ 11 w 126"/>
                  <a:gd name="T15" fmla="*/ 34 h 127"/>
                  <a:gd name="T16" fmla="*/ 5 w 126"/>
                  <a:gd name="T17" fmla="*/ 45 h 127"/>
                  <a:gd name="T18" fmla="*/ 0 w 126"/>
                  <a:gd name="T19" fmla="*/ 73 h 127"/>
                  <a:gd name="T20" fmla="*/ 15 w 126"/>
                  <a:gd name="T21" fmla="*/ 82 h 127"/>
                  <a:gd name="T22" fmla="*/ 10 w 126"/>
                  <a:gd name="T23" fmla="*/ 100 h 127"/>
                  <a:gd name="T24" fmla="*/ 33 w 126"/>
                  <a:gd name="T25" fmla="*/ 116 h 127"/>
                  <a:gd name="T26" fmla="*/ 44 w 126"/>
                  <a:gd name="T27" fmla="*/ 122 h 127"/>
                  <a:gd name="T28" fmla="*/ 72 w 126"/>
                  <a:gd name="T29" fmla="*/ 127 h 127"/>
                  <a:gd name="T30" fmla="*/ 82 w 126"/>
                  <a:gd name="T31" fmla="*/ 112 h 127"/>
                  <a:gd name="T32" fmla="*/ 99 w 126"/>
                  <a:gd name="T33" fmla="*/ 116 h 127"/>
                  <a:gd name="T34" fmla="*/ 116 w 126"/>
                  <a:gd name="T35" fmla="*/ 93 h 127"/>
                  <a:gd name="T36" fmla="*/ 121 w 126"/>
                  <a:gd name="T37" fmla="*/ 82 h 127"/>
                  <a:gd name="T38" fmla="*/ 126 w 126"/>
                  <a:gd name="T39" fmla="*/ 54 h 127"/>
                  <a:gd name="T40" fmla="*/ 98 w 126"/>
                  <a:gd name="T41" fmla="*/ 73 h 127"/>
                  <a:gd name="T42" fmla="*/ 100 w 126"/>
                  <a:gd name="T43" fmla="*/ 96 h 127"/>
                  <a:gd name="T44" fmla="*/ 81 w 126"/>
                  <a:gd name="T45" fmla="*/ 95 h 127"/>
                  <a:gd name="T46" fmla="*/ 67 w 126"/>
                  <a:gd name="T47" fmla="*/ 113 h 127"/>
                  <a:gd name="T48" fmla="*/ 54 w 126"/>
                  <a:gd name="T49" fmla="*/ 98 h 127"/>
                  <a:gd name="T50" fmla="*/ 31 w 126"/>
                  <a:gd name="T51" fmla="*/ 101 h 127"/>
                  <a:gd name="T52" fmla="*/ 32 w 126"/>
                  <a:gd name="T53" fmla="*/ 82 h 127"/>
                  <a:gd name="T54" fmla="*/ 14 w 126"/>
                  <a:gd name="T55" fmla="*/ 68 h 127"/>
                  <a:gd name="T56" fmla="*/ 28 w 126"/>
                  <a:gd name="T57" fmla="*/ 54 h 127"/>
                  <a:gd name="T58" fmla="*/ 26 w 126"/>
                  <a:gd name="T59" fmla="*/ 31 h 127"/>
                  <a:gd name="T60" fmla="*/ 45 w 126"/>
                  <a:gd name="T61" fmla="*/ 32 h 127"/>
                  <a:gd name="T62" fmla="*/ 59 w 126"/>
                  <a:gd name="T63" fmla="*/ 14 h 127"/>
                  <a:gd name="T64" fmla="*/ 72 w 126"/>
                  <a:gd name="T65" fmla="*/ 29 h 127"/>
                  <a:gd name="T66" fmla="*/ 95 w 126"/>
                  <a:gd name="T67" fmla="*/ 26 h 127"/>
                  <a:gd name="T68" fmla="*/ 94 w 126"/>
                  <a:gd name="T69" fmla="*/ 45 h 127"/>
                  <a:gd name="T70" fmla="*/ 112 w 126"/>
                  <a:gd name="T71" fmla="*/ 59 h 127"/>
                  <a:gd name="T72" fmla="*/ 98 w 126"/>
                  <a:gd name="T73" fmla="*/ 7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27">
                    <a:moveTo>
                      <a:pt x="121" y="47"/>
                    </a:moveTo>
                    <a:lnTo>
                      <a:pt x="111" y="45"/>
                    </a:lnTo>
                    <a:lnTo>
                      <a:pt x="117" y="35"/>
                    </a:lnTo>
                    <a:lnTo>
                      <a:pt x="117" y="27"/>
                    </a:lnTo>
                    <a:lnTo>
                      <a:pt x="102" y="12"/>
                    </a:lnTo>
                    <a:lnTo>
                      <a:pt x="93" y="10"/>
                    </a:lnTo>
                    <a:lnTo>
                      <a:pt x="84" y="16"/>
                    </a:lnTo>
                    <a:lnTo>
                      <a:pt x="82" y="5"/>
                    </a:lnTo>
                    <a:lnTo>
                      <a:pt x="75" y="0"/>
                    </a:lnTo>
                    <a:lnTo>
                      <a:pt x="53" y="0"/>
                    </a:lnTo>
                    <a:lnTo>
                      <a:pt x="46" y="5"/>
                    </a:lnTo>
                    <a:lnTo>
                      <a:pt x="44" y="15"/>
                    </a:lnTo>
                    <a:lnTo>
                      <a:pt x="36" y="9"/>
                    </a:lnTo>
                    <a:lnTo>
                      <a:pt x="27" y="10"/>
                    </a:lnTo>
                    <a:lnTo>
                      <a:pt x="12" y="26"/>
                    </a:lnTo>
                    <a:lnTo>
                      <a:pt x="11" y="34"/>
                    </a:lnTo>
                    <a:lnTo>
                      <a:pt x="15" y="43"/>
                    </a:lnTo>
                    <a:lnTo>
                      <a:pt x="5" y="45"/>
                    </a:lnTo>
                    <a:lnTo>
                      <a:pt x="0" y="51"/>
                    </a:lnTo>
                    <a:lnTo>
                      <a:pt x="0" y="73"/>
                    </a:lnTo>
                    <a:lnTo>
                      <a:pt x="5" y="80"/>
                    </a:lnTo>
                    <a:lnTo>
                      <a:pt x="15" y="82"/>
                    </a:lnTo>
                    <a:lnTo>
                      <a:pt x="9" y="91"/>
                    </a:lnTo>
                    <a:lnTo>
                      <a:pt x="10" y="100"/>
                    </a:lnTo>
                    <a:lnTo>
                      <a:pt x="25" y="115"/>
                    </a:lnTo>
                    <a:lnTo>
                      <a:pt x="33" y="116"/>
                    </a:lnTo>
                    <a:lnTo>
                      <a:pt x="42" y="111"/>
                    </a:lnTo>
                    <a:lnTo>
                      <a:pt x="44" y="122"/>
                    </a:lnTo>
                    <a:lnTo>
                      <a:pt x="52" y="127"/>
                    </a:lnTo>
                    <a:lnTo>
                      <a:pt x="72" y="127"/>
                    </a:lnTo>
                    <a:lnTo>
                      <a:pt x="80" y="122"/>
                    </a:lnTo>
                    <a:lnTo>
                      <a:pt x="82" y="112"/>
                    </a:lnTo>
                    <a:lnTo>
                      <a:pt x="91" y="117"/>
                    </a:lnTo>
                    <a:lnTo>
                      <a:pt x="99" y="116"/>
                    </a:lnTo>
                    <a:lnTo>
                      <a:pt x="114" y="101"/>
                    </a:lnTo>
                    <a:lnTo>
                      <a:pt x="116" y="93"/>
                    </a:lnTo>
                    <a:lnTo>
                      <a:pt x="111" y="84"/>
                    </a:lnTo>
                    <a:lnTo>
                      <a:pt x="121" y="82"/>
                    </a:lnTo>
                    <a:lnTo>
                      <a:pt x="126" y="75"/>
                    </a:lnTo>
                    <a:lnTo>
                      <a:pt x="126" y="54"/>
                    </a:lnTo>
                    <a:lnTo>
                      <a:pt x="121" y="47"/>
                    </a:lnTo>
                    <a:close/>
                    <a:moveTo>
                      <a:pt x="98" y="73"/>
                    </a:moveTo>
                    <a:lnTo>
                      <a:pt x="94" y="84"/>
                    </a:lnTo>
                    <a:lnTo>
                      <a:pt x="100" y="96"/>
                    </a:lnTo>
                    <a:lnTo>
                      <a:pt x="94" y="102"/>
                    </a:lnTo>
                    <a:lnTo>
                      <a:pt x="81" y="95"/>
                    </a:lnTo>
                    <a:lnTo>
                      <a:pt x="70" y="99"/>
                    </a:lnTo>
                    <a:lnTo>
                      <a:pt x="67" y="113"/>
                    </a:lnTo>
                    <a:lnTo>
                      <a:pt x="57" y="113"/>
                    </a:lnTo>
                    <a:lnTo>
                      <a:pt x="54" y="98"/>
                    </a:lnTo>
                    <a:lnTo>
                      <a:pt x="43" y="94"/>
                    </a:lnTo>
                    <a:lnTo>
                      <a:pt x="31" y="101"/>
                    </a:lnTo>
                    <a:lnTo>
                      <a:pt x="24" y="94"/>
                    </a:lnTo>
                    <a:lnTo>
                      <a:pt x="32" y="82"/>
                    </a:lnTo>
                    <a:lnTo>
                      <a:pt x="28" y="71"/>
                    </a:lnTo>
                    <a:lnTo>
                      <a:pt x="14" y="68"/>
                    </a:lnTo>
                    <a:lnTo>
                      <a:pt x="14" y="58"/>
                    </a:lnTo>
                    <a:lnTo>
                      <a:pt x="28" y="54"/>
                    </a:lnTo>
                    <a:lnTo>
                      <a:pt x="32" y="44"/>
                    </a:lnTo>
                    <a:lnTo>
                      <a:pt x="26" y="31"/>
                    </a:lnTo>
                    <a:lnTo>
                      <a:pt x="32" y="24"/>
                    </a:lnTo>
                    <a:lnTo>
                      <a:pt x="45" y="32"/>
                    </a:lnTo>
                    <a:lnTo>
                      <a:pt x="56" y="28"/>
                    </a:lnTo>
                    <a:lnTo>
                      <a:pt x="59" y="14"/>
                    </a:lnTo>
                    <a:lnTo>
                      <a:pt x="69" y="14"/>
                    </a:lnTo>
                    <a:lnTo>
                      <a:pt x="72" y="29"/>
                    </a:lnTo>
                    <a:lnTo>
                      <a:pt x="83" y="33"/>
                    </a:lnTo>
                    <a:lnTo>
                      <a:pt x="95" y="26"/>
                    </a:lnTo>
                    <a:lnTo>
                      <a:pt x="103" y="33"/>
                    </a:lnTo>
                    <a:lnTo>
                      <a:pt x="94" y="45"/>
                    </a:lnTo>
                    <a:lnTo>
                      <a:pt x="98" y="56"/>
                    </a:lnTo>
                    <a:lnTo>
                      <a:pt x="112" y="59"/>
                    </a:lnTo>
                    <a:lnTo>
                      <a:pt x="112" y="70"/>
                    </a:lnTo>
                    <a:lnTo>
                      <a:pt x="98" y="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6" name="Freeform 85">
                <a:extLst>
                  <a:ext uri="{FF2B5EF4-FFF2-40B4-BE49-F238E27FC236}">
                    <a16:creationId xmlns="" xmlns:a16="http://schemas.microsoft.com/office/drawing/2014/main" id="{4438E878-7D12-451A-9E95-01FFF455B202}"/>
                  </a:ext>
                </a:extLst>
              </p:cNvPr>
              <p:cNvSpPr>
                <a:spLocks noEditPoints="1"/>
              </p:cNvSpPr>
              <p:nvPr/>
            </p:nvSpPr>
            <p:spPr bwMode="auto">
              <a:xfrm>
                <a:off x="3414713" y="3549650"/>
                <a:ext cx="74613" cy="74613"/>
              </a:xfrm>
              <a:custGeom>
                <a:avLst/>
                <a:gdLst>
                  <a:gd name="T0" fmla="*/ 24 w 47"/>
                  <a:gd name="T1" fmla="*/ 0 h 47"/>
                  <a:gd name="T2" fmla="*/ 24 w 47"/>
                  <a:gd name="T3" fmla="*/ 0 h 47"/>
                  <a:gd name="T4" fmla="*/ 19 w 47"/>
                  <a:gd name="T5" fmla="*/ 0 h 47"/>
                  <a:gd name="T6" fmla="*/ 15 w 47"/>
                  <a:gd name="T7" fmla="*/ 2 h 47"/>
                  <a:gd name="T8" fmla="*/ 11 w 47"/>
                  <a:gd name="T9" fmla="*/ 4 h 47"/>
                  <a:gd name="T10" fmla="*/ 7 w 47"/>
                  <a:gd name="T11" fmla="*/ 6 h 47"/>
                  <a:gd name="T12" fmla="*/ 4 w 47"/>
                  <a:gd name="T13" fmla="*/ 10 h 47"/>
                  <a:gd name="T14" fmla="*/ 2 w 47"/>
                  <a:gd name="T15" fmla="*/ 14 h 47"/>
                  <a:gd name="T16" fmla="*/ 1 w 47"/>
                  <a:gd name="T17" fmla="*/ 19 h 47"/>
                  <a:gd name="T18" fmla="*/ 0 w 47"/>
                  <a:gd name="T19" fmla="*/ 23 h 47"/>
                  <a:gd name="T20" fmla="*/ 0 w 47"/>
                  <a:gd name="T21" fmla="*/ 23 h 47"/>
                  <a:gd name="T22" fmla="*/ 1 w 47"/>
                  <a:gd name="T23" fmla="*/ 28 h 47"/>
                  <a:gd name="T24" fmla="*/ 2 w 47"/>
                  <a:gd name="T25" fmla="*/ 33 h 47"/>
                  <a:gd name="T26" fmla="*/ 4 w 47"/>
                  <a:gd name="T27" fmla="*/ 36 h 47"/>
                  <a:gd name="T28" fmla="*/ 7 w 47"/>
                  <a:gd name="T29" fmla="*/ 41 h 47"/>
                  <a:gd name="T30" fmla="*/ 11 w 47"/>
                  <a:gd name="T31" fmla="*/ 43 h 47"/>
                  <a:gd name="T32" fmla="*/ 15 w 47"/>
                  <a:gd name="T33" fmla="*/ 45 h 47"/>
                  <a:gd name="T34" fmla="*/ 19 w 47"/>
                  <a:gd name="T35" fmla="*/ 47 h 47"/>
                  <a:gd name="T36" fmla="*/ 24 w 47"/>
                  <a:gd name="T37" fmla="*/ 47 h 47"/>
                  <a:gd name="T38" fmla="*/ 24 w 47"/>
                  <a:gd name="T39" fmla="*/ 47 h 47"/>
                  <a:gd name="T40" fmla="*/ 29 w 47"/>
                  <a:gd name="T41" fmla="*/ 47 h 47"/>
                  <a:gd name="T42" fmla="*/ 33 w 47"/>
                  <a:gd name="T43" fmla="*/ 45 h 47"/>
                  <a:gd name="T44" fmla="*/ 38 w 47"/>
                  <a:gd name="T45" fmla="*/ 43 h 47"/>
                  <a:gd name="T46" fmla="*/ 41 w 47"/>
                  <a:gd name="T47" fmla="*/ 41 h 47"/>
                  <a:gd name="T48" fmla="*/ 44 w 47"/>
                  <a:gd name="T49" fmla="*/ 36 h 47"/>
                  <a:gd name="T50" fmla="*/ 46 w 47"/>
                  <a:gd name="T51" fmla="*/ 33 h 47"/>
                  <a:gd name="T52" fmla="*/ 47 w 47"/>
                  <a:gd name="T53" fmla="*/ 28 h 47"/>
                  <a:gd name="T54" fmla="*/ 47 w 47"/>
                  <a:gd name="T55" fmla="*/ 23 h 47"/>
                  <a:gd name="T56" fmla="*/ 47 w 47"/>
                  <a:gd name="T57" fmla="*/ 23 h 47"/>
                  <a:gd name="T58" fmla="*/ 47 w 47"/>
                  <a:gd name="T59" fmla="*/ 19 h 47"/>
                  <a:gd name="T60" fmla="*/ 46 w 47"/>
                  <a:gd name="T61" fmla="*/ 14 h 47"/>
                  <a:gd name="T62" fmla="*/ 44 w 47"/>
                  <a:gd name="T63" fmla="*/ 10 h 47"/>
                  <a:gd name="T64" fmla="*/ 41 w 47"/>
                  <a:gd name="T65" fmla="*/ 6 h 47"/>
                  <a:gd name="T66" fmla="*/ 38 w 47"/>
                  <a:gd name="T67" fmla="*/ 4 h 47"/>
                  <a:gd name="T68" fmla="*/ 33 w 47"/>
                  <a:gd name="T69" fmla="*/ 2 h 47"/>
                  <a:gd name="T70" fmla="*/ 29 w 47"/>
                  <a:gd name="T71" fmla="*/ 0 h 47"/>
                  <a:gd name="T72" fmla="*/ 24 w 47"/>
                  <a:gd name="T73" fmla="*/ 0 h 47"/>
                  <a:gd name="T74" fmla="*/ 24 w 47"/>
                  <a:gd name="T75" fmla="*/ 0 h 47"/>
                  <a:gd name="T76" fmla="*/ 24 w 47"/>
                  <a:gd name="T77" fmla="*/ 33 h 47"/>
                  <a:gd name="T78" fmla="*/ 24 w 47"/>
                  <a:gd name="T79" fmla="*/ 33 h 47"/>
                  <a:gd name="T80" fmla="*/ 20 w 47"/>
                  <a:gd name="T81" fmla="*/ 32 h 47"/>
                  <a:gd name="T82" fmla="*/ 17 w 47"/>
                  <a:gd name="T83" fmla="*/ 30 h 47"/>
                  <a:gd name="T84" fmla="*/ 15 w 47"/>
                  <a:gd name="T85" fmla="*/ 27 h 47"/>
                  <a:gd name="T86" fmla="*/ 15 w 47"/>
                  <a:gd name="T87" fmla="*/ 23 h 47"/>
                  <a:gd name="T88" fmla="*/ 15 w 47"/>
                  <a:gd name="T89" fmla="*/ 23 h 47"/>
                  <a:gd name="T90" fmla="*/ 15 w 47"/>
                  <a:gd name="T91" fmla="*/ 20 h 47"/>
                  <a:gd name="T92" fmla="*/ 17 w 47"/>
                  <a:gd name="T93" fmla="*/ 17 h 47"/>
                  <a:gd name="T94" fmla="*/ 20 w 47"/>
                  <a:gd name="T95" fmla="*/ 15 h 47"/>
                  <a:gd name="T96" fmla="*/ 24 w 47"/>
                  <a:gd name="T97" fmla="*/ 14 h 47"/>
                  <a:gd name="T98" fmla="*/ 24 w 47"/>
                  <a:gd name="T99" fmla="*/ 14 h 47"/>
                  <a:gd name="T100" fmla="*/ 28 w 47"/>
                  <a:gd name="T101" fmla="*/ 15 h 47"/>
                  <a:gd name="T102" fmla="*/ 31 w 47"/>
                  <a:gd name="T103" fmla="*/ 17 h 47"/>
                  <a:gd name="T104" fmla="*/ 33 w 47"/>
                  <a:gd name="T105" fmla="*/ 20 h 47"/>
                  <a:gd name="T106" fmla="*/ 33 w 47"/>
                  <a:gd name="T107" fmla="*/ 23 h 47"/>
                  <a:gd name="T108" fmla="*/ 33 w 47"/>
                  <a:gd name="T109" fmla="*/ 23 h 47"/>
                  <a:gd name="T110" fmla="*/ 33 w 47"/>
                  <a:gd name="T111" fmla="*/ 27 h 47"/>
                  <a:gd name="T112" fmla="*/ 31 w 47"/>
                  <a:gd name="T113" fmla="*/ 30 h 47"/>
                  <a:gd name="T114" fmla="*/ 28 w 47"/>
                  <a:gd name="T115" fmla="*/ 32 h 47"/>
                  <a:gd name="T116" fmla="*/ 24 w 47"/>
                  <a:gd name="T117" fmla="*/ 33 h 47"/>
                  <a:gd name="T118" fmla="*/ 24 w 47"/>
                  <a:gd name="T119" fmla="*/ 3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 h="47">
                    <a:moveTo>
                      <a:pt x="24" y="0"/>
                    </a:moveTo>
                    <a:lnTo>
                      <a:pt x="24" y="0"/>
                    </a:lnTo>
                    <a:lnTo>
                      <a:pt x="19" y="0"/>
                    </a:lnTo>
                    <a:lnTo>
                      <a:pt x="15" y="2"/>
                    </a:lnTo>
                    <a:lnTo>
                      <a:pt x="11" y="4"/>
                    </a:lnTo>
                    <a:lnTo>
                      <a:pt x="7" y="6"/>
                    </a:lnTo>
                    <a:lnTo>
                      <a:pt x="4" y="10"/>
                    </a:lnTo>
                    <a:lnTo>
                      <a:pt x="2" y="14"/>
                    </a:lnTo>
                    <a:lnTo>
                      <a:pt x="1" y="19"/>
                    </a:lnTo>
                    <a:lnTo>
                      <a:pt x="0" y="23"/>
                    </a:lnTo>
                    <a:lnTo>
                      <a:pt x="0" y="23"/>
                    </a:lnTo>
                    <a:lnTo>
                      <a:pt x="1" y="28"/>
                    </a:lnTo>
                    <a:lnTo>
                      <a:pt x="2" y="33"/>
                    </a:lnTo>
                    <a:lnTo>
                      <a:pt x="4" y="36"/>
                    </a:lnTo>
                    <a:lnTo>
                      <a:pt x="7" y="41"/>
                    </a:lnTo>
                    <a:lnTo>
                      <a:pt x="11" y="43"/>
                    </a:lnTo>
                    <a:lnTo>
                      <a:pt x="15" y="45"/>
                    </a:lnTo>
                    <a:lnTo>
                      <a:pt x="19" y="47"/>
                    </a:lnTo>
                    <a:lnTo>
                      <a:pt x="24" y="47"/>
                    </a:lnTo>
                    <a:lnTo>
                      <a:pt x="24" y="47"/>
                    </a:lnTo>
                    <a:lnTo>
                      <a:pt x="29" y="47"/>
                    </a:lnTo>
                    <a:lnTo>
                      <a:pt x="33" y="45"/>
                    </a:lnTo>
                    <a:lnTo>
                      <a:pt x="38" y="43"/>
                    </a:lnTo>
                    <a:lnTo>
                      <a:pt x="41" y="41"/>
                    </a:lnTo>
                    <a:lnTo>
                      <a:pt x="44" y="36"/>
                    </a:lnTo>
                    <a:lnTo>
                      <a:pt x="46" y="33"/>
                    </a:lnTo>
                    <a:lnTo>
                      <a:pt x="47" y="28"/>
                    </a:lnTo>
                    <a:lnTo>
                      <a:pt x="47" y="23"/>
                    </a:lnTo>
                    <a:lnTo>
                      <a:pt x="47" y="23"/>
                    </a:lnTo>
                    <a:lnTo>
                      <a:pt x="47" y="19"/>
                    </a:lnTo>
                    <a:lnTo>
                      <a:pt x="46" y="14"/>
                    </a:lnTo>
                    <a:lnTo>
                      <a:pt x="44" y="10"/>
                    </a:lnTo>
                    <a:lnTo>
                      <a:pt x="41" y="6"/>
                    </a:lnTo>
                    <a:lnTo>
                      <a:pt x="38" y="4"/>
                    </a:lnTo>
                    <a:lnTo>
                      <a:pt x="33" y="2"/>
                    </a:lnTo>
                    <a:lnTo>
                      <a:pt x="29" y="0"/>
                    </a:lnTo>
                    <a:lnTo>
                      <a:pt x="24" y="0"/>
                    </a:lnTo>
                    <a:lnTo>
                      <a:pt x="24" y="0"/>
                    </a:lnTo>
                    <a:close/>
                    <a:moveTo>
                      <a:pt x="24" y="33"/>
                    </a:moveTo>
                    <a:lnTo>
                      <a:pt x="24" y="33"/>
                    </a:lnTo>
                    <a:lnTo>
                      <a:pt x="20" y="32"/>
                    </a:lnTo>
                    <a:lnTo>
                      <a:pt x="17" y="30"/>
                    </a:lnTo>
                    <a:lnTo>
                      <a:pt x="15" y="27"/>
                    </a:lnTo>
                    <a:lnTo>
                      <a:pt x="15" y="23"/>
                    </a:lnTo>
                    <a:lnTo>
                      <a:pt x="15" y="23"/>
                    </a:lnTo>
                    <a:lnTo>
                      <a:pt x="15" y="20"/>
                    </a:lnTo>
                    <a:lnTo>
                      <a:pt x="17" y="17"/>
                    </a:lnTo>
                    <a:lnTo>
                      <a:pt x="20" y="15"/>
                    </a:lnTo>
                    <a:lnTo>
                      <a:pt x="24" y="14"/>
                    </a:lnTo>
                    <a:lnTo>
                      <a:pt x="24" y="14"/>
                    </a:lnTo>
                    <a:lnTo>
                      <a:pt x="28" y="15"/>
                    </a:lnTo>
                    <a:lnTo>
                      <a:pt x="31" y="17"/>
                    </a:lnTo>
                    <a:lnTo>
                      <a:pt x="33" y="20"/>
                    </a:lnTo>
                    <a:lnTo>
                      <a:pt x="33" y="23"/>
                    </a:lnTo>
                    <a:lnTo>
                      <a:pt x="33" y="23"/>
                    </a:lnTo>
                    <a:lnTo>
                      <a:pt x="33" y="27"/>
                    </a:lnTo>
                    <a:lnTo>
                      <a:pt x="31" y="30"/>
                    </a:lnTo>
                    <a:lnTo>
                      <a:pt x="28" y="32"/>
                    </a:lnTo>
                    <a:lnTo>
                      <a:pt x="24" y="33"/>
                    </a:lnTo>
                    <a:lnTo>
                      <a:pt x="24" y="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sp>
            <p:nvSpPr>
              <p:cNvPr id="77" name="Freeform 86">
                <a:extLst>
                  <a:ext uri="{FF2B5EF4-FFF2-40B4-BE49-F238E27FC236}">
                    <a16:creationId xmlns="" xmlns:a16="http://schemas.microsoft.com/office/drawing/2014/main" id="{4EC411CB-264F-4BAD-B9CE-CE8D1D519F7C}"/>
                  </a:ext>
                </a:extLst>
              </p:cNvPr>
              <p:cNvSpPr>
                <a:spLocks/>
              </p:cNvSpPr>
              <p:nvPr/>
            </p:nvSpPr>
            <p:spPr bwMode="auto">
              <a:xfrm>
                <a:off x="2921000" y="3421063"/>
                <a:ext cx="165100" cy="163513"/>
              </a:xfrm>
              <a:custGeom>
                <a:avLst/>
                <a:gdLst>
                  <a:gd name="T0" fmla="*/ 104 w 104"/>
                  <a:gd name="T1" fmla="*/ 14 h 103"/>
                  <a:gd name="T2" fmla="*/ 104 w 104"/>
                  <a:gd name="T3" fmla="*/ 0 h 103"/>
                  <a:gd name="T4" fmla="*/ 104 w 104"/>
                  <a:gd name="T5" fmla="*/ 0 h 103"/>
                  <a:gd name="T6" fmla="*/ 93 w 104"/>
                  <a:gd name="T7" fmla="*/ 0 h 103"/>
                  <a:gd name="T8" fmla="*/ 83 w 104"/>
                  <a:gd name="T9" fmla="*/ 2 h 103"/>
                  <a:gd name="T10" fmla="*/ 73 w 104"/>
                  <a:gd name="T11" fmla="*/ 4 h 103"/>
                  <a:gd name="T12" fmla="*/ 64 w 104"/>
                  <a:gd name="T13" fmla="*/ 7 h 103"/>
                  <a:gd name="T14" fmla="*/ 54 w 104"/>
                  <a:gd name="T15" fmla="*/ 11 h 103"/>
                  <a:gd name="T16" fmla="*/ 45 w 104"/>
                  <a:gd name="T17" fmla="*/ 17 h 103"/>
                  <a:gd name="T18" fmla="*/ 38 w 104"/>
                  <a:gd name="T19" fmla="*/ 23 h 103"/>
                  <a:gd name="T20" fmla="*/ 30 w 104"/>
                  <a:gd name="T21" fmla="*/ 30 h 103"/>
                  <a:gd name="T22" fmla="*/ 24 w 104"/>
                  <a:gd name="T23" fmla="*/ 37 h 103"/>
                  <a:gd name="T24" fmla="*/ 17 w 104"/>
                  <a:gd name="T25" fmla="*/ 45 h 103"/>
                  <a:gd name="T26" fmla="*/ 13 w 104"/>
                  <a:gd name="T27" fmla="*/ 54 h 103"/>
                  <a:gd name="T28" fmla="*/ 7 w 104"/>
                  <a:gd name="T29" fmla="*/ 62 h 103"/>
                  <a:gd name="T30" fmla="*/ 4 w 104"/>
                  <a:gd name="T31" fmla="*/ 72 h 103"/>
                  <a:gd name="T32" fmla="*/ 2 w 104"/>
                  <a:gd name="T33" fmla="*/ 82 h 103"/>
                  <a:gd name="T34" fmla="*/ 0 w 104"/>
                  <a:gd name="T35" fmla="*/ 92 h 103"/>
                  <a:gd name="T36" fmla="*/ 0 w 104"/>
                  <a:gd name="T37" fmla="*/ 103 h 103"/>
                  <a:gd name="T38" fmla="*/ 14 w 104"/>
                  <a:gd name="T39" fmla="*/ 103 h 103"/>
                  <a:gd name="T40" fmla="*/ 14 w 104"/>
                  <a:gd name="T41" fmla="*/ 103 h 103"/>
                  <a:gd name="T42" fmla="*/ 14 w 104"/>
                  <a:gd name="T43" fmla="*/ 94 h 103"/>
                  <a:gd name="T44" fmla="*/ 16 w 104"/>
                  <a:gd name="T45" fmla="*/ 85 h 103"/>
                  <a:gd name="T46" fmla="*/ 18 w 104"/>
                  <a:gd name="T47" fmla="*/ 76 h 103"/>
                  <a:gd name="T48" fmla="*/ 21 w 104"/>
                  <a:gd name="T49" fmla="*/ 68 h 103"/>
                  <a:gd name="T50" fmla="*/ 25 w 104"/>
                  <a:gd name="T51" fmla="*/ 60 h 103"/>
                  <a:gd name="T52" fmla="*/ 29 w 104"/>
                  <a:gd name="T53" fmla="*/ 53 h 103"/>
                  <a:gd name="T54" fmla="*/ 34 w 104"/>
                  <a:gd name="T55" fmla="*/ 46 h 103"/>
                  <a:gd name="T56" fmla="*/ 40 w 104"/>
                  <a:gd name="T57" fmla="*/ 40 h 103"/>
                  <a:gd name="T58" fmla="*/ 46 w 104"/>
                  <a:gd name="T59" fmla="*/ 34 h 103"/>
                  <a:gd name="T60" fmla="*/ 54 w 104"/>
                  <a:gd name="T61" fmla="*/ 29 h 103"/>
                  <a:gd name="T62" fmla="*/ 61 w 104"/>
                  <a:gd name="T63" fmla="*/ 24 h 103"/>
                  <a:gd name="T64" fmla="*/ 69 w 104"/>
                  <a:gd name="T65" fmla="*/ 20 h 103"/>
                  <a:gd name="T66" fmla="*/ 77 w 104"/>
                  <a:gd name="T67" fmla="*/ 17 h 103"/>
                  <a:gd name="T68" fmla="*/ 85 w 104"/>
                  <a:gd name="T69" fmla="*/ 15 h 103"/>
                  <a:gd name="T70" fmla="*/ 95 w 104"/>
                  <a:gd name="T71" fmla="*/ 14 h 103"/>
                  <a:gd name="T72" fmla="*/ 104 w 104"/>
                  <a:gd name="T73" fmla="*/ 14 h 103"/>
                  <a:gd name="T74" fmla="*/ 104 w 104"/>
                  <a:gd name="T75"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103">
                    <a:moveTo>
                      <a:pt x="104" y="14"/>
                    </a:moveTo>
                    <a:lnTo>
                      <a:pt x="104" y="0"/>
                    </a:lnTo>
                    <a:lnTo>
                      <a:pt x="104" y="0"/>
                    </a:lnTo>
                    <a:lnTo>
                      <a:pt x="93" y="0"/>
                    </a:lnTo>
                    <a:lnTo>
                      <a:pt x="83" y="2"/>
                    </a:lnTo>
                    <a:lnTo>
                      <a:pt x="73" y="4"/>
                    </a:lnTo>
                    <a:lnTo>
                      <a:pt x="64" y="7"/>
                    </a:lnTo>
                    <a:lnTo>
                      <a:pt x="54" y="11"/>
                    </a:lnTo>
                    <a:lnTo>
                      <a:pt x="45" y="17"/>
                    </a:lnTo>
                    <a:lnTo>
                      <a:pt x="38" y="23"/>
                    </a:lnTo>
                    <a:lnTo>
                      <a:pt x="30" y="30"/>
                    </a:lnTo>
                    <a:lnTo>
                      <a:pt x="24" y="37"/>
                    </a:lnTo>
                    <a:lnTo>
                      <a:pt x="17" y="45"/>
                    </a:lnTo>
                    <a:lnTo>
                      <a:pt x="13" y="54"/>
                    </a:lnTo>
                    <a:lnTo>
                      <a:pt x="7" y="62"/>
                    </a:lnTo>
                    <a:lnTo>
                      <a:pt x="4" y="72"/>
                    </a:lnTo>
                    <a:lnTo>
                      <a:pt x="2" y="82"/>
                    </a:lnTo>
                    <a:lnTo>
                      <a:pt x="0" y="92"/>
                    </a:lnTo>
                    <a:lnTo>
                      <a:pt x="0" y="103"/>
                    </a:lnTo>
                    <a:lnTo>
                      <a:pt x="14" y="103"/>
                    </a:lnTo>
                    <a:lnTo>
                      <a:pt x="14" y="103"/>
                    </a:lnTo>
                    <a:lnTo>
                      <a:pt x="14" y="94"/>
                    </a:lnTo>
                    <a:lnTo>
                      <a:pt x="16" y="85"/>
                    </a:lnTo>
                    <a:lnTo>
                      <a:pt x="18" y="76"/>
                    </a:lnTo>
                    <a:lnTo>
                      <a:pt x="21" y="68"/>
                    </a:lnTo>
                    <a:lnTo>
                      <a:pt x="25" y="60"/>
                    </a:lnTo>
                    <a:lnTo>
                      <a:pt x="29" y="53"/>
                    </a:lnTo>
                    <a:lnTo>
                      <a:pt x="34" y="46"/>
                    </a:lnTo>
                    <a:lnTo>
                      <a:pt x="40" y="40"/>
                    </a:lnTo>
                    <a:lnTo>
                      <a:pt x="46" y="34"/>
                    </a:lnTo>
                    <a:lnTo>
                      <a:pt x="54" y="29"/>
                    </a:lnTo>
                    <a:lnTo>
                      <a:pt x="61" y="24"/>
                    </a:lnTo>
                    <a:lnTo>
                      <a:pt x="69" y="20"/>
                    </a:lnTo>
                    <a:lnTo>
                      <a:pt x="77" y="17"/>
                    </a:lnTo>
                    <a:lnTo>
                      <a:pt x="85" y="15"/>
                    </a:lnTo>
                    <a:lnTo>
                      <a:pt x="95" y="14"/>
                    </a:lnTo>
                    <a:lnTo>
                      <a:pt x="104" y="14"/>
                    </a:lnTo>
                    <a:lnTo>
                      <a:pt x="104"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p>
            </p:txBody>
          </p:sp>
        </p:grpSp>
      </p:grpSp>
      <p:grpSp>
        <p:nvGrpSpPr>
          <p:cNvPr id="78" name="组合 77">
            <a:extLst>
              <a:ext uri="{FF2B5EF4-FFF2-40B4-BE49-F238E27FC236}">
                <a16:creationId xmlns="" xmlns:a16="http://schemas.microsoft.com/office/drawing/2014/main" id="{2559E6A6-0997-4BD0-9092-FCBE4BAD7210}"/>
              </a:ext>
            </a:extLst>
          </p:cNvPr>
          <p:cNvGrpSpPr/>
          <p:nvPr/>
        </p:nvGrpSpPr>
        <p:grpSpPr>
          <a:xfrm>
            <a:off x="4736247" y="5123349"/>
            <a:ext cx="2232103" cy="934152"/>
            <a:chOff x="5131135" y="5123349"/>
            <a:chExt cx="2232103" cy="934152"/>
          </a:xfrm>
        </p:grpSpPr>
        <p:sp>
          <p:nvSpPr>
            <p:cNvPr id="79" name="Rectangle 3">
              <a:extLst>
                <a:ext uri="{FF2B5EF4-FFF2-40B4-BE49-F238E27FC236}">
                  <a16:creationId xmlns="" xmlns:a16="http://schemas.microsoft.com/office/drawing/2014/main" id="{37872E48-D50D-44F2-BB25-38AC1053FB10}"/>
                </a:ext>
              </a:extLst>
            </p:cNvPr>
            <p:cNvSpPr txBox="1">
              <a:spLocks noChangeArrowheads="1"/>
            </p:cNvSpPr>
            <p:nvPr/>
          </p:nvSpPr>
          <p:spPr bwMode="auto">
            <a:xfrm>
              <a:off x="5131135" y="5123349"/>
              <a:ext cx="1751138" cy="55399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2000" b="1" dirty="0">
                  <a:solidFill>
                    <a:schemeClr val="bg1"/>
                  </a:solidFill>
                  <a:latin typeface="Calibri" panose="020F0502020204030204" pitchFamily="34" charset="0"/>
                  <a:ea typeface="Tahoma" pitchFamily="34" charset="0"/>
                  <a:cs typeface="Tahoma" pitchFamily="34" charset="0"/>
                </a:rPr>
                <a:t>02</a:t>
              </a:r>
            </a:p>
            <a:p>
              <a:pPr marL="0" lvl="1"/>
              <a:r>
                <a:rPr lang="en-US" altLang="zh-CN" sz="1600" b="1" dirty="0">
                  <a:solidFill>
                    <a:schemeClr val="bg1"/>
                  </a:solidFill>
                  <a:latin typeface="Calibri" panose="020F0502020204030204" pitchFamily="34" charset="0"/>
                  <a:ea typeface="Tahoma" pitchFamily="34" charset="0"/>
                  <a:cs typeface="Tahoma" pitchFamily="34" charset="0"/>
                </a:rPr>
                <a:t>2003~</a:t>
              </a:r>
              <a:endParaRPr lang="zh-CN" altLang="en-US" sz="1600" b="1" dirty="0">
                <a:solidFill>
                  <a:schemeClr val="bg1"/>
                </a:solidFill>
                <a:latin typeface="Calibri" panose="020F0502020204030204" pitchFamily="34" charset="0"/>
                <a:ea typeface="Tahoma" pitchFamily="34" charset="0"/>
                <a:cs typeface="Tahoma" pitchFamily="34" charset="0"/>
              </a:endParaRPr>
            </a:p>
          </p:txBody>
        </p:sp>
        <p:sp>
          <p:nvSpPr>
            <p:cNvPr id="80" name="Rectangle 3">
              <a:extLst>
                <a:ext uri="{FF2B5EF4-FFF2-40B4-BE49-F238E27FC236}">
                  <a16:creationId xmlns="" xmlns:a16="http://schemas.microsoft.com/office/drawing/2014/main" id="{C03A0D5B-5147-4895-9048-334572A9836D}"/>
                </a:ext>
              </a:extLst>
            </p:cNvPr>
            <p:cNvSpPr txBox="1">
              <a:spLocks noChangeArrowheads="1"/>
            </p:cNvSpPr>
            <p:nvPr/>
          </p:nvSpPr>
          <p:spPr bwMode="auto">
            <a:xfrm>
              <a:off x="5131135" y="5725807"/>
              <a:ext cx="2232103" cy="331694"/>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lnSpc>
                  <a:spcPct val="114000"/>
                </a:lnSpc>
                <a:defRPr/>
              </a:pPr>
              <a:r>
                <a:rPr lang="zh-CN" altLang="en-US" sz="2000" b="1" dirty="0">
                  <a:solidFill>
                    <a:schemeClr val="bg1"/>
                  </a:solidFill>
                  <a:latin typeface="+mj-ea"/>
                  <a:ea typeface="+mj-ea"/>
                  <a:cs typeface="Tahoma" pitchFamily="34" charset="0"/>
                </a:rPr>
                <a:t>渠道</a:t>
              </a:r>
            </a:p>
          </p:txBody>
        </p:sp>
      </p:grpSp>
      <p:grpSp>
        <p:nvGrpSpPr>
          <p:cNvPr id="81" name="组合 80">
            <a:extLst>
              <a:ext uri="{FF2B5EF4-FFF2-40B4-BE49-F238E27FC236}">
                <a16:creationId xmlns="" xmlns:a16="http://schemas.microsoft.com/office/drawing/2014/main" id="{1F0B5CBA-2B2F-4EC4-AF05-A8C83B212121}"/>
              </a:ext>
            </a:extLst>
          </p:cNvPr>
          <p:cNvGrpSpPr/>
          <p:nvPr/>
        </p:nvGrpSpPr>
        <p:grpSpPr>
          <a:xfrm>
            <a:off x="6365311" y="3931858"/>
            <a:ext cx="2232103" cy="934152"/>
            <a:chOff x="6760199" y="3931858"/>
            <a:chExt cx="2232103" cy="934152"/>
          </a:xfrm>
        </p:grpSpPr>
        <p:sp>
          <p:nvSpPr>
            <p:cNvPr id="82" name="Rectangle 3">
              <a:extLst>
                <a:ext uri="{FF2B5EF4-FFF2-40B4-BE49-F238E27FC236}">
                  <a16:creationId xmlns="" xmlns:a16="http://schemas.microsoft.com/office/drawing/2014/main" id="{F8425653-98A2-4934-992A-0329F2DB5FB1}"/>
                </a:ext>
              </a:extLst>
            </p:cNvPr>
            <p:cNvSpPr txBox="1">
              <a:spLocks noChangeArrowheads="1"/>
            </p:cNvSpPr>
            <p:nvPr/>
          </p:nvSpPr>
          <p:spPr bwMode="auto">
            <a:xfrm>
              <a:off x="6760199" y="3931858"/>
              <a:ext cx="1751138" cy="55399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2000" b="1" dirty="0">
                  <a:solidFill>
                    <a:schemeClr val="bg1"/>
                  </a:solidFill>
                  <a:latin typeface="Calibri" panose="020F0502020204030204" pitchFamily="34" charset="0"/>
                  <a:ea typeface="Tahoma" pitchFamily="34" charset="0"/>
                  <a:cs typeface="Tahoma" pitchFamily="34" charset="0"/>
                </a:rPr>
                <a:t>03</a:t>
              </a:r>
            </a:p>
            <a:p>
              <a:pPr marL="0" lvl="1"/>
              <a:r>
                <a:rPr lang="en-US" altLang="zh-CN" sz="1600" b="1" dirty="0">
                  <a:solidFill>
                    <a:schemeClr val="bg1"/>
                  </a:solidFill>
                  <a:latin typeface="Calibri" panose="020F0502020204030204" pitchFamily="34" charset="0"/>
                  <a:ea typeface="Tahoma" pitchFamily="34" charset="0"/>
                  <a:cs typeface="Tahoma" pitchFamily="34" charset="0"/>
                </a:rPr>
                <a:t>2008~</a:t>
              </a:r>
              <a:endParaRPr lang="zh-CN" altLang="en-US" sz="1600" b="1" dirty="0">
                <a:solidFill>
                  <a:schemeClr val="bg1"/>
                </a:solidFill>
                <a:latin typeface="Calibri" panose="020F0502020204030204" pitchFamily="34" charset="0"/>
                <a:ea typeface="Tahoma" pitchFamily="34" charset="0"/>
                <a:cs typeface="Tahoma" pitchFamily="34" charset="0"/>
              </a:endParaRPr>
            </a:p>
          </p:txBody>
        </p:sp>
        <p:sp>
          <p:nvSpPr>
            <p:cNvPr id="83" name="Rectangle 3">
              <a:extLst>
                <a:ext uri="{FF2B5EF4-FFF2-40B4-BE49-F238E27FC236}">
                  <a16:creationId xmlns="" xmlns:a16="http://schemas.microsoft.com/office/drawing/2014/main" id="{7F6E3D87-B388-4816-8A71-E712CB7B0052}"/>
                </a:ext>
              </a:extLst>
            </p:cNvPr>
            <p:cNvSpPr txBox="1">
              <a:spLocks noChangeArrowheads="1"/>
            </p:cNvSpPr>
            <p:nvPr/>
          </p:nvSpPr>
          <p:spPr bwMode="auto">
            <a:xfrm>
              <a:off x="6760199" y="4534316"/>
              <a:ext cx="2232103" cy="331694"/>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lnSpc>
                  <a:spcPct val="114000"/>
                </a:lnSpc>
                <a:defRPr/>
              </a:pPr>
              <a:r>
                <a:rPr lang="zh-CN" altLang="en-US" sz="2000" b="1" dirty="0">
                  <a:solidFill>
                    <a:schemeClr val="bg1"/>
                  </a:solidFill>
                  <a:latin typeface="+mj-ea"/>
                  <a:ea typeface="+mj-ea"/>
                  <a:cs typeface="Tahoma" pitchFamily="34" charset="0"/>
                </a:rPr>
                <a:t>基础 设施</a:t>
              </a:r>
            </a:p>
          </p:txBody>
        </p:sp>
      </p:grpSp>
      <p:grpSp>
        <p:nvGrpSpPr>
          <p:cNvPr id="84" name="组合 83">
            <a:extLst>
              <a:ext uri="{FF2B5EF4-FFF2-40B4-BE49-F238E27FC236}">
                <a16:creationId xmlns="" xmlns:a16="http://schemas.microsoft.com/office/drawing/2014/main" id="{246FFB3C-00BC-44E0-B819-3A5B2AE4F7D4}"/>
              </a:ext>
            </a:extLst>
          </p:cNvPr>
          <p:cNvGrpSpPr/>
          <p:nvPr/>
        </p:nvGrpSpPr>
        <p:grpSpPr>
          <a:xfrm>
            <a:off x="7500417" y="2954324"/>
            <a:ext cx="2232103" cy="934152"/>
            <a:chOff x="7301679" y="2657239"/>
            <a:chExt cx="2232103" cy="934152"/>
          </a:xfrm>
        </p:grpSpPr>
        <p:sp>
          <p:nvSpPr>
            <p:cNvPr id="85" name="Rectangle 3">
              <a:extLst>
                <a:ext uri="{FF2B5EF4-FFF2-40B4-BE49-F238E27FC236}">
                  <a16:creationId xmlns="" xmlns:a16="http://schemas.microsoft.com/office/drawing/2014/main" id="{9BDE5AD1-C614-4C40-8A2B-4892439C5AAF}"/>
                </a:ext>
              </a:extLst>
            </p:cNvPr>
            <p:cNvSpPr txBox="1">
              <a:spLocks noChangeArrowheads="1"/>
            </p:cNvSpPr>
            <p:nvPr/>
          </p:nvSpPr>
          <p:spPr bwMode="auto">
            <a:xfrm>
              <a:off x="7301679" y="2657239"/>
              <a:ext cx="1751138" cy="55399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2000" b="1" dirty="0">
                  <a:solidFill>
                    <a:schemeClr val="bg1"/>
                  </a:solidFill>
                  <a:latin typeface="Calibri" panose="020F0502020204030204" pitchFamily="34" charset="0"/>
                  <a:ea typeface="Tahoma" pitchFamily="34" charset="0"/>
                  <a:cs typeface="Tahoma" pitchFamily="34" charset="0"/>
                </a:rPr>
                <a:t>04</a:t>
              </a:r>
            </a:p>
            <a:p>
              <a:pPr marL="0" lvl="1"/>
              <a:r>
                <a:rPr lang="en-US" altLang="zh-CN" sz="1600" b="1" dirty="0">
                  <a:solidFill>
                    <a:schemeClr val="bg1"/>
                  </a:solidFill>
                  <a:latin typeface="Calibri" panose="020F0502020204030204" pitchFamily="34" charset="0"/>
                  <a:ea typeface="Tahoma" pitchFamily="34" charset="0"/>
                  <a:cs typeface="Tahoma" pitchFamily="34" charset="0"/>
                </a:rPr>
                <a:t>2013~</a:t>
              </a:r>
              <a:endParaRPr lang="zh-CN" altLang="en-US" sz="1600" b="1" dirty="0">
                <a:solidFill>
                  <a:schemeClr val="bg1"/>
                </a:solidFill>
                <a:latin typeface="Calibri" panose="020F0502020204030204" pitchFamily="34" charset="0"/>
                <a:ea typeface="Tahoma" pitchFamily="34" charset="0"/>
                <a:cs typeface="Tahoma" pitchFamily="34" charset="0"/>
              </a:endParaRPr>
            </a:p>
          </p:txBody>
        </p:sp>
        <p:sp>
          <p:nvSpPr>
            <p:cNvPr id="86" name="Rectangle 3">
              <a:extLst>
                <a:ext uri="{FF2B5EF4-FFF2-40B4-BE49-F238E27FC236}">
                  <a16:creationId xmlns="" xmlns:a16="http://schemas.microsoft.com/office/drawing/2014/main" id="{389512BD-9EC6-4AAA-B7F5-F22463A27966}"/>
                </a:ext>
              </a:extLst>
            </p:cNvPr>
            <p:cNvSpPr txBox="1">
              <a:spLocks noChangeArrowheads="1"/>
            </p:cNvSpPr>
            <p:nvPr/>
          </p:nvSpPr>
          <p:spPr bwMode="auto">
            <a:xfrm>
              <a:off x="7301679" y="3259697"/>
              <a:ext cx="2232103" cy="331694"/>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lvl="0" algn="l">
                <a:lnSpc>
                  <a:spcPct val="114000"/>
                </a:lnSpc>
                <a:defRPr/>
              </a:pPr>
              <a:r>
                <a:rPr lang="zh-CN" altLang="en-US" sz="2000" b="1" dirty="0">
                  <a:solidFill>
                    <a:srgbClr val="FFFFFF"/>
                  </a:solidFill>
                  <a:latin typeface="等线 Light" panose="02010600030101010101" pitchFamily="2" charset="-122"/>
                  <a:ea typeface="等线 Light" panose="02010600030101010101" pitchFamily="2" charset="-122"/>
                  <a:cs typeface="Tahoma" pitchFamily="34" charset="0"/>
                </a:rPr>
                <a:t>互联网经济体</a:t>
              </a:r>
            </a:p>
          </p:txBody>
        </p:sp>
      </p:grpSp>
      <p:grpSp>
        <p:nvGrpSpPr>
          <p:cNvPr id="87" name="组合 86">
            <a:extLst>
              <a:ext uri="{FF2B5EF4-FFF2-40B4-BE49-F238E27FC236}">
                <a16:creationId xmlns="" xmlns:a16="http://schemas.microsoft.com/office/drawing/2014/main" id="{FFE20601-25F0-4DE4-8190-FE0BBA22F9CF}"/>
              </a:ext>
            </a:extLst>
          </p:cNvPr>
          <p:cNvGrpSpPr/>
          <p:nvPr/>
        </p:nvGrpSpPr>
        <p:grpSpPr>
          <a:xfrm>
            <a:off x="9275260" y="1680832"/>
            <a:ext cx="2232103" cy="934152"/>
            <a:chOff x="8973462" y="1317967"/>
            <a:chExt cx="2232103" cy="934152"/>
          </a:xfrm>
        </p:grpSpPr>
        <p:sp>
          <p:nvSpPr>
            <p:cNvPr id="88" name="Rectangle 3">
              <a:extLst>
                <a:ext uri="{FF2B5EF4-FFF2-40B4-BE49-F238E27FC236}">
                  <a16:creationId xmlns="" xmlns:a16="http://schemas.microsoft.com/office/drawing/2014/main" id="{48B1B1BA-A72B-47D0-B9E1-FC165563D71A}"/>
                </a:ext>
              </a:extLst>
            </p:cNvPr>
            <p:cNvSpPr txBox="1">
              <a:spLocks noChangeArrowheads="1"/>
            </p:cNvSpPr>
            <p:nvPr/>
          </p:nvSpPr>
          <p:spPr bwMode="auto">
            <a:xfrm>
              <a:off x="8973462" y="1317967"/>
              <a:ext cx="1751138" cy="553998"/>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marL="0" lvl="1"/>
              <a:r>
                <a:rPr lang="en-US" altLang="ko-KR" sz="2000" b="1" dirty="0">
                  <a:solidFill>
                    <a:schemeClr val="bg1"/>
                  </a:solidFill>
                  <a:latin typeface="Calibri" panose="020F0502020204030204" pitchFamily="34" charset="0"/>
                  <a:ea typeface="Tahoma" pitchFamily="34" charset="0"/>
                  <a:cs typeface="Tahoma" pitchFamily="34" charset="0"/>
                </a:rPr>
                <a:t>05</a:t>
              </a:r>
            </a:p>
            <a:p>
              <a:pPr marL="0" lvl="1"/>
              <a:r>
                <a:rPr lang="zh-CN" altLang="en-US" sz="1600" b="1" dirty="0">
                  <a:solidFill>
                    <a:schemeClr val="bg1"/>
                  </a:solidFill>
                  <a:latin typeface="Calibri" panose="020F0502020204030204" pitchFamily="34" charset="0"/>
                  <a:ea typeface="Tahoma" pitchFamily="34" charset="0"/>
                  <a:cs typeface="Tahoma" pitchFamily="34" charset="0"/>
                </a:rPr>
                <a:t>至今</a:t>
              </a:r>
            </a:p>
          </p:txBody>
        </p:sp>
        <p:sp>
          <p:nvSpPr>
            <p:cNvPr id="89" name="Rectangle 3">
              <a:extLst>
                <a:ext uri="{FF2B5EF4-FFF2-40B4-BE49-F238E27FC236}">
                  <a16:creationId xmlns="" xmlns:a16="http://schemas.microsoft.com/office/drawing/2014/main" id="{A9F2FF1C-5011-4843-BA8F-2E41C48A7BB4}"/>
                </a:ext>
              </a:extLst>
            </p:cNvPr>
            <p:cNvSpPr txBox="1">
              <a:spLocks noChangeArrowheads="1"/>
            </p:cNvSpPr>
            <p:nvPr/>
          </p:nvSpPr>
          <p:spPr bwMode="auto">
            <a:xfrm>
              <a:off x="8973462" y="1920425"/>
              <a:ext cx="2232103" cy="331694"/>
            </a:xfrm>
            <a:prstGeom prst="rect">
              <a:avLst/>
            </a:prstGeom>
            <a:noFill/>
            <a:ln w="9525">
              <a:noFill/>
              <a:miter lim="800000"/>
              <a:headEnd/>
              <a:tailEnd/>
            </a:ln>
          </p:spPr>
          <p:txBody>
            <a:bodyPr wrap="square" lIns="0" tIns="0" rIns="0" bIns="0" anchor="t" anchorCtr="0">
              <a:spAutoFit/>
              <a:scene3d>
                <a:camera prst="orthographicFront"/>
                <a:lightRig rig="threePt" dir="t"/>
              </a:scene3d>
              <a:sp3d>
                <a:bevelT w="0" h="0"/>
              </a:sp3d>
            </a:bodyPr>
            <a:lstStyle>
              <a:defPPr>
                <a:defRPr lang="ko-KR"/>
              </a:defPPr>
              <a:lvl1pPr algn="just" fontAlgn="auto">
                <a:spcBef>
                  <a:spcPts val="0"/>
                </a:spcBef>
                <a:spcAft>
                  <a:spcPts val="0"/>
                </a:spcAft>
                <a:buFont typeface="Arial" charset="0"/>
                <a:buNone/>
                <a:defRPr kumimoji="0" sz="1400">
                  <a:solidFill>
                    <a:prstClr val="black">
                      <a:lumMod val="85000"/>
                      <a:lumOff val="15000"/>
                    </a:prstClr>
                  </a:solidFill>
                  <a:latin typeface="Microsoft Sans Serif" pitchFamily="34" charset="0"/>
                  <a:ea typeface="Yoon 윤고딕 550_TT" pitchFamily="18" charset="-127"/>
                  <a:cs typeface="Microsoft Sans Serif" pitchFamily="34" charset="0"/>
                </a:defRPr>
              </a:lvl1pPr>
            </a:lstStyle>
            <a:p>
              <a:pPr algn="l">
                <a:lnSpc>
                  <a:spcPct val="114000"/>
                </a:lnSpc>
                <a:defRPr/>
              </a:pPr>
              <a:r>
                <a:rPr lang="zh-CN" altLang="en-US" sz="2000" b="1" dirty="0">
                  <a:solidFill>
                    <a:schemeClr val="bg1"/>
                  </a:solidFill>
                  <a:latin typeface="+mj-ea"/>
                  <a:ea typeface="+mj-ea"/>
                  <a:cs typeface="Tahoma" pitchFamily="34" charset="0"/>
                </a:rPr>
                <a:t>互联网</a:t>
              </a:r>
              <a:r>
                <a:rPr lang="en-US" altLang="zh-CN" sz="2000" b="1" dirty="0">
                  <a:solidFill>
                    <a:schemeClr val="bg1"/>
                  </a:solidFill>
                  <a:latin typeface="+mj-ea"/>
                  <a:ea typeface="+mj-ea"/>
                  <a:cs typeface="Tahoma" pitchFamily="34" charset="0"/>
                </a:rPr>
                <a:t>+</a:t>
              </a:r>
              <a:r>
                <a:rPr lang="zh-CN" altLang="en-US" sz="2000" b="1" dirty="0">
                  <a:solidFill>
                    <a:schemeClr val="bg1"/>
                  </a:solidFill>
                  <a:latin typeface="+mj-ea"/>
                  <a:ea typeface="+mj-ea"/>
                  <a:cs typeface="Tahoma" pitchFamily="34" charset="0"/>
                </a:rPr>
                <a:t>时代</a:t>
              </a:r>
            </a:p>
          </p:txBody>
        </p:sp>
      </p:grpSp>
      <p:sp>
        <p:nvSpPr>
          <p:cNvPr id="94" name="矩形 93">
            <a:extLst>
              <a:ext uri="{FF2B5EF4-FFF2-40B4-BE49-F238E27FC236}">
                <a16:creationId xmlns="" xmlns:a16="http://schemas.microsoft.com/office/drawing/2014/main" id="{66789F63-8FA7-4655-B731-16D8BEEF4434}"/>
              </a:ext>
            </a:extLst>
          </p:cNvPr>
          <p:cNvSpPr/>
          <p:nvPr/>
        </p:nvSpPr>
        <p:spPr>
          <a:xfrm>
            <a:off x="1359127" y="1768648"/>
            <a:ext cx="4237057" cy="523220"/>
          </a:xfrm>
          <a:prstGeom prst="rect">
            <a:avLst/>
          </a:prstGeom>
        </p:spPr>
        <p:txBody>
          <a:bodyPr wrap="none">
            <a:spAutoFit/>
          </a:bodyPr>
          <a:lstStyle/>
          <a:p>
            <a:pPr marL="457200" indent="-457200">
              <a:buClr>
                <a:schemeClr val="accent3"/>
              </a:buClr>
              <a:buFont typeface="Wingdings" panose="05000000000000000000" pitchFamily="2" charset="2"/>
              <a:buChar char="p"/>
            </a:pPr>
            <a:r>
              <a:rPr lang="zh-CN" altLang="en-US" sz="2800" b="1" dirty="0">
                <a:solidFill>
                  <a:schemeClr val="bg1"/>
                </a:solidFill>
              </a:rPr>
              <a:t>互联网经历的五个阶段</a:t>
            </a:r>
          </a:p>
        </p:txBody>
      </p:sp>
    </p:spTree>
    <p:extLst>
      <p:ext uri="{BB962C8B-B14F-4D97-AF65-F5344CB8AC3E}">
        <p14:creationId xmlns:p14="http://schemas.microsoft.com/office/powerpoint/2010/main" val="3561771245"/>
      </p:ext>
    </p:extLst>
  </p:cSld>
  <p:clrMapOvr>
    <a:masterClrMapping/>
  </p:clrMapOvr>
  <mc:AlternateContent xmlns:mc="http://schemas.openxmlformats.org/markup-compatibility/2006" xmlns:p14="http://schemas.microsoft.com/office/powerpoint/2010/main">
    <mc:Choice Requires="p14">
      <p:transition spd="slow" p14:dur="1500" advTm="10000">
        <p:random/>
      </p:transition>
    </mc:Choice>
    <mc:Fallback xmlns="">
      <p:transition spd="slow" advTm="10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par>
                              <p:cTn id="8" fill="hold">
                                <p:stCondLst>
                                  <p:cond delay="500"/>
                                </p:stCondLst>
                                <p:childTnLst>
                                  <p:par>
                                    <p:cTn id="9" presetID="6" presetClass="emph" presetSubtype="0" fill="hold" nodeType="afterEffect">
                                      <p:stCondLst>
                                        <p:cond delay="0"/>
                                      </p:stCondLst>
                                      <p:childTnLst>
                                        <p:animScale>
                                          <p:cBhvr>
                                            <p:cTn id="10" dur="600" fill="hold"/>
                                            <p:tgtEl>
                                              <p:spTgt spid="2"/>
                                            </p:tgtEl>
                                          </p:cBhvr>
                                          <p:by x="150000" y="150000"/>
                                        </p:animScale>
                                      </p:childTnLst>
                                    </p:cTn>
                                  </p:par>
                                </p:childTnLst>
                              </p:cTn>
                            </p:par>
                            <p:par>
                              <p:cTn id="11" fill="hold">
                                <p:stCondLst>
                                  <p:cond delay="1100"/>
                                </p:stCondLst>
                                <p:childTnLst>
                                  <p:par>
                                    <p:cTn id="12" presetID="6" presetClass="emph" presetSubtype="0" fill="hold" nodeType="afterEffect">
                                      <p:stCondLst>
                                        <p:cond delay="0"/>
                                      </p:stCondLst>
                                      <p:childTnLst>
                                        <p:animScale>
                                          <p:cBhvr>
                                            <p:cTn id="13" dur="600" fill="hold"/>
                                            <p:tgtEl>
                                              <p:spTgt spid="2"/>
                                            </p:tgtEl>
                                          </p:cBhvr>
                                          <p:by x="50000" y="50000"/>
                                        </p:animScale>
                                      </p:childTnLst>
                                    </p:cTn>
                                  </p:par>
                                </p:childTnLst>
                              </p:cTn>
                            </p:par>
                            <p:par>
                              <p:cTn id="14" fill="hold">
                                <p:stCondLst>
                                  <p:cond delay="1700"/>
                                </p:stCondLst>
                                <p:childTnLst>
                                  <p:par>
                                    <p:cTn id="15" presetID="2" presetClass="entr" presetSubtype="2" fill="hold" grpId="0" nodeType="afterEffect">
                                      <p:stCondLst>
                                        <p:cond delay="0"/>
                                      </p:stCondLst>
                                      <p:childTnLst>
                                        <p:set>
                                          <p:cBhvr>
                                            <p:cTn id="16" dur="1" fill="hold">
                                              <p:stCondLst>
                                                <p:cond delay="0"/>
                                              </p:stCondLst>
                                            </p:cTn>
                                            <p:tgtEl>
                                              <p:spTgt spid="94"/>
                                            </p:tgtEl>
                                            <p:attrNameLst>
                                              <p:attrName>style.visibility</p:attrName>
                                            </p:attrNameLst>
                                          </p:cBhvr>
                                          <p:to>
                                            <p:strVal val="visible"/>
                                          </p:to>
                                        </p:set>
                                        <p:anim calcmode="lin" valueType="num">
                                          <p:cBhvr additive="base">
                                            <p:cTn id="17" dur="500" fill="hold"/>
                                            <p:tgtEl>
                                              <p:spTgt spid="94"/>
                                            </p:tgtEl>
                                            <p:attrNameLst>
                                              <p:attrName>ppt_x</p:attrName>
                                            </p:attrNameLst>
                                          </p:cBhvr>
                                          <p:tavLst>
                                            <p:tav tm="0">
                                              <p:val>
                                                <p:strVal val="1+#ppt_w/2"/>
                                              </p:val>
                                            </p:tav>
                                            <p:tav tm="100000">
                                              <p:val>
                                                <p:strVal val="#ppt_x"/>
                                              </p:val>
                                            </p:tav>
                                          </p:tavLst>
                                        </p:anim>
                                        <p:anim calcmode="lin" valueType="num">
                                          <p:cBhvr additive="base">
                                            <p:cTn id="18" dur="500" fill="hold"/>
                                            <p:tgtEl>
                                              <p:spTgt spid="94"/>
                                            </p:tgtEl>
                                            <p:attrNameLst>
                                              <p:attrName>ppt_y</p:attrName>
                                            </p:attrNameLst>
                                          </p:cBhvr>
                                          <p:tavLst>
                                            <p:tav tm="0">
                                              <p:val>
                                                <p:strVal val="#ppt_y"/>
                                              </p:val>
                                            </p:tav>
                                            <p:tav tm="100000">
                                              <p:val>
                                                <p:strVal val="#ppt_y"/>
                                              </p:val>
                                            </p:tav>
                                          </p:tavLst>
                                        </p:anim>
                                      </p:childTnLst>
                                    </p:cTn>
                                  </p:par>
                                </p:childTnLst>
                              </p:cTn>
                            </p:par>
                            <p:par>
                              <p:cTn id="19" fill="hold">
                                <p:stCondLst>
                                  <p:cond delay="2200"/>
                                </p:stCondLst>
                                <p:childTnLst>
                                  <p:par>
                                    <p:cTn id="20" presetID="53" presetClass="entr" presetSubtype="16" fill="hold" nodeType="afterEffect">
                                      <p:stCondLst>
                                        <p:cond delay="0"/>
                                      </p:stCondLst>
                                      <p:childTnLst>
                                        <p:set>
                                          <p:cBhvr>
                                            <p:cTn id="21" dur="1" fill="hold">
                                              <p:stCondLst>
                                                <p:cond delay="0"/>
                                              </p:stCondLst>
                                            </p:cTn>
                                            <p:tgtEl>
                                              <p:spTgt spid="44"/>
                                            </p:tgtEl>
                                            <p:attrNameLst>
                                              <p:attrName>style.visibility</p:attrName>
                                            </p:attrNameLst>
                                          </p:cBhvr>
                                          <p:to>
                                            <p:strVal val="visible"/>
                                          </p:to>
                                        </p:set>
                                        <p:anim calcmode="lin" valueType="num">
                                          <p:cBhvr>
                                            <p:cTn id="22" dur="500" fill="hold"/>
                                            <p:tgtEl>
                                              <p:spTgt spid="44"/>
                                            </p:tgtEl>
                                            <p:attrNameLst>
                                              <p:attrName>ppt_w</p:attrName>
                                            </p:attrNameLst>
                                          </p:cBhvr>
                                          <p:tavLst>
                                            <p:tav tm="0">
                                              <p:val>
                                                <p:fltVal val="0"/>
                                              </p:val>
                                            </p:tav>
                                            <p:tav tm="100000">
                                              <p:val>
                                                <p:strVal val="#ppt_w"/>
                                              </p:val>
                                            </p:tav>
                                          </p:tavLst>
                                        </p:anim>
                                        <p:anim calcmode="lin" valueType="num">
                                          <p:cBhvr>
                                            <p:cTn id="23" dur="500" fill="hold"/>
                                            <p:tgtEl>
                                              <p:spTgt spid="44"/>
                                            </p:tgtEl>
                                            <p:attrNameLst>
                                              <p:attrName>ppt_h</p:attrName>
                                            </p:attrNameLst>
                                          </p:cBhvr>
                                          <p:tavLst>
                                            <p:tav tm="0">
                                              <p:val>
                                                <p:fltVal val="0"/>
                                              </p:val>
                                            </p:tav>
                                            <p:tav tm="100000">
                                              <p:val>
                                                <p:strVal val="#ppt_h"/>
                                              </p:val>
                                            </p:tav>
                                          </p:tavLst>
                                        </p:anim>
                                        <p:animEffect transition="in" filter="fade">
                                          <p:cBhvr>
                                            <p:cTn id="24" dur="500"/>
                                            <p:tgtEl>
                                              <p:spTgt spid="44"/>
                                            </p:tgtEl>
                                          </p:cBhvr>
                                        </p:animEffect>
                                      </p:childTnLst>
                                    </p:cTn>
                                  </p:par>
                                </p:childTnLst>
                              </p:cTn>
                            </p:par>
                            <p:par>
                              <p:cTn id="25" fill="hold">
                                <p:stCondLst>
                                  <p:cond delay="2700"/>
                                </p:stCondLst>
                                <p:childTnLst>
                                  <p:par>
                                    <p:cTn id="26" presetID="2" presetClass="entr" presetSubtype="8" fill="hold" nodeType="afterEffect" p14:presetBounceEnd="54000">
                                      <p:stCondLst>
                                        <p:cond delay="0"/>
                                      </p:stCondLst>
                                      <p:childTnLst>
                                        <p:set>
                                          <p:cBhvr>
                                            <p:cTn id="27" dur="1" fill="hold">
                                              <p:stCondLst>
                                                <p:cond delay="0"/>
                                              </p:stCondLst>
                                            </p:cTn>
                                            <p:tgtEl>
                                              <p:spTgt spid="41"/>
                                            </p:tgtEl>
                                            <p:attrNameLst>
                                              <p:attrName>style.visibility</p:attrName>
                                            </p:attrNameLst>
                                          </p:cBhvr>
                                          <p:to>
                                            <p:strVal val="visible"/>
                                          </p:to>
                                        </p:set>
                                        <p:anim calcmode="lin" valueType="num" p14:bounceEnd="54000">
                                          <p:cBhvr additive="base">
                                            <p:cTn id="28" dur="500" fill="hold"/>
                                            <p:tgtEl>
                                              <p:spTgt spid="41"/>
                                            </p:tgtEl>
                                            <p:attrNameLst>
                                              <p:attrName>ppt_x</p:attrName>
                                            </p:attrNameLst>
                                          </p:cBhvr>
                                          <p:tavLst>
                                            <p:tav tm="0">
                                              <p:val>
                                                <p:strVal val="0-#ppt_w/2"/>
                                              </p:val>
                                            </p:tav>
                                            <p:tav tm="100000">
                                              <p:val>
                                                <p:strVal val="#ppt_x"/>
                                              </p:val>
                                            </p:tav>
                                          </p:tavLst>
                                        </p:anim>
                                        <p:anim calcmode="lin" valueType="num" p14:bounceEnd="54000">
                                          <p:cBhvr additive="base">
                                            <p:cTn id="29" dur="500" fill="hold"/>
                                            <p:tgtEl>
                                              <p:spTgt spid="41"/>
                                            </p:tgtEl>
                                            <p:attrNameLst>
                                              <p:attrName>ppt_y</p:attrName>
                                            </p:attrNameLst>
                                          </p:cBhvr>
                                          <p:tavLst>
                                            <p:tav tm="0">
                                              <p:val>
                                                <p:strVal val="#ppt_y"/>
                                              </p:val>
                                            </p:tav>
                                            <p:tav tm="100000">
                                              <p:val>
                                                <p:strVal val="#ppt_y"/>
                                              </p:val>
                                            </p:tav>
                                          </p:tavLst>
                                        </p:anim>
                                      </p:childTnLst>
                                    </p:cTn>
                                  </p:par>
                                </p:childTnLst>
                              </p:cTn>
                            </p:par>
                            <p:par>
                              <p:cTn id="30" fill="hold">
                                <p:stCondLst>
                                  <p:cond delay="3200"/>
                                </p:stCondLst>
                                <p:childTnLst>
                                  <p:par>
                                    <p:cTn id="31" presetID="22" presetClass="entr" presetSubtype="1" fill="hold" nodeType="after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wipe(up)">
                                          <p:cBhvr>
                                            <p:cTn id="33" dur="500"/>
                                            <p:tgtEl>
                                              <p:spTgt spid="37"/>
                                            </p:tgtEl>
                                          </p:cBhvr>
                                        </p:animEffect>
                                      </p:childTnLst>
                                    </p:cTn>
                                  </p:par>
                                </p:childTnLst>
                              </p:cTn>
                            </p:par>
                            <p:par>
                              <p:cTn id="34" fill="hold">
                                <p:stCondLst>
                                  <p:cond delay="3700"/>
                                </p:stCondLst>
                                <p:childTnLst>
                                  <p:par>
                                    <p:cTn id="35" presetID="53" presetClass="entr" presetSubtype="16" fill="hold" nodeType="afterEffect">
                                      <p:stCondLst>
                                        <p:cond delay="0"/>
                                      </p:stCondLst>
                                      <p:childTnLst>
                                        <p:set>
                                          <p:cBhvr>
                                            <p:cTn id="36" dur="1" fill="hold">
                                              <p:stCondLst>
                                                <p:cond delay="0"/>
                                              </p:stCondLst>
                                            </p:cTn>
                                            <p:tgtEl>
                                              <p:spTgt spid="65"/>
                                            </p:tgtEl>
                                            <p:attrNameLst>
                                              <p:attrName>style.visibility</p:attrName>
                                            </p:attrNameLst>
                                          </p:cBhvr>
                                          <p:to>
                                            <p:strVal val="visible"/>
                                          </p:to>
                                        </p:set>
                                        <p:anim calcmode="lin" valueType="num">
                                          <p:cBhvr>
                                            <p:cTn id="37" dur="500" fill="hold"/>
                                            <p:tgtEl>
                                              <p:spTgt spid="65"/>
                                            </p:tgtEl>
                                            <p:attrNameLst>
                                              <p:attrName>ppt_w</p:attrName>
                                            </p:attrNameLst>
                                          </p:cBhvr>
                                          <p:tavLst>
                                            <p:tav tm="0">
                                              <p:val>
                                                <p:fltVal val="0"/>
                                              </p:val>
                                            </p:tav>
                                            <p:tav tm="100000">
                                              <p:val>
                                                <p:strVal val="#ppt_w"/>
                                              </p:val>
                                            </p:tav>
                                          </p:tavLst>
                                        </p:anim>
                                        <p:anim calcmode="lin" valueType="num">
                                          <p:cBhvr>
                                            <p:cTn id="38" dur="500" fill="hold"/>
                                            <p:tgtEl>
                                              <p:spTgt spid="65"/>
                                            </p:tgtEl>
                                            <p:attrNameLst>
                                              <p:attrName>ppt_h</p:attrName>
                                            </p:attrNameLst>
                                          </p:cBhvr>
                                          <p:tavLst>
                                            <p:tav tm="0">
                                              <p:val>
                                                <p:fltVal val="0"/>
                                              </p:val>
                                            </p:tav>
                                            <p:tav tm="100000">
                                              <p:val>
                                                <p:strVal val="#ppt_h"/>
                                              </p:val>
                                            </p:tav>
                                          </p:tavLst>
                                        </p:anim>
                                        <p:animEffect transition="in" filter="fade">
                                          <p:cBhvr>
                                            <p:cTn id="39" dur="500"/>
                                            <p:tgtEl>
                                              <p:spTgt spid="65"/>
                                            </p:tgtEl>
                                          </p:cBhvr>
                                        </p:animEffect>
                                      </p:childTnLst>
                                    </p:cTn>
                                  </p:par>
                                </p:childTnLst>
                              </p:cTn>
                            </p:par>
                            <p:par>
                              <p:cTn id="40" fill="hold">
                                <p:stCondLst>
                                  <p:cond delay="4200"/>
                                </p:stCondLst>
                                <p:childTnLst>
                                  <p:par>
                                    <p:cTn id="41" presetID="2" presetClass="entr" presetSubtype="2" fill="hold" nodeType="afterEffect" p14:presetBounceEnd="54000">
                                      <p:stCondLst>
                                        <p:cond delay="0"/>
                                      </p:stCondLst>
                                      <p:childTnLst>
                                        <p:set>
                                          <p:cBhvr>
                                            <p:cTn id="42" dur="1" fill="hold">
                                              <p:stCondLst>
                                                <p:cond delay="0"/>
                                              </p:stCondLst>
                                            </p:cTn>
                                            <p:tgtEl>
                                              <p:spTgt spid="78"/>
                                            </p:tgtEl>
                                            <p:attrNameLst>
                                              <p:attrName>style.visibility</p:attrName>
                                            </p:attrNameLst>
                                          </p:cBhvr>
                                          <p:to>
                                            <p:strVal val="visible"/>
                                          </p:to>
                                        </p:set>
                                        <p:anim calcmode="lin" valueType="num" p14:bounceEnd="54000">
                                          <p:cBhvr additive="base">
                                            <p:cTn id="43" dur="400" fill="hold"/>
                                            <p:tgtEl>
                                              <p:spTgt spid="78"/>
                                            </p:tgtEl>
                                            <p:attrNameLst>
                                              <p:attrName>ppt_x</p:attrName>
                                            </p:attrNameLst>
                                          </p:cBhvr>
                                          <p:tavLst>
                                            <p:tav tm="0">
                                              <p:val>
                                                <p:strVal val="1+#ppt_w/2"/>
                                              </p:val>
                                            </p:tav>
                                            <p:tav tm="100000">
                                              <p:val>
                                                <p:strVal val="#ppt_x"/>
                                              </p:val>
                                            </p:tav>
                                          </p:tavLst>
                                        </p:anim>
                                        <p:anim calcmode="lin" valueType="num" p14:bounceEnd="54000">
                                          <p:cBhvr additive="base">
                                            <p:cTn id="44" dur="400" fill="hold"/>
                                            <p:tgtEl>
                                              <p:spTgt spid="78"/>
                                            </p:tgtEl>
                                            <p:attrNameLst>
                                              <p:attrName>ppt_y</p:attrName>
                                            </p:attrNameLst>
                                          </p:cBhvr>
                                          <p:tavLst>
                                            <p:tav tm="0">
                                              <p:val>
                                                <p:strVal val="#ppt_y"/>
                                              </p:val>
                                            </p:tav>
                                            <p:tav tm="100000">
                                              <p:val>
                                                <p:strVal val="#ppt_y"/>
                                              </p:val>
                                            </p:tav>
                                          </p:tavLst>
                                        </p:anim>
                                      </p:childTnLst>
                                    </p:cTn>
                                  </p:par>
                                </p:childTnLst>
                              </p:cTn>
                            </p:par>
                            <p:par>
                              <p:cTn id="45" fill="hold">
                                <p:stCondLst>
                                  <p:cond delay="4600"/>
                                </p:stCondLst>
                                <p:childTnLst>
                                  <p:par>
                                    <p:cTn id="46" presetID="22" presetClass="entr" presetSubtype="8" fill="hold" nodeType="afterEffect">
                                      <p:stCondLst>
                                        <p:cond delay="0"/>
                                      </p:stCondLst>
                                      <p:childTnLst>
                                        <p:set>
                                          <p:cBhvr>
                                            <p:cTn id="47" dur="1" fill="hold">
                                              <p:stCondLst>
                                                <p:cond delay="0"/>
                                              </p:stCondLst>
                                            </p:cTn>
                                            <p:tgtEl>
                                              <p:spTgt spid="38"/>
                                            </p:tgtEl>
                                            <p:attrNameLst>
                                              <p:attrName>style.visibility</p:attrName>
                                            </p:attrNameLst>
                                          </p:cBhvr>
                                          <p:to>
                                            <p:strVal val="visible"/>
                                          </p:to>
                                        </p:set>
                                        <p:animEffect transition="in" filter="wipe(left)">
                                          <p:cBhvr>
                                            <p:cTn id="48" dur="500"/>
                                            <p:tgtEl>
                                              <p:spTgt spid="38"/>
                                            </p:tgtEl>
                                          </p:cBhvr>
                                        </p:animEffect>
                                      </p:childTnLst>
                                    </p:cTn>
                                  </p:par>
                                </p:childTnLst>
                              </p:cTn>
                            </p:par>
                            <p:par>
                              <p:cTn id="49" fill="hold">
                                <p:stCondLst>
                                  <p:cond delay="5100"/>
                                </p:stCondLst>
                                <p:childTnLst>
                                  <p:par>
                                    <p:cTn id="50" presetID="53" presetClass="entr" presetSubtype="16" fill="hold" nodeType="afterEffect">
                                      <p:stCondLst>
                                        <p:cond delay="0"/>
                                      </p:stCondLst>
                                      <p:childTnLst>
                                        <p:set>
                                          <p:cBhvr>
                                            <p:cTn id="51" dur="1" fill="hold">
                                              <p:stCondLst>
                                                <p:cond delay="0"/>
                                              </p:stCondLst>
                                            </p:cTn>
                                            <p:tgtEl>
                                              <p:spTgt spid="68"/>
                                            </p:tgtEl>
                                            <p:attrNameLst>
                                              <p:attrName>style.visibility</p:attrName>
                                            </p:attrNameLst>
                                          </p:cBhvr>
                                          <p:to>
                                            <p:strVal val="visible"/>
                                          </p:to>
                                        </p:set>
                                        <p:anim calcmode="lin" valueType="num">
                                          <p:cBhvr>
                                            <p:cTn id="52" dur="500" fill="hold"/>
                                            <p:tgtEl>
                                              <p:spTgt spid="68"/>
                                            </p:tgtEl>
                                            <p:attrNameLst>
                                              <p:attrName>ppt_w</p:attrName>
                                            </p:attrNameLst>
                                          </p:cBhvr>
                                          <p:tavLst>
                                            <p:tav tm="0">
                                              <p:val>
                                                <p:fltVal val="0"/>
                                              </p:val>
                                            </p:tav>
                                            <p:tav tm="100000">
                                              <p:val>
                                                <p:strVal val="#ppt_w"/>
                                              </p:val>
                                            </p:tav>
                                          </p:tavLst>
                                        </p:anim>
                                        <p:anim calcmode="lin" valueType="num">
                                          <p:cBhvr>
                                            <p:cTn id="53" dur="500" fill="hold"/>
                                            <p:tgtEl>
                                              <p:spTgt spid="68"/>
                                            </p:tgtEl>
                                            <p:attrNameLst>
                                              <p:attrName>ppt_h</p:attrName>
                                            </p:attrNameLst>
                                          </p:cBhvr>
                                          <p:tavLst>
                                            <p:tav tm="0">
                                              <p:val>
                                                <p:fltVal val="0"/>
                                              </p:val>
                                            </p:tav>
                                            <p:tav tm="100000">
                                              <p:val>
                                                <p:strVal val="#ppt_h"/>
                                              </p:val>
                                            </p:tav>
                                          </p:tavLst>
                                        </p:anim>
                                        <p:animEffect transition="in" filter="fade">
                                          <p:cBhvr>
                                            <p:cTn id="54" dur="500"/>
                                            <p:tgtEl>
                                              <p:spTgt spid="68"/>
                                            </p:tgtEl>
                                          </p:cBhvr>
                                        </p:animEffect>
                                      </p:childTnLst>
                                    </p:cTn>
                                  </p:par>
                                </p:childTnLst>
                              </p:cTn>
                            </p:par>
                            <p:par>
                              <p:cTn id="55" fill="hold">
                                <p:stCondLst>
                                  <p:cond delay="5600"/>
                                </p:stCondLst>
                                <p:childTnLst>
                                  <p:par>
                                    <p:cTn id="56" presetID="2" presetClass="entr" presetSubtype="2" fill="hold" nodeType="afterEffect" p14:presetBounceEnd="54000">
                                      <p:stCondLst>
                                        <p:cond delay="0"/>
                                      </p:stCondLst>
                                      <p:childTnLst>
                                        <p:set>
                                          <p:cBhvr>
                                            <p:cTn id="57" dur="1" fill="hold">
                                              <p:stCondLst>
                                                <p:cond delay="0"/>
                                              </p:stCondLst>
                                            </p:cTn>
                                            <p:tgtEl>
                                              <p:spTgt spid="81"/>
                                            </p:tgtEl>
                                            <p:attrNameLst>
                                              <p:attrName>style.visibility</p:attrName>
                                            </p:attrNameLst>
                                          </p:cBhvr>
                                          <p:to>
                                            <p:strVal val="visible"/>
                                          </p:to>
                                        </p:set>
                                        <p:anim calcmode="lin" valueType="num" p14:bounceEnd="54000">
                                          <p:cBhvr additive="base">
                                            <p:cTn id="58" dur="500" fill="hold"/>
                                            <p:tgtEl>
                                              <p:spTgt spid="81"/>
                                            </p:tgtEl>
                                            <p:attrNameLst>
                                              <p:attrName>ppt_x</p:attrName>
                                            </p:attrNameLst>
                                          </p:cBhvr>
                                          <p:tavLst>
                                            <p:tav tm="0">
                                              <p:val>
                                                <p:strVal val="1+#ppt_w/2"/>
                                              </p:val>
                                            </p:tav>
                                            <p:tav tm="100000">
                                              <p:val>
                                                <p:strVal val="#ppt_x"/>
                                              </p:val>
                                            </p:tav>
                                          </p:tavLst>
                                        </p:anim>
                                        <p:anim calcmode="lin" valueType="num" p14:bounceEnd="54000">
                                          <p:cBhvr additive="base">
                                            <p:cTn id="59" dur="500" fill="hold"/>
                                            <p:tgtEl>
                                              <p:spTgt spid="81"/>
                                            </p:tgtEl>
                                            <p:attrNameLst>
                                              <p:attrName>ppt_y</p:attrName>
                                            </p:attrNameLst>
                                          </p:cBhvr>
                                          <p:tavLst>
                                            <p:tav tm="0">
                                              <p:val>
                                                <p:strVal val="#ppt_y"/>
                                              </p:val>
                                            </p:tav>
                                            <p:tav tm="100000">
                                              <p:val>
                                                <p:strVal val="#ppt_y"/>
                                              </p:val>
                                            </p:tav>
                                          </p:tavLst>
                                        </p:anim>
                                      </p:childTnLst>
                                    </p:cTn>
                                  </p:par>
                                </p:childTnLst>
                              </p:cTn>
                            </p:par>
                            <p:par>
                              <p:cTn id="60" fill="hold">
                                <p:stCondLst>
                                  <p:cond delay="6100"/>
                                </p:stCondLst>
                                <p:childTnLst>
                                  <p:par>
                                    <p:cTn id="61" presetID="22" presetClass="entr" presetSubtype="4" fill="hold" nodeType="afterEffect">
                                      <p:stCondLst>
                                        <p:cond delay="0"/>
                                      </p:stCondLst>
                                      <p:childTnLst>
                                        <p:set>
                                          <p:cBhvr>
                                            <p:cTn id="62" dur="1" fill="hold">
                                              <p:stCondLst>
                                                <p:cond delay="0"/>
                                              </p:stCondLst>
                                            </p:cTn>
                                            <p:tgtEl>
                                              <p:spTgt spid="39"/>
                                            </p:tgtEl>
                                            <p:attrNameLst>
                                              <p:attrName>style.visibility</p:attrName>
                                            </p:attrNameLst>
                                          </p:cBhvr>
                                          <p:to>
                                            <p:strVal val="visible"/>
                                          </p:to>
                                        </p:set>
                                        <p:animEffect transition="in" filter="wipe(down)">
                                          <p:cBhvr>
                                            <p:cTn id="63" dur="500"/>
                                            <p:tgtEl>
                                              <p:spTgt spid="39"/>
                                            </p:tgtEl>
                                          </p:cBhvr>
                                        </p:animEffect>
                                      </p:childTnLst>
                                    </p:cTn>
                                  </p:par>
                                </p:childTnLst>
                              </p:cTn>
                            </p:par>
                            <p:par>
                              <p:cTn id="64" fill="hold">
                                <p:stCondLst>
                                  <p:cond delay="6600"/>
                                </p:stCondLst>
                                <p:childTnLst>
                                  <p:par>
                                    <p:cTn id="65" presetID="53" presetClass="entr" presetSubtype="16" fill="hold" nodeType="afterEffect">
                                      <p:stCondLst>
                                        <p:cond delay="0"/>
                                      </p:stCondLst>
                                      <p:childTnLst>
                                        <p:set>
                                          <p:cBhvr>
                                            <p:cTn id="66" dur="1" fill="hold">
                                              <p:stCondLst>
                                                <p:cond delay="0"/>
                                              </p:stCondLst>
                                            </p:cTn>
                                            <p:tgtEl>
                                              <p:spTgt spid="60"/>
                                            </p:tgtEl>
                                            <p:attrNameLst>
                                              <p:attrName>style.visibility</p:attrName>
                                            </p:attrNameLst>
                                          </p:cBhvr>
                                          <p:to>
                                            <p:strVal val="visible"/>
                                          </p:to>
                                        </p:set>
                                        <p:anim calcmode="lin" valueType="num">
                                          <p:cBhvr>
                                            <p:cTn id="67" dur="500" fill="hold"/>
                                            <p:tgtEl>
                                              <p:spTgt spid="60"/>
                                            </p:tgtEl>
                                            <p:attrNameLst>
                                              <p:attrName>ppt_w</p:attrName>
                                            </p:attrNameLst>
                                          </p:cBhvr>
                                          <p:tavLst>
                                            <p:tav tm="0">
                                              <p:val>
                                                <p:fltVal val="0"/>
                                              </p:val>
                                            </p:tav>
                                            <p:tav tm="100000">
                                              <p:val>
                                                <p:strVal val="#ppt_w"/>
                                              </p:val>
                                            </p:tav>
                                          </p:tavLst>
                                        </p:anim>
                                        <p:anim calcmode="lin" valueType="num">
                                          <p:cBhvr>
                                            <p:cTn id="68" dur="500" fill="hold"/>
                                            <p:tgtEl>
                                              <p:spTgt spid="60"/>
                                            </p:tgtEl>
                                            <p:attrNameLst>
                                              <p:attrName>ppt_h</p:attrName>
                                            </p:attrNameLst>
                                          </p:cBhvr>
                                          <p:tavLst>
                                            <p:tav tm="0">
                                              <p:val>
                                                <p:fltVal val="0"/>
                                              </p:val>
                                            </p:tav>
                                            <p:tav tm="100000">
                                              <p:val>
                                                <p:strVal val="#ppt_h"/>
                                              </p:val>
                                            </p:tav>
                                          </p:tavLst>
                                        </p:anim>
                                        <p:animEffect transition="in" filter="fade">
                                          <p:cBhvr>
                                            <p:cTn id="69" dur="500"/>
                                            <p:tgtEl>
                                              <p:spTgt spid="60"/>
                                            </p:tgtEl>
                                          </p:cBhvr>
                                        </p:animEffect>
                                      </p:childTnLst>
                                    </p:cTn>
                                  </p:par>
                                </p:childTnLst>
                              </p:cTn>
                            </p:par>
                            <p:par>
                              <p:cTn id="70" fill="hold">
                                <p:stCondLst>
                                  <p:cond delay="7100"/>
                                </p:stCondLst>
                                <p:childTnLst>
                                  <p:par>
                                    <p:cTn id="71" presetID="2" presetClass="entr" presetSubtype="2" fill="hold" nodeType="afterEffect" p14:presetBounceEnd="54000">
                                      <p:stCondLst>
                                        <p:cond delay="0"/>
                                      </p:stCondLst>
                                      <p:childTnLst>
                                        <p:set>
                                          <p:cBhvr>
                                            <p:cTn id="72" dur="1" fill="hold">
                                              <p:stCondLst>
                                                <p:cond delay="0"/>
                                              </p:stCondLst>
                                            </p:cTn>
                                            <p:tgtEl>
                                              <p:spTgt spid="84"/>
                                            </p:tgtEl>
                                            <p:attrNameLst>
                                              <p:attrName>style.visibility</p:attrName>
                                            </p:attrNameLst>
                                          </p:cBhvr>
                                          <p:to>
                                            <p:strVal val="visible"/>
                                          </p:to>
                                        </p:set>
                                        <p:anim calcmode="lin" valueType="num" p14:bounceEnd="54000">
                                          <p:cBhvr additive="base">
                                            <p:cTn id="73" dur="600" fill="hold"/>
                                            <p:tgtEl>
                                              <p:spTgt spid="84"/>
                                            </p:tgtEl>
                                            <p:attrNameLst>
                                              <p:attrName>ppt_x</p:attrName>
                                            </p:attrNameLst>
                                          </p:cBhvr>
                                          <p:tavLst>
                                            <p:tav tm="0">
                                              <p:val>
                                                <p:strVal val="1+#ppt_w/2"/>
                                              </p:val>
                                            </p:tav>
                                            <p:tav tm="100000">
                                              <p:val>
                                                <p:strVal val="#ppt_x"/>
                                              </p:val>
                                            </p:tav>
                                          </p:tavLst>
                                        </p:anim>
                                        <p:anim calcmode="lin" valueType="num" p14:bounceEnd="54000">
                                          <p:cBhvr additive="base">
                                            <p:cTn id="74" dur="600" fill="hold"/>
                                            <p:tgtEl>
                                              <p:spTgt spid="84"/>
                                            </p:tgtEl>
                                            <p:attrNameLst>
                                              <p:attrName>ppt_y</p:attrName>
                                            </p:attrNameLst>
                                          </p:cBhvr>
                                          <p:tavLst>
                                            <p:tav tm="0">
                                              <p:val>
                                                <p:strVal val="#ppt_y"/>
                                              </p:val>
                                            </p:tav>
                                            <p:tav tm="100000">
                                              <p:val>
                                                <p:strVal val="#ppt_y"/>
                                              </p:val>
                                            </p:tav>
                                          </p:tavLst>
                                        </p:anim>
                                      </p:childTnLst>
                                    </p:cTn>
                                  </p:par>
                                </p:childTnLst>
                              </p:cTn>
                            </p:par>
                            <p:par>
                              <p:cTn id="75" fill="hold">
                                <p:stCondLst>
                                  <p:cond delay="7700"/>
                                </p:stCondLst>
                                <p:childTnLst>
                                  <p:par>
                                    <p:cTn id="76" presetID="22" presetClass="entr" presetSubtype="8" fill="hold" nodeType="afterEffect">
                                      <p:stCondLst>
                                        <p:cond delay="0"/>
                                      </p:stCondLst>
                                      <p:childTnLst>
                                        <p:set>
                                          <p:cBhvr>
                                            <p:cTn id="77" dur="1" fill="hold">
                                              <p:stCondLst>
                                                <p:cond delay="0"/>
                                              </p:stCondLst>
                                            </p:cTn>
                                            <p:tgtEl>
                                              <p:spTgt spid="40"/>
                                            </p:tgtEl>
                                            <p:attrNameLst>
                                              <p:attrName>style.visibility</p:attrName>
                                            </p:attrNameLst>
                                          </p:cBhvr>
                                          <p:to>
                                            <p:strVal val="visible"/>
                                          </p:to>
                                        </p:set>
                                        <p:animEffect transition="in" filter="wipe(left)">
                                          <p:cBhvr>
                                            <p:cTn id="78" dur="500"/>
                                            <p:tgtEl>
                                              <p:spTgt spid="40"/>
                                            </p:tgtEl>
                                          </p:cBhvr>
                                        </p:animEffect>
                                      </p:childTnLst>
                                    </p:cTn>
                                  </p:par>
                                </p:childTnLst>
                              </p:cTn>
                            </p:par>
                            <p:par>
                              <p:cTn id="79" fill="hold">
                                <p:stCondLst>
                                  <p:cond delay="8200"/>
                                </p:stCondLst>
                                <p:childTnLst>
                                  <p:par>
                                    <p:cTn id="80" presetID="53" presetClass="entr" presetSubtype="16" fill="hold" nodeType="afterEffect">
                                      <p:stCondLst>
                                        <p:cond delay="0"/>
                                      </p:stCondLst>
                                      <p:childTnLst>
                                        <p:set>
                                          <p:cBhvr>
                                            <p:cTn id="81" dur="1" fill="hold">
                                              <p:stCondLst>
                                                <p:cond delay="0"/>
                                              </p:stCondLst>
                                            </p:cTn>
                                            <p:tgtEl>
                                              <p:spTgt spid="57"/>
                                            </p:tgtEl>
                                            <p:attrNameLst>
                                              <p:attrName>style.visibility</p:attrName>
                                            </p:attrNameLst>
                                          </p:cBhvr>
                                          <p:to>
                                            <p:strVal val="visible"/>
                                          </p:to>
                                        </p:set>
                                        <p:anim calcmode="lin" valueType="num">
                                          <p:cBhvr>
                                            <p:cTn id="82" dur="500" fill="hold"/>
                                            <p:tgtEl>
                                              <p:spTgt spid="57"/>
                                            </p:tgtEl>
                                            <p:attrNameLst>
                                              <p:attrName>ppt_w</p:attrName>
                                            </p:attrNameLst>
                                          </p:cBhvr>
                                          <p:tavLst>
                                            <p:tav tm="0">
                                              <p:val>
                                                <p:fltVal val="0"/>
                                              </p:val>
                                            </p:tav>
                                            <p:tav tm="100000">
                                              <p:val>
                                                <p:strVal val="#ppt_w"/>
                                              </p:val>
                                            </p:tav>
                                          </p:tavLst>
                                        </p:anim>
                                        <p:anim calcmode="lin" valueType="num">
                                          <p:cBhvr>
                                            <p:cTn id="83" dur="500" fill="hold"/>
                                            <p:tgtEl>
                                              <p:spTgt spid="57"/>
                                            </p:tgtEl>
                                            <p:attrNameLst>
                                              <p:attrName>ppt_h</p:attrName>
                                            </p:attrNameLst>
                                          </p:cBhvr>
                                          <p:tavLst>
                                            <p:tav tm="0">
                                              <p:val>
                                                <p:fltVal val="0"/>
                                              </p:val>
                                            </p:tav>
                                            <p:tav tm="100000">
                                              <p:val>
                                                <p:strVal val="#ppt_h"/>
                                              </p:val>
                                            </p:tav>
                                          </p:tavLst>
                                        </p:anim>
                                        <p:animEffect transition="in" filter="fade">
                                          <p:cBhvr>
                                            <p:cTn id="84" dur="500"/>
                                            <p:tgtEl>
                                              <p:spTgt spid="57"/>
                                            </p:tgtEl>
                                          </p:cBhvr>
                                        </p:animEffect>
                                      </p:childTnLst>
                                    </p:cTn>
                                  </p:par>
                                </p:childTnLst>
                              </p:cTn>
                            </p:par>
                            <p:par>
                              <p:cTn id="85" fill="hold">
                                <p:stCondLst>
                                  <p:cond delay="8700"/>
                                </p:stCondLst>
                                <p:childTnLst>
                                  <p:par>
                                    <p:cTn id="86" presetID="2" presetClass="entr" presetSubtype="2" fill="hold" nodeType="afterEffect" p14:presetBounceEnd="54000">
                                      <p:stCondLst>
                                        <p:cond delay="0"/>
                                      </p:stCondLst>
                                      <p:childTnLst>
                                        <p:set>
                                          <p:cBhvr>
                                            <p:cTn id="87" dur="1" fill="hold">
                                              <p:stCondLst>
                                                <p:cond delay="0"/>
                                              </p:stCondLst>
                                            </p:cTn>
                                            <p:tgtEl>
                                              <p:spTgt spid="87"/>
                                            </p:tgtEl>
                                            <p:attrNameLst>
                                              <p:attrName>style.visibility</p:attrName>
                                            </p:attrNameLst>
                                          </p:cBhvr>
                                          <p:to>
                                            <p:strVal val="visible"/>
                                          </p:to>
                                        </p:set>
                                        <p:anim calcmode="lin" valueType="num" p14:bounceEnd="54000">
                                          <p:cBhvr additive="base">
                                            <p:cTn id="88" dur="600" fill="hold"/>
                                            <p:tgtEl>
                                              <p:spTgt spid="87"/>
                                            </p:tgtEl>
                                            <p:attrNameLst>
                                              <p:attrName>ppt_x</p:attrName>
                                            </p:attrNameLst>
                                          </p:cBhvr>
                                          <p:tavLst>
                                            <p:tav tm="0">
                                              <p:val>
                                                <p:strVal val="1+#ppt_w/2"/>
                                              </p:val>
                                            </p:tav>
                                            <p:tav tm="100000">
                                              <p:val>
                                                <p:strVal val="#ppt_x"/>
                                              </p:val>
                                            </p:tav>
                                          </p:tavLst>
                                        </p:anim>
                                        <p:anim calcmode="lin" valueType="num" p14:bounceEnd="54000">
                                          <p:cBhvr additive="base">
                                            <p:cTn id="89" dur="600" fill="hold"/>
                                            <p:tgtEl>
                                              <p:spTgt spid="8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par>
                              <p:cTn id="8" fill="hold">
                                <p:stCondLst>
                                  <p:cond delay="500"/>
                                </p:stCondLst>
                                <p:childTnLst>
                                  <p:par>
                                    <p:cTn id="9" presetID="6" presetClass="emph" presetSubtype="0" fill="hold" nodeType="afterEffect">
                                      <p:stCondLst>
                                        <p:cond delay="0"/>
                                      </p:stCondLst>
                                      <p:childTnLst>
                                        <p:animScale>
                                          <p:cBhvr>
                                            <p:cTn id="10" dur="600" fill="hold"/>
                                            <p:tgtEl>
                                              <p:spTgt spid="2"/>
                                            </p:tgtEl>
                                          </p:cBhvr>
                                          <p:by x="150000" y="150000"/>
                                        </p:animScale>
                                      </p:childTnLst>
                                    </p:cTn>
                                  </p:par>
                                </p:childTnLst>
                              </p:cTn>
                            </p:par>
                            <p:par>
                              <p:cTn id="11" fill="hold">
                                <p:stCondLst>
                                  <p:cond delay="1100"/>
                                </p:stCondLst>
                                <p:childTnLst>
                                  <p:par>
                                    <p:cTn id="12" presetID="6" presetClass="emph" presetSubtype="0" fill="hold" nodeType="afterEffect">
                                      <p:stCondLst>
                                        <p:cond delay="0"/>
                                      </p:stCondLst>
                                      <p:childTnLst>
                                        <p:animScale>
                                          <p:cBhvr>
                                            <p:cTn id="13" dur="600" fill="hold"/>
                                            <p:tgtEl>
                                              <p:spTgt spid="2"/>
                                            </p:tgtEl>
                                          </p:cBhvr>
                                          <p:by x="50000" y="50000"/>
                                        </p:animScale>
                                      </p:childTnLst>
                                    </p:cTn>
                                  </p:par>
                                </p:childTnLst>
                              </p:cTn>
                            </p:par>
                            <p:par>
                              <p:cTn id="14" fill="hold">
                                <p:stCondLst>
                                  <p:cond delay="1700"/>
                                </p:stCondLst>
                                <p:childTnLst>
                                  <p:par>
                                    <p:cTn id="15" presetID="2" presetClass="entr" presetSubtype="2" fill="hold" grpId="0" nodeType="afterEffect">
                                      <p:stCondLst>
                                        <p:cond delay="0"/>
                                      </p:stCondLst>
                                      <p:childTnLst>
                                        <p:set>
                                          <p:cBhvr>
                                            <p:cTn id="16" dur="1" fill="hold">
                                              <p:stCondLst>
                                                <p:cond delay="0"/>
                                              </p:stCondLst>
                                            </p:cTn>
                                            <p:tgtEl>
                                              <p:spTgt spid="94"/>
                                            </p:tgtEl>
                                            <p:attrNameLst>
                                              <p:attrName>style.visibility</p:attrName>
                                            </p:attrNameLst>
                                          </p:cBhvr>
                                          <p:to>
                                            <p:strVal val="visible"/>
                                          </p:to>
                                        </p:set>
                                        <p:anim calcmode="lin" valueType="num">
                                          <p:cBhvr additive="base">
                                            <p:cTn id="17" dur="500" fill="hold"/>
                                            <p:tgtEl>
                                              <p:spTgt spid="94"/>
                                            </p:tgtEl>
                                            <p:attrNameLst>
                                              <p:attrName>ppt_x</p:attrName>
                                            </p:attrNameLst>
                                          </p:cBhvr>
                                          <p:tavLst>
                                            <p:tav tm="0">
                                              <p:val>
                                                <p:strVal val="1+#ppt_w/2"/>
                                              </p:val>
                                            </p:tav>
                                            <p:tav tm="100000">
                                              <p:val>
                                                <p:strVal val="#ppt_x"/>
                                              </p:val>
                                            </p:tav>
                                          </p:tavLst>
                                        </p:anim>
                                        <p:anim calcmode="lin" valueType="num">
                                          <p:cBhvr additive="base">
                                            <p:cTn id="18" dur="500" fill="hold"/>
                                            <p:tgtEl>
                                              <p:spTgt spid="94"/>
                                            </p:tgtEl>
                                            <p:attrNameLst>
                                              <p:attrName>ppt_y</p:attrName>
                                            </p:attrNameLst>
                                          </p:cBhvr>
                                          <p:tavLst>
                                            <p:tav tm="0">
                                              <p:val>
                                                <p:strVal val="#ppt_y"/>
                                              </p:val>
                                            </p:tav>
                                            <p:tav tm="100000">
                                              <p:val>
                                                <p:strVal val="#ppt_y"/>
                                              </p:val>
                                            </p:tav>
                                          </p:tavLst>
                                        </p:anim>
                                      </p:childTnLst>
                                    </p:cTn>
                                  </p:par>
                                </p:childTnLst>
                              </p:cTn>
                            </p:par>
                            <p:par>
                              <p:cTn id="19" fill="hold">
                                <p:stCondLst>
                                  <p:cond delay="2200"/>
                                </p:stCondLst>
                                <p:childTnLst>
                                  <p:par>
                                    <p:cTn id="20" presetID="53" presetClass="entr" presetSubtype="16" fill="hold" nodeType="afterEffect">
                                      <p:stCondLst>
                                        <p:cond delay="0"/>
                                      </p:stCondLst>
                                      <p:childTnLst>
                                        <p:set>
                                          <p:cBhvr>
                                            <p:cTn id="21" dur="1" fill="hold">
                                              <p:stCondLst>
                                                <p:cond delay="0"/>
                                              </p:stCondLst>
                                            </p:cTn>
                                            <p:tgtEl>
                                              <p:spTgt spid="44"/>
                                            </p:tgtEl>
                                            <p:attrNameLst>
                                              <p:attrName>style.visibility</p:attrName>
                                            </p:attrNameLst>
                                          </p:cBhvr>
                                          <p:to>
                                            <p:strVal val="visible"/>
                                          </p:to>
                                        </p:set>
                                        <p:anim calcmode="lin" valueType="num">
                                          <p:cBhvr>
                                            <p:cTn id="22" dur="500" fill="hold"/>
                                            <p:tgtEl>
                                              <p:spTgt spid="44"/>
                                            </p:tgtEl>
                                            <p:attrNameLst>
                                              <p:attrName>ppt_w</p:attrName>
                                            </p:attrNameLst>
                                          </p:cBhvr>
                                          <p:tavLst>
                                            <p:tav tm="0">
                                              <p:val>
                                                <p:fltVal val="0"/>
                                              </p:val>
                                            </p:tav>
                                            <p:tav tm="100000">
                                              <p:val>
                                                <p:strVal val="#ppt_w"/>
                                              </p:val>
                                            </p:tav>
                                          </p:tavLst>
                                        </p:anim>
                                        <p:anim calcmode="lin" valueType="num">
                                          <p:cBhvr>
                                            <p:cTn id="23" dur="500" fill="hold"/>
                                            <p:tgtEl>
                                              <p:spTgt spid="44"/>
                                            </p:tgtEl>
                                            <p:attrNameLst>
                                              <p:attrName>ppt_h</p:attrName>
                                            </p:attrNameLst>
                                          </p:cBhvr>
                                          <p:tavLst>
                                            <p:tav tm="0">
                                              <p:val>
                                                <p:fltVal val="0"/>
                                              </p:val>
                                            </p:tav>
                                            <p:tav tm="100000">
                                              <p:val>
                                                <p:strVal val="#ppt_h"/>
                                              </p:val>
                                            </p:tav>
                                          </p:tavLst>
                                        </p:anim>
                                        <p:animEffect transition="in" filter="fade">
                                          <p:cBhvr>
                                            <p:cTn id="24" dur="500"/>
                                            <p:tgtEl>
                                              <p:spTgt spid="44"/>
                                            </p:tgtEl>
                                          </p:cBhvr>
                                        </p:animEffect>
                                      </p:childTnLst>
                                    </p:cTn>
                                  </p:par>
                                </p:childTnLst>
                              </p:cTn>
                            </p:par>
                            <p:par>
                              <p:cTn id="25" fill="hold">
                                <p:stCondLst>
                                  <p:cond delay="2700"/>
                                </p:stCondLst>
                                <p:childTnLst>
                                  <p:par>
                                    <p:cTn id="26" presetID="2" presetClass="entr" presetSubtype="8" fill="hold" nodeType="afterEffect">
                                      <p:stCondLst>
                                        <p:cond delay="0"/>
                                      </p:stCondLst>
                                      <p:childTnLst>
                                        <p:set>
                                          <p:cBhvr>
                                            <p:cTn id="27" dur="1" fill="hold">
                                              <p:stCondLst>
                                                <p:cond delay="0"/>
                                              </p:stCondLst>
                                            </p:cTn>
                                            <p:tgtEl>
                                              <p:spTgt spid="41"/>
                                            </p:tgtEl>
                                            <p:attrNameLst>
                                              <p:attrName>style.visibility</p:attrName>
                                            </p:attrNameLst>
                                          </p:cBhvr>
                                          <p:to>
                                            <p:strVal val="visible"/>
                                          </p:to>
                                        </p:set>
                                        <p:anim calcmode="lin" valueType="num">
                                          <p:cBhvr additive="base">
                                            <p:cTn id="28" dur="500" fill="hold"/>
                                            <p:tgtEl>
                                              <p:spTgt spid="41"/>
                                            </p:tgtEl>
                                            <p:attrNameLst>
                                              <p:attrName>ppt_x</p:attrName>
                                            </p:attrNameLst>
                                          </p:cBhvr>
                                          <p:tavLst>
                                            <p:tav tm="0">
                                              <p:val>
                                                <p:strVal val="0-#ppt_w/2"/>
                                              </p:val>
                                            </p:tav>
                                            <p:tav tm="100000">
                                              <p:val>
                                                <p:strVal val="#ppt_x"/>
                                              </p:val>
                                            </p:tav>
                                          </p:tavLst>
                                        </p:anim>
                                        <p:anim calcmode="lin" valueType="num">
                                          <p:cBhvr additive="base">
                                            <p:cTn id="29" dur="500" fill="hold"/>
                                            <p:tgtEl>
                                              <p:spTgt spid="41"/>
                                            </p:tgtEl>
                                            <p:attrNameLst>
                                              <p:attrName>ppt_y</p:attrName>
                                            </p:attrNameLst>
                                          </p:cBhvr>
                                          <p:tavLst>
                                            <p:tav tm="0">
                                              <p:val>
                                                <p:strVal val="#ppt_y"/>
                                              </p:val>
                                            </p:tav>
                                            <p:tav tm="100000">
                                              <p:val>
                                                <p:strVal val="#ppt_y"/>
                                              </p:val>
                                            </p:tav>
                                          </p:tavLst>
                                        </p:anim>
                                      </p:childTnLst>
                                    </p:cTn>
                                  </p:par>
                                </p:childTnLst>
                              </p:cTn>
                            </p:par>
                            <p:par>
                              <p:cTn id="30" fill="hold">
                                <p:stCondLst>
                                  <p:cond delay="3200"/>
                                </p:stCondLst>
                                <p:childTnLst>
                                  <p:par>
                                    <p:cTn id="31" presetID="22" presetClass="entr" presetSubtype="1" fill="hold" nodeType="after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wipe(up)">
                                          <p:cBhvr>
                                            <p:cTn id="33" dur="500"/>
                                            <p:tgtEl>
                                              <p:spTgt spid="37"/>
                                            </p:tgtEl>
                                          </p:cBhvr>
                                        </p:animEffect>
                                      </p:childTnLst>
                                    </p:cTn>
                                  </p:par>
                                </p:childTnLst>
                              </p:cTn>
                            </p:par>
                            <p:par>
                              <p:cTn id="34" fill="hold">
                                <p:stCondLst>
                                  <p:cond delay="3700"/>
                                </p:stCondLst>
                                <p:childTnLst>
                                  <p:par>
                                    <p:cTn id="35" presetID="53" presetClass="entr" presetSubtype="16" fill="hold" nodeType="afterEffect">
                                      <p:stCondLst>
                                        <p:cond delay="0"/>
                                      </p:stCondLst>
                                      <p:childTnLst>
                                        <p:set>
                                          <p:cBhvr>
                                            <p:cTn id="36" dur="1" fill="hold">
                                              <p:stCondLst>
                                                <p:cond delay="0"/>
                                              </p:stCondLst>
                                            </p:cTn>
                                            <p:tgtEl>
                                              <p:spTgt spid="65"/>
                                            </p:tgtEl>
                                            <p:attrNameLst>
                                              <p:attrName>style.visibility</p:attrName>
                                            </p:attrNameLst>
                                          </p:cBhvr>
                                          <p:to>
                                            <p:strVal val="visible"/>
                                          </p:to>
                                        </p:set>
                                        <p:anim calcmode="lin" valueType="num">
                                          <p:cBhvr>
                                            <p:cTn id="37" dur="500" fill="hold"/>
                                            <p:tgtEl>
                                              <p:spTgt spid="65"/>
                                            </p:tgtEl>
                                            <p:attrNameLst>
                                              <p:attrName>ppt_w</p:attrName>
                                            </p:attrNameLst>
                                          </p:cBhvr>
                                          <p:tavLst>
                                            <p:tav tm="0">
                                              <p:val>
                                                <p:fltVal val="0"/>
                                              </p:val>
                                            </p:tav>
                                            <p:tav tm="100000">
                                              <p:val>
                                                <p:strVal val="#ppt_w"/>
                                              </p:val>
                                            </p:tav>
                                          </p:tavLst>
                                        </p:anim>
                                        <p:anim calcmode="lin" valueType="num">
                                          <p:cBhvr>
                                            <p:cTn id="38" dur="500" fill="hold"/>
                                            <p:tgtEl>
                                              <p:spTgt spid="65"/>
                                            </p:tgtEl>
                                            <p:attrNameLst>
                                              <p:attrName>ppt_h</p:attrName>
                                            </p:attrNameLst>
                                          </p:cBhvr>
                                          <p:tavLst>
                                            <p:tav tm="0">
                                              <p:val>
                                                <p:fltVal val="0"/>
                                              </p:val>
                                            </p:tav>
                                            <p:tav tm="100000">
                                              <p:val>
                                                <p:strVal val="#ppt_h"/>
                                              </p:val>
                                            </p:tav>
                                          </p:tavLst>
                                        </p:anim>
                                        <p:animEffect transition="in" filter="fade">
                                          <p:cBhvr>
                                            <p:cTn id="39" dur="500"/>
                                            <p:tgtEl>
                                              <p:spTgt spid="65"/>
                                            </p:tgtEl>
                                          </p:cBhvr>
                                        </p:animEffect>
                                      </p:childTnLst>
                                    </p:cTn>
                                  </p:par>
                                </p:childTnLst>
                              </p:cTn>
                            </p:par>
                            <p:par>
                              <p:cTn id="40" fill="hold">
                                <p:stCondLst>
                                  <p:cond delay="4200"/>
                                </p:stCondLst>
                                <p:childTnLst>
                                  <p:par>
                                    <p:cTn id="41" presetID="2" presetClass="entr" presetSubtype="2" fill="hold" nodeType="afterEffect">
                                      <p:stCondLst>
                                        <p:cond delay="0"/>
                                      </p:stCondLst>
                                      <p:childTnLst>
                                        <p:set>
                                          <p:cBhvr>
                                            <p:cTn id="42" dur="1" fill="hold">
                                              <p:stCondLst>
                                                <p:cond delay="0"/>
                                              </p:stCondLst>
                                            </p:cTn>
                                            <p:tgtEl>
                                              <p:spTgt spid="78"/>
                                            </p:tgtEl>
                                            <p:attrNameLst>
                                              <p:attrName>style.visibility</p:attrName>
                                            </p:attrNameLst>
                                          </p:cBhvr>
                                          <p:to>
                                            <p:strVal val="visible"/>
                                          </p:to>
                                        </p:set>
                                        <p:anim calcmode="lin" valueType="num">
                                          <p:cBhvr additive="base">
                                            <p:cTn id="43" dur="400" fill="hold"/>
                                            <p:tgtEl>
                                              <p:spTgt spid="78"/>
                                            </p:tgtEl>
                                            <p:attrNameLst>
                                              <p:attrName>ppt_x</p:attrName>
                                            </p:attrNameLst>
                                          </p:cBhvr>
                                          <p:tavLst>
                                            <p:tav tm="0">
                                              <p:val>
                                                <p:strVal val="1+#ppt_w/2"/>
                                              </p:val>
                                            </p:tav>
                                            <p:tav tm="100000">
                                              <p:val>
                                                <p:strVal val="#ppt_x"/>
                                              </p:val>
                                            </p:tav>
                                          </p:tavLst>
                                        </p:anim>
                                        <p:anim calcmode="lin" valueType="num">
                                          <p:cBhvr additive="base">
                                            <p:cTn id="44" dur="400" fill="hold"/>
                                            <p:tgtEl>
                                              <p:spTgt spid="78"/>
                                            </p:tgtEl>
                                            <p:attrNameLst>
                                              <p:attrName>ppt_y</p:attrName>
                                            </p:attrNameLst>
                                          </p:cBhvr>
                                          <p:tavLst>
                                            <p:tav tm="0">
                                              <p:val>
                                                <p:strVal val="#ppt_y"/>
                                              </p:val>
                                            </p:tav>
                                            <p:tav tm="100000">
                                              <p:val>
                                                <p:strVal val="#ppt_y"/>
                                              </p:val>
                                            </p:tav>
                                          </p:tavLst>
                                        </p:anim>
                                      </p:childTnLst>
                                    </p:cTn>
                                  </p:par>
                                </p:childTnLst>
                              </p:cTn>
                            </p:par>
                            <p:par>
                              <p:cTn id="45" fill="hold">
                                <p:stCondLst>
                                  <p:cond delay="4600"/>
                                </p:stCondLst>
                                <p:childTnLst>
                                  <p:par>
                                    <p:cTn id="46" presetID="22" presetClass="entr" presetSubtype="8" fill="hold" nodeType="afterEffect">
                                      <p:stCondLst>
                                        <p:cond delay="0"/>
                                      </p:stCondLst>
                                      <p:childTnLst>
                                        <p:set>
                                          <p:cBhvr>
                                            <p:cTn id="47" dur="1" fill="hold">
                                              <p:stCondLst>
                                                <p:cond delay="0"/>
                                              </p:stCondLst>
                                            </p:cTn>
                                            <p:tgtEl>
                                              <p:spTgt spid="38"/>
                                            </p:tgtEl>
                                            <p:attrNameLst>
                                              <p:attrName>style.visibility</p:attrName>
                                            </p:attrNameLst>
                                          </p:cBhvr>
                                          <p:to>
                                            <p:strVal val="visible"/>
                                          </p:to>
                                        </p:set>
                                        <p:animEffect transition="in" filter="wipe(left)">
                                          <p:cBhvr>
                                            <p:cTn id="48" dur="500"/>
                                            <p:tgtEl>
                                              <p:spTgt spid="38"/>
                                            </p:tgtEl>
                                          </p:cBhvr>
                                        </p:animEffect>
                                      </p:childTnLst>
                                    </p:cTn>
                                  </p:par>
                                </p:childTnLst>
                              </p:cTn>
                            </p:par>
                            <p:par>
                              <p:cTn id="49" fill="hold">
                                <p:stCondLst>
                                  <p:cond delay="5100"/>
                                </p:stCondLst>
                                <p:childTnLst>
                                  <p:par>
                                    <p:cTn id="50" presetID="53" presetClass="entr" presetSubtype="16" fill="hold" nodeType="afterEffect">
                                      <p:stCondLst>
                                        <p:cond delay="0"/>
                                      </p:stCondLst>
                                      <p:childTnLst>
                                        <p:set>
                                          <p:cBhvr>
                                            <p:cTn id="51" dur="1" fill="hold">
                                              <p:stCondLst>
                                                <p:cond delay="0"/>
                                              </p:stCondLst>
                                            </p:cTn>
                                            <p:tgtEl>
                                              <p:spTgt spid="68"/>
                                            </p:tgtEl>
                                            <p:attrNameLst>
                                              <p:attrName>style.visibility</p:attrName>
                                            </p:attrNameLst>
                                          </p:cBhvr>
                                          <p:to>
                                            <p:strVal val="visible"/>
                                          </p:to>
                                        </p:set>
                                        <p:anim calcmode="lin" valueType="num">
                                          <p:cBhvr>
                                            <p:cTn id="52" dur="500" fill="hold"/>
                                            <p:tgtEl>
                                              <p:spTgt spid="68"/>
                                            </p:tgtEl>
                                            <p:attrNameLst>
                                              <p:attrName>ppt_w</p:attrName>
                                            </p:attrNameLst>
                                          </p:cBhvr>
                                          <p:tavLst>
                                            <p:tav tm="0">
                                              <p:val>
                                                <p:fltVal val="0"/>
                                              </p:val>
                                            </p:tav>
                                            <p:tav tm="100000">
                                              <p:val>
                                                <p:strVal val="#ppt_w"/>
                                              </p:val>
                                            </p:tav>
                                          </p:tavLst>
                                        </p:anim>
                                        <p:anim calcmode="lin" valueType="num">
                                          <p:cBhvr>
                                            <p:cTn id="53" dur="500" fill="hold"/>
                                            <p:tgtEl>
                                              <p:spTgt spid="68"/>
                                            </p:tgtEl>
                                            <p:attrNameLst>
                                              <p:attrName>ppt_h</p:attrName>
                                            </p:attrNameLst>
                                          </p:cBhvr>
                                          <p:tavLst>
                                            <p:tav tm="0">
                                              <p:val>
                                                <p:fltVal val="0"/>
                                              </p:val>
                                            </p:tav>
                                            <p:tav tm="100000">
                                              <p:val>
                                                <p:strVal val="#ppt_h"/>
                                              </p:val>
                                            </p:tav>
                                          </p:tavLst>
                                        </p:anim>
                                        <p:animEffect transition="in" filter="fade">
                                          <p:cBhvr>
                                            <p:cTn id="54" dur="500"/>
                                            <p:tgtEl>
                                              <p:spTgt spid="68"/>
                                            </p:tgtEl>
                                          </p:cBhvr>
                                        </p:animEffect>
                                      </p:childTnLst>
                                    </p:cTn>
                                  </p:par>
                                </p:childTnLst>
                              </p:cTn>
                            </p:par>
                            <p:par>
                              <p:cTn id="55" fill="hold">
                                <p:stCondLst>
                                  <p:cond delay="5600"/>
                                </p:stCondLst>
                                <p:childTnLst>
                                  <p:par>
                                    <p:cTn id="56" presetID="2" presetClass="entr" presetSubtype="2" fill="hold" nodeType="afterEffect">
                                      <p:stCondLst>
                                        <p:cond delay="0"/>
                                      </p:stCondLst>
                                      <p:childTnLst>
                                        <p:set>
                                          <p:cBhvr>
                                            <p:cTn id="57" dur="1" fill="hold">
                                              <p:stCondLst>
                                                <p:cond delay="0"/>
                                              </p:stCondLst>
                                            </p:cTn>
                                            <p:tgtEl>
                                              <p:spTgt spid="81"/>
                                            </p:tgtEl>
                                            <p:attrNameLst>
                                              <p:attrName>style.visibility</p:attrName>
                                            </p:attrNameLst>
                                          </p:cBhvr>
                                          <p:to>
                                            <p:strVal val="visible"/>
                                          </p:to>
                                        </p:set>
                                        <p:anim calcmode="lin" valueType="num">
                                          <p:cBhvr additive="base">
                                            <p:cTn id="58" dur="500" fill="hold"/>
                                            <p:tgtEl>
                                              <p:spTgt spid="81"/>
                                            </p:tgtEl>
                                            <p:attrNameLst>
                                              <p:attrName>ppt_x</p:attrName>
                                            </p:attrNameLst>
                                          </p:cBhvr>
                                          <p:tavLst>
                                            <p:tav tm="0">
                                              <p:val>
                                                <p:strVal val="1+#ppt_w/2"/>
                                              </p:val>
                                            </p:tav>
                                            <p:tav tm="100000">
                                              <p:val>
                                                <p:strVal val="#ppt_x"/>
                                              </p:val>
                                            </p:tav>
                                          </p:tavLst>
                                        </p:anim>
                                        <p:anim calcmode="lin" valueType="num">
                                          <p:cBhvr additive="base">
                                            <p:cTn id="59" dur="500" fill="hold"/>
                                            <p:tgtEl>
                                              <p:spTgt spid="81"/>
                                            </p:tgtEl>
                                            <p:attrNameLst>
                                              <p:attrName>ppt_y</p:attrName>
                                            </p:attrNameLst>
                                          </p:cBhvr>
                                          <p:tavLst>
                                            <p:tav tm="0">
                                              <p:val>
                                                <p:strVal val="#ppt_y"/>
                                              </p:val>
                                            </p:tav>
                                            <p:tav tm="100000">
                                              <p:val>
                                                <p:strVal val="#ppt_y"/>
                                              </p:val>
                                            </p:tav>
                                          </p:tavLst>
                                        </p:anim>
                                      </p:childTnLst>
                                    </p:cTn>
                                  </p:par>
                                </p:childTnLst>
                              </p:cTn>
                            </p:par>
                            <p:par>
                              <p:cTn id="60" fill="hold">
                                <p:stCondLst>
                                  <p:cond delay="6100"/>
                                </p:stCondLst>
                                <p:childTnLst>
                                  <p:par>
                                    <p:cTn id="61" presetID="22" presetClass="entr" presetSubtype="4" fill="hold" nodeType="afterEffect">
                                      <p:stCondLst>
                                        <p:cond delay="0"/>
                                      </p:stCondLst>
                                      <p:childTnLst>
                                        <p:set>
                                          <p:cBhvr>
                                            <p:cTn id="62" dur="1" fill="hold">
                                              <p:stCondLst>
                                                <p:cond delay="0"/>
                                              </p:stCondLst>
                                            </p:cTn>
                                            <p:tgtEl>
                                              <p:spTgt spid="39"/>
                                            </p:tgtEl>
                                            <p:attrNameLst>
                                              <p:attrName>style.visibility</p:attrName>
                                            </p:attrNameLst>
                                          </p:cBhvr>
                                          <p:to>
                                            <p:strVal val="visible"/>
                                          </p:to>
                                        </p:set>
                                        <p:animEffect transition="in" filter="wipe(down)">
                                          <p:cBhvr>
                                            <p:cTn id="63" dur="500"/>
                                            <p:tgtEl>
                                              <p:spTgt spid="39"/>
                                            </p:tgtEl>
                                          </p:cBhvr>
                                        </p:animEffect>
                                      </p:childTnLst>
                                    </p:cTn>
                                  </p:par>
                                </p:childTnLst>
                              </p:cTn>
                            </p:par>
                            <p:par>
                              <p:cTn id="64" fill="hold">
                                <p:stCondLst>
                                  <p:cond delay="6600"/>
                                </p:stCondLst>
                                <p:childTnLst>
                                  <p:par>
                                    <p:cTn id="65" presetID="53" presetClass="entr" presetSubtype="16" fill="hold" nodeType="afterEffect">
                                      <p:stCondLst>
                                        <p:cond delay="0"/>
                                      </p:stCondLst>
                                      <p:childTnLst>
                                        <p:set>
                                          <p:cBhvr>
                                            <p:cTn id="66" dur="1" fill="hold">
                                              <p:stCondLst>
                                                <p:cond delay="0"/>
                                              </p:stCondLst>
                                            </p:cTn>
                                            <p:tgtEl>
                                              <p:spTgt spid="60"/>
                                            </p:tgtEl>
                                            <p:attrNameLst>
                                              <p:attrName>style.visibility</p:attrName>
                                            </p:attrNameLst>
                                          </p:cBhvr>
                                          <p:to>
                                            <p:strVal val="visible"/>
                                          </p:to>
                                        </p:set>
                                        <p:anim calcmode="lin" valueType="num">
                                          <p:cBhvr>
                                            <p:cTn id="67" dur="500" fill="hold"/>
                                            <p:tgtEl>
                                              <p:spTgt spid="60"/>
                                            </p:tgtEl>
                                            <p:attrNameLst>
                                              <p:attrName>ppt_w</p:attrName>
                                            </p:attrNameLst>
                                          </p:cBhvr>
                                          <p:tavLst>
                                            <p:tav tm="0">
                                              <p:val>
                                                <p:fltVal val="0"/>
                                              </p:val>
                                            </p:tav>
                                            <p:tav tm="100000">
                                              <p:val>
                                                <p:strVal val="#ppt_w"/>
                                              </p:val>
                                            </p:tav>
                                          </p:tavLst>
                                        </p:anim>
                                        <p:anim calcmode="lin" valueType="num">
                                          <p:cBhvr>
                                            <p:cTn id="68" dur="500" fill="hold"/>
                                            <p:tgtEl>
                                              <p:spTgt spid="60"/>
                                            </p:tgtEl>
                                            <p:attrNameLst>
                                              <p:attrName>ppt_h</p:attrName>
                                            </p:attrNameLst>
                                          </p:cBhvr>
                                          <p:tavLst>
                                            <p:tav tm="0">
                                              <p:val>
                                                <p:fltVal val="0"/>
                                              </p:val>
                                            </p:tav>
                                            <p:tav tm="100000">
                                              <p:val>
                                                <p:strVal val="#ppt_h"/>
                                              </p:val>
                                            </p:tav>
                                          </p:tavLst>
                                        </p:anim>
                                        <p:animEffect transition="in" filter="fade">
                                          <p:cBhvr>
                                            <p:cTn id="69" dur="500"/>
                                            <p:tgtEl>
                                              <p:spTgt spid="60"/>
                                            </p:tgtEl>
                                          </p:cBhvr>
                                        </p:animEffect>
                                      </p:childTnLst>
                                    </p:cTn>
                                  </p:par>
                                </p:childTnLst>
                              </p:cTn>
                            </p:par>
                            <p:par>
                              <p:cTn id="70" fill="hold">
                                <p:stCondLst>
                                  <p:cond delay="7100"/>
                                </p:stCondLst>
                                <p:childTnLst>
                                  <p:par>
                                    <p:cTn id="71" presetID="2" presetClass="entr" presetSubtype="2" fill="hold" nodeType="afterEffect">
                                      <p:stCondLst>
                                        <p:cond delay="0"/>
                                      </p:stCondLst>
                                      <p:childTnLst>
                                        <p:set>
                                          <p:cBhvr>
                                            <p:cTn id="72" dur="1" fill="hold">
                                              <p:stCondLst>
                                                <p:cond delay="0"/>
                                              </p:stCondLst>
                                            </p:cTn>
                                            <p:tgtEl>
                                              <p:spTgt spid="84"/>
                                            </p:tgtEl>
                                            <p:attrNameLst>
                                              <p:attrName>style.visibility</p:attrName>
                                            </p:attrNameLst>
                                          </p:cBhvr>
                                          <p:to>
                                            <p:strVal val="visible"/>
                                          </p:to>
                                        </p:set>
                                        <p:anim calcmode="lin" valueType="num">
                                          <p:cBhvr additive="base">
                                            <p:cTn id="73" dur="600" fill="hold"/>
                                            <p:tgtEl>
                                              <p:spTgt spid="84"/>
                                            </p:tgtEl>
                                            <p:attrNameLst>
                                              <p:attrName>ppt_x</p:attrName>
                                            </p:attrNameLst>
                                          </p:cBhvr>
                                          <p:tavLst>
                                            <p:tav tm="0">
                                              <p:val>
                                                <p:strVal val="1+#ppt_w/2"/>
                                              </p:val>
                                            </p:tav>
                                            <p:tav tm="100000">
                                              <p:val>
                                                <p:strVal val="#ppt_x"/>
                                              </p:val>
                                            </p:tav>
                                          </p:tavLst>
                                        </p:anim>
                                        <p:anim calcmode="lin" valueType="num">
                                          <p:cBhvr additive="base">
                                            <p:cTn id="74" dur="600" fill="hold"/>
                                            <p:tgtEl>
                                              <p:spTgt spid="84"/>
                                            </p:tgtEl>
                                            <p:attrNameLst>
                                              <p:attrName>ppt_y</p:attrName>
                                            </p:attrNameLst>
                                          </p:cBhvr>
                                          <p:tavLst>
                                            <p:tav tm="0">
                                              <p:val>
                                                <p:strVal val="#ppt_y"/>
                                              </p:val>
                                            </p:tav>
                                            <p:tav tm="100000">
                                              <p:val>
                                                <p:strVal val="#ppt_y"/>
                                              </p:val>
                                            </p:tav>
                                          </p:tavLst>
                                        </p:anim>
                                      </p:childTnLst>
                                    </p:cTn>
                                  </p:par>
                                </p:childTnLst>
                              </p:cTn>
                            </p:par>
                            <p:par>
                              <p:cTn id="75" fill="hold">
                                <p:stCondLst>
                                  <p:cond delay="7700"/>
                                </p:stCondLst>
                                <p:childTnLst>
                                  <p:par>
                                    <p:cTn id="76" presetID="22" presetClass="entr" presetSubtype="8" fill="hold" nodeType="afterEffect">
                                      <p:stCondLst>
                                        <p:cond delay="0"/>
                                      </p:stCondLst>
                                      <p:childTnLst>
                                        <p:set>
                                          <p:cBhvr>
                                            <p:cTn id="77" dur="1" fill="hold">
                                              <p:stCondLst>
                                                <p:cond delay="0"/>
                                              </p:stCondLst>
                                            </p:cTn>
                                            <p:tgtEl>
                                              <p:spTgt spid="40"/>
                                            </p:tgtEl>
                                            <p:attrNameLst>
                                              <p:attrName>style.visibility</p:attrName>
                                            </p:attrNameLst>
                                          </p:cBhvr>
                                          <p:to>
                                            <p:strVal val="visible"/>
                                          </p:to>
                                        </p:set>
                                        <p:animEffect transition="in" filter="wipe(left)">
                                          <p:cBhvr>
                                            <p:cTn id="78" dur="500"/>
                                            <p:tgtEl>
                                              <p:spTgt spid="40"/>
                                            </p:tgtEl>
                                          </p:cBhvr>
                                        </p:animEffect>
                                      </p:childTnLst>
                                    </p:cTn>
                                  </p:par>
                                </p:childTnLst>
                              </p:cTn>
                            </p:par>
                            <p:par>
                              <p:cTn id="79" fill="hold">
                                <p:stCondLst>
                                  <p:cond delay="8200"/>
                                </p:stCondLst>
                                <p:childTnLst>
                                  <p:par>
                                    <p:cTn id="80" presetID="53" presetClass="entr" presetSubtype="16" fill="hold" nodeType="afterEffect">
                                      <p:stCondLst>
                                        <p:cond delay="0"/>
                                      </p:stCondLst>
                                      <p:childTnLst>
                                        <p:set>
                                          <p:cBhvr>
                                            <p:cTn id="81" dur="1" fill="hold">
                                              <p:stCondLst>
                                                <p:cond delay="0"/>
                                              </p:stCondLst>
                                            </p:cTn>
                                            <p:tgtEl>
                                              <p:spTgt spid="57"/>
                                            </p:tgtEl>
                                            <p:attrNameLst>
                                              <p:attrName>style.visibility</p:attrName>
                                            </p:attrNameLst>
                                          </p:cBhvr>
                                          <p:to>
                                            <p:strVal val="visible"/>
                                          </p:to>
                                        </p:set>
                                        <p:anim calcmode="lin" valueType="num">
                                          <p:cBhvr>
                                            <p:cTn id="82" dur="500" fill="hold"/>
                                            <p:tgtEl>
                                              <p:spTgt spid="57"/>
                                            </p:tgtEl>
                                            <p:attrNameLst>
                                              <p:attrName>ppt_w</p:attrName>
                                            </p:attrNameLst>
                                          </p:cBhvr>
                                          <p:tavLst>
                                            <p:tav tm="0">
                                              <p:val>
                                                <p:fltVal val="0"/>
                                              </p:val>
                                            </p:tav>
                                            <p:tav tm="100000">
                                              <p:val>
                                                <p:strVal val="#ppt_w"/>
                                              </p:val>
                                            </p:tav>
                                          </p:tavLst>
                                        </p:anim>
                                        <p:anim calcmode="lin" valueType="num">
                                          <p:cBhvr>
                                            <p:cTn id="83" dur="500" fill="hold"/>
                                            <p:tgtEl>
                                              <p:spTgt spid="57"/>
                                            </p:tgtEl>
                                            <p:attrNameLst>
                                              <p:attrName>ppt_h</p:attrName>
                                            </p:attrNameLst>
                                          </p:cBhvr>
                                          <p:tavLst>
                                            <p:tav tm="0">
                                              <p:val>
                                                <p:fltVal val="0"/>
                                              </p:val>
                                            </p:tav>
                                            <p:tav tm="100000">
                                              <p:val>
                                                <p:strVal val="#ppt_h"/>
                                              </p:val>
                                            </p:tav>
                                          </p:tavLst>
                                        </p:anim>
                                        <p:animEffect transition="in" filter="fade">
                                          <p:cBhvr>
                                            <p:cTn id="84" dur="500"/>
                                            <p:tgtEl>
                                              <p:spTgt spid="57"/>
                                            </p:tgtEl>
                                          </p:cBhvr>
                                        </p:animEffect>
                                      </p:childTnLst>
                                    </p:cTn>
                                  </p:par>
                                </p:childTnLst>
                              </p:cTn>
                            </p:par>
                            <p:par>
                              <p:cTn id="85" fill="hold">
                                <p:stCondLst>
                                  <p:cond delay="8700"/>
                                </p:stCondLst>
                                <p:childTnLst>
                                  <p:par>
                                    <p:cTn id="86" presetID="2" presetClass="entr" presetSubtype="2" fill="hold" nodeType="afterEffect">
                                      <p:stCondLst>
                                        <p:cond delay="0"/>
                                      </p:stCondLst>
                                      <p:childTnLst>
                                        <p:set>
                                          <p:cBhvr>
                                            <p:cTn id="87" dur="1" fill="hold">
                                              <p:stCondLst>
                                                <p:cond delay="0"/>
                                              </p:stCondLst>
                                            </p:cTn>
                                            <p:tgtEl>
                                              <p:spTgt spid="87"/>
                                            </p:tgtEl>
                                            <p:attrNameLst>
                                              <p:attrName>style.visibility</p:attrName>
                                            </p:attrNameLst>
                                          </p:cBhvr>
                                          <p:to>
                                            <p:strVal val="visible"/>
                                          </p:to>
                                        </p:set>
                                        <p:anim calcmode="lin" valueType="num">
                                          <p:cBhvr additive="base">
                                            <p:cTn id="88" dur="600" fill="hold"/>
                                            <p:tgtEl>
                                              <p:spTgt spid="87"/>
                                            </p:tgtEl>
                                            <p:attrNameLst>
                                              <p:attrName>ppt_x</p:attrName>
                                            </p:attrNameLst>
                                          </p:cBhvr>
                                          <p:tavLst>
                                            <p:tav tm="0">
                                              <p:val>
                                                <p:strVal val="1+#ppt_w/2"/>
                                              </p:val>
                                            </p:tav>
                                            <p:tav tm="100000">
                                              <p:val>
                                                <p:strVal val="#ppt_x"/>
                                              </p:val>
                                            </p:tav>
                                          </p:tavLst>
                                        </p:anim>
                                        <p:anim calcmode="lin" valueType="num">
                                          <p:cBhvr additive="base">
                                            <p:cTn id="89" dur="600" fill="hold"/>
                                            <p:tgtEl>
                                              <p:spTgt spid="8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D695A36F-65DE-4BA0-B27D-38DF64854EAF}"/>
              </a:ext>
            </a:extLst>
          </p:cNvPr>
          <p:cNvGrpSpPr/>
          <p:nvPr/>
        </p:nvGrpSpPr>
        <p:grpSpPr>
          <a:xfrm>
            <a:off x="3613427" y="282265"/>
            <a:ext cx="4965147" cy="609273"/>
            <a:chOff x="3613427" y="282265"/>
            <a:chExt cx="4965147" cy="609273"/>
          </a:xfrm>
        </p:grpSpPr>
        <p:pic>
          <p:nvPicPr>
            <p:cNvPr id="3" name="图片 2">
              <a:extLst>
                <a:ext uri="{FF2B5EF4-FFF2-40B4-BE49-F238E27FC236}">
                  <a16:creationId xmlns="" xmlns:a16="http://schemas.microsoft.com/office/drawing/2014/main" id="{4312625C-EC29-4849-86F1-F33EAD8EA86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V="1">
              <a:off x="3737908" y="282265"/>
              <a:ext cx="4716185" cy="609273"/>
            </a:xfrm>
            <a:prstGeom prst="rect">
              <a:avLst/>
            </a:prstGeom>
          </p:spPr>
        </p:pic>
        <p:sp>
          <p:nvSpPr>
            <p:cNvPr id="4" name="文本框 3">
              <a:extLst>
                <a:ext uri="{FF2B5EF4-FFF2-40B4-BE49-F238E27FC236}">
                  <a16:creationId xmlns="" xmlns:a16="http://schemas.microsoft.com/office/drawing/2014/main" id="{E00C5390-4740-4143-A265-94D6739F671B}"/>
                </a:ext>
              </a:extLst>
            </p:cNvPr>
            <p:cNvSpPr txBox="1"/>
            <p:nvPr/>
          </p:nvSpPr>
          <p:spPr>
            <a:xfrm>
              <a:off x="3613427" y="356888"/>
              <a:ext cx="4965147" cy="523220"/>
            </a:xfrm>
            <a:prstGeom prst="rect">
              <a:avLst/>
            </a:prstGeom>
            <a:noFill/>
            <a:effectLst>
              <a:outerShdw blurRad="50800" dist="38100" dir="8100000" algn="tr" rotWithShape="0">
                <a:prstClr val="black">
                  <a:alpha val="40000"/>
                </a:prstClr>
              </a:outerShdw>
            </a:effectLst>
          </p:spPr>
          <p:txBody>
            <a:bodyPr wrap="square" rtlCol="0">
              <a:spAutoFit/>
            </a:bodyPr>
            <a:lstStyle/>
            <a:p>
              <a:pPr algn="ctr"/>
              <a:r>
                <a:rPr lang="zh-CN" altLang="en-US" sz="2800" b="1" dirty="0">
                  <a:solidFill>
                    <a:schemeClr val="bg1"/>
                  </a:solidFill>
                  <a:latin typeface="思源黑体 CN Bold" panose="020B0800000000000000" pitchFamily="34" charset="-122"/>
                  <a:ea typeface="思源黑体 CN Bold" panose="020B0800000000000000" pitchFamily="34" charset="-122"/>
                </a:rPr>
                <a:t>互联网的广泛渗透</a:t>
              </a:r>
            </a:p>
          </p:txBody>
        </p:sp>
      </p:grpSp>
      <p:grpSp>
        <p:nvGrpSpPr>
          <p:cNvPr id="63" name="组合 62">
            <a:extLst>
              <a:ext uri="{FF2B5EF4-FFF2-40B4-BE49-F238E27FC236}">
                <a16:creationId xmlns="" xmlns:a16="http://schemas.microsoft.com/office/drawing/2014/main" id="{02748FD6-C8C0-4FB4-900D-1FDCE2BCC5FB}"/>
              </a:ext>
            </a:extLst>
          </p:cNvPr>
          <p:cNvGrpSpPr/>
          <p:nvPr/>
        </p:nvGrpSpPr>
        <p:grpSpPr>
          <a:xfrm>
            <a:off x="4318000" y="1347593"/>
            <a:ext cx="8382000" cy="5524500"/>
            <a:chOff x="4406900" y="800100"/>
            <a:chExt cx="8382000" cy="5524500"/>
          </a:xfrm>
        </p:grpSpPr>
        <p:pic>
          <p:nvPicPr>
            <p:cNvPr id="47" name="图片 46" descr="02b6760468359a85d83e7344377372a0">
              <a:extLst>
                <a:ext uri="{FF2B5EF4-FFF2-40B4-BE49-F238E27FC236}">
                  <a16:creationId xmlns="" xmlns:a16="http://schemas.microsoft.com/office/drawing/2014/main" id="{A5D6E64D-4B47-40A0-9CA6-04406E17C67D}"/>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18876" t="9246" r="18900" b="10027"/>
            <a:stretch/>
          </p:blipFill>
          <p:spPr>
            <a:xfrm>
              <a:off x="4406900" y="800100"/>
              <a:ext cx="8382000" cy="5524500"/>
            </a:xfrm>
            <a:prstGeom prst="rect">
              <a:avLst/>
            </a:prstGeom>
          </p:spPr>
        </p:pic>
        <p:pic>
          <p:nvPicPr>
            <p:cNvPr id="43" name="图片 42">
              <a:extLst>
                <a:ext uri="{FF2B5EF4-FFF2-40B4-BE49-F238E27FC236}">
                  <a16:creationId xmlns="" xmlns:a16="http://schemas.microsoft.com/office/drawing/2014/main" id="{FD9237C3-E884-47E6-8633-7333C25E0911}"/>
                </a:ext>
              </a:extLst>
            </p:cNvPr>
            <p:cNvPicPr>
              <a:picLocks noChangeAspect="1"/>
            </p:cNvPicPr>
            <p:nvPr/>
          </p:nvPicPr>
          <p:blipFill>
            <a:blip r:embed="rId6"/>
            <a:stretch>
              <a:fillRect/>
            </a:stretch>
          </p:blipFill>
          <p:spPr>
            <a:xfrm>
              <a:off x="5596765" y="2059451"/>
              <a:ext cx="6020917" cy="3042725"/>
            </a:xfrm>
            <a:prstGeom prst="rect">
              <a:avLst/>
            </a:prstGeom>
          </p:spPr>
        </p:pic>
      </p:grpSp>
      <p:grpSp>
        <p:nvGrpSpPr>
          <p:cNvPr id="53" name="组合 52">
            <a:extLst>
              <a:ext uri="{FF2B5EF4-FFF2-40B4-BE49-F238E27FC236}">
                <a16:creationId xmlns="" xmlns:a16="http://schemas.microsoft.com/office/drawing/2014/main" id="{B04F8147-502C-4B5E-A583-6B5086F95724}"/>
              </a:ext>
            </a:extLst>
          </p:cNvPr>
          <p:cNvGrpSpPr/>
          <p:nvPr/>
        </p:nvGrpSpPr>
        <p:grpSpPr>
          <a:xfrm>
            <a:off x="694222" y="2598543"/>
            <a:ext cx="1972587" cy="1091466"/>
            <a:chOff x="1037313" y="2369943"/>
            <a:chExt cx="1972587" cy="1091466"/>
          </a:xfrm>
        </p:grpSpPr>
        <p:sp>
          <p:nvSpPr>
            <p:cNvPr id="52" name="矩形 51">
              <a:extLst>
                <a:ext uri="{FF2B5EF4-FFF2-40B4-BE49-F238E27FC236}">
                  <a16:creationId xmlns="" xmlns:a16="http://schemas.microsoft.com/office/drawing/2014/main" id="{EEF1FDAF-4464-4AE5-AAE6-4F19CB546D1C}"/>
                </a:ext>
              </a:extLst>
            </p:cNvPr>
            <p:cNvSpPr/>
            <p:nvPr/>
          </p:nvSpPr>
          <p:spPr>
            <a:xfrm>
              <a:off x="1037314" y="2369943"/>
              <a:ext cx="1972586" cy="1091466"/>
            </a:xfrm>
            <a:prstGeom prst="rect">
              <a:avLst/>
            </a:prstGeom>
            <a:solidFill>
              <a:srgbClr val="9FE8FF">
                <a:alpha val="2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a:extLst>
                <a:ext uri="{FF2B5EF4-FFF2-40B4-BE49-F238E27FC236}">
                  <a16:creationId xmlns="" xmlns:a16="http://schemas.microsoft.com/office/drawing/2014/main" id="{A5966223-6A8E-4B37-BAE8-ACFA995E29AE}"/>
                </a:ext>
              </a:extLst>
            </p:cNvPr>
            <p:cNvSpPr/>
            <p:nvPr/>
          </p:nvSpPr>
          <p:spPr>
            <a:xfrm>
              <a:off x="1037313" y="2570036"/>
              <a:ext cx="1972586" cy="738664"/>
            </a:xfrm>
            <a:prstGeom prst="rect">
              <a:avLst/>
            </a:prstGeom>
          </p:spPr>
          <p:txBody>
            <a:bodyPr wrap="square">
              <a:spAutoFit/>
            </a:bodyPr>
            <a:lstStyle/>
            <a:p>
              <a:pPr algn="ctr"/>
              <a:r>
                <a:rPr lang="en-US" altLang="zh-CN" sz="1400" dirty="0">
                  <a:solidFill>
                    <a:schemeClr val="bg1"/>
                  </a:solidFill>
                  <a:latin typeface="+mn-ea"/>
                </a:rPr>
                <a:t>2003</a:t>
              </a:r>
              <a:r>
                <a:rPr lang="zh-CN" altLang="en-US" sz="1400" dirty="0">
                  <a:solidFill>
                    <a:schemeClr val="bg1"/>
                  </a:solidFill>
                  <a:latin typeface="+mn-ea"/>
                </a:rPr>
                <a:t>年</a:t>
              </a:r>
            </a:p>
            <a:p>
              <a:pPr algn="ctr"/>
              <a:r>
                <a:rPr lang="zh-CN" altLang="en-US" sz="1400" dirty="0">
                  <a:solidFill>
                    <a:schemeClr val="bg1"/>
                  </a:solidFill>
                  <a:latin typeface="+mn-ea"/>
                </a:rPr>
                <a:t>网民数：</a:t>
              </a:r>
              <a:r>
                <a:rPr lang="en-US" altLang="zh-CN" sz="1400" dirty="0">
                  <a:solidFill>
                    <a:schemeClr val="bg1"/>
                  </a:solidFill>
                  <a:latin typeface="+mn-ea"/>
                </a:rPr>
                <a:t>0.79</a:t>
              </a:r>
              <a:r>
                <a:rPr lang="zh-CN" altLang="en-US" sz="1400" dirty="0">
                  <a:solidFill>
                    <a:schemeClr val="bg1"/>
                  </a:solidFill>
                  <a:latin typeface="+mn-ea"/>
                </a:rPr>
                <a:t>亿</a:t>
              </a:r>
            </a:p>
            <a:p>
              <a:pPr algn="ctr"/>
              <a:r>
                <a:rPr lang="zh-CN" altLang="en-US" sz="1400" dirty="0">
                  <a:solidFill>
                    <a:schemeClr val="bg1"/>
                  </a:solidFill>
                  <a:latin typeface="+mn-ea"/>
                </a:rPr>
                <a:t>网民渗透率：</a:t>
              </a:r>
              <a:r>
                <a:rPr lang="en-US" altLang="zh-CN" sz="1400" dirty="0">
                  <a:solidFill>
                    <a:schemeClr val="bg1"/>
                  </a:solidFill>
                  <a:latin typeface="+mn-ea"/>
                </a:rPr>
                <a:t>4.6%</a:t>
              </a:r>
            </a:p>
          </p:txBody>
        </p:sp>
      </p:grpSp>
      <p:grpSp>
        <p:nvGrpSpPr>
          <p:cNvPr id="54" name="组合 53">
            <a:extLst>
              <a:ext uri="{FF2B5EF4-FFF2-40B4-BE49-F238E27FC236}">
                <a16:creationId xmlns="" xmlns:a16="http://schemas.microsoft.com/office/drawing/2014/main" id="{FB5770CD-912C-4CE8-8B78-96AB410E68A8}"/>
              </a:ext>
            </a:extLst>
          </p:cNvPr>
          <p:cNvGrpSpPr/>
          <p:nvPr/>
        </p:nvGrpSpPr>
        <p:grpSpPr>
          <a:xfrm>
            <a:off x="2946591" y="2598543"/>
            <a:ext cx="1972587" cy="1091466"/>
            <a:chOff x="1037313" y="2369943"/>
            <a:chExt cx="1972587" cy="1091466"/>
          </a:xfrm>
        </p:grpSpPr>
        <p:sp>
          <p:nvSpPr>
            <p:cNvPr id="55" name="矩形 54">
              <a:extLst>
                <a:ext uri="{FF2B5EF4-FFF2-40B4-BE49-F238E27FC236}">
                  <a16:creationId xmlns="" xmlns:a16="http://schemas.microsoft.com/office/drawing/2014/main" id="{7EF87A04-DA0A-42C2-91DD-12F0DD165A0C}"/>
                </a:ext>
              </a:extLst>
            </p:cNvPr>
            <p:cNvSpPr/>
            <p:nvPr/>
          </p:nvSpPr>
          <p:spPr>
            <a:xfrm>
              <a:off x="1037314" y="2369943"/>
              <a:ext cx="1972586" cy="1091466"/>
            </a:xfrm>
            <a:prstGeom prst="rect">
              <a:avLst/>
            </a:prstGeom>
            <a:solidFill>
              <a:srgbClr val="9FE8FF">
                <a:alpha val="2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a:extLst>
                <a:ext uri="{FF2B5EF4-FFF2-40B4-BE49-F238E27FC236}">
                  <a16:creationId xmlns="" xmlns:a16="http://schemas.microsoft.com/office/drawing/2014/main" id="{975058ED-1DEC-44DB-852D-87E7D0683635}"/>
                </a:ext>
              </a:extLst>
            </p:cNvPr>
            <p:cNvSpPr/>
            <p:nvPr/>
          </p:nvSpPr>
          <p:spPr>
            <a:xfrm>
              <a:off x="1037313" y="2570036"/>
              <a:ext cx="1972586" cy="738664"/>
            </a:xfrm>
            <a:prstGeom prst="rect">
              <a:avLst/>
            </a:prstGeom>
          </p:spPr>
          <p:txBody>
            <a:bodyPr wrap="square">
              <a:spAutoFit/>
            </a:bodyPr>
            <a:lstStyle/>
            <a:p>
              <a:pPr algn="ctr"/>
              <a:r>
                <a:rPr lang="en-US" altLang="zh-CN" sz="1400" dirty="0">
                  <a:solidFill>
                    <a:schemeClr val="bg1"/>
                  </a:solidFill>
                  <a:latin typeface="+mn-ea"/>
                </a:rPr>
                <a:t>2014</a:t>
              </a:r>
              <a:r>
                <a:rPr lang="zh-CN" altLang="en-US" sz="1400" dirty="0">
                  <a:solidFill>
                    <a:schemeClr val="bg1"/>
                  </a:solidFill>
                  <a:latin typeface="+mn-ea"/>
                </a:rPr>
                <a:t>年</a:t>
              </a:r>
            </a:p>
            <a:p>
              <a:pPr algn="ctr"/>
              <a:r>
                <a:rPr lang="zh-CN" altLang="en-US" sz="1400" dirty="0">
                  <a:solidFill>
                    <a:schemeClr val="bg1"/>
                  </a:solidFill>
                  <a:latin typeface="+mn-ea"/>
                </a:rPr>
                <a:t>网民数</a:t>
              </a:r>
              <a:r>
                <a:rPr lang="en-US" altLang="zh-CN" sz="1400" dirty="0">
                  <a:solidFill>
                    <a:schemeClr val="bg1"/>
                  </a:solidFill>
                  <a:latin typeface="+mn-ea"/>
                </a:rPr>
                <a:t>6.49</a:t>
              </a:r>
              <a:r>
                <a:rPr lang="zh-CN" altLang="en-US" sz="1400" dirty="0">
                  <a:solidFill>
                    <a:schemeClr val="bg1"/>
                  </a:solidFill>
                  <a:latin typeface="+mn-ea"/>
                </a:rPr>
                <a:t>亿 </a:t>
              </a:r>
              <a:endParaRPr lang="en-US" altLang="zh-CN" sz="1400" dirty="0">
                <a:solidFill>
                  <a:schemeClr val="bg1"/>
                </a:solidFill>
                <a:latin typeface="+mn-ea"/>
              </a:endParaRPr>
            </a:p>
            <a:p>
              <a:pPr algn="ctr"/>
              <a:r>
                <a:rPr lang="zh-CN" altLang="en-US" sz="1400" dirty="0">
                  <a:solidFill>
                    <a:schemeClr val="bg1"/>
                  </a:solidFill>
                  <a:latin typeface="+mn-ea"/>
                </a:rPr>
                <a:t>网民渗透率：</a:t>
              </a:r>
              <a:r>
                <a:rPr lang="en-US" altLang="zh-CN" sz="1400" dirty="0">
                  <a:solidFill>
                    <a:schemeClr val="bg1"/>
                  </a:solidFill>
                  <a:latin typeface="+mn-ea"/>
                </a:rPr>
                <a:t>48%</a:t>
              </a:r>
            </a:p>
          </p:txBody>
        </p:sp>
      </p:grpSp>
      <p:grpSp>
        <p:nvGrpSpPr>
          <p:cNvPr id="57" name="组合 56">
            <a:extLst>
              <a:ext uri="{FF2B5EF4-FFF2-40B4-BE49-F238E27FC236}">
                <a16:creationId xmlns="" xmlns:a16="http://schemas.microsoft.com/office/drawing/2014/main" id="{F5DBFC9F-3298-4CFA-A472-76080733735E}"/>
              </a:ext>
            </a:extLst>
          </p:cNvPr>
          <p:cNvGrpSpPr/>
          <p:nvPr/>
        </p:nvGrpSpPr>
        <p:grpSpPr>
          <a:xfrm>
            <a:off x="694222" y="4071743"/>
            <a:ext cx="1972587" cy="1091466"/>
            <a:chOff x="1037313" y="2369943"/>
            <a:chExt cx="1972587" cy="1091466"/>
          </a:xfrm>
        </p:grpSpPr>
        <p:sp>
          <p:nvSpPr>
            <p:cNvPr id="58" name="矩形 57">
              <a:extLst>
                <a:ext uri="{FF2B5EF4-FFF2-40B4-BE49-F238E27FC236}">
                  <a16:creationId xmlns="" xmlns:a16="http://schemas.microsoft.com/office/drawing/2014/main" id="{A89EC9E2-A4F2-4FB5-8996-ADDE2C240064}"/>
                </a:ext>
              </a:extLst>
            </p:cNvPr>
            <p:cNvSpPr/>
            <p:nvPr/>
          </p:nvSpPr>
          <p:spPr>
            <a:xfrm>
              <a:off x="1037314" y="2369943"/>
              <a:ext cx="1972586" cy="1091466"/>
            </a:xfrm>
            <a:prstGeom prst="rect">
              <a:avLst/>
            </a:prstGeom>
            <a:solidFill>
              <a:srgbClr val="9FE8FF">
                <a:alpha val="2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a:extLst>
                <a:ext uri="{FF2B5EF4-FFF2-40B4-BE49-F238E27FC236}">
                  <a16:creationId xmlns="" xmlns:a16="http://schemas.microsoft.com/office/drawing/2014/main" id="{B305BAC5-D225-4F75-AD78-B58B27CCD6F2}"/>
                </a:ext>
              </a:extLst>
            </p:cNvPr>
            <p:cNvSpPr/>
            <p:nvPr/>
          </p:nvSpPr>
          <p:spPr>
            <a:xfrm>
              <a:off x="1037313" y="2570036"/>
              <a:ext cx="1972586" cy="738664"/>
            </a:xfrm>
            <a:prstGeom prst="rect">
              <a:avLst/>
            </a:prstGeom>
          </p:spPr>
          <p:txBody>
            <a:bodyPr wrap="square">
              <a:spAutoFit/>
            </a:bodyPr>
            <a:lstStyle/>
            <a:p>
              <a:pPr algn="ctr"/>
              <a:r>
                <a:rPr lang="zh-CN" altLang="en-US" sz="1400" dirty="0">
                  <a:solidFill>
                    <a:schemeClr val="bg1"/>
                  </a:solidFill>
                  <a:latin typeface="+mn-ea"/>
                </a:rPr>
                <a:t>英法德意四国 </a:t>
              </a:r>
              <a:endParaRPr lang="en-US" altLang="zh-CN" sz="1400" dirty="0">
                <a:solidFill>
                  <a:schemeClr val="bg1"/>
                </a:solidFill>
                <a:latin typeface="+mn-ea"/>
              </a:endParaRPr>
            </a:p>
            <a:p>
              <a:pPr algn="ctr"/>
              <a:r>
                <a:rPr lang="zh-CN" altLang="en-US" sz="1400" dirty="0">
                  <a:solidFill>
                    <a:schemeClr val="bg1"/>
                  </a:solidFill>
                  <a:latin typeface="+mn-ea"/>
                </a:rPr>
                <a:t>总人口</a:t>
              </a:r>
            </a:p>
            <a:p>
              <a:pPr algn="ctr"/>
              <a:r>
                <a:rPr lang="en-US" altLang="zh-CN" sz="1400" dirty="0">
                  <a:solidFill>
                    <a:schemeClr val="bg1"/>
                  </a:solidFill>
                  <a:latin typeface="+mn-ea"/>
                </a:rPr>
                <a:t>2.7</a:t>
              </a:r>
              <a:r>
                <a:rPr lang="zh-CN" altLang="en-US" sz="1400" dirty="0">
                  <a:solidFill>
                    <a:schemeClr val="bg1"/>
                  </a:solidFill>
                  <a:latin typeface="+mn-ea"/>
                </a:rPr>
                <a:t>亿</a:t>
              </a:r>
            </a:p>
          </p:txBody>
        </p:sp>
      </p:grpSp>
      <p:grpSp>
        <p:nvGrpSpPr>
          <p:cNvPr id="60" name="组合 59">
            <a:extLst>
              <a:ext uri="{FF2B5EF4-FFF2-40B4-BE49-F238E27FC236}">
                <a16:creationId xmlns="" xmlns:a16="http://schemas.microsoft.com/office/drawing/2014/main" id="{6A99F91E-2260-48A2-99A8-4BD8C9BED9E4}"/>
              </a:ext>
            </a:extLst>
          </p:cNvPr>
          <p:cNvGrpSpPr/>
          <p:nvPr/>
        </p:nvGrpSpPr>
        <p:grpSpPr>
          <a:xfrm>
            <a:off x="2946591" y="4071743"/>
            <a:ext cx="1972587" cy="1091466"/>
            <a:chOff x="1037313" y="2369943"/>
            <a:chExt cx="1972587" cy="1091466"/>
          </a:xfrm>
        </p:grpSpPr>
        <p:sp>
          <p:nvSpPr>
            <p:cNvPr id="61" name="矩形 60">
              <a:extLst>
                <a:ext uri="{FF2B5EF4-FFF2-40B4-BE49-F238E27FC236}">
                  <a16:creationId xmlns="" xmlns:a16="http://schemas.microsoft.com/office/drawing/2014/main" id="{DE870F49-D63A-4605-A928-E128EABBD20A}"/>
                </a:ext>
              </a:extLst>
            </p:cNvPr>
            <p:cNvSpPr/>
            <p:nvPr/>
          </p:nvSpPr>
          <p:spPr>
            <a:xfrm>
              <a:off x="1037314" y="2369943"/>
              <a:ext cx="1972586" cy="1091466"/>
            </a:xfrm>
            <a:prstGeom prst="rect">
              <a:avLst/>
            </a:prstGeom>
            <a:solidFill>
              <a:srgbClr val="9FE8FF">
                <a:alpha val="2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1">
              <a:extLst>
                <a:ext uri="{FF2B5EF4-FFF2-40B4-BE49-F238E27FC236}">
                  <a16:creationId xmlns="" xmlns:a16="http://schemas.microsoft.com/office/drawing/2014/main" id="{52BB843C-DDE9-42DF-A160-884F3008C669}"/>
                </a:ext>
              </a:extLst>
            </p:cNvPr>
            <p:cNvSpPr/>
            <p:nvPr/>
          </p:nvSpPr>
          <p:spPr>
            <a:xfrm>
              <a:off x="1037313" y="2570036"/>
              <a:ext cx="1972586" cy="523220"/>
            </a:xfrm>
            <a:prstGeom prst="rect">
              <a:avLst/>
            </a:prstGeom>
          </p:spPr>
          <p:txBody>
            <a:bodyPr wrap="square">
              <a:spAutoFit/>
            </a:bodyPr>
            <a:lstStyle/>
            <a:p>
              <a:pPr algn="ctr"/>
              <a:r>
                <a:rPr lang="zh-CN" altLang="en-US" sz="1400" dirty="0">
                  <a:solidFill>
                    <a:schemeClr val="bg1"/>
                  </a:solidFill>
                  <a:latin typeface="+mn-ea"/>
                </a:rPr>
                <a:t>中国网购人群</a:t>
              </a:r>
            </a:p>
            <a:p>
              <a:pPr algn="ctr"/>
              <a:r>
                <a:rPr lang="en-US" altLang="zh-CN" sz="1400" dirty="0">
                  <a:solidFill>
                    <a:schemeClr val="bg1"/>
                  </a:solidFill>
                  <a:latin typeface="+mn-ea"/>
                </a:rPr>
                <a:t>3.61</a:t>
              </a:r>
              <a:r>
                <a:rPr lang="zh-CN" altLang="en-US" sz="1400" dirty="0">
                  <a:solidFill>
                    <a:schemeClr val="bg1"/>
                  </a:solidFill>
                  <a:latin typeface="+mn-ea"/>
                </a:rPr>
                <a:t>亿</a:t>
              </a:r>
            </a:p>
          </p:txBody>
        </p:sp>
      </p:grpSp>
      <p:sp>
        <p:nvSpPr>
          <p:cNvPr id="65" name="矩形 64">
            <a:extLst>
              <a:ext uri="{FF2B5EF4-FFF2-40B4-BE49-F238E27FC236}">
                <a16:creationId xmlns="" xmlns:a16="http://schemas.microsoft.com/office/drawing/2014/main" id="{440D43FA-4E83-44A8-9A44-5BA73C4BEF02}"/>
              </a:ext>
            </a:extLst>
          </p:cNvPr>
          <p:cNvSpPr/>
          <p:nvPr/>
        </p:nvSpPr>
        <p:spPr>
          <a:xfrm>
            <a:off x="694222" y="1677794"/>
            <a:ext cx="10802453" cy="523220"/>
          </a:xfrm>
          <a:prstGeom prst="rect">
            <a:avLst/>
          </a:prstGeom>
        </p:spPr>
        <p:txBody>
          <a:bodyPr wrap="square">
            <a:spAutoFit/>
          </a:bodyPr>
          <a:lstStyle/>
          <a:p>
            <a:pPr algn="just"/>
            <a:r>
              <a:rPr lang="zh-CN" altLang="en-US" sz="1400" dirty="0">
                <a:solidFill>
                  <a:schemeClr val="bg1"/>
                </a:solidFill>
                <a:latin typeface="+mn-ea"/>
              </a:rPr>
              <a:t>中国互联网络信息中心</a:t>
            </a:r>
            <a:r>
              <a:rPr lang="en-US" altLang="zh-CN" sz="1400" dirty="0">
                <a:solidFill>
                  <a:schemeClr val="bg1"/>
                </a:solidFill>
                <a:latin typeface="+mn-ea"/>
              </a:rPr>
              <a:t>(CNNIC)</a:t>
            </a:r>
            <a:r>
              <a:rPr lang="zh-CN" altLang="en-US" sz="1400" dirty="0">
                <a:solidFill>
                  <a:schemeClr val="bg1"/>
                </a:solidFill>
                <a:latin typeface="+mn-ea"/>
              </a:rPr>
              <a:t>第</a:t>
            </a:r>
            <a:r>
              <a:rPr lang="en-US" altLang="zh-CN" sz="1400" dirty="0">
                <a:solidFill>
                  <a:schemeClr val="bg1"/>
                </a:solidFill>
                <a:latin typeface="+mn-ea"/>
              </a:rPr>
              <a:t>34</a:t>
            </a:r>
            <a:r>
              <a:rPr lang="zh-CN" altLang="en-US" sz="1400" dirty="0">
                <a:solidFill>
                  <a:schemeClr val="bg1"/>
                </a:solidFill>
                <a:latin typeface="+mn-ea"/>
              </a:rPr>
              <a:t>次</a:t>
            </a:r>
            <a:r>
              <a:rPr lang="en-US" altLang="zh-CN" sz="1400" dirty="0">
                <a:solidFill>
                  <a:schemeClr val="bg1"/>
                </a:solidFill>
                <a:latin typeface="+mn-ea"/>
              </a:rPr>
              <a:t>《</a:t>
            </a:r>
            <a:r>
              <a:rPr lang="zh-CN" altLang="en-US" sz="1400" dirty="0">
                <a:solidFill>
                  <a:schemeClr val="bg1"/>
                </a:solidFill>
                <a:latin typeface="+mn-ea"/>
              </a:rPr>
              <a:t>中国互联网络发展状况统计报告</a:t>
            </a:r>
            <a:r>
              <a:rPr lang="en-US" altLang="zh-CN" sz="1400" dirty="0">
                <a:solidFill>
                  <a:schemeClr val="bg1"/>
                </a:solidFill>
                <a:latin typeface="+mn-ea"/>
              </a:rPr>
              <a:t>》</a:t>
            </a:r>
            <a:r>
              <a:rPr lang="zh-CN" altLang="en-US" sz="1400" dirty="0">
                <a:solidFill>
                  <a:schemeClr val="bg1"/>
                </a:solidFill>
                <a:latin typeface="+mn-ea"/>
              </a:rPr>
              <a:t>，截至</a:t>
            </a:r>
            <a:r>
              <a:rPr lang="en-US" altLang="zh-CN" sz="1400" dirty="0">
                <a:solidFill>
                  <a:schemeClr val="bg1"/>
                </a:solidFill>
                <a:latin typeface="+mn-ea"/>
              </a:rPr>
              <a:t>2014</a:t>
            </a:r>
            <a:r>
              <a:rPr lang="zh-CN" altLang="en-US" sz="1400" dirty="0">
                <a:solidFill>
                  <a:schemeClr val="bg1"/>
                </a:solidFill>
                <a:latin typeface="+mn-ea"/>
              </a:rPr>
              <a:t>年</a:t>
            </a:r>
            <a:r>
              <a:rPr lang="en-US" altLang="zh-CN" sz="1400" dirty="0">
                <a:solidFill>
                  <a:schemeClr val="bg1"/>
                </a:solidFill>
                <a:latin typeface="+mn-ea"/>
              </a:rPr>
              <a:t>6</a:t>
            </a:r>
            <a:r>
              <a:rPr lang="zh-CN" altLang="en-US" sz="1400" dirty="0">
                <a:solidFill>
                  <a:schemeClr val="bg1"/>
                </a:solidFill>
                <a:latin typeface="+mn-ea"/>
              </a:rPr>
              <a:t>月，中国进口网民规模达</a:t>
            </a:r>
            <a:r>
              <a:rPr lang="en-US" altLang="zh-CN" sz="1400" dirty="0">
                <a:solidFill>
                  <a:schemeClr val="bg1"/>
                </a:solidFill>
                <a:latin typeface="+mn-ea"/>
              </a:rPr>
              <a:t>6.49</a:t>
            </a:r>
            <a:r>
              <a:rPr lang="zh-CN" altLang="en-US" sz="1400" dirty="0">
                <a:solidFill>
                  <a:schemeClr val="bg1"/>
                </a:solidFill>
                <a:latin typeface="+mn-ea"/>
              </a:rPr>
              <a:t>亿，其中，手机网民规模</a:t>
            </a:r>
            <a:r>
              <a:rPr lang="en-US" altLang="zh-CN" sz="1400" dirty="0">
                <a:solidFill>
                  <a:schemeClr val="bg1"/>
                </a:solidFill>
                <a:latin typeface="+mn-ea"/>
              </a:rPr>
              <a:t>5.27</a:t>
            </a:r>
            <a:r>
              <a:rPr lang="zh-CN" altLang="en-US" sz="1400" dirty="0">
                <a:solidFill>
                  <a:schemeClr val="bg1"/>
                </a:solidFill>
                <a:latin typeface="+mn-ea"/>
              </a:rPr>
              <a:t>亿，互联网普及率达到</a:t>
            </a:r>
            <a:r>
              <a:rPr lang="en-US" altLang="zh-CN" sz="1400" dirty="0">
                <a:solidFill>
                  <a:schemeClr val="bg1"/>
                </a:solidFill>
                <a:latin typeface="+mn-ea"/>
              </a:rPr>
              <a:t>47.9%</a:t>
            </a:r>
          </a:p>
        </p:txBody>
      </p:sp>
    </p:spTree>
    <p:extLst>
      <p:ext uri="{BB962C8B-B14F-4D97-AF65-F5344CB8AC3E}">
        <p14:creationId xmlns:p14="http://schemas.microsoft.com/office/powerpoint/2010/main" val="865059847"/>
      </p:ext>
    </p:extLst>
  </p:cSld>
  <p:clrMapOvr>
    <a:masterClrMapping/>
  </p:clrMapOvr>
  <mc:AlternateContent xmlns:mc="http://schemas.openxmlformats.org/markup-compatibility/2006" xmlns:p14="http://schemas.microsoft.com/office/powerpoint/2010/main">
    <mc:Choice Requires="p14">
      <p:transition spd="slow" p14:dur="1500" advTm="4500">
        <p:random/>
      </p:transition>
    </mc:Choice>
    <mc:Fallback xmlns="">
      <p:transition spd="slow" advTm="4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par>
                          <p:cTn id="8" fill="hold">
                            <p:stCondLst>
                              <p:cond delay="500"/>
                            </p:stCondLst>
                            <p:childTnLst>
                              <p:par>
                                <p:cTn id="9" presetID="22" presetClass="entr" presetSubtype="1" fill="hold" grpId="0" nodeType="afterEffect">
                                  <p:stCondLst>
                                    <p:cond delay="0"/>
                                  </p:stCondLst>
                                  <p:iterate type="wd">
                                    <p:tmPct val="2791"/>
                                  </p:iterate>
                                  <p:childTnLst>
                                    <p:set>
                                      <p:cBhvr>
                                        <p:cTn id="10" dur="1" fill="hold">
                                          <p:stCondLst>
                                            <p:cond delay="0"/>
                                          </p:stCondLst>
                                        </p:cTn>
                                        <p:tgtEl>
                                          <p:spTgt spid="65"/>
                                        </p:tgtEl>
                                        <p:attrNameLst>
                                          <p:attrName>style.visibility</p:attrName>
                                        </p:attrNameLst>
                                      </p:cBhvr>
                                      <p:to>
                                        <p:strVal val="visible"/>
                                      </p:to>
                                    </p:set>
                                    <p:animEffect transition="in" filter="wipe(up)">
                                      <p:cBhvr>
                                        <p:cTn id="11" dur="500"/>
                                        <p:tgtEl>
                                          <p:spTgt spid="65"/>
                                        </p:tgtEl>
                                      </p:cBhvr>
                                    </p:animEffect>
                                  </p:childTnLst>
                                </p:cTn>
                              </p:par>
                            </p:childTnLst>
                          </p:cTn>
                        </p:par>
                        <p:par>
                          <p:cTn id="12" fill="hold">
                            <p:stCondLst>
                              <p:cond delay="1600"/>
                            </p:stCondLst>
                            <p:childTnLst>
                              <p:par>
                                <p:cTn id="13" presetID="22" presetClass="entr" presetSubtype="8" fill="hold" nodeType="afterEffect">
                                  <p:stCondLst>
                                    <p:cond delay="0"/>
                                  </p:stCondLst>
                                  <p:childTnLst>
                                    <p:set>
                                      <p:cBhvr>
                                        <p:cTn id="14" dur="1" fill="hold">
                                          <p:stCondLst>
                                            <p:cond delay="0"/>
                                          </p:stCondLst>
                                        </p:cTn>
                                        <p:tgtEl>
                                          <p:spTgt spid="63"/>
                                        </p:tgtEl>
                                        <p:attrNameLst>
                                          <p:attrName>style.visibility</p:attrName>
                                        </p:attrNameLst>
                                      </p:cBhvr>
                                      <p:to>
                                        <p:strVal val="visible"/>
                                      </p:to>
                                    </p:set>
                                    <p:animEffect transition="in" filter="wipe(left)">
                                      <p:cBhvr>
                                        <p:cTn id="15" dur="500"/>
                                        <p:tgtEl>
                                          <p:spTgt spid="63"/>
                                        </p:tgtEl>
                                      </p:cBhvr>
                                    </p:animEffect>
                                  </p:childTnLst>
                                </p:cTn>
                              </p:par>
                            </p:childTnLst>
                          </p:cTn>
                        </p:par>
                        <p:par>
                          <p:cTn id="16" fill="hold">
                            <p:stCondLst>
                              <p:cond delay="2100"/>
                            </p:stCondLst>
                            <p:childTnLst>
                              <p:par>
                                <p:cTn id="17" presetID="2" presetClass="entr" presetSubtype="4" fill="hold" nodeType="afterEffect">
                                  <p:stCondLst>
                                    <p:cond delay="0"/>
                                  </p:stCondLst>
                                  <p:childTnLst>
                                    <p:set>
                                      <p:cBhvr>
                                        <p:cTn id="18" dur="1" fill="hold">
                                          <p:stCondLst>
                                            <p:cond delay="0"/>
                                          </p:stCondLst>
                                        </p:cTn>
                                        <p:tgtEl>
                                          <p:spTgt spid="53"/>
                                        </p:tgtEl>
                                        <p:attrNameLst>
                                          <p:attrName>style.visibility</p:attrName>
                                        </p:attrNameLst>
                                      </p:cBhvr>
                                      <p:to>
                                        <p:strVal val="visible"/>
                                      </p:to>
                                    </p:set>
                                    <p:anim calcmode="lin" valueType="num">
                                      <p:cBhvr additive="base">
                                        <p:cTn id="19" dur="500" fill="hold"/>
                                        <p:tgtEl>
                                          <p:spTgt spid="53"/>
                                        </p:tgtEl>
                                        <p:attrNameLst>
                                          <p:attrName>ppt_x</p:attrName>
                                        </p:attrNameLst>
                                      </p:cBhvr>
                                      <p:tavLst>
                                        <p:tav tm="0">
                                          <p:val>
                                            <p:strVal val="#ppt_x"/>
                                          </p:val>
                                        </p:tav>
                                        <p:tav tm="100000">
                                          <p:val>
                                            <p:strVal val="#ppt_x"/>
                                          </p:val>
                                        </p:tav>
                                      </p:tavLst>
                                    </p:anim>
                                    <p:anim calcmode="lin" valueType="num">
                                      <p:cBhvr additive="base">
                                        <p:cTn id="20" dur="500" fill="hold"/>
                                        <p:tgtEl>
                                          <p:spTgt spid="53"/>
                                        </p:tgtEl>
                                        <p:attrNameLst>
                                          <p:attrName>ppt_y</p:attrName>
                                        </p:attrNameLst>
                                      </p:cBhvr>
                                      <p:tavLst>
                                        <p:tav tm="0">
                                          <p:val>
                                            <p:strVal val="1+#ppt_h/2"/>
                                          </p:val>
                                        </p:tav>
                                        <p:tav tm="100000">
                                          <p:val>
                                            <p:strVal val="#ppt_y"/>
                                          </p:val>
                                        </p:tav>
                                      </p:tavLst>
                                    </p:anim>
                                  </p:childTnLst>
                                </p:cTn>
                              </p:par>
                            </p:childTnLst>
                          </p:cTn>
                        </p:par>
                        <p:par>
                          <p:cTn id="21" fill="hold">
                            <p:stCondLst>
                              <p:cond delay="2600"/>
                            </p:stCondLst>
                            <p:childTnLst>
                              <p:par>
                                <p:cTn id="22" presetID="2" presetClass="entr" presetSubtype="4" fill="hold" nodeType="afterEffect">
                                  <p:stCondLst>
                                    <p:cond delay="0"/>
                                  </p:stCondLst>
                                  <p:childTnLst>
                                    <p:set>
                                      <p:cBhvr>
                                        <p:cTn id="23" dur="1" fill="hold">
                                          <p:stCondLst>
                                            <p:cond delay="0"/>
                                          </p:stCondLst>
                                        </p:cTn>
                                        <p:tgtEl>
                                          <p:spTgt spid="54"/>
                                        </p:tgtEl>
                                        <p:attrNameLst>
                                          <p:attrName>style.visibility</p:attrName>
                                        </p:attrNameLst>
                                      </p:cBhvr>
                                      <p:to>
                                        <p:strVal val="visible"/>
                                      </p:to>
                                    </p:set>
                                    <p:anim calcmode="lin" valueType="num">
                                      <p:cBhvr additive="base">
                                        <p:cTn id="24" dur="500" fill="hold"/>
                                        <p:tgtEl>
                                          <p:spTgt spid="54"/>
                                        </p:tgtEl>
                                        <p:attrNameLst>
                                          <p:attrName>ppt_x</p:attrName>
                                        </p:attrNameLst>
                                      </p:cBhvr>
                                      <p:tavLst>
                                        <p:tav tm="0">
                                          <p:val>
                                            <p:strVal val="#ppt_x"/>
                                          </p:val>
                                        </p:tav>
                                        <p:tav tm="100000">
                                          <p:val>
                                            <p:strVal val="#ppt_x"/>
                                          </p:val>
                                        </p:tav>
                                      </p:tavLst>
                                    </p:anim>
                                    <p:anim calcmode="lin" valueType="num">
                                      <p:cBhvr additive="base">
                                        <p:cTn id="25" dur="500" fill="hold"/>
                                        <p:tgtEl>
                                          <p:spTgt spid="54"/>
                                        </p:tgtEl>
                                        <p:attrNameLst>
                                          <p:attrName>ppt_y</p:attrName>
                                        </p:attrNameLst>
                                      </p:cBhvr>
                                      <p:tavLst>
                                        <p:tav tm="0">
                                          <p:val>
                                            <p:strVal val="1+#ppt_h/2"/>
                                          </p:val>
                                        </p:tav>
                                        <p:tav tm="100000">
                                          <p:val>
                                            <p:strVal val="#ppt_y"/>
                                          </p:val>
                                        </p:tav>
                                      </p:tavLst>
                                    </p:anim>
                                  </p:childTnLst>
                                </p:cTn>
                              </p:par>
                            </p:childTnLst>
                          </p:cTn>
                        </p:par>
                        <p:par>
                          <p:cTn id="26" fill="hold">
                            <p:stCondLst>
                              <p:cond delay="3100"/>
                            </p:stCondLst>
                            <p:childTnLst>
                              <p:par>
                                <p:cTn id="27" presetID="2" presetClass="entr" presetSubtype="4" fill="hold" nodeType="afterEffect">
                                  <p:stCondLst>
                                    <p:cond delay="0"/>
                                  </p:stCondLst>
                                  <p:childTnLst>
                                    <p:set>
                                      <p:cBhvr>
                                        <p:cTn id="28" dur="1" fill="hold">
                                          <p:stCondLst>
                                            <p:cond delay="0"/>
                                          </p:stCondLst>
                                        </p:cTn>
                                        <p:tgtEl>
                                          <p:spTgt spid="57"/>
                                        </p:tgtEl>
                                        <p:attrNameLst>
                                          <p:attrName>style.visibility</p:attrName>
                                        </p:attrNameLst>
                                      </p:cBhvr>
                                      <p:to>
                                        <p:strVal val="visible"/>
                                      </p:to>
                                    </p:set>
                                    <p:anim calcmode="lin" valueType="num">
                                      <p:cBhvr additive="base">
                                        <p:cTn id="29" dur="500" fill="hold"/>
                                        <p:tgtEl>
                                          <p:spTgt spid="57"/>
                                        </p:tgtEl>
                                        <p:attrNameLst>
                                          <p:attrName>ppt_x</p:attrName>
                                        </p:attrNameLst>
                                      </p:cBhvr>
                                      <p:tavLst>
                                        <p:tav tm="0">
                                          <p:val>
                                            <p:strVal val="#ppt_x"/>
                                          </p:val>
                                        </p:tav>
                                        <p:tav tm="100000">
                                          <p:val>
                                            <p:strVal val="#ppt_x"/>
                                          </p:val>
                                        </p:tav>
                                      </p:tavLst>
                                    </p:anim>
                                    <p:anim calcmode="lin" valueType="num">
                                      <p:cBhvr additive="base">
                                        <p:cTn id="30" dur="500" fill="hold"/>
                                        <p:tgtEl>
                                          <p:spTgt spid="57"/>
                                        </p:tgtEl>
                                        <p:attrNameLst>
                                          <p:attrName>ppt_y</p:attrName>
                                        </p:attrNameLst>
                                      </p:cBhvr>
                                      <p:tavLst>
                                        <p:tav tm="0">
                                          <p:val>
                                            <p:strVal val="1+#ppt_h/2"/>
                                          </p:val>
                                        </p:tav>
                                        <p:tav tm="100000">
                                          <p:val>
                                            <p:strVal val="#ppt_y"/>
                                          </p:val>
                                        </p:tav>
                                      </p:tavLst>
                                    </p:anim>
                                  </p:childTnLst>
                                </p:cTn>
                              </p:par>
                            </p:childTnLst>
                          </p:cTn>
                        </p:par>
                        <p:par>
                          <p:cTn id="31" fill="hold">
                            <p:stCondLst>
                              <p:cond delay="3600"/>
                            </p:stCondLst>
                            <p:childTnLst>
                              <p:par>
                                <p:cTn id="32" presetID="2" presetClass="entr" presetSubtype="4" fill="hold" nodeType="afterEffect">
                                  <p:stCondLst>
                                    <p:cond delay="0"/>
                                  </p:stCondLst>
                                  <p:childTnLst>
                                    <p:set>
                                      <p:cBhvr>
                                        <p:cTn id="33" dur="1" fill="hold">
                                          <p:stCondLst>
                                            <p:cond delay="0"/>
                                          </p:stCondLst>
                                        </p:cTn>
                                        <p:tgtEl>
                                          <p:spTgt spid="60"/>
                                        </p:tgtEl>
                                        <p:attrNameLst>
                                          <p:attrName>style.visibility</p:attrName>
                                        </p:attrNameLst>
                                      </p:cBhvr>
                                      <p:to>
                                        <p:strVal val="visible"/>
                                      </p:to>
                                    </p:set>
                                    <p:anim calcmode="lin" valueType="num">
                                      <p:cBhvr additive="base">
                                        <p:cTn id="34" dur="500" fill="hold"/>
                                        <p:tgtEl>
                                          <p:spTgt spid="60"/>
                                        </p:tgtEl>
                                        <p:attrNameLst>
                                          <p:attrName>ppt_x</p:attrName>
                                        </p:attrNameLst>
                                      </p:cBhvr>
                                      <p:tavLst>
                                        <p:tav tm="0">
                                          <p:val>
                                            <p:strVal val="#ppt_x"/>
                                          </p:val>
                                        </p:tav>
                                        <p:tav tm="100000">
                                          <p:val>
                                            <p:strVal val="#ppt_x"/>
                                          </p:val>
                                        </p:tav>
                                      </p:tavLst>
                                    </p:anim>
                                    <p:anim calcmode="lin" valueType="num">
                                      <p:cBhvr additive="base">
                                        <p:cTn id="35" dur="500" fill="hold"/>
                                        <p:tgtEl>
                                          <p:spTgt spid="6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箭头: 左 46">
            <a:extLst>
              <a:ext uri="{FF2B5EF4-FFF2-40B4-BE49-F238E27FC236}">
                <a16:creationId xmlns="" xmlns:a16="http://schemas.microsoft.com/office/drawing/2014/main" id="{5680D159-EE9E-449F-AC4D-525C75C205B8}"/>
              </a:ext>
            </a:extLst>
          </p:cNvPr>
          <p:cNvSpPr/>
          <p:nvPr/>
        </p:nvSpPr>
        <p:spPr>
          <a:xfrm>
            <a:off x="1520904" y="4414141"/>
            <a:ext cx="9121497" cy="1152000"/>
          </a:xfrm>
          <a:prstGeom prst="leftArrow">
            <a:avLst>
              <a:gd name="adj1" fmla="val 50000"/>
              <a:gd name="adj2" fmla="val 78808"/>
            </a:avLst>
          </a:prstGeom>
          <a:gradFill flip="none" rotWithShape="1">
            <a:gsLst>
              <a:gs pos="0">
                <a:schemeClr val="accent3">
                  <a:alpha val="0"/>
                </a:schemeClr>
              </a:gs>
              <a:gs pos="100000">
                <a:schemeClr val="accent3">
                  <a:alpha val="50000"/>
                </a:schemeClr>
              </a:gs>
              <a:gs pos="47000">
                <a:schemeClr val="accent3">
                  <a:alpha val="2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nvGrpSpPr>
          <p:cNvPr id="2" name="组合 1">
            <a:extLst>
              <a:ext uri="{FF2B5EF4-FFF2-40B4-BE49-F238E27FC236}">
                <a16:creationId xmlns="" xmlns:a16="http://schemas.microsoft.com/office/drawing/2014/main" id="{D695A36F-65DE-4BA0-B27D-38DF64854EAF}"/>
              </a:ext>
            </a:extLst>
          </p:cNvPr>
          <p:cNvGrpSpPr/>
          <p:nvPr/>
        </p:nvGrpSpPr>
        <p:grpSpPr>
          <a:xfrm>
            <a:off x="3613427" y="282265"/>
            <a:ext cx="4965147" cy="609273"/>
            <a:chOff x="3613427" y="282265"/>
            <a:chExt cx="4965147" cy="609273"/>
          </a:xfrm>
        </p:grpSpPr>
        <p:pic>
          <p:nvPicPr>
            <p:cNvPr id="3" name="图片 2">
              <a:extLst>
                <a:ext uri="{FF2B5EF4-FFF2-40B4-BE49-F238E27FC236}">
                  <a16:creationId xmlns="" xmlns:a16="http://schemas.microsoft.com/office/drawing/2014/main" id="{4312625C-EC29-4849-86F1-F33EAD8EA86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V="1">
              <a:off x="3737908" y="282265"/>
              <a:ext cx="4716185" cy="609273"/>
            </a:xfrm>
            <a:prstGeom prst="rect">
              <a:avLst/>
            </a:prstGeom>
          </p:spPr>
        </p:pic>
        <p:sp>
          <p:nvSpPr>
            <p:cNvPr id="4" name="文本框 3">
              <a:extLst>
                <a:ext uri="{FF2B5EF4-FFF2-40B4-BE49-F238E27FC236}">
                  <a16:creationId xmlns="" xmlns:a16="http://schemas.microsoft.com/office/drawing/2014/main" id="{E00C5390-4740-4143-A265-94D6739F671B}"/>
                </a:ext>
              </a:extLst>
            </p:cNvPr>
            <p:cNvSpPr txBox="1"/>
            <p:nvPr/>
          </p:nvSpPr>
          <p:spPr>
            <a:xfrm>
              <a:off x="3613427" y="356888"/>
              <a:ext cx="4965147" cy="523220"/>
            </a:xfrm>
            <a:prstGeom prst="rect">
              <a:avLst/>
            </a:prstGeom>
            <a:noFill/>
            <a:effectLst>
              <a:outerShdw blurRad="50800" dist="38100" dir="8100000" algn="tr" rotWithShape="0">
                <a:prstClr val="black">
                  <a:alpha val="40000"/>
                </a:prstClr>
              </a:outerShdw>
            </a:effectLst>
          </p:spPr>
          <p:txBody>
            <a:bodyPr wrap="square" rtlCol="0">
              <a:spAutoFit/>
            </a:bodyPr>
            <a:lstStyle/>
            <a:p>
              <a:pPr algn="ctr"/>
              <a:r>
                <a:rPr lang="zh-CN" altLang="en-US" sz="2800" b="1" dirty="0">
                  <a:solidFill>
                    <a:schemeClr val="bg1"/>
                  </a:solidFill>
                  <a:latin typeface="思源黑体 CN Bold" panose="020B0800000000000000" pitchFamily="34" charset="-122"/>
                  <a:ea typeface="思源黑体 CN Bold" panose="020B0800000000000000" pitchFamily="34" charset="-122"/>
                </a:rPr>
                <a:t>逆向互联网化</a:t>
              </a:r>
            </a:p>
          </p:txBody>
        </p:sp>
      </p:grpSp>
      <p:grpSp>
        <p:nvGrpSpPr>
          <p:cNvPr id="5" name="组合 4">
            <a:extLst>
              <a:ext uri="{FF2B5EF4-FFF2-40B4-BE49-F238E27FC236}">
                <a16:creationId xmlns="" xmlns:a16="http://schemas.microsoft.com/office/drawing/2014/main" id="{B55299EB-C6E8-41FD-84BB-09BEBD26A981}"/>
              </a:ext>
            </a:extLst>
          </p:cNvPr>
          <p:cNvGrpSpPr/>
          <p:nvPr/>
        </p:nvGrpSpPr>
        <p:grpSpPr>
          <a:xfrm>
            <a:off x="52655" y="1431382"/>
            <a:ext cx="12049048" cy="3037203"/>
            <a:chOff x="453535" y="1716166"/>
            <a:chExt cx="8537114" cy="2151950"/>
          </a:xfrm>
        </p:grpSpPr>
        <p:sp>
          <p:nvSpPr>
            <p:cNvPr id="6" name="KSO_Shape">
              <a:extLst>
                <a:ext uri="{FF2B5EF4-FFF2-40B4-BE49-F238E27FC236}">
                  <a16:creationId xmlns="" xmlns:a16="http://schemas.microsoft.com/office/drawing/2014/main" id="{2C5F13BE-A823-4C74-AEEB-C22ADA3F0A9C}"/>
                </a:ext>
              </a:extLst>
            </p:cNvPr>
            <p:cNvSpPr/>
            <p:nvPr/>
          </p:nvSpPr>
          <p:spPr bwMode="auto">
            <a:xfrm rot="5400000">
              <a:off x="6499395" y="2686411"/>
              <a:ext cx="161755" cy="265172"/>
            </a:xfrm>
            <a:custGeom>
              <a:avLst/>
              <a:gdLst>
                <a:gd name="T0" fmla="*/ 1029029 w 3535"/>
                <a:gd name="T1" fmla="*/ 1156466 h 5800"/>
                <a:gd name="T2" fmla="*/ 818493 w 3535"/>
                <a:gd name="T3" fmla="*/ 1179458 h 5800"/>
                <a:gd name="T4" fmla="*/ 848054 w 3535"/>
                <a:gd name="T5" fmla="*/ 1077639 h 5800"/>
                <a:gd name="T6" fmla="*/ 875315 w 3535"/>
                <a:gd name="T7" fmla="*/ 972864 h 5800"/>
                <a:gd name="T8" fmla="*/ 898635 w 3535"/>
                <a:gd name="T9" fmla="*/ 868417 h 5800"/>
                <a:gd name="T10" fmla="*/ 916371 w 3535"/>
                <a:gd name="T11" fmla="*/ 767255 h 5800"/>
                <a:gd name="T12" fmla="*/ 926553 w 3535"/>
                <a:gd name="T13" fmla="*/ 672662 h 5800"/>
                <a:gd name="T14" fmla="*/ 927538 w 3535"/>
                <a:gd name="T15" fmla="*/ 635876 h 5800"/>
                <a:gd name="T16" fmla="*/ 926553 w 3535"/>
                <a:gd name="T17" fmla="*/ 582996 h 5800"/>
                <a:gd name="T18" fmla="*/ 921955 w 3535"/>
                <a:gd name="T19" fmla="*/ 531429 h 5800"/>
                <a:gd name="T20" fmla="*/ 914072 w 3535"/>
                <a:gd name="T21" fmla="*/ 481505 h 5800"/>
                <a:gd name="T22" fmla="*/ 903233 w 3535"/>
                <a:gd name="T23" fmla="*/ 433223 h 5800"/>
                <a:gd name="T24" fmla="*/ 889438 w 3535"/>
                <a:gd name="T25" fmla="*/ 387241 h 5800"/>
                <a:gd name="T26" fmla="*/ 873673 w 3535"/>
                <a:gd name="T27" fmla="*/ 342900 h 5800"/>
                <a:gd name="T28" fmla="*/ 855936 w 3535"/>
                <a:gd name="T29" fmla="*/ 301187 h 5800"/>
                <a:gd name="T30" fmla="*/ 836230 w 3535"/>
                <a:gd name="T31" fmla="*/ 261773 h 5800"/>
                <a:gd name="T32" fmla="*/ 808640 w 3535"/>
                <a:gd name="T33" fmla="*/ 212178 h 5800"/>
                <a:gd name="T34" fmla="*/ 763314 w 3535"/>
                <a:gd name="T35" fmla="*/ 146816 h 5800"/>
                <a:gd name="T36" fmla="*/ 717660 w 3535"/>
                <a:gd name="T37" fmla="*/ 92622 h 5800"/>
                <a:gd name="T38" fmla="*/ 673319 w 3535"/>
                <a:gd name="T39" fmla="*/ 50253 h 5800"/>
                <a:gd name="T40" fmla="*/ 632592 w 3535"/>
                <a:gd name="T41" fmla="*/ 20035 h 5800"/>
                <a:gd name="T42" fmla="*/ 608943 w 3535"/>
                <a:gd name="T43" fmla="*/ 7226 h 5800"/>
                <a:gd name="T44" fmla="*/ 593835 w 3535"/>
                <a:gd name="T45" fmla="*/ 1971 h 5800"/>
                <a:gd name="T46" fmla="*/ 580697 w 3535"/>
                <a:gd name="T47" fmla="*/ 0 h 5800"/>
                <a:gd name="T48" fmla="*/ 572486 w 3535"/>
                <a:gd name="T49" fmla="*/ 657 h 5800"/>
                <a:gd name="T50" fmla="*/ 558034 w 3535"/>
                <a:gd name="T51" fmla="*/ 5255 h 5800"/>
                <a:gd name="T52" fmla="*/ 541283 w 3535"/>
                <a:gd name="T53" fmla="*/ 12809 h 5800"/>
                <a:gd name="T54" fmla="*/ 502526 w 3535"/>
                <a:gd name="T55" fmla="*/ 38428 h 5800"/>
                <a:gd name="T56" fmla="*/ 459171 w 3535"/>
                <a:gd name="T57" fmla="*/ 77185 h 5800"/>
                <a:gd name="T58" fmla="*/ 413517 w 3535"/>
                <a:gd name="T59" fmla="*/ 127438 h 5800"/>
                <a:gd name="T60" fmla="*/ 368191 w 3535"/>
                <a:gd name="T61" fmla="*/ 189515 h 5800"/>
                <a:gd name="T62" fmla="*/ 332390 w 3535"/>
                <a:gd name="T63" fmla="*/ 248635 h 5800"/>
                <a:gd name="T64" fmla="*/ 312026 w 3535"/>
                <a:gd name="T65" fmla="*/ 287721 h 5800"/>
                <a:gd name="T66" fmla="*/ 293633 w 3535"/>
                <a:gd name="T67" fmla="*/ 328777 h 5800"/>
                <a:gd name="T68" fmla="*/ 277210 w 3535"/>
                <a:gd name="T69" fmla="*/ 371803 h 5800"/>
                <a:gd name="T70" fmla="*/ 263087 w 3535"/>
                <a:gd name="T71" fmla="*/ 417458 h 5800"/>
                <a:gd name="T72" fmla="*/ 250935 w 3535"/>
                <a:gd name="T73" fmla="*/ 465083 h 5800"/>
                <a:gd name="T74" fmla="*/ 242066 w 3535"/>
                <a:gd name="T75" fmla="*/ 514350 h 5800"/>
                <a:gd name="T76" fmla="*/ 236483 w 3535"/>
                <a:gd name="T77" fmla="*/ 565588 h 5800"/>
                <a:gd name="T78" fmla="*/ 233855 w 3535"/>
                <a:gd name="T79" fmla="*/ 618468 h 5800"/>
                <a:gd name="T80" fmla="*/ 235169 w 3535"/>
                <a:gd name="T81" fmla="*/ 672662 h 5800"/>
                <a:gd name="T82" fmla="*/ 241410 w 3535"/>
                <a:gd name="T83" fmla="*/ 734739 h 5800"/>
                <a:gd name="T84" fmla="*/ 256190 w 3535"/>
                <a:gd name="T85" fmla="*/ 834259 h 5800"/>
                <a:gd name="T86" fmla="*/ 277867 w 3535"/>
                <a:gd name="T87" fmla="*/ 938048 h 5800"/>
                <a:gd name="T88" fmla="*/ 304143 w 3535"/>
                <a:gd name="T89" fmla="*/ 1043152 h 5800"/>
                <a:gd name="T90" fmla="*/ 333047 w 3535"/>
                <a:gd name="T91" fmla="*/ 1146284 h 5800"/>
                <a:gd name="T92" fmla="*/ 132693 w 3535"/>
                <a:gd name="T93" fmla="*/ 1156466 h 5800"/>
                <a:gd name="T94" fmla="*/ 580697 w 3535"/>
                <a:gd name="T95" fmla="*/ 1905000 h 58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535" h="5800">
                  <a:moveTo>
                    <a:pt x="2174" y="4724"/>
                  </a:moveTo>
                  <a:lnTo>
                    <a:pt x="3535" y="5397"/>
                  </a:lnTo>
                  <a:lnTo>
                    <a:pt x="3133" y="3521"/>
                  </a:lnTo>
                  <a:lnTo>
                    <a:pt x="2462" y="3691"/>
                  </a:lnTo>
                  <a:lnTo>
                    <a:pt x="2492" y="3591"/>
                  </a:lnTo>
                  <a:lnTo>
                    <a:pt x="2523" y="3490"/>
                  </a:lnTo>
                  <a:lnTo>
                    <a:pt x="2552" y="3385"/>
                  </a:lnTo>
                  <a:lnTo>
                    <a:pt x="2582" y="3281"/>
                  </a:lnTo>
                  <a:lnTo>
                    <a:pt x="2611" y="3176"/>
                  </a:lnTo>
                  <a:lnTo>
                    <a:pt x="2638" y="3069"/>
                  </a:lnTo>
                  <a:lnTo>
                    <a:pt x="2665" y="2962"/>
                  </a:lnTo>
                  <a:lnTo>
                    <a:pt x="2691" y="2856"/>
                  </a:lnTo>
                  <a:lnTo>
                    <a:pt x="2714" y="2749"/>
                  </a:lnTo>
                  <a:lnTo>
                    <a:pt x="2736" y="2644"/>
                  </a:lnTo>
                  <a:lnTo>
                    <a:pt x="2757" y="2540"/>
                  </a:lnTo>
                  <a:lnTo>
                    <a:pt x="2774" y="2437"/>
                  </a:lnTo>
                  <a:lnTo>
                    <a:pt x="2790" y="2336"/>
                  </a:lnTo>
                  <a:lnTo>
                    <a:pt x="2802" y="2237"/>
                  </a:lnTo>
                  <a:lnTo>
                    <a:pt x="2813" y="2141"/>
                  </a:lnTo>
                  <a:lnTo>
                    <a:pt x="2821" y="2048"/>
                  </a:lnTo>
                  <a:lnTo>
                    <a:pt x="2823" y="1992"/>
                  </a:lnTo>
                  <a:lnTo>
                    <a:pt x="2824" y="1936"/>
                  </a:lnTo>
                  <a:lnTo>
                    <a:pt x="2824" y="1883"/>
                  </a:lnTo>
                  <a:lnTo>
                    <a:pt x="2823" y="1829"/>
                  </a:lnTo>
                  <a:lnTo>
                    <a:pt x="2821" y="1775"/>
                  </a:lnTo>
                  <a:lnTo>
                    <a:pt x="2817" y="1722"/>
                  </a:lnTo>
                  <a:lnTo>
                    <a:pt x="2813" y="1669"/>
                  </a:lnTo>
                  <a:lnTo>
                    <a:pt x="2807" y="1618"/>
                  </a:lnTo>
                  <a:lnTo>
                    <a:pt x="2800" y="1566"/>
                  </a:lnTo>
                  <a:lnTo>
                    <a:pt x="2791" y="1515"/>
                  </a:lnTo>
                  <a:lnTo>
                    <a:pt x="2783" y="1466"/>
                  </a:lnTo>
                  <a:lnTo>
                    <a:pt x="2773" y="1416"/>
                  </a:lnTo>
                  <a:lnTo>
                    <a:pt x="2762" y="1367"/>
                  </a:lnTo>
                  <a:lnTo>
                    <a:pt x="2750" y="1319"/>
                  </a:lnTo>
                  <a:lnTo>
                    <a:pt x="2736" y="1271"/>
                  </a:lnTo>
                  <a:lnTo>
                    <a:pt x="2723" y="1224"/>
                  </a:lnTo>
                  <a:lnTo>
                    <a:pt x="2708" y="1179"/>
                  </a:lnTo>
                  <a:lnTo>
                    <a:pt x="2693" y="1132"/>
                  </a:lnTo>
                  <a:lnTo>
                    <a:pt x="2677" y="1088"/>
                  </a:lnTo>
                  <a:lnTo>
                    <a:pt x="2660" y="1044"/>
                  </a:lnTo>
                  <a:lnTo>
                    <a:pt x="2643" y="1001"/>
                  </a:lnTo>
                  <a:lnTo>
                    <a:pt x="2625" y="958"/>
                  </a:lnTo>
                  <a:lnTo>
                    <a:pt x="2606" y="917"/>
                  </a:lnTo>
                  <a:lnTo>
                    <a:pt x="2587" y="876"/>
                  </a:lnTo>
                  <a:lnTo>
                    <a:pt x="2567" y="836"/>
                  </a:lnTo>
                  <a:lnTo>
                    <a:pt x="2546" y="797"/>
                  </a:lnTo>
                  <a:lnTo>
                    <a:pt x="2525" y="757"/>
                  </a:lnTo>
                  <a:lnTo>
                    <a:pt x="2505" y="719"/>
                  </a:lnTo>
                  <a:lnTo>
                    <a:pt x="2462" y="646"/>
                  </a:lnTo>
                  <a:lnTo>
                    <a:pt x="2416" y="577"/>
                  </a:lnTo>
                  <a:lnTo>
                    <a:pt x="2371" y="511"/>
                  </a:lnTo>
                  <a:lnTo>
                    <a:pt x="2324" y="447"/>
                  </a:lnTo>
                  <a:lnTo>
                    <a:pt x="2278" y="388"/>
                  </a:lnTo>
                  <a:lnTo>
                    <a:pt x="2231" y="333"/>
                  </a:lnTo>
                  <a:lnTo>
                    <a:pt x="2185" y="282"/>
                  </a:lnTo>
                  <a:lnTo>
                    <a:pt x="2139" y="235"/>
                  </a:lnTo>
                  <a:lnTo>
                    <a:pt x="2094" y="191"/>
                  </a:lnTo>
                  <a:lnTo>
                    <a:pt x="2050" y="153"/>
                  </a:lnTo>
                  <a:lnTo>
                    <a:pt x="2007" y="117"/>
                  </a:lnTo>
                  <a:lnTo>
                    <a:pt x="1965" y="87"/>
                  </a:lnTo>
                  <a:lnTo>
                    <a:pt x="1926" y="61"/>
                  </a:lnTo>
                  <a:lnTo>
                    <a:pt x="1889" y="39"/>
                  </a:lnTo>
                  <a:lnTo>
                    <a:pt x="1871" y="30"/>
                  </a:lnTo>
                  <a:lnTo>
                    <a:pt x="1854" y="22"/>
                  </a:lnTo>
                  <a:lnTo>
                    <a:pt x="1838" y="16"/>
                  </a:lnTo>
                  <a:lnTo>
                    <a:pt x="1823" y="10"/>
                  </a:lnTo>
                  <a:lnTo>
                    <a:pt x="1808" y="6"/>
                  </a:lnTo>
                  <a:lnTo>
                    <a:pt x="1794" y="2"/>
                  </a:lnTo>
                  <a:lnTo>
                    <a:pt x="1780" y="1"/>
                  </a:lnTo>
                  <a:lnTo>
                    <a:pt x="1768" y="0"/>
                  </a:lnTo>
                  <a:lnTo>
                    <a:pt x="1757" y="1"/>
                  </a:lnTo>
                  <a:lnTo>
                    <a:pt x="1743" y="2"/>
                  </a:lnTo>
                  <a:lnTo>
                    <a:pt x="1729" y="6"/>
                  </a:lnTo>
                  <a:lnTo>
                    <a:pt x="1714" y="10"/>
                  </a:lnTo>
                  <a:lnTo>
                    <a:pt x="1699" y="16"/>
                  </a:lnTo>
                  <a:lnTo>
                    <a:pt x="1682" y="22"/>
                  </a:lnTo>
                  <a:lnTo>
                    <a:pt x="1666" y="30"/>
                  </a:lnTo>
                  <a:lnTo>
                    <a:pt x="1648" y="39"/>
                  </a:lnTo>
                  <a:lnTo>
                    <a:pt x="1611" y="61"/>
                  </a:lnTo>
                  <a:lnTo>
                    <a:pt x="1572" y="87"/>
                  </a:lnTo>
                  <a:lnTo>
                    <a:pt x="1530" y="117"/>
                  </a:lnTo>
                  <a:lnTo>
                    <a:pt x="1487" y="153"/>
                  </a:lnTo>
                  <a:lnTo>
                    <a:pt x="1443" y="191"/>
                  </a:lnTo>
                  <a:lnTo>
                    <a:pt x="1398" y="235"/>
                  </a:lnTo>
                  <a:lnTo>
                    <a:pt x="1352" y="282"/>
                  </a:lnTo>
                  <a:lnTo>
                    <a:pt x="1306" y="333"/>
                  </a:lnTo>
                  <a:lnTo>
                    <a:pt x="1259" y="388"/>
                  </a:lnTo>
                  <a:lnTo>
                    <a:pt x="1213" y="447"/>
                  </a:lnTo>
                  <a:lnTo>
                    <a:pt x="1166" y="511"/>
                  </a:lnTo>
                  <a:lnTo>
                    <a:pt x="1121" y="577"/>
                  </a:lnTo>
                  <a:lnTo>
                    <a:pt x="1075" y="646"/>
                  </a:lnTo>
                  <a:lnTo>
                    <a:pt x="1032" y="719"/>
                  </a:lnTo>
                  <a:lnTo>
                    <a:pt x="1012" y="757"/>
                  </a:lnTo>
                  <a:lnTo>
                    <a:pt x="991" y="797"/>
                  </a:lnTo>
                  <a:lnTo>
                    <a:pt x="970" y="836"/>
                  </a:lnTo>
                  <a:lnTo>
                    <a:pt x="950" y="876"/>
                  </a:lnTo>
                  <a:lnTo>
                    <a:pt x="931" y="917"/>
                  </a:lnTo>
                  <a:lnTo>
                    <a:pt x="912" y="958"/>
                  </a:lnTo>
                  <a:lnTo>
                    <a:pt x="894" y="1001"/>
                  </a:lnTo>
                  <a:lnTo>
                    <a:pt x="877" y="1044"/>
                  </a:lnTo>
                  <a:lnTo>
                    <a:pt x="860" y="1088"/>
                  </a:lnTo>
                  <a:lnTo>
                    <a:pt x="844" y="1132"/>
                  </a:lnTo>
                  <a:lnTo>
                    <a:pt x="829" y="1179"/>
                  </a:lnTo>
                  <a:lnTo>
                    <a:pt x="814" y="1224"/>
                  </a:lnTo>
                  <a:lnTo>
                    <a:pt x="801" y="1271"/>
                  </a:lnTo>
                  <a:lnTo>
                    <a:pt x="787" y="1319"/>
                  </a:lnTo>
                  <a:lnTo>
                    <a:pt x="775" y="1367"/>
                  </a:lnTo>
                  <a:lnTo>
                    <a:pt x="764" y="1416"/>
                  </a:lnTo>
                  <a:lnTo>
                    <a:pt x="754" y="1466"/>
                  </a:lnTo>
                  <a:lnTo>
                    <a:pt x="746" y="1515"/>
                  </a:lnTo>
                  <a:lnTo>
                    <a:pt x="737" y="1566"/>
                  </a:lnTo>
                  <a:lnTo>
                    <a:pt x="730" y="1618"/>
                  </a:lnTo>
                  <a:lnTo>
                    <a:pt x="723" y="1669"/>
                  </a:lnTo>
                  <a:lnTo>
                    <a:pt x="720" y="1722"/>
                  </a:lnTo>
                  <a:lnTo>
                    <a:pt x="716" y="1775"/>
                  </a:lnTo>
                  <a:lnTo>
                    <a:pt x="714" y="1829"/>
                  </a:lnTo>
                  <a:lnTo>
                    <a:pt x="712" y="1883"/>
                  </a:lnTo>
                  <a:lnTo>
                    <a:pt x="712" y="1936"/>
                  </a:lnTo>
                  <a:lnTo>
                    <a:pt x="714" y="1992"/>
                  </a:lnTo>
                  <a:lnTo>
                    <a:pt x="716" y="2048"/>
                  </a:lnTo>
                  <a:lnTo>
                    <a:pt x="723" y="2141"/>
                  </a:lnTo>
                  <a:lnTo>
                    <a:pt x="735" y="2237"/>
                  </a:lnTo>
                  <a:lnTo>
                    <a:pt x="747" y="2336"/>
                  </a:lnTo>
                  <a:lnTo>
                    <a:pt x="763" y="2437"/>
                  </a:lnTo>
                  <a:lnTo>
                    <a:pt x="780" y="2540"/>
                  </a:lnTo>
                  <a:lnTo>
                    <a:pt x="801" y="2644"/>
                  </a:lnTo>
                  <a:lnTo>
                    <a:pt x="823" y="2749"/>
                  </a:lnTo>
                  <a:lnTo>
                    <a:pt x="846" y="2856"/>
                  </a:lnTo>
                  <a:lnTo>
                    <a:pt x="872" y="2962"/>
                  </a:lnTo>
                  <a:lnTo>
                    <a:pt x="899" y="3069"/>
                  </a:lnTo>
                  <a:lnTo>
                    <a:pt x="926" y="3176"/>
                  </a:lnTo>
                  <a:lnTo>
                    <a:pt x="955" y="3281"/>
                  </a:lnTo>
                  <a:lnTo>
                    <a:pt x="985" y="3385"/>
                  </a:lnTo>
                  <a:lnTo>
                    <a:pt x="1014" y="3490"/>
                  </a:lnTo>
                  <a:lnTo>
                    <a:pt x="1045" y="3591"/>
                  </a:lnTo>
                  <a:lnTo>
                    <a:pt x="1075" y="3691"/>
                  </a:lnTo>
                  <a:lnTo>
                    <a:pt x="404" y="3521"/>
                  </a:lnTo>
                  <a:lnTo>
                    <a:pt x="0" y="5397"/>
                  </a:lnTo>
                  <a:lnTo>
                    <a:pt x="1362" y="4724"/>
                  </a:lnTo>
                  <a:lnTo>
                    <a:pt x="1768" y="5800"/>
                  </a:lnTo>
                  <a:lnTo>
                    <a:pt x="2174" y="4724"/>
                  </a:lnTo>
                  <a:close/>
                </a:path>
              </a:pathLst>
            </a:custGeom>
            <a:solidFill>
              <a:schemeClr val="accent3"/>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sz="1015">
                <a:solidFill>
                  <a:srgbClr val="FFFFFF"/>
                </a:solidFill>
              </a:endParaRPr>
            </a:p>
          </p:txBody>
        </p:sp>
        <p:sp>
          <p:nvSpPr>
            <p:cNvPr id="7" name="等腰三角形 24">
              <a:extLst>
                <a:ext uri="{FF2B5EF4-FFF2-40B4-BE49-F238E27FC236}">
                  <a16:creationId xmlns="" xmlns:a16="http://schemas.microsoft.com/office/drawing/2014/main" id="{5F930375-804A-424A-9103-46866E2E87E1}"/>
                </a:ext>
              </a:extLst>
            </p:cNvPr>
            <p:cNvSpPr/>
            <p:nvPr/>
          </p:nvSpPr>
          <p:spPr>
            <a:xfrm>
              <a:off x="453535" y="2418348"/>
              <a:ext cx="5741740" cy="816309"/>
            </a:xfrm>
            <a:prstGeom prst="rightArrow">
              <a:avLst/>
            </a:prstGeom>
            <a:gradFill flip="none" rotWithShape="1">
              <a:gsLst>
                <a:gs pos="0">
                  <a:schemeClr val="accent3">
                    <a:alpha val="0"/>
                  </a:schemeClr>
                </a:gs>
                <a:gs pos="100000">
                  <a:schemeClr val="accent3">
                    <a:alpha val="67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grpSp>
          <p:nvGrpSpPr>
            <p:cNvPr id="8" name="组合 7">
              <a:extLst>
                <a:ext uri="{FF2B5EF4-FFF2-40B4-BE49-F238E27FC236}">
                  <a16:creationId xmlns="" xmlns:a16="http://schemas.microsoft.com/office/drawing/2014/main" id="{42BDBF8B-33B0-484A-A721-56F83F8E75AE}"/>
                </a:ext>
              </a:extLst>
            </p:cNvPr>
            <p:cNvGrpSpPr/>
            <p:nvPr/>
          </p:nvGrpSpPr>
          <p:grpSpPr>
            <a:xfrm rot="16200000">
              <a:off x="6937751" y="1815218"/>
              <a:ext cx="2151950" cy="1953846"/>
              <a:chOff x="1555249" y="3853889"/>
              <a:chExt cx="9005302" cy="2753946"/>
            </a:xfrm>
          </p:grpSpPr>
          <p:sp>
            <p:nvSpPr>
              <p:cNvPr id="29" name="椭圆 28">
                <a:extLst>
                  <a:ext uri="{FF2B5EF4-FFF2-40B4-BE49-F238E27FC236}">
                    <a16:creationId xmlns="" xmlns:a16="http://schemas.microsoft.com/office/drawing/2014/main" id="{B172ED10-C0EB-400F-ABDD-9DD74F28670B}"/>
                  </a:ext>
                </a:extLst>
              </p:cNvPr>
              <p:cNvSpPr/>
              <p:nvPr/>
            </p:nvSpPr>
            <p:spPr>
              <a:xfrm flipV="1">
                <a:off x="5134440" y="3853889"/>
                <a:ext cx="1846921" cy="84519"/>
              </a:xfrm>
              <a:prstGeom prst="ellipse">
                <a:avLst/>
              </a:prstGeom>
              <a:noFill/>
              <a:ln>
                <a:solidFill>
                  <a:schemeClr val="accent3">
                    <a:alpha val="70000"/>
                  </a:schemeClr>
                </a:solidFill>
                <a:prstDash val="solid"/>
              </a:ln>
              <a:effectLst>
                <a:glow rad="25400">
                  <a:srgbClr val="ECD4E9">
                    <a:alpha val="1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30" name="椭圆 29">
                <a:extLst>
                  <a:ext uri="{FF2B5EF4-FFF2-40B4-BE49-F238E27FC236}">
                    <a16:creationId xmlns="" xmlns:a16="http://schemas.microsoft.com/office/drawing/2014/main" id="{06D6BE01-89CC-4348-BC88-9270852C27BD}"/>
                  </a:ext>
                </a:extLst>
              </p:cNvPr>
              <p:cNvSpPr/>
              <p:nvPr/>
            </p:nvSpPr>
            <p:spPr>
              <a:xfrm flipV="1">
                <a:off x="4789719" y="4234504"/>
                <a:ext cx="2536362" cy="116069"/>
              </a:xfrm>
              <a:prstGeom prst="ellipse">
                <a:avLst/>
              </a:prstGeom>
              <a:noFill/>
              <a:ln>
                <a:solidFill>
                  <a:schemeClr val="accent3">
                    <a:alpha val="60000"/>
                  </a:schemeClr>
                </a:solidFill>
                <a:prstDash val="solid"/>
              </a:ln>
              <a:effectLst>
                <a:glow rad="25400">
                  <a:srgbClr val="ECD4E9">
                    <a:alpha val="1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31" name="椭圆 30">
                <a:extLst>
                  <a:ext uri="{FF2B5EF4-FFF2-40B4-BE49-F238E27FC236}">
                    <a16:creationId xmlns="" xmlns:a16="http://schemas.microsoft.com/office/drawing/2014/main" id="{22F6E3F9-B6DA-42C1-84F8-B974527EF693}"/>
                  </a:ext>
                </a:extLst>
              </p:cNvPr>
              <p:cNvSpPr/>
              <p:nvPr/>
            </p:nvSpPr>
            <p:spPr>
              <a:xfrm flipV="1">
                <a:off x="4533587" y="4646669"/>
                <a:ext cx="3048627" cy="85355"/>
              </a:xfrm>
              <a:prstGeom prst="ellipse">
                <a:avLst/>
              </a:prstGeom>
              <a:noFill/>
              <a:ln>
                <a:solidFill>
                  <a:schemeClr val="accent3">
                    <a:alpha val="50000"/>
                  </a:schemeClr>
                </a:solidFill>
                <a:prstDash val="solid"/>
              </a:ln>
              <a:effectLst>
                <a:glow rad="25400">
                  <a:srgbClr val="ECD4E9">
                    <a:alpha val="1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32" name="椭圆 31">
                <a:extLst>
                  <a:ext uri="{FF2B5EF4-FFF2-40B4-BE49-F238E27FC236}">
                    <a16:creationId xmlns="" xmlns:a16="http://schemas.microsoft.com/office/drawing/2014/main" id="{196EEAD6-44DE-4D98-AE6A-483530479225}"/>
                  </a:ext>
                </a:extLst>
              </p:cNvPr>
              <p:cNvSpPr/>
              <p:nvPr/>
            </p:nvSpPr>
            <p:spPr>
              <a:xfrm flipV="1">
                <a:off x="4136646" y="5028120"/>
                <a:ext cx="3842508" cy="107583"/>
              </a:xfrm>
              <a:prstGeom prst="ellipse">
                <a:avLst/>
              </a:prstGeom>
              <a:noFill/>
              <a:ln>
                <a:solidFill>
                  <a:schemeClr val="accent3">
                    <a:alpha val="40000"/>
                  </a:schemeClr>
                </a:solidFill>
                <a:prstDash val="solid"/>
              </a:ln>
              <a:effectLst>
                <a:glow rad="25400">
                  <a:srgbClr val="ECD4E9">
                    <a:alpha val="1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33" name="椭圆 32">
                <a:extLst>
                  <a:ext uri="{FF2B5EF4-FFF2-40B4-BE49-F238E27FC236}">
                    <a16:creationId xmlns="" xmlns:a16="http://schemas.microsoft.com/office/drawing/2014/main" id="{B922F670-F8CF-47BF-B897-ED7310BDA3E8}"/>
                  </a:ext>
                </a:extLst>
              </p:cNvPr>
              <p:cNvSpPr/>
              <p:nvPr/>
            </p:nvSpPr>
            <p:spPr>
              <a:xfrm flipV="1">
                <a:off x="3539956" y="5431799"/>
                <a:ext cx="5035888" cy="140995"/>
              </a:xfrm>
              <a:prstGeom prst="ellipse">
                <a:avLst/>
              </a:prstGeom>
              <a:noFill/>
              <a:ln>
                <a:solidFill>
                  <a:schemeClr val="accent3">
                    <a:alpha val="30000"/>
                  </a:schemeClr>
                </a:solidFill>
                <a:prstDash val="solid"/>
              </a:ln>
              <a:effectLst>
                <a:glow rad="25400">
                  <a:srgbClr val="ECD4E9">
                    <a:alpha val="1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34" name="椭圆 33">
                <a:extLst>
                  <a:ext uri="{FF2B5EF4-FFF2-40B4-BE49-F238E27FC236}">
                    <a16:creationId xmlns="" xmlns:a16="http://schemas.microsoft.com/office/drawing/2014/main" id="{326E8B89-B7C8-4937-9DDA-D581E5382FE6}"/>
                  </a:ext>
                </a:extLst>
              </p:cNvPr>
              <p:cNvSpPr/>
              <p:nvPr/>
            </p:nvSpPr>
            <p:spPr>
              <a:xfrm flipV="1">
                <a:off x="2652074" y="5868890"/>
                <a:ext cx="6811653" cy="190713"/>
              </a:xfrm>
              <a:prstGeom prst="ellipse">
                <a:avLst/>
              </a:prstGeom>
              <a:noFill/>
              <a:ln>
                <a:solidFill>
                  <a:schemeClr val="accent3">
                    <a:alpha val="2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35" name="椭圆 34">
                <a:extLst>
                  <a:ext uri="{FF2B5EF4-FFF2-40B4-BE49-F238E27FC236}">
                    <a16:creationId xmlns="" xmlns:a16="http://schemas.microsoft.com/office/drawing/2014/main" id="{6ABEBC6F-6751-4548-8C03-C3BEC71ED296}"/>
                  </a:ext>
                </a:extLst>
              </p:cNvPr>
              <p:cNvSpPr/>
              <p:nvPr/>
            </p:nvSpPr>
            <p:spPr>
              <a:xfrm flipV="1">
                <a:off x="1555249" y="6355704"/>
                <a:ext cx="9005302" cy="252131"/>
              </a:xfrm>
              <a:prstGeom prst="ellipse">
                <a:avLst/>
              </a:prstGeom>
              <a:noFill/>
              <a:ln>
                <a:solidFill>
                  <a:srgbClr val="62FFFF">
                    <a:alpha val="5000"/>
                  </a:srgb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grpSp>
          <p:nvGrpSpPr>
            <p:cNvPr id="9" name="组合 8">
              <a:extLst>
                <a:ext uri="{FF2B5EF4-FFF2-40B4-BE49-F238E27FC236}">
                  <a16:creationId xmlns="" xmlns:a16="http://schemas.microsoft.com/office/drawing/2014/main" id="{2F188ACE-B539-4BDD-A305-A0AF7DDF0A3D}"/>
                </a:ext>
              </a:extLst>
            </p:cNvPr>
            <p:cNvGrpSpPr/>
            <p:nvPr/>
          </p:nvGrpSpPr>
          <p:grpSpPr>
            <a:xfrm flipH="1">
              <a:off x="2791682" y="2039183"/>
              <a:ext cx="745357" cy="632907"/>
              <a:chOff x="-195781" y="1518541"/>
              <a:chExt cx="1591029" cy="1350994"/>
            </a:xfrm>
          </p:grpSpPr>
          <p:grpSp>
            <p:nvGrpSpPr>
              <p:cNvPr id="25" name="组合 24">
                <a:extLst>
                  <a:ext uri="{FF2B5EF4-FFF2-40B4-BE49-F238E27FC236}">
                    <a16:creationId xmlns="" xmlns:a16="http://schemas.microsoft.com/office/drawing/2014/main" id="{477DA494-781B-44A7-B3BF-77C2D46D5E01}"/>
                  </a:ext>
                </a:extLst>
              </p:cNvPr>
              <p:cNvGrpSpPr/>
              <p:nvPr/>
            </p:nvGrpSpPr>
            <p:grpSpPr>
              <a:xfrm rot="5400000">
                <a:off x="-75763" y="1398523"/>
                <a:ext cx="1350994" cy="1591029"/>
                <a:chOff x="3954614" y="5842185"/>
                <a:chExt cx="834674" cy="982973"/>
              </a:xfrm>
            </p:grpSpPr>
            <p:sp>
              <p:nvSpPr>
                <p:cNvPr id="27" name="椭圆 26">
                  <a:extLst>
                    <a:ext uri="{FF2B5EF4-FFF2-40B4-BE49-F238E27FC236}">
                      <a16:creationId xmlns="" xmlns:a16="http://schemas.microsoft.com/office/drawing/2014/main" id="{E2C15187-EFFF-49D4-930B-1A7BB7CDC977}"/>
                    </a:ext>
                  </a:extLst>
                </p:cNvPr>
                <p:cNvSpPr/>
                <p:nvPr/>
              </p:nvSpPr>
              <p:spPr>
                <a:xfrm>
                  <a:off x="3954614" y="6428018"/>
                  <a:ext cx="397140" cy="397140"/>
                </a:xfrm>
                <a:prstGeom prst="ellipse">
                  <a:avLst/>
                </a:prstGeom>
                <a:noFill/>
                <a:ln>
                  <a:gradFill>
                    <a:gsLst>
                      <a:gs pos="0">
                        <a:srgbClr val="0D69FF"/>
                      </a:gs>
                      <a:gs pos="68000">
                        <a:srgbClr val="62FFFF"/>
                      </a:gs>
                      <a:gs pos="43000">
                        <a:srgbClr val="62FFFF"/>
                      </a:gs>
                      <a:gs pos="100000">
                        <a:srgbClr val="0D69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dirty="0"/>
                </a:p>
              </p:txBody>
            </p:sp>
            <p:cxnSp>
              <p:nvCxnSpPr>
                <p:cNvPr id="28" name="直接连接符 27">
                  <a:extLst>
                    <a:ext uri="{FF2B5EF4-FFF2-40B4-BE49-F238E27FC236}">
                      <a16:creationId xmlns="" xmlns:a16="http://schemas.microsoft.com/office/drawing/2014/main" id="{06265A90-A0F6-4B50-9458-1B76A7EDEA1D}"/>
                    </a:ext>
                  </a:extLst>
                </p:cNvPr>
                <p:cNvCxnSpPr/>
                <p:nvPr/>
              </p:nvCxnSpPr>
              <p:spPr>
                <a:xfrm flipH="1">
                  <a:off x="4252259" y="5842185"/>
                  <a:ext cx="537029" cy="610572"/>
                </a:xfrm>
                <a:prstGeom prst="line">
                  <a:avLst/>
                </a:prstGeom>
                <a:noFill/>
                <a:ln>
                  <a:gradFill>
                    <a:gsLst>
                      <a:gs pos="9000">
                        <a:schemeClr val="bg1">
                          <a:lumMod val="95000"/>
                          <a:alpha val="10000"/>
                        </a:schemeClr>
                      </a:gs>
                      <a:gs pos="68000">
                        <a:srgbClr val="62FFFF">
                          <a:alpha val="50000"/>
                        </a:srgbClr>
                      </a:gs>
                      <a:gs pos="43000">
                        <a:srgbClr val="62FFFF">
                          <a:alpha val="40000"/>
                        </a:srgbClr>
                      </a:gs>
                      <a:gs pos="100000">
                        <a:schemeClr val="bg1">
                          <a:lumMod val="9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grpSp>
          <p:sp>
            <p:nvSpPr>
              <p:cNvPr id="26" name="椭圆 43">
                <a:extLst>
                  <a:ext uri="{FF2B5EF4-FFF2-40B4-BE49-F238E27FC236}">
                    <a16:creationId xmlns="" xmlns:a16="http://schemas.microsoft.com/office/drawing/2014/main" id="{AB84B280-91D5-482A-B8A2-D51313C4F0F0}"/>
                  </a:ext>
                </a:extLst>
              </p:cNvPr>
              <p:cNvSpPr/>
              <p:nvPr/>
            </p:nvSpPr>
            <p:spPr>
              <a:xfrm>
                <a:off x="-55700" y="1647831"/>
                <a:ext cx="366675" cy="384214"/>
              </a:xfrm>
              <a:custGeom>
                <a:avLst/>
                <a:gdLst>
                  <a:gd name="connsiteX0" fmla="*/ 75115 w 321487"/>
                  <a:gd name="connsiteY0" fmla="*/ 204009 h 336863"/>
                  <a:gd name="connsiteX1" fmla="*/ 94628 w 321487"/>
                  <a:gd name="connsiteY1" fmla="*/ 207993 h 336863"/>
                  <a:gd name="connsiteX2" fmla="*/ 114472 w 321487"/>
                  <a:gd name="connsiteY2" fmla="*/ 225257 h 336863"/>
                  <a:gd name="connsiteX3" fmla="*/ 156805 w 321487"/>
                  <a:gd name="connsiteY3" fmla="*/ 239866 h 336863"/>
                  <a:gd name="connsiteX4" fmla="*/ 170035 w 321487"/>
                  <a:gd name="connsiteY4" fmla="*/ 239866 h 336863"/>
                  <a:gd name="connsiteX5" fmla="*/ 212368 w 321487"/>
                  <a:gd name="connsiteY5" fmla="*/ 225257 h 336863"/>
                  <a:gd name="connsiteX6" fmla="*/ 230889 w 321487"/>
                  <a:gd name="connsiteY6" fmla="*/ 207993 h 336863"/>
                  <a:gd name="connsiteX7" fmla="*/ 269254 w 321487"/>
                  <a:gd name="connsiteY7" fmla="*/ 215961 h 336863"/>
                  <a:gd name="connsiteX8" fmla="*/ 310264 w 321487"/>
                  <a:gd name="connsiteY8" fmla="*/ 286346 h 336863"/>
                  <a:gd name="connsiteX9" fmla="*/ 316879 w 321487"/>
                  <a:gd name="connsiteY9" fmla="*/ 302282 h 336863"/>
                  <a:gd name="connsiteX10" fmla="*/ 319524 w 321487"/>
                  <a:gd name="connsiteY10" fmla="*/ 327514 h 336863"/>
                  <a:gd name="connsiteX11" fmla="*/ 295712 w 321487"/>
                  <a:gd name="connsiteY11" fmla="*/ 336810 h 336863"/>
                  <a:gd name="connsiteX12" fmla="*/ 28482 w 321487"/>
                  <a:gd name="connsiteY12" fmla="*/ 336810 h 336863"/>
                  <a:gd name="connsiteX13" fmla="*/ 2024 w 321487"/>
                  <a:gd name="connsiteY13" fmla="*/ 327514 h 336863"/>
                  <a:gd name="connsiteX14" fmla="*/ 3347 w 321487"/>
                  <a:gd name="connsiteY14" fmla="*/ 302282 h 336863"/>
                  <a:gd name="connsiteX15" fmla="*/ 11284 w 321487"/>
                  <a:gd name="connsiteY15" fmla="*/ 286346 h 336863"/>
                  <a:gd name="connsiteX16" fmla="*/ 53618 w 321487"/>
                  <a:gd name="connsiteY16" fmla="*/ 215961 h 336863"/>
                  <a:gd name="connsiteX17" fmla="*/ 75115 w 321487"/>
                  <a:gd name="connsiteY17" fmla="*/ 204009 h 336863"/>
                  <a:gd name="connsiteX18" fmla="*/ 160774 w 321487"/>
                  <a:gd name="connsiteY18" fmla="*/ 0 h 336863"/>
                  <a:gd name="connsiteX19" fmla="*/ 245706 w 321487"/>
                  <a:gd name="connsiteY19" fmla="*/ 100013 h 336863"/>
                  <a:gd name="connsiteX20" fmla="*/ 160774 w 321487"/>
                  <a:gd name="connsiteY20" fmla="*/ 200026 h 336863"/>
                  <a:gd name="connsiteX21" fmla="*/ 75842 w 321487"/>
                  <a:gd name="connsiteY21" fmla="*/ 100013 h 336863"/>
                  <a:gd name="connsiteX22" fmla="*/ 160774 w 321487"/>
                  <a:gd name="connsiteY22" fmla="*/ 0 h 336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1487" h="336863">
                    <a:moveTo>
                      <a:pt x="75115" y="204009"/>
                    </a:moveTo>
                    <a:cubicBezTo>
                      <a:pt x="82391" y="203345"/>
                      <a:pt x="89337" y="205337"/>
                      <a:pt x="94628" y="207993"/>
                    </a:cubicBezTo>
                    <a:cubicBezTo>
                      <a:pt x="101243" y="211977"/>
                      <a:pt x="109180" y="221273"/>
                      <a:pt x="114472" y="225257"/>
                    </a:cubicBezTo>
                    <a:cubicBezTo>
                      <a:pt x="121087" y="231897"/>
                      <a:pt x="134316" y="239866"/>
                      <a:pt x="156805" y="239866"/>
                    </a:cubicBezTo>
                    <a:cubicBezTo>
                      <a:pt x="170035" y="239866"/>
                      <a:pt x="170035" y="239866"/>
                      <a:pt x="170035" y="239866"/>
                    </a:cubicBezTo>
                    <a:cubicBezTo>
                      <a:pt x="191201" y="239866"/>
                      <a:pt x="204431" y="231897"/>
                      <a:pt x="212368" y="225257"/>
                    </a:cubicBezTo>
                    <a:cubicBezTo>
                      <a:pt x="217660" y="221273"/>
                      <a:pt x="224274" y="210649"/>
                      <a:pt x="230889" y="207993"/>
                    </a:cubicBezTo>
                    <a:cubicBezTo>
                      <a:pt x="241472" y="202681"/>
                      <a:pt x="256024" y="200025"/>
                      <a:pt x="269254" y="215961"/>
                    </a:cubicBezTo>
                    <a:cubicBezTo>
                      <a:pt x="291743" y="241194"/>
                      <a:pt x="310264" y="286346"/>
                      <a:pt x="310264" y="286346"/>
                    </a:cubicBezTo>
                    <a:cubicBezTo>
                      <a:pt x="316879" y="302282"/>
                      <a:pt x="316879" y="302282"/>
                      <a:pt x="316879" y="302282"/>
                    </a:cubicBezTo>
                    <a:cubicBezTo>
                      <a:pt x="320847" y="308922"/>
                      <a:pt x="323493" y="320874"/>
                      <a:pt x="319524" y="327514"/>
                    </a:cubicBezTo>
                    <a:cubicBezTo>
                      <a:pt x="311587" y="338138"/>
                      <a:pt x="295712" y="336810"/>
                      <a:pt x="295712" y="336810"/>
                    </a:cubicBezTo>
                    <a:lnTo>
                      <a:pt x="28482" y="336810"/>
                    </a:lnTo>
                    <a:cubicBezTo>
                      <a:pt x="28482" y="336810"/>
                      <a:pt x="9962" y="338138"/>
                      <a:pt x="2024" y="327514"/>
                    </a:cubicBezTo>
                    <a:cubicBezTo>
                      <a:pt x="-1945" y="320874"/>
                      <a:pt x="701" y="308922"/>
                      <a:pt x="3347" y="302282"/>
                    </a:cubicBezTo>
                    <a:cubicBezTo>
                      <a:pt x="11284" y="286346"/>
                      <a:pt x="11284" y="286346"/>
                      <a:pt x="11284" y="286346"/>
                    </a:cubicBezTo>
                    <a:cubicBezTo>
                      <a:pt x="11284" y="286346"/>
                      <a:pt x="31128" y="241194"/>
                      <a:pt x="53618" y="215961"/>
                    </a:cubicBezTo>
                    <a:cubicBezTo>
                      <a:pt x="60233" y="207993"/>
                      <a:pt x="67839" y="204673"/>
                      <a:pt x="75115" y="204009"/>
                    </a:cubicBezTo>
                    <a:close/>
                    <a:moveTo>
                      <a:pt x="160774" y="0"/>
                    </a:moveTo>
                    <a:cubicBezTo>
                      <a:pt x="207681" y="0"/>
                      <a:pt x="245706" y="44777"/>
                      <a:pt x="245706" y="100013"/>
                    </a:cubicBezTo>
                    <a:cubicBezTo>
                      <a:pt x="245706" y="155249"/>
                      <a:pt x="207681" y="200026"/>
                      <a:pt x="160774" y="200026"/>
                    </a:cubicBezTo>
                    <a:cubicBezTo>
                      <a:pt x="113867" y="200026"/>
                      <a:pt x="75842" y="155249"/>
                      <a:pt x="75842" y="100013"/>
                    </a:cubicBezTo>
                    <a:cubicBezTo>
                      <a:pt x="75842" y="44777"/>
                      <a:pt x="113867" y="0"/>
                      <a:pt x="1607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p>
            </p:txBody>
          </p:sp>
        </p:grpSp>
        <p:grpSp>
          <p:nvGrpSpPr>
            <p:cNvPr id="11" name="组合 10">
              <a:extLst>
                <a:ext uri="{FF2B5EF4-FFF2-40B4-BE49-F238E27FC236}">
                  <a16:creationId xmlns="" xmlns:a16="http://schemas.microsoft.com/office/drawing/2014/main" id="{E0A1D2D2-EFBC-4F42-9224-C9A13F70F391}"/>
                </a:ext>
              </a:extLst>
            </p:cNvPr>
            <p:cNvGrpSpPr/>
            <p:nvPr/>
          </p:nvGrpSpPr>
          <p:grpSpPr>
            <a:xfrm flipH="1" flipV="1">
              <a:off x="2891438" y="2992224"/>
              <a:ext cx="745356" cy="632906"/>
              <a:chOff x="-185065" y="1356856"/>
              <a:chExt cx="1591027" cy="1350993"/>
            </a:xfrm>
          </p:grpSpPr>
          <p:grpSp>
            <p:nvGrpSpPr>
              <p:cNvPr id="17" name="组合 16">
                <a:extLst>
                  <a:ext uri="{FF2B5EF4-FFF2-40B4-BE49-F238E27FC236}">
                    <a16:creationId xmlns="" xmlns:a16="http://schemas.microsoft.com/office/drawing/2014/main" id="{C4B4711B-9C92-42DD-A50E-88F162C49BF8}"/>
                  </a:ext>
                </a:extLst>
              </p:cNvPr>
              <p:cNvGrpSpPr/>
              <p:nvPr/>
            </p:nvGrpSpPr>
            <p:grpSpPr>
              <a:xfrm rot="5400000">
                <a:off x="-65048" y="1236839"/>
                <a:ext cx="1350993" cy="1591027"/>
                <a:chOff x="3854725" y="5835568"/>
                <a:chExt cx="834674" cy="982972"/>
              </a:xfrm>
            </p:grpSpPr>
            <p:sp>
              <p:nvSpPr>
                <p:cNvPr id="19" name="椭圆 18">
                  <a:extLst>
                    <a:ext uri="{FF2B5EF4-FFF2-40B4-BE49-F238E27FC236}">
                      <a16:creationId xmlns="" xmlns:a16="http://schemas.microsoft.com/office/drawing/2014/main" id="{23A34114-F7E3-4942-945A-F7660811C94F}"/>
                    </a:ext>
                  </a:extLst>
                </p:cNvPr>
                <p:cNvSpPr/>
                <p:nvPr/>
              </p:nvSpPr>
              <p:spPr>
                <a:xfrm>
                  <a:off x="3854725" y="6421400"/>
                  <a:ext cx="397140" cy="397140"/>
                </a:xfrm>
                <a:prstGeom prst="ellipse">
                  <a:avLst/>
                </a:prstGeom>
                <a:noFill/>
                <a:ln>
                  <a:gradFill>
                    <a:gsLst>
                      <a:gs pos="0">
                        <a:srgbClr val="0D69FF"/>
                      </a:gs>
                      <a:gs pos="68000">
                        <a:srgbClr val="62FFFF"/>
                      </a:gs>
                      <a:gs pos="43000">
                        <a:srgbClr val="62FFFF"/>
                      </a:gs>
                      <a:gs pos="100000">
                        <a:srgbClr val="0D69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p>
              </p:txBody>
            </p:sp>
            <p:cxnSp>
              <p:nvCxnSpPr>
                <p:cNvPr id="20" name="直接连接符 19">
                  <a:extLst>
                    <a:ext uri="{FF2B5EF4-FFF2-40B4-BE49-F238E27FC236}">
                      <a16:creationId xmlns="" xmlns:a16="http://schemas.microsoft.com/office/drawing/2014/main" id="{502AF771-28CA-45F1-81C7-F1DEBEE6AE76}"/>
                    </a:ext>
                  </a:extLst>
                </p:cNvPr>
                <p:cNvCxnSpPr>
                  <a:cxnSpLocks/>
                </p:cNvCxnSpPr>
                <p:nvPr/>
              </p:nvCxnSpPr>
              <p:spPr>
                <a:xfrm flipH="1">
                  <a:off x="4152370" y="5835568"/>
                  <a:ext cx="537029" cy="610572"/>
                </a:xfrm>
                <a:prstGeom prst="line">
                  <a:avLst/>
                </a:prstGeom>
                <a:noFill/>
                <a:ln>
                  <a:gradFill>
                    <a:gsLst>
                      <a:gs pos="9000">
                        <a:schemeClr val="bg1">
                          <a:lumMod val="95000"/>
                          <a:alpha val="10000"/>
                        </a:schemeClr>
                      </a:gs>
                      <a:gs pos="68000">
                        <a:srgbClr val="62FFFF">
                          <a:alpha val="50000"/>
                        </a:srgbClr>
                      </a:gs>
                      <a:gs pos="43000">
                        <a:srgbClr val="62FFFF">
                          <a:alpha val="40000"/>
                        </a:srgbClr>
                      </a:gs>
                      <a:gs pos="100000">
                        <a:schemeClr val="bg1">
                          <a:lumMod val="9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cxnSp>
          </p:grpSp>
          <p:sp>
            <p:nvSpPr>
              <p:cNvPr id="18" name="椭圆 53">
                <a:extLst>
                  <a:ext uri="{FF2B5EF4-FFF2-40B4-BE49-F238E27FC236}">
                    <a16:creationId xmlns="" xmlns:a16="http://schemas.microsoft.com/office/drawing/2014/main" id="{7DEABE6B-598D-4FA4-80AE-7E35F5D05C3B}"/>
                  </a:ext>
                </a:extLst>
              </p:cNvPr>
              <p:cNvSpPr/>
              <p:nvPr/>
            </p:nvSpPr>
            <p:spPr>
              <a:xfrm flipH="1" flipV="1">
                <a:off x="-53757" y="1501900"/>
                <a:ext cx="384213" cy="352711"/>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p>
            </p:txBody>
          </p:sp>
        </p:grpSp>
      </p:grpSp>
      <p:sp>
        <p:nvSpPr>
          <p:cNvPr id="36" name="矩形 35">
            <a:extLst>
              <a:ext uri="{FF2B5EF4-FFF2-40B4-BE49-F238E27FC236}">
                <a16:creationId xmlns="" xmlns:a16="http://schemas.microsoft.com/office/drawing/2014/main" id="{92578348-5D3D-4B9F-9A35-296BCBD8EC9D}"/>
              </a:ext>
            </a:extLst>
          </p:cNvPr>
          <p:cNvSpPr/>
          <p:nvPr/>
        </p:nvSpPr>
        <p:spPr>
          <a:xfrm>
            <a:off x="8311646" y="2351870"/>
            <a:ext cx="800219" cy="461665"/>
          </a:xfrm>
          <a:prstGeom prst="rect">
            <a:avLst/>
          </a:prstGeom>
        </p:spPr>
        <p:txBody>
          <a:bodyPr wrap="none">
            <a:spAutoFit/>
          </a:bodyPr>
          <a:lstStyle/>
          <a:p>
            <a:pPr algn="ctr"/>
            <a:r>
              <a:rPr lang="zh-CN" altLang="en-US" sz="2400" b="1" dirty="0">
                <a:solidFill>
                  <a:schemeClr val="bg1"/>
                </a:solidFill>
              </a:rPr>
              <a:t>金融</a:t>
            </a:r>
          </a:p>
        </p:txBody>
      </p:sp>
      <p:sp>
        <p:nvSpPr>
          <p:cNvPr id="37" name="矩形 36">
            <a:extLst>
              <a:ext uri="{FF2B5EF4-FFF2-40B4-BE49-F238E27FC236}">
                <a16:creationId xmlns="" xmlns:a16="http://schemas.microsoft.com/office/drawing/2014/main" id="{B05D639B-8090-4FA1-BD02-85697D4BF099}"/>
              </a:ext>
            </a:extLst>
          </p:cNvPr>
          <p:cNvSpPr/>
          <p:nvPr/>
        </p:nvSpPr>
        <p:spPr>
          <a:xfrm>
            <a:off x="4608497" y="1915120"/>
            <a:ext cx="1338828" cy="369332"/>
          </a:xfrm>
          <a:prstGeom prst="rect">
            <a:avLst/>
          </a:prstGeom>
        </p:spPr>
        <p:txBody>
          <a:bodyPr wrap="none">
            <a:spAutoFit/>
          </a:bodyPr>
          <a:lstStyle/>
          <a:p>
            <a:r>
              <a:rPr lang="zh-CN" altLang="en-US" b="1" dirty="0">
                <a:solidFill>
                  <a:schemeClr val="bg1"/>
                </a:solidFill>
              </a:rPr>
              <a:t>前向供应链</a:t>
            </a:r>
          </a:p>
        </p:txBody>
      </p:sp>
      <p:sp>
        <p:nvSpPr>
          <p:cNvPr id="39" name="矩形 38">
            <a:extLst>
              <a:ext uri="{FF2B5EF4-FFF2-40B4-BE49-F238E27FC236}">
                <a16:creationId xmlns="" xmlns:a16="http://schemas.microsoft.com/office/drawing/2014/main" id="{03898368-0A4B-46DA-9C66-AE223572C75C}"/>
              </a:ext>
            </a:extLst>
          </p:cNvPr>
          <p:cNvSpPr/>
          <p:nvPr/>
        </p:nvSpPr>
        <p:spPr>
          <a:xfrm>
            <a:off x="2598603" y="3735432"/>
            <a:ext cx="1338828" cy="369332"/>
          </a:xfrm>
          <a:prstGeom prst="rect">
            <a:avLst/>
          </a:prstGeom>
        </p:spPr>
        <p:txBody>
          <a:bodyPr wrap="none">
            <a:spAutoFit/>
          </a:bodyPr>
          <a:lstStyle/>
          <a:p>
            <a:r>
              <a:rPr lang="zh-CN" altLang="en-US" b="1" dirty="0">
                <a:solidFill>
                  <a:schemeClr val="bg1"/>
                </a:solidFill>
              </a:rPr>
              <a:t>后向供应链</a:t>
            </a:r>
          </a:p>
        </p:txBody>
      </p:sp>
      <p:sp>
        <p:nvSpPr>
          <p:cNvPr id="42" name="矩形 41">
            <a:extLst>
              <a:ext uri="{FF2B5EF4-FFF2-40B4-BE49-F238E27FC236}">
                <a16:creationId xmlns="" xmlns:a16="http://schemas.microsoft.com/office/drawing/2014/main" id="{BEEE86DF-DCFD-4544-8B9F-49C9CFD64D46}"/>
              </a:ext>
            </a:extLst>
          </p:cNvPr>
          <p:cNvSpPr/>
          <p:nvPr/>
        </p:nvSpPr>
        <p:spPr>
          <a:xfrm>
            <a:off x="889787" y="2800000"/>
            <a:ext cx="7539902" cy="369332"/>
          </a:xfrm>
          <a:prstGeom prst="rect">
            <a:avLst/>
          </a:prstGeom>
        </p:spPr>
        <p:txBody>
          <a:bodyPr wrap="square">
            <a:spAutoFit/>
          </a:bodyPr>
          <a:lstStyle/>
          <a:p>
            <a:r>
              <a:rPr lang="zh-CN" altLang="en-US" b="1" dirty="0">
                <a:solidFill>
                  <a:schemeClr val="bg1"/>
                </a:solidFill>
              </a:rPr>
              <a:t>原材料 </a:t>
            </a:r>
            <a:r>
              <a:rPr lang="en-US" altLang="zh-CN" b="1" dirty="0">
                <a:solidFill>
                  <a:schemeClr val="bg1"/>
                </a:solidFill>
              </a:rPr>
              <a:t>—— </a:t>
            </a:r>
            <a:r>
              <a:rPr lang="zh-CN" altLang="en-US" b="1" dirty="0">
                <a:solidFill>
                  <a:schemeClr val="bg1"/>
                </a:solidFill>
              </a:rPr>
              <a:t>生产</a:t>
            </a:r>
            <a:r>
              <a:rPr lang="en-US" altLang="zh-CN" b="1" dirty="0">
                <a:solidFill>
                  <a:schemeClr val="bg1"/>
                </a:solidFill>
              </a:rPr>
              <a:t>—— </a:t>
            </a:r>
            <a:r>
              <a:rPr lang="zh-CN" altLang="en-US" b="1" dirty="0">
                <a:solidFill>
                  <a:schemeClr val="bg1"/>
                </a:solidFill>
              </a:rPr>
              <a:t>品牌商 </a:t>
            </a:r>
            <a:r>
              <a:rPr lang="en-US" altLang="zh-CN" b="1" dirty="0">
                <a:solidFill>
                  <a:schemeClr val="bg1"/>
                </a:solidFill>
              </a:rPr>
              <a:t>——</a:t>
            </a:r>
            <a:r>
              <a:rPr lang="zh-CN" altLang="en-US" b="1" dirty="0">
                <a:solidFill>
                  <a:schemeClr val="bg1"/>
                </a:solidFill>
              </a:rPr>
              <a:t>分销</a:t>
            </a:r>
            <a:r>
              <a:rPr lang="en-US" altLang="zh-CN" b="1" dirty="0">
                <a:solidFill>
                  <a:schemeClr val="bg1"/>
                </a:solidFill>
              </a:rPr>
              <a:t>/</a:t>
            </a:r>
            <a:r>
              <a:rPr lang="zh-CN" altLang="en-US" b="1" dirty="0">
                <a:solidFill>
                  <a:schemeClr val="bg1"/>
                </a:solidFill>
              </a:rPr>
              <a:t>批发 </a:t>
            </a:r>
            <a:r>
              <a:rPr lang="en-US" altLang="zh-CN" b="1" dirty="0">
                <a:solidFill>
                  <a:schemeClr val="bg1"/>
                </a:solidFill>
              </a:rPr>
              <a:t>—— </a:t>
            </a:r>
            <a:r>
              <a:rPr lang="zh-CN" altLang="en-US" b="1" dirty="0">
                <a:solidFill>
                  <a:schemeClr val="bg1"/>
                </a:solidFill>
              </a:rPr>
              <a:t>零售 </a:t>
            </a:r>
            <a:r>
              <a:rPr lang="en-US" altLang="zh-CN" b="1" dirty="0">
                <a:solidFill>
                  <a:schemeClr val="bg1"/>
                </a:solidFill>
              </a:rPr>
              <a:t>—— </a:t>
            </a:r>
            <a:r>
              <a:rPr lang="zh-CN" altLang="en-US" b="1" dirty="0">
                <a:solidFill>
                  <a:schemeClr val="bg1"/>
                </a:solidFill>
              </a:rPr>
              <a:t>消费者</a:t>
            </a:r>
            <a:endParaRPr lang="en-US" altLang="zh-CN" b="1" dirty="0">
              <a:solidFill>
                <a:schemeClr val="bg1"/>
              </a:solidFill>
            </a:endParaRPr>
          </a:p>
        </p:txBody>
      </p:sp>
      <p:sp>
        <p:nvSpPr>
          <p:cNvPr id="45" name="矩形 44">
            <a:extLst>
              <a:ext uri="{FF2B5EF4-FFF2-40B4-BE49-F238E27FC236}">
                <a16:creationId xmlns="" xmlns:a16="http://schemas.microsoft.com/office/drawing/2014/main" id="{FC031C3D-BA89-4636-B37E-05BF57DFC8AE}"/>
              </a:ext>
            </a:extLst>
          </p:cNvPr>
          <p:cNvSpPr/>
          <p:nvPr/>
        </p:nvSpPr>
        <p:spPr>
          <a:xfrm>
            <a:off x="5003393" y="4790086"/>
            <a:ext cx="2185214" cy="400110"/>
          </a:xfrm>
          <a:prstGeom prst="rect">
            <a:avLst/>
          </a:prstGeom>
        </p:spPr>
        <p:txBody>
          <a:bodyPr wrap="none">
            <a:spAutoFit/>
          </a:bodyPr>
          <a:lstStyle/>
          <a:p>
            <a:r>
              <a:rPr lang="zh-CN" altLang="en-US" sz="2000" b="1" spc="600" dirty="0">
                <a:solidFill>
                  <a:schemeClr val="bg1"/>
                </a:solidFill>
              </a:rPr>
              <a:t>逆向互联网化</a:t>
            </a:r>
          </a:p>
        </p:txBody>
      </p:sp>
      <p:sp>
        <p:nvSpPr>
          <p:cNvPr id="46" name="矩形 45">
            <a:extLst>
              <a:ext uri="{FF2B5EF4-FFF2-40B4-BE49-F238E27FC236}">
                <a16:creationId xmlns="" xmlns:a16="http://schemas.microsoft.com/office/drawing/2014/main" id="{78E76123-E404-4D03-9C8D-9D142DD61AFE}"/>
              </a:ext>
            </a:extLst>
          </p:cNvPr>
          <p:cNvSpPr/>
          <p:nvPr/>
        </p:nvSpPr>
        <p:spPr>
          <a:xfrm>
            <a:off x="7943187" y="3193036"/>
            <a:ext cx="1569660" cy="369332"/>
          </a:xfrm>
          <a:prstGeom prst="rect">
            <a:avLst/>
          </a:prstGeom>
        </p:spPr>
        <p:txBody>
          <a:bodyPr wrap="none">
            <a:spAutoFit/>
          </a:bodyPr>
          <a:lstStyle/>
          <a:p>
            <a:r>
              <a:rPr lang="zh-CN" altLang="en-US" dirty="0">
                <a:solidFill>
                  <a:schemeClr val="bg1"/>
                </a:solidFill>
              </a:rPr>
              <a:t>以消费品为例</a:t>
            </a:r>
          </a:p>
        </p:txBody>
      </p:sp>
    </p:spTree>
    <p:extLst>
      <p:ext uri="{BB962C8B-B14F-4D97-AF65-F5344CB8AC3E}">
        <p14:creationId xmlns:p14="http://schemas.microsoft.com/office/powerpoint/2010/main" val="2965394705"/>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800"/>
                                        <p:tgtEl>
                                          <p:spTgt spid="5"/>
                                        </p:tgtEl>
                                      </p:cBhvr>
                                    </p:animEffect>
                                  </p:childTnLst>
                                </p:cTn>
                              </p:par>
                            </p:childTnLst>
                          </p:cTn>
                        </p:par>
                        <p:par>
                          <p:cTn id="8" fill="hold">
                            <p:stCondLst>
                              <p:cond delay="800"/>
                            </p:stCondLst>
                            <p:childTnLst>
                              <p:par>
                                <p:cTn id="9" presetID="22" presetClass="entr" presetSubtype="8" fill="hold" grpId="0"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wipe(left)">
                                      <p:cBhvr>
                                        <p:cTn id="11" dur="800"/>
                                        <p:tgtEl>
                                          <p:spTgt spid="42"/>
                                        </p:tgtEl>
                                      </p:cBhvr>
                                    </p:animEffect>
                                  </p:childTnLst>
                                </p:cTn>
                              </p:par>
                              <p:par>
                                <p:cTn id="12" presetID="2" presetClass="entr" presetSubtype="1" fill="hold" grpId="0" nodeType="withEffect">
                                  <p:stCondLst>
                                    <p:cond delay="0"/>
                                  </p:stCondLst>
                                  <p:childTnLst>
                                    <p:set>
                                      <p:cBhvr>
                                        <p:cTn id="13" dur="1" fill="hold">
                                          <p:stCondLst>
                                            <p:cond delay="0"/>
                                          </p:stCondLst>
                                        </p:cTn>
                                        <p:tgtEl>
                                          <p:spTgt spid="37"/>
                                        </p:tgtEl>
                                        <p:attrNameLst>
                                          <p:attrName>style.visibility</p:attrName>
                                        </p:attrNameLst>
                                      </p:cBhvr>
                                      <p:to>
                                        <p:strVal val="visible"/>
                                      </p:to>
                                    </p:set>
                                    <p:anim calcmode="lin" valueType="num">
                                      <p:cBhvr additive="base">
                                        <p:cTn id="14" dur="500" fill="hold"/>
                                        <p:tgtEl>
                                          <p:spTgt spid="37"/>
                                        </p:tgtEl>
                                        <p:attrNameLst>
                                          <p:attrName>ppt_x</p:attrName>
                                        </p:attrNameLst>
                                      </p:cBhvr>
                                      <p:tavLst>
                                        <p:tav tm="0">
                                          <p:val>
                                            <p:strVal val="#ppt_x"/>
                                          </p:val>
                                        </p:tav>
                                        <p:tav tm="100000">
                                          <p:val>
                                            <p:strVal val="#ppt_x"/>
                                          </p:val>
                                        </p:tav>
                                      </p:tavLst>
                                    </p:anim>
                                    <p:anim calcmode="lin" valueType="num">
                                      <p:cBhvr additive="base">
                                        <p:cTn id="15" dur="500" fill="hold"/>
                                        <p:tgtEl>
                                          <p:spTgt spid="37"/>
                                        </p:tgtEl>
                                        <p:attrNameLst>
                                          <p:attrName>ppt_y</p:attrName>
                                        </p:attrNameLst>
                                      </p:cBhvr>
                                      <p:tavLst>
                                        <p:tav tm="0">
                                          <p:val>
                                            <p:strVal val="0-#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39"/>
                                        </p:tgtEl>
                                        <p:attrNameLst>
                                          <p:attrName>style.visibility</p:attrName>
                                        </p:attrNameLst>
                                      </p:cBhvr>
                                      <p:to>
                                        <p:strVal val="visible"/>
                                      </p:to>
                                    </p:set>
                                    <p:anim calcmode="lin" valueType="num">
                                      <p:cBhvr additive="base">
                                        <p:cTn id="18" dur="500" fill="hold"/>
                                        <p:tgtEl>
                                          <p:spTgt spid="39"/>
                                        </p:tgtEl>
                                        <p:attrNameLst>
                                          <p:attrName>ppt_x</p:attrName>
                                        </p:attrNameLst>
                                      </p:cBhvr>
                                      <p:tavLst>
                                        <p:tav tm="0">
                                          <p:val>
                                            <p:strVal val="#ppt_x"/>
                                          </p:val>
                                        </p:tav>
                                        <p:tav tm="100000">
                                          <p:val>
                                            <p:strVal val="#ppt_x"/>
                                          </p:val>
                                        </p:tav>
                                      </p:tavLst>
                                    </p:anim>
                                    <p:anim calcmode="lin" valueType="num">
                                      <p:cBhvr additive="base">
                                        <p:cTn id="19" dur="500" fill="hold"/>
                                        <p:tgtEl>
                                          <p:spTgt spid="39"/>
                                        </p:tgtEl>
                                        <p:attrNameLst>
                                          <p:attrName>ppt_y</p:attrName>
                                        </p:attrNameLst>
                                      </p:cBhvr>
                                      <p:tavLst>
                                        <p:tav tm="0">
                                          <p:val>
                                            <p:strVal val="1+#ppt_h/2"/>
                                          </p:val>
                                        </p:tav>
                                        <p:tav tm="100000">
                                          <p:val>
                                            <p:strVal val="#ppt_y"/>
                                          </p:val>
                                        </p:tav>
                                      </p:tavLst>
                                    </p:anim>
                                  </p:childTnLst>
                                </p:cTn>
                              </p:par>
                            </p:childTnLst>
                          </p:cTn>
                        </p:par>
                        <p:par>
                          <p:cTn id="20" fill="hold">
                            <p:stCondLst>
                              <p:cond delay="1600"/>
                            </p:stCondLst>
                            <p:childTnLst>
                              <p:par>
                                <p:cTn id="21" presetID="2" presetClass="entr" presetSubtype="2" fill="hold" grpId="0" nodeType="afterEffect">
                                  <p:stCondLst>
                                    <p:cond delay="0"/>
                                  </p:stCondLst>
                                  <p:childTnLst>
                                    <p:set>
                                      <p:cBhvr>
                                        <p:cTn id="22" dur="1" fill="hold">
                                          <p:stCondLst>
                                            <p:cond delay="0"/>
                                          </p:stCondLst>
                                        </p:cTn>
                                        <p:tgtEl>
                                          <p:spTgt spid="36"/>
                                        </p:tgtEl>
                                        <p:attrNameLst>
                                          <p:attrName>style.visibility</p:attrName>
                                        </p:attrNameLst>
                                      </p:cBhvr>
                                      <p:to>
                                        <p:strVal val="visible"/>
                                      </p:to>
                                    </p:set>
                                    <p:anim calcmode="lin" valueType="num">
                                      <p:cBhvr additive="base">
                                        <p:cTn id="23" dur="500" fill="hold"/>
                                        <p:tgtEl>
                                          <p:spTgt spid="36"/>
                                        </p:tgtEl>
                                        <p:attrNameLst>
                                          <p:attrName>ppt_x</p:attrName>
                                        </p:attrNameLst>
                                      </p:cBhvr>
                                      <p:tavLst>
                                        <p:tav tm="0">
                                          <p:val>
                                            <p:strVal val="1+#ppt_w/2"/>
                                          </p:val>
                                        </p:tav>
                                        <p:tav tm="100000">
                                          <p:val>
                                            <p:strVal val="#ppt_x"/>
                                          </p:val>
                                        </p:tav>
                                      </p:tavLst>
                                    </p:anim>
                                    <p:anim calcmode="lin" valueType="num">
                                      <p:cBhvr additive="base">
                                        <p:cTn id="24" dur="500" fill="hold"/>
                                        <p:tgtEl>
                                          <p:spTgt spid="36"/>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46"/>
                                        </p:tgtEl>
                                        <p:attrNameLst>
                                          <p:attrName>style.visibility</p:attrName>
                                        </p:attrNameLst>
                                      </p:cBhvr>
                                      <p:to>
                                        <p:strVal val="visible"/>
                                      </p:to>
                                    </p:set>
                                    <p:anim calcmode="lin" valueType="num">
                                      <p:cBhvr additive="base">
                                        <p:cTn id="27" dur="500" fill="hold"/>
                                        <p:tgtEl>
                                          <p:spTgt spid="46"/>
                                        </p:tgtEl>
                                        <p:attrNameLst>
                                          <p:attrName>ppt_x</p:attrName>
                                        </p:attrNameLst>
                                      </p:cBhvr>
                                      <p:tavLst>
                                        <p:tav tm="0">
                                          <p:val>
                                            <p:strVal val="1+#ppt_w/2"/>
                                          </p:val>
                                        </p:tav>
                                        <p:tav tm="100000">
                                          <p:val>
                                            <p:strVal val="#ppt_x"/>
                                          </p:val>
                                        </p:tav>
                                      </p:tavLst>
                                    </p:anim>
                                    <p:anim calcmode="lin" valueType="num">
                                      <p:cBhvr additive="base">
                                        <p:cTn id="28" dur="500" fill="hold"/>
                                        <p:tgtEl>
                                          <p:spTgt spid="46"/>
                                        </p:tgtEl>
                                        <p:attrNameLst>
                                          <p:attrName>ppt_y</p:attrName>
                                        </p:attrNameLst>
                                      </p:cBhvr>
                                      <p:tavLst>
                                        <p:tav tm="0">
                                          <p:val>
                                            <p:strVal val="#ppt_y"/>
                                          </p:val>
                                        </p:tav>
                                        <p:tav tm="100000">
                                          <p:val>
                                            <p:strVal val="#ppt_y"/>
                                          </p:val>
                                        </p:tav>
                                      </p:tavLst>
                                    </p:anim>
                                  </p:childTnLst>
                                </p:cTn>
                              </p:par>
                            </p:childTnLst>
                          </p:cTn>
                        </p:par>
                        <p:par>
                          <p:cTn id="29" fill="hold">
                            <p:stCondLst>
                              <p:cond delay="2100"/>
                            </p:stCondLst>
                            <p:childTnLst>
                              <p:par>
                                <p:cTn id="30" presetID="22" presetClass="entr" presetSubtype="2" fill="hold" grpId="0" nodeType="afterEffect">
                                  <p:stCondLst>
                                    <p:cond delay="0"/>
                                  </p:stCondLst>
                                  <p:childTnLst>
                                    <p:set>
                                      <p:cBhvr>
                                        <p:cTn id="31" dur="1" fill="hold">
                                          <p:stCondLst>
                                            <p:cond delay="0"/>
                                          </p:stCondLst>
                                        </p:cTn>
                                        <p:tgtEl>
                                          <p:spTgt spid="47"/>
                                        </p:tgtEl>
                                        <p:attrNameLst>
                                          <p:attrName>style.visibility</p:attrName>
                                        </p:attrNameLst>
                                      </p:cBhvr>
                                      <p:to>
                                        <p:strVal val="visible"/>
                                      </p:to>
                                    </p:set>
                                    <p:animEffect transition="in" filter="wipe(right)">
                                      <p:cBhvr>
                                        <p:cTn id="32" dur="500"/>
                                        <p:tgtEl>
                                          <p:spTgt spid="47"/>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45"/>
                                        </p:tgtEl>
                                        <p:attrNameLst>
                                          <p:attrName>style.visibility</p:attrName>
                                        </p:attrNameLst>
                                      </p:cBhvr>
                                      <p:to>
                                        <p:strVal val="visible"/>
                                      </p:to>
                                    </p:set>
                                    <p:animEffect transition="in" filter="wipe(left)">
                                      <p:cBhvr>
                                        <p:cTn id="35"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36" grpId="0"/>
      <p:bldP spid="37" grpId="0"/>
      <p:bldP spid="39" grpId="0"/>
      <p:bldP spid="42" grpId="0"/>
      <p:bldP spid="45" grpId="0"/>
      <p:bldP spid="4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矩形 46">
            <a:extLst>
              <a:ext uri="{FF2B5EF4-FFF2-40B4-BE49-F238E27FC236}">
                <a16:creationId xmlns="" xmlns:a16="http://schemas.microsoft.com/office/drawing/2014/main" id="{8DE1EF19-8A2E-4882-9FFB-47FEC8E6F5A9}"/>
              </a:ext>
            </a:extLst>
          </p:cNvPr>
          <p:cNvSpPr/>
          <p:nvPr/>
        </p:nvSpPr>
        <p:spPr>
          <a:xfrm>
            <a:off x="2443980" y="5018066"/>
            <a:ext cx="7116176" cy="705366"/>
          </a:xfrm>
          <a:prstGeom prst="rect">
            <a:avLst/>
          </a:prstGeom>
          <a:gradFill flip="none" rotWithShape="1">
            <a:gsLst>
              <a:gs pos="0">
                <a:schemeClr val="accent3">
                  <a:alpha val="0"/>
                </a:schemeClr>
              </a:gs>
              <a:gs pos="100000">
                <a:schemeClr val="accent3">
                  <a:alpha val="48000"/>
                </a:schemeClr>
              </a:gs>
              <a:gs pos="55000">
                <a:schemeClr val="accent3">
                  <a:alpha val="31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nvGrpSpPr>
          <p:cNvPr id="2" name="组合 1">
            <a:extLst>
              <a:ext uri="{FF2B5EF4-FFF2-40B4-BE49-F238E27FC236}">
                <a16:creationId xmlns="" xmlns:a16="http://schemas.microsoft.com/office/drawing/2014/main" id="{690110FE-E984-4F07-AAB7-84581A6F13C2}"/>
              </a:ext>
            </a:extLst>
          </p:cNvPr>
          <p:cNvGrpSpPr/>
          <p:nvPr/>
        </p:nvGrpSpPr>
        <p:grpSpPr>
          <a:xfrm>
            <a:off x="3613427" y="282265"/>
            <a:ext cx="4965147" cy="609273"/>
            <a:chOff x="3613427" y="282265"/>
            <a:chExt cx="4965147" cy="609273"/>
          </a:xfrm>
        </p:grpSpPr>
        <p:pic>
          <p:nvPicPr>
            <p:cNvPr id="3" name="图片 2">
              <a:extLst>
                <a:ext uri="{FF2B5EF4-FFF2-40B4-BE49-F238E27FC236}">
                  <a16:creationId xmlns="" xmlns:a16="http://schemas.microsoft.com/office/drawing/2014/main" id="{FB5AE1D7-3922-4E5B-ADA5-EA102A0D0F4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V="1">
              <a:off x="3737908" y="282265"/>
              <a:ext cx="4716185" cy="609273"/>
            </a:xfrm>
            <a:prstGeom prst="rect">
              <a:avLst/>
            </a:prstGeom>
          </p:spPr>
        </p:pic>
        <p:sp>
          <p:nvSpPr>
            <p:cNvPr id="4" name="文本框 3">
              <a:extLst>
                <a:ext uri="{FF2B5EF4-FFF2-40B4-BE49-F238E27FC236}">
                  <a16:creationId xmlns="" xmlns:a16="http://schemas.microsoft.com/office/drawing/2014/main" id="{43F4B3CF-8358-4D57-A030-F399B1E31A93}"/>
                </a:ext>
              </a:extLst>
            </p:cNvPr>
            <p:cNvSpPr txBox="1"/>
            <p:nvPr/>
          </p:nvSpPr>
          <p:spPr>
            <a:xfrm>
              <a:off x="3613427" y="356888"/>
              <a:ext cx="4965147" cy="523220"/>
            </a:xfrm>
            <a:prstGeom prst="rect">
              <a:avLst/>
            </a:prstGeom>
            <a:noFill/>
            <a:effectLst>
              <a:outerShdw blurRad="50800" dist="38100" dir="8100000" algn="tr" rotWithShape="0">
                <a:prstClr val="black">
                  <a:alpha val="40000"/>
                </a:prstClr>
              </a:outerShdw>
            </a:effectLst>
          </p:spPr>
          <p:txBody>
            <a:bodyPr wrap="square" rtlCol="0">
              <a:spAutoFit/>
            </a:bodyPr>
            <a:lstStyle/>
            <a:p>
              <a:pPr algn="ctr"/>
              <a:r>
                <a:rPr lang="zh-CN" altLang="en-US" sz="2800" b="1" dirty="0">
                  <a:solidFill>
                    <a:schemeClr val="bg1"/>
                  </a:solidFill>
                  <a:latin typeface="思源黑体 CN Bold" panose="020B0800000000000000" pitchFamily="34" charset="-122"/>
                  <a:ea typeface="思源黑体 CN Bold" panose="020B0800000000000000" pitchFamily="34" charset="-122"/>
                </a:rPr>
                <a:t>逆向互联网化</a:t>
              </a:r>
            </a:p>
          </p:txBody>
        </p:sp>
      </p:grpSp>
      <p:cxnSp>
        <p:nvCxnSpPr>
          <p:cNvPr id="7" name="直接连接符 6">
            <a:extLst>
              <a:ext uri="{FF2B5EF4-FFF2-40B4-BE49-F238E27FC236}">
                <a16:creationId xmlns="" xmlns:a16="http://schemas.microsoft.com/office/drawing/2014/main" id="{381EAF74-77A2-42CD-98D9-FA32FB8A3A37}"/>
              </a:ext>
            </a:extLst>
          </p:cNvPr>
          <p:cNvCxnSpPr/>
          <p:nvPr/>
        </p:nvCxnSpPr>
        <p:spPr>
          <a:xfrm flipV="1">
            <a:off x="1952467" y="1811304"/>
            <a:ext cx="2819922" cy="1590735"/>
          </a:xfrm>
          <a:prstGeom prst="line">
            <a:avLst/>
          </a:prstGeom>
          <a:ln w="12700">
            <a:gradFill>
              <a:gsLst>
                <a:gs pos="50000">
                  <a:srgbClr val="62FFFF">
                    <a:alpha val="26000"/>
                  </a:srgbClr>
                </a:gs>
                <a:gs pos="0">
                  <a:schemeClr val="accent1">
                    <a:lumMod val="5000"/>
                    <a:lumOff val="95000"/>
                    <a:alpha val="0"/>
                  </a:schemeClr>
                </a:gs>
                <a:gs pos="100000">
                  <a:srgbClr val="0D69FF">
                    <a:alpha val="0"/>
                  </a:srgbClr>
                </a:gs>
              </a:gsLst>
              <a:lin ang="5400000" scaled="1"/>
            </a:gradFill>
          </a:ln>
        </p:spPr>
        <p:style>
          <a:lnRef idx="1">
            <a:schemeClr val="accent1"/>
          </a:lnRef>
          <a:fillRef idx="0">
            <a:schemeClr val="accent1"/>
          </a:fillRef>
          <a:effectRef idx="0">
            <a:schemeClr val="accent1"/>
          </a:effectRef>
          <a:fontRef idx="minor">
            <a:schemeClr val="tx1"/>
          </a:fontRef>
        </p:style>
      </p:cxnSp>
      <p:grpSp>
        <p:nvGrpSpPr>
          <p:cNvPr id="44" name="组合 43">
            <a:extLst>
              <a:ext uri="{FF2B5EF4-FFF2-40B4-BE49-F238E27FC236}">
                <a16:creationId xmlns="" xmlns:a16="http://schemas.microsoft.com/office/drawing/2014/main" id="{599B7B54-85EB-4C09-AEAB-4EDFC358C1CF}"/>
              </a:ext>
            </a:extLst>
          </p:cNvPr>
          <p:cNvGrpSpPr/>
          <p:nvPr/>
        </p:nvGrpSpPr>
        <p:grpSpPr>
          <a:xfrm>
            <a:off x="1516790" y="5011902"/>
            <a:ext cx="717692" cy="717694"/>
            <a:chOff x="1108794" y="4908859"/>
            <a:chExt cx="996186" cy="996189"/>
          </a:xfrm>
        </p:grpSpPr>
        <p:grpSp>
          <p:nvGrpSpPr>
            <p:cNvPr id="8" name="组合 7">
              <a:extLst>
                <a:ext uri="{FF2B5EF4-FFF2-40B4-BE49-F238E27FC236}">
                  <a16:creationId xmlns="" xmlns:a16="http://schemas.microsoft.com/office/drawing/2014/main" id="{A114943A-1DE6-4BF7-B18F-774931A63EC0}"/>
                </a:ext>
              </a:extLst>
            </p:cNvPr>
            <p:cNvGrpSpPr/>
            <p:nvPr/>
          </p:nvGrpSpPr>
          <p:grpSpPr>
            <a:xfrm>
              <a:off x="1163443" y="4963512"/>
              <a:ext cx="886887" cy="886884"/>
              <a:chOff x="1187907" y="1083137"/>
              <a:chExt cx="850422" cy="850420"/>
            </a:xfrm>
          </p:grpSpPr>
          <p:sp>
            <p:nvSpPr>
              <p:cNvPr id="42" name="弧形 41">
                <a:extLst>
                  <a:ext uri="{FF2B5EF4-FFF2-40B4-BE49-F238E27FC236}">
                    <a16:creationId xmlns="" xmlns:a16="http://schemas.microsoft.com/office/drawing/2014/main" id="{EE8C3D33-9BCA-4C3A-B0F4-D8BF7554BFEF}"/>
                  </a:ext>
                </a:extLst>
              </p:cNvPr>
              <p:cNvSpPr/>
              <p:nvPr/>
            </p:nvSpPr>
            <p:spPr>
              <a:xfrm>
                <a:off x="1187908" y="1083137"/>
                <a:ext cx="850421" cy="850420"/>
              </a:xfrm>
              <a:prstGeom prst="arc">
                <a:avLst>
                  <a:gd name="adj1" fmla="val 16515091"/>
                  <a:gd name="adj2" fmla="val 8042095"/>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5"/>
              </a:p>
            </p:txBody>
          </p:sp>
          <p:sp>
            <p:nvSpPr>
              <p:cNvPr id="43" name="弧形 42">
                <a:extLst>
                  <a:ext uri="{FF2B5EF4-FFF2-40B4-BE49-F238E27FC236}">
                    <a16:creationId xmlns="" xmlns:a16="http://schemas.microsoft.com/office/drawing/2014/main" id="{05944AF0-52BD-48F7-9399-1248D2ECEF46}"/>
                  </a:ext>
                </a:extLst>
              </p:cNvPr>
              <p:cNvSpPr/>
              <p:nvPr/>
            </p:nvSpPr>
            <p:spPr>
              <a:xfrm flipH="1">
                <a:off x="1187907" y="1083137"/>
                <a:ext cx="850421" cy="850420"/>
              </a:xfrm>
              <a:prstGeom prst="arc">
                <a:avLst>
                  <a:gd name="adj1" fmla="val 19108016"/>
                  <a:gd name="adj2" fmla="val 947009"/>
                </a:avLst>
              </a:prstGeom>
              <a:ln w="127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5"/>
              </a:p>
            </p:txBody>
          </p:sp>
        </p:grpSp>
        <p:grpSp>
          <p:nvGrpSpPr>
            <p:cNvPr id="9" name="组合 8">
              <a:extLst>
                <a:ext uri="{FF2B5EF4-FFF2-40B4-BE49-F238E27FC236}">
                  <a16:creationId xmlns="" xmlns:a16="http://schemas.microsoft.com/office/drawing/2014/main" id="{3CE74EA6-7B07-48A8-9353-BE7BFBE73805}"/>
                </a:ext>
              </a:extLst>
            </p:cNvPr>
            <p:cNvGrpSpPr/>
            <p:nvPr/>
          </p:nvGrpSpPr>
          <p:grpSpPr>
            <a:xfrm>
              <a:off x="1163444" y="4943395"/>
              <a:ext cx="919185" cy="907001"/>
              <a:chOff x="1018574" y="894514"/>
              <a:chExt cx="881392" cy="869710"/>
            </a:xfrm>
          </p:grpSpPr>
          <p:sp>
            <p:nvSpPr>
              <p:cNvPr id="40" name="弧形 39">
                <a:extLst>
                  <a:ext uri="{FF2B5EF4-FFF2-40B4-BE49-F238E27FC236}">
                    <a16:creationId xmlns="" xmlns:a16="http://schemas.microsoft.com/office/drawing/2014/main" id="{47644926-DBC0-4F52-A5AF-904F22B6A9AA}"/>
                  </a:ext>
                </a:extLst>
              </p:cNvPr>
              <p:cNvSpPr/>
              <p:nvPr/>
            </p:nvSpPr>
            <p:spPr>
              <a:xfrm rot="20547820" flipH="1">
                <a:off x="1049545" y="913804"/>
                <a:ext cx="850421" cy="850420"/>
              </a:xfrm>
              <a:prstGeom prst="arc">
                <a:avLst>
                  <a:gd name="adj1" fmla="val 16221398"/>
                  <a:gd name="adj2" fmla="val 17074317"/>
                </a:avLst>
              </a:prstGeom>
              <a:ln w="25400">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5"/>
              </a:p>
            </p:txBody>
          </p:sp>
          <p:sp>
            <p:nvSpPr>
              <p:cNvPr id="41" name="弧形 40">
                <a:extLst>
                  <a:ext uri="{FF2B5EF4-FFF2-40B4-BE49-F238E27FC236}">
                    <a16:creationId xmlns="" xmlns:a16="http://schemas.microsoft.com/office/drawing/2014/main" id="{CCD1E51B-119C-4F20-8224-BB570C816870}"/>
                  </a:ext>
                </a:extLst>
              </p:cNvPr>
              <p:cNvSpPr/>
              <p:nvPr/>
            </p:nvSpPr>
            <p:spPr>
              <a:xfrm flipH="1">
                <a:off x="1018574" y="894514"/>
                <a:ext cx="850421" cy="850420"/>
              </a:xfrm>
              <a:prstGeom prst="arc">
                <a:avLst>
                  <a:gd name="adj1" fmla="val 1732279"/>
                  <a:gd name="adj2" fmla="val 2508284"/>
                </a:avLst>
              </a:prstGeom>
              <a:ln w="25400">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5"/>
              </a:p>
            </p:txBody>
          </p:sp>
        </p:grpSp>
        <p:sp>
          <p:nvSpPr>
            <p:cNvPr id="10" name="椭圆 9">
              <a:extLst>
                <a:ext uri="{FF2B5EF4-FFF2-40B4-BE49-F238E27FC236}">
                  <a16:creationId xmlns="" xmlns:a16="http://schemas.microsoft.com/office/drawing/2014/main" id="{E2E0CC25-8F37-4523-B54A-28FB780E3743}"/>
                </a:ext>
              </a:extLst>
            </p:cNvPr>
            <p:cNvSpPr/>
            <p:nvPr/>
          </p:nvSpPr>
          <p:spPr>
            <a:xfrm rot="16200000">
              <a:off x="1108792" y="4908861"/>
              <a:ext cx="996189" cy="996186"/>
            </a:xfrm>
            <a:prstGeom prst="ellipse">
              <a:avLst/>
            </a:prstGeom>
            <a:noFill/>
            <a:ln w="6350">
              <a:gradFill flip="none" rotWithShape="1">
                <a:gsLst>
                  <a:gs pos="0">
                    <a:schemeClr val="accent3">
                      <a:alpha val="0"/>
                    </a:schemeClr>
                  </a:gs>
                  <a:gs pos="82000">
                    <a:schemeClr val="accent3">
                      <a:alpha val="70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1" name="文本框 10">
              <a:extLst>
                <a:ext uri="{FF2B5EF4-FFF2-40B4-BE49-F238E27FC236}">
                  <a16:creationId xmlns="" xmlns:a16="http://schemas.microsoft.com/office/drawing/2014/main" id="{9D25BF52-E4AD-4525-B832-7819B4E74E81}"/>
                </a:ext>
              </a:extLst>
            </p:cNvPr>
            <p:cNvSpPr txBox="1"/>
            <p:nvPr/>
          </p:nvSpPr>
          <p:spPr>
            <a:xfrm>
              <a:off x="1363581" y="5066729"/>
              <a:ext cx="524484" cy="640154"/>
            </a:xfrm>
            <a:prstGeom prst="rect">
              <a:avLst/>
            </a:prstGeom>
            <a:noFill/>
          </p:spPr>
          <p:txBody>
            <a:bodyPr wrap="none" rtlCol="0">
              <a:spAutoFit/>
              <a:scene3d>
                <a:camera prst="orthographicFront"/>
                <a:lightRig rig="threePt" dir="t"/>
              </a:scene3d>
              <a:sp3d contourW="12700"/>
            </a:bodyPr>
            <a:lstStyle/>
            <a:p>
              <a:pPr algn="ctr"/>
              <a:r>
                <a:rPr lang="en-US" altLang="zh-CN" sz="2400" dirty="0">
                  <a:solidFill>
                    <a:schemeClr val="bg1"/>
                  </a:solidFill>
                  <a:latin typeface="Agency FB" panose="020B0503020202020204" pitchFamily="34" charset="0"/>
                  <a:ea typeface="锐字锐线俏皮简1.0" panose="02010604000000000000" pitchFamily="2" charset="-122"/>
                </a:rPr>
                <a:t>01</a:t>
              </a:r>
              <a:endParaRPr lang="zh-CN" altLang="en-US" sz="2400" dirty="0">
                <a:solidFill>
                  <a:schemeClr val="bg1"/>
                </a:solidFill>
                <a:latin typeface="Agency FB" panose="020B0503020202020204" pitchFamily="34" charset="0"/>
                <a:ea typeface="锐字锐线俏皮简1.0" panose="02010604000000000000" pitchFamily="2" charset="-122"/>
              </a:endParaRPr>
            </a:p>
          </p:txBody>
        </p:sp>
      </p:grpSp>
      <p:grpSp>
        <p:nvGrpSpPr>
          <p:cNvPr id="12" name="组合 11">
            <a:extLst>
              <a:ext uri="{FF2B5EF4-FFF2-40B4-BE49-F238E27FC236}">
                <a16:creationId xmlns="" xmlns:a16="http://schemas.microsoft.com/office/drawing/2014/main" id="{1D180F73-034B-46E7-B191-10E330A12644}"/>
              </a:ext>
            </a:extLst>
          </p:cNvPr>
          <p:cNvGrpSpPr/>
          <p:nvPr/>
        </p:nvGrpSpPr>
        <p:grpSpPr>
          <a:xfrm>
            <a:off x="6837162" y="1907034"/>
            <a:ext cx="3728607" cy="2124621"/>
            <a:chOff x="6760066" y="1058669"/>
            <a:chExt cx="4171951" cy="2377244"/>
          </a:xfrm>
        </p:grpSpPr>
        <p:pic>
          <p:nvPicPr>
            <p:cNvPr id="38" name="图片 37">
              <a:extLst>
                <a:ext uri="{FF2B5EF4-FFF2-40B4-BE49-F238E27FC236}">
                  <a16:creationId xmlns="" xmlns:a16="http://schemas.microsoft.com/office/drawing/2014/main" id="{DB2D9751-DF11-40E7-84CA-65C0D2B2D1FA}"/>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852287" y="1059426"/>
              <a:ext cx="3989411" cy="2376487"/>
            </a:xfrm>
            <a:custGeom>
              <a:avLst/>
              <a:gdLst>
                <a:gd name="connsiteX0" fmla="*/ 447363 w 4171951"/>
                <a:gd name="connsiteY0" fmla="*/ 0 h 2376486"/>
                <a:gd name="connsiteX1" fmla="*/ 3726490 w 4171951"/>
                <a:gd name="connsiteY1" fmla="*/ 0 h 2376486"/>
                <a:gd name="connsiteX2" fmla="*/ 3714122 w 4171951"/>
                <a:gd name="connsiteY2" fmla="*/ 12368 h 2376486"/>
                <a:gd name="connsiteX3" fmla="*/ 4106526 w 4171951"/>
                <a:gd name="connsiteY3" fmla="*/ 12368 h 2376486"/>
                <a:gd name="connsiteX4" fmla="*/ 4162546 w 4171951"/>
                <a:gd name="connsiteY4" fmla="*/ 68387 h 2376486"/>
                <a:gd name="connsiteX5" fmla="*/ 4162545 w 4171951"/>
                <a:gd name="connsiteY5" fmla="*/ 429749 h 2376486"/>
                <a:gd name="connsiteX6" fmla="*/ 4171951 w 4171951"/>
                <a:gd name="connsiteY6" fmla="*/ 439155 h 2376486"/>
                <a:gd name="connsiteX7" fmla="*/ 4171951 w 4171951"/>
                <a:gd name="connsiteY7" fmla="*/ 1938848 h 2376486"/>
                <a:gd name="connsiteX8" fmla="*/ 4162545 w 4171951"/>
                <a:gd name="connsiteY8" fmla="*/ 1948254 h 2376486"/>
                <a:gd name="connsiteX9" fmla="*/ 4162546 w 4171951"/>
                <a:gd name="connsiteY9" fmla="*/ 2309616 h 2376486"/>
                <a:gd name="connsiteX10" fmla="*/ 4106526 w 4171951"/>
                <a:gd name="connsiteY10" fmla="*/ 2365635 h 2376486"/>
                <a:gd name="connsiteX11" fmla="*/ 3714122 w 4171951"/>
                <a:gd name="connsiteY11" fmla="*/ 2365635 h 2376486"/>
                <a:gd name="connsiteX12" fmla="*/ 3724973 w 4171951"/>
                <a:gd name="connsiteY12" fmla="*/ 2376486 h 2376486"/>
                <a:gd name="connsiteX13" fmla="*/ 448880 w 4171951"/>
                <a:gd name="connsiteY13" fmla="*/ 2376486 h 2376486"/>
                <a:gd name="connsiteX14" fmla="*/ 459730 w 4171951"/>
                <a:gd name="connsiteY14" fmla="*/ 2365635 h 2376486"/>
                <a:gd name="connsiteX15" fmla="*/ 67326 w 4171951"/>
                <a:gd name="connsiteY15" fmla="*/ 2365635 h 2376486"/>
                <a:gd name="connsiteX16" fmla="*/ 11306 w 4171951"/>
                <a:gd name="connsiteY16" fmla="*/ 2309616 h 2376486"/>
                <a:gd name="connsiteX17" fmla="*/ 11307 w 4171951"/>
                <a:gd name="connsiteY17" fmla="*/ 1948254 h 2376486"/>
                <a:gd name="connsiteX18" fmla="*/ 0 w 4171951"/>
                <a:gd name="connsiteY18" fmla="*/ 1936947 h 2376486"/>
                <a:gd name="connsiteX19" fmla="*/ 0 w 4171951"/>
                <a:gd name="connsiteY19" fmla="*/ 441057 h 2376486"/>
                <a:gd name="connsiteX20" fmla="*/ 11307 w 4171951"/>
                <a:gd name="connsiteY20" fmla="*/ 429749 h 2376486"/>
                <a:gd name="connsiteX21" fmla="*/ 11306 w 4171951"/>
                <a:gd name="connsiteY21" fmla="*/ 68387 h 2376486"/>
                <a:gd name="connsiteX22" fmla="*/ 67326 w 4171951"/>
                <a:gd name="connsiteY22" fmla="*/ 12368 h 2376486"/>
                <a:gd name="connsiteX23" fmla="*/ 459730 w 4171951"/>
                <a:gd name="connsiteY23" fmla="*/ 12368 h 2376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171951" h="2376486">
                  <a:moveTo>
                    <a:pt x="447363" y="0"/>
                  </a:moveTo>
                  <a:lnTo>
                    <a:pt x="3726490" y="0"/>
                  </a:lnTo>
                  <a:lnTo>
                    <a:pt x="3714122" y="12368"/>
                  </a:lnTo>
                  <a:lnTo>
                    <a:pt x="4106526" y="12368"/>
                  </a:lnTo>
                  <a:lnTo>
                    <a:pt x="4162546" y="68387"/>
                  </a:lnTo>
                  <a:lnTo>
                    <a:pt x="4162545" y="429749"/>
                  </a:lnTo>
                  <a:lnTo>
                    <a:pt x="4171951" y="439155"/>
                  </a:lnTo>
                  <a:lnTo>
                    <a:pt x="4171951" y="1938848"/>
                  </a:lnTo>
                  <a:lnTo>
                    <a:pt x="4162545" y="1948254"/>
                  </a:lnTo>
                  <a:lnTo>
                    <a:pt x="4162546" y="2309616"/>
                  </a:lnTo>
                  <a:lnTo>
                    <a:pt x="4106526" y="2365635"/>
                  </a:lnTo>
                  <a:lnTo>
                    <a:pt x="3714122" y="2365635"/>
                  </a:lnTo>
                  <a:lnTo>
                    <a:pt x="3724973" y="2376486"/>
                  </a:lnTo>
                  <a:lnTo>
                    <a:pt x="448880" y="2376486"/>
                  </a:lnTo>
                  <a:lnTo>
                    <a:pt x="459730" y="2365635"/>
                  </a:lnTo>
                  <a:lnTo>
                    <a:pt x="67326" y="2365635"/>
                  </a:lnTo>
                  <a:lnTo>
                    <a:pt x="11306" y="2309616"/>
                  </a:lnTo>
                  <a:lnTo>
                    <a:pt x="11307" y="1948254"/>
                  </a:lnTo>
                  <a:lnTo>
                    <a:pt x="0" y="1936947"/>
                  </a:lnTo>
                  <a:lnTo>
                    <a:pt x="0" y="441057"/>
                  </a:lnTo>
                  <a:lnTo>
                    <a:pt x="11307" y="429749"/>
                  </a:lnTo>
                  <a:lnTo>
                    <a:pt x="11306" y="68387"/>
                  </a:lnTo>
                  <a:lnTo>
                    <a:pt x="67326" y="12368"/>
                  </a:lnTo>
                  <a:lnTo>
                    <a:pt x="459730" y="12368"/>
                  </a:lnTo>
                  <a:close/>
                </a:path>
              </a:pathLst>
            </a:custGeom>
          </p:spPr>
        </p:pic>
        <p:sp>
          <p:nvSpPr>
            <p:cNvPr id="39" name="矩形 38">
              <a:extLst>
                <a:ext uri="{FF2B5EF4-FFF2-40B4-BE49-F238E27FC236}">
                  <a16:creationId xmlns="" xmlns:a16="http://schemas.microsoft.com/office/drawing/2014/main" id="{995BAD34-CA6E-4266-BDA5-14955371F2FD}"/>
                </a:ext>
              </a:extLst>
            </p:cNvPr>
            <p:cNvSpPr/>
            <p:nvPr/>
          </p:nvSpPr>
          <p:spPr>
            <a:xfrm>
              <a:off x="6760066" y="1058669"/>
              <a:ext cx="4171951" cy="2376486"/>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sp>
        <p:nvSpPr>
          <p:cNvPr id="13" name="任意多边形 90">
            <a:extLst>
              <a:ext uri="{FF2B5EF4-FFF2-40B4-BE49-F238E27FC236}">
                <a16:creationId xmlns="" xmlns:a16="http://schemas.microsoft.com/office/drawing/2014/main" id="{32BB399C-5BEB-4CCF-9A57-FA1DBC910B38}"/>
              </a:ext>
            </a:extLst>
          </p:cNvPr>
          <p:cNvSpPr/>
          <p:nvPr/>
        </p:nvSpPr>
        <p:spPr>
          <a:xfrm>
            <a:off x="6520580" y="1723957"/>
            <a:ext cx="447499" cy="440850"/>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chemeClr val="accent3"/>
          </a:solidFill>
          <a:ln>
            <a:solidFill>
              <a:schemeClr val="accent3"/>
            </a:solid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4" name="任意多边形 91">
            <a:extLst>
              <a:ext uri="{FF2B5EF4-FFF2-40B4-BE49-F238E27FC236}">
                <a16:creationId xmlns="" xmlns:a16="http://schemas.microsoft.com/office/drawing/2014/main" id="{EF489458-34A4-49E7-9674-EFE59BF8D5B6}"/>
              </a:ext>
            </a:extLst>
          </p:cNvPr>
          <p:cNvSpPr/>
          <p:nvPr/>
        </p:nvSpPr>
        <p:spPr>
          <a:xfrm flipH="1">
            <a:off x="10436691" y="1723957"/>
            <a:ext cx="447499" cy="440850"/>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chemeClr val="accent3"/>
          </a:solidFill>
          <a:ln>
            <a:solidFill>
              <a:schemeClr val="accent3"/>
            </a:solid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15" name="任意多边形 92">
            <a:extLst>
              <a:ext uri="{FF2B5EF4-FFF2-40B4-BE49-F238E27FC236}">
                <a16:creationId xmlns="" xmlns:a16="http://schemas.microsoft.com/office/drawing/2014/main" id="{7E3B13AD-1524-4269-BE3B-F0E83B59090B}"/>
              </a:ext>
            </a:extLst>
          </p:cNvPr>
          <p:cNvSpPr/>
          <p:nvPr/>
        </p:nvSpPr>
        <p:spPr>
          <a:xfrm flipV="1">
            <a:off x="6520580" y="3774670"/>
            <a:ext cx="447499" cy="440852"/>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chemeClr val="accent3"/>
          </a:solidFill>
          <a:ln>
            <a:solidFill>
              <a:schemeClr val="accent3"/>
            </a:solid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6" name="任意多边形 93">
            <a:extLst>
              <a:ext uri="{FF2B5EF4-FFF2-40B4-BE49-F238E27FC236}">
                <a16:creationId xmlns="" xmlns:a16="http://schemas.microsoft.com/office/drawing/2014/main" id="{A6B75674-3DCC-4D0F-B66F-6AC621C15439}"/>
              </a:ext>
            </a:extLst>
          </p:cNvPr>
          <p:cNvSpPr/>
          <p:nvPr/>
        </p:nvSpPr>
        <p:spPr>
          <a:xfrm flipH="1" flipV="1">
            <a:off x="10436691" y="3774670"/>
            <a:ext cx="447499" cy="440852"/>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chemeClr val="accent3"/>
          </a:solidFill>
          <a:ln>
            <a:solidFill>
              <a:schemeClr val="accent3"/>
            </a:solid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nvGrpSpPr>
          <p:cNvPr id="21" name="组合 20">
            <a:extLst>
              <a:ext uri="{FF2B5EF4-FFF2-40B4-BE49-F238E27FC236}">
                <a16:creationId xmlns="" xmlns:a16="http://schemas.microsoft.com/office/drawing/2014/main" id="{A093189D-B629-446A-8050-CB87C341333C}"/>
              </a:ext>
            </a:extLst>
          </p:cNvPr>
          <p:cNvGrpSpPr/>
          <p:nvPr/>
        </p:nvGrpSpPr>
        <p:grpSpPr>
          <a:xfrm>
            <a:off x="1681948" y="1908001"/>
            <a:ext cx="3728608" cy="2123942"/>
            <a:chOff x="1177432" y="3793750"/>
            <a:chExt cx="4171951" cy="2376486"/>
          </a:xfrm>
        </p:grpSpPr>
        <p:pic>
          <p:nvPicPr>
            <p:cNvPr id="32" name="图片 31">
              <a:extLst>
                <a:ext uri="{FF2B5EF4-FFF2-40B4-BE49-F238E27FC236}">
                  <a16:creationId xmlns="" xmlns:a16="http://schemas.microsoft.com/office/drawing/2014/main" id="{2C36DABB-235A-4109-B34D-D218E1E0CFC1}"/>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177432" y="3797307"/>
              <a:ext cx="4171951" cy="2369371"/>
            </a:xfrm>
            <a:custGeom>
              <a:avLst/>
              <a:gdLst>
                <a:gd name="connsiteX0" fmla="*/ 447363 w 4171951"/>
                <a:gd name="connsiteY0" fmla="*/ 0 h 2376486"/>
                <a:gd name="connsiteX1" fmla="*/ 3726490 w 4171951"/>
                <a:gd name="connsiteY1" fmla="*/ 0 h 2376486"/>
                <a:gd name="connsiteX2" fmla="*/ 3714122 w 4171951"/>
                <a:gd name="connsiteY2" fmla="*/ 12368 h 2376486"/>
                <a:gd name="connsiteX3" fmla="*/ 4106526 w 4171951"/>
                <a:gd name="connsiteY3" fmla="*/ 12368 h 2376486"/>
                <a:gd name="connsiteX4" fmla="*/ 4162546 w 4171951"/>
                <a:gd name="connsiteY4" fmla="*/ 68387 h 2376486"/>
                <a:gd name="connsiteX5" fmla="*/ 4162545 w 4171951"/>
                <a:gd name="connsiteY5" fmla="*/ 429749 h 2376486"/>
                <a:gd name="connsiteX6" fmla="*/ 4171951 w 4171951"/>
                <a:gd name="connsiteY6" fmla="*/ 439155 h 2376486"/>
                <a:gd name="connsiteX7" fmla="*/ 4171951 w 4171951"/>
                <a:gd name="connsiteY7" fmla="*/ 1938848 h 2376486"/>
                <a:gd name="connsiteX8" fmla="*/ 4162545 w 4171951"/>
                <a:gd name="connsiteY8" fmla="*/ 1948254 h 2376486"/>
                <a:gd name="connsiteX9" fmla="*/ 4162546 w 4171951"/>
                <a:gd name="connsiteY9" fmla="*/ 2309616 h 2376486"/>
                <a:gd name="connsiteX10" fmla="*/ 4106526 w 4171951"/>
                <a:gd name="connsiteY10" fmla="*/ 2365635 h 2376486"/>
                <a:gd name="connsiteX11" fmla="*/ 3714122 w 4171951"/>
                <a:gd name="connsiteY11" fmla="*/ 2365635 h 2376486"/>
                <a:gd name="connsiteX12" fmla="*/ 3724973 w 4171951"/>
                <a:gd name="connsiteY12" fmla="*/ 2376486 h 2376486"/>
                <a:gd name="connsiteX13" fmla="*/ 448880 w 4171951"/>
                <a:gd name="connsiteY13" fmla="*/ 2376486 h 2376486"/>
                <a:gd name="connsiteX14" fmla="*/ 459730 w 4171951"/>
                <a:gd name="connsiteY14" fmla="*/ 2365635 h 2376486"/>
                <a:gd name="connsiteX15" fmla="*/ 67326 w 4171951"/>
                <a:gd name="connsiteY15" fmla="*/ 2365635 h 2376486"/>
                <a:gd name="connsiteX16" fmla="*/ 11306 w 4171951"/>
                <a:gd name="connsiteY16" fmla="*/ 2309616 h 2376486"/>
                <a:gd name="connsiteX17" fmla="*/ 11307 w 4171951"/>
                <a:gd name="connsiteY17" fmla="*/ 1948254 h 2376486"/>
                <a:gd name="connsiteX18" fmla="*/ 0 w 4171951"/>
                <a:gd name="connsiteY18" fmla="*/ 1936947 h 2376486"/>
                <a:gd name="connsiteX19" fmla="*/ 0 w 4171951"/>
                <a:gd name="connsiteY19" fmla="*/ 441057 h 2376486"/>
                <a:gd name="connsiteX20" fmla="*/ 11307 w 4171951"/>
                <a:gd name="connsiteY20" fmla="*/ 429749 h 2376486"/>
                <a:gd name="connsiteX21" fmla="*/ 11306 w 4171951"/>
                <a:gd name="connsiteY21" fmla="*/ 68387 h 2376486"/>
                <a:gd name="connsiteX22" fmla="*/ 67326 w 4171951"/>
                <a:gd name="connsiteY22" fmla="*/ 12368 h 2376486"/>
                <a:gd name="connsiteX23" fmla="*/ 459730 w 4171951"/>
                <a:gd name="connsiteY23" fmla="*/ 12368 h 2376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171951" h="2376486">
                  <a:moveTo>
                    <a:pt x="447363" y="0"/>
                  </a:moveTo>
                  <a:lnTo>
                    <a:pt x="3726490" y="0"/>
                  </a:lnTo>
                  <a:lnTo>
                    <a:pt x="3714122" y="12368"/>
                  </a:lnTo>
                  <a:lnTo>
                    <a:pt x="4106526" y="12368"/>
                  </a:lnTo>
                  <a:lnTo>
                    <a:pt x="4162546" y="68387"/>
                  </a:lnTo>
                  <a:lnTo>
                    <a:pt x="4162545" y="429749"/>
                  </a:lnTo>
                  <a:lnTo>
                    <a:pt x="4171951" y="439155"/>
                  </a:lnTo>
                  <a:lnTo>
                    <a:pt x="4171951" y="1938848"/>
                  </a:lnTo>
                  <a:lnTo>
                    <a:pt x="4162545" y="1948254"/>
                  </a:lnTo>
                  <a:lnTo>
                    <a:pt x="4162546" y="2309616"/>
                  </a:lnTo>
                  <a:lnTo>
                    <a:pt x="4106526" y="2365635"/>
                  </a:lnTo>
                  <a:lnTo>
                    <a:pt x="3714122" y="2365635"/>
                  </a:lnTo>
                  <a:lnTo>
                    <a:pt x="3724973" y="2376486"/>
                  </a:lnTo>
                  <a:lnTo>
                    <a:pt x="448880" y="2376486"/>
                  </a:lnTo>
                  <a:lnTo>
                    <a:pt x="459730" y="2365635"/>
                  </a:lnTo>
                  <a:lnTo>
                    <a:pt x="67326" y="2365635"/>
                  </a:lnTo>
                  <a:lnTo>
                    <a:pt x="11306" y="2309616"/>
                  </a:lnTo>
                  <a:lnTo>
                    <a:pt x="11307" y="1948254"/>
                  </a:lnTo>
                  <a:lnTo>
                    <a:pt x="0" y="1936947"/>
                  </a:lnTo>
                  <a:lnTo>
                    <a:pt x="0" y="441057"/>
                  </a:lnTo>
                  <a:lnTo>
                    <a:pt x="11307" y="429749"/>
                  </a:lnTo>
                  <a:lnTo>
                    <a:pt x="11306" y="68387"/>
                  </a:lnTo>
                  <a:lnTo>
                    <a:pt x="67326" y="12368"/>
                  </a:lnTo>
                  <a:lnTo>
                    <a:pt x="459730" y="12368"/>
                  </a:lnTo>
                  <a:close/>
                </a:path>
              </a:pathLst>
            </a:custGeom>
          </p:spPr>
        </p:pic>
        <p:sp>
          <p:nvSpPr>
            <p:cNvPr id="33" name="矩形 32">
              <a:extLst>
                <a:ext uri="{FF2B5EF4-FFF2-40B4-BE49-F238E27FC236}">
                  <a16:creationId xmlns="" xmlns:a16="http://schemas.microsoft.com/office/drawing/2014/main" id="{D3D90CDD-112A-4398-9711-2B9B3B86F7EE}"/>
                </a:ext>
              </a:extLst>
            </p:cNvPr>
            <p:cNvSpPr/>
            <p:nvPr/>
          </p:nvSpPr>
          <p:spPr>
            <a:xfrm>
              <a:off x="1177432" y="3793750"/>
              <a:ext cx="4171951" cy="2376486"/>
            </a:xfrm>
            <a:prstGeom prst="rect">
              <a:avLst/>
            </a:prstGeom>
            <a:no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sp>
        <p:nvSpPr>
          <p:cNvPr id="22" name="任意多边形 101">
            <a:extLst>
              <a:ext uri="{FF2B5EF4-FFF2-40B4-BE49-F238E27FC236}">
                <a16:creationId xmlns="" xmlns:a16="http://schemas.microsoft.com/office/drawing/2014/main" id="{AC44867E-3ACC-449F-B60B-39946B494C1D}"/>
              </a:ext>
            </a:extLst>
          </p:cNvPr>
          <p:cNvSpPr/>
          <p:nvPr/>
        </p:nvSpPr>
        <p:spPr>
          <a:xfrm flipH="1">
            <a:off x="5331548" y="1787103"/>
            <a:ext cx="447499" cy="440850"/>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chemeClr val="accent3"/>
          </a:solidFill>
          <a:ln>
            <a:solidFill>
              <a:schemeClr val="accent3"/>
            </a:solid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23" name="任意多边形 102">
            <a:extLst>
              <a:ext uri="{FF2B5EF4-FFF2-40B4-BE49-F238E27FC236}">
                <a16:creationId xmlns="" xmlns:a16="http://schemas.microsoft.com/office/drawing/2014/main" id="{84E25D5F-1D7D-4643-9490-7D9AE0D2ADE3}"/>
              </a:ext>
            </a:extLst>
          </p:cNvPr>
          <p:cNvSpPr/>
          <p:nvPr/>
        </p:nvSpPr>
        <p:spPr>
          <a:xfrm>
            <a:off x="1415437" y="1787103"/>
            <a:ext cx="447499" cy="440850"/>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chemeClr val="accent3"/>
          </a:solidFill>
          <a:ln>
            <a:solidFill>
              <a:schemeClr val="accent3"/>
            </a:solid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24" name="任意多边形 103">
            <a:extLst>
              <a:ext uri="{FF2B5EF4-FFF2-40B4-BE49-F238E27FC236}">
                <a16:creationId xmlns="" xmlns:a16="http://schemas.microsoft.com/office/drawing/2014/main" id="{C90A67EC-C95A-45BA-8FF6-F9B061F61E7E}"/>
              </a:ext>
            </a:extLst>
          </p:cNvPr>
          <p:cNvSpPr/>
          <p:nvPr/>
        </p:nvSpPr>
        <p:spPr>
          <a:xfrm flipH="1" flipV="1">
            <a:off x="5331548" y="3837817"/>
            <a:ext cx="447499" cy="440852"/>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chemeClr val="accent3"/>
          </a:solidFill>
          <a:ln>
            <a:solidFill>
              <a:schemeClr val="accent3"/>
            </a:solid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25" name="任意多边形 104">
            <a:extLst>
              <a:ext uri="{FF2B5EF4-FFF2-40B4-BE49-F238E27FC236}">
                <a16:creationId xmlns="" xmlns:a16="http://schemas.microsoft.com/office/drawing/2014/main" id="{D147CF00-FB5A-44C7-B5B0-8DF575C5BC24}"/>
              </a:ext>
            </a:extLst>
          </p:cNvPr>
          <p:cNvSpPr/>
          <p:nvPr/>
        </p:nvSpPr>
        <p:spPr>
          <a:xfrm flipV="1">
            <a:off x="1415437" y="3837817"/>
            <a:ext cx="447499" cy="440852"/>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chemeClr val="accent3"/>
          </a:solidFill>
          <a:ln>
            <a:solidFill>
              <a:schemeClr val="accent3"/>
            </a:solid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46" name="矩形 45">
            <a:extLst>
              <a:ext uri="{FF2B5EF4-FFF2-40B4-BE49-F238E27FC236}">
                <a16:creationId xmlns="" xmlns:a16="http://schemas.microsoft.com/office/drawing/2014/main" id="{981C6587-5569-444F-A12F-A9E3C6133CB3}"/>
              </a:ext>
            </a:extLst>
          </p:cNvPr>
          <p:cNvSpPr/>
          <p:nvPr/>
        </p:nvSpPr>
        <p:spPr>
          <a:xfrm>
            <a:off x="2553969" y="5095076"/>
            <a:ext cx="7720332" cy="584775"/>
          </a:xfrm>
          <a:prstGeom prst="rect">
            <a:avLst/>
          </a:prstGeom>
        </p:spPr>
        <p:txBody>
          <a:bodyPr wrap="square">
            <a:spAutoFit/>
          </a:bodyPr>
          <a:lstStyle/>
          <a:p>
            <a:r>
              <a:rPr lang="zh-CN" altLang="en-US" sz="1600" dirty="0">
                <a:solidFill>
                  <a:schemeClr val="bg1"/>
                </a:solidFill>
              </a:rPr>
              <a:t>更广泛的信息设备安装、更大规模的在线人数</a:t>
            </a:r>
            <a:r>
              <a:rPr lang="en-US" altLang="zh-CN" sz="1600" dirty="0">
                <a:solidFill>
                  <a:schemeClr val="bg1"/>
                </a:solidFill>
              </a:rPr>
              <a:t>+</a:t>
            </a:r>
            <a:r>
              <a:rPr lang="zh-CN" altLang="en-US" sz="1600" dirty="0">
                <a:solidFill>
                  <a:schemeClr val="bg1"/>
                </a:solidFill>
              </a:rPr>
              <a:t>薄弱的工业经济基础，使得“互联网在中国更具有颠覆性”？！</a:t>
            </a:r>
          </a:p>
        </p:txBody>
      </p:sp>
    </p:spTree>
    <p:extLst>
      <p:ext uri="{BB962C8B-B14F-4D97-AF65-F5344CB8AC3E}">
        <p14:creationId xmlns:p14="http://schemas.microsoft.com/office/powerpoint/2010/main" val="3633128010"/>
      </p:ext>
    </p:extLst>
  </p:cSld>
  <p:clrMapOvr>
    <a:masterClrMapping/>
  </p:clrMapOvr>
  <mc:AlternateContent xmlns:mc="http://schemas.openxmlformats.org/markup-compatibility/2006" xmlns:p14="http://schemas.microsoft.com/office/powerpoint/2010/main">
    <mc:Choice Requires="p14">
      <p:transition spd="slow" p14:dur="1500" advTm="3500">
        <p:random/>
      </p:transition>
    </mc:Choice>
    <mc:Fallback xmlns="">
      <p:transition spd="slow" advTm="3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1+#ppt_w/2"/>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0-#ppt_w/2"/>
                                          </p:val>
                                        </p:tav>
                                        <p:tav tm="100000">
                                          <p:val>
                                            <p:strVal val="#ppt_x"/>
                                          </p:val>
                                        </p:tav>
                                      </p:tavLst>
                                    </p:anim>
                                    <p:anim calcmode="lin" valueType="num">
                                      <p:cBhvr additive="base">
                                        <p:cTn id="12" dur="500" fill="hold"/>
                                        <p:tgtEl>
                                          <p:spTgt spid="23"/>
                                        </p:tgtEl>
                                        <p:attrNameLst>
                                          <p:attrName>ppt_y</p:attrName>
                                        </p:attrNameLst>
                                      </p:cBhvr>
                                      <p:tavLst>
                                        <p:tav tm="0">
                                          <p:val>
                                            <p:strVal val="0-#ppt_h/2"/>
                                          </p:val>
                                        </p:tav>
                                        <p:tav tm="100000">
                                          <p:val>
                                            <p:strVal val="#ppt_y"/>
                                          </p:val>
                                        </p:tav>
                                      </p:tavLst>
                                    </p:anim>
                                  </p:childTnLst>
                                </p:cTn>
                              </p:par>
                              <p:par>
                                <p:cTn id="13" presetID="2" presetClass="entr" presetSubtype="3"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500" fill="hold"/>
                                        <p:tgtEl>
                                          <p:spTgt spid="22"/>
                                        </p:tgtEl>
                                        <p:attrNameLst>
                                          <p:attrName>ppt_x</p:attrName>
                                        </p:attrNameLst>
                                      </p:cBhvr>
                                      <p:tavLst>
                                        <p:tav tm="0">
                                          <p:val>
                                            <p:strVal val="1+#ppt_w/2"/>
                                          </p:val>
                                        </p:tav>
                                        <p:tav tm="100000">
                                          <p:val>
                                            <p:strVal val="#ppt_x"/>
                                          </p:val>
                                        </p:tav>
                                      </p:tavLst>
                                    </p:anim>
                                    <p:anim calcmode="lin" valueType="num">
                                      <p:cBhvr additive="base">
                                        <p:cTn id="16" dur="500" fill="hold"/>
                                        <p:tgtEl>
                                          <p:spTgt spid="22"/>
                                        </p:tgtEl>
                                        <p:attrNameLst>
                                          <p:attrName>ppt_y</p:attrName>
                                        </p:attrNameLst>
                                      </p:cBhvr>
                                      <p:tavLst>
                                        <p:tav tm="0">
                                          <p:val>
                                            <p:strVal val="0-#ppt_h/2"/>
                                          </p:val>
                                        </p:tav>
                                        <p:tav tm="100000">
                                          <p:val>
                                            <p:strVal val="#ppt_y"/>
                                          </p:val>
                                        </p:tav>
                                      </p:tavLst>
                                    </p:anim>
                                  </p:childTnLst>
                                </p:cTn>
                              </p:par>
                              <p:par>
                                <p:cTn id="17" presetID="2" presetClass="entr" presetSubtype="12"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0-#ppt_w/2"/>
                                          </p:val>
                                        </p:tav>
                                        <p:tav tm="100000">
                                          <p:val>
                                            <p:strVal val="#ppt_x"/>
                                          </p:val>
                                        </p:tav>
                                      </p:tavLst>
                                    </p:anim>
                                    <p:anim calcmode="lin" valueType="num">
                                      <p:cBhvr additive="base">
                                        <p:cTn id="20" dur="500" fill="hold"/>
                                        <p:tgtEl>
                                          <p:spTgt spid="25"/>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14" presetClass="entr" presetSubtype="10" fill="hold" nodeType="after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randombar(horizontal)">
                                      <p:cBhvr>
                                        <p:cTn id="24" dur="500"/>
                                        <p:tgtEl>
                                          <p:spTgt spid="21"/>
                                        </p:tgtEl>
                                      </p:cBhvr>
                                    </p:animEffect>
                                  </p:childTnLst>
                                </p:cTn>
                              </p:par>
                            </p:childTnLst>
                          </p:cTn>
                        </p:par>
                        <p:par>
                          <p:cTn id="25" fill="hold">
                            <p:stCondLst>
                              <p:cond delay="1000"/>
                            </p:stCondLst>
                            <p:childTnLst>
                              <p:par>
                                <p:cTn id="26" presetID="2" presetClass="entr" presetSubtype="9"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fill="hold"/>
                                        <p:tgtEl>
                                          <p:spTgt spid="13"/>
                                        </p:tgtEl>
                                        <p:attrNameLst>
                                          <p:attrName>ppt_x</p:attrName>
                                        </p:attrNameLst>
                                      </p:cBhvr>
                                      <p:tavLst>
                                        <p:tav tm="0">
                                          <p:val>
                                            <p:strVal val="0-#ppt_w/2"/>
                                          </p:val>
                                        </p:tav>
                                        <p:tav tm="100000">
                                          <p:val>
                                            <p:strVal val="#ppt_x"/>
                                          </p:val>
                                        </p:tav>
                                      </p:tavLst>
                                    </p:anim>
                                    <p:anim calcmode="lin" valueType="num">
                                      <p:cBhvr additive="base">
                                        <p:cTn id="29" dur="500" fill="hold"/>
                                        <p:tgtEl>
                                          <p:spTgt spid="13"/>
                                        </p:tgtEl>
                                        <p:attrNameLst>
                                          <p:attrName>ppt_y</p:attrName>
                                        </p:attrNameLst>
                                      </p:cBhvr>
                                      <p:tavLst>
                                        <p:tav tm="0">
                                          <p:val>
                                            <p:strVal val="0-#ppt_h/2"/>
                                          </p:val>
                                        </p:tav>
                                        <p:tav tm="100000">
                                          <p:val>
                                            <p:strVal val="#ppt_y"/>
                                          </p:val>
                                        </p:tav>
                                      </p:tavLst>
                                    </p:anim>
                                  </p:childTnLst>
                                </p:cTn>
                              </p:par>
                              <p:par>
                                <p:cTn id="30" presetID="2" presetClass="entr" presetSubtype="3"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500" fill="hold"/>
                                        <p:tgtEl>
                                          <p:spTgt spid="14"/>
                                        </p:tgtEl>
                                        <p:attrNameLst>
                                          <p:attrName>ppt_x</p:attrName>
                                        </p:attrNameLst>
                                      </p:cBhvr>
                                      <p:tavLst>
                                        <p:tav tm="0">
                                          <p:val>
                                            <p:strVal val="1+#ppt_w/2"/>
                                          </p:val>
                                        </p:tav>
                                        <p:tav tm="100000">
                                          <p:val>
                                            <p:strVal val="#ppt_x"/>
                                          </p:val>
                                        </p:tav>
                                      </p:tavLst>
                                    </p:anim>
                                    <p:anim calcmode="lin" valueType="num">
                                      <p:cBhvr additive="base">
                                        <p:cTn id="33" dur="500" fill="hold"/>
                                        <p:tgtEl>
                                          <p:spTgt spid="14"/>
                                        </p:tgtEl>
                                        <p:attrNameLst>
                                          <p:attrName>ppt_y</p:attrName>
                                        </p:attrNameLst>
                                      </p:cBhvr>
                                      <p:tavLst>
                                        <p:tav tm="0">
                                          <p:val>
                                            <p:strVal val="0-#ppt_h/2"/>
                                          </p:val>
                                        </p:tav>
                                        <p:tav tm="100000">
                                          <p:val>
                                            <p:strVal val="#ppt_y"/>
                                          </p:val>
                                        </p:tav>
                                      </p:tavLst>
                                    </p:anim>
                                  </p:childTnLst>
                                </p:cTn>
                              </p:par>
                              <p:par>
                                <p:cTn id="34" presetID="2" presetClass="entr" presetSubtype="6" fill="hold" grpId="0" nodeType="with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1+#ppt_w/2"/>
                                          </p:val>
                                        </p:tav>
                                        <p:tav tm="100000">
                                          <p:val>
                                            <p:strVal val="#ppt_x"/>
                                          </p:val>
                                        </p:tav>
                                      </p:tavLst>
                                    </p:anim>
                                    <p:anim calcmode="lin" valueType="num">
                                      <p:cBhvr additive="base">
                                        <p:cTn id="37" dur="500" fill="hold"/>
                                        <p:tgtEl>
                                          <p:spTgt spid="16"/>
                                        </p:tgtEl>
                                        <p:attrNameLst>
                                          <p:attrName>ppt_y</p:attrName>
                                        </p:attrNameLst>
                                      </p:cBhvr>
                                      <p:tavLst>
                                        <p:tav tm="0">
                                          <p:val>
                                            <p:strVal val="1+#ppt_h/2"/>
                                          </p:val>
                                        </p:tav>
                                        <p:tav tm="100000">
                                          <p:val>
                                            <p:strVal val="#ppt_y"/>
                                          </p:val>
                                        </p:tav>
                                      </p:tavLst>
                                    </p:anim>
                                  </p:childTnLst>
                                </p:cTn>
                              </p:par>
                              <p:par>
                                <p:cTn id="38" presetID="2" presetClass="entr" presetSubtype="12"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fill="hold"/>
                                        <p:tgtEl>
                                          <p:spTgt spid="15"/>
                                        </p:tgtEl>
                                        <p:attrNameLst>
                                          <p:attrName>ppt_x</p:attrName>
                                        </p:attrNameLst>
                                      </p:cBhvr>
                                      <p:tavLst>
                                        <p:tav tm="0">
                                          <p:val>
                                            <p:strVal val="0-#ppt_w/2"/>
                                          </p:val>
                                        </p:tav>
                                        <p:tav tm="100000">
                                          <p:val>
                                            <p:strVal val="#ppt_x"/>
                                          </p:val>
                                        </p:tav>
                                      </p:tavLst>
                                    </p:anim>
                                    <p:anim calcmode="lin" valueType="num">
                                      <p:cBhvr additive="base">
                                        <p:cTn id="41" dur="500" fill="hold"/>
                                        <p:tgtEl>
                                          <p:spTgt spid="15"/>
                                        </p:tgtEl>
                                        <p:attrNameLst>
                                          <p:attrName>ppt_y</p:attrName>
                                        </p:attrNameLst>
                                      </p:cBhvr>
                                      <p:tavLst>
                                        <p:tav tm="0">
                                          <p:val>
                                            <p:strVal val="1+#ppt_h/2"/>
                                          </p:val>
                                        </p:tav>
                                        <p:tav tm="100000">
                                          <p:val>
                                            <p:strVal val="#ppt_y"/>
                                          </p:val>
                                        </p:tav>
                                      </p:tavLst>
                                    </p:anim>
                                  </p:childTnLst>
                                </p:cTn>
                              </p:par>
                            </p:childTnLst>
                          </p:cTn>
                        </p:par>
                        <p:par>
                          <p:cTn id="42" fill="hold">
                            <p:stCondLst>
                              <p:cond delay="1500"/>
                            </p:stCondLst>
                            <p:childTnLst>
                              <p:par>
                                <p:cTn id="43" presetID="14" presetClass="entr" presetSubtype="10" fill="hold" nodeType="after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randombar(horizontal)">
                                      <p:cBhvr>
                                        <p:cTn id="45" dur="500"/>
                                        <p:tgtEl>
                                          <p:spTgt spid="12"/>
                                        </p:tgtEl>
                                      </p:cBhvr>
                                    </p:animEffect>
                                  </p:childTnLst>
                                </p:cTn>
                              </p:par>
                            </p:childTnLst>
                          </p:cTn>
                        </p:par>
                        <p:par>
                          <p:cTn id="46" fill="hold">
                            <p:stCondLst>
                              <p:cond delay="2000"/>
                            </p:stCondLst>
                            <p:childTnLst>
                              <p:par>
                                <p:cTn id="47" presetID="53" presetClass="entr" presetSubtype="16" fill="hold" nodeType="afterEffect">
                                  <p:stCondLst>
                                    <p:cond delay="0"/>
                                  </p:stCondLst>
                                  <p:childTnLst>
                                    <p:set>
                                      <p:cBhvr>
                                        <p:cTn id="48" dur="1" fill="hold">
                                          <p:stCondLst>
                                            <p:cond delay="0"/>
                                          </p:stCondLst>
                                        </p:cTn>
                                        <p:tgtEl>
                                          <p:spTgt spid="44"/>
                                        </p:tgtEl>
                                        <p:attrNameLst>
                                          <p:attrName>style.visibility</p:attrName>
                                        </p:attrNameLst>
                                      </p:cBhvr>
                                      <p:to>
                                        <p:strVal val="visible"/>
                                      </p:to>
                                    </p:set>
                                    <p:anim calcmode="lin" valueType="num">
                                      <p:cBhvr>
                                        <p:cTn id="49" dur="500" fill="hold"/>
                                        <p:tgtEl>
                                          <p:spTgt spid="44"/>
                                        </p:tgtEl>
                                        <p:attrNameLst>
                                          <p:attrName>ppt_w</p:attrName>
                                        </p:attrNameLst>
                                      </p:cBhvr>
                                      <p:tavLst>
                                        <p:tav tm="0">
                                          <p:val>
                                            <p:fltVal val="0"/>
                                          </p:val>
                                        </p:tav>
                                        <p:tav tm="100000">
                                          <p:val>
                                            <p:strVal val="#ppt_w"/>
                                          </p:val>
                                        </p:tav>
                                      </p:tavLst>
                                    </p:anim>
                                    <p:anim calcmode="lin" valueType="num">
                                      <p:cBhvr>
                                        <p:cTn id="50" dur="500" fill="hold"/>
                                        <p:tgtEl>
                                          <p:spTgt spid="44"/>
                                        </p:tgtEl>
                                        <p:attrNameLst>
                                          <p:attrName>ppt_h</p:attrName>
                                        </p:attrNameLst>
                                      </p:cBhvr>
                                      <p:tavLst>
                                        <p:tav tm="0">
                                          <p:val>
                                            <p:fltVal val="0"/>
                                          </p:val>
                                        </p:tav>
                                        <p:tav tm="100000">
                                          <p:val>
                                            <p:strVal val="#ppt_h"/>
                                          </p:val>
                                        </p:tav>
                                      </p:tavLst>
                                    </p:anim>
                                    <p:animEffect transition="in" filter="fade">
                                      <p:cBhvr>
                                        <p:cTn id="51" dur="500"/>
                                        <p:tgtEl>
                                          <p:spTgt spid="44"/>
                                        </p:tgtEl>
                                      </p:cBhvr>
                                    </p:animEffect>
                                  </p:childTnLst>
                                </p:cTn>
                              </p:par>
                            </p:childTnLst>
                          </p:cTn>
                        </p:par>
                        <p:par>
                          <p:cTn id="52" fill="hold">
                            <p:stCondLst>
                              <p:cond delay="2500"/>
                            </p:stCondLst>
                            <p:childTnLst>
                              <p:par>
                                <p:cTn id="53" presetID="22" presetClass="entr" presetSubtype="8" fill="hold" grpId="0" nodeType="after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wipe(left)">
                                      <p:cBhvr>
                                        <p:cTn id="55" dur="500"/>
                                        <p:tgtEl>
                                          <p:spTgt spid="47"/>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46"/>
                                        </p:tgtEl>
                                        <p:attrNameLst>
                                          <p:attrName>style.visibility</p:attrName>
                                        </p:attrNameLst>
                                      </p:cBhvr>
                                      <p:to>
                                        <p:strVal val="visible"/>
                                      </p:to>
                                    </p:set>
                                    <p:animEffect transition="in" filter="wipe(left)">
                                      <p:cBhvr>
                                        <p:cTn id="58"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13" grpId="0" animBg="1"/>
      <p:bldP spid="14" grpId="0" animBg="1"/>
      <p:bldP spid="15" grpId="0" animBg="1"/>
      <p:bldP spid="16" grpId="0" animBg="1"/>
      <p:bldP spid="22" grpId="0" animBg="1"/>
      <p:bldP spid="23" grpId="0" animBg="1"/>
      <p:bldP spid="24" grpId="0" animBg="1"/>
      <p:bldP spid="25" grpId="0" animBg="1"/>
      <p:bldP spid="4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 xmlns:a16="http://schemas.microsoft.com/office/drawing/2014/main" id="{C4DE8F2B-FC70-477E-83C0-0FB7D876685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H="1">
            <a:off x="0" y="0"/>
            <a:ext cx="12192000" cy="6858000"/>
          </a:xfrm>
          <a:prstGeom prst="rect">
            <a:avLst/>
          </a:prstGeom>
        </p:spPr>
      </p:pic>
      <p:pic>
        <p:nvPicPr>
          <p:cNvPr id="15" name="图片 14">
            <a:extLst>
              <a:ext uri="{FF2B5EF4-FFF2-40B4-BE49-F238E27FC236}">
                <a16:creationId xmlns="" xmlns:a16="http://schemas.microsoft.com/office/drawing/2014/main" id="{7495EE61-6F56-4CA2-BF5D-C4627A600E0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22676" y="2709215"/>
            <a:ext cx="7394208" cy="2450756"/>
          </a:xfrm>
          <a:prstGeom prst="rect">
            <a:avLst/>
          </a:prstGeom>
          <a:effectLst>
            <a:outerShdw blurRad="50800" dist="38100" dir="8100000" algn="tr" rotWithShape="0">
              <a:prstClr val="black">
                <a:alpha val="40000"/>
              </a:prstClr>
            </a:outerShdw>
          </a:effectLst>
        </p:spPr>
      </p:pic>
      <p:pic>
        <p:nvPicPr>
          <p:cNvPr id="9" name="图片 8">
            <a:extLst>
              <a:ext uri="{FF2B5EF4-FFF2-40B4-BE49-F238E27FC236}">
                <a16:creationId xmlns="" xmlns:a16="http://schemas.microsoft.com/office/drawing/2014/main" id="{A1017866-8D5A-4A6F-917B-6C7CB2355FE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flipH="1">
            <a:off x="-1459674" y="-301774"/>
            <a:ext cx="5703399" cy="3861835"/>
          </a:xfrm>
          <a:prstGeom prst="rect">
            <a:avLst/>
          </a:prstGeom>
        </p:spPr>
      </p:pic>
      <p:sp>
        <p:nvSpPr>
          <p:cNvPr id="8" name="PA-矩形 7">
            <a:extLst>
              <a:ext uri="{FF2B5EF4-FFF2-40B4-BE49-F238E27FC236}">
                <a16:creationId xmlns="" xmlns:a16="http://schemas.microsoft.com/office/drawing/2014/main" id="{BBE78413-1C9A-46ED-9045-F379370E0355}"/>
              </a:ext>
            </a:extLst>
          </p:cNvPr>
          <p:cNvSpPr/>
          <p:nvPr>
            <p:custDataLst>
              <p:tags r:id="rId1"/>
            </p:custDataLst>
          </p:nvPr>
        </p:nvSpPr>
        <p:spPr>
          <a:xfrm>
            <a:off x="400526" y="3501570"/>
            <a:ext cx="6824304" cy="923330"/>
          </a:xfrm>
          <a:prstGeom prst="rect">
            <a:avLst/>
          </a:prstGeom>
        </p:spPr>
        <p:txBody>
          <a:bodyPr wrap="none">
            <a:spAutoFit/>
          </a:bodyPr>
          <a:lstStyle/>
          <a:p>
            <a:pPr algn="ctr"/>
            <a:r>
              <a:rPr lang="zh-CN" altLang="en-US" sz="5400" dirty="0">
                <a:ln>
                  <a:solidFill>
                    <a:schemeClr val="bg1"/>
                  </a:solidFill>
                </a:ln>
                <a:gradFill>
                  <a:gsLst>
                    <a:gs pos="0">
                      <a:schemeClr val="bg1"/>
                    </a:gs>
                    <a:gs pos="54000">
                      <a:srgbClr val="C6E5ED"/>
                    </a:gs>
                    <a:gs pos="100000">
                      <a:srgbClr val="BAE0E9"/>
                    </a:gs>
                  </a:gsLst>
                  <a:lin ang="5400000" scaled="1"/>
                </a:gradFill>
                <a:effectLst>
                  <a:outerShdw blurRad="38100" dist="38100" dir="2700000" algn="tl">
                    <a:srgbClr val="000000">
                      <a:alpha val="43137"/>
                    </a:srgbClr>
                  </a:outerShdw>
                </a:effectLst>
                <a:latin typeface="思源黑体 CN Bold" panose="020B0800000000000000" pitchFamily="34" charset="-122"/>
                <a:ea typeface="思源黑体 CN Bold" panose="020B0800000000000000" pitchFamily="34" charset="-122"/>
              </a:rPr>
              <a:t>“互联网</a:t>
            </a:r>
            <a:r>
              <a:rPr lang="en-US" altLang="zh-CN" sz="5400" dirty="0">
                <a:ln>
                  <a:solidFill>
                    <a:schemeClr val="bg1"/>
                  </a:solidFill>
                </a:ln>
                <a:gradFill>
                  <a:gsLst>
                    <a:gs pos="0">
                      <a:schemeClr val="bg1"/>
                    </a:gs>
                    <a:gs pos="54000">
                      <a:srgbClr val="C6E5ED"/>
                    </a:gs>
                    <a:gs pos="100000">
                      <a:srgbClr val="BAE0E9"/>
                    </a:gs>
                  </a:gsLst>
                  <a:lin ang="5400000" scaled="1"/>
                </a:gradFill>
                <a:effectLst>
                  <a:outerShdw blurRad="38100" dist="38100" dir="2700000" algn="tl">
                    <a:srgbClr val="000000">
                      <a:alpha val="43137"/>
                    </a:srgbClr>
                  </a:outerShdw>
                </a:effectLst>
                <a:latin typeface="思源黑体 CN Bold" panose="020B0800000000000000" pitchFamily="34" charset="-122"/>
                <a:ea typeface="思源黑体 CN Bold" panose="020B0800000000000000" pitchFamily="34" charset="-122"/>
              </a:rPr>
              <a:t>+”</a:t>
            </a:r>
            <a:r>
              <a:rPr lang="zh-CN" altLang="en-US" sz="5400" dirty="0">
                <a:ln>
                  <a:solidFill>
                    <a:schemeClr val="bg1"/>
                  </a:solidFill>
                </a:ln>
                <a:gradFill>
                  <a:gsLst>
                    <a:gs pos="0">
                      <a:schemeClr val="bg1"/>
                    </a:gs>
                    <a:gs pos="54000">
                      <a:srgbClr val="C6E5ED"/>
                    </a:gs>
                    <a:gs pos="100000">
                      <a:srgbClr val="BAE0E9"/>
                    </a:gs>
                  </a:gsLst>
                  <a:lin ang="5400000" scaled="1"/>
                </a:gradFill>
                <a:effectLst>
                  <a:outerShdw blurRad="38100" dist="38100" dir="2700000" algn="tl">
                    <a:srgbClr val="000000">
                      <a:alpha val="43137"/>
                    </a:srgbClr>
                  </a:outerShdw>
                </a:effectLst>
                <a:latin typeface="思源黑体 CN Bold" panose="020B0800000000000000" pitchFamily="34" charset="-122"/>
                <a:ea typeface="思源黑体 CN Bold" panose="020B0800000000000000" pitchFamily="34" charset="-122"/>
              </a:rPr>
              <a:t>动力之源</a:t>
            </a:r>
          </a:p>
        </p:txBody>
      </p:sp>
      <p:grpSp>
        <p:nvGrpSpPr>
          <p:cNvPr id="7" name="组合 6">
            <a:extLst>
              <a:ext uri="{FF2B5EF4-FFF2-40B4-BE49-F238E27FC236}">
                <a16:creationId xmlns="" xmlns:a16="http://schemas.microsoft.com/office/drawing/2014/main" id="{C5DC32F4-C9EF-43E0-BAB8-D5B2CF968F62}"/>
              </a:ext>
            </a:extLst>
          </p:cNvPr>
          <p:cNvGrpSpPr/>
          <p:nvPr/>
        </p:nvGrpSpPr>
        <p:grpSpPr>
          <a:xfrm>
            <a:off x="3051697" y="1860303"/>
            <a:ext cx="1588485" cy="1605210"/>
            <a:chOff x="3051697" y="1860303"/>
            <a:chExt cx="1588485" cy="1605210"/>
          </a:xfrm>
        </p:grpSpPr>
        <p:sp>
          <p:nvSpPr>
            <p:cNvPr id="2" name="文本框 1">
              <a:extLst>
                <a:ext uri="{FF2B5EF4-FFF2-40B4-BE49-F238E27FC236}">
                  <a16:creationId xmlns="" xmlns:a16="http://schemas.microsoft.com/office/drawing/2014/main" id="{B46DD29F-183D-49B2-9733-B21639263256}"/>
                </a:ext>
              </a:extLst>
            </p:cNvPr>
            <p:cNvSpPr txBox="1"/>
            <p:nvPr/>
          </p:nvSpPr>
          <p:spPr>
            <a:xfrm>
              <a:off x="3337288" y="2144104"/>
              <a:ext cx="1091966" cy="1015663"/>
            </a:xfrm>
            <a:prstGeom prst="rect">
              <a:avLst/>
            </a:prstGeom>
          </p:spPr>
          <p:txBody>
            <a:bodyPr wrap="none">
              <a:spAutoFit/>
            </a:bodyPr>
            <a:lstStyle>
              <a:defPPr>
                <a:defRPr lang="en-US"/>
              </a:defPPr>
              <a:lvl1pPr>
                <a:defRPr sz="6000">
                  <a:ln>
                    <a:solidFill>
                      <a:schemeClr val="bg1"/>
                    </a:solidFill>
                  </a:ln>
                  <a:gradFill>
                    <a:gsLst>
                      <a:gs pos="0">
                        <a:schemeClr val="bg1"/>
                      </a:gs>
                      <a:gs pos="54000">
                        <a:srgbClr val="C6E5ED"/>
                      </a:gs>
                      <a:gs pos="100000">
                        <a:srgbClr val="BAE0E9"/>
                      </a:gs>
                    </a:gsLst>
                    <a:lin ang="5400000" scaled="1"/>
                  </a:gradFill>
                  <a:effectLst>
                    <a:outerShdw blurRad="38100" dist="38100" dir="2700000" algn="tl">
                      <a:srgbClr val="000000">
                        <a:alpha val="43137"/>
                      </a:srgbClr>
                    </a:outerShdw>
                  </a:effectLst>
                  <a:latin typeface="思源黑体 CN Bold" panose="020B0800000000000000" pitchFamily="34" charset="-122"/>
                  <a:ea typeface="思源黑体 CN Bold" panose="020B0800000000000000" pitchFamily="34" charset="-122"/>
                </a:defRPr>
              </a:lvl1pPr>
            </a:lstStyle>
            <a:p>
              <a:r>
                <a:rPr lang="en-US" altLang="zh-CN" dirty="0"/>
                <a:t>02</a:t>
              </a:r>
              <a:endParaRPr lang="zh-CN" altLang="en-US" dirty="0"/>
            </a:p>
          </p:txBody>
        </p:sp>
        <p:pic>
          <p:nvPicPr>
            <p:cNvPr id="12" name="1" descr="D:\360data\重要数据\桌面\666666666.png">
              <a:extLst>
                <a:ext uri="{FF2B5EF4-FFF2-40B4-BE49-F238E27FC236}">
                  <a16:creationId xmlns="" xmlns:a16="http://schemas.microsoft.com/office/drawing/2014/main" id="{5A7F04B3-4E46-4810-B410-BC0D387D3290}"/>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3051697" y="1860303"/>
              <a:ext cx="1588485" cy="1605210"/>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pic>
          <p:nvPicPr>
            <p:cNvPr id="13" name="图片 12">
              <a:extLst>
                <a:ext uri="{FF2B5EF4-FFF2-40B4-BE49-F238E27FC236}">
                  <a16:creationId xmlns="" xmlns:a16="http://schemas.microsoft.com/office/drawing/2014/main" id="{0C64A5BF-02DB-46CA-BC40-709D7BFE80EE}"/>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3190275" y="1865615"/>
              <a:ext cx="1449907" cy="1434448"/>
            </a:xfrm>
            <a:prstGeom prst="rect">
              <a:avLst/>
            </a:prstGeom>
          </p:spPr>
        </p:pic>
      </p:grpSp>
      <p:sp>
        <p:nvSpPr>
          <p:cNvPr id="3" name="矩形 2">
            <a:extLst>
              <a:ext uri="{FF2B5EF4-FFF2-40B4-BE49-F238E27FC236}">
                <a16:creationId xmlns="" xmlns:a16="http://schemas.microsoft.com/office/drawing/2014/main" id="{21F8155E-85E6-4D54-9BC8-7AE515B60411}"/>
              </a:ext>
            </a:extLst>
          </p:cNvPr>
          <p:cNvSpPr/>
          <p:nvPr/>
        </p:nvSpPr>
        <p:spPr>
          <a:xfrm>
            <a:off x="1549431" y="4698306"/>
            <a:ext cx="4513942" cy="461665"/>
          </a:xfrm>
          <a:prstGeom prst="rect">
            <a:avLst/>
          </a:prstGeom>
        </p:spPr>
        <p:txBody>
          <a:bodyPr wrap="square">
            <a:spAutoFit/>
          </a:bodyPr>
          <a:lstStyle/>
          <a:p>
            <a:pPr algn="ctr"/>
            <a:r>
              <a:rPr lang="zh-CN" altLang="en-US" sz="2400" b="1" dirty="0">
                <a:solidFill>
                  <a:schemeClr val="bg1"/>
                </a:solidFill>
              </a:rPr>
              <a:t>INTERNET</a:t>
            </a:r>
          </a:p>
        </p:txBody>
      </p:sp>
    </p:spTree>
    <p:extLst>
      <p:ext uri="{BB962C8B-B14F-4D97-AF65-F5344CB8AC3E}">
        <p14:creationId xmlns:p14="http://schemas.microsoft.com/office/powerpoint/2010/main" val="1586347057"/>
      </p:ext>
    </p:extLst>
  </p:cSld>
  <p:clrMapOvr>
    <a:masterClrMapping/>
  </p:clrMapOvr>
  <mc:AlternateContent xmlns:mc="http://schemas.openxmlformats.org/markup-compatibility/2006" xmlns:p14="http://schemas.microsoft.com/office/powerpoint/2010/main">
    <mc:Choice Requires="p14">
      <p:transition spd="slow" p14:dur="1500" advTm="4500">
        <p:random/>
      </p:transition>
    </mc:Choice>
    <mc:Fallback xmlns="">
      <p:transition spd="slow" advTm="4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1+#ppt_w/2"/>
                                          </p:val>
                                        </p:tav>
                                        <p:tav tm="100000">
                                          <p:val>
                                            <p:strVal val="#ppt_x"/>
                                          </p:val>
                                        </p:tav>
                                      </p:tavLst>
                                    </p:anim>
                                    <p:anim calcmode="lin" valueType="num">
                                      <p:cBhvr additive="base">
                                        <p:cTn id="8" dur="100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53" presetClass="entr" presetSubtype="16"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par>
                          <p:cTn id="15" fill="hold">
                            <p:stCondLst>
                              <p:cond delay="1500"/>
                            </p:stCondLst>
                            <p:childTnLst>
                              <p:par>
                                <p:cTn id="16" presetID="20" presetClass="entr" presetSubtype="0"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edge">
                                      <p:cBhvr>
                                        <p:cTn id="18" dur="1000"/>
                                        <p:tgtEl>
                                          <p:spTgt spid="15"/>
                                        </p:tgtEl>
                                      </p:cBhvr>
                                    </p:animEffect>
                                  </p:childTnLst>
                                </p:cTn>
                              </p:par>
                              <p:par>
                                <p:cTn id="19" presetID="16" presetClass="entr" presetSubtype="21" fill="hold" grpId="0" nodeType="withEffect">
                                  <p:stCondLst>
                                    <p:cond delay="500"/>
                                  </p:stCondLst>
                                  <p:childTnLst>
                                    <p:set>
                                      <p:cBhvr>
                                        <p:cTn id="20" dur="1" fill="hold">
                                          <p:stCondLst>
                                            <p:cond delay="0"/>
                                          </p:stCondLst>
                                        </p:cTn>
                                        <p:tgtEl>
                                          <p:spTgt spid="3"/>
                                        </p:tgtEl>
                                        <p:attrNameLst>
                                          <p:attrName>style.visibility</p:attrName>
                                        </p:attrNameLst>
                                      </p:cBhvr>
                                      <p:to>
                                        <p:strVal val="visible"/>
                                      </p:to>
                                    </p:set>
                                    <p:animEffect transition="in" filter="barn(inVertical)">
                                      <p:cBhvr>
                                        <p:cTn id="21" dur="500"/>
                                        <p:tgtEl>
                                          <p:spTgt spid="3"/>
                                        </p:tgtEl>
                                      </p:cBhvr>
                                    </p:animEffect>
                                  </p:childTnLst>
                                </p:cTn>
                              </p:par>
                            </p:childTnLst>
                          </p:cTn>
                        </p:par>
                        <p:par>
                          <p:cTn id="22" fill="hold">
                            <p:stCondLst>
                              <p:cond delay="2500"/>
                            </p:stCondLst>
                            <p:childTnLst>
                              <p:par>
                                <p:cTn id="23" presetID="0" presetClass="entr" presetSubtype="0" fill="hold" grpId="0" nodeType="afterEffect">
                                  <p:stCondLst>
                                    <p:cond delay="0"/>
                                  </p:stCondLst>
                                  <p:iterate type="lt">
                                    <p:tmPct val="10000"/>
                                  </p:iterate>
                                  <p:childTnLst>
                                    <p:set>
                                      <p:cBhvr>
                                        <p:cTn id="24" dur="750" fill="hold">
                                          <p:stCondLst>
                                            <p:cond delay="0"/>
                                          </p:stCondLst>
                                        </p:cTn>
                                        <p:tgtEl>
                                          <p:spTgt spid="8"/>
                                        </p:tgtEl>
                                        <p:attrNameLst>
                                          <p:attrName>style.visibility</p:attrName>
                                        </p:attrNameLst>
                                      </p:cBhvr>
                                      <p:to>
                                        <p:strVal val="visible"/>
                                      </p:to>
                                    </p:set>
                                    <p:anim to="" calcmode="lin" valueType="num">
                                      <p:cBhvr>
                                        <p:cTn id="25" dur="750" fill="hold">
                                          <p:stCondLst>
                                            <p:cond delay="0"/>
                                          </p:stCondLst>
                                        </p:cTn>
                                        <p:tgtEl>
                                          <p:spTgt spid="8"/>
                                        </p:tgtEl>
                                        <p:attrNameLst>
                                          <p:attrName>ppt_h</p:attrName>
                                        </p:attrNameLst>
                                      </p:cBhvr>
                                      <p:tavLst>
                                        <p:tav tm="0" fmla="#ppt_h-#ppt_h*((1.5-1.5*$)^3-(1.5-1.5*$)^2)">
                                          <p:val>
                                            <p:strVal val="0"/>
                                          </p:val>
                                        </p:tav>
                                        <p:tav tm="100000">
                                          <p:val>
                                            <p:strVal val="1"/>
                                          </p:val>
                                        </p:tav>
                                      </p:tavLst>
                                    </p:anim>
                                    <p:anim to="" calcmode="lin" valueType="num">
                                      <p:cBhvr>
                                        <p:cTn id="26" dur="750" fill="hold">
                                          <p:stCondLst>
                                            <p:cond delay="0"/>
                                          </p:stCondLst>
                                        </p:cTn>
                                        <p:tgtEl>
                                          <p:spTgt spid="8"/>
                                        </p:tgtEl>
                                        <p:attrNameLst>
                                          <p:attrName>ppt_w</p:attrName>
                                        </p:attrNameLst>
                                      </p:cBhvr>
                                      <p:tavLst>
                                        <p:tav tm="0" fmla="#ppt_w-#ppt_w*((1.5-1.5*$)^3-(1.5-1.5*$)^2)">
                                          <p:val>
                                            <p:strVal val="0"/>
                                          </p:val>
                                        </p:tav>
                                        <p:tav tm="100000">
                                          <p:val>
                                            <p:str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D695A36F-65DE-4BA0-B27D-38DF64854EAF}"/>
              </a:ext>
            </a:extLst>
          </p:cNvPr>
          <p:cNvGrpSpPr/>
          <p:nvPr/>
        </p:nvGrpSpPr>
        <p:grpSpPr>
          <a:xfrm>
            <a:off x="3613427" y="282265"/>
            <a:ext cx="4965147" cy="609273"/>
            <a:chOff x="3613427" y="282265"/>
            <a:chExt cx="4965147" cy="609273"/>
          </a:xfrm>
        </p:grpSpPr>
        <p:pic>
          <p:nvPicPr>
            <p:cNvPr id="3" name="图片 2">
              <a:extLst>
                <a:ext uri="{FF2B5EF4-FFF2-40B4-BE49-F238E27FC236}">
                  <a16:creationId xmlns="" xmlns:a16="http://schemas.microsoft.com/office/drawing/2014/main" id="{4312625C-EC29-4849-86F1-F33EAD8EA86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V="1">
              <a:off x="3737908" y="282265"/>
              <a:ext cx="4716185" cy="609273"/>
            </a:xfrm>
            <a:prstGeom prst="rect">
              <a:avLst/>
            </a:prstGeom>
          </p:spPr>
        </p:pic>
        <p:sp>
          <p:nvSpPr>
            <p:cNvPr id="4" name="文本框 3">
              <a:extLst>
                <a:ext uri="{FF2B5EF4-FFF2-40B4-BE49-F238E27FC236}">
                  <a16:creationId xmlns="" xmlns:a16="http://schemas.microsoft.com/office/drawing/2014/main" id="{E00C5390-4740-4143-A265-94D6739F671B}"/>
                </a:ext>
              </a:extLst>
            </p:cNvPr>
            <p:cNvSpPr txBox="1"/>
            <p:nvPr/>
          </p:nvSpPr>
          <p:spPr>
            <a:xfrm>
              <a:off x="3613427" y="356888"/>
              <a:ext cx="4965147" cy="523220"/>
            </a:xfrm>
            <a:prstGeom prst="rect">
              <a:avLst/>
            </a:prstGeom>
            <a:noFill/>
            <a:effectLst>
              <a:outerShdw blurRad="50800" dist="38100" dir="8100000" algn="tr" rotWithShape="0">
                <a:prstClr val="black">
                  <a:alpha val="40000"/>
                </a:prstClr>
              </a:outerShdw>
            </a:effectLst>
          </p:spPr>
          <p:txBody>
            <a:bodyPr wrap="square" rtlCol="0">
              <a:spAutoFit/>
            </a:bodyPr>
            <a:lstStyle/>
            <a:p>
              <a:pPr algn="ctr"/>
              <a:r>
                <a:rPr lang="zh-CN" altLang="en-US" sz="2800" b="1" dirty="0">
                  <a:solidFill>
                    <a:schemeClr val="bg1"/>
                  </a:solidFill>
                  <a:latin typeface="思源黑体 CN Bold" panose="020B0800000000000000" pitchFamily="34" charset="-122"/>
                  <a:ea typeface="思源黑体 CN Bold" panose="020B0800000000000000" pitchFamily="34" charset="-122"/>
                </a:rPr>
                <a:t>“互联网</a:t>
              </a:r>
              <a:r>
                <a:rPr lang="en-US" altLang="zh-CN" sz="2800" b="1" dirty="0">
                  <a:solidFill>
                    <a:schemeClr val="bg1"/>
                  </a:solidFill>
                  <a:latin typeface="思源黑体 CN Bold" panose="020B0800000000000000" pitchFamily="34" charset="-122"/>
                  <a:ea typeface="思源黑体 CN Bold" panose="020B0800000000000000" pitchFamily="34" charset="-122"/>
                </a:rPr>
                <a:t>+”</a:t>
              </a:r>
              <a:r>
                <a:rPr lang="zh-CN" altLang="en-US" sz="2800" b="1" dirty="0">
                  <a:solidFill>
                    <a:schemeClr val="bg1"/>
                  </a:solidFill>
                  <a:latin typeface="思源黑体 CN Bold" panose="020B0800000000000000" pitchFamily="34" charset="-122"/>
                  <a:ea typeface="思源黑体 CN Bold" panose="020B0800000000000000" pitchFamily="34" charset="-122"/>
                </a:rPr>
                <a:t>的动力之源</a:t>
              </a:r>
            </a:p>
          </p:txBody>
        </p:sp>
      </p:grpSp>
      <p:grpSp>
        <p:nvGrpSpPr>
          <p:cNvPr id="51" name="组合 50">
            <a:extLst>
              <a:ext uri="{FF2B5EF4-FFF2-40B4-BE49-F238E27FC236}">
                <a16:creationId xmlns="" xmlns:a16="http://schemas.microsoft.com/office/drawing/2014/main" id="{420874BC-27A4-4F44-8BCB-DB6BF3A9FA19}"/>
              </a:ext>
            </a:extLst>
          </p:cNvPr>
          <p:cNvGrpSpPr/>
          <p:nvPr/>
        </p:nvGrpSpPr>
        <p:grpSpPr>
          <a:xfrm>
            <a:off x="4524922" y="2857320"/>
            <a:ext cx="7858342" cy="3890324"/>
            <a:chOff x="411298" y="2084028"/>
            <a:chExt cx="5482888" cy="2714339"/>
          </a:xfrm>
        </p:grpSpPr>
        <p:grpSp>
          <p:nvGrpSpPr>
            <p:cNvPr id="52" name="组合 51">
              <a:extLst>
                <a:ext uri="{FF2B5EF4-FFF2-40B4-BE49-F238E27FC236}">
                  <a16:creationId xmlns="" xmlns:a16="http://schemas.microsoft.com/office/drawing/2014/main" id="{087BBE11-FA18-444D-8551-6ABA894ECD26}"/>
                </a:ext>
              </a:extLst>
            </p:cNvPr>
            <p:cNvGrpSpPr/>
            <p:nvPr/>
          </p:nvGrpSpPr>
          <p:grpSpPr>
            <a:xfrm>
              <a:off x="2147128" y="2084028"/>
              <a:ext cx="2439843" cy="2446457"/>
              <a:chOff x="4380056" y="2003620"/>
              <a:chExt cx="3431886" cy="3441189"/>
            </a:xfrm>
            <a:noFill/>
          </p:grpSpPr>
          <p:sp>
            <p:nvSpPr>
              <p:cNvPr id="58" name="椭圆 57">
                <a:extLst>
                  <a:ext uri="{FF2B5EF4-FFF2-40B4-BE49-F238E27FC236}">
                    <a16:creationId xmlns="" xmlns:a16="http://schemas.microsoft.com/office/drawing/2014/main" id="{D3F62AF4-1AFF-4DD1-BB24-ACFB1887C570}"/>
                  </a:ext>
                </a:extLst>
              </p:cNvPr>
              <p:cNvSpPr/>
              <p:nvPr/>
            </p:nvSpPr>
            <p:spPr>
              <a:xfrm>
                <a:off x="4380056" y="2012927"/>
                <a:ext cx="3431886" cy="3431882"/>
              </a:xfrm>
              <a:prstGeom prst="ellipse">
                <a:avLst/>
              </a:prstGeom>
              <a:gradFill flip="none" rotWithShape="1">
                <a:gsLst>
                  <a:gs pos="0">
                    <a:srgbClr val="01E2BC">
                      <a:alpha val="10000"/>
                    </a:srgbClr>
                  </a:gs>
                  <a:gs pos="100000">
                    <a:srgbClr val="01E2BC">
                      <a:alpha val="0"/>
                    </a:srgbClr>
                  </a:gs>
                </a:gsLst>
                <a:path path="circle">
                  <a:fillToRect l="50000" t="50000" r="50000" b="50000"/>
                </a:path>
                <a:tileRect/>
              </a:gradFill>
              <a:ln w="31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9" name="Freeform 7">
                <a:extLst>
                  <a:ext uri="{FF2B5EF4-FFF2-40B4-BE49-F238E27FC236}">
                    <a16:creationId xmlns="" xmlns:a16="http://schemas.microsoft.com/office/drawing/2014/main" id="{BE0B6887-B2DE-4666-857E-4B915E4FA572}"/>
                  </a:ext>
                </a:extLst>
              </p:cNvPr>
              <p:cNvSpPr>
                <a:spLocks noEditPoints="1"/>
              </p:cNvSpPr>
              <p:nvPr/>
            </p:nvSpPr>
            <p:spPr bwMode="auto">
              <a:xfrm>
                <a:off x="4569034" y="2003620"/>
                <a:ext cx="3239860" cy="3367859"/>
              </a:xfrm>
              <a:custGeom>
                <a:avLst/>
                <a:gdLst>
                  <a:gd name="T0" fmla="*/ 563 w 1307"/>
                  <a:gd name="T1" fmla="*/ 24 h 1359"/>
                  <a:gd name="T2" fmla="*/ 543 w 1307"/>
                  <a:gd name="T3" fmla="*/ 8 h 1359"/>
                  <a:gd name="T4" fmla="*/ 817 w 1307"/>
                  <a:gd name="T5" fmla="*/ 44 h 1359"/>
                  <a:gd name="T6" fmla="*/ 562 w 1307"/>
                  <a:gd name="T7" fmla="*/ 25 h 1359"/>
                  <a:gd name="T8" fmla="*/ 800 w 1307"/>
                  <a:gd name="T9" fmla="*/ 48 h 1359"/>
                  <a:gd name="T10" fmla="*/ 309 w 1307"/>
                  <a:gd name="T11" fmla="*/ 92 h 1359"/>
                  <a:gd name="T12" fmla="*/ 809 w 1307"/>
                  <a:gd name="T13" fmla="*/ 69 h 1359"/>
                  <a:gd name="T14" fmla="*/ 1058 w 1307"/>
                  <a:gd name="T15" fmla="*/ 162 h 1359"/>
                  <a:gd name="T16" fmla="*/ 785 w 1307"/>
                  <a:gd name="T17" fmla="*/ 78 h 1359"/>
                  <a:gd name="T18" fmla="*/ 1036 w 1307"/>
                  <a:gd name="T19" fmla="*/ 172 h 1359"/>
                  <a:gd name="T20" fmla="*/ 380 w 1307"/>
                  <a:gd name="T21" fmla="*/ 119 h 1359"/>
                  <a:gd name="T22" fmla="*/ 1066 w 1307"/>
                  <a:gd name="T23" fmla="*/ 199 h 1359"/>
                  <a:gd name="T24" fmla="*/ 304 w 1307"/>
                  <a:gd name="T25" fmla="*/ 203 h 1359"/>
                  <a:gd name="T26" fmla="*/ 1055 w 1307"/>
                  <a:gd name="T27" fmla="*/ 208 h 1359"/>
                  <a:gd name="T28" fmla="*/ 272 w 1307"/>
                  <a:gd name="T29" fmla="*/ 233 h 1359"/>
                  <a:gd name="T30" fmla="*/ 1008 w 1307"/>
                  <a:gd name="T31" fmla="*/ 244 h 1359"/>
                  <a:gd name="T32" fmla="*/ 1193 w 1307"/>
                  <a:gd name="T33" fmla="*/ 317 h 1359"/>
                  <a:gd name="T34" fmla="*/ 341 w 1307"/>
                  <a:gd name="T35" fmla="*/ 291 h 1359"/>
                  <a:gd name="T36" fmla="*/ 937 w 1307"/>
                  <a:gd name="T37" fmla="*/ 251 h 1359"/>
                  <a:gd name="T38" fmla="*/ 1208 w 1307"/>
                  <a:gd name="T39" fmla="*/ 366 h 1359"/>
                  <a:gd name="T40" fmla="*/ 246 w 1307"/>
                  <a:gd name="T41" fmla="*/ 336 h 1359"/>
                  <a:gd name="T42" fmla="*/ 684 w 1307"/>
                  <a:gd name="T43" fmla="*/ 276 h 1359"/>
                  <a:gd name="T44" fmla="*/ 1111 w 1307"/>
                  <a:gd name="T45" fmla="*/ 388 h 1359"/>
                  <a:gd name="T46" fmla="*/ 1256 w 1307"/>
                  <a:gd name="T47" fmla="*/ 427 h 1359"/>
                  <a:gd name="T48" fmla="*/ 432 w 1307"/>
                  <a:gd name="T49" fmla="*/ 371 h 1359"/>
                  <a:gd name="T50" fmla="*/ 1163 w 1307"/>
                  <a:gd name="T51" fmla="*/ 454 h 1359"/>
                  <a:gd name="T52" fmla="*/ 68 w 1307"/>
                  <a:gd name="T53" fmla="*/ 460 h 1359"/>
                  <a:gd name="T54" fmla="*/ 357 w 1307"/>
                  <a:gd name="T55" fmla="*/ 443 h 1359"/>
                  <a:gd name="T56" fmla="*/ 1052 w 1307"/>
                  <a:gd name="T57" fmla="*/ 463 h 1359"/>
                  <a:gd name="T58" fmla="*/ 1270 w 1307"/>
                  <a:gd name="T59" fmla="*/ 500 h 1359"/>
                  <a:gd name="T60" fmla="*/ 192 w 1307"/>
                  <a:gd name="T61" fmla="*/ 558 h 1359"/>
                  <a:gd name="T62" fmla="*/ 909 w 1307"/>
                  <a:gd name="T63" fmla="*/ 482 h 1359"/>
                  <a:gd name="T64" fmla="*/ 2 w 1307"/>
                  <a:gd name="T65" fmla="*/ 612 h 1359"/>
                  <a:gd name="T66" fmla="*/ 247 w 1307"/>
                  <a:gd name="T67" fmla="*/ 624 h 1359"/>
                  <a:gd name="T68" fmla="*/ 1214 w 1307"/>
                  <a:gd name="T69" fmla="*/ 582 h 1359"/>
                  <a:gd name="T70" fmla="*/ 47 w 1307"/>
                  <a:gd name="T71" fmla="*/ 697 h 1359"/>
                  <a:gd name="T72" fmla="*/ 1094 w 1307"/>
                  <a:gd name="T73" fmla="*/ 634 h 1359"/>
                  <a:gd name="T74" fmla="*/ 1262 w 1307"/>
                  <a:gd name="T75" fmla="*/ 671 h 1359"/>
                  <a:gd name="T76" fmla="*/ 1095 w 1307"/>
                  <a:gd name="T77" fmla="*/ 702 h 1359"/>
                  <a:gd name="T78" fmla="*/ 1262 w 1307"/>
                  <a:gd name="T79" fmla="*/ 727 h 1359"/>
                  <a:gd name="T80" fmla="*/ 981 w 1307"/>
                  <a:gd name="T81" fmla="*/ 775 h 1359"/>
                  <a:gd name="T82" fmla="*/ 1214 w 1307"/>
                  <a:gd name="T83" fmla="*/ 816 h 1359"/>
                  <a:gd name="T84" fmla="*/ 140 w 1307"/>
                  <a:gd name="T85" fmla="*/ 836 h 1359"/>
                  <a:gd name="T86" fmla="*/ 1083 w 1307"/>
                  <a:gd name="T87" fmla="*/ 897 h 1359"/>
                  <a:gd name="T88" fmla="*/ 1267 w 1307"/>
                  <a:gd name="T89" fmla="*/ 809 h 1359"/>
                  <a:gd name="T90" fmla="*/ 1023 w 1307"/>
                  <a:gd name="T91" fmla="*/ 969 h 1359"/>
                  <a:gd name="T92" fmla="*/ 1236 w 1307"/>
                  <a:gd name="T93" fmla="*/ 870 h 1359"/>
                  <a:gd name="T94" fmla="*/ 300 w 1307"/>
                  <a:gd name="T95" fmla="*/ 1014 h 1359"/>
                  <a:gd name="T96" fmla="*/ 1206 w 1307"/>
                  <a:gd name="T97" fmla="*/ 952 h 1359"/>
                  <a:gd name="T98" fmla="*/ 217 w 1307"/>
                  <a:gd name="T99" fmla="*/ 1031 h 1359"/>
                  <a:gd name="T100" fmla="*/ 1173 w 1307"/>
                  <a:gd name="T101" fmla="*/ 1031 h 1359"/>
                  <a:gd name="T102" fmla="*/ 178 w 1307"/>
                  <a:gd name="T103" fmla="*/ 1073 h 1359"/>
                  <a:gd name="T104" fmla="*/ 512 w 1307"/>
                  <a:gd name="T105" fmla="*/ 1149 h 1359"/>
                  <a:gd name="T106" fmla="*/ 204 w 1307"/>
                  <a:gd name="T107" fmla="*/ 1163 h 1359"/>
                  <a:gd name="T108" fmla="*/ 545 w 1307"/>
                  <a:gd name="T109" fmla="*/ 1177 h 1359"/>
                  <a:gd name="T110" fmla="*/ 1209 w 1307"/>
                  <a:gd name="T111" fmla="*/ 1052 h 1359"/>
                  <a:gd name="T112" fmla="*/ 515 w 1307"/>
                  <a:gd name="T113" fmla="*/ 1242 h 1359"/>
                  <a:gd name="T114" fmla="*/ 371 w 1307"/>
                  <a:gd name="T115" fmla="*/ 1244 h 1359"/>
                  <a:gd name="T116" fmla="*/ 1150 w 1307"/>
                  <a:gd name="T117" fmla="*/ 1141 h 1359"/>
                  <a:gd name="T118" fmla="*/ 1128 w 1307"/>
                  <a:gd name="T119" fmla="*/ 1164 h 1359"/>
                  <a:gd name="T120" fmla="*/ 300 w 1307"/>
                  <a:gd name="T121" fmla="*/ 1305 h 1359"/>
                  <a:gd name="T122" fmla="*/ 395 w 1307"/>
                  <a:gd name="T123" fmla="*/ 1348 h 1359"/>
                  <a:gd name="T124" fmla="*/ 332 w 1307"/>
                  <a:gd name="T125" fmla="*/ 353 h 1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07" h="1359">
                    <a:moveTo>
                      <a:pt x="495" y="15"/>
                    </a:moveTo>
                    <a:cubicBezTo>
                      <a:pt x="486" y="23"/>
                      <a:pt x="482" y="21"/>
                      <a:pt x="470" y="23"/>
                    </a:cubicBezTo>
                    <a:cubicBezTo>
                      <a:pt x="470" y="23"/>
                      <a:pt x="470" y="23"/>
                      <a:pt x="470" y="23"/>
                    </a:cubicBezTo>
                    <a:cubicBezTo>
                      <a:pt x="458" y="25"/>
                      <a:pt x="451" y="25"/>
                      <a:pt x="453" y="23"/>
                    </a:cubicBezTo>
                    <a:cubicBezTo>
                      <a:pt x="453" y="23"/>
                      <a:pt x="453" y="23"/>
                      <a:pt x="453" y="23"/>
                    </a:cubicBezTo>
                    <a:cubicBezTo>
                      <a:pt x="463" y="18"/>
                      <a:pt x="466" y="19"/>
                      <a:pt x="478" y="17"/>
                    </a:cubicBezTo>
                    <a:cubicBezTo>
                      <a:pt x="478" y="17"/>
                      <a:pt x="478" y="17"/>
                      <a:pt x="478" y="17"/>
                    </a:cubicBezTo>
                    <a:cubicBezTo>
                      <a:pt x="489" y="14"/>
                      <a:pt x="497" y="14"/>
                      <a:pt x="495" y="15"/>
                    </a:cubicBezTo>
                    <a:close/>
                    <a:moveTo>
                      <a:pt x="796" y="25"/>
                    </a:moveTo>
                    <a:cubicBezTo>
                      <a:pt x="796" y="25"/>
                      <a:pt x="796" y="25"/>
                      <a:pt x="796" y="25"/>
                    </a:cubicBezTo>
                    <a:cubicBezTo>
                      <a:pt x="785" y="22"/>
                      <a:pt x="771" y="17"/>
                      <a:pt x="781" y="23"/>
                    </a:cubicBezTo>
                    <a:cubicBezTo>
                      <a:pt x="781" y="23"/>
                      <a:pt x="781" y="23"/>
                      <a:pt x="781" y="23"/>
                    </a:cubicBezTo>
                    <a:cubicBezTo>
                      <a:pt x="783" y="25"/>
                      <a:pt x="794" y="28"/>
                      <a:pt x="806" y="31"/>
                    </a:cubicBezTo>
                    <a:cubicBezTo>
                      <a:pt x="806" y="31"/>
                      <a:pt x="806" y="31"/>
                      <a:pt x="806" y="31"/>
                    </a:cubicBezTo>
                    <a:cubicBezTo>
                      <a:pt x="818" y="34"/>
                      <a:pt x="830" y="40"/>
                      <a:pt x="821" y="33"/>
                    </a:cubicBezTo>
                    <a:cubicBezTo>
                      <a:pt x="818" y="31"/>
                      <a:pt x="807" y="28"/>
                      <a:pt x="796" y="25"/>
                    </a:cubicBezTo>
                    <a:close/>
                    <a:moveTo>
                      <a:pt x="824" y="34"/>
                    </a:moveTo>
                    <a:cubicBezTo>
                      <a:pt x="824" y="34"/>
                      <a:pt x="824" y="34"/>
                      <a:pt x="824" y="34"/>
                    </a:cubicBezTo>
                    <a:cubicBezTo>
                      <a:pt x="827" y="35"/>
                      <a:pt x="839" y="40"/>
                      <a:pt x="850" y="43"/>
                    </a:cubicBezTo>
                    <a:cubicBezTo>
                      <a:pt x="850" y="43"/>
                      <a:pt x="850" y="43"/>
                      <a:pt x="850" y="43"/>
                    </a:cubicBezTo>
                    <a:cubicBezTo>
                      <a:pt x="861" y="47"/>
                      <a:pt x="866" y="48"/>
                      <a:pt x="862" y="46"/>
                    </a:cubicBezTo>
                    <a:cubicBezTo>
                      <a:pt x="858" y="45"/>
                      <a:pt x="814" y="28"/>
                      <a:pt x="824" y="34"/>
                    </a:cubicBezTo>
                    <a:close/>
                    <a:moveTo>
                      <a:pt x="469" y="24"/>
                    </a:moveTo>
                    <a:cubicBezTo>
                      <a:pt x="469" y="24"/>
                      <a:pt x="469" y="24"/>
                      <a:pt x="469" y="24"/>
                    </a:cubicBezTo>
                    <a:cubicBezTo>
                      <a:pt x="457" y="26"/>
                      <a:pt x="446" y="30"/>
                      <a:pt x="443" y="33"/>
                    </a:cubicBezTo>
                    <a:cubicBezTo>
                      <a:pt x="443" y="33"/>
                      <a:pt x="443" y="33"/>
                      <a:pt x="443" y="33"/>
                    </a:cubicBezTo>
                    <a:cubicBezTo>
                      <a:pt x="441" y="37"/>
                      <a:pt x="448" y="38"/>
                      <a:pt x="461" y="35"/>
                    </a:cubicBezTo>
                    <a:cubicBezTo>
                      <a:pt x="461" y="35"/>
                      <a:pt x="461" y="35"/>
                      <a:pt x="461" y="35"/>
                    </a:cubicBezTo>
                    <a:cubicBezTo>
                      <a:pt x="474" y="33"/>
                      <a:pt x="481" y="35"/>
                      <a:pt x="488" y="25"/>
                    </a:cubicBezTo>
                    <a:cubicBezTo>
                      <a:pt x="489" y="22"/>
                      <a:pt x="481" y="21"/>
                      <a:pt x="469" y="24"/>
                    </a:cubicBezTo>
                    <a:close/>
                    <a:moveTo>
                      <a:pt x="517" y="16"/>
                    </a:moveTo>
                    <a:cubicBezTo>
                      <a:pt x="517" y="16"/>
                      <a:pt x="517" y="16"/>
                      <a:pt x="517" y="16"/>
                    </a:cubicBezTo>
                    <a:cubicBezTo>
                      <a:pt x="504" y="18"/>
                      <a:pt x="493" y="21"/>
                      <a:pt x="491" y="25"/>
                    </a:cubicBezTo>
                    <a:cubicBezTo>
                      <a:pt x="491" y="25"/>
                      <a:pt x="491" y="25"/>
                      <a:pt x="491" y="25"/>
                    </a:cubicBezTo>
                    <a:cubicBezTo>
                      <a:pt x="489" y="28"/>
                      <a:pt x="498" y="30"/>
                      <a:pt x="511" y="28"/>
                    </a:cubicBezTo>
                    <a:cubicBezTo>
                      <a:pt x="511" y="28"/>
                      <a:pt x="511" y="28"/>
                      <a:pt x="511" y="28"/>
                    </a:cubicBezTo>
                    <a:cubicBezTo>
                      <a:pt x="524" y="27"/>
                      <a:pt x="534" y="30"/>
                      <a:pt x="537" y="19"/>
                    </a:cubicBezTo>
                    <a:cubicBezTo>
                      <a:pt x="538" y="16"/>
                      <a:pt x="529" y="15"/>
                      <a:pt x="517" y="16"/>
                    </a:cubicBezTo>
                    <a:close/>
                    <a:moveTo>
                      <a:pt x="565" y="12"/>
                    </a:moveTo>
                    <a:cubicBezTo>
                      <a:pt x="565" y="12"/>
                      <a:pt x="565" y="12"/>
                      <a:pt x="565" y="12"/>
                    </a:cubicBezTo>
                    <a:cubicBezTo>
                      <a:pt x="552" y="13"/>
                      <a:pt x="538" y="16"/>
                      <a:pt x="541" y="19"/>
                    </a:cubicBezTo>
                    <a:cubicBezTo>
                      <a:pt x="543" y="22"/>
                      <a:pt x="549" y="24"/>
                      <a:pt x="563" y="24"/>
                    </a:cubicBezTo>
                    <a:cubicBezTo>
                      <a:pt x="563" y="24"/>
                      <a:pt x="563" y="24"/>
                      <a:pt x="563" y="24"/>
                    </a:cubicBezTo>
                    <a:cubicBezTo>
                      <a:pt x="576" y="23"/>
                      <a:pt x="590" y="20"/>
                      <a:pt x="587" y="16"/>
                    </a:cubicBezTo>
                    <a:cubicBezTo>
                      <a:pt x="585" y="12"/>
                      <a:pt x="578" y="12"/>
                      <a:pt x="565" y="12"/>
                    </a:cubicBezTo>
                    <a:close/>
                    <a:moveTo>
                      <a:pt x="615" y="10"/>
                    </a:moveTo>
                    <a:cubicBezTo>
                      <a:pt x="615" y="10"/>
                      <a:pt x="615" y="10"/>
                      <a:pt x="615" y="10"/>
                    </a:cubicBezTo>
                    <a:cubicBezTo>
                      <a:pt x="602" y="11"/>
                      <a:pt x="587" y="11"/>
                      <a:pt x="591" y="16"/>
                    </a:cubicBezTo>
                    <a:cubicBezTo>
                      <a:pt x="595" y="21"/>
                      <a:pt x="601" y="22"/>
                      <a:pt x="615" y="22"/>
                    </a:cubicBezTo>
                    <a:cubicBezTo>
                      <a:pt x="615" y="22"/>
                      <a:pt x="615" y="22"/>
                      <a:pt x="615" y="22"/>
                    </a:cubicBezTo>
                    <a:cubicBezTo>
                      <a:pt x="628" y="22"/>
                      <a:pt x="641" y="20"/>
                      <a:pt x="638" y="16"/>
                    </a:cubicBezTo>
                    <a:cubicBezTo>
                      <a:pt x="635" y="12"/>
                      <a:pt x="628" y="10"/>
                      <a:pt x="615" y="10"/>
                    </a:cubicBezTo>
                    <a:close/>
                    <a:moveTo>
                      <a:pt x="664" y="12"/>
                    </a:moveTo>
                    <a:cubicBezTo>
                      <a:pt x="664" y="12"/>
                      <a:pt x="664" y="12"/>
                      <a:pt x="664" y="12"/>
                    </a:cubicBezTo>
                    <a:cubicBezTo>
                      <a:pt x="652" y="11"/>
                      <a:pt x="638" y="13"/>
                      <a:pt x="642" y="16"/>
                    </a:cubicBezTo>
                    <a:cubicBezTo>
                      <a:pt x="646" y="19"/>
                      <a:pt x="653" y="23"/>
                      <a:pt x="667" y="23"/>
                    </a:cubicBezTo>
                    <a:cubicBezTo>
                      <a:pt x="667" y="23"/>
                      <a:pt x="667" y="23"/>
                      <a:pt x="667" y="23"/>
                    </a:cubicBezTo>
                    <a:cubicBezTo>
                      <a:pt x="680" y="24"/>
                      <a:pt x="690" y="22"/>
                      <a:pt x="689" y="18"/>
                    </a:cubicBezTo>
                    <a:cubicBezTo>
                      <a:pt x="688" y="15"/>
                      <a:pt x="677" y="12"/>
                      <a:pt x="664" y="12"/>
                    </a:cubicBezTo>
                    <a:close/>
                    <a:moveTo>
                      <a:pt x="713" y="16"/>
                    </a:moveTo>
                    <a:cubicBezTo>
                      <a:pt x="713" y="16"/>
                      <a:pt x="713" y="16"/>
                      <a:pt x="713" y="16"/>
                    </a:cubicBezTo>
                    <a:cubicBezTo>
                      <a:pt x="701" y="15"/>
                      <a:pt x="692" y="15"/>
                      <a:pt x="693" y="19"/>
                    </a:cubicBezTo>
                    <a:cubicBezTo>
                      <a:pt x="693" y="19"/>
                      <a:pt x="693" y="19"/>
                      <a:pt x="693" y="19"/>
                    </a:cubicBezTo>
                    <a:cubicBezTo>
                      <a:pt x="694" y="22"/>
                      <a:pt x="705" y="26"/>
                      <a:pt x="718" y="27"/>
                    </a:cubicBezTo>
                    <a:cubicBezTo>
                      <a:pt x="718" y="27"/>
                      <a:pt x="718" y="27"/>
                      <a:pt x="718" y="27"/>
                    </a:cubicBezTo>
                    <a:cubicBezTo>
                      <a:pt x="731" y="29"/>
                      <a:pt x="740" y="27"/>
                      <a:pt x="738" y="24"/>
                    </a:cubicBezTo>
                    <a:cubicBezTo>
                      <a:pt x="737" y="20"/>
                      <a:pt x="726" y="17"/>
                      <a:pt x="713" y="16"/>
                    </a:cubicBezTo>
                    <a:close/>
                    <a:moveTo>
                      <a:pt x="761" y="22"/>
                    </a:moveTo>
                    <a:cubicBezTo>
                      <a:pt x="761" y="22"/>
                      <a:pt x="761" y="22"/>
                      <a:pt x="761" y="22"/>
                    </a:cubicBezTo>
                    <a:cubicBezTo>
                      <a:pt x="749" y="20"/>
                      <a:pt x="736" y="15"/>
                      <a:pt x="742" y="24"/>
                    </a:cubicBezTo>
                    <a:cubicBezTo>
                      <a:pt x="742" y="24"/>
                      <a:pt x="742" y="24"/>
                      <a:pt x="742" y="24"/>
                    </a:cubicBezTo>
                    <a:cubicBezTo>
                      <a:pt x="744" y="28"/>
                      <a:pt x="756" y="32"/>
                      <a:pt x="768" y="34"/>
                    </a:cubicBezTo>
                    <a:cubicBezTo>
                      <a:pt x="768" y="34"/>
                      <a:pt x="768" y="34"/>
                      <a:pt x="768" y="34"/>
                    </a:cubicBezTo>
                    <a:cubicBezTo>
                      <a:pt x="781" y="36"/>
                      <a:pt x="789" y="35"/>
                      <a:pt x="787" y="32"/>
                    </a:cubicBezTo>
                    <a:cubicBezTo>
                      <a:pt x="784" y="28"/>
                      <a:pt x="773" y="25"/>
                      <a:pt x="761" y="22"/>
                    </a:cubicBezTo>
                    <a:close/>
                    <a:moveTo>
                      <a:pt x="520" y="8"/>
                    </a:moveTo>
                    <a:cubicBezTo>
                      <a:pt x="520" y="8"/>
                      <a:pt x="520" y="8"/>
                      <a:pt x="520" y="8"/>
                    </a:cubicBezTo>
                    <a:cubicBezTo>
                      <a:pt x="508" y="10"/>
                      <a:pt x="498" y="12"/>
                      <a:pt x="497" y="14"/>
                    </a:cubicBezTo>
                    <a:cubicBezTo>
                      <a:pt x="497" y="14"/>
                      <a:pt x="497" y="14"/>
                      <a:pt x="497" y="14"/>
                    </a:cubicBezTo>
                    <a:cubicBezTo>
                      <a:pt x="495" y="16"/>
                      <a:pt x="503" y="16"/>
                      <a:pt x="516" y="14"/>
                    </a:cubicBezTo>
                    <a:cubicBezTo>
                      <a:pt x="516" y="14"/>
                      <a:pt x="516" y="14"/>
                      <a:pt x="516" y="14"/>
                    </a:cubicBezTo>
                    <a:cubicBezTo>
                      <a:pt x="528" y="12"/>
                      <a:pt x="537" y="13"/>
                      <a:pt x="540" y="7"/>
                    </a:cubicBezTo>
                    <a:cubicBezTo>
                      <a:pt x="541" y="6"/>
                      <a:pt x="532" y="6"/>
                      <a:pt x="520" y="8"/>
                    </a:cubicBezTo>
                    <a:close/>
                    <a:moveTo>
                      <a:pt x="566" y="4"/>
                    </a:moveTo>
                    <a:cubicBezTo>
                      <a:pt x="566" y="4"/>
                      <a:pt x="566" y="4"/>
                      <a:pt x="566" y="4"/>
                    </a:cubicBezTo>
                    <a:cubicBezTo>
                      <a:pt x="554" y="5"/>
                      <a:pt x="547" y="3"/>
                      <a:pt x="543" y="8"/>
                    </a:cubicBezTo>
                    <a:cubicBezTo>
                      <a:pt x="543" y="8"/>
                      <a:pt x="543" y="8"/>
                      <a:pt x="543" y="8"/>
                    </a:cubicBezTo>
                    <a:cubicBezTo>
                      <a:pt x="542" y="10"/>
                      <a:pt x="551" y="10"/>
                      <a:pt x="564" y="10"/>
                    </a:cubicBezTo>
                    <a:cubicBezTo>
                      <a:pt x="564" y="10"/>
                      <a:pt x="564" y="10"/>
                      <a:pt x="564" y="10"/>
                    </a:cubicBezTo>
                    <a:cubicBezTo>
                      <a:pt x="576" y="9"/>
                      <a:pt x="586" y="11"/>
                      <a:pt x="587" y="5"/>
                    </a:cubicBezTo>
                    <a:cubicBezTo>
                      <a:pt x="588" y="4"/>
                      <a:pt x="578" y="4"/>
                      <a:pt x="566" y="4"/>
                    </a:cubicBezTo>
                    <a:close/>
                    <a:moveTo>
                      <a:pt x="614" y="3"/>
                    </a:moveTo>
                    <a:cubicBezTo>
                      <a:pt x="614" y="3"/>
                      <a:pt x="614" y="3"/>
                      <a:pt x="614" y="3"/>
                    </a:cubicBezTo>
                    <a:cubicBezTo>
                      <a:pt x="601" y="3"/>
                      <a:pt x="592" y="0"/>
                      <a:pt x="591" y="5"/>
                    </a:cubicBezTo>
                    <a:cubicBezTo>
                      <a:pt x="591" y="5"/>
                      <a:pt x="591" y="5"/>
                      <a:pt x="591" y="5"/>
                    </a:cubicBezTo>
                    <a:cubicBezTo>
                      <a:pt x="591" y="7"/>
                      <a:pt x="601" y="8"/>
                      <a:pt x="613" y="8"/>
                    </a:cubicBezTo>
                    <a:cubicBezTo>
                      <a:pt x="613" y="8"/>
                      <a:pt x="613" y="8"/>
                      <a:pt x="613" y="8"/>
                    </a:cubicBezTo>
                    <a:cubicBezTo>
                      <a:pt x="626" y="8"/>
                      <a:pt x="637" y="11"/>
                      <a:pt x="636" y="5"/>
                    </a:cubicBezTo>
                    <a:cubicBezTo>
                      <a:pt x="636" y="4"/>
                      <a:pt x="626" y="3"/>
                      <a:pt x="614" y="3"/>
                    </a:cubicBezTo>
                    <a:close/>
                    <a:moveTo>
                      <a:pt x="662" y="3"/>
                    </a:moveTo>
                    <a:cubicBezTo>
                      <a:pt x="662" y="3"/>
                      <a:pt x="662" y="3"/>
                      <a:pt x="662" y="3"/>
                    </a:cubicBezTo>
                    <a:cubicBezTo>
                      <a:pt x="649" y="3"/>
                      <a:pt x="639" y="0"/>
                      <a:pt x="640" y="5"/>
                    </a:cubicBezTo>
                    <a:cubicBezTo>
                      <a:pt x="640" y="5"/>
                      <a:pt x="640" y="5"/>
                      <a:pt x="640" y="5"/>
                    </a:cubicBezTo>
                    <a:cubicBezTo>
                      <a:pt x="640" y="7"/>
                      <a:pt x="651" y="9"/>
                      <a:pt x="664" y="9"/>
                    </a:cubicBezTo>
                    <a:cubicBezTo>
                      <a:pt x="664" y="9"/>
                      <a:pt x="664" y="9"/>
                      <a:pt x="664" y="9"/>
                    </a:cubicBezTo>
                    <a:cubicBezTo>
                      <a:pt x="677" y="9"/>
                      <a:pt x="686" y="8"/>
                      <a:pt x="685" y="6"/>
                    </a:cubicBezTo>
                    <a:cubicBezTo>
                      <a:pt x="684" y="5"/>
                      <a:pt x="674" y="3"/>
                      <a:pt x="662" y="3"/>
                    </a:cubicBezTo>
                    <a:close/>
                    <a:moveTo>
                      <a:pt x="709" y="7"/>
                    </a:moveTo>
                    <a:cubicBezTo>
                      <a:pt x="709" y="7"/>
                      <a:pt x="709" y="7"/>
                      <a:pt x="709" y="7"/>
                    </a:cubicBezTo>
                    <a:cubicBezTo>
                      <a:pt x="697" y="6"/>
                      <a:pt x="688" y="5"/>
                      <a:pt x="689" y="7"/>
                    </a:cubicBezTo>
                    <a:cubicBezTo>
                      <a:pt x="689" y="7"/>
                      <a:pt x="689" y="7"/>
                      <a:pt x="689" y="7"/>
                    </a:cubicBezTo>
                    <a:cubicBezTo>
                      <a:pt x="690" y="8"/>
                      <a:pt x="701" y="11"/>
                      <a:pt x="713" y="13"/>
                    </a:cubicBezTo>
                    <a:cubicBezTo>
                      <a:pt x="713" y="13"/>
                      <a:pt x="713" y="13"/>
                      <a:pt x="713" y="13"/>
                    </a:cubicBezTo>
                    <a:cubicBezTo>
                      <a:pt x="726" y="14"/>
                      <a:pt x="734" y="14"/>
                      <a:pt x="733" y="13"/>
                    </a:cubicBezTo>
                    <a:cubicBezTo>
                      <a:pt x="731" y="11"/>
                      <a:pt x="721" y="9"/>
                      <a:pt x="709" y="7"/>
                    </a:cubicBezTo>
                    <a:close/>
                    <a:moveTo>
                      <a:pt x="754" y="14"/>
                    </a:moveTo>
                    <a:cubicBezTo>
                      <a:pt x="754" y="14"/>
                      <a:pt x="754" y="14"/>
                      <a:pt x="754" y="14"/>
                    </a:cubicBezTo>
                    <a:cubicBezTo>
                      <a:pt x="744" y="13"/>
                      <a:pt x="733" y="9"/>
                      <a:pt x="738" y="14"/>
                    </a:cubicBezTo>
                    <a:cubicBezTo>
                      <a:pt x="738" y="14"/>
                      <a:pt x="738" y="14"/>
                      <a:pt x="738" y="14"/>
                    </a:cubicBezTo>
                    <a:cubicBezTo>
                      <a:pt x="740" y="15"/>
                      <a:pt x="749" y="18"/>
                      <a:pt x="760" y="20"/>
                    </a:cubicBezTo>
                    <a:cubicBezTo>
                      <a:pt x="760" y="20"/>
                      <a:pt x="760" y="20"/>
                      <a:pt x="760" y="20"/>
                    </a:cubicBezTo>
                    <a:cubicBezTo>
                      <a:pt x="771" y="22"/>
                      <a:pt x="778" y="22"/>
                      <a:pt x="776" y="20"/>
                    </a:cubicBezTo>
                    <a:cubicBezTo>
                      <a:pt x="774" y="19"/>
                      <a:pt x="765" y="16"/>
                      <a:pt x="754" y="14"/>
                    </a:cubicBezTo>
                    <a:close/>
                    <a:moveTo>
                      <a:pt x="807" y="32"/>
                    </a:moveTo>
                    <a:cubicBezTo>
                      <a:pt x="807" y="32"/>
                      <a:pt x="807" y="32"/>
                      <a:pt x="807" y="32"/>
                    </a:cubicBezTo>
                    <a:cubicBezTo>
                      <a:pt x="795" y="29"/>
                      <a:pt x="788" y="29"/>
                      <a:pt x="790" y="32"/>
                    </a:cubicBezTo>
                    <a:cubicBezTo>
                      <a:pt x="790" y="32"/>
                      <a:pt x="790" y="32"/>
                      <a:pt x="790" y="32"/>
                    </a:cubicBezTo>
                    <a:cubicBezTo>
                      <a:pt x="793" y="36"/>
                      <a:pt x="805" y="40"/>
                      <a:pt x="817" y="44"/>
                    </a:cubicBezTo>
                    <a:cubicBezTo>
                      <a:pt x="817" y="44"/>
                      <a:pt x="817" y="44"/>
                      <a:pt x="817" y="44"/>
                    </a:cubicBezTo>
                    <a:cubicBezTo>
                      <a:pt x="829" y="46"/>
                      <a:pt x="836" y="45"/>
                      <a:pt x="833" y="42"/>
                    </a:cubicBezTo>
                    <a:cubicBezTo>
                      <a:pt x="830" y="39"/>
                      <a:pt x="819" y="35"/>
                      <a:pt x="807" y="32"/>
                    </a:cubicBezTo>
                    <a:close/>
                    <a:moveTo>
                      <a:pt x="850" y="44"/>
                    </a:moveTo>
                    <a:cubicBezTo>
                      <a:pt x="850" y="44"/>
                      <a:pt x="850" y="44"/>
                      <a:pt x="850" y="44"/>
                    </a:cubicBezTo>
                    <a:cubicBezTo>
                      <a:pt x="840" y="41"/>
                      <a:pt x="833" y="40"/>
                      <a:pt x="836" y="43"/>
                    </a:cubicBezTo>
                    <a:cubicBezTo>
                      <a:pt x="836" y="43"/>
                      <a:pt x="836" y="43"/>
                      <a:pt x="836" y="43"/>
                    </a:cubicBezTo>
                    <a:cubicBezTo>
                      <a:pt x="839" y="47"/>
                      <a:pt x="851" y="53"/>
                      <a:pt x="863" y="56"/>
                    </a:cubicBezTo>
                    <a:cubicBezTo>
                      <a:pt x="863" y="56"/>
                      <a:pt x="863" y="56"/>
                      <a:pt x="863" y="56"/>
                    </a:cubicBezTo>
                    <a:cubicBezTo>
                      <a:pt x="874" y="59"/>
                      <a:pt x="880" y="59"/>
                      <a:pt x="876" y="56"/>
                    </a:cubicBezTo>
                    <a:cubicBezTo>
                      <a:pt x="873" y="53"/>
                      <a:pt x="862" y="48"/>
                      <a:pt x="850" y="44"/>
                    </a:cubicBezTo>
                    <a:close/>
                    <a:moveTo>
                      <a:pt x="891" y="59"/>
                    </a:moveTo>
                    <a:cubicBezTo>
                      <a:pt x="891" y="59"/>
                      <a:pt x="891" y="59"/>
                      <a:pt x="891" y="59"/>
                    </a:cubicBezTo>
                    <a:cubicBezTo>
                      <a:pt x="881" y="55"/>
                      <a:pt x="875" y="54"/>
                      <a:pt x="879" y="57"/>
                    </a:cubicBezTo>
                    <a:cubicBezTo>
                      <a:pt x="879" y="57"/>
                      <a:pt x="879" y="57"/>
                      <a:pt x="879" y="57"/>
                    </a:cubicBezTo>
                    <a:cubicBezTo>
                      <a:pt x="883" y="60"/>
                      <a:pt x="895" y="66"/>
                      <a:pt x="906" y="70"/>
                    </a:cubicBezTo>
                    <a:cubicBezTo>
                      <a:pt x="906" y="70"/>
                      <a:pt x="906" y="70"/>
                      <a:pt x="906" y="70"/>
                    </a:cubicBezTo>
                    <a:cubicBezTo>
                      <a:pt x="916" y="74"/>
                      <a:pt x="921" y="75"/>
                      <a:pt x="917" y="71"/>
                    </a:cubicBezTo>
                    <a:cubicBezTo>
                      <a:pt x="912" y="68"/>
                      <a:pt x="901" y="63"/>
                      <a:pt x="891" y="59"/>
                    </a:cubicBezTo>
                    <a:close/>
                    <a:moveTo>
                      <a:pt x="929" y="75"/>
                    </a:moveTo>
                    <a:cubicBezTo>
                      <a:pt x="929" y="75"/>
                      <a:pt x="929" y="75"/>
                      <a:pt x="929" y="75"/>
                    </a:cubicBezTo>
                    <a:cubicBezTo>
                      <a:pt x="920" y="71"/>
                      <a:pt x="916" y="69"/>
                      <a:pt x="920" y="72"/>
                    </a:cubicBezTo>
                    <a:cubicBezTo>
                      <a:pt x="920" y="72"/>
                      <a:pt x="920" y="72"/>
                      <a:pt x="920" y="72"/>
                    </a:cubicBezTo>
                    <a:cubicBezTo>
                      <a:pt x="924" y="76"/>
                      <a:pt x="936" y="82"/>
                      <a:pt x="945" y="87"/>
                    </a:cubicBezTo>
                    <a:cubicBezTo>
                      <a:pt x="945" y="87"/>
                      <a:pt x="945" y="87"/>
                      <a:pt x="945" y="87"/>
                    </a:cubicBezTo>
                    <a:cubicBezTo>
                      <a:pt x="955" y="91"/>
                      <a:pt x="958" y="92"/>
                      <a:pt x="954" y="89"/>
                    </a:cubicBezTo>
                    <a:cubicBezTo>
                      <a:pt x="949" y="86"/>
                      <a:pt x="938" y="80"/>
                      <a:pt x="929" y="75"/>
                    </a:cubicBezTo>
                    <a:close/>
                    <a:moveTo>
                      <a:pt x="461" y="37"/>
                    </a:moveTo>
                    <a:cubicBezTo>
                      <a:pt x="461" y="37"/>
                      <a:pt x="461" y="37"/>
                      <a:pt x="461" y="37"/>
                    </a:cubicBezTo>
                    <a:cubicBezTo>
                      <a:pt x="448" y="39"/>
                      <a:pt x="436" y="44"/>
                      <a:pt x="434" y="49"/>
                    </a:cubicBezTo>
                    <a:cubicBezTo>
                      <a:pt x="434" y="49"/>
                      <a:pt x="434" y="49"/>
                      <a:pt x="434" y="49"/>
                    </a:cubicBezTo>
                    <a:cubicBezTo>
                      <a:pt x="431" y="54"/>
                      <a:pt x="439" y="56"/>
                      <a:pt x="453" y="54"/>
                    </a:cubicBezTo>
                    <a:cubicBezTo>
                      <a:pt x="453" y="54"/>
                      <a:pt x="453" y="54"/>
                      <a:pt x="453" y="54"/>
                    </a:cubicBezTo>
                    <a:cubicBezTo>
                      <a:pt x="466" y="51"/>
                      <a:pt x="479" y="45"/>
                      <a:pt x="480" y="41"/>
                    </a:cubicBezTo>
                    <a:cubicBezTo>
                      <a:pt x="482" y="36"/>
                      <a:pt x="474" y="34"/>
                      <a:pt x="461" y="37"/>
                    </a:cubicBezTo>
                    <a:close/>
                    <a:moveTo>
                      <a:pt x="511" y="29"/>
                    </a:moveTo>
                    <a:cubicBezTo>
                      <a:pt x="511" y="29"/>
                      <a:pt x="511" y="29"/>
                      <a:pt x="511" y="29"/>
                    </a:cubicBezTo>
                    <a:cubicBezTo>
                      <a:pt x="498" y="31"/>
                      <a:pt x="486" y="36"/>
                      <a:pt x="484" y="40"/>
                    </a:cubicBezTo>
                    <a:cubicBezTo>
                      <a:pt x="484" y="40"/>
                      <a:pt x="484" y="40"/>
                      <a:pt x="484" y="40"/>
                    </a:cubicBezTo>
                    <a:cubicBezTo>
                      <a:pt x="482" y="45"/>
                      <a:pt x="492" y="48"/>
                      <a:pt x="505" y="46"/>
                    </a:cubicBezTo>
                    <a:cubicBezTo>
                      <a:pt x="505" y="46"/>
                      <a:pt x="505" y="46"/>
                      <a:pt x="505" y="46"/>
                    </a:cubicBezTo>
                    <a:cubicBezTo>
                      <a:pt x="519" y="44"/>
                      <a:pt x="531" y="40"/>
                      <a:pt x="532" y="35"/>
                    </a:cubicBezTo>
                    <a:cubicBezTo>
                      <a:pt x="534" y="30"/>
                      <a:pt x="524" y="28"/>
                      <a:pt x="511" y="29"/>
                    </a:cubicBezTo>
                    <a:close/>
                    <a:moveTo>
                      <a:pt x="562" y="25"/>
                    </a:moveTo>
                    <a:cubicBezTo>
                      <a:pt x="562" y="25"/>
                      <a:pt x="562" y="25"/>
                      <a:pt x="562" y="25"/>
                    </a:cubicBezTo>
                    <a:cubicBezTo>
                      <a:pt x="549" y="25"/>
                      <a:pt x="538" y="29"/>
                      <a:pt x="536" y="34"/>
                    </a:cubicBezTo>
                    <a:cubicBezTo>
                      <a:pt x="536" y="34"/>
                      <a:pt x="536" y="34"/>
                      <a:pt x="536" y="34"/>
                    </a:cubicBezTo>
                    <a:cubicBezTo>
                      <a:pt x="536" y="39"/>
                      <a:pt x="545" y="43"/>
                      <a:pt x="560" y="42"/>
                    </a:cubicBezTo>
                    <a:cubicBezTo>
                      <a:pt x="560" y="42"/>
                      <a:pt x="560" y="42"/>
                      <a:pt x="560" y="42"/>
                    </a:cubicBezTo>
                    <a:cubicBezTo>
                      <a:pt x="574" y="41"/>
                      <a:pt x="585" y="37"/>
                      <a:pt x="586" y="32"/>
                    </a:cubicBezTo>
                    <a:cubicBezTo>
                      <a:pt x="586" y="27"/>
                      <a:pt x="576" y="24"/>
                      <a:pt x="562" y="25"/>
                    </a:cubicBezTo>
                    <a:close/>
                    <a:moveTo>
                      <a:pt x="615" y="23"/>
                    </a:moveTo>
                    <a:cubicBezTo>
                      <a:pt x="615" y="23"/>
                      <a:pt x="615" y="23"/>
                      <a:pt x="615" y="23"/>
                    </a:cubicBezTo>
                    <a:cubicBezTo>
                      <a:pt x="601" y="23"/>
                      <a:pt x="590" y="26"/>
                      <a:pt x="590" y="31"/>
                    </a:cubicBezTo>
                    <a:cubicBezTo>
                      <a:pt x="590" y="31"/>
                      <a:pt x="590" y="31"/>
                      <a:pt x="590" y="31"/>
                    </a:cubicBezTo>
                    <a:cubicBezTo>
                      <a:pt x="590" y="36"/>
                      <a:pt x="600" y="40"/>
                      <a:pt x="614" y="40"/>
                    </a:cubicBezTo>
                    <a:cubicBezTo>
                      <a:pt x="614" y="40"/>
                      <a:pt x="614" y="40"/>
                      <a:pt x="614" y="40"/>
                    </a:cubicBezTo>
                    <a:cubicBezTo>
                      <a:pt x="629" y="40"/>
                      <a:pt x="640" y="36"/>
                      <a:pt x="639" y="31"/>
                    </a:cubicBezTo>
                    <a:cubicBezTo>
                      <a:pt x="639" y="26"/>
                      <a:pt x="628" y="24"/>
                      <a:pt x="615" y="23"/>
                    </a:cubicBezTo>
                    <a:close/>
                    <a:moveTo>
                      <a:pt x="667" y="24"/>
                    </a:moveTo>
                    <a:cubicBezTo>
                      <a:pt x="667" y="24"/>
                      <a:pt x="667" y="24"/>
                      <a:pt x="667" y="24"/>
                    </a:cubicBezTo>
                    <a:cubicBezTo>
                      <a:pt x="654" y="24"/>
                      <a:pt x="643" y="27"/>
                      <a:pt x="643" y="31"/>
                    </a:cubicBezTo>
                    <a:cubicBezTo>
                      <a:pt x="643" y="31"/>
                      <a:pt x="643" y="31"/>
                      <a:pt x="643" y="31"/>
                    </a:cubicBezTo>
                    <a:cubicBezTo>
                      <a:pt x="644" y="36"/>
                      <a:pt x="655" y="41"/>
                      <a:pt x="669" y="41"/>
                    </a:cubicBezTo>
                    <a:cubicBezTo>
                      <a:pt x="669" y="41"/>
                      <a:pt x="669" y="41"/>
                      <a:pt x="669" y="41"/>
                    </a:cubicBezTo>
                    <a:cubicBezTo>
                      <a:pt x="683" y="42"/>
                      <a:pt x="693" y="39"/>
                      <a:pt x="693" y="34"/>
                    </a:cubicBezTo>
                    <a:cubicBezTo>
                      <a:pt x="691" y="29"/>
                      <a:pt x="681" y="25"/>
                      <a:pt x="667" y="24"/>
                    </a:cubicBezTo>
                    <a:close/>
                    <a:moveTo>
                      <a:pt x="719" y="28"/>
                    </a:moveTo>
                    <a:cubicBezTo>
                      <a:pt x="719" y="28"/>
                      <a:pt x="719" y="28"/>
                      <a:pt x="719" y="28"/>
                    </a:cubicBezTo>
                    <a:cubicBezTo>
                      <a:pt x="705" y="27"/>
                      <a:pt x="696" y="29"/>
                      <a:pt x="697" y="34"/>
                    </a:cubicBezTo>
                    <a:cubicBezTo>
                      <a:pt x="697" y="34"/>
                      <a:pt x="697" y="34"/>
                      <a:pt x="697" y="34"/>
                    </a:cubicBezTo>
                    <a:cubicBezTo>
                      <a:pt x="698" y="39"/>
                      <a:pt x="710" y="44"/>
                      <a:pt x="724" y="45"/>
                    </a:cubicBezTo>
                    <a:cubicBezTo>
                      <a:pt x="724" y="45"/>
                      <a:pt x="724" y="45"/>
                      <a:pt x="724" y="45"/>
                    </a:cubicBezTo>
                    <a:cubicBezTo>
                      <a:pt x="737" y="47"/>
                      <a:pt x="747" y="44"/>
                      <a:pt x="745" y="39"/>
                    </a:cubicBezTo>
                    <a:cubicBezTo>
                      <a:pt x="743" y="34"/>
                      <a:pt x="732" y="30"/>
                      <a:pt x="719" y="28"/>
                    </a:cubicBezTo>
                    <a:close/>
                    <a:moveTo>
                      <a:pt x="769" y="35"/>
                    </a:moveTo>
                    <a:cubicBezTo>
                      <a:pt x="769" y="35"/>
                      <a:pt x="769" y="35"/>
                      <a:pt x="769" y="35"/>
                    </a:cubicBezTo>
                    <a:cubicBezTo>
                      <a:pt x="756" y="33"/>
                      <a:pt x="747" y="35"/>
                      <a:pt x="749" y="40"/>
                    </a:cubicBezTo>
                    <a:cubicBezTo>
                      <a:pt x="749" y="40"/>
                      <a:pt x="749" y="40"/>
                      <a:pt x="749" y="40"/>
                    </a:cubicBezTo>
                    <a:cubicBezTo>
                      <a:pt x="751" y="44"/>
                      <a:pt x="763" y="50"/>
                      <a:pt x="776" y="52"/>
                    </a:cubicBezTo>
                    <a:cubicBezTo>
                      <a:pt x="776" y="52"/>
                      <a:pt x="776" y="52"/>
                      <a:pt x="776" y="52"/>
                    </a:cubicBezTo>
                    <a:cubicBezTo>
                      <a:pt x="790" y="54"/>
                      <a:pt x="798" y="52"/>
                      <a:pt x="796" y="47"/>
                    </a:cubicBezTo>
                    <a:cubicBezTo>
                      <a:pt x="793" y="42"/>
                      <a:pt x="782" y="37"/>
                      <a:pt x="769" y="35"/>
                    </a:cubicBezTo>
                    <a:close/>
                    <a:moveTo>
                      <a:pt x="817" y="45"/>
                    </a:moveTo>
                    <a:cubicBezTo>
                      <a:pt x="817" y="45"/>
                      <a:pt x="817" y="45"/>
                      <a:pt x="817" y="45"/>
                    </a:cubicBezTo>
                    <a:cubicBezTo>
                      <a:pt x="805" y="42"/>
                      <a:pt x="797" y="43"/>
                      <a:pt x="800" y="48"/>
                    </a:cubicBezTo>
                    <a:cubicBezTo>
                      <a:pt x="800" y="48"/>
                      <a:pt x="800" y="48"/>
                      <a:pt x="800" y="48"/>
                    </a:cubicBezTo>
                    <a:cubicBezTo>
                      <a:pt x="802" y="53"/>
                      <a:pt x="814" y="59"/>
                      <a:pt x="827" y="62"/>
                    </a:cubicBezTo>
                    <a:cubicBezTo>
                      <a:pt x="827" y="62"/>
                      <a:pt x="827" y="62"/>
                      <a:pt x="827" y="62"/>
                    </a:cubicBezTo>
                    <a:cubicBezTo>
                      <a:pt x="840" y="64"/>
                      <a:pt x="847" y="62"/>
                      <a:pt x="845" y="58"/>
                    </a:cubicBezTo>
                    <a:cubicBezTo>
                      <a:pt x="841" y="53"/>
                      <a:pt x="830" y="47"/>
                      <a:pt x="817" y="45"/>
                    </a:cubicBezTo>
                    <a:close/>
                    <a:moveTo>
                      <a:pt x="864" y="57"/>
                    </a:moveTo>
                    <a:cubicBezTo>
                      <a:pt x="864" y="57"/>
                      <a:pt x="864" y="57"/>
                      <a:pt x="864" y="57"/>
                    </a:cubicBezTo>
                    <a:cubicBezTo>
                      <a:pt x="852" y="53"/>
                      <a:pt x="845" y="54"/>
                      <a:pt x="848" y="59"/>
                    </a:cubicBezTo>
                    <a:cubicBezTo>
                      <a:pt x="848" y="59"/>
                      <a:pt x="848" y="59"/>
                      <a:pt x="848" y="59"/>
                    </a:cubicBezTo>
                    <a:cubicBezTo>
                      <a:pt x="851" y="64"/>
                      <a:pt x="864" y="70"/>
                      <a:pt x="876" y="74"/>
                    </a:cubicBezTo>
                    <a:cubicBezTo>
                      <a:pt x="876" y="74"/>
                      <a:pt x="876" y="74"/>
                      <a:pt x="876" y="74"/>
                    </a:cubicBezTo>
                    <a:cubicBezTo>
                      <a:pt x="888" y="77"/>
                      <a:pt x="894" y="76"/>
                      <a:pt x="890" y="71"/>
                    </a:cubicBezTo>
                    <a:cubicBezTo>
                      <a:pt x="887" y="66"/>
                      <a:pt x="875" y="60"/>
                      <a:pt x="864" y="57"/>
                    </a:cubicBezTo>
                    <a:close/>
                    <a:moveTo>
                      <a:pt x="907" y="71"/>
                    </a:moveTo>
                    <a:cubicBezTo>
                      <a:pt x="907" y="71"/>
                      <a:pt x="907" y="71"/>
                      <a:pt x="907" y="71"/>
                    </a:cubicBezTo>
                    <a:cubicBezTo>
                      <a:pt x="896" y="67"/>
                      <a:pt x="890" y="67"/>
                      <a:pt x="894" y="72"/>
                    </a:cubicBezTo>
                    <a:cubicBezTo>
                      <a:pt x="894" y="72"/>
                      <a:pt x="894" y="72"/>
                      <a:pt x="894" y="72"/>
                    </a:cubicBezTo>
                    <a:cubicBezTo>
                      <a:pt x="898" y="77"/>
                      <a:pt x="909" y="84"/>
                      <a:pt x="921" y="88"/>
                    </a:cubicBezTo>
                    <a:cubicBezTo>
                      <a:pt x="921" y="88"/>
                      <a:pt x="921" y="88"/>
                      <a:pt x="921" y="88"/>
                    </a:cubicBezTo>
                    <a:cubicBezTo>
                      <a:pt x="932" y="91"/>
                      <a:pt x="937" y="91"/>
                      <a:pt x="933" y="86"/>
                    </a:cubicBezTo>
                    <a:cubicBezTo>
                      <a:pt x="929" y="81"/>
                      <a:pt x="917" y="75"/>
                      <a:pt x="907" y="71"/>
                    </a:cubicBezTo>
                    <a:close/>
                    <a:moveTo>
                      <a:pt x="946" y="88"/>
                    </a:moveTo>
                    <a:cubicBezTo>
                      <a:pt x="946" y="88"/>
                      <a:pt x="946" y="88"/>
                      <a:pt x="946" y="88"/>
                    </a:cubicBezTo>
                    <a:cubicBezTo>
                      <a:pt x="937" y="83"/>
                      <a:pt x="932" y="83"/>
                      <a:pt x="936" y="87"/>
                    </a:cubicBezTo>
                    <a:cubicBezTo>
                      <a:pt x="936" y="87"/>
                      <a:pt x="936" y="87"/>
                      <a:pt x="936" y="87"/>
                    </a:cubicBezTo>
                    <a:cubicBezTo>
                      <a:pt x="940" y="92"/>
                      <a:pt x="952" y="100"/>
                      <a:pt x="962" y="104"/>
                    </a:cubicBezTo>
                    <a:cubicBezTo>
                      <a:pt x="962" y="104"/>
                      <a:pt x="962" y="104"/>
                      <a:pt x="962" y="104"/>
                    </a:cubicBezTo>
                    <a:cubicBezTo>
                      <a:pt x="972" y="108"/>
                      <a:pt x="976" y="108"/>
                      <a:pt x="972" y="103"/>
                    </a:cubicBezTo>
                    <a:cubicBezTo>
                      <a:pt x="967" y="99"/>
                      <a:pt x="956" y="93"/>
                      <a:pt x="946" y="88"/>
                    </a:cubicBezTo>
                    <a:close/>
                    <a:moveTo>
                      <a:pt x="982" y="106"/>
                    </a:moveTo>
                    <a:cubicBezTo>
                      <a:pt x="982" y="106"/>
                      <a:pt x="982" y="106"/>
                      <a:pt x="982" y="106"/>
                    </a:cubicBezTo>
                    <a:cubicBezTo>
                      <a:pt x="973" y="101"/>
                      <a:pt x="970" y="100"/>
                      <a:pt x="975" y="105"/>
                    </a:cubicBezTo>
                    <a:cubicBezTo>
                      <a:pt x="975" y="105"/>
                      <a:pt x="975" y="105"/>
                      <a:pt x="975" y="105"/>
                    </a:cubicBezTo>
                    <a:cubicBezTo>
                      <a:pt x="979" y="109"/>
                      <a:pt x="991" y="117"/>
                      <a:pt x="1000" y="122"/>
                    </a:cubicBezTo>
                    <a:cubicBezTo>
                      <a:pt x="1000" y="122"/>
                      <a:pt x="1000" y="122"/>
                      <a:pt x="1000" y="122"/>
                    </a:cubicBezTo>
                    <a:cubicBezTo>
                      <a:pt x="1009" y="127"/>
                      <a:pt x="1012" y="127"/>
                      <a:pt x="1007" y="122"/>
                    </a:cubicBezTo>
                    <a:cubicBezTo>
                      <a:pt x="1002" y="118"/>
                      <a:pt x="991" y="111"/>
                      <a:pt x="982" y="106"/>
                    </a:cubicBezTo>
                    <a:close/>
                    <a:moveTo>
                      <a:pt x="1009" y="124"/>
                    </a:moveTo>
                    <a:cubicBezTo>
                      <a:pt x="1009" y="124"/>
                      <a:pt x="1009" y="124"/>
                      <a:pt x="1009" y="124"/>
                    </a:cubicBezTo>
                    <a:cubicBezTo>
                      <a:pt x="1015" y="128"/>
                      <a:pt x="1026" y="136"/>
                      <a:pt x="1033" y="142"/>
                    </a:cubicBezTo>
                    <a:cubicBezTo>
                      <a:pt x="1033" y="142"/>
                      <a:pt x="1033" y="142"/>
                      <a:pt x="1033" y="142"/>
                    </a:cubicBezTo>
                    <a:cubicBezTo>
                      <a:pt x="1041" y="147"/>
                      <a:pt x="1043" y="147"/>
                      <a:pt x="1038" y="143"/>
                    </a:cubicBezTo>
                    <a:cubicBezTo>
                      <a:pt x="1032" y="139"/>
                      <a:pt x="1004" y="120"/>
                      <a:pt x="1009" y="124"/>
                    </a:cubicBezTo>
                    <a:close/>
                    <a:moveTo>
                      <a:pt x="309" y="92"/>
                    </a:moveTo>
                    <a:cubicBezTo>
                      <a:pt x="309" y="92"/>
                      <a:pt x="309" y="92"/>
                      <a:pt x="309" y="92"/>
                    </a:cubicBezTo>
                    <a:cubicBezTo>
                      <a:pt x="297" y="96"/>
                      <a:pt x="286" y="103"/>
                      <a:pt x="282" y="109"/>
                    </a:cubicBezTo>
                    <a:cubicBezTo>
                      <a:pt x="282" y="109"/>
                      <a:pt x="282" y="109"/>
                      <a:pt x="282" y="109"/>
                    </a:cubicBezTo>
                    <a:cubicBezTo>
                      <a:pt x="278" y="115"/>
                      <a:pt x="283" y="117"/>
                      <a:pt x="295" y="113"/>
                    </a:cubicBezTo>
                    <a:cubicBezTo>
                      <a:pt x="295" y="113"/>
                      <a:pt x="295" y="113"/>
                      <a:pt x="295" y="113"/>
                    </a:cubicBezTo>
                    <a:cubicBezTo>
                      <a:pt x="306" y="109"/>
                      <a:pt x="319" y="101"/>
                      <a:pt x="322" y="95"/>
                    </a:cubicBezTo>
                    <a:cubicBezTo>
                      <a:pt x="326" y="89"/>
                      <a:pt x="320" y="88"/>
                      <a:pt x="309" y="92"/>
                    </a:cubicBezTo>
                    <a:close/>
                    <a:moveTo>
                      <a:pt x="452" y="55"/>
                    </a:moveTo>
                    <a:cubicBezTo>
                      <a:pt x="452" y="55"/>
                      <a:pt x="452" y="55"/>
                      <a:pt x="452" y="55"/>
                    </a:cubicBezTo>
                    <a:cubicBezTo>
                      <a:pt x="439" y="57"/>
                      <a:pt x="427" y="63"/>
                      <a:pt x="424" y="70"/>
                    </a:cubicBezTo>
                    <a:cubicBezTo>
                      <a:pt x="424" y="70"/>
                      <a:pt x="424" y="70"/>
                      <a:pt x="424" y="70"/>
                    </a:cubicBezTo>
                    <a:cubicBezTo>
                      <a:pt x="422" y="76"/>
                      <a:pt x="431" y="79"/>
                      <a:pt x="444" y="77"/>
                    </a:cubicBezTo>
                    <a:cubicBezTo>
                      <a:pt x="444" y="77"/>
                      <a:pt x="444" y="77"/>
                      <a:pt x="444" y="77"/>
                    </a:cubicBezTo>
                    <a:cubicBezTo>
                      <a:pt x="458" y="75"/>
                      <a:pt x="471" y="68"/>
                      <a:pt x="473" y="62"/>
                    </a:cubicBezTo>
                    <a:cubicBezTo>
                      <a:pt x="475" y="56"/>
                      <a:pt x="466" y="53"/>
                      <a:pt x="452" y="55"/>
                    </a:cubicBezTo>
                    <a:close/>
                    <a:moveTo>
                      <a:pt x="669" y="43"/>
                    </a:moveTo>
                    <a:cubicBezTo>
                      <a:pt x="669" y="43"/>
                      <a:pt x="669" y="43"/>
                      <a:pt x="669" y="43"/>
                    </a:cubicBezTo>
                    <a:cubicBezTo>
                      <a:pt x="655" y="43"/>
                      <a:pt x="644" y="47"/>
                      <a:pt x="645" y="53"/>
                    </a:cubicBezTo>
                    <a:cubicBezTo>
                      <a:pt x="645" y="53"/>
                      <a:pt x="645" y="53"/>
                      <a:pt x="645" y="53"/>
                    </a:cubicBezTo>
                    <a:cubicBezTo>
                      <a:pt x="645" y="59"/>
                      <a:pt x="657" y="65"/>
                      <a:pt x="672" y="65"/>
                    </a:cubicBezTo>
                    <a:cubicBezTo>
                      <a:pt x="672" y="65"/>
                      <a:pt x="672" y="65"/>
                      <a:pt x="672" y="65"/>
                    </a:cubicBezTo>
                    <a:cubicBezTo>
                      <a:pt x="687" y="66"/>
                      <a:pt x="697" y="62"/>
                      <a:pt x="697" y="55"/>
                    </a:cubicBezTo>
                    <a:cubicBezTo>
                      <a:pt x="696" y="49"/>
                      <a:pt x="684" y="44"/>
                      <a:pt x="669" y="43"/>
                    </a:cubicBezTo>
                    <a:close/>
                    <a:moveTo>
                      <a:pt x="724" y="47"/>
                    </a:moveTo>
                    <a:cubicBezTo>
                      <a:pt x="724" y="47"/>
                      <a:pt x="724" y="47"/>
                      <a:pt x="724" y="47"/>
                    </a:cubicBezTo>
                    <a:cubicBezTo>
                      <a:pt x="710" y="46"/>
                      <a:pt x="700" y="49"/>
                      <a:pt x="701" y="55"/>
                    </a:cubicBezTo>
                    <a:cubicBezTo>
                      <a:pt x="701" y="55"/>
                      <a:pt x="701" y="55"/>
                      <a:pt x="701" y="55"/>
                    </a:cubicBezTo>
                    <a:cubicBezTo>
                      <a:pt x="702" y="62"/>
                      <a:pt x="714" y="68"/>
                      <a:pt x="729" y="69"/>
                    </a:cubicBezTo>
                    <a:cubicBezTo>
                      <a:pt x="729" y="69"/>
                      <a:pt x="729" y="69"/>
                      <a:pt x="729" y="69"/>
                    </a:cubicBezTo>
                    <a:cubicBezTo>
                      <a:pt x="743" y="71"/>
                      <a:pt x="753" y="66"/>
                      <a:pt x="752" y="60"/>
                    </a:cubicBezTo>
                    <a:cubicBezTo>
                      <a:pt x="750" y="54"/>
                      <a:pt x="738" y="48"/>
                      <a:pt x="724" y="47"/>
                    </a:cubicBezTo>
                    <a:close/>
                    <a:moveTo>
                      <a:pt x="777" y="54"/>
                    </a:moveTo>
                    <a:cubicBezTo>
                      <a:pt x="777" y="54"/>
                      <a:pt x="777" y="54"/>
                      <a:pt x="777" y="54"/>
                    </a:cubicBezTo>
                    <a:cubicBezTo>
                      <a:pt x="763" y="52"/>
                      <a:pt x="754" y="54"/>
                      <a:pt x="756" y="61"/>
                    </a:cubicBezTo>
                    <a:cubicBezTo>
                      <a:pt x="756" y="61"/>
                      <a:pt x="756" y="61"/>
                      <a:pt x="756" y="61"/>
                    </a:cubicBezTo>
                    <a:cubicBezTo>
                      <a:pt x="758" y="67"/>
                      <a:pt x="770" y="74"/>
                      <a:pt x="784" y="76"/>
                    </a:cubicBezTo>
                    <a:cubicBezTo>
                      <a:pt x="784" y="76"/>
                      <a:pt x="784" y="76"/>
                      <a:pt x="784" y="76"/>
                    </a:cubicBezTo>
                    <a:cubicBezTo>
                      <a:pt x="799" y="78"/>
                      <a:pt x="807" y="74"/>
                      <a:pt x="805" y="68"/>
                    </a:cubicBezTo>
                    <a:cubicBezTo>
                      <a:pt x="803" y="62"/>
                      <a:pt x="790" y="56"/>
                      <a:pt x="777" y="54"/>
                    </a:cubicBezTo>
                    <a:close/>
                    <a:moveTo>
                      <a:pt x="828" y="63"/>
                    </a:moveTo>
                    <a:cubicBezTo>
                      <a:pt x="828" y="63"/>
                      <a:pt x="828" y="63"/>
                      <a:pt x="828" y="63"/>
                    </a:cubicBezTo>
                    <a:cubicBezTo>
                      <a:pt x="815" y="61"/>
                      <a:pt x="807" y="63"/>
                      <a:pt x="809" y="69"/>
                    </a:cubicBezTo>
                    <a:cubicBezTo>
                      <a:pt x="809" y="69"/>
                      <a:pt x="809" y="69"/>
                      <a:pt x="809" y="69"/>
                    </a:cubicBezTo>
                    <a:cubicBezTo>
                      <a:pt x="812" y="76"/>
                      <a:pt x="824" y="82"/>
                      <a:pt x="838" y="85"/>
                    </a:cubicBezTo>
                    <a:cubicBezTo>
                      <a:pt x="838" y="85"/>
                      <a:pt x="838" y="85"/>
                      <a:pt x="838" y="85"/>
                    </a:cubicBezTo>
                    <a:cubicBezTo>
                      <a:pt x="851" y="88"/>
                      <a:pt x="859" y="85"/>
                      <a:pt x="856" y="79"/>
                    </a:cubicBezTo>
                    <a:cubicBezTo>
                      <a:pt x="853" y="73"/>
                      <a:pt x="841" y="66"/>
                      <a:pt x="828" y="63"/>
                    </a:cubicBezTo>
                    <a:close/>
                    <a:moveTo>
                      <a:pt x="876" y="75"/>
                    </a:moveTo>
                    <a:cubicBezTo>
                      <a:pt x="876" y="75"/>
                      <a:pt x="876" y="75"/>
                      <a:pt x="876" y="75"/>
                    </a:cubicBezTo>
                    <a:cubicBezTo>
                      <a:pt x="864" y="72"/>
                      <a:pt x="857" y="74"/>
                      <a:pt x="860" y="80"/>
                    </a:cubicBezTo>
                    <a:cubicBezTo>
                      <a:pt x="860" y="80"/>
                      <a:pt x="860" y="80"/>
                      <a:pt x="860" y="80"/>
                    </a:cubicBezTo>
                    <a:cubicBezTo>
                      <a:pt x="863" y="86"/>
                      <a:pt x="876" y="94"/>
                      <a:pt x="888" y="97"/>
                    </a:cubicBezTo>
                    <a:cubicBezTo>
                      <a:pt x="888" y="97"/>
                      <a:pt x="888" y="97"/>
                      <a:pt x="888" y="97"/>
                    </a:cubicBezTo>
                    <a:cubicBezTo>
                      <a:pt x="901" y="100"/>
                      <a:pt x="908" y="98"/>
                      <a:pt x="904" y="92"/>
                    </a:cubicBezTo>
                    <a:cubicBezTo>
                      <a:pt x="900" y="85"/>
                      <a:pt x="889" y="79"/>
                      <a:pt x="876" y="75"/>
                    </a:cubicBezTo>
                    <a:close/>
                    <a:moveTo>
                      <a:pt x="922" y="89"/>
                    </a:moveTo>
                    <a:cubicBezTo>
                      <a:pt x="922" y="89"/>
                      <a:pt x="922" y="89"/>
                      <a:pt x="922" y="89"/>
                    </a:cubicBezTo>
                    <a:cubicBezTo>
                      <a:pt x="911" y="86"/>
                      <a:pt x="904" y="87"/>
                      <a:pt x="908" y="93"/>
                    </a:cubicBezTo>
                    <a:cubicBezTo>
                      <a:pt x="908" y="93"/>
                      <a:pt x="908" y="93"/>
                      <a:pt x="908" y="93"/>
                    </a:cubicBezTo>
                    <a:cubicBezTo>
                      <a:pt x="911" y="99"/>
                      <a:pt x="924" y="107"/>
                      <a:pt x="936" y="111"/>
                    </a:cubicBezTo>
                    <a:cubicBezTo>
                      <a:pt x="936" y="111"/>
                      <a:pt x="936" y="111"/>
                      <a:pt x="936" y="111"/>
                    </a:cubicBezTo>
                    <a:cubicBezTo>
                      <a:pt x="947" y="115"/>
                      <a:pt x="953" y="113"/>
                      <a:pt x="949" y="107"/>
                    </a:cubicBezTo>
                    <a:cubicBezTo>
                      <a:pt x="945" y="100"/>
                      <a:pt x="933" y="93"/>
                      <a:pt x="922" y="89"/>
                    </a:cubicBezTo>
                    <a:close/>
                    <a:moveTo>
                      <a:pt x="964" y="105"/>
                    </a:moveTo>
                    <a:cubicBezTo>
                      <a:pt x="964" y="105"/>
                      <a:pt x="964" y="105"/>
                      <a:pt x="964" y="105"/>
                    </a:cubicBezTo>
                    <a:cubicBezTo>
                      <a:pt x="953" y="101"/>
                      <a:pt x="948" y="102"/>
                      <a:pt x="952" y="108"/>
                    </a:cubicBezTo>
                    <a:cubicBezTo>
                      <a:pt x="952" y="108"/>
                      <a:pt x="952" y="108"/>
                      <a:pt x="952" y="108"/>
                    </a:cubicBezTo>
                    <a:cubicBezTo>
                      <a:pt x="956" y="114"/>
                      <a:pt x="968" y="123"/>
                      <a:pt x="979" y="127"/>
                    </a:cubicBezTo>
                    <a:cubicBezTo>
                      <a:pt x="979" y="127"/>
                      <a:pt x="979" y="127"/>
                      <a:pt x="979" y="127"/>
                    </a:cubicBezTo>
                    <a:cubicBezTo>
                      <a:pt x="990" y="131"/>
                      <a:pt x="994" y="129"/>
                      <a:pt x="990" y="124"/>
                    </a:cubicBezTo>
                    <a:cubicBezTo>
                      <a:pt x="985" y="118"/>
                      <a:pt x="974" y="110"/>
                      <a:pt x="964" y="105"/>
                    </a:cubicBezTo>
                    <a:close/>
                    <a:moveTo>
                      <a:pt x="1001" y="123"/>
                    </a:moveTo>
                    <a:cubicBezTo>
                      <a:pt x="1001" y="123"/>
                      <a:pt x="1001" y="123"/>
                      <a:pt x="1001" y="123"/>
                    </a:cubicBezTo>
                    <a:cubicBezTo>
                      <a:pt x="992" y="118"/>
                      <a:pt x="989" y="119"/>
                      <a:pt x="993" y="125"/>
                    </a:cubicBezTo>
                    <a:cubicBezTo>
                      <a:pt x="993" y="125"/>
                      <a:pt x="993" y="125"/>
                      <a:pt x="993" y="125"/>
                    </a:cubicBezTo>
                    <a:cubicBezTo>
                      <a:pt x="997" y="131"/>
                      <a:pt x="1009" y="140"/>
                      <a:pt x="1018" y="144"/>
                    </a:cubicBezTo>
                    <a:cubicBezTo>
                      <a:pt x="1018" y="144"/>
                      <a:pt x="1018" y="144"/>
                      <a:pt x="1018" y="144"/>
                    </a:cubicBezTo>
                    <a:cubicBezTo>
                      <a:pt x="1028" y="149"/>
                      <a:pt x="1031" y="148"/>
                      <a:pt x="1026" y="142"/>
                    </a:cubicBezTo>
                    <a:cubicBezTo>
                      <a:pt x="1021" y="136"/>
                      <a:pt x="1010" y="129"/>
                      <a:pt x="1001" y="123"/>
                    </a:cubicBezTo>
                    <a:close/>
                    <a:moveTo>
                      <a:pt x="1035" y="143"/>
                    </a:moveTo>
                    <a:cubicBezTo>
                      <a:pt x="1035" y="143"/>
                      <a:pt x="1035" y="143"/>
                      <a:pt x="1035" y="143"/>
                    </a:cubicBezTo>
                    <a:cubicBezTo>
                      <a:pt x="1026" y="138"/>
                      <a:pt x="1024" y="137"/>
                      <a:pt x="1029" y="144"/>
                    </a:cubicBezTo>
                    <a:cubicBezTo>
                      <a:pt x="1029" y="144"/>
                      <a:pt x="1029" y="144"/>
                      <a:pt x="1029" y="144"/>
                    </a:cubicBezTo>
                    <a:cubicBezTo>
                      <a:pt x="1034" y="149"/>
                      <a:pt x="1045" y="158"/>
                      <a:pt x="1053" y="164"/>
                    </a:cubicBezTo>
                    <a:cubicBezTo>
                      <a:pt x="1053" y="164"/>
                      <a:pt x="1053" y="164"/>
                      <a:pt x="1053" y="164"/>
                    </a:cubicBezTo>
                    <a:cubicBezTo>
                      <a:pt x="1062" y="169"/>
                      <a:pt x="1064" y="168"/>
                      <a:pt x="1058" y="162"/>
                    </a:cubicBezTo>
                    <a:cubicBezTo>
                      <a:pt x="1053" y="157"/>
                      <a:pt x="1043" y="149"/>
                      <a:pt x="1035" y="143"/>
                    </a:cubicBezTo>
                    <a:close/>
                    <a:moveTo>
                      <a:pt x="1064" y="164"/>
                    </a:moveTo>
                    <a:cubicBezTo>
                      <a:pt x="1064" y="164"/>
                      <a:pt x="1064" y="164"/>
                      <a:pt x="1064" y="164"/>
                    </a:cubicBezTo>
                    <a:cubicBezTo>
                      <a:pt x="1057" y="159"/>
                      <a:pt x="1056" y="158"/>
                      <a:pt x="1061" y="164"/>
                    </a:cubicBezTo>
                    <a:cubicBezTo>
                      <a:pt x="1061" y="164"/>
                      <a:pt x="1061" y="164"/>
                      <a:pt x="1061" y="164"/>
                    </a:cubicBezTo>
                    <a:cubicBezTo>
                      <a:pt x="1066" y="170"/>
                      <a:pt x="1076" y="178"/>
                      <a:pt x="1083" y="184"/>
                    </a:cubicBezTo>
                    <a:cubicBezTo>
                      <a:pt x="1083" y="184"/>
                      <a:pt x="1083" y="184"/>
                      <a:pt x="1083" y="184"/>
                    </a:cubicBezTo>
                    <a:cubicBezTo>
                      <a:pt x="1091" y="189"/>
                      <a:pt x="1091" y="189"/>
                      <a:pt x="1086" y="184"/>
                    </a:cubicBezTo>
                    <a:cubicBezTo>
                      <a:pt x="1080" y="178"/>
                      <a:pt x="1070" y="170"/>
                      <a:pt x="1064" y="164"/>
                    </a:cubicBezTo>
                    <a:close/>
                    <a:moveTo>
                      <a:pt x="294" y="115"/>
                    </a:moveTo>
                    <a:cubicBezTo>
                      <a:pt x="294" y="115"/>
                      <a:pt x="294" y="115"/>
                      <a:pt x="294" y="115"/>
                    </a:cubicBezTo>
                    <a:cubicBezTo>
                      <a:pt x="282" y="119"/>
                      <a:pt x="270" y="128"/>
                      <a:pt x="266" y="135"/>
                    </a:cubicBezTo>
                    <a:cubicBezTo>
                      <a:pt x="266" y="135"/>
                      <a:pt x="266" y="135"/>
                      <a:pt x="266" y="135"/>
                    </a:cubicBezTo>
                    <a:cubicBezTo>
                      <a:pt x="262" y="143"/>
                      <a:pt x="268" y="146"/>
                      <a:pt x="280" y="142"/>
                    </a:cubicBezTo>
                    <a:cubicBezTo>
                      <a:pt x="280" y="142"/>
                      <a:pt x="280" y="142"/>
                      <a:pt x="280" y="142"/>
                    </a:cubicBezTo>
                    <a:cubicBezTo>
                      <a:pt x="292" y="138"/>
                      <a:pt x="305" y="129"/>
                      <a:pt x="308" y="121"/>
                    </a:cubicBezTo>
                    <a:cubicBezTo>
                      <a:pt x="312" y="113"/>
                      <a:pt x="305" y="111"/>
                      <a:pt x="294" y="115"/>
                    </a:cubicBezTo>
                    <a:close/>
                    <a:moveTo>
                      <a:pt x="340" y="101"/>
                    </a:moveTo>
                    <a:cubicBezTo>
                      <a:pt x="340" y="101"/>
                      <a:pt x="340" y="101"/>
                      <a:pt x="340" y="101"/>
                    </a:cubicBezTo>
                    <a:cubicBezTo>
                      <a:pt x="328" y="105"/>
                      <a:pt x="316" y="113"/>
                      <a:pt x="312" y="120"/>
                    </a:cubicBezTo>
                    <a:cubicBezTo>
                      <a:pt x="312" y="120"/>
                      <a:pt x="312" y="120"/>
                      <a:pt x="312" y="120"/>
                    </a:cubicBezTo>
                    <a:cubicBezTo>
                      <a:pt x="308" y="128"/>
                      <a:pt x="315" y="131"/>
                      <a:pt x="328" y="128"/>
                    </a:cubicBezTo>
                    <a:cubicBezTo>
                      <a:pt x="328" y="128"/>
                      <a:pt x="328" y="128"/>
                      <a:pt x="328" y="128"/>
                    </a:cubicBezTo>
                    <a:cubicBezTo>
                      <a:pt x="342" y="125"/>
                      <a:pt x="355" y="116"/>
                      <a:pt x="358" y="108"/>
                    </a:cubicBezTo>
                    <a:cubicBezTo>
                      <a:pt x="361" y="101"/>
                      <a:pt x="353" y="98"/>
                      <a:pt x="340" y="101"/>
                    </a:cubicBezTo>
                    <a:close/>
                    <a:moveTo>
                      <a:pt x="391" y="89"/>
                    </a:moveTo>
                    <a:cubicBezTo>
                      <a:pt x="391" y="89"/>
                      <a:pt x="391" y="89"/>
                      <a:pt x="391" y="89"/>
                    </a:cubicBezTo>
                    <a:cubicBezTo>
                      <a:pt x="377" y="92"/>
                      <a:pt x="365" y="100"/>
                      <a:pt x="362" y="107"/>
                    </a:cubicBezTo>
                    <a:cubicBezTo>
                      <a:pt x="362" y="107"/>
                      <a:pt x="362" y="107"/>
                      <a:pt x="362" y="107"/>
                    </a:cubicBezTo>
                    <a:cubicBezTo>
                      <a:pt x="359" y="115"/>
                      <a:pt x="367" y="119"/>
                      <a:pt x="381" y="116"/>
                    </a:cubicBezTo>
                    <a:cubicBezTo>
                      <a:pt x="381" y="116"/>
                      <a:pt x="381" y="116"/>
                      <a:pt x="381" y="116"/>
                    </a:cubicBezTo>
                    <a:cubicBezTo>
                      <a:pt x="395" y="113"/>
                      <a:pt x="408" y="105"/>
                      <a:pt x="410" y="97"/>
                    </a:cubicBezTo>
                    <a:cubicBezTo>
                      <a:pt x="413" y="90"/>
                      <a:pt x="404" y="87"/>
                      <a:pt x="391" y="89"/>
                    </a:cubicBezTo>
                    <a:close/>
                    <a:moveTo>
                      <a:pt x="729" y="71"/>
                    </a:moveTo>
                    <a:cubicBezTo>
                      <a:pt x="729" y="71"/>
                      <a:pt x="729" y="71"/>
                      <a:pt x="729" y="71"/>
                    </a:cubicBezTo>
                    <a:cubicBezTo>
                      <a:pt x="714" y="70"/>
                      <a:pt x="704" y="74"/>
                      <a:pt x="705" y="82"/>
                    </a:cubicBezTo>
                    <a:cubicBezTo>
                      <a:pt x="705" y="82"/>
                      <a:pt x="705" y="82"/>
                      <a:pt x="705" y="82"/>
                    </a:cubicBezTo>
                    <a:cubicBezTo>
                      <a:pt x="706" y="90"/>
                      <a:pt x="719" y="98"/>
                      <a:pt x="734" y="99"/>
                    </a:cubicBezTo>
                    <a:cubicBezTo>
                      <a:pt x="734" y="99"/>
                      <a:pt x="734" y="99"/>
                      <a:pt x="734" y="99"/>
                    </a:cubicBezTo>
                    <a:cubicBezTo>
                      <a:pt x="750" y="100"/>
                      <a:pt x="760" y="95"/>
                      <a:pt x="758" y="87"/>
                    </a:cubicBezTo>
                    <a:cubicBezTo>
                      <a:pt x="756" y="79"/>
                      <a:pt x="744" y="73"/>
                      <a:pt x="729" y="71"/>
                    </a:cubicBezTo>
                    <a:close/>
                    <a:moveTo>
                      <a:pt x="785" y="78"/>
                    </a:moveTo>
                    <a:cubicBezTo>
                      <a:pt x="785" y="78"/>
                      <a:pt x="785" y="78"/>
                      <a:pt x="785" y="78"/>
                    </a:cubicBezTo>
                    <a:cubicBezTo>
                      <a:pt x="771" y="76"/>
                      <a:pt x="761" y="80"/>
                      <a:pt x="763" y="88"/>
                    </a:cubicBezTo>
                    <a:cubicBezTo>
                      <a:pt x="763" y="88"/>
                      <a:pt x="763" y="88"/>
                      <a:pt x="763" y="88"/>
                    </a:cubicBezTo>
                    <a:cubicBezTo>
                      <a:pt x="764" y="95"/>
                      <a:pt x="778" y="103"/>
                      <a:pt x="792" y="106"/>
                    </a:cubicBezTo>
                    <a:cubicBezTo>
                      <a:pt x="792" y="106"/>
                      <a:pt x="792" y="106"/>
                      <a:pt x="792" y="106"/>
                    </a:cubicBezTo>
                    <a:cubicBezTo>
                      <a:pt x="807" y="107"/>
                      <a:pt x="816" y="103"/>
                      <a:pt x="814" y="95"/>
                    </a:cubicBezTo>
                    <a:cubicBezTo>
                      <a:pt x="812" y="87"/>
                      <a:pt x="799" y="80"/>
                      <a:pt x="785" y="78"/>
                    </a:cubicBezTo>
                    <a:close/>
                    <a:moveTo>
                      <a:pt x="839" y="87"/>
                    </a:moveTo>
                    <a:cubicBezTo>
                      <a:pt x="839" y="87"/>
                      <a:pt x="839" y="87"/>
                      <a:pt x="839" y="87"/>
                    </a:cubicBezTo>
                    <a:cubicBezTo>
                      <a:pt x="825" y="85"/>
                      <a:pt x="816" y="88"/>
                      <a:pt x="818" y="96"/>
                    </a:cubicBezTo>
                    <a:cubicBezTo>
                      <a:pt x="818" y="96"/>
                      <a:pt x="818" y="96"/>
                      <a:pt x="818" y="96"/>
                    </a:cubicBezTo>
                    <a:cubicBezTo>
                      <a:pt x="821" y="103"/>
                      <a:pt x="834" y="112"/>
                      <a:pt x="848" y="115"/>
                    </a:cubicBezTo>
                    <a:cubicBezTo>
                      <a:pt x="848" y="115"/>
                      <a:pt x="848" y="115"/>
                      <a:pt x="848" y="115"/>
                    </a:cubicBezTo>
                    <a:cubicBezTo>
                      <a:pt x="862" y="117"/>
                      <a:pt x="871" y="113"/>
                      <a:pt x="868" y="106"/>
                    </a:cubicBezTo>
                    <a:cubicBezTo>
                      <a:pt x="865" y="98"/>
                      <a:pt x="852" y="90"/>
                      <a:pt x="839" y="87"/>
                    </a:cubicBezTo>
                    <a:close/>
                    <a:moveTo>
                      <a:pt x="889" y="99"/>
                    </a:moveTo>
                    <a:cubicBezTo>
                      <a:pt x="889" y="99"/>
                      <a:pt x="889" y="99"/>
                      <a:pt x="889" y="99"/>
                    </a:cubicBezTo>
                    <a:cubicBezTo>
                      <a:pt x="876" y="96"/>
                      <a:pt x="869" y="99"/>
                      <a:pt x="872" y="106"/>
                    </a:cubicBezTo>
                    <a:cubicBezTo>
                      <a:pt x="872" y="106"/>
                      <a:pt x="872" y="106"/>
                      <a:pt x="872" y="106"/>
                    </a:cubicBezTo>
                    <a:cubicBezTo>
                      <a:pt x="875" y="114"/>
                      <a:pt x="888" y="123"/>
                      <a:pt x="901" y="126"/>
                    </a:cubicBezTo>
                    <a:cubicBezTo>
                      <a:pt x="901" y="126"/>
                      <a:pt x="901" y="126"/>
                      <a:pt x="901" y="126"/>
                    </a:cubicBezTo>
                    <a:cubicBezTo>
                      <a:pt x="914" y="129"/>
                      <a:pt x="922" y="126"/>
                      <a:pt x="918" y="118"/>
                    </a:cubicBezTo>
                    <a:cubicBezTo>
                      <a:pt x="914" y="110"/>
                      <a:pt x="902" y="102"/>
                      <a:pt x="889" y="99"/>
                    </a:cubicBezTo>
                    <a:close/>
                    <a:moveTo>
                      <a:pt x="937" y="113"/>
                    </a:moveTo>
                    <a:cubicBezTo>
                      <a:pt x="937" y="113"/>
                      <a:pt x="937" y="113"/>
                      <a:pt x="937" y="113"/>
                    </a:cubicBezTo>
                    <a:cubicBezTo>
                      <a:pt x="925" y="110"/>
                      <a:pt x="918" y="111"/>
                      <a:pt x="922" y="119"/>
                    </a:cubicBezTo>
                    <a:cubicBezTo>
                      <a:pt x="922" y="119"/>
                      <a:pt x="922" y="119"/>
                      <a:pt x="922" y="119"/>
                    </a:cubicBezTo>
                    <a:cubicBezTo>
                      <a:pt x="925" y="127"/>
                      <a:pt x="938" y="136"/>
                      <a:pt x="950" y="140"/>
                    </a:cubicBezTo>
                    <a:cubicBezTo>
                      <a:pt x="950" y="140"/>
                      <a:pt x="950" y="140"/>
                      <a:pt x="950" y="140"/>
                    </a:cubicBezTo>
                    <a:cubicBezTo>
                      <a:pt x="963" y="144"/>
                      <a:pt x="968" y="141"/>
                      <a:pt x="965" y="133"/>
                    </a:cubicBezTo>
                    <a:cubicBezTo>
                      <a:pt x="960" y="125"/>
                      <a:pt x="948" y="117"/>
                      <a:pt x="937" y="113"/>
                    </a:cubicBezTo>
                    <a:close/>
                    <a:moveTo>
                      <a:pt x="980" y="129"/>
                    </a:moveTo>
                    <a:cubicBezTo>
                      <a:pt x="980" y="129"/>
                      <a:pt x="980" y="129"/>
                      <a:pt x="980" y="129"/>
                    </a:cubicBezTo>
                    <a:cubicBezTo>
                      <a:pt x="969" y="125"/>
                      <a:pt x="964" y="127"/>
                      <a:pt x="968" y="134"/>
                    </a:cubicBezTo>
                    <a:cubicBezTo>
                      <a:pt x="968" y="134"/>
                      <a:pt x="968" y="134"/>
                      <a:pt x="968" y="134"/>
                    </a:cubicBezTo>
                    <a:cubicBezTo>
                      <a:pt x="972" y="141"/>
                      <a:pt x="984" y="151"/>
                      <a:pt x="995" y="155"/>
                    </a:cubicBezTo>
                    <a:cubicBezTo>
                      <a:pt x="995" y="155"/>
                      <a:pt x="995" y="155"/>
                      <a:pt x="995" y="155"/>
                    </a:cubicBezTo>
                    <a:cubicBezTo>
                      <a:pt x="1007" y="160"/>
                      <a:pt x="1011" y="157"/>
                      <a:pt x="1007" y="149"/>
                    </a:cubicBezTo>
                    <a:cubicBezTo>
                      <a:pt x="1002" y="142"/>
                      <a:pt x="991" y="133"/>
                      <a:pt x="980" y="129"/>
                    </a:cubicBezTo>
                    <a:close/>
                    <a:moveTo>
                      <a:pt x="1020" y="146"/>
                    </a:moveTo>
                    <a:cubicBezTo>
                      <a:pt x="1020" y="146"/>
                      <a:pt x="1020" y="146"/>
                      <a:pt x="1020" y="146"/>
                    </a:cubicBezTo>
                    <a:cubicBezTo>
                      <a:pt x="1010" y="142"/>
                      <a:pt x="1006" y="143"/>
                      <a:pt x="1010" y="150"/>
                    </a:cubicBezTo>
                    <a:cubicBezTo>
                      <a:pt x="1010" y="150"/>
                      <a:pt x="1010" y="150"/>
                      <a:pt x="1010" y="150"/>
                    </a:cubicBezTo>
                    <a:cubicBezTo>
                      <a:pt x="1014" y="158"/>
                      <a:pt x="1027" y="167"/>
                      <a:pt x="1036" y="172"/>
                    </a:cubicBezTo>
                    <a:cubicBezTo>
                      <a:pt x="1036" y="172"/>
                      <a:pt x="1036" y="172"/>
                      <a:pt x="1036" y="172"/>
                    </a:cubicBezTo>
                    <a:cubicBezTo>
                      <a:pt x="1046" y="177"/>
                      <a:pt x="1050" y="174"/>
                      <a:pt x="1045" y="167"/>
                    </a:cubicBezTo>
                    <a:cubicBezTo>
                      <a:pt x="1040" y="160"/>
                      <a:pt x="1029" y="152"/>
                      <a:pt x="1020" y="146"/>
                    </a:cubicBezTo>
                    <a:close/>
                    <a:moveTo>
                      <a:pt x="1055" y="165"/>
                    </a:moveTo>
                    <a:cubicBezTo>
                      <a:pt x="1055" y="165"/>
                      <a:pt x="1055" y="165"/>
                      <a:pt x="1055" y="165"/>
                    </a:cubicBezTo>
                    <a:cubicBezTo>
                      <a:pt x="1046" y="160"/>
                      <a:pt x="1043" y="161"/>
                      <a:pt x="1048" y="169"/>
                    </a:cubicBezTo>
                    <a:cubicBezTo>
                      <a:pt x="1048" y="169"/>
                      <a:pt x="1048" y="169"/>
                      <a:pt x="1048" y="169"/>
                    </a:cubicBezTo>
                    <a:cubicBezTo>
                      <a:pt x="1053" y="176"/>
                      <a:pt x="1064" y="185"/>
                      <a:pt x="1073" y="191"/>
                    </a:cubicBezTo>
                    <a:cubicBezTo>
                      <a:pt x="1073" y="191"/>
                      <a:pt x="1073" y="191"/>
                      <a:pt x="1073" y="191"/>
                    </a:cubicBezTo>
                    <a:cubicBezTo>
                      <a:pt x="1081" y="195"/>
                      <a:pt x="1083" y="193"/>
                      <a:pt x="1079" y="187"/>
                    </a:cubicBezTo>
                    <a:cubicBezTo>
                      <a:pt x="1073" y="180"/>
                      <a:pt x="1063" y="170"/>
                      <a:pt x="1055" y="165"/>
                    </a:cubicBezTo>
                    <a:close/>
                    <a:moveTo>
                      <a:pt x="1085" y="186"/>
                    </a:moveTo>
                    <a:cubicBezTo>
                      <a:pt x="1085" y="186"/>
                      <a:pt x="1085" y="186"/>
                      <a:pt x="1085" y="186"/>
                    </a:cubicBezTo>
                    <a:cubicBezTo>
                      <a:pt x="1078" y="180"/>
                      <a:pt x="1076" y="181"/>
                      <a:pt x="1081" y="188"/>
                    </a:cubicBezTo>
                    <a:cubicBezTo>
                      <a:pt x="1081" y="188"/>
                      <a:pt x="1081" y="188"/>
                      <a:pt x="1081" y="188"/>
                    </a:cubicBezTo>
                    <a:cubicBezTo>
                      <a:pt x="1086" y="195"/>
                      <a:pt x="1097" y="205"/>
                      <a:pt x="1104" y="210"/>
                    </a:cubicBezTo>
                    <a:cubicBezTo>
                      <a:pt x="1104" y="210"/>
                      <a:pt x="1104" y="210"/>
                      <a:pt x="1104" y="210"/>
                    </a:cubicBezTo>
                    <a:cubicBezTo>
                      <a:pt x="1111" y="215"/>
                      <a:pt x="1112" y="214"/>
                      <a:pt x="1107" y="207"/>
                    </a:cubicBezTo>
                    <a:cubicBezTo>
                      <a:pt x="1101" y="200"/>
                      <a:pt x="1092" y="191"/>
                      <a:pt x="1085" y="186"/>
                    </a:cubicBezTo>
                    <a:close/>
                    <a:moveTo>
                      <a:pt x="1110" y="207"/>
                    </a:moveTo>
                    <a:cubicBezTo>
                      <a:pt x="1110" y="207"/>
                      <a:pt x="1110" y="207"/>
                      <a:pt x="1110" y="207"/>
                    </a:cubicBezTo>
                    <a:cubicBezTo>
                      <a:pt x="1104" y="202"/>
                      <a:pt x="1104" y="202"/>
                      <a:pt x="1109" y="209"/>
                    </a:cubicBezTo>
                    <a:cubicBezTo>
                      <a:pt x="1109" y="209"/>
                      <a:pt x="1109" y="209"/>
                      <a:pt x="1109" y="209"/>
                    </a:cubicBezTo>
                    <a:cubicBezTo>
                      <a:pt x="1115" y="215"/>
                      <a:pt x="1124" y="225"/>
                      <a:pt x="1130" y="231"/>
                    </a:cubicBezTo>
                    <a:cubicBezTo>
                      <a:pt x="1130" y="231"/>
                      <a:pt x="1130" y="231"/>
                      <a:pt x="1130" y="231"/>
                    </a:cubicBezTo>
                    <a:cubicBezTo>
                      <a:pt x="1136" y="236"/>
                      <a:pt x="1136" y="235"/>
                      <a:pt x="1130" y="229"/>
                    </a:cubicBezTo>
                    <a:cubicBezTo>
                      <a:pt x="1125" y="222"/>
                      <a:pt x="1116" y="213"/>
                      <a:pt x="1110" y="207"/>
                    </a:cubicBezTo>
                    <a:close/>
                    <a:moveTo>
                      <a:pt x="328" y="130"/>
                    </a:moveTo>
                    <a:cubicBezTo>
                      <a:pt x="328" y="130"/>
                      <a:pt x="328" y="130"/>
                      <a:pt x="328" y="130"/>
                    </a:cubicBezTo>
                    <a:cubicBezTo>
                      <a:pt x="314" y="134"/>
                      <a:pt x="302" y="144"/>
                      <a:pt x="298" y="152"/>
                    </a:cubicBezTo>
                    <a:cubicBezTo>
                      <a:pt x="298" y="152"/>
                      <a:pt x="298" y="152"/>
                      <a:pt x="298" y="152"/>
                    </a:cubicBezTo>
                    <a:cubicBezTo>
                      <a:pt x="295" y="162"/>
                      <a:pt x="302" y="166"/>
                      <a:pt x="316" y="163"/>
                    </a:cubicBezTo>
                    <a:cubicBezTo>
                      <a:pt x="316" y="163"/>
                      <a:pt x="316" y="163"/>
                      <a:pt x="316" y="163"/>
                    </a:cubicBezTo>
                    <a:cubicBezTo>
                      <a:pt x="330" y="160"/>
                      <a:pt x="343" y="150"/>
                      <a:pt x="346" y="141"/>
                    </a:cubicBezTo>
                    <a:cubicBezTo>
                      <a:pt x="349" y="131"/>
                      <a:pt x="341" y="127"/>
                      <a:pt x="328" y="130"/>
                    </a:cubicBezTo>
                    <a:close/>
                    <a:moveTo>
                      <a:pt x="380" y="119"/>
                    </a:moveTo>
                    <a:cubicBezTo>
                      <a:pt x="380" y="119"/>
                      <a:pt x="380" y="119"/>
                      <a:pt x="380" y="119"/>
                    </a:cubicBezTo>
                    <a:cubicBezTo>
                      <a:pt x="366" y="122"/>
                      <a:pt x="353" y="130"/>
                      <a:pt x="350" y="140"/>
                    </a:cubicBezTo>
                    <a:cubicBezTo>
                      <a:pt x="350" y="140"/>
                      <a:pt x="350" y="140"/>
                      <a:pt x="350" y="140"/>
                    </a:cubicBezTo>
                    <a:cubicBezTo>
                      <a:pt x="347" y="149"/>
                      <a:pt x="356" y="154"/>
                      <a:pt x="370" y="152"/>
                    </a:cubicBezTo>
                    <a:cubicBezTo>
                      <a:pt x="370" y="152"/>
                      <a:pt x="370" y="152"/>
                      <a:pt x="370" y="152"/>
                    </a:cubicBezTo>
                    <a:cubicBezTo>
                      <a:pt x="385" y="149"/>
                      <a:pt x="398" y="139"/>
                      <a:pt x="401" y="130"/>
                    </a:cubicBezTo>
                    <a:cubicBezTo>
                      <a:pt x="403" y="120"/>
                      <a:pt x="394" y="116"/>
                      <a:pt x="380" y="119"/>
                    </a:cubicBezTo>
                    <a:close/>
                    <a:moveTo>
                      <a:pt x="849" y="117"/>
                    </a:moveTo>
                    <a:cubicBezTo>
                      <a:pt x="849" y="117"/>
                      <a:pt x="849" y="117"/>
                      <a:pt x="849" y="117"/>
                    </a:cubicBezTo>
                    <a:cubicBezTo>
                      <a:pt x="835" y="115"/>
                      <a:pt x="825" y="119"/>
                      <a:pt x="828" y="128"/>
                    </a:cubicBezTo>
                    <a:cubicBezTo>
                      <a:pt x="828" y="128"/>
                      <a:pt x="828" y="128"/>
                      <a:pt x="828" y="128"/>
                    </a:cubicBezTo>
                    <a:cubicBezTo>
                      <a:pt x="830" y="138"/>
                      <a:pt x="844" y="147"/>
                      <a:pt x="858" y="150"/>
                    </a:cubicBezTo>
                    <a:cubicBezTo>
                      <a:pt x="858" y="150"/>
                      <a:pt x="858" y="150"/>
                      <a:pt x="858" y="150"/>
                    </a:cubicBezTo>
                    <a:cubicBezTo>
                      <a:pt x="873" y="152"/>
                      <a:pt x="882" y="147"/>
                      <a:pt x="879" y="138"/>
                    </a:cubicBezTo>
                    <a:cubicBezTo>
                      <a:pt x="876" y="129"/>
                      <a:pt x="863" y="120"/>
                      <a:pt x="849" y="117"/>
                    </a:cubicBezTo>
                    <a:close/>
                    <a:moveTo>
                      <a:pt x="902" y="129"/>
                    </a:moveTo>
                    <a:cubicBezTo>
                      <a:pt x="902" y="129"/>
                      <a:pt x="902" y="129"/>
                      <a:pt x="902" y="129"/>
                    </a:cubicBezTo>
                    <a:cubicBezTo>
                      <a:pt x="888" y="126"/>
                      <a:pt x="880" y="130"/>
                      <a:pt x="883" y="139"/>
                    </a:cubicBezTo>
                    <a:cubicBezTo>
                      <a:pt x="883" y="139"/>
                      <a:pt x="883" y="139"/>
                      <a:pt x="883" y="139"/>
                    </a:cubicBezTo>
                    <a:cubicBezTo>
                      <a:pt x="886" y="148"/>
                      <a:pt x="900" y="158"/>
                      <a:pt x="913" y="161"/>
                    </a:cubicBezTo>
                    <a:cubicBezTo>
                      <a:pt x="913" y="161"/>
                      <a:pt x="913" y="161"/>
                      <a:pt x="913" y="161"/>
                    </a:cubicBezTo>
                    <a:cubicBezTo>
                      <a:pt x="927" y="164"/>
                      <a:pt x="935" y="159"/>
                      <a:pt x="931" y="150"/>
                    </a:cubicBezTo>
                    <a:cubicBezTo>
                      <a:pt x="928" y="141"/>
                      <a:pt x="915" y="132"/>
                      <a:pt x="902" y="129"/>
                    </a:cubicBezTo>
                    <a:close/>
                    <a:moveTo>
                      <a:pt x="951" y="142"/>
                    </a:moveTo>
                    <a:cubicBezTo>
                      <a:pt x="951" y="142"/>
                      <a:pt x="951" y="142"/>
                      <a:pt x="951" y="142"/>
                    </a:cubicBezTo>
                    <a:cubicBezTo>
                      <a:pt x="939" y="138"/>
                      <a:pt x="932" y="142"/>
                      <a:pt x="935" y="151"/>
                    </a:cubicBezTo>
                    <a:cubicBezTo>
                      <a:pt x="935" y="151"/>
                      <a:pt x="935" y="151"/>
                      <a:pt x="935" y="151"/>
                    </a:cubicBezTo>
                    <a:cubicBezTo>
                      <a:pt x="939" y="160"/>
                      <a:pt x="951" y="171"/>
                      <a:pt x="964" y="174"/>
                    </a:cubicBezTo>
                    <a:cubicBezTo>
                      <a:pt x="964" y="174"/>
                      <a:pt x="964" y="174"/>
                      <a:pt x="964" y="174"/>
                    </a:cubicBezTo>
                    <a:cubicBezTo>
                      <a:pt x="977" y="178"/>
                      <a:pt x="983" y="173"/>
                      <a:pt x="980" y="164"/>
                    </a:cubicBezTo>
                    <a:cubicBezTo>
                      <a:pt x="976" y="155"/>
                      <a:pt x="964" y="146"/>
                      <a:pt x="951" y="142"/>
                    </a:cubicBezTo>
                    <a:close/>
                    <a:moveTo>
                      <a:pt x="997" y="157"/>
                    </a:moveTo>
                    <a:cubicBezTo>
                      <a:pt x="997" y="157"/>
                      <a:pt x="997" y="157"/>
                      <a:pt x="997" y="157"/>
                    </a:cubicBezTo>
                    <a:cubicBezTo>
                      <a:pt x="986" y="154"/>
                      <a:pt x="979" y="157"/>
                      <a:pt x="983" y="165"/>
                    </a:cubicBezTo>
                    <a:cubicBezTo>
                      <a:pt x="983" y="165"/>
                      <a:pt x="983" y="165"/>
                      <a:pt x="983" y="165"/>
                    </a:cubicBezTo>
                    <a:cubicBezTo>
                      <a:pt x="987" y="175"/>
                      <a:pt x="1000" y="185"/>
                      <a:pt x="1011" y="189"/>
                    </a:cubicBezTo>
                    <a:cubicBezTo>
                      <a:pt x="1011" y="189"/>
                      <a:pt x="1011" y="189"/>
                      <a:pt x="1011" y="189"/>
                    </a:cubicBezTo>
                    <a:cubicBezTo>
                      <a:pt x="1023" y="193"/>
                      <a:pt x="1028" y="189"/>
                      <a:pt x="1024" y="180"/>
                    </a:cubicBezTo>
                    <a:cubicBezTo>
                      <a:pt x="1019" y="171"/>
                      <a:pt x="1008" y="162"/>
                      <a:pt x="997" y="157"/>
                    </a:cubicBezTo>
                    <a:close/>
                    <a:moveTo>
                      <a:pt x="1038" y="174"/>
                    </a:moveTo>
                    <a:cubicBezTo>
                      <a:pt x="1038" y="174"/>
                      <a:pt x="1038" y="174"/>
                      <a:pt x="1038" y="174"/>
                    </a:cubicBezTo>
                    <a:cubicBezTo>
                      <a:pt x="1028" y="170"/>
                      <a:pt x="1023" y="173"/>
                      <a:pt x="1027" y="181"/>
                    </a:cubicBezTo>
                    <a:cubicBezTo>
                      <a:pt x="1027" y="181"/>
                      <a:pt x="1027" y="181"/>
                      <a:pt x="1027" y="181"/>
                    </a:cubicBezTo>
                    <a:cubicBezTo>
                      <a:pt x="1031" y="190"/>
                      <a:pt x="1043" y="201"/>
                      <a:pt x="1053" y="205"/>
                    </a:cubicBezTo>
                    <a:cubicBezTo>
                      <a:pt x="1053" y="205"/>
                      <a:pt x="1053" y="205"/>
                      <a:pt x="1053" y="205"/>
                    </a:cubicBezTo>
                    <a:cubicBezTo>
                      <a:pt x="1064" y="209"/>
                      <a:pt x="1068" y="206"/>
                      <a:pt x="1063" y="198"/>
                    </a:cubicBezTo>
                    <a:cubicBezTo>
                      <a:pt x="1058" y="189"/>
                      <a:pt x="1047" y="179"/>
                      <a:pt x="1038" y="174"/>
                    </a:cubicBezTo>
                    <a:close/>
                    <a:moveTo>
                      <a:pt x="1074" y="193"/>
                    </a:moveTo>
                    <a:cubicBezTo>
                      <a:pt x="1074" y="193"/>
                      <a:pt x="1074" y="193"/>
                      <a:pt x="1074" y="193"/>
                    </a:cubicBezTo>
                    <a:cubicBezTo>
                      <a:pt x="1065" y="188"/>
                      <a:pt x="1062" y="191"/>
                      <a:pt x="1066" y="199"/>
                    </a:cubicBezTo>
                    <a:cubicBezTo>
                      <a:pt x="1066" y="199"/>
                      <a:pt x="1066" y="199"/>
                      <a:pt x="1066" y="199"/>
                    </a:cubicBezTo>
                    <a:cubicBezTo>
                      <a:pt x="1071" y="208"/>
                      <a:pt x="1082" y="218"/>
                      <a:pt x="1091" y="223"/>
                    </a:cubicBezTo>
                    <a:cubicBezTo>
                      <a:pt x="1091" y="223"/>
                      <a:pt x="1091" y="223"/>
                      <a:pt x="1091" y="223"/>
                    </a:cubicBezTo>
                    <a:cubicBezTo>
                      <a:pt x="1100" y="228"/>
                      <a:pt x="1102" y="224"/>
                      <a:pt x="1098" y="216"/>
                    </a:cubicBezTo>
                    <a:cubicBezTo>
                      <a:pt x="1093" y="207"/>
                      <a:pt x="1083" y="198"/>
                      <a:pt x="1074" y="193"/>
                    </a:cubicBezTo>
                    <a:close/>
                    <a:moveTo>
                      <a:pt x="1105" y="212"/>
                    </a:moveTo>
                    <a:cubicBezTo>
                      <a:pt x="1105" y="212"/>
                      <a:pt x="1105" y="212"/>
                      <a:pt x="1105" y="212"/>
                    </a:cubicBezTo>
                    <a:cubicBezTo>
                      <a:pt x="1098" y="207"/>
                      <a:pt x="1095" y="209"/>
                      <a:pt x="1100" y="217"/>
                    </a:cubicBezTo>
                    <a:cubicBezTo>
                      <a:pt x="1100" y="217"/>
                      <a:pt x="1100" y="217"/>
                      <a:pt x="1100" y="217"/>
                    </a:cubicBezTo>
                    <a:cubicBezTo>
                      <a:pt x="1106" y="226"/>
                      <a:pt x="1116" y="236"/>
                      <a:pt x="1123" y="241"/>
                    </a:cubicBezTo>
                    <a:cubicBezTo>
                      <a:pt x="1123" y="241"/>
                      <a:pt x="1123" y="241"/>
                      <a:pt x="1123" y="241"/>
                    </a:cubicBezTo>
                    <a:cubicBezTo>
                      <a:pt x="1131" y="246"/>
                      <a:pt x="1132" y="243"/>
                      <a:pt x="1127" y="236"/>
                    </a:cubicBezTo>
                    <a:cubicBezTo>
                      <a:pt x="1122" y="228"/>
                      <a:pt x="1113" y="218"/>
                      <a:pt x="1105" y="212"/>
                    </a:cubicBezTo>
                    <a:close/>
                    <a:moveTo>
                      <a:pt x="1132" y="233"/>
                    </a:moveTo>
                    <a:cubicBezTo>
                      <a:pt x="1132" y="233"/>
                      <a:pt x="1132" y="233"/>
                      <a:pt x="1132" y="233"/>
                    </a:cubicBezTo>
                    <a:cubicBezTo>
                      <a:pt x="1125" y="227"/>
                      <a:pt x="1125" y="229"/>
                      <a:pt x="1129" y="237"/>
                    </a:cubicBezTo>
                    <a:cubicBezTo>
                      <a:pt x="1129" y="237"/>
                      <a:pt x="1129" y="237"/>
                      <a:pt x="1129" y="237"/>
                    </a:cubicBezTo>
                    <a:cubicBezTo>
                      <a:pt x="1135" y="245"/>
                      <a:pt x="1144" y="255"/>
                      <a:pt x="1150" y="261"/>
                    </a:cubicBezTo>
                    <a:cubicBezTo>
                      <a:pt x="1150" y="261"/>
                      <a:pt x="1150" y="261"/>
                      <a:pt x="1150" y="261"/>
                    </a:cubicBezTo>
                    <a:cubicBezTo>
                      <a:pt x="1157" y="266"/>
                      <a:pt x="1157" y="264"/>
                      <a:pt x="1152" y="256"/>
                    </a:cubicBezTo>
                    <a:cubicBezTo>
                      <a:pt x="1146" y="248"/>
                      <a:pt x="1138" y="238"/>
                      <a:pt x="1132" y="233"/>
                    </a:cubicBezTo>
                    <a:close/>
                    <a:moveTo>
                      <a:pt x="1153" y="254"/>
                    </a:moveTo>
                    <a:cubicBezTo>
                      <a:pt x="1153" y="254"/>
                      <a:pt x="1153" y="254"/>
                      <a:pt x="1153" y="254"/>
                    </a:cubicBezTo>
                    <a:cubicBezTo>
                      <a:pt x="1148" y="249"/>
                      <a:pt x="1148" y="250"/>
                      <a:pt x="1153" y="257"/>
                    </a:cubicBezTo>
                    <a:cubicBezTo>
                      <a:pt x="1153" y="257"/>
                      <a:pt x="1153" y="257"/>
                      <a:pt x="1153" y="257"/>
                    </a:cubicBezTo>
                    <a:cubicBezTo>
                      <a:pt x="1159" y="265"/>
                      <a:pt x="1167" y="276"/>
                      <a:pt x="1172" y="281"/>
                    </a:cubicBezTo>
                    <a:cubicBezTo>
                      <a:pt x="1172" y="281"/>
                      <a:pt x="1172" y="281"/>
                      <a:pt x="1172" y="281"/>
                    </a:cubicBezTo>
                    <a:cubicBezTo>
                      <a:pt x="1177" y="286"/>
                      <a:pt x="1176" y="284"/>
                      <a:pt x="1171" y="277"/>
                    </a:cubicBezTo>
                    <a:cubicBezTo>
                      <a:pt x="1165" y="270"/>
                      <a:pt x="1158" y="260"/>
                      <a:pt x="1153" y="254"/>
                    </a:cubicBezTo>
                    <a:close/>
                    <a:moveTo>
                      <a:pt x="264" y="179"/>
                    </a:moveTo>
                    <a:cubicBezTo>
                      <a:pt x="264" y="179"/>
                      <a:pt x="264" y="179"/>
                      <a:pt x="264" y="179"/>
                    </a:cubicBezTo>
                    <a:cubicBezTo>
                      <a:pt x="252" y="183"/>
                      <a:pt x="239" y="193"/>
                      <a:pt x="236" y="204"/>
                    </a:cubicBezTo>
                    <a:cubicBezTo>
                      <a:pt x="236" y="204"/>
                      <a:pt x="236" y="204"/>
                      <a:pt x="236" y="204"/>
                    </a:cubicBezTo>
                    <a:cubicBezTo>
                      <a:pt x="232" y="214"/>
                      <a:pt x="238" y="219"/>
                      <a:pt x="252" y="216"/>
                    </a:cubicBezTo>
                    <a:cubicBezTo>
                      <a:pt x="252" y="216"/>
                      <a:pt x="252" y="216"/>
                      <a:pt x="252" y="216"/>
                    </a:cubicBezTo>
                    <a:cubicBezTo>
                      <a:pt x="265" y="212"/>
                      <a:pt x="278" y="202"/>
                      <a:pt x="281" y="191"/>
                    </a:cubicBezTo>
                    <a:cubicBezTo>
                      <a:pt x="284" y="180"/>
                      <a:pt x="277" y="176"/>
                      <a:pt x="264" y="179"/>
                    </a:cubicBezTo>
                    <a:close/>
                    <a:moveTo>
                      <a:pt x="315" y="166"/>
                    </a:moveTo>
                    <a:cubicBezTo>
                      <a:pt x="315" y="166"/>
                      <a:pt x="315" y="166"/>
                      <a:pt x="315" y="166"/>
                    </a:cubicBezTo>
                    <a:cubicBezTo>
                      <a:pt x="301" y="169"/>
                      <a:pt x="288" y="179"/>
                      <a:pt x="285" y="190"/>
                    </a:cubicBezTo>
                    <a:cubicBezTo>
                      <a:pt x="285" y="190"/>
                      <a:pt x="285" y="190"/>
                      <a:pt x="285" y="190"/>
                    </a:cubicBezTo>
                    <a:cubicBezTo>
                      <a:pt x="282" y="200"/>
                      <a:pt x="290" y="206"/>
                      <a:pt x="304" y="203"/>
                    </a:cubicBezTo>
                    <a:cubicBezTo>
                      <a:pt x="304" y="203"/>
                      <a:pt x="304" y="203"/>
                      <a:pt x="304" y="203"/>
                    </a:cubicBezTo>
                    <a:cubicBezTo>
                      <a:pt x="318" y="200"/>
                      <a:pt x="332" y="189"/>
                      <a:pt x="335" y="179"/>
                    </a:cubicBezTo>
                    <a:cubicBezTo>
                      <a:pt x="337" y="168"/>
                      <a:pt x="329" y="163"/>
                      <a:pt x="315" y="166"/>
                    </a:cubicBezTo>
                    <a:close/>
                    <a:moveTo>
                      <a:pt x="370" y="154"/>
                    </a:moveTo>
                    <a:cubicBezTo>
                      <a:pt x="370" y="154"/>
                      <a:pt x="370" y="154"/>
                      <a:pt x="370" y="154"/>
                    </a:cubicBezTo>
                    <a:cubicBezTo>
                      <a:pt x="355" y="157"/>
                      <a:pt x="342" y="167"/>
                      <a:pt x="339" y="178"/>
                    </a:cubicBezTo>
                    <a:cubicBezTo>
                      <a:pt x="339" y="178"/>
                      <a:pt x="339" y="178"/>
                      <a:pt x="339" y="178"/>
                    </a:cubicBezTo>
                    <a:cubicBezTo>
                      <a:pt x="336" y="188"/>
                      <a:pt x="345" y="195"/>
                      <a:pt x="360" y="192"/>
                    </a:cubicBezTo>
                    <a:cubicBezTo>
                      <a:pt x="360" y="192"/>
                      <a:pt x="360" y="192"/>
                      <a:pt x="360" y="192"/>
                    </a:cubicBezTo>
                    <a:cubicBezTo>
                      <a:pt x="375" y="190"/>
                      <a:pt x="389" y="179"/>
                      <a:pt x="392" y="168"/>
                    </a:cubicBezTo>
                    <a:cubicBezTo>
                      <a:pt x="394" y="157"/>
                      <a:pt x="384" y="151"/>
                      <a:pt x="370" y="154"/>
                    </a:cubicBezTo>
                    <a:close/>
                    <a:moveTo>
                      <a:pt x="859" y="153"/>
                    </a:moveTo>
                    <a:cubicBezTo>
                      <a:pt x="859" y="153"/>
                      <a:pt x="859" y="153"/>
                      <a:pt x="859" y="153"/>
                    </a:cubicBezTo>
                    <a:cubicBezTo>
                      <a:pt x="844" y="150"/>
                      <a:pt x="834" y="156"/>
                      <a:pt x="836" y="167"/>
                    </a:cubicBezTo>
                    <a:cubicBezTo>
                      <a:pt x="836" y="167"/>
                      <a:pt x="836" y="167"/>
                      <a:pt x="836" y="167"/>
                    </a:cubicBezTo>
                    <a:cubicBezTo>
                      <a:pt x="839" y="178"/>
                      <a:pt x="853" y="188"/>
                      <a:pt x="868" y="191"/>
                    </a:cubicBezTo>
                    <a:cubicBezTo>
                      <a:pt x="868" y="191"/>
                      <a:pt x="868" y="191"/>
                      <a:pt x="868" y="191"/>
                    </a:cubicBezTo>
                    <a:cubicBezTo>
                      <a:pt x="883" y="193"/>
                      <a:pt x="893" y="187"/>
                      <a:pt x="890" y="176"/>
                    </a:cubicBezTo>
                    <a:cubicBezTo>
                      <a:pt x="887" y="165"/>
                      <a:pt x="874" y="155"/>
                      <a:pt x="859" y="153"/>
                    </a:cubicBezTo>
                    <a:close/>
                    <a:moveTo>
                      <a:pt x="914" y="164"/>
                    </a:moveTo>
                    <a:cubicBezTo>
                      <a:pt x="914" y="164"/>
                      <a:pt x="914" y="164"/>
                      <a:pt x="914" y="164"/>
                    </a:cubicBezTo>
                    <a:cubicBezTo>
                      <a:pt x="900" y="161"/>
                      <a:pt x="891" y="166"/>
                      <a:pt x="894" y="177"/>
                    </a:cubicBezTo>
                    <a:cubicBezTo>
                      <a:pt x="894" y="177"/>
                      <a:pt x="894" y="177"/>
                      <a:pt x="894" y="177"/>
                    </a:cubicBezTo>
                    <a:cubicBezTo>
                      <a:pt x="897" y="187"/>
                      <a:pt x="911" y="199"/>
                      <a:pt x="925" y="202"/>
                    </a:cubicBezTo>
                    <a:cubicBezTo>
                      <a:pt x="925" y="202"/>
                      <a:pt x="925" y="202"/>
                      <a:pt x="925" y="202"/>
                    </a:cubicBezTo>
                    <a:cubicBezTo>
                      <a:pt x="939" y="205"/>
                      <a:pt x="947" y="199"/>
                      <a:pt x="944" y="188"/>
                    </a:cubicBezTo>
                    <a:cubicBezTo>
                      <a:pt x="941" y="177"/>
                      <a:pt x="928" y="167"/>
                      <a:pt x="914" y="164"/>
                    </a:cubicBezTo>
                    <a:close/>
                    <a:moveTo>
                      <a:pt x="965" y="177"/>
                    </a:moveTo>
                    <a:cubicBezTo>
                      <a:pt x="965" y="177"/>
                      <a:pt x="965" y="177"/>
                      <a:pt x="965" y="177"/>
                    </a:cubicBezTo>
                    <a:cubicBezTo>
                      <a:pt x="953" y="173"/>
                      <a:pt x="945" y="179"/>
                      <a:pt x="948" y="189"/>
                    </a:cubicBezTo>
                    <a:cubicBezTo>
                      <a:pt x="948" y="189"/>
                      <a:pt x="948" y="189"/>
                      <a:pt x="948" y="189"/>
                    </a:cubicBezTo>
                    <a:cubicBezTo>
                      <a:pt x="952" y="200"/>
                      <a:pt x="965" y="211"/>
                      <a:pt x="978" y="214"/>
                    </a:cubicBezTo>
                    <a:cubicBezTo>
                      <a:pt x="978" y="214"/>
                      <a:pt x="978" y="214"/>
                      <a:pt x="978" y="214"/>
                    </a:cubicBezTo>
                    <a:cubicBezTo>
                      <a:pt x="991" y="218"/>
                      <a:pt x="998" y="212"/>
                      <a:pt x="994" y="201"/>
                    </a:cubicBezTo>
                    <a:cubicBezTo>
                      <a:pt x="990" y="191"/>
                      <a:pt x="978" y="181"/>
                      <a:pt x="965" y="177"/>
                    </a:cubicBezTo>
                    <a:close/>
                    <a:moveTo>
                      <a:pt x="1012" y="192"/>
                    </a:moveTo>
                    <a:cubicBezTo>
                      <a:pt x="1012" y="192"/>
                      <a:pt x="1012" y="192"/>
                      <a:pt x="1012" y="192"/>
                    </a:cubicBezTo>
                    <a:cubicBezTo>
                      <a:pt x="1001" y="188"/>
                      <a:pt x="994" y="192"/>
                      <a:pt x="998" y="203"/>
                    </a:cubicBezTo>
                    <a:cubicBezTo>
                      <a:pt x="998" y="203"/>
                      <a:pt x="998" y="203"/>
                      <a:pt x="998" y="203"/>
                    </a:cubicBezTo>
                    <a:cubicBezTo>
                      <a:pt x="1002" y="213"/>
                      <a:pt x="1014" y="224"/>
                      <a:pt x="1026" y="228"/>
                    </a:cubicBezTo>
                    <a:cubicBezTo>
                      <a:pt x="1026" y="228"/>
                      <a:pt x="1026" y="228"/>
                      <a:pt x="1026" y="228"/>
                    </a:cubicBezTo>
                    <a:cubicBezTo>
                      <a:pt x="1038" y="232"/>
                      <a:pt x="1043" y="227"/>
                      <a:pt x="1040" y="217"/>
                    </a:cubicBezTo>
                    <a:cubicBezTo>
                      <a:pt x="1036" y="206"/>
                      <a:pt x="1024" y="196"/>
                      <a:pt x="1012" y="192"/>
                    </a:cubicBezTo>
                    <a:close/>
                    <a:moveTo>
                      <a:pt x="1055" y="208"/>
                    </a:moveTo>
                    <a:cubicBezTo>
                      <a:pt x="1055" y="208"/>
                      <a:pt x="1055" y="208"/>
                      <a:pt x="1055" y="208"/>
                    </a:cubicBezTo>
                    <a:cubicBezTo>
                      <a:pt x="1044" y="204"/>
                      <a:pt x="1039" y="208"/>
                      <a:pt x="1043" y="218"/>
                    </a:cubicBezTo>
                    <a:cubicBezTo>
                      <a:pt x="1043" y="218"/>
                      <a:pt x="1043" y="218"/>
                      <a:pt x="1043" y="218"/>
                    </a:cubicBezTo>
                    <a:cubicBezTo>
                      <a:pt x="1047" y="228"/>
                      <a:pt x="1059" y="239"/>
                      <a:pt x="1070" y="244"/>
                    </a:cubicBezTo>
                    <a:cubicBezTo>
                      <a:pt x="1070" y="244"/>
                      <a:pt x="1070" y="244"/>
                      <a:pt x="1070" y="244"/>
                    </a:cubicBezTo>
                    <a:cubicBezTo>
                      <a:pt x="1081" y="248"/>
                      <a:pt x="1085" y="243"/>
                      <a:pt x="1081" y="233"/>
                    </a:cubicBezTo>
                    <a:cubicBezTo>
                      <a:pt x="1076" y="223"/>
                      <a:pt x="1065" y="212"/>
                      <a:pt x="1055" y="208"/>
                    </a:cubicBezTo>
                    <a:close/>
                    <a:moveTo>
                      <a:pt x="1124" y="244"/>
                    </a:moveTo>
                    <a:cubicBezTo>
                      <a:pt x="1124" y="244"/>
                      <a:pt x="1124" y="244"/>
                      <a:pt x="1124" y="244"/>
                    </a:cubicBezTo>
                    <a:cubicBezTo>
                      <a:pt x="1117" y="239"/>
                      <a:pt x="1114" y="242"/>
                      <a:pt x="1119" y="252"/>
                    </a:cubicBezTo>
                    <a:cubicBezTo>
                      <a:pt x="1119" y="252"/>
                      <a:pt x="1119" y="252"/>
                      <a:pt x="1119" y="252"/>
                    </a:cubicBezTo>
                    <a:cubicBezTo>
                      <a:pt x="1123" y="261"/>
                      <a:pt x="1134" y="273"/>
                      <a:pt x="1141" y="278"/>
                    </a:cubicBezTo>
                    <a:cubicBezTo>
                      <a:pt x="1141" y="278"/>
                      <a:pt x="1141" y="278"/>
                      <a:pt x="1141" y="278"/>
                    </a:cubicBezTo>
                    <a:cubicBezTo>
                      <a:pt x="1149" y="282"/>
                      <a:pt x="1151" y="278"/>
                      <a:pt x="1146" y="269"/>
                    </a:cubicBezTo>
                    <a:cubicBezTo>
                      <a:pt x="1142" y="259"/>
                      <a:pt x="1132" y="249"/>
                      <a:pt x="1124" y="244"/>
                    </a:cubicBezTo>
                    <a:close/>
                    <a:moveTo>
                      <a:pt x="1152" y="263"/>
                    </a:moveTo>
                    <a:cubicBezTo>
                      <a:pt x="1152" y="263"/>
                      <a:pt x="1152" y="263"/>
                      <a:pt x="1152" y="263"/>
                    </a:cubicBezTo>
                    <a:cubicBezTo>
                      <a:pt x="1145" y="258"/>
                      <a:pt x="1144" y="261"/>
                      <a:pt x="1149" y="270"/>
                    </a:cubicBezTo>
                    <a:cubicBezTo>
                      <a:pt x="1149" y="270"/>
                      <a:pt x="1149" y="270"/>
                      <a:pt x="1149" y="270"/>
                    </a:cubicBezTo>
                    <a:cubicBezTo>
                      <a:pt x="1153" y="279"/>
                      <a:pt x="1163" y="291"/>
                      <a:pt x="1169" y="296"/>
                    </a:cubicBezTo>
                    <a:cubicBezTo>
                      <a:pt x="1169" y="296"/>
                      <a:pt x="1169" y="296"/>
                      <a:pt x="1169" y="296"/>
                    </a:cubicBezTo>
                    <a:cubicBezTo>
                      <a:pt x="1176" y="300"/>
                      <a:pt x="1176" y="297"/>
                      <a:pt x="1171" y="288"/>
                    </a:cubicBezTo>
                    <a:cubicBezTo>
                      <a:pt x="1166" y="279"/>
                      <a:pt x="1158" y="268"/>
                      <a:pt x="1152" y="263"/>
                    </a:cubicBezTo>
                    <a:close/>
                    <a:moveTo>
                      <a:pt x="1173" y="283"/>
                    </a:moveTo>
                    <a:cubicBezTo>
                      <a:pt x="1173" y="283"/>
                      <a:pt x="1173" y="283"/>
                      <a:pt x="1173" y="283"/>
                    </a:cubicBezTo>
                    <a:cubicBezTo>
                      <a:pt x="1168" y="278"/>
                      <a:pt x="1168" y="280"/>
                      <a:pt x="1173" y="289"/>
                    </a:cubicBezTo>
                    <a:cubicBezTo>
                      <a:pt x="1173" y="289"/>
                      <a:pt x="1173" y="289"/>
                      <a:pt x="1173" y="289"/>
                    </a:cubicBezTo>
                    <a:cubicBezTo>
                      <a:pt x="1178" y="298"/>
                      <a:pt x="1186" y="309"/>
                      <a:pt x="1192" y="314"/>
                    </a:cubicBezTo>
                    <a:cubicBezTo>
                      <a:pt x="1192" y="314"/>
                      <a:pt x="1192" y="314"/>
                      <a:pt x="1192" y="314"/>
                    </a:cubicBezTo>
                    <a:cubicBezTo>
                      <a:pt x="1197" y="319"/>
                      <a:pt x="1196" y="316"/>
                      <a:pt x="1191" y="307"/>
                    </a:cubicBezTo>
                    <a:cubicBezTo>
                      <a:pt x="1186" y="299"/>
                      <a:pt x="1178" y="289"/>
                      <a:pt x="1173" y="283"/>
                    </a:cubicBezTo>
                    <a:close/>
                    <a:moveTo>
                      <a:pt x="251" y="219"/>
                    </a:moveTo>
                    <a:cubicBezTo>
                      <a:pt x="251" y="219"/>
                      <a:pt x="251" y="219"/>
                      <a:pt x="251" y="219"/>
                    </a:cubicBezTo>
                    <a:cubicBezTo>
                      <a:pt x="238" y="223"/>
                      <a:pt x="225" y="235"/>
                      <a:pt x="222" y="246"/>
                    </a:cubicBezTo>
                    <a:cubicBezTo>
                      <a:pt x="222" y="246"/>
                      <a:pt x="222" y="246"/>
                      <a:pt x="222" y="246"/>
                    </a:cubicBezTo>
                    <a:cubicBezTo>
                      <a:pt x="218" y="258"/>
                      <a:pt x="225" y="265"/>
                      <a:pt x="239" y="261"/>
                    </a:cubicBezTo>
                    <a:cubicBezTo>
                      <a:pt x="239" y="261"/>
                      <a:pt x="239" y="261"/>
                      <a:pt x="239" y="261"/>
                    </a:cubicBezTo>
                    <a:cubicBezTo>
                      <a:pt x="252" y="258"/>
                      <a:pt x="265" y="246"/>
                      <a:pt x="269" y="234"/>
                    </a:cubicBezTo>
                    <a:cubicBezTo>
                      <a:pt x="271" y="222"/>
                      <a:pt x="264" y="216"/>
                      <a:pt x="251" y="219"/>
                    </a:cubicBezTo>
                    <a:close/>
                    <a:moveTo>
                      <a:pt x="303" y="206"/>
                    </a:moveTo>
                    <a:cubicBezTo>
                      <a:pt x="303" y="206"/>
                      <a:pt x="303" y="206"/>
                      <a:pt x="303" y="206"/>
                    </a:cubicBezTo>
                    <a:cubicBezTo>
                      <a:pt x="289" y="210"/>
                      <a:pt x="276" y="221"/>
                      <a:pt x="272" y="233"/>
                    </a:cubicBezTo>
                    <a:cubicBezTo>
                      <a:pt x="272" y="233"/>
                      <a:pt x="272" y="233"/>
                      <a:pt x="272" y="233"/>
                    </a:cubicBezTo>
                    <a:cubicBezTo>
                      <a:pt x="270" y="245"/>
                      <a:pt x="278" y="252"/>
                      <a:pt x="292" y="249"/>
                    </a:cubicBezTo>
                    <a:cubicBezTo>
                      <a:pt x="292" y="249"/>
                      <a:pt x="292" y="249"/>
                      <a:pt x="292" y="249"/>
                    </a:cubicBezTo>
                    <a:cubicBezTo>
                      <a:pt x="307" y="246"/>
                      <a:pt x="321" y="234"/>
                      <a:pt x="324" y="222"/>
                    </a:cubicBezTo>
                    <a:cubicBezTo>
                      <a:pt x="326" y="210"/>
                      <a:pt x="317" y="203"/>
                      <a:pt x="303" y="206"/>
                    </a:cubicBezTo>
                    <a:close/>
                    <a:moveTo>
                      <a:pt x="359" y="195"/>
                    </a:moveTo>
                    <a:cubicBezTo>
                      <a:pt x="359" y="195"/>
                      <a:pt x="359" y="195"/>
                      <a:pt x="359" y="195"/>
                    </a:cubicBezTo>
                    <a:cubicBezTo>
                      <a:pt x="344" y="198"/>
                      <a:pt x="331" y="209"/>
                      <a:pt x="328" y="221"/>
                    </a:cubicBezTo>
                    <a:cubicBezTo>
                      <a:pt x="328" y="221"/>
                      <a:pt x="328" y="221"/>
                      <a:pt x="328" y="221"/>
                    </a:cubicBezTo>
                    <a:cubicBezTo>
                      <a:pt x="325" y="233"/>
                      <a:pt x="335" y="241"/>
                      <a:pt x="350" y="239"/>
                    </a:cubicBezTo>
                    <a:cubicBezTo>
                      <a:pt x="350" y="239"/>
                      <a:pt x="350" y="239"/>
                      <a:pt x="350" y="239"/>
                    </a:cubicBezTo>
                    <a:cubicBezTo>
                      <a:pt x="366" y="236"/>
                      <a:pt x="380" y="225"/>
                      <a:pt x="383" y="212"/>
                    </a:cubicBezTo>
                    <a:cubicBezTo>
                      <a:pt x="385" y="200"/>
                      <a:pt x="375" y="193"/>
                      <a:pt x="359" y="195"/>
                    </a:cubicBezTo>
                    <a:close/>
                    <a:moveTo>
                      <a:pt x="482" y="180"/>
                    </a:moveTo>
                    <a:cubicBezTo>
                      <a:pt x="482" y="180"/>
                      <a:pt x="482" y="180"/>
                      <a:pt x="482" y="180"/>
                    </a:cubicBezTo>
                    <a:cubicBezTo>
                      <a:pt x="466" y="182"/>
                      <a:pt x="452" y="192"/>
                      <a:pt x="450" y="204"/>
                    </a:cubicBezTo>
                    <a:cubicBezTo>
                      <a:pt x="450" y="204"/>
                      <a:pt x="450" y="204"/>
                      <a:pt x="450" y="204"/>
                    </a:cubicBezTo>
                    <a:cubicBezTo>
                      <a:pt x="448" y="216"/>
                      <a:pt x="460" y="226"/>
                      <a:pt x="477" y="224"/>
                    </a:cubicBezTo>
                    <a:cubicBezTo>
                      <a:pt x="477" y="224"/>
                      <a:pt x="477" y="224"/>
                      <a:pt x="477" y="224"/>
                    </a:cubicBezTo>
                    <a:cubicBezTo>
                      <a:pt x="495" y="222"/>
                      <a:pt x="509" y="211"/>
                      <a:pt x="510" y="199"/>
                    </a:cubicBezTo>
                    <a:cubicBezTo>
                      <a:pt x="511" y="187"/>
                      <a:pt x="499" y="179"/>
                      <a:pt x="482" y="180"/>
                    </a:cubicBezTo>
                    <a:close/>
                    <a:moveTo>
                      <a:pt x="547" y="176"/>
                    </a:moveTo>
                    <a:cubicBezTo>
                      <a:pt x="547" y="176"/>
                      <a:pt x="547" y="176"/>
                      <a:pt x="547" y="176"/>
                    </a:cubicBezTo>
                    <a:cubicBezTo>
                      <a:pt x="530" y="177"/>
                      <a:pt x="516" y="186"/>
                      <a:pt x="515" y="199"/>
                    </a:cubicBezTo>
                    <a:cubicBezTo>
                      <a:pt x="515" y="199"/>
                      <a:pt x="515" y="199"/>
                      <a:pt x="515" y="199"/>
                    </a:cubicBezTo>
                    <a:cubicBezTo>
                      <a:pt x="515" y="211"/>
                      <a:pt x="527" y="221"/>
                      <a:pt x="545" y="220"/>
                    </a:cubicBezTo>
                    <a:cubicBezTo>
                      <a:pt x="545" y="220"/>
                      <a:pt x="545" y="220"/>
                      <a:pt x="545" y="220"/>
                    </a:cubicBezTo>
                    <a:cubicBezTo>
                      <a:pt x="563" y="219"/>
                      <a:pt x="577" y="209"/>
                      <a:pt x="577" y="196"/>
                    </a:cubicBezTo>
                    <a:cubicBezTo>
                      <a:pt x="577" y="184"/>
                      <a:pt x="564" y="175"/>
                      <a:pt x="547" y="176"/>
                    </a:cubicBezTo>
                    <a:close/>
                    <a:moveTo>
                      <a:pt x="926" y="205"/>
                    </a:moveTo>
                    <a:cubicBezTo>
                      <a:pt x="926" y="205"/>
                      <a:pt x="926" y="205"/>
                      <a:pt x="926" y="205"/>
                    </a:cubicBezTo>
                    <a:cubicBezTo>
                      <a:pt x="911" y="202"/>
                      <a:pt x="902" y="209"/>
                      <a:pt x="905" y="221"/>
                    </a:cubicBezTo>
                    <a:cubicBezTo>
                      <a:pt x="905" y="221"/>
                      <a:pt x="905" y="221"/>
                      <a:pt x="905" y="221"/>
                    </a:cubicBezTo>
                    <a:cubicBezTo>
                      <a:pt x="907" y="233"/>
                      <a:pt x="921" y="245"/>
                      <a:pt x="936" y="248"/>
                    </a:cubicBezTo>
                    <a:cubicBezTo>
                      <a:pt x="936" y="248"/>
                      <a:pt x="936" y="248"/>
                      <a:pt x="936" y="248"/>
                    </a:cubicBezTo>
                    <a:cubicBezTo>
                      <a:pt x="951" y="250"/>
                      <a:pt x="959" y="243"/>
                      <a:pt x="957" y="231"/>
                    </a:cubicBezTo>
                    <a:cubicBezTo>
                      <a:pt x="953" y="219"/>
                      <a:pt x="940" y="208"/>
                      <a:pt x="926" y="205"/>
                    </a:cubicBezTo>
                    <a:close/>
                    <a:moveTo>
                      <a:pt x="979" y="217"/>
                    </a:moveTo>
                    <a:cubicBezTo>
                      <a:pt x="979" y="217"/>
                      <a:pt x="979" y="217"/>
                      <a:pt x="979" y="217"/>
                    </a:cubicBezTo>
                    <a:cubicBezTo>
                      <a:pt x="965" y="214"/>
                      <a:pt x="958" y="220"/>
                      <a:pt x="960" y="232"/>
                    </a:cubicBezTo>
                    <a:cubicBezTo>
                      <a:pt x="960" y="232"/>
                      <a:pt x="960" y="232"/>
                      <a:pt x="960" y="232"/>
                    </a:cubicBezTo>
                    <a:cubicBezTo>
                      <a:pt x="964" y="244"/>
                      <a:pt x="977" y="256"/>
                      <a:pt x="991" y="260"/>
                    </a:cubicBezTo>
                    <a:cubicBezTo>
                      <a:pt x="991" y="260"/>
                      <a:pt x="991" y="260"/>
                      <a:pt x="991" y="260"/>
                    </a:cubicBezTo>
                    <a:cubicBezTo>
                      <a:pt x="1004" y="263"/>
                      <a:pt x="1012" y="256"/>
                      <a:pt x="1008" y="244"/>
                    </a:cubicBezTo>
                    <a:cubicBezTo>
                      <a:pt x="1004" y="232"/>
                      <a:pt x="992" y="221"/>
                      <a:pt x="979" y="217"/>
                    </a:cubicBezTo>
                    <a:close/>
                    <a:moveTo>
                      <a:pt x="1027" y="231"/>
                    </a:moveTo>
                    <a:cubicBezTo>
                      <a:pt x="1027" y="231"/>
                      <a:pt x="1027" y="231"/>
                      <a:pt x="1027" y="231"/>
                    </a:cubicBezTo>
                    <a:cubicBezTo>
                      <a:pt x="1015" y="228"/>
                      <a:pt x="1008" y="233"/>
                      <a:pt x="1012" y="245"/>
                    </a:cubicBezTo>
                    <a:cubicBezTo>
                      <a:pt x="1012" y="245"/>
                      <a:pt x="1012" y="245"/>
                      <a:pt x="1012" y="245"/>
                    </a:cubicBezTo>
                    <a:cubicBezTo>
                      <a:pt x="1016" y="257"/>
                      <a:pt x="1028" y="269"/>
                      <a:pt x="1040" y="273"/>
                    </a:cubicBezTo>
                    <a:cubicBezTo>
                      <a:pt x="1040" y="273"/>
                      <a:pt x="1040" y="273"/>
                      <a:pt x="1040" y="273"/>
                    </a:cubicBezTo>
                    <a:cubicBezTo>
                      <a:pt x="1053" y="276"/>
                      <a:pt x="1059" y="270"/>
                      <a:pt x="1055" y="258"/>
                    </a:cubicBezTo>
                    <a:cubicBezTo>
                      <a:pt x="1051" y="247"/>
                      <a:pt x="1039" y="235"/>
                      <a:pt x="1027" y="231"/>
                    </a:cubicBezTo>
                    <a:close/>
                    <a:moveTo>
                      <a:pt x="1071" y="247"/>
                    </a:moveTo>
                    <a:cubicBezTo>
                      <a:pt x="1071" y="247"/>
                      <a:pt x="1071" y="247"/>
                      <a:pt x="1071" y="247"/>
                    </a:cubicBezTo>
                    <a:cubicBezTo>
                      <a:pt x="1060" y="243"/>
                      <a:pt x="1055" y="248"/>
                      <a:pt x="1058" y="259"/>
                    </a:cubicBezTo>
                    <a:cubicBezTo>
                      <a:pt x="1058" y="259"/>
                      <a:pt x="1058" y="259"/>
                      <a:pt x="1058" y="259"/>
                    </a:cubicBezTo>
                    <a:cubicBezTo>
                      <a:pt x="1062" y="271"/>
                      <a:pt x="1074" y="283"/>
                      <a:pt x="1085" y="287"/>
                    </a:cubicBezTo>
                    <a:cubicBezTo>
                      <a:pt x="1085" y="287"/>
                      <a:pt x="1085" y="287"/>
                      <a:pt x="1085" y="287"/>
                    </a:cubicBezTo>
                    <a:cubicBezTo>
                      <a:pt x="1096" y="291"/>
                      <a:pt x="1101" y="284"/>
                      <a:pt x="1097" y="273"/>
                    </a:cubicBezTo>
                    <a:cubicBezTo>
                      <a:pt x="1093" y="262"/>
                      <a:pt x="1081" y="251"/>
                      <a:pt x="1071" y="247"/>
                    </a:cubicBezTo>
                    <a:close/>
                    <a:moveTo>
                      <a:pt x="1109" y="263"/>
                    </a:moveTo>
                    <a:cubicBezTo>
                      <a:pt x="1109" y="263"/>
                      <a:pt x="1109" y="263"/>
                      <a:pt x="1109" y="263"/>
                    </a:cubicBezTo>
                    <a:cubicBezTo>
                      <a:pt x="1100" y="259"/>
                      <a:pt x="1096" y="264"/>
                      <a:pt x="1100" y="275"/>
                    </a:cubicBezTo>
                    <a:cubicBezTo>
                      <a:pt x="1100" y="275"/>
                      <a:pt x="1100" y="275"/>
                      <a:pt x="1100" y="275"/>
                    </a:cubicBezTo>
                    <a:cubicBezTo>
                      <a:pt x="1104" y="286"/>
                      <a:pt x="1115" y="298"/>
                      <a:pt x="1124" y="302"/>
                    </a:cubicBezTo>
                    <a:cubicBezTo>
                      <a:pt x="1124" y="302"/>
                      <a:pt x="1124" y="302"/>
                      <a:pt x="1124" y="302"/>
                    </a:cubicBezTo>
                    <a:cubicBezTo>
                      <a:pt x="1134" y="306"/>
                      <a:pt x="1137" y="300"/>
                      <a:pt x="1133" y="290"/>
                    </a:cubicBezTo>
                    <a:cubicBezTo>
                      <a:pt x="1129" y="279"/>
                      <a:pt x="1118" y="268"/>
                      <a:pt x="1109" y="263"/>
                    </a:cubicBezTo>
                    <a:close/>
                    <a:moveTo>
                      <a:pt x="1143" y="280"/>
                    </a:moveTo>
                    <a:cubicBezTo>
                      <a:pt x="1143" y="280"/>
                      <a:pt x="1143" y="280"/>
                      <a:pt x="1143" y="280"/>
                    </a:cubicBezTo>
                    <a:cubicBezTo>
                      <a:pt x="1135" y="276"/>
                      <a:pt x="1131" y="280"/>
                      <a:pt x="1136" y="291"/>
                    </a:cubicBezTo>
                    <a:cubicBezTo>
                      <a:pt x="1136" y="291"/>
                      <a:pt x="1136" y="291"/>
                      <a:pt x="1136" y="291"/>
                    </a:cubicBezTo>
                    <a:cubicBezTo>
                      <a:pt x="1140" y="302"/>
                      <a:pt x="1150" y="314"/>
                      <a:pt x="1158" y="318"/>
                    </a:cubicBezTo>
                    <a:cubicBezTo>
                      <a:pt x="1158" y="318"/>
                      <a:pt x="1158" y="318"/>
                      <a:pt x="1158" y="318"/>
                    </a:cubicBezTo>
                    <a:cubicBezTo>
                      <a:pt x="1166" y="322"/>
                      <a:pt x="1169" y="317"/>
                      <a:pt x="1164" y="307"/>
                    </a:cubicBezTo>
                    <a:cubicBezTo>
                      <a:pt x="1160" y="296"/>
                      <a:pt x="1151" y="285"/>
                      <a:pt x="1143" y="280"/>
                    </a:cubicBezTo>
                    <a:close/>
                    <a:moveTo>
                      <a:pt x="1170" y="298"/>
                    </a:moveTo>
                    <a:cubicBezTo>
                      <a:pt x="1170" y="298"/>
                      <a:pt x="1170" y="298"/>
                      <a:pt x="1170" y="298"/>
                    </a:cubicBezTo>
                    <a:cubicBezTo>
                      <a:pt x="1164" y="294"/>
                      <a:pt x="1162" y="298"/>
                      <a:pt x="1166" y="308"/>
                    </a:cubicBezTo>
                    <a:cubicBezTo>
                      <a:pt x="1166" y="308"/>
                      <a:pt x="1166" y="308"/>
                      <a:pt x="1166" y="308"/>
                    </a:cubicBezTo>
                    <a:cubicBezTo>
                      <a:pt x="1171" y="318"/>
                      <a:pt x="1180" y="330"/>
                      <a:pt x="1187" y="335"/>
                    </a:cubicBezTo>
                    <a:cubicBezTo>
                      <a:pt x="1187" y="335"/>
                      <a:pt x="1187" y="335"/>
                      <a:pt x="1187" y="335"/>
                    </a:cubicBezTo>
                    <a:cubicBezTo>
                      <a:pt x="1193" y="339"/>
                      <a:pt x="1195" y="334"/>
                      <a:pt x="1190" y="324"/>
                    </a:cubicBezTo>
                    <a:cubicBezTo>
                      <a:pt x="1185" y="314"/>
                      <a:pt x="1177" y="303"/>
                      <a:pt x="1170" y="298"/>
                    </a:cubicBezTo>
                    <a:close/>
                    <a:moveTo>
                      <a:pt x="1193" y="317"/>
                    </a:moveTo>
                    <a:cubicBezTo>
                      <a:pt x="1193" y="317"/>
                      <a:pt x="1193" y="317"/>
                      <a:pt x="1193" y="317"/>
                    </a:cubicBezTo>
                    <a:cubicBezTo>
                      <a:pt x="1188" y="312"/>
                      <a:pt x="1187" y="316"/>
                      <a:pt x="1192" y="326"/>
                    </a:cubicBezTo>
                    <a:cubicBezTo>
                      <a:pt x="1192" y="326"/>
                      <a:pt x="1192" y="326"/>
                      <a:pt x="1192" y="326"/>
                    </a:cubicBezTo>
                    <a:cubicBezTo>
                      <a:pt x="1196" y="335"/>
                      <a:pt x="1204" y="347"/>
                      <a:pt x="1209" y="352"/>
                    </a:cubicBezTo>
                    <a:cubicBezTo>
                      <a:pt x="1209" y="352"/>
                      <a:pt x="1209" y="352"/>
                      <a:pt x="1209" y="352"/>
                    </a:cubicBezTo>
                    <a:cubicBezTo>
                      <a:pt x="1215" y="356"/>
                      <a:pt x="1214" y="352"/>
                      <a:pt x="1210" y="342"/>
                    </a:cubicBezTo>
                    <a:cubicBezTo>
                      <a:pt x="1205" y="333"/>
                      <a:pt x="1198" y="322"/>
                      <a:pt x="1193" y="317"/>
                    </a:cubicBezTo>
                    <a:close/>
                    <a:moveTo>
                      <a:pt x="1210" y="336"/>
                    </a:moveTo>
                    <a:cubicBezTo>
                      <a:pt x="1210" y="336"/>
                      <a:pt x="1210" y="336"/>
                      <a:pt x="1210" y="336"/>
                    </a:cubicBezTo>
                    <a:cubicBezTo>
                      <a:pt x="1206" y="331"/>
                      <a:pt x="1207" y="334"/>
                      <a:pt x="1211" y="344"/>
                    </a:cubicBezTo>
                    <a:cubicBezTo>
                      <a:pt x="1211" y="344"/>
                      <a:pt x="1211" y="344"/>
                      <a:pt x="1211" y="344"/>
                    </a:cubicBezTo>
                    <a:cubicBezTo>
                      <a:pt x="1216" y="353"/>
                      <a:pt x="1223" y="365"/>
                      <a:pt x="1227" y="369"/>
                    </a:cubicBezTo>
                    <a:cubicBezTo>
                      <a:pt x="1227" y="369"/>
                      <a:pt x="1227" y="369"/>
                      <a:pt x="1227" y="369"/>
                    </a:cubicBezTo>
                    <a:cubicBezTo>
                      <a:pt x="1230" y="374"/>
                      <a:pt x="1229" y="370"/>
                      <a:pt x="1224" y="361"/>
                    </a:cubicBezTo>
                    <a:cubicBezTo>
                      <a:pt x="1220" y="351"/>
                      <a:pt x="1213" y="341"/>
                      <a:pt x="1210" y="336"/>
                    </a:cubicBezTo>
                    <a:close/>
                    <a:moveTo>
                      <a:pt x="189" y="278"/>
                    </a:moveTo>
                    <a:cubicBezTo>
                      <a:pt x="189" y="278"/>
                      <a:pt x="189" y="278"/>
                      <a:pt x="189" y="278"/>
                    </a:cubicBezTo>
                    <a:cubicBezTo>
                      <a:pt x="177" y="282"/>
                      <a:pt x="165" y="294"/>
                      <a:pt x="161" y="307"/>
                    </a:cubicBezTo>
                    <a:cubicBezTo>
                      <a:pt x="161" y="307"/>
                      <a:pt x="161" y="307"/>
                      <a:pt x="161" y="307"/>
                    </a:cubicBezTo>
                    <a:cubicBezTo>
                      <a:pt x="158" y="320"/>
                      <a:pt x="164" y="327"/>
                      <a:pt x="176" y="324"/>
                    </a:cubicBezTo>
                    <a:cubicBezTo>
                      <a:pt x="176" y="324"/>
                      <a:pt x="176" y="324"/>
                      <a:pt x="176" y="324"/>
                    </a:cubicBezTo>
                    <a:cubicBezTo>
                      <a:pt x="189" y="321"/>
                      <a:pt x="201" y="308"/>
                      <a:pt x="205" y="294"/>
                    </a:cubicBezTo>
                    <a:cubicBezTo>
                      <a:pt x="208" y="281"/>
                      <a:pt x="201" y="275"/>
                      <a:pt x="189" y="278"/>
                    </a:cubicBezTo>
                    <a:close/>
                    <a:moveTo>
                      <a:pt x="238" y="265"/>
                    </a:moveTo>
                    <a:cubicBezTo>
                      <a:pt x="238" y="265"/>
                      <a:pt x="238" y="265"/>
                      <a:pt x="238" y="265"/>
                    </a:cubicBezTo>
                    <a:cubicBezTo>
                      <a:pt x="225" y="268"/>
                      <a:pt x="212" y="281"/>
                      <a:pt x="208" y="294"/>
                    </a:cubicBezTo>
                    <a:cubicBezTo>
                      <a:pt x="208" y="294"/>
                      <a:pt x="208" y="294"/>
                      <a:pt x="208" y="294"/>
                    </a:cubicBezTo>
                    <a:cubicBezTo>
                      <a:pt x="205" y="307"/>
                      <a:pt x="213" y="315"/>
                      <a:pt x="226" y="312"/>
                    </a:cubicBezTo>
                    <a:cubicBezTo>
                      <a:pt x="226" y="312"/>
                      <a:pt x="226" y="312"/>
                      <a:pt x="226" y="312"/>
                    </a:cubicBezTo>
                    <a:cubicBezTo>
                      <a:pt x="240" y="309"/>
                      <a:pt x="253" y="296"/>
                      <a:pt x="257" y="282"/>
                    </a:cubicBezTo>
                    <a:cubicBezTo>
                      <a:pt x="259" y="269"/>
                      <a:pt x="251" y="262"/>
                      <a:pt x="238" y="265"/>
                    </a:cubicBezTo>
                    <a:close/>
                    <a:moveTo>
                      <a:pt x="292" y="253"/>
                    </a:moveTo>
                    <a:cubicBezTo>
                      <a:pt x="277" y="256"/>
                      <a:pt x="264" y="268"/>
                      <a:pt x="261" y="281"/>
                    </a:cubicBezTo>
                    <a:cubicBezTo>
                      <a:pt x="261" y="281"/>
                      <a:pt x="261" y="281"/>
                      <a:pt x="261" y="281"/>
                    </a:cubicBezTo>
                    <a:cubicBezTo>
                      <a:pt x="258" y="295"/>
                      <a:pt x="267" y="304"/>
                      <a:pt x="282" y="301"/>
                    </a:cubicBezTo>
                    <a:cubicBezTo>
                      <a:pt x="282" y="301"/>
                      <a:pt x="282" y="301"/>
                      <a:pt x="282" y="301"/>
                    </a:cubicBezTo>
                    <a:cubicBezTo>
                      <a:pt x="297" y="298"/>
                      <a:pt x="310" y="285"/>
                      <a:pt x="313" y="271"/>
                    </a:cubicBezTo>
                    <a:cubicBezTo>
                      <a:pt x="316" y="258"/>
                      <a:pt x="306" y="250"/>
                      <a:pt x="292" y="253"/>
                    </a:cubicBezTo>
                    <a:close/>
                    <a:moveTo>
                      <a:pt x="350" y="242"/>
                    </a:moveTo>
                    <a:cubicBezTo>
                      <a:pt x="350" y="242"/>
                      <a:pt x="350" y="242"/>
                      <a:pt x="350" y="242"/>
                    </a:cubicBezTo>
                    <a:cubicBezTo>
                      <a:pt x="334" y="245"/>
                      <a:pt x="320" y="257"/>
                      <a:pt x="318" y="271"/>
                    </a:cubicBezTo>
                    <a:cubicBezTo>
                      <a:pt x="318" y="271"/>
                      <a:pt x="318" y="271"/>
                      <a:pt x="318" y="271"/>
                    </a:cubicBezTo>
                    <a:cubicBezTo>
                      <a:pt x="315" y="284"/>
                      <a:pt x="325" y="293"/>
                      <a:pt x="341" y="291"/>
                    </a:cubicBezTo>
                    <a:cubicBezTo>
                      <a:pt x="341" y="291"/>
                      <a:pt x="341" y="291"/>
                      <a:pt x="341" y="291"/>
                    </a:cubicBezTo>
                    <a:cubicBezTo>
                      <a:pt x="357" y="288"/>
                      <a:pt x="372" y="275"/>
                      <a:pt x="374" y="262"/>
                    </a:cubicBezTo>
                    <a:cubicBezTo>
                      <a:pt x="376" y="248"/>
                      <a:pt x="365" y="240"/>
                      <a:pt x="350" y="242"/>
                    </a:cubicBezTo>
                    <a:close/>
                    <a:moveTo>
                      <a:pt x="412" y="234"/>
                    </a:moveTo>
                    <a:cubicBezTo>
                      <a:pt x="412" y="234"/>
                      <a:pt x="412" y="234"/>
                      <a:pt x="412" y="234"/>
                    </a:cubicBezTo>
                    <a:cubicBezTo>
                      <a:pt x="395" y="236"/>
                      <a:pt x="381" y="247"/>
                      <a:pt x="379" y="261"/>
                    </a:cubicBezTo>
                    <a:cubicBezTo>
                      <a:pt x="379" y="261"/>
                      <a:pt x="379" y="261"/>
                      <a:pt x="379" y="261"/>
                    </a:cubicBezTo>
                    <a:cubicBezTo>
                      <a:pt x="377" y="275"/>
                      <a:pt x="388" y="285"/>
                      <a:pt x="405" y="283"/>
                    </a:cubicBezTo>
                    <a:cubicBezTo>
                      <a:pt x="405" y="283"/>
                      <a:pt x="405" y="283"/>
                      <a:pt x="405" y="283"/>
                    </a:cubicBezTo>
                    <a:cubicBezTo>
                      <a:pt x="422" y="281"/>
                      <a:pt x="437" y="268"/>
                      <a:pt x="439" y="255"/>
                    </a:cubicBezTo>
                    <a:cubicBezTo>
                      <a:pt x="440" y="241"/>
                      <a:pt x="428" y="232"/>
                      <a:pt x="412" y="234"/>
                    </a:cubicBezTo>
                    <a:close/>
                    <a:moveTo>
                      <a:pt x="477" y="227"/>
                    </a:moveTo>
                    <a:cubicBezTo>
                      <a:pt x="477" y="227"/>
                      <a:pt x="477" y="227"/>
                      <a:pt x="477" y="227"/>
                    </a:cubicBezTo>
                    <a:cubicBezTo>
                      <a:pt x="460" y="229"/>
                      <a:pt x="445" y="240"/>
                      <a:pt x="444" y="254"/>
                    </a:cubicBezTo>
                    <a:cubicBezTo>
                      <a:pt x="444" y="254"/>
                      <a:pt x="444" y="254"/>
                      <a:pt x="444" y="254"/>
                    </a:cubicBezTo>
                    <a:cubicBezTo>
                      <a:pt x="442" y="268"/>
                      <a:pt x="454" y="278"/>
                      <a:pt x="472" y="277"/>
                    </a:cubicBezTo>
                    <a:cubicBezTo>
                      <a:pt x="472" y="277"/>
                      <a:pt x="472" y="277"/>
                      <a:pt x="472" y="277"/>
                    </a:cubicBezTo>
                    <a:cubicBezTo>
                      <a:pt x="490" y="275"/>
                      <a:pt x="505" y="262"/>
                      <a:pt x="506" y="249"/>
                    </a:cubicBezTo>
                    <a:cubicBezTo>
                      <a:pt x="507" y="235"/>
                      <a:pt x="495" y="226"/>
                      <a:pt x="477" y="227"/>
                    </a:cubicBezTo>
                    <a:close/>
                    <a:moveTo>
                      <a:pt x="545" y="223"/>
                    </a:moveTo>
                    <a:cubicBezTo>
                      <a:pt x="545" y="223"/>
                      <a:pt x="545" y="223"/>
                      <a:pt x="545" y="223"/>
                    </a:cubicBezTo>
                    <a:cubicBezTo>
                      <a:pt x="527" y="224"/>
                      <a:pt x="513" y="236"/>
                      <a:pt x="511" y="249"/>
                    </a:cubicBezTo>
                    <a:cubicBezTo>
                      <a:pt x="511" y="249"/>
                      <a:pt x="511" y="249"/>
                      <a:pt x="511" y="249"/>
                    </a:cubicBezTo>
                    <a:cubicBezTo>
                      <a:pt x="510" y="263"/>
                      <a:pt x="524" y="274"/>
                      <a:pt x="542" y="273"/>
                    </a:cubicBezTo>
                    <a:cubicBezTo>
                      <a:pt x="542" y="273"/>
                      <a:pt x="542" y="273"/>
                      <a:pt x="542" y="273"/>
                    </a:cubicBezTo>
                    <a:cubicBezTo>
                      <a:pt x="560" y="272"/>
                      <a:pt x="575" y="260"/>
                      <a:pt x="576" y="246"/>
                    </a:cubicBezTo>
                    <a:cubicBezTo>
                      <a:pt x="576" y="233"/>
                      <a:pt x="562" y="223"/>
                      <a:pt x="545" y="223"/>
                    </a:cubicBezTo>
                    <a:close/>
                    <a:moveTo>
                      <a:pt x="613" y="222"/>
                    </a:moveTo>
                    <a:cubicBezTo>
                      <a:pt x="613" y="222"/>
                      <a:pt x="613" y="222"/>
                      <a:pt x="613" y="222"/>
                    </a:cubicBezTo>
                    <a:cubicBezTo>
                      <a:pt x="595" y="222"/>
                      <a:pt x="581" y="232"/>
                      <a:pt x="581" y="246"/>
                    </a:cubicBezTo>
                    <a:cubicBezTo>
                      <a:pt x="581" y="246"/>
                      <a:pt x="581" y="246"/>
                      <a:pt x="581" y="246"/>
                    </a:cubicBezTo>
                    <a:cubicBezTo>
                      <a:pt x="581" y="260"/>
                      <a:pt x="595" y="272"/>
                      <a:pt x="613" y="271"/>
                    </a:cubicBezTo>
                    <a:cubicBezTo>
                      <a:pt x="613" y="271"/>
                      <a:pt x="613" y="271"/>
                      <a:pt x="613" y="271"/>
                    </a:cubicBezTo>
                    <a:cubicBezTo>
                      <a:pt x="632" y="271"/>
                      <a:pt x="646" y="259"/>
                      <a:pt x="646" y="246"/>
                    </a:cubicBezTo>
                    <a:cubicBezTo>
                      <a:pt x="645" y="232"/>
                      <a:pt x="631" y="222"/>
                      <a:pt x="613" y="222"/>
                    </a:cubicBezTo>
                    <a:close/>
                    <a:moveTo>
                      <a:pt x="878" y="241"/>
                    </a:moveTo>
                    <a:cubicBezTo>
                      <a:pt x="878" y="241"/>
                      <a:pt x="878" y="241"/>
                      <a:pt x="878" y="241"/>
                    </a:cubicBezTo>
                    <a:cubicBezTo>
                      <a:pt x="862" y="239"/>
                      <a:pt x="851" y="247"/>
                      <a:pt x="853" y="261"/>
                    </a:cubicBezTo>
                    <a:cubicBezTo>
                      <a:pt x="853" y="261"/>
                      <a:pt x="853" y="261"/>
                      <a:pt x="853" y="261"/>
                    </a:cubicBezTo>
                    <a:cubicBezTo>
                      <a:pt x="856" y="275"/>
                      <a:pt x="870" y="287"/>
                      <a:pt x="886" y="290"/>
                    </a:cubicBezTo>
                    <a:cubicBezTo>
                      <a:pt x="886" y="290"/>
                      <a:pt x="886" y="290"/>
                      <a:pt x="886" y="290"/>
                    </a:cubicBezTo>
                    <a:cubicBezTo>
                      <a:pt x="902" y="292"/>
                      <a:pt x="913" y="282"/>
                      <a:pt x="910" y="269"/>
                    </a:cubicBezTo>
                    <a:cubicBezTo>
                      <a:pt x="908" y="255"/>
                      <a:pt x="894" y="244"/>
                      <a:pt x="878" y="241"/>
                    </a:cubicBezTo>
                    <a:close/>
                    <a:moveTo>
                      <a:pt x="937" y="251"/>
                    </a:moveTo>
                    <a:cubicBezTo>
                      <a:pt x="937" y="251"/>
                      <a:pt x="937" y="251"/>
                      <a:pt x="937" y="251"/>
                    </a:cubicBezTo>
                    <a:cubicBezTo>
                      <a:pt x="922" y="249"/>
                      <a:pt x="913" y="256"/>
                      <a:pt x="915" y="270"/>
                    </a:cubicBezTo>
                    <a:cubicBezTo>
                      <a:pt x="915" y="270"/>
                      <a:pt x="915" y="270"/>
                      <a:pt x="915" y="270"/>
                    </a:cubicBezTo>
                    <a:cubicBezTo>
                      <a:pt x="918" y="283"/>
                      <a:pt x="932" y="297"/>
                      <a:pt x="947" y="299"/>
                    </a:cubicBezTo>
                    <a:cubicBezTo>
                      <a:pt x="947" y="299"/>
                      <a:pt x="947" y="299"/>
                      <a:pt x="947" y="299"/>
                    </a:cubicBezTo>
                    <a:cubicBezTo>
                      <a:pt x="962" y="302"/>
                      <a:pt x="971" y="293"/>
                      <a:pt x="968" y="280"/>
                    </a:cubicBezTo>
                    <a:cubicBezTo>
                      <a:pt x="965" y="266"/>
                      <a:pt x="952" y="254"/>
                      <a:pt x="937" y="251"/>
                    </a:cubicBezTo>
                    <a:close/>
                    <a:moveTo>
                      <a:pt x="992" y="263"/>
                    </a:moveTo>
                    <a:cubicBezTo>
                      <a:pt x="992" y="263"/>
                      <a:pt x="992" y="263"/>
                      <a:pt x="992" y="263"/>
                    </a:cubicBezTo>
                    <a:cubicBezTo>
                      <a:pt x="978" y="260"/>
                      <a:pt x="969" y="267"/>
                      <a:pt x="972" y="280"/>
                    </a:cubicBezTo>
                    <a:cubicBezTo>
                      <a:pt x="972" y="280"/>
                      <a:pt x="972" y="280"/>
                      <a:pt x="972" y="280"/>
                    </a:cubicBezTo>
                    <a:cubicBezTo>
                      <a:pt x="976" y="294"/>
                      <a:pt x="988" y="307"/>
                      <a:pt x="1003" y="310"/>
                    </a:cubicBezTo>
                    <a:cubicBezTo>
                      <a:pt x="1003" y="310"/>
                      <a:pt x="1003" y="310"/>
                      <a:pt x="1003" y="310"/>
                    </a:cubicBezTo>
                    <a:cubicBezTo>
                      <a:pt x="1016" y="313"/>
                      <a:pt x="1024" y="305"/>
                      <a:pt x="1021" y="292"/>
                    </a:cubicBezTo>
                    <a:cubicBezTo>
                      <a:pt x="1018" y="278"/>
                      <a:pt x="1005" y="266"/>
                      <a:pt x="992" y="263"/>
                    </a:cubicBezTo>
                    <a:close/>
                    <a:moveTo>
                      <a:pt x="1041" y="276"/>
                    </a:moveTo>
                    <a:cubicBezTo>
                      <a:pt x="1041" y="276"/>
                      <a:pt x="1041" y="276"/>
                      <a:pt x="1041" y="276"/>
                    </a:cubicBezTo>
                    <a:cubicBezTo>
                      <a:pt x="1029" y="273"/>
                      <a:pt x="1022" y="280"/>
                      <a:pt x="1025" y="293"/>
                    </a:cubicBezTo>
                    <a:cubicBezTo>
                      <a:pt x="1025" y="293"/>
                      <a:pt x="1025" y="293"/>
                      <a:pt x="1025" y="293"/>
                    </a:cubicBezTo>
                    <a:cubicBezTo>
                      <a:pt x="1028" y="306"/>
                      <a:pt x="1041" y="319"/>
                      <a:pt x="1053" y="322"/>
                    </a:cubicBezTo>
                    <a:cubicBezTo>
                      <a:pt x="1053" y="322"/>
                      <a:pt x="1053" y="322"/>
                      <a:pt x="1053" y="322"/>
                    </a:cubicBezTo>
                    <a:cubicBezTo>
                      <a:pt x="1066" y="325"/>
                      <a:pt x="1073" y="317"/>
                      <a:pt x="1069" y="305"/>
                    </a:cubicBezTo>
                    <a:cubicBezTo>
                      <a:pt x="1066" y="292"/>
                      <a:pt x="1054" y="280"/>
                      <a:pt x="1041" y="276"/>
                    </a:cubicBezTo>
                    <a:close/>
                    <a:moveTo>
                      <a:pt x="1159" y="321"/>
                    </a:moveTo>
                    <a:cubicBezTo>
                      <a:pt x="1159" y="321"/>
                      <a:pt x="1159" y="321"/>
                      <a:pt x="1159" y="321"/>
                    </a:cubicBezTo>
                    <a:cubicBezTo>
                      <a:pt x="1151" y="317"/>
                      <a:pt x="1148" y="323"/>
                      <a:pt x="1151" y="335"/>
                    </a:cubicBezTo>
                    <a:cubicBezTo>
                      <a:pt x="1151" y="335"/>
                      <a:pt x="1151" y="335"/>
                      <a:pt x="1151" y="335"/>
                    </a:cubicBezTo>
                    <a:cubicBezTo>
                      <a:pt x="1156" y="347"/>
                      <a:pt x="1165" y="359"/>
                      <a:pt x="1173" y="363"/>
                    </a:cubicBezTo>
                    <a:cubicBezTo>
                      <a:pt x="1173" y="363"/>
                      <a:pt x="1173" y="363"/>
                      <a:pt x="1173" y="363"/>
                    </a:cubicBezTo>
                    <a:cubicBezTo>
                      <a:pt x="1182" y="367"/>
                      <a:pt x="1184" y="361"/>
                      <a:pt x="1181" y="349"/>
                    </a:cubicBezTo>
                    <a:cubicBezTo>
                      <a:pt x="1176" y="337"/>
                      <a:pt x="1167" y="325"/>
                      <a:pt x="1159" y="321"/>
                    </a:cubicBezTo>
                    <a:close/>
                    <a:moveTo>
                      <a:pt x="1188" y="338"/>
                    </a:moveTo>
                    <a:cubicBezTo>
                      <a:pt x="1188" y="338"/>
                      <a:pt x="1188" y="338"/>
                      <a:pt x="1188" y="338"/>
                    </a:cubicBezTo>
                    <a:cubicBezTo>
                      <a:pt x="1181" y="333"/>
                      <a:pt x="1179" y="338"/>
                      <a:pt x="1183" y="350"/>
                    </a:cubicBezTo>
                    <a:cubicBezTo>
                      <a:pt x="1183" y="350"/>
                      <a:pt x="1183" y="350"/>
                      <a:pt x="1183" y="350"/>
                    </a:cubicBezTo>
                    <a:cubicBezTo>
                      <a:pt x="1187" y="362"/>
                      <a:pt x="1196" y="374"/>
                      <a:pt x="1202" y="378"/>
                    </a:cubicBezTo>
                    <a:cubicBezTo>
                      <a:pt x="1202" y="378"/>
                      <a:pt x="1202" y="378"/>
                      <a:pt x="1202" y="378"/>
                    </a:cubicBezTo>
                    <a:cubicBezTo>
                      <a:pt x="1209" y="382"/>
                      <a:pt x="1211" y="376"/>
                      <a:pt x="1207" y="365"/>
                    </a:cubicBezTo>
                    <a:cubicBezTo>
                      <a:pt x="1202" y="354"/>
                      <a:pt x="1195" y="342"/>
                      <a:pt x="1188" y="338"/>
                    </a:cubicBezTo>
                    <a:close/>
                    <a:moveTo>
                      <a:pt x="1211" y="354"/>
                    </a:moveTo>
                    <a:cubicBezTo>
                      <a:pt x="1211" y="354"/>
                      <a:pt x="1211" y="354"/>
                      <a:pt x="1211" y="354"/>
                    </a:cubicBezTo>
                    <a:cubicBezTo>
                      <a:pt x="1205" y="350"/>
                      <a:pt x="1204" y="355"/>
                      <a:pt x="1208" y="366"/>
                    </a:cubicBezTo>
                    <a:cubicBezTo>
                      <a:pt x="1208" y="366"/>
                      <a:pt x="1208" y="366"/>
                      <a:pt x="1208" y="366"/>
                    </a:cubicBezTo>
                    <a:cubicBezTo>
                      <a:pt x="1213" y="377"/>
                      <a:pt x="1220" y="389"/>
                      <a:pt x="1225" y="393"/>
                    </a:cubicBezTo>
                    <a:cubicBezTo>
                      <a:pt x="1225" y="393"/>
                      <a:pt x="1225" y="393"/>
                      <a:pt x="1225" y="393"/>
                    </a:cubicBezTo>
                    <a:cubicBezTo>
                      <a:pt x="1231" y="397"/>
                      <a:pt x="1231" y="392"/>
                      <a:pt x="1227" y="381"/>
                    </a:cubicBezTo>
                    <a:cubicBezTo>
                      <a:pt x="1222" y="370"/>
                      <a:pt x="1216" y="359"/>
                      <a:pt x="1211" y="354"/>
                    </a:cubicBezTo>
                    <a:close/>
                    <a:moveTo>
                      <a:pt x="1228" y="372"/>
                    </a:moveTo>
                    <a:cubicBezTo>
                      <a:pt x="1228" y="372"/>
                      <a:pt x="1228" y="372"/>
                      <a:pt x="1228" y="372"/>
                    </a:cubicBezTo>
                    <a:cubicBezTo>
                      <a:pt x="1224" y="367"/>
                      <a:pt x="1224" y="372"/>
                      <a:pt x="1228" y="382"/>
                    </a:cubicBezTo>
                    <a:cubicBezTo>
                      <a:pt x="1228" y="382"/>
                      <a:pt x="1228" y="382"/>
                      <a:pt x="1228" y="382"/>
                    </a:cubicBezTo>
                    <a:cubicBezTo>
                      <a:pt x="1233" y="392"/>
                      <a:pt x="1239" y="405"/>
                      <a:pt x="1243" y="408"/>
                    </a:cubicBezTo>
                    <a:cubicBezTo>
                      <a:pt x="1243" y="408"/>
                      <a:pt x="1243" y="408"/>
                      <a:pt x="1243" y="408"/>
                    </a:cubicBezTo>
                    <a:cubicBezTo>
                      <a:pt x="1247" y="412"/>
                      <a:pt x="1246" y="407"/>
                      <a:pt x="1242" y="397"/>
                    </a:cubicBezTo>
                    <a:cubicBezTo>
                      <a:pt x="1238" y="387"/>
                      <a:pt x="1231" y="377"/>
                      <a:pt x="1228" y="372"/>
                    </a:cubicBezTo>
                    <a:close/>
                    <a:moveTo>
                      <a:pt x="92" y="354"/>
                    </a:moveTo>
                    <a:cubicBezTo>
                      <a:pt x="92" y="354"/>
                      <a:pt x="92" y="354"/>
                      <a:pt x="92" y="354"/>
                    </a:cubicBezTo>
                    <a:cubicBezTo>
                      <a:pt x="82" y="358"/>
                      <a:pt x="73" y="370"/>
                      <a:pt x="69" y="384"/>
                    </a:cubicBezTo>
                    <a:cubicBezTo>
                      <a:pt x="69" y="384"/>
                      <a:pt x="69" y="384"/>
                      <a:pt x="69" y="384"/>
                    </a:cubicBezTo>
                    <a:cubicBezTo>
                      <a:pt x="66" y="397"/>
                      <a:pt x="70" y="405"/>
                      <a:pt x="79" y="402"/>
                    </a:cubicBezTo>
                    <a:cubicBezTo>
                      <a:pt x="79" y="402"/>
                      <a:pt x="79" y="402"/>
                      <a:pt x="79" y="402"/>
                    </a:cubicBezTo>
                    <a:cubicBezTo>
                      <a:pt x="89" y="398"/>
                      <a:pt x="100" y="385"/>
                      <a:pt x="103" y="371"/>
                    </a:cubicBezTo>
                    <a:cubicBezTo>
                      <a:pt x="106" y="358"/>
                      <a:pt x="101" y="351"/>
                      <a:pt x="92" y="354"/>
                    </a:cubicBezTo>
                    <a:close/>
                    <a:moveTo>
                      <a:pt x="131" y="341"/>
                    </a:moveTo>
                    <a:cubicBezTo>
                      <a:pt x="131" y="341"/>
                      <a:pt x="131" y="341"/>
                      <a:pt x="131" y="341"/>
                    </a:cubicBezTo>
                    <a:cubicBezTo>
                      <a:pt x="120" y="344"/>
                      <a:pt x="109" y="357"/>
                      <a:pt x="106" y="371"/>
                    </a:cubicBezTo>
                    <a:cubicBezTo>
                      <a:pt x="106" y="371"/>
                      <a:pt x="106" y="371"/>
                      <a:pt x="106" y="371"/>
                    </a:cubicBezTo>
                    <a:cubicBezTo>
                      <a:pt x="102" y="384"/>
                      <a:pt x="108" y="392"/>
                      <a:pt x="119" y="389"/>
                    </a:cubicBezTo>
                    <a:cubicBezTo>
                      <a:pt x="119" y="389"/>
                      <a:pt x="119" y="389"/>
                      <a:pt x="119" y="389"/>
                    </a:cubicBezTo>
                    <a:cubicBezTo>
                      <a:pt x="130" y="386"/>
                      <a:pt x="142" y="372"/>
                      <a:pt x="145" y="359"/>
                    </a:cubicBezTo>
                    <a:cubicBezTo>
                      <a:pt x="148" y="345"/>
                      <a:pt x="142" y="337"/>
                      <a:pt x="131" y="341"/>
                    </a:cubicBezTo>
                    <a:close/>
                    <a:moveTo>
                      <a:pt x="176" y="328"/>
                    </a:moveTo>
                    <a:cubicBezTo>
                      <a:pt x="176" y="328"/>
                      <a:pt x="176" y="328"/>
                      <a:pt x="176" y="328"/>
                    </a:cubicBezTo>
                    <a:cubicBezTo>
                      <a:pt x="163" y="331"/>
                      <a:pt x="151" y="344"/>
                      <a:pt x="148" y="358"/>
                    </a:cubicBezTo>
                    <a:cubicBezTo>
                      <a:pt x="148" y="358"/>
                      <a:pt x="148" y="358"/>
                      <a:pt x="148" y="358"/>
                    </a:cubicBezTo>
                    <a:cubicBezTo>
                      <a:pt x="145" y="372"/>
                      <a:pt x="152" y="381"/>
                      <a:pt x="165" y="378"/>
                    </a:cubicBezTo>
                    <a:cubicBezTo>
                      <a:pt x="165" y="378"/>
                      <a:pt x="165" y="378"/>
                      <a:pt x="165" y="378"/>
                    </a:cubicBezTo>
                    <a:cubicBezTo>
                      <a:pt x="177" y="375"/>
                      <a:pt x="189" y="361"/>
                      <a:pt x="193" y="347"/>
                    </a:cubicBezTo>
                    <a:cubicBezTo>
                      <a:pt x="195" y="333"/>
                      <a:pt x="188" y="324"/>
                      <a:pt x="176" y="328"/>
                    </a:cubicBezTo>
                    <a:close/>
                    <a:moveTo>
                      <a:pt x="226" y="316"/>
                    </a:moveTo>
                    <a:cubicBezTo>
                      <a:pt x="226" y="316"/>
                      <a:pt x="226" y="316"/>
                      <a:pt x="226" y="316"/>
                    </a:cubicBezTo>
                    <a:cubicBezTo>
                      <a:pt x="212" y="319"/>
                      <a:pt x="200" y="332"/>
                      <a:pt x="196" y="346"/>
                    </a:cubicBezTo>
                    <a:cubicBezTo>
                      <a:pt x="196" y="346"/>
                      <a:pt x="196" y="346"/>
                      <a:pt x="196" y="346"/>
                    </a:cubicBezTo>
                    <a:cubicBezTo>
                      <a:pt x="194" y="360"/>
                      <a:pt x="202" y="370"/>
                      <a:pt x="216" y="367"/>
                    </a:cubicBezTo>
                    <a:cubicBezTo>
                      <a:pt x="216" y="367"/>
                      <a:pt x="216" y="367"/>
                      <a:pt x="216" y="367"/>
                    </a:cubicBezTo>
                    <a:cubicBezTo>
                      <a:pt x="229" y="364"/>
                      <a:pt x="242" y="350"/>
                      <a:pt x="246" y="336"/>
                    </a:cubicBezTo>
                    <a:cubicBezTo>
                      <a:pt x="248" y="321"/>
                      <a:pt x="239" y="313"/>
                      <a:pt x="226" y="316"/>
                    </a:cubicBezTo>
                    <a:close/>
                    <a:moveTo>
                      <a:pt x="281" y="304"/>
                    </a:moveTo>
                    <a:cubicBezTo>
                      <a:pt x="281" y="304"/>
                      <a:pt x="281" y="304"/>
                      <a:pt x="281" y="304"/>
                    </a:cubicBezTo>
                    <a:cubicBezTo>
                      <a:pt x="266" y="308"/>
                      <a:pt x="252" y="320"/>
                      <a:pt x="250" y="335"/>
                    </a:cubicBezTo>
                    <a:cubicBezTo>
                      <a:pt x="250" y="335"/>
                      <a:pt x="250" y="335"/>
                      <a:pt x="250" y="335"/>
                    </a:cubicBezTo>
                    <a:cubicBezTo>
                      <a:pt x="247" y="349"/>
                      <a:pt x="256" y="360"/>
                      <a:pt x="272" y="357"/>
                    </a:cubicBezTo>
                    <a:cubicBezTo>
                      <a:pt x="272" y="357"/>
                      <a:pt x="272" y="357"/>
                      <a:pt x="272" y="357"/>
                    </a:cubicBezTo>
                    <a:cubicBezTo>
                      <a:pt x="287" y="354"/>
                      <a:pt x="301" y="340"/>
                      <a:pt x="304" y="326"/>
                    </a:cubicBezTo>
                    <a:cubicBezTo>
                      <a:pt x="306" y="311"/>
                      <a:pt x="296" y="302"/>
                      <a:pt x="281" y="304"/>
                    </a:cubicBezTo>
                    <a:close/>
                    <a:moveTo>
                      <a:pt x="341" y="295"/>
                    </a:moveTo>
                    <a:cubicBezTo>
                      <a:pt x="341" y="295"/>
                      <a:pt x="341" y="295"/>
                      <a:pt x="341" y="295"/>
                    </a:cubicBezTo>
                    <a:cubicBezTo>
                      <a:pt x="324" y="297"/>
                      <a:pt x="311" y="310"/>
                      <a:pt x="308" y="325"/>
                    </a:cubicBezTo>
                    <a:cubicBezTo>
                      <a:pt x="308" y="325"/>
                      <a:pt x="308" y="325"/>
                      <a:pt x="308" y="325"/>
                    </a:cubicBezTo>
                    <a:cubicBezTo>
                      <a:pt x="306" y="340"/>
                      <a:pt x="316" y="350"/>
                      <a:pt x="333" y="348"/>
                    </a:cubicBezTo>
                    <a:cubicBezTo>
                      <a:pt x="333" y="348"/>
                      <a:pt x="333" y="348"/>
                      <a:pt x="333" y="348"/>
                    </a:cubicBezTo>
                    <a:cubicBezTo>
                      <a:pt x="349" y="346"/>
                      <a:pt x="364" y="332"/>
                      <a:pt x="366" y="317"/>
                    </a:cubicBezTo>
                    <a:cubicBezTo>
                      <a:pt x="368" y="302"/>
                      <a:pt x="356" y="292"/>
                      <a:pt x="341" y="295"/>
                    </a:cubicBezTo>
                    <a:close/>
                    <a:moveTo>
                      <a:pt x="405" y="287"/>
                    </a:moveTo>
                    <a:cubicBezTo>
                      <a:pt x="405" y="287"/>
                      <a:pt x="405" y="287"/>
                      <a:pt x="405" y="287"/>
                    </a:cubicBezTo>
                    <a:cubicBezTo>
                      <a:pt x="388" y="289"/>
                      <a:pt x="373" y="302"/>
                      <a:pt x="371" y="317"/>
                    </a:cubicBezTo>
                    <a:cubicBezTo>
                      <a:pt x="371" y="317"/>
                      <a:pt x="371" y="317"/>
                      <a:pt x="371" y="317"/>
                    </a:cubicBezTo>
                    <a:cubicBezTo>
                      <a:pt x="369" y="332"/>
                      <a:pt x="381" y="342"/>
                      <a:pt x="398" y="341"/>
                    </a:cubicBezTo>
                    <a:cubicBezTo>
                      <a:pt x="398" y="341"/>
                      <a:pt x="398" y="341"/>
                      <a:pt x="398" y="341"/>
                    </a:cubicBezTo>
                    <a:cubicBezTo>
                      <a:pt x="416" y="339"/>
                      <a:pt x="431" y="326"/>
                      <a:pt x="433" y="310"/>
                    </a:cubicBezTo>
                    <a:cubicBezTo>
                      <a:pt x="434" y="295"/>
                      <a:pt x="422" y="286"/>
                      <a:pt x="405" y="287"/>
                    </a:cubicBezTo>
                    <a:close/>
                    <a:moveTo>
                      <a:pt x="472" y="281"/>
                    </a:moveTo>
                    <a:cubicBezTo>
                      <a:pt x="472" y="281"/>
                      <a:pt x="472" y="281"/>
                      <a:pt x="472" y="281"/>
                    </a:cubicBezTo>
                    <a:cubicBezTo>
                      <a:pt x="454" y="282"/>
                      <a:pt x="439" y="295"/>
                      <a:pt x="438" y="310"/>
                    </a:cubicBezTo>
                    <a:cubicBezTo>
                      <a:pt x="438" y="310"/>
                      <a:pt x="438" y="310"/>
                      <a:pt x="438" y="310"/>
                    </a:cubicBezTo>
                    <a:cubicBezTo>
                      <a:pt x="436" y="325"/>
                      <a:pt x="449" y="336"/>
                      <a:pt x="468" y="335"/>
                    </a:cubicBezTo>
                    <a:cubicBezTo>
                      <a:pt x="468" y="335"/>
                      <a:pt x="468" y="335"/>
                      <a:pt x="468" y="335"/>
                    </a:cubicBezTo>
                    <a:cubicBezTo>
                      <a:pt x="486" y="334"/>
                      <a:pt x="501" y="320"/>
                      <a:pt x="502" y="305"/>
                    </a:cubicBezTo>
                    <a:cubicBezTo>
                      <a:pt x="503" y="290"/>
                      <a:pt x="490" y="279"/>
                      <a:pt x="472" y="281"/>
                    </a:cubicBezTo>
                    <a:close/>
                    <a:moveTo>
                      <a:pt x="613" y="275"/>
                    </a:moveTo>
                    <a:cubicBezTo>
                      <a:pt x="613" y="275"/>
                      <a:pt x="613" y="275"/>
                      <a:pt x="613" y="275"/>
                    </a:cubicBezTo>
                    <a:cubicBezTo>
                      <a:pt x="595" y="275"/>
                      <a:pt x="580" y="287"/>
                      <a:pt x="579" y="303"/>
                    </a:cubicBezTo>
                    <a:cubicBezTo>
                      <a:pt x="579" y="303"/>
                      <a:pt x="579" y="303"/>
                      <a:pt x="579" y="303"/>
                    </a:cubicBezTo>
                    <a:cubicBezTo>
                      <a:pt x="579" y="318"/>
                      <a:pt x="594" y="330"/>
                      <a:pt x="613" y="330"/>
                    </a:cubicBezTo>
                    <a:cubicBezTo>
                      <a:pt x="613" y="330"/>
                      <a:pt x="613" y="330"/>
                      <a:pt x="613" y="330"/>
                    </a:cubicBezTo>
                    <a:cubicBezTo>
                      <a:pt x="632" y="330"/>
                      <a:pt x="647" y="318"/>
                      <a:pt x="647" y="302"/>
                    </a:cubicBezTo>
                    <a:cubicBezTo>
                      <a:pt x="646" y="287"/>
                      <a:pt x="632" y="275"/>
                      <a:pt x="613" y="275"/>
                    </a:cubicBezTo>
                    <a:close/>
                    <a:moveTo>
                      <a:pt x="684" y="276"/>
                    </a:moveTo>
                    <a:cubicBezTo>
                      <a:pt x="684" y="276"/>
                      <a:pt x="684" y="276"/>
                      <a:pt x="684" y="276"/>
                    </a:cubicBezTo>
                    <a:cubicBezTo>
                      <a:pt x="666" y="276"/>
                      <a:pt x="652" y="287"/>
                      <a:pt x="652" y="302"/>
                    </a:cubicBezTo>
                    <a:cubicBezTo>
                      <a:pt x="652" y="302"/>
                      <a:pt x="652" y="302"/>
                      <a:pt x="652" y="302"/>
                    </a:cubicBezTo>
                    <a:cubicBezTo>
                      <a:pt x="653" y="318"/>
                      <a:pt x="668" y="330"/>
                      <a:pt x="687" y="331"/>
                    </a:cubicBezTo>
                    <a:cubicBezTo>
                      <a:pt x="687" y="331"/>
                      <a:pt x="687" y="331"/>
                      <a:pt x="687" y="331"/>
                    </a:cubicBezTo>
                    <a:cubicBezTo>
                      <a:pt x="706" y="332"/>
                      <a:pt x="719" y="320"/>
                      <a:pt x="719" y="305"/>
                    </a:cubicBezTo>
                    <a:cubicBezTo>
                      <a:pt x="718" y="289"/>
                      <a:pt x="703" y="277"/>
                      <a:pt x="684" y="276"/>
                    </a:cubicBezTo>
                    <a:close/>
                    <a:moveTo>
                      <a:pt x="887" y="293"/>
                    </a:moveTo>
                    <a:cubicBezTo>
                      <a:pt x="887" y="293"/>
                      <a:pt x="887" y="293"/>
                      <a:pt x="887" y="293"/>
                    </a:cubicBezTo>
                    <a:cubicBezTo>
                      <a:pt x="871" y="291"/>
                      <a:pt x="860" y="301"/>
                      <a:pt x="861" y="316"/>
                    </a:cubicBezTo>
                    <a:cubicBezTo>
                      <a:pt x="861" y="316"/>
                      <a:pt x="861" y="316"/>
                      <a:pt x="861" y="316"/>
                    </a:cubicBezTo>
                    <a:cubicBezTo>
                      <a:pt x="863" y="331"/>
                      <a:pt x="878" y="345"/>
                      <a:pt x="895" y="347"/>
                    </a:cubicBezTo>
                    <a:cubicBezTo>
                      <a:pt x="895" y="347"/>
                      <a:pt x="895" y="347"/>
                      <a:pt x="895" y="347"/>
                    </a:cubicBezTo>
                    <a:cubicBezTo>
                      <a:pt x="911" y="349"/>
                      <a:pt x="922" y="339"/>
                      <a:pt x="920" y="324"/>
                    </a:cubicBezTo>
                    <a:cubicBezTo>
                      <a:pt x="917" y="309"/>
                      <a:pt x="903" y="296"/>
                      <a:pt x="887" y="293"/>
                    </a:cubicBezTo>
                    <a:close/>
                    <a:moveTo>
                      <a:pt x="947" y="303"/>
                    </a:moveTo>
                    <a:cubicBezTo>
                      <a:pt x="947" y="303"/>
                      <a:pt x="947" y="303"/>
                      <a:pt x="947" y="303"/>
                    </a:cubicBezTo>
                    <a:cubicBezTo>
                      <a:pt x="932" y="301"/>
                      <a:pt x="922" y="310"/>
                      <a:pt x="924" y="324"/>
                    </a:cubicBezTo>
                    <a:cubicBezTo>
                      <a:pt x="924" y="324"/>
                      <a:pt x="924" y="324"/>
                      <a:pt x="924" y="324"/>
                    </a:cubicBezTo>
                    <a:cubicBezTo>
                      <a:pt x="927" y="339"/>
                      <a:pt x="941" y="353"/>
                      <a:pt x="956" y="356"/>
                    </a:cubicBezTo>
                    <a:cubicBezTo>
                      <a:pt x="956" y="356"/>
                      <a:pt x="956" y="356"/>
                      <a:pt x="956" y="356"/>
                    </a:cubicBezTo>
                    <a:cubicBezTo>
                      <a:pt x="972" y="358"/>
                      <a:pt x="981" y="348"/>
                      <a:pt x="979" y="333"/>
                    </a:cubicBezTo>
                    <a:cubicBezTo>
                      <a:pt x="976" y="319"/>
                      <a:pt x="963" y="306"/>
                      <a:pt x="947" y="303"/>
                    </a:cubicBezTo>
                    <a:close/>
                    <a:moveTo>
                      <a:pt x="1003" y="314"/>
                    </a:moveTo>
                    <a:cubicBezTo>
                      <a:pt x="1003" y="314"/>
                      <a:pt x="1003" y="314"/>
                      <a:pt x="1003" y="314"/>
                    </a:cubicBezTo>
                    <a:cubicBezTo>
                      <a:pt x="989" y="311"/>
                      <a:pt x="981" y="319"/>
                      <a:pt x="983" y="334"/>
                    </a:cubicBezTo>
                    <a:cubicBezTo>
                      <a:pt x="983" y="334"/>
                      <a:pt x="983" y="334"/>
                      <a:pt x="983" y="334"/>
                    </a:cubicBezTo>
                    <a:cubicBezTo>
                      <a:pt x="986" y="349"/>
                      <a:pt x="1000" y="362"/>
                      <a:pt x="1013" y="366"/>
                    </a:cubicBezTo>
                    <a:cubicBezTo>
                      <a:pt x="1013" y="366"/>
                      <a:pt x="1013" y="366"/>
                      <a:pt x="1013" y="366"/>
                    </a:cubicBezTo>
                    <a:cubicBezTo>
                      <a:pt x="1028" y="368"/>
                      <a:pt x="1035" y="359"/>
                      <a:pt x="1033" y="344"/>
                    </a:cubicBezTo>
                    <a:cubicBezTo>
                      <a:pt x="1030" y="330"/>
                      <a:pt x="1017" y="317"/>
                      <a:pt x="1003" y="314"/>
                    </a:cubicBezTo>
                    <a:close/>
                    <a:moveTo>
                      <a:pt x="1054" y="326"/>
                    </a:moveTo>
                    <a:cubicBezTo>
                      <a:pt x="1054" y="326"/>
                      <a:pt x="1054" y="326"/>
                      <a:pt x="1054" y="326"/>
                    </a:cubicBezTo>
                    <a:cubicBezTo>
                      <a:pt x="1042" y="323"/>
                      <a:pt x="1034" y="331"/>
                      <a:pt x="1037" y="345"/>
                    </a:cubicBezTo>
                    <a:cubicBezTo>
                      <a:pt x="1037" y="345"/>
                      <a:pt x="1037" y="345"/>
                      <a:pt x="1037" y="345"/>
                    </a:cubicBezTo>
                    <a:cubicBezTo>
                      <a:pt x="1040" y="360"/>
                      <a:pt x="1052" y="373"/>
                      <a:pt x="1065" y="376"/>
                    </a:cubicBezTo>
                    <a:cubicBezTo>
                      <a:pt x="1065" y="376"/>
                      <a:pt x="1065" y="376"/>
                      <a:pt x="1065" y="376"/>
                    </a:cubicBezTo>
                    <a:cubicBezTo>
                      <a:pt x="1078" y="379"/>
                      <a:pt x="1085" y="370"/>
                      <a:pt x="1082" y="356"/>
                    </a:cubicBezTo>
                    <a:cubicBezTo>
                      <a:pt x="1079" y="342"/>
                      <a:pt x="1067" y="329"/>
                      <a:pt x="1054" y="326"/>
                    </a:cubicBezTo>
                    <a:close/>
                    <a:moveTo>
                      <a:pt x="1100" y="339"/>
                    </a:moveTo>
                    <a:cubicBezTo>
                      <a:pt x="1100" y="339"/>
                      <a:pt x="1100" y="339"/>
                      <a:pt x="1100" y="339"/>
                    </a:cubicBezTo>
                    <a:cubicBezTo>
                      <a:pt x="1088" y="336"/>
                      <a:pt x="1082" y="343"/>
                      <a:pt x="1085" y="357"/>
                    </a:cubicBezTo>
                    <a:cubicBezTo>
                      <a:pt x="1085" y="357"/>
                      <a:pt x="1085" y="357"/>
                      <a:pt x="1085" y="357"/>
                    </a:cubicBezTo>
                    <a:cubicBezTo>
                      <a:pt x="1089" y="371"/>
                      <a:pt x="1100" y="385"/>
                      <a:pt x="1111" y="388"/>
                    </a:cubicBezTo>
                    <a:cubicBezTo>
                      <a:pt x="1111" y="388"/>
                      <a:pt x="1111" y="388"/>
                      <a:pt x="1111" y="388"/>
                    </a:cubicBezTo>
                    <a:cubicBezTo>
                      <a:pt x="1123" y="390"/>
                      <a:pt x="1129" y="382"/>
                      <a:pt x="1125" y="369"/>
                    </a:cubicBezTo>
                    <a:cubicBezTo>
                      <a:pt x="1122" y="355"/>
                      <a:pt x="1111" y="342"/>
                      <a:pt x="1100" y="339"/>
                    </a:cubicBezTo>
                    <a:close/>
                    <a:moveTo>
                      <a:pt x="1140" y="352"/>
                    </a:moveTo>
                    <a:cubicBezTo>
                      <a:pt x="1140" y="352"/>
                      <a:pt x="1140" y="352"/>
                      <a:pt x="1140" y="352"/>
                    </a:cubicBezTo>
                    <a:cubicBezTo>
                      <a:pt x="1130" y="349"/>
                      <a:pt x="1125" y="356"/>
                      <a:pt x="1128" y="369"/>
                    </a:cubicBezTo>
                    <a:cubicBezTo>
                      <a:pt x="1128" y="369"/>
                      <a:pt x="1128" y="369"/>
                      <a:pt x="1128" y="369"/>
                    </a:cubicBezTo>
                    <a:cubicBezTo>
                      <a:pt x="1131" y="383"/>
                      <a:pt x="1142" y="396"/>
                      <a:pt x="1152" y="400"/>
                    </a:cubicBezTo>
                    <a:cubicBezTo>
                      <a:pt x="1152" y="400"/>
                      <a:pt x="1152" y="400"/>
                      <a:pt x="1152" y="400"/>
                    </a:cubicBezTo>
                    <a:cubicBezTo>
                      <a:pt x="1162" y="403"/>
                      <a:pt x="1166" y="394"/>
                      <a:pt x="1163" y="382"/>
                    </a:cubicBezTo>
                    <a:cubicBezTo>
                      <a:pt x="1159" y="369"/>
                      <a:pt x="1150" y="356"/>
                      <a:pt x="1140" y="352"/>
                    </a:cubicBezTo>
                    <a:close/>
                    <a:moveTo>
                      <a:pt x="1174" y="366"/>
                    </a:moveTo>
                    <a:cubicBezTo>
                      <a:pt x="1174" y="366"/>
                      <a:pt x="1174" y="366"/>
                      <a:pt x="1174" y="366"/>
                    </a:cubicBezTo>
                    <a:cubicBezTo>
                      <a:pt x="1166" y="363"/>
                      <a:pt x="1162" y="370"/>
                      <a:pt x="1165" y="383"/>
                    </a:cubicBezTo>
                    <a:cubicBezTo>
                      <a:pt x="1165" y="383"/>
                      <a:pt x="1165" y="383"/>
                      <a:pt x="1165" y="383"/>
                    </a:cubicBezTo>
                    <a:cubicBezTo>
                      <a:pt x="1169" y="396"/>
                      <a:pt x="1179" y="409"/>
                      <a:pt x="1187" y="412"/>
                    </a:cubicBezTo>
                    <a:cubicBezTo>
                      <a:pt x="1187" y="412"/>
                      <a:pt x="1187" y="412"/>
                      <a:pt x="1187" y="412"/>
                    </a:cubicBezTo>
                    <a:cubicBezTo>
                      <a:pt x="1195" y="415"/>
                      <a:pt x="1198" y="408"/>
                      <a:pt x="1195" y="395"/>
                    </a:cubicBezTo>
                    <a:cubicBezTo>
                      <a:pt x="1191" y="383"/>
                      <a:pt x="1182" y="371"/>
                      <a:pt x="1174" y="366"/>
                    </a:cubicBezTo>
                    <a:close/>
                    <a:moveTo>
                      <a:pt x="1203" y="381"/>
                    </a:moveTo>
                    <a:cubicBezTo>
                      <a:pt x="1203" y="381"/>
                      <a:pt x="1203" y="381"/>
                      <a:pt x="1203" y="381"/>
                    </a:cubicBezTo>
                    <a:cubicBezTo>
                      <a:pt x="1196" y="378"/>
                      <a:pt x="1194" y="383"/>
                      <a:pt x="1197" y="396"/>
                    </a:cubicBezTo>
                    <a:cubicBezTo>
                      <a:pt x="1197" y="396"/>
                      <a:pt x="1197" y="396"/>
                      <a:pt x="1197" y="396"/>
                    </a:cubicBezTo>
                    <a:cubicBezTo>
                      <a:pt x="1201" y="409"/>
                      <a:pt x="1209" y="421"/>
                      <a:pt x="1216" y="425"/>
                    </a:cubicBezTo>
                    <a:cubicBezTo>
                      <a:pt x="1216" y="425"/>
                      <a:pt x="1216" y="425"/>
                      <a:pt x="1216" y="425"/>
                    </a:cubicBezTo>
                    <a:cubicBezTo>
                      <a:pt x="1223" y="428"/>
                      <a:pt x="1225" y="421"/>
                      <a:pt x="1221" y="409"/>
                    </a:cubicBezTo>
                    <a:cubicBezTo>
                      <a:pt x="1217" y="397"/>
                      <a:pt x="1210" y="385"/>
                      <a:pt x="1203" y="381"/>
                    </a:cubicBezTo>
                    <a:close/>
                    <a:moveTo>
                      <a:pt x="1244" y="411"/>
                    </a:moveTo>
                    <a:cubicBezTo>
                      <a:pt x="1244" y="411"/>
                      <a:pt x="1244" y="411"/>
                      <a:pt x="1244" y="411"/>
                    </a:cubicBezTo>
                    <a:cubicBezTo>
                      <a:pt x="1240" y="407"/>
                      <a:pt x="1240" y="413"/>
                      <a:pt x="1243" y="424"/>
                    </a:cubicBezTo>
                    <a:cubicBezTo>
                      <a:pt x="1243" y="424"/>
                      <a:pt x="1243" y="424"/>
                      <a:pt x="1243" y="424"/>
                    </a:cubicBezTo>
                    <a:cubicBezTo>
                      <a:pt x="1247" y="436"/>
                      <a:pt x="1253" y="448"/>
                      <a:pt x="1257" y="451"/>
                    </a:cubicBezTo>
                    <a:cubicBezTo>
                      <a:pt x="1257" y="451"/>
                      <a:pt x="1257" y="451"/>
                      <a:pt x="1257" y="451"/>
                    </a:cubicBezTo>
                    <a:cubicBezTo>
                      <a:pt x="1261" y="454"/>
                      <a:pt x="1261" y="448"/>
                      <a:pt x="1257" y="437"/>
                    </a:cubicBezTo>
                    <a:cubicBezTo>
                      <a:pt x="1254" y="426"/>
                      <a:pt x="1248" y="415"/>
                      <a:pt x="1244" y="411"/>
                    </a:cubicBezTo>
                    <a:close/>
                    <a:moveTo>
                      <a:pt x="1256" y="427"/>
                    </a:moveTo>
                    <a:cubicBezTo>
                      <a:pt x="1256" y="427"/>
                      <a:pt x="1256" y="427"/>
                      <a:pt x="1256" y="427"/>
                    </a:cubicBezTo>
                    <a:cubicBezTo>
                      <a:pt x="1254" y="423"/>
                      <a:pt x="1254" y="428"/>
                      <a:pt x="1258" y="438"/>
                    </a:cubicBezTo>
                    <a:cubicBezTo>
                      <a:pt x="1258" y="438"/>
                      <a:pt x="1258" y="438"/>
                      <a:pt x="1258" y="438"/>
                    </a:cubicBezTo>
                    <a:cubicBezTo>
                      <a:pt x="1262" y="449"/>
                      <a:pt x="1267" y="461"/>
                      <a:pt x="1269" y="464"/>
                    </a:cubicBezTo>
                    <a:cubicBezTo>
                      <a:pt x="1269" y="464"/>
                      <a:pt x="1269" y="464"/>
                      <a:pt x="1269" y="464"/>
                    </a:cubicBezTo>
                    <a:cubicBezTo>
                      <a:pt x="1271" y="468"/>
                      <a:pt x="1270" y="462"/>
                      <a:pt x="1266" y="452"/>
                    </a:cubicBezTo>
                    <a:cubicBezTo>
                      <a:pt x="1263" y="442"/>
                      <a:pt x="1258" y="431"/>
                      <a:pt x="1256" y="427"/>
                    </a:cubicBezTo>
                    <a:close/>
                    <a:moveTo>
                      <a:pt x="79" y="405"/>
                    </a:moveTo>
                    <a:cubicBezTo>
                      <a:pt x="79" y="405"/>
                      <a:pt x="79" y="405"/>
                      <a:pt x="79" y="405"/>
                    </a:cubicBezTo>
                    <a:cubicBezTo>
                      <a:pt x="69" y="409"/>
                      <a:pt x="60" y="421"/>
                      <a:pt x="57" y="435"/>
                    </a:cubicBezTo>
                    <a:cubicBezTo>
                      <a:pt x="57" y="435"/>
                      <a:pt x="57" y="435"/>
                      <a:pt x="57" y="435"/>
                    </a:cubicBezTo>
                    <a:cubicBezTo>
                      <a:pt x="54" y="449"/>
                      <a:pt x="59" y="458"/>
                      <a:pt x="68" y="456"/>
                    </a:cubicBezTo>
                    <a:cubicBezTo>
                      <a:pt x="68" y="456"/>
                      <a:pt x="68" y="456"/>
                      <a:pt x="68" y="456"/>
                    </a:cubicBezTo>
                    <a:cubicBezTo>
                      <a:pt x="78" y="453"/>
                      <a:pt x="88" y="439"/>
                      <a:pt x="91" y="425"/>
                    </a:cubicBezTo>
                    <a:cubicBezTo>
                      <a:pt x="94" y="410"/>
                      <a:pt x="88" y="403"/>
                      <a:pt x="79" y="405"/>
                    </a:cubicBezTo>
                    <a:close/>
                    <a:moveTo>
                      <a:pt x="118" y="393"/>
                    </a:moveTo>
                    <a:cubicBezTo>
                      <a:pt x="118" y="393"/>
                      <a:pt x="118" y="393"/>
                      <a:pt x="118" y="393"/>
                    </a:cubicBezTo>
                    <a:cubicBezTo>
                      <a:pt x="107" y="397"/>
                      <a:pt x="98" y="410"/>
                      <a:pt x="94" y="424"/>
                    </a:cubicBezTo>
                    <a:cubicBezTo>
                      <a:pt x="94" y="424"/>
                      <a:pt x="94" y="424"/>
                      <a:pt x="94" y="424"/>
                    </a:cubicBezTo>
                    <a:cubicBezTo>
                      <a:pt x="91" y="439"/>
                      <a:pt x="97" y="448"/>
                      <a:pt x="109" y="446"/>
                    </a:cubicBezTo>
                    <a:cubicBezTo>
                      <a:pt x="109" y="446"/>
                      <a:pt x="109" y="446"/>
                      <a:pt x="109" y="446"/>
                    </a:cubicBezTo>
                    <a:cubicBezTo>
                      <a:pt x="120" y="443"/>
                      <a:pt x="131" y="429"/>
                      <a:pt x="134" y="414"/>
                    </a:cubicBezTo>
                    <a:cubicBezTo>
                      <a:pt x="136" y="399"/>
                      <a:pt x="129" y="390"/>
                      <a:pt x="118" y="393"/>
                    </a:cubicBezTo>
                    <a:close/>
                    <a:moveTo>
                      <a:pt x="164" y="382"/>
                    </a:moveTo>
                    <a:cubicBezTo>
                      <a:pt x="164" y="382"/>
                      <a:pt x="164" y="382"/>
                      <a:pt x="164" y="382"/>
                    </a:cubicBezTo>
                    <a:cubicBezTo>
                      <a:pt x="151" y="385"/>
                      <a:pt x="140" y="398"/>
                      <a:pt x="137" y="413"/>
                    </a:cubicBezTo>
                    <a:cubicBezTo>
                      <a:pt x="137" y="413"/>
                      <a:pt x="137" y="413"/>
                      <a:pt x="137" y="413"/>
                    </a:cubicBezTo>
                    <a:cubicBezTo>
                      <a:pt x="134" y="428"/>
                      <a:pt x="142" y="439"/>
                      <a:pt x="154" y="436"/>
                    </a:cubicBezTo>
                    <a:cubicBezTo>
                      <a:pt x="154" y="436"/>
                      <a:pt x="154" y="436"/>
                      <a:pt x="154" y="436"/>
                    </a:cubicBezTo>
                    <a:cubicBezTo>
                      <a:pt x="167" y="433"/>
                      <a:pt x="179" y="419"/>
                      <a:pt x="182" y="404"/>
                    </a:cubicBezTo>
                    <a:cubicBezTo>
                      <a:pt x="184" y="388"/>
                      <a:pt x="176" y="379"/>
                      <a:pt x="164" y="382"/>
                    </a:cubicBezTo>
                    <a:close/>
                    <a:moveTo>
                      <a:pt x="215" y="371"/>
                    </a:moveTo>
                    <a:cubicBezTo>
                      <a:pt x="215" y="371"/>
                      <a:pt x="215" y="371"/>
                      <a:pt x="215" y="371"/>
                    </a:cubicBezTo>
                    <a:cubicBezTo>
                      <a:pt x="201" y="374"/>
                      <a:pt x="189" y="388"/>
                      <a:pt x="186" y="403"/>
                    </a:cubicBezTo>
                    <a:cubicBezTo>
                      <a:pt x="186" y="403"/>
                      <a:pt x="186" y="403"/>
                      <a:pt x="186" y="403"/>
                    </a:cubicBezTo>
                    <a:cubicBezTo>
                      <a:pt x="184" y="419"/>
                      <a:pt x="192" y="429"/>
                      <a:pt x="206" y="427"/>
                    </a:cubicBezTo>
                    <a:cubicBezTo>
                      <a:pt x="206" y="427"/>
                      <a:pt x="206" y="427"/>
                      <a:pt x="206" y="427"/>
                    </a:cubicBezTo>
                    <a:cubicBezTo>
                      <a:pt x="220" y="424"/>
                      <a:pt x="233" y="410"/>
                      <a:pt x="236" y="394"/>
                    </a:cubicBezTo>
                    <a:cubicBezTo>
                      <a:pt x="238" y="379"/>
                      <a:pt x="229" y="369"/>
                      <a:pt x="215" y="371"/>
                    </a:cubicBezTo>
                    <a:close/>
                    <a:moveTo>
                      <a:pt x="271" y="361"/>
                    </a:moveTo>
                    <a:cubicBezTo>
                      <a:pt x="271" y="361"/>
                      <a:pt x="271" y="361"/>
                      <a:pt x="271" y="361"/>
                    </a:cubicBezTo>
                    <a:cubicBezTo>
                      <a:pt x="256" y="364"/>
                      <a:pt x="243" y="378"/>
                      <a:pt x="240" y="394"/>
                    </a:cubicBezTo>
                    <a:cubicBezTo>
                      <a:pt x="240" y="394"/>
                      <a:pt x="240" y="394"/>
                      <a:pt x="240" y="394"/>
                    </a:cubicBezTo>
                    <a:cubicBezTo>
                      <a:pt x="238" y="409"/>
                      <a:pt x="248" y="420"/>
                      <a:pt x="263" y="418"/>
                    </a:cubicBezTo>
                    <a:cubicBezTo>
                      <a:pt x="263" y="418"/>
                      <a:pt x="263" y="418"/>
                      <a:pt x="263" y="418"/>
                    </a:cubicBezTo>
                    <a:cubicBezTo>
                      <a:pt x="278" y="416"/>
                      <a:pt x="293" y="401"/>
                      <a:pt x="295" y="385"/>
                    </a:cubicBezTo>
                    <a:cubicBezTo>
                      <a:pt x="296" y="369"/>
                      <a:pt x="286" y="359"/>
                      <a:pt x="271" y="361"/>
                    </a:cubicBezTo>
                    <a:close/>
                    <a:moveTo>
                      <a:pt x="467" y="340"/>
                    </a:moveTo>
                    <a:cubicBezTo>
                      <a:pt x="467" y="340"/>
                      <a:pt x="467" y="340"/>
                      <a:pt x="467" y="340"/>
                    </a:cubicBezTo>
                    <a:cubicBezTo>
                      <a:pt x="449" y="341"/>
                      <a:pt x="434" y="354"/>
                      <a:pt x="432" y="371"/>
                    </a:cubicBezTo>
                    <a:cubicBezTo>
                      <a:pt x="432" y="371"/>
                      <a:pt x="432" y="371"/>
                      <a:pt x="432" y="371"/>
                    </a:cubicBezTo>
                    <a:cubicBezTo>
                      <a:pt x="431" y="387"/>
                      <a:pt x="444" y="400"/>
                      <a:pt x="463" y="399"/>
                    </a:cubicBezTo>
                    <a:cubicBezTo>
                      <a:pt x="463" y="399"/>
                      <a:pt x="463" y="399"/>
                      <a:pt x="463" y="399"/>
                    </a:cubicBezTo>
                    <a:cubicBezTo>
                      <a:pt x="482" y="398"/>
                      <a:pt x="497" y="383"/>
                      <a:pt x="499" y="367"/>
                    </a:cubicBezTo>
                    <a:cubicBezTo>
                      <a:pt x="499" y="350"/>
                      <a:pt x="486" y="338"/>
                      <a:pt x="467" y="340"/>
                    </a:cubicBezTo>
                    <a:close/>
                    <a:moveTo>
                      <a:pt x="613" y="335"/>
                    </a:moveTo>
                    <a:cubicBezTo>
                      <a:pt x="613" y="335"/>
                      <a:pt x="613" y="335"/>
                      <a:pt x="613" y="335"/>
                    </a:cubicBezTo>
                    <a:cubicBezTo>
                      <a:pt x="594" y="335"/>
                      <a:pt x="579" y="348"/>
                      <a:pt x="578" y="364"/>
                    </a:cubicBezTo>
                    <a:cubicBezTo>
                      <a:pt x="578" y="364"/>
                      <a:pt x="578" y="364"/>
                      <a:pt x="578" y="364"/>
                    </a:cubicBezTo>
                    <a:cubicBezTo>
                      <a:pt x="578" y="381"/>
                      <a:pt x="593" y="394"/>
                      <a:pt x="613" y="394"/>
                    </a:cubicBezTo>
                    <a:cubicBezTo>
                      <a:pt x="613" y="394"/>
                      <a:pt x="613" y="394"/>
                      <a:pt x="613" y="394"/>
                    </a:cubicBezTo>
                    <a:cubicBezTo>
                      <a:pt x="633" y="394"/>
                      <a:pt x="648" y="381"/>
                      <a:pt x="648" y="364"/>
                    </a:cubicBezTo>
                    <a:cubicBezTo>
                      <a:pt x="647" y="347"/>
                      <a:pt x="632" y="335"/>
                      <a:pt x="613" y="335"/>
                    </a:cubicBezTo>
                    <a:close/>
                    <a:moveTo>
                      <a:pt x="687" y="336"/>
                    </a:moveTo>
                    <a:cubicBezTo>
                      <a:pt x="687" y="336"/>
                      <a:pt x="687" y="336"/>
                      <a:pt x="687" y="336"/>
                    </a:cubicBezTo>
                    <a:cubicBezTo>
                      <a:pt x="668" y="335"/>
                      <a:pt x="653" y="347"/>
                      <a:pt x="653" y="364"/>
                    </a:cubicBezTo>
                    <a:cubicBezTo>
                      <a:pt x="653" y="364"/>
                      <a:pt x="653" y="364"/>
                      <a:pt x="653" y="364"/>
                    </a:cubicBezTo>
                    <a:cubicBezTo>
                      <a:pt x="654" y="381"/>
                      <a:pt x="669" y="394"/>
                      <a:pt x="689" y="395"/>
                    </a:cubicBezTo>
                    <a:cubicBezTo>
                      <a:pt x="689" y="395"/>
                      <a:pt x="689" y="395"/>
                      <a:pt x="689" y="395"/>
                    </a:cubicBezTo>
                    <a:cubicBezTo>
                      <a:pt x="708" y="396"/>
                      <a:pt x="722" y="383"/>
                      <a:pt x="722" y="366"/>
                    </a:cubicBezTo>
                    <a:cubicBezTo>
                      <a:pt x="721" y="349"/>
                      <a:pt x="706" y="337"/>
                      <a:pt x="687" y="336"/>
                    </a:cubicBezTo>
                    <a:close/>
                    <a:moveTo>
                      <a:pt x="957" y="360"/>
                    </a:moveTo>
                    <a:cubicBezTo>
                      <a:pt x="957" y="360"/>
                      <a:pt x="957" y="360"/>
                      <a:pt x="957" y="360"/>
                    </a:cubicBezTo>
                    <a:cubicBezTo>
                      <a:pt x="942" y="358"/>
                      <a:pt x="931" y="368"/>
                      <a:pt x="933" y="384"/>
                    </a:cubicBezTo>
                    <a:cubicBezTo>
                      <a:pt x="933" y="384"/>
                      <a:pt x="933" y="384"/>
                      <a:pt x="933" y="384"/>
                    </a:cubicBezTo>
                    <a:cubicBezTo>
                      <a:pt x="935" y="400"/>
                      <a:pt x="949" y="415"/>
                      <a:pt x="965" y="417"/>
                    </a:cubicBezTo>
                    <a:cubicBezTo>
                      <a:pt x="965" y="417"/>
                      <a:pt x="965" y="417"/>
                      <a:pt x="965" y="417"/>
                    </a:cubicBezTo>
                    <a:cubicBezTo>
                      <a:pt x="981" y="419"/>
                      <a:pt x="990" y="408"/>
                      <a:pt x="988" y="392"/>
                    </a:cubicBezTo>
                    <a:cubicBezTo>
                      <a:pt x="986" y="376"/>
                      <a:pt x="973" y="362"/>
                      <a:pt x="957" y="360"/>
                    </a:cubicBezTo>
                    <a:close/>
                    <a:moveTo>
                      <a:pt x="1014" y="370"/>
                    </a:moveTo>
                    <a:cubicBezTo>
                      <a:pt x="1014" y="370"/>
                      <a:pt x="1014" y="370"/>
                      <a:pt x="1014" y="370"/>
                    </a:cubicBezTo>
                    <a:cubicBezTo>
                      <a:pt x="1000" y="367"/>
                      <a:pt x="991" y="377"/>
                      <a:pt x="993" y="393"/>
                    </a:cubicBezTo>
                    <a:cubicBezTo>
                      <a:pt x="993" y="393"/>
                      <a:pt x="993" y="393"/>
                      <a:pt x="993" y="393"/>
                    </a:cubicBezTo>
                    <a:cubicBezTo>
                      <a:pt x="995" y="409"/>
                      <a:pt x="1009" y="423"/>
                      <a:pt x="1023" y="426"/>
                    </a:cubicBezTo>
                    <a:cubicBezTo>
                      <a:pt x="1023" y="426"/>
                      <a:pt x="1023" y="426"/>
                      <a:pt x="1023" y="426"/>
                    </a:cubicBezTo>
                    <a:cubicBezTo>
                      <a:pt x="1037" y="427"/>
                      <a:pt x="1046" y="417"/>
                      <a:pt x="1043" y="402"/>
                    </a:cubicBezTo>
                    <a:cubicBezTo>
                      <a:pt x="1041" y="386"/>
                      <a:pt x="1028" y="372"/>
                      <a:pt x="1014" y="370"/>
                    </a:cubicBezTo>
                    <a:close/>
                    <a:moveTo>
                      <a:pt x="1153" y="403"/>
                    </a:moveTo>
                    <a:cubicBezTo>
                      <a:pt x="1153" y="403"/>
                      <a:pt x="1153" y="403"/>
                      <a:pt x="1153" y="403"/>
                    </a:cubicBezTo>
                    <a:cubicBezTo>
                      <a:pt x="1143" y="400"/>
                      <a:pt x="1137" y="409"/>
                      <a:pt x="1140" y="423"/>
                    </a:cubicBezTo>
                    <a:cubicBezTo>
                      <a:pt x="1140" y="423"/>
                      <a:pt x="1140" y="423"/>
                      <a:pt x="1140" y="423"/>
                    </a:cubicBezTo>
                    <a:cubicBezTo>
                      <a:pt x="1143" y="438"/>
                      <a:pt x="1153" y="452"/>
                      <a:pt x="1163" y="454"/>
                    </a:cubicBezTo>
                    <a:cubicBezTo>
                      <a:pt x="1163" y="454"/>
                      <a:pt x="1163" y="454"/>
                      <a:pt x="1163" y="454"/>
                    </a:cubicBezTo>
                    <a:cubicBezTo>
                      <a:pt x="1173" y="457"/>
                      <a:pt x="1178" y="447"/>
                      <a:pt x="1175" y="434"/>
                    </a:cubicBezTo>
                    <a:cubicBezTo>
                      <a:pt x="1172" y="419"/>
                      <a:pt x="1163" y="406"/>
                      <a:pt x="1153" y="403"/>
                    </a:cubicBezTo>
                    <a:close/>
                    <a:moveTo>
                      <a:pt x="1188" y="416"/>
                    </a:moveTo>
                    <a:cubicBezTo>
                      <a:pt x="1188" y="416"/>
                      <a:pt x="1188" y="416"/>
                      <a:pt x="1188" y="416"/>
                    </a:cubicBezTo>
                    <a:cubicBezTo>
                      <a:pt x="1179" y="413"/>
                      <a:pt x="1175" y="421"/>
                      <a:pt x="1178" y="434"/>
                    </a:cubicBezTo>
                    <a:cubicBezTo>
                      <a:pt x="1178" y="434"/>
                      <a:pt x="1178" y="434"/>
                      <a:pt x="1178" y="434"/>
                    </a:cubicBezTo>
                    <a:cubicBezTo>
                      <a:pt x="1181" y="448"/>
                      <a:pt x="1190" y="462"/>
                      <a:pt x="1198" y="464"/>
                    </a:cubicBezTo>
                    <a:cubicBezTo>
                      <a:pt x="1198" y="464"/>
                      <a:pt x="1198" y="464"/>
                      <a:pt x="1198" y="464"/>
                    </a:cubicBezTo>
                    <a:cubicBezTo>
                      <a:pt x="1207" y="467"/>
                      <a:pt x="1210" y="459"/>
                      <a:pt x="1208" y="445"/>
                    </a:cubicBezTo>
                    <a:cubicBezTo>
                      <a:pt x="1204" y="432"/>
                      <a:pt x="1196" y="419"/>
                      <a:pt x="1188" y="416"/>
                    </a:cubicBezTo>
                    <a:close/>
                    <a:moveTo>
                      <a:pt x="1217" y="428"/>
                    </a:moveTo>
                    <a:cubicBezTo>
                      <a:pt x="1217" y="428"/>
                      <a:pt x="1217" y="428"/>
                      <a:pt x="1217" y="428"/>
                    </a:cubicBezTo>
                    <a:cubicBezTo>
                      <a:pt x="1210" y="425"/>
                      <a:pt x="1207" y="432"/>
                      <a:pt x="1210" y="446"/>
                    </a:cubicBezTo>
                    <a:cubicBezTo>
                      <a:pt x="1210" y="446"/>
                      <a:pt x="1210" y="446"/>
                      <a:pt x="1210" y="446"/>
                    </a:cubicBezTo>
                    <a:cubicBezTo>
                      <a:pt x="1213" y="459"/>
                      <a:pt x="1221" y="472"/>
                      <a:pt x="1228" y="475"/>
                    </a:cubicBezTo>
                    <a:cubicBezTo>
                      <a:pt x="1228" y="475"/>
                      <a:pt x="1228" y="475"/>
                      <a:pt x="1228" y="475"/>
                    </a:cubicBezTo>
                    <a:cubicBezTo>
                      <a:pt x="1235" y="478"/>
                      <a:pt x="1237" y="469"/>
                      <a:pt x="1234" y="457"/>
                    </a:cubicBezTo>
                    <a:cubicBezTo>
                      <a:pt x="1231" y="444"/>
                      <a:pt x="1224" y="431"/>
                      <a:pt x="1217" y="428"/>
                    </a:cubicBezTo>
                    <a:close/>
                    <a:moveTo>
                      <a:pt x="1240" y="441"/>
                    </a:moveTo>
                    <a:cubicBezTo>
                      <a:pt x="1240" y="441"/>
                      <a:pt x="1240" y="441"/>
                      <a:pt x="1240" y="441"/>
                    </a:cubicBezTo>
                    <a:cubicBezTo>
                      <a:pt x="1235" y="438"/>
                      <a:pt x="1233" y="445"/>
                      <a:pt x="1236" y="458"/>
                    </a:cubicBezTo>
                    <a:cubicBezTo>
                      <a:pt x="1236" y="458"/>
                      <a:pt x="1236" y="458"/>
                      <a:pt x="1236" y="458"/>
                    </a:cubicBezTo>
                    <a:cubicBezTo>
                      <a:pt x="1239" y="470"/>
                      <a:pt x="1246" y="483"/>
                      <a:pt x="1251" y="486"/>
                    </a:cubicBezTo>
                    <a:cubicBezTo>
                      <a:pt x="1251" y="486"/>
                      <a:pt x="1251" y="486"/>
                      <a:pt x="1251" y="486"/>
                    </a:cubicBezTo>
                    <a:cubicBezTo>
                      <a:pt x="1256" y="489"/>
                      <a:pt x="1258" y="481"/>
                      <a:pt x="1255" y="469"/>
                    </a:cubicBezTo>
                    <a:cubicBezTo>
                      <a:pt x="1252" y="456"/>
                      <a:pt x="1246" y="445"/>
                      <a:pt x="1240" y="441"/>
                    </a:cubicBezTo>
                    <a:close/>
                    <a:moveTo>
                      <a:pt x="1258" y="454"/>
                    </a:moveTo>
                    <a:cubicBezTo>
                      <a:pt x="1258" y="454"/>
                      <a:pt x="1258" y="454"/>
                      <a:pt x="1258" y="454"/>
                    </a:cubicBezTo>
                    <a:cubicBezTo>
                      <a:pt x="1254" y="451"/>
                      <a:pt x="1254" y="457"/>
                      <a:pt x="1256" y="469"/>
                    </a:cubicBezTo>
                    <a:cubicBezTo>
                      <a:pt x="1256" y="469"/>
                      <a:pt x="1256" y="469"/>
                      <a:pt x="1256" y="469"/>
                    </a:cubicBezTo>
                    <a:cubicBezTo>
                      <a:pt x="1260" y="482"/>
                      <a:pt x="1266" y="493"/>
                      <a:pt x="1269" y="497"/>
                    </a:cubicBezTo>
                    <a:cubicBezTo>
                      <a:pt x="1269" y="497"/>
                      <a:pt x="1269" y="497"/>
                      <a:pt x="1269" y="497"/>
                    </a:cubicBezTo>
                    <a:cubicBezTo>
                      <a:pt x="1273" y="499"/>
                      <a:pt x="1273" y="492"/>
                      <a:pt x="1270" y="481"/>
                    </a:cubicBezTo>
                    <a:cubicBezTo>
                      <a:pt x="1267" y="469"/>
                      <a:pt x="1262" y="458"/>
                      <a:pt x="1258" y="454"/>
                    </a:cubicBezTo>
                    <a:close/>
                    <a:moveTo>
                      <a:pt x="1270" y="467"/>
                    </a:moveTo>
                    <a:cubicBezTo>
                      <a:pt x="1270" y="467"/>
                      <a:pt x="1270" y="467"/>
                      <a:pt x="1270" y="467"/>
                    </a:cubicBezTo>
                    <a:cubicBezTo>
                      <a:pt x="1268" y="464"/>
                      <a:pt x="1268" y="470"/>
                      <a:pt x="1271" y="481"/>
                    </a:cubicBezTo>
                    <a:cubicBezTo>
                      <a:pt x="1271" y="481"/>
                      <a:pt x="1271" y="481"/>
                      <a:pt x="1271" y="481"/>
                    </a:cubicBezTo>
                    <a:cubicBezTo>
                      <a:pt x="1275" y="493"/>
                      <a:pt x="1279" y="504"/>
                      <a:pt x="1281" y="507"/>
                    </a:cubicBezTo>
                    <a:cubicBezTo>
                      <a:pt x="1281" y="507"/>
                      <a:pt x="1281" y="507"/>
                      <a:pt x="1281" y="507"/>
                    </a:cubicBezTo>
                    <a:cubicBezTo>
                      <a:pt x="1284" y="510"/>
                      <a:pt x="1282" y="503"/>
                      <a:pt x="1280" y="493"/>
                    </a:cubicBezTo>
                    <a:cubicBezTo>
                      <a:pt x="1276" y="481"/>
                      <a:pt x="1273" y="471"/>
                      <a:pt x="1270" y="467"/>
                    </a:cubicBezTo>
                    <a:close/>
                    <a:moveTo>
                      <a:pt x="68" y="460"/>
                    </a:moveTo>
                    <a:cubicBezTo>
                      <a:pt x="68" y="460"/>
                      <a:pt x="68" y="460"/>
                      <a:pt x="68" y="460"/>
                    </a:cubicBezTo>
                    <a:cubicBezTo>
                      <a:pt x="58" y="462"/>
                      <a:pt x="49" y="476"/>
                      <a:pt x="47" y="490"/>
                    </a:cubicBezTo>
                    <a:cubicBezTo>
                      <a:pt x="47" y="490"/>
                      <a:pt x="47" y="490"/>
                      <a:pt x="47" y="490"/>
                    </a:cubicBezTo>
                    <a:cubicBezTo>
                      <a:pt x="45" y="505"/>
                      <a:pt x="50" y="515"/>
                      <a:pt x="59" y="513"/>
                    </a:cubicBezTo>
                    <a:cubicBezTo>
                      <a:pt x="59" y="513"/>
                      <a:pt x="59" y="513"/>
                      <a:pt x="59" y="513"/>
                    </a:cubicBezTo>
                    <a:cubicBezTo>
                      <a:pt x="69" y="511"/>
                      <a:pt x="79" y="497"/>
                      <a:pt x="81" y="482"/>
                    </a:cubicBezTo>
                    <a:cubicBezTo>
                      <a:pt x="84" y="467"/>
                      <a:pt x="77" y="457"/>
                      <a:pt x="68" y="460"/>
                    </a:cubicBezTo>
                    <a:close/>
                    <a:moveTo>
                      <a:pt x="108" y="450"/>
                    </a:moveTo>
                    <a:cubicBezTo>
                      <a:pt x="108" y="450"/>
                      <a:pt x="108" y="450"/>
                      <a:pt x="108" y="450"/>
                    </a:cubicBezTo>
                    <a:cubicBezTo>
                      <a:pt x="97" y="453"/>
                      <a:pt x="87" y="466"/>
                      <a:pt x="84" y="481"/>
                    </a:cubicBezTo>
                    <a:cubicBezTo>
                      <a:pt x="84" y="481"/>
                      <a:pt x="84" y="481"/>
                      <a:pt x="84" y="481"/>
                    </a:cubicBezTo>
                    <a:cubicBezTo>
                      <a:pt x="82" y="497"/>
                      <a:pt x="89" y="507"/>
                      <a:pt x="100" y="505"/>
                    </a:cubicBezTo>
                    <a:cubicBezTo>
                      <a:pt x="100" y="505"/>
                      <a:pt x="100" y="505"/>
                      <a:pt x="100" y="505"/>
                    </a:cubicBezTo>
                    <a:cubicBezTo>
                      <a:pt x="111" y="503"/>
                      <a:pt x="122" y="489"/>
                      <a:pt x="124" y="473"/>
                    </a:cubicBezTo>
                    <a:cubicBezTo>
                      <a:pt x="126" y="458"/>
                      <a:pt x="119" y="447"/>
                      <a:pt x="108" y="450"/>
                    </a:cubicBezTo>
                    <a:close/>
                    <a:moveTo>
                      <a:pt x="154" y="440"/>
                    </a:moveTo>
                    <a:cubicBezTo>
                      <a:pt x="154" y="440"/>
                      <a:pt x="154" y="440"/>
                      <a:pt x="154" y="440"/>
                    </a:cubicBezTo>
                    <a:cubicBezTo>
                      <a:pt x="141" y="443"/>
                      <a:pt x="130" y="457"/>
                      <a:pt x="128" y="473"/>
                    </a:cubicBezTo>
                    <a:cubicBezTo>
                      <a:pt x="128" y="473"/>
                      <a:pt x="128" y="473"/>
                      <a:pt x="128" y="473"/>
                    </a:cubicBezTo>
                    <a:cubicBezTo>
                      <a:pt x="126" y="488"/>
                      <a:pt x="134" y="500"/>
                      <a:pt x="146" y="498"/>
                    </a:cubicBezTo>
                    <a:cubicBezTo>
                      <a:pt x="146" y="498"/>
                      <a:pt x="146" y="498"/>
                      <a:pt x="146" y="498"/>
                    </a:cubicBezTo>
                    <a:cubicBezTo>
                      <a:pt x="159" y="496"/>
                      <a:pt x="171" y="481"/>
                      <a:pt x="173" y="465"/>
                    </a:cubicBezTo>
                    <a:cubicBezTo>
                      <a:pt x="175" y="448"/>
                      <a:pt x="166" y="438"/>
                      <a:pt x="154" y="440"/>
                    </a:cubicBezTo>
                    <a:close/>
                    <a:moveTo>
                      <a:pt x="205" y="431"/>
                    </a:moveTo>
                    <a:cubicBezTo>
                      <a:pt x="205" y="431"/>
                      <a:pt x="205" y="431"/>
                      <a:pt x="205" y="431"/>
                    </a:cubicBezTo>
                    <a:cubicBezTo>
                      <a:pt x="191" y="434"/>
                      <a:pt x="179" y="448"/>
                      <a:pt x="177" y="464"/>
                    </a:cubicBezTo>
                    <a:cubicBezTo>
                      <a:pt x="177" y="464"/>
                      <a:pt x="177" y="464"/>
                      <a:pt x="177" y="464"/>
                    </a:cubicBezTo>
                    <a:cubicBezTo>
                      <a:pt x="175" y="481"/>
                      <a:pt x="184" y="492"/>
                      <a:pt x="198" y="491"/>
                    </a:cubicBezTo>
                    <a:cubicBezTo>
                      <a:pt x="198" y="491"/>
                      <a:pt x="198" y="491"/>
                      <a:pt x="198" y="491"/>
                    </a:cubicBezTo>
                    <a:cubicBezTo>
                      <a:pt x="212" y="489"/>
                      <a:pt x="226" y="474"/>
                      <a:pt x="227" y="457"/>
                    </a:cubicBezTo>
                    <a:cubicBezTo>
                      <a:pt x="229" y="440"/>
                      <a:pt x="219" y="429"/>
                      <a:pt x="205" y="431"/>
                    </a:cubicBezTo>
                    <a:close/>
                    <a:moveTo>
                      <a:pt x="262" y="423"/>
                    </a:moveTo>
                    <a:cubicBezTo>
                      <a:pt x="262" y="423"/>
                      <a:pt x="262" y="423"/>
                      <a:pt x="262" y="423"/>
                    </a:cubicBezTo>
                    <a:cubicBezTo>
                      <a:pt x="247" y="425"/>
                      <a:pt x="234" y="440"/>
                      <a:pt x="232" y="456"/>
                    </a:cubicBezTo>
                    <a:cubicBezTo>
                      <a:pt x="232" y="456"/>
                      <a:pt x="232" y="456"/>
                      <a:pt x="232" y="456"/>
                    </a:cubicBezTo>
                    <a:cubicBezTo>
                      <a:pt x="230" y="473"/>
                      <a:pt x="240" y="485"/>
                      <a:pt x="256" y="484"/>
                    </a:cubicBezTo>
                    <a:cubicBezTo>
                      <a:pt x="256" y="484"/>
                      <a:pt x="256" y="484"/>
                      <a:pt x="256" y="484"/>
                    </a:cubicBezTo>
                    <a:cubicBezTo>
                      <a:pt x="271" y="482"/>
                      <a:pt x="285" y="467"/>
                      <a:pt x="287" y="450"/>
                    </a:cubicBezTo>
                    <a:cubicBezTo>
                      <a:pt x="289" y="432"/>
                      <a:pt x="278" y="421"/>
                      <a:pt x="262" y="423"/>
                    </a:cubicBezTo>
                    <a:close/>
                    <a:moveTo>
                      <a:pt x="392" y="409"/>
                    </a:moveTo>
                    <a:cubicBezTo>
                      <a:pt x="392" y="409"/>
                      <a:pt x="392" y="409"/>
                      <a:pt x="392" y="409"/>
                    </a:cubicBezTo>
                    <a:cubicBezTo>
                      <a:pt x="374" y="411"/>
                      <a:pt x="359" y="425"/>
                      <a:pt x="357" y="443"/>
                    </a:cubicBezTo>
                    <a:cubicBezTo>
                      <a:pt x="357" y="443"/>
                      <a:pt x="357" y="443"/>
                      <a:pt x="357" y="443"/>
                    </a:cubicBezTo>
                    <a:cubicBezTo>
                      <a:pt x="356" y="460"/>
                      <a:pt x="369" y="473"/>
                      <a:pt x="387" y="472"/>
                    </a:cubicBezTo>
                    <a:cubicBezTo>
                      <a:pt x="387" y="472"/>
                      <a:pt x="387" y="472"/>
                      <a:pt x="387" y="472"/>
                    </a:cubicBezTo>
                    <a:cubicBezTo>
                      <a:pt x="405" y="470"/>
                      <a:pt x="420" y="456"/>
                      <a:pt x="422" y="438"/>
                    </a:cubicBezTo>
                    <a:cubicBezTo>
                      <a:pt x="423" y="420"/>
                      <a:pt x="410" y="408"/>
                      <a:pt x="392" y="409"/>
                    </a:cubicBezTo>
                    <a:close/>
                    <a:moveTo>
                      <a:pt x="463" y="404"/>
                    </a:moveTo>
                    <a:cubicBezTo>
                      <a:pt x="463" y="404"/>
                      <a:pt x="463" y="404"/>
                      <a:pt x="463" y="404"/>
                    </a:cubicBezTo>
                    <a:cubicBezTo>
                      <a:pt x="444" y="405"/>
                      <a:pt x="429" y="420"/>
                      <a:pt x="427" y="437"/>
                    </a:cubicBezTo>
                    <a:cubicBezTo>
                      <a:pt x="427" y="437"/>
                      <a:pt x="427" y="437"/>
                      <a:pt x="427" y="437"/>
                    </a:cubicBezTo>
                    <a:cubicBezTo>
                      <a:pt x="427" y="456"/>
                      <a:pt x="440" y="469"/>
                      <a:pt x="459" y="468"/>
                    </a:cubicBezTo>
                    <a:cubicBezTo>
                      <a:pt x="459" y="468"/>
                      <a:pt x="459" y="468"/>
                      <a:pt x="459" y="468"/>
                    </a:cubicBezTo>
                    <a:cubicBezTo>
                      <a:pt x="478" y="467"/>
                      <a:pt x="494" y="451"/>
                      <a:pt x="495" y="434"/>
                    </a:cubicBezTo>
                    <a:cubicBezTo>
                      <a:pt x="496" y="416"/>
                      <a:pt x="482" y="403"/>
                      <a:pt x="463" y="404"/>
                    </a:cubicBezTo>
                    <a:close/>
                    <a:moveTo>
                      <a:pt x="613" y="399"/>
                    </a:moveTo>
                    <a:cubicBezTo>
                      <a:pt x="613" y="399"/>
                      <a:pt x="613" y="399"/>
                      <a:pt x="613" y="399"/>
                    </a:cubicBezTo>
                    <a:cubicBezTo>
                      <a:pt x="593" y="400"/>
                      <a:pt x="577" y="413"/>
                      <a:pt x="577" y="431"/>
                    </a:cubicBezTo>
                    <a:cubicBezTo>
                      <a:pt x="577" y="431"/>
                      <a:pt x="577" y="431"/>
                      <a:pt x="577" y="431"/>
                    </a:cubicBezTo>
                    <a:cubicBezTo>
                      <a:pt x="577" y="449"/>
                      <a:pt x="592" y="463"/>
                      <a:pt x="613" y="464"/>
                    </a:cubicBezTo>
                    <a:cubicBezTo>
                      <a:pt x="613" y="464"/>
                      <a:pt x="613" y="464"/>
                      <a:pt x="613" y="464"/>
                    </a:cubicBezTo>
                    <a:cubicBezTo>
                      <a:pt x="633" y="463"/>
                      <a:pt x="648" y="449"/>
                      <a:pt x="648" y="431"/>
                    </a:cubicBezTo>
                    <a:cubicBezTo>
                      <a:pt x="648" y="412"/>
                      <a:pt x="633" y="399"/>
                      <a:pt x="613" y="399"/>
                    </a:cubicBezTo>
                    <a:close/>
                    <a:moveTo>
                      <a:pt x="902" y="414"/>
                    </a:moveTo>
                    <a:cubicBezTo>
                      <a:pt x="902" y="414"/>
                      <a:pt x="902" y="414"/>
                      <a:pt x="902" y="414"/>
                    </a:cubicBezTo>
                    <a:cubicBezTo>
                      <a:pt x="886" y="413"/>
                      <a:pt x="873" y="425"/>
                      <a:pt x="874" y="442"/>
                    </a:cubicBezTo>
                    <a:cubicBezTo>
                      <a:pt x="874" y="442"/>
                      <a:pt x="874" y="442"/>
                      <a:pt x="874" y="442"/>
                    </a:cubicBezTo>
                    <a:cubicBezTo>
                      <a:pt x="876" y="460"/>
                      <a:pt x="891" y="475"/>
                      <a:pt x="908" y="477"/>
                    </a:cubicBezTo>
                    <a:cubicBezTo>
                      <a:pt x="908" y="477"/>
                      <a:pt x="908" y="477"/>
                      <a:pt x="908" y="477"/>
                    </a:cubicBezTo>
                    <a:cubicBezTo>
                      <a:pt x="925" y="478"/>
                      <a:pt x="937" y="465"/>
                      <a:pt x="935" y="448"/>
                    </a:cubicBezTo>
                    <a:cubicBezTo>
                      <a:pt x="933" y="431"/>
                      <a:pt x="920" y="416"/>
                      <a:pt x="902" y="414"/>
                    </a:cubicBezTo>
                    <a:close/>
                    <a:moveTo>
                      <a:pt x="965" y="422"/>
                    </a:moveTo>
                    <a:cubicBezTo>
                      <a:pt x="965" y="422"/>
                      <a:pt x="965" y="422"/>
                      <a:pt x="965" y="422"/>
                    </a:cubicBezTo>
                    <a:cubicBezTo>
                      <a:pt x="950" y="420"/>
                      <a:pt x="939" y="431"/>
                      <a:pt x="940" y="449"/>
                    </a:cubicBezTo>
                    <a:cubicBezTo>
                      <a:pt x="940" y="449"/>
                      <a:pt x="940" y="449"/>
                      <a:pt x="940" y="449"/>
                    </a:cubicBezTo>
                    <a:cubicBezTo>
                      <a:pt x="942" y="466"/>
                      <a:pt x="956" y="481"/>
                      <a:pt x="972" y="483"/>
                    </a:cubicBezTo>
                    <a:cubicBezTo>
                      <a:pt x="972" y="483"/>
                      <a:pt x="972" y="483"/>
                      <a:pt x="972" y="483"/>
                    </a:cubicBezTo>
                    <a:cubicBezTo>
                      <a:pt x="988" y="484"/>
                      <a:pt x="999" y="472"/>
                      <a:pt x="997" y="455"/>
                    </a:cubicBezTo>
                    <a:cubicBezTo>
                      <a:pt x="994" y="438"/>
                      <a:pt x="981" y="424"/>
                      <a:pt x="965" y="422"/>
                    </a:cubicBezTo>
                    <a:close/>
                    <a:moveTo>
                      <a:pt x="1023" y="430"/>
                    </a:moveTo>
                    <a:cubicBezTo>
                      <a:pt x="1023" y="430"/>
                      <a:pt x="1023" y="430"/>
                      <a:pt x="1023" y="430"/>
                    </a:cubicBezTo>
                    <a:cubicBezTo>
                      <a:pt x="1009" y="428"/>
                      <a:pt x="999" y="439"/>
                      <a:pt x="1001" y="456"/>
                    </a:cubicBezTo>
                    <a:cubicBezTo>
                      <a:pt x="1001" y="456"/>
                      <a:pt x="1001" y="456"/>
                      <a:pt x="1001" y="456"/>
                    </a:cubicBezTo>
                    <a:cubicBezTo>
                      <a:pt x="1003" y="473"/>
                      <a:pt x="1016" y="488"/>
                      <a:pt x="1031" y="490"/>
                    </a:cubicBezTo>
                    <a:cubicBezTo>
                      <a:pt x="1031" y="490"/>
                      <a:pt x="1031" y="490"/>
                      <a:pt x="1031" y="490"/>
                    </a:cubicBezTo>
                    <a:cubicBezTo>
                      <a:pt x="1045" y="491"/>
                      <a:pt x="1054" y="480"/>
                      <a:pt x="1052" y="463"/>
                    </a:cubicBezTo>
                    <a:cubicBezTo>
                      <a:pt x="1050" y="446"/>
                      <a:pt x="1038" y="432"/>
                      <a:pt x="1023" y="430"/>
                    </a:cubicBezTo>
                    <a:close/>
                    <a:moveTo>
                      <a:pt x="1076" y="439"/>
                    </a:moveTo>
                    <a:cubicBezTo>
                      <a:pt x="1076" y="439"/>
                      <a:pt x="1076" y="439"/>
                      <a:pt x="1076" y="439"/>
                    </a:cubicBezTo>
                    <a:cubicBezTo>
                      <a:pt x="1063" y="437"/>
                      <a:pt x="1054" y="447"/>
                      <a:pt x="1056" y="464"/>
                    </a:cubicBezTo>
                    <a:cubicBezTo>
                      <a:pt x="1056" y="464"/>
                      <a:pt x="1056" y="464"/>
                      <a:pt x="1056" y="464"/>
                    </a:cubicBezTo>
                    <a:cubicBezTo>
                      <a:pt x="1058" y="480"/>
                      <a:pt x="1070" y="495"/>
                      <a:pt x="1083" y="497"/>
                    </a:cubicBezTo>
                    <a:cubicBezTo>
                      <a:pt x="1083" y="497"/>
                      <a:pt x="1083" y="497"/>
                      <a:pt x="1083" y="497"/>
                    </a:cubicBezTo>
                    <a:cubicBezTo>
                      <a:pt x="1096" y="498"/>
                      <a:pt x="1104" y="487"/>
                      <a:pt x="1102" y="471"/>
                    </a:cubicBezTo>
                    <a:cubicBezTo>
                      <a:pt x="1100" y="455"/>
                      <a:pt x="1089" y="441"/>
                      <a:pt x="1076" y="439"/>
                    </a:cubicBezTo>
                    <a:close/>
                    <a:moveTo>
                      <a:pt x="1164" y="458"/>
                    </a:moveTo>
                    <a:cubicBezTo>
                      <a:pt x="1164" y="458"/>
                      <a:pt x="1164" y="458"/>
                      <a:pt x="1164" y="458"/>
                    </a:cubicBezTo>
                    <a:cubicBezTo>
                      <a:pt x="1154" y="456"/>
                      <a:pt x="1148" y="465"/>
                      <a:pt x="1150" y="481"/>
                    </a:cubicBezTo>
                    <a:cubicBezTo>
                      <a:pt x="1150" y="481"/>
                      <a:pt x="1150" y="481"/>
                      <a:pt x="1150" y="481"/>
                    </a:cubicBezTo>
                    <a:cubicBezTo>
                      <a:pt x="1152" y="496"/>
                      <a:pt x="1162" y="510"/>
                      <a:pt x="1172" y="512"/>
                    </a:cubicBezTo>
                    <a:cubicBezTo>
                      <a:pt x="1172" y="512"/>
                      <a:pt x="1172" y="512"/>
                      <a:pt x="1172" y="512"/>
                    </a:cubicBezTo>
                    <a:cubicBezTo>
                      <a:pt x="1182" y="514"/>
                      <a:pt x="1187" y="503"/>
                      <a:pt x="1185" y="489"/>
                    </a:cubicBezTo>
                    <a:cubicBezTo>
                      <a:pt x="1182" y="474"/>
                      <a:pt x="1173" y="461"/>
                      <a:pt x="1164" y="458"/>
                    </a:cubicBezTo>
                    <a:close/>
                    <a:moveTo>
                      <a:pt x="1199" y="468"/>
                    </a:moveTo>
                    <a:cubicBezTo>
                      <a:pt x="1199" y="468"/>
                      <a:pt x="1199" y="468"/>
                      <a:pt x="1199" y="468"/>
                    </a:cubicBezTo>
                    <a:cubicBezTo>
                      <a:pt x="1190" y="466"/>
                      <a:pt x="1186" y="475"/>
                      <a:pt x="1188" y="490"/>
                    </a:cubicBezTo>
                    <a:cubicBezTo>
                      <a:pt x="1188" y="490"/>
                      <a:pt x="1188" y="490"/>
                      <a:pt x="1188" y="490"/>
                    </a:cubicBezTo>
                    <a:cubicBezTo>
                      <a:pt x="1190" y="504"/>
                      <a:pt x="1199" y="518"/>
                      <a:pt x="1207" y="520"/>
                    </a:cubicBezTo>
                    <a:cubicBezTo>
                      <a:pt x="1207" y="520"/>
                      <a:pt x="1207" y="520"/>
                      <a:pt x="1207" y="520"/>
                    </a:cubicBezTo>
                    <a:cubicBezTo>
                      <a:pt x="1216" y="522"/>
                      <a:pt x="1220" y="512"/>
                      <a:pt x="1218" y="498"/>
                    </a:cubicBezTo>
                    <a:cubicBezTo>
                      <a:pt x="1215" y="484"/>
                      <a:pt x="1207" y="471"/>
                      <a:pt x="1199" y="468"/>
                    </a:cubicBezTo>
                    <a:close/>
                    <a:moveTo>
                      <a:pt x="1228" y="479"/>
                    </a:moveTo>
                    <a:cubicBezTo>
                      <a:pt x="1228" y="479"/>
                      <a:pt x="1228" y="479"/>
                      <a:pt x="1228" y="479"/>
                    </a:cubicBezTo>
                    <a:cubicBezTo>
                      <a:pt x="1222" y="476"/>
                      <a:pt x="1218" y="485"/>
                      <a:pt x="1220" y="499"/>
                    </a:cubicBezTo>
                    <a:cubicBezTo>
                      <a:pt x="1220" y="499"/>
                      <a:pt x="1220" y="499"/>
                      <a:pt x="1220" y="499"/>
                    </a:cubicBezTo>
                    <a:cubicBezTo>
                      <a:pt x="1223" y="513"/>
                      <a:pt x="1230" y="526"/>
                      <a:pt x="1237" y="528"/>
                    </a:cubicBezTo>
                    <a:cubicBezTo>
                      <a:pt x="1237" y="528"/>
                      <a:pt x="1237" y="528"/>
                      <a:pt x="1237" y="528"/>
                    </a:cubicBezTo>
                    <a:cubicBezTo>
                      <a:pt x="1244" y="530"/>
                      <a:pt x="1247" y="521"/>
                      <a:pt x="1245" y="507"/>
                    </a:cubicBezTo>
                    <a:cubicBezTo>
                      <a:pt x="1242" y="494"/>
                      <a:pt x="1235" y="481"/>
                      <a:pt x="1228" y="479"/>
                    </a:cubicBezTo>
                    <a:close/>
                    <a:moveTo>
                      <a:pt x="1252" y="489"/>
                    </a:moveTo>
                    <a:cubicBezTo>
                      <a:pt x="1252" y="489"/>
                      <a:pt x="1252" y="489"/>
                      <a:pt x="1252" y="489"/>
                    </a:cubicBezTo>
                    <a:cubicBezTo>
                      <a:pt x="1247" y="487"/>
                      <a:pt x="1244" y="494"/>
                      <a:pt x="1246" y="508"/>
                    </a:cubicBezTo>
                    <a:cubicBezTo>
                      <a:pt x="1246" y="508"/>
                      <a:pt x="1246" y="508"/>
                      <a:pt x="1246" y="508"/>
                    </a:cubicBezTo>
                    <a:cubicBezTo>
                      <a:pt x="1249" y="522"/>
                      <a:pt x="1255" y="534"/>
                      <a:pt x="1261" y="536"/>
                    </a:cubicBezTo>
                    <a:cubicBezTo>
                      <a:pt x="1261" y="536"/>
                      <a:pt x="1261" y="536"/>
                      <a:pt x="1261" y="536"/>
                    </a:cubicBezTo>
                    <a:cubicBezTo>
                      <a:pt x="1266" y="538"/>
                      <a:pt x="1268" y="530"/>
                      <a:pt x="1266" y="517"/>
                    </a:cubicBezTo>
                    <a:cubicBezTo>
                      <a:pt x="1263" y="504"/>
                      <a:pt x="1257" y="492"/>
                      <a:pt x="1252" y="489"/>
                    </a:cubicBezTo>
                    <a:close/>
                    <a:moveTo>
                      <a:pt x="1270" y="500"/>
                    </a:moveTo>
                    <a:cubicBezTo>
                      <a:pt x="1270" y="500"/>
                      <a:pt x="1270" y="500"/>
                      <a:pt x="1270" y="500"/>
                    </a:cubicBezTo>
                    <a:cubicBezTo>
                      <a:pt x="1266" y="497"/>
                      <a:pt x="1264" y="505"/>
                      <a:pt x="1267" y="517"/>
                    </a:cubicBezTo>
                    <a:cubicBezTo>
                      <a:pt x="1267" y="517"/>
                      <a:pt x="1267" y="517"/>
                      <a:pt x="1267" y="517"/>
                    </a:cubicBezTo>
                    <a:cubicBezTo>
                      <a:pt x="1269" y="530"/>
                      <a:pt x="1275" y="542"/>
                      <a:pt x="1279" y="544"/>
                    </a:cubicBezTo>
                    <a:cubicBezTo>
                      <a:pt x="1279" y="544"/>
                      <a:pt x="1279" y="544"/>
                      <a:pt x="1279" y="544"/>
                    </a:cubicBezTo>
                    <a:cubicBezTo>
                      <a:pt x="1283" y="546"/>
                      <a:pt x="1283" y="539"/>
                      <a:pt x="1281" y="526"/>
                    </a:cubicBezTo>
                    <a:cubicBezTo>
                      <a:pt x="1278" y="514"/>
                      <a:pt x="1274" y="502"/>
                      <a:pt x="1270" y="500"/>
                    </a:cubicBezTo>
                    <a:close/>
                    <a:moveTo>
                      <a:pt x="1282" y="510"/>
                    </a:moveTo>
                    <a:cubicBezTo>
                      <a:pt x="1282" y="510"/>
                      <a:pt x="1282" y="510"/>
                      <a:pt x="1282" y="510"/>
                    </a:cubicBezTo>
                    <a:cubicBezTo>
                      <a:pt x="1280" y="508"/>
                      <a:pt x="1280" y="515"/>
                      <a:pt x="1282" y="527"/>
                    </a:cubicBezTo>
                    <a:cubicBezTo>
                      <a:pt x="1282" y="527"/>
                      <a:pt x="1282" y="527"/>
                      <a:pt x="1282" y="527"/>
                    </a:cubicBezTo>
                    <a:cubicBezTo>
                      <a:pt x="1285" y="539"/>
                      <a:pt x="1283" y="545"/>
                      <a:pt x="1291" y="553"/>
                    </a:cubicBezTo>
                    <a:cubicBezTo>
                      <a:pt x="1291" y="553"/>
                      <a:pt x="1291" y="553"/>
                      <a:pt x="1291" y="553"/>
                    </a:cubicBezTo>
                    <a:cubicBezTo>
                      <a:pt x="1293" y="555"/>
                      <a:pt x="1293" y="547"/>
                      <a:pt x="1290" y="536"/>
                    </a:cubicBezTo>
                    <a:cubicBezTo>
                      <a:pt x="1288" y="524"/>
                      <a:pt x="1285" y="514"/>
                      <a:pt x="1282" y="510"/>
                    </a:cubicBezTo>
                    <a:close/>
                    <a:moveTo>
                      <a:pt x="59" y="517"/>
                    </a:moveTo>
                    <a:cubicBezTo>
                      <a:pt x="59" y="517"/>
                      <a:pt x="59" y="517"/>
                      <a:pt x="59" y="517"/>
                    </a:cubicBezTo>
                    <a:cubicBezTo>
                      <a:pt x="49" y="519"/>
                      <a:pt x="41" y="533"/>
                      <a:pt x="39" y="548"/>
                    </a:cubicBezTo>
                    <a:cubicBezTo>
                      <a:pt x="39" y="548"/>
                      <a:pt x="39" y="548"/>
                      <a:pt x="39" y="548"/>
                    </a:cubicBezTo>
                    <a:cubicBezTo>
                      <a:pt x="37" y="563"/>
                      <a:pt x="43" y="574"/>
                      <a:pt x="53" y="573"/>
                    </a:cubicBezTo>
                    <a:cubicBezTo>
                      <a:pt x="53" y="573"/>
                      <a:pt x="53" y="573"/>
                      <a:pt x="53" y="573"/>
                    </a:cubicBezTo>
                    <a:cubicBezTo>
                      <a:pt x="63" y="571"/>
                      <a:pt x="72" y="558"/>
                      <a:pt x="74" y="542"/>
                    </a:cubicBezTo>
                    <a:cubicBezTo>
                      <a:pt x="75" y="526"/>
                      <a:pt x="68" y="515"/>
                      <a:pt x="59" y="517"/>
                    </a:cubicBezTo>
                    <a:close/>
                    <a:moveTo>
                      <a:pt x="99" y="510"/>
                    </a:moveTo>
                    <a:cubicBezTo>
                      <a:pt x="99" y="510"/>
                      <a:pt x="99" y="510"/>
                      <a:pt x="99" y="510"/>
                    </a:cubicBezTo>
                    <a:cubicBezTo>
                      <a:pt x="88" y="512"/>
                      <a:pt x="78" y="526"/>
                      <a:pt x="77" y="541"/>
                    </a:cubicBezTo>
                    <a:cubicBezTo>
                      <a:pt x="77" y="541"/>
                      <a:pt x="77" y="541"/>
                      <a:pt x="77" y="541"/>
                    </a:cubicBezTo>
                    <a:cubicBezTo>
                      <a:pt x="75" y="557"/>
                      <a:pt x="82" y="569"/>
                      <a:pt x="93" y="568"/>
                    </a:cubicBezTo>
                    <a:cubicBezTo>
                      <a:pt x="93" y="568"/>
                      <a:pt x="93" y="568"/>
                      <a:pt x="93" y="568"/>
                    </a:cubicBezTo>
                    <a:cubicBezTo>
                      <a:pt x="105" y="566"/>
                      <a:pt x="115" y="552"/>
                      <a:pt x="117" y="535"/>
                    </a:cubicBezTo>
                    <a:cubicBezTo>
                      <a:pt x="118" y="519"/>
                      <a:pt x="111" y="508"/>
                      <a:pt x="99" y="510"/>
                    </a:cubicBezTo>
                    <a:close/>
                    <a:moveTo>
                      <a:pt x="146" y="502"/>
                    </a:moveTo>
                    <a:cubicBezTo>
                      <a:pt x="146" y="502"/>
                      <a:pt x="146" y="502"/>
                      <a:pt x="146" y="502"/>
                    </a:cubicBezTo>
                    <a:cubicBezTo>
                      <a:pt x="133" y="504"/>
                      <a:pt x="122" y="518"/>
                      <a:pt x="120" y="535"/>
                    </a:cubicBezTo>
                    <a:cubicBezTo>
                      <a:pt x="120" y="535"/>
                      <a:pt x="120" y="535"/>
                      <a:pt x="120" y="535"/>
                    </a:cubicBezTo>
                    <a:cubicBezTo>
                      <a:pt x="119" y="552"/>
                      <a:pt x="127" y="564"/>
                      <a:pt x="140" y="563"/>
                    </a:cubicBezTo>
                    <a:cubicBezTo>
                      <a:pt x="140" y="563"/>
                      <a:pt x="140" y="563"/>
                      <a:pt x="140" y="563"/>
                    </a:cubicBezTo>
                    <a:cubicBezTo>
                      <a:pt x="153" y="561"/>
                      <a:pt x="164" y="546"/>
                      <a:pt x="166" y="529"/>
                    </a:cubicBezTo>
                    <a:cubicBezTo>
                      <a:pt x="167" y="512"/>
                      <a:pt x="159" y="501"/>
                      <a:pt x="146" y="502"/>
                    </a:cubicBezTo>
                    <a:close/>
                    <a:moveTo>
                      <a:pt x="198" y="495"/>
                    </a:moveTo>
                    <a:cubicBezTo>
                      <a:pt x="198" y="495"/>
                      <a:pt x="198" y="495"/>
                      <a:pt x="198" y="495"/>
                    </a:cubicBezTo>
                    <a:cubicBezTo>
                      <a:pt x="183" y="497"/>
                      <a:pt x="172" y="512"/>
                      <a:pt x="170" y="529"/>
                    </a:cubicBezTo>
                    <a:cubicBezTo>
                      <a:pt x="170" y="529"/>
                      <a:pt x="170" y="529"/>
                      <a:pt x="170" y="529"/>
                    </a:cubicBezTo>
                    <a:cubicBezTo>
                      <a:pt x="169" y="546"/>
                      <a:pt x="178" y="559"/>
                      <a:pt x="192" y="558"/>
                    </a:cubicBezTo>
                    <a:cubicBezTo>
                      <a:pt x="192" y="558"/>
                      <a:pt x="192" y="558"/>
                      <a:pt x="192" y="558"/>
                    </a:cubicBezTo>
                    <a:cubicBezTo>
                      <a:pt x="207" y="556"/>
                      <a:pt x="219" y="541"/>
                      <a:pt x="221" y="523"/>
                    </a:cubicBezTo>
                    <a:cubicBezTo>
                      <a:pt x="222" y="506"/>
                      <a:pt x="212" y="493"/>
                      <a:pt x="198" y="495"/>
                    </a:cubicBezTo>
                    <a:close/>
                    <a:moveTo>
                      <a:pt x="318" y="483"/>
                    </a:moveTo>
                    <a:cubicBezTo>
                      <a:pt x="318" y="483"/>
                      <a:pt x="318" y="483"/>
                      <a:pt x="318" y="483"/>
                    </a:cubicBezTo>
                    <a:cubicBezTo>
                      <a:pt x="301" y="484"/>
                      <a:pt x="288" y="499"/>
                      <a:pt x="286" y="517"/>
                    </a:cubicBezTo>
                    <a:cubicBezTo>
                      <a:pt x="286" y="517"/>
                      <a:pt x="286" y="517"/>
                      <a:pt x="286" y="517"/>
                    </a:cubicBezTo>
                    <a:cubicBezTo>
                      <a:pt x="285" y="536"/>
                      <a:pt x="296" y="549"/>
                      <a:pt x="314" y="548"/>
                    </a:cubicBezTo>
                    <a:cubicBezTo>
                      <a:pt x="314" y="548"/>
                      <a:pt x="314" y="548"/>
                      <a:pt x="314" y="548"/>
                    </a:cubicBezTo>
                    <a:cubicBezTo>
                      <a:pt x="331" y="547"/>
                      <a:pt x="346" y="532"/>
                      <a:pt x="347" y="513"/>
                    </a:cubicBezTo>
                    <a:cubicBezTo>
                      <a:pt x="348" y="494"/>
                      <a:pt x="336" y="481"/>
                      <a:pt x="318" y="483"/>
                    </a:cubicBezTo>
                    <a:close/>
                    <a:moveTo>
                      <a:pt x="386" y="477"/>
                    </a:moveTo>
                    <a:cubicBezTo>
                      <a:pt x="386" y="477"/>
                      <a:pt x="386" y="477"/>
                      <a:pt x="386" y="477"/>
                    </a:cubicBezTo>
                    <a:cubicBezTo>
                      <a:pt x="368" y="479"/>
                      <a:pt x="354" y="494"/>
                      <a:pt x="352" y="513"/>
                    </a:cubicBezTo>
                    <a:cubicBezTo>
                      <a:pt x="352" y="513"/>
                      <a:pt x="352" y="513"/>
                      <a:pt x="352" y="513"/>
                    </a:cubicBezTo>
                    <a:cubicBezTo>
                      <a:pt x="351" y="531"/>
                      <a:pt x="364" y="545"/>
                      <a:pt x="382" y="545"/>
                    </a:cubicBezTo>
                    <a:cubicBezTo>
                      <a:pt x="382" y="545"/>
                      <a:pt x="382" y="545"/>
                      <a:pt x="382" y="545"/>
                    </a:cubicBezTo>
                    <a:cubicBezTo>
                      <a:pt x="401" y="543"/>
                      <a:pt x="417" y="528"/>
                      <a:pt x="418" y="509"/>
                    </a:cubicBezTo>
                    <a:cubicBezTo>
                      <a:pt x="418" y="490"/>
                      <a:pt x="405" y="476"/>
                      <a:pt x="386" y="477"/>
                    </a:cubicBezTo>
                    <a:close/>
                    <a:moveTo>
                      <a:pt x="459" y="473"/>
                    </a:moveTo>
                    <a:cubicBezTo>
                      <a:pt x="459" y="473"/>
                      <a:pt x="459" y="473"/>
                      <a:pt x="459" y="473"/>
                    </a:cubicBezTo>
                    <a:cubicBezTo>
                      <a:pt x="439" y="474"/>
                      <a:pt x="424" y="489"/>
                      <a:pt x="423" y="508"/>
                    </a:cubicBezTo>
                    <a:cubicBezTo>
                      <a:pt x="423" y="508"/>
                      <a:pt x="423" y="508"/>
                      <a:pt x="423" y="508"/>
                    </a:cubicBezTo>
                    <a:cubicBezTo>
                      <a:pt x="422" y="527"/>
                      <a:pt x="436" y="542"/>
                      <a:pt x="456" y="541"/>
                    </a:cubicBezTo>
                    <a:cubicBezTo>
                      <a:pt x="456" y="541"/>
                      <a:pt x="456" y="541"/>
                      <a:pt x="456" y="541"/>
                    </a:cubicBezTo>
                    <a:cubicBezTo>
                      <a:pt x="475" y="540"/>
                      <a:pt x="491" y="524"/>
                      <a:pt x="492" y="505"/>
                    </a:cubicBezTo>
                    <a:cubicBezTo>
                      <a:pt x="492" y="486"/>
                      <a:pt x="478" y="472"/>
                      <a:pt x="459" y="473"/>
                    </a:cubicBezTo>
                    <a:close/>
                    <a:moveTo>
                      <a:pt x="840" y="476"/>
                    </a:moveTo>
                    <a:cubicBezTo>
                      <a:pt x="840" y="476"/>
                      <a:pt x="840" y="476"/>
                      <a:pt x="840" y="476"/>
                    </a:cubicBezTo>
                    <a:cubicBezTo>
                      <a:pt x="821" y="476"/>
                      <a:pt x="808" y="489"/>
                      <a:pt x="808" y="508"/>
                    </a:cubicBezTo>
                    <a:cubicBezTo>
                      <a:pt x="808" y="508"/>
                      <a:pt x="808" y="508"/>
                      <a:pt x="808" y="508"/>
                    </a:cubicBezTo>
                    <a:cubicBezTo>
                      <a:pt x="810" y="527"/>
                      <a:pt x="825" y="543"/>
                      <a:pt x="844" y="544"/>
                    </a:cubicBezTo>
                    <a:cubicBezTo>
                      <a:pt x="844" y="544"/>
                      <a:pt x="844" y="544"/>
                      <a:pt x="844" y="544"/>
                    </a:cubicBezTo>
                    <a:cubicBezTo>
                      <a:pt x="863" y="544"/>
                      <a:pt x="875" y="531"/>
                      <a:pt x="875" y="512"/>
                    </a:cubicBezTo>
                    <a:cubicBezTo>
                      <a:pt x="873" y="493"/>
                      <a:pt x="858" y="478"/>
                      <a:pt x="840" y="476"/>
                    </a:cubicBezTo>
                    <a:close/>
                    <a:moveTo>
                      <a:pt x="909" y="482"/>
                    </a:moveTo>
                    <a:cubicBezTo>
                      <a:pt x="909" y="482"/>
                      <a:pt x="909" y="482"/>
                      <a:pt x="909" y="482"/>
                    </a:cubicBezTo>
                    <a:cubicBezTo>
                      <a:pt x="891" y="481"/>
                      <a:pt x="879" y="493"/>
                      <a:pt x="880" y="512"/>
                    </a:cubicBezTo>
                    <a:cubicBezTo>
                      <a:pt x="880" y="512"/>
                      <a:pt x="880" y="512"/>
                      <a:pt x="880" y="512"/>
                    </a:cubicBezTo>
                    <a:cubicBezTo>
                      <a:pt x="881" y="531"/>
                      <a:pt x="896" y="547"/>
                      <a:pt x="913" y="548"/>
                    </a:cubicBezTo>
                    <a:cubicBezTo>
                      <a:pt x="913" y="548"/>
                      <a:pt x="913" y="548"/>
                      <a:pt x="913" y="548"/>
                    </a:cubicBezTo>
                    <a:cubicBezTo>
                      <a:pt x="931" y="548"/>
                      <a:pt x="942" y="535"/>
                      <a:pt x="941" y="517"/>
                    </a:cubicBezTo>
                    <a:cubicBezTo>
                      <a:pt x="940" y="498"/>
                      <a:pt x="925" y="484"/>
                      <a:pt x="909" y="482"/>
                    </a:cubicBezTo>
                    <a:close/>
                    <a:moveTo>
                      <a:pt x="973" y="488"/>
                    </a:moveTo>
                    <a:cubicBezTo>
                      <a:pt x="973" y="488"/>
                      <a:pt x="973" y="488"/>
                      <a:pt x="973" y="488"/>
                    </a:cubicBezTo>
                    <a:cubicBezTo>
                      <a:pt x="956" y="486"/>
                      <a:pt x="945" y="499"/>
                      <a:pt x="946" y="517"/>
                    </a:cubicBezTo>
                    <a:cubicBezTo>
                      <a:pt x="946" y="517"/>
                      <a:pt x="946" y="517"/>
                      <a:pt x="946" y="517"/>
                    </a:cubicBezTo>
                    <a:cubicBezTo>
                      <a:pt x="948" y="535"/>
                      <a:pt x="962" y="551"/>
                      <a:pt x="977" y="552"/>
                    </a:cubicBezTo>
                    <a:cubicBezTo>
                      <a:pt x="977" y="552"/>
                      <a:pt x="977" y="552"/>
                      <a:pt x="977" y="552"/>
                    </a:cubicBezTo>
                    <a:cubicBezTo>
                      <a:pt x="994" y="553"/>
                      <a:pt x="1005" y="540"/>
                      <a:pt x="1003" y="522"/>
                    </a:cubicBezTo>
                    <a:cubicBezTo>
                      <a:pt x="1002" y="504"/>
                      <a:pt x="988" y="489"/>
                      <a:pt x="973" y="488"/>
                    </a:cubicBezTo>
                    <a:close/>
                    <a:moveTo>
                      <a:pt x="1173" y="516"/>
                    </a:moveTo>
                    <a:cubicBezTo>
                      <a:pt x="1173" y="516"/>
                      <a:pt x="1173" y="516"/>
                      <a:pt x="1173" y="516"/>
                    </a:cubicBezTo>
                    <a:cubicBezTo>
                      <a:pt x="1163" y="514"/>
                      <a:pt x="1156" y="525"/>
                      <a:pt x="1157" y="541"/>
                    </a:cubicBezTo>
                    <a:cubicBezTo>
                      <a:pt x="1157" y="541"/>
                      <a:pt x="1157" y="541"/>
                      <a:pt x="1157" y="541"/>
                    </a:cubicBezTo>
                    <a:cubicBezTo>
                      <a:pt x="1159" y="557"/>
                      <a:pt x="1169" y="570"/>
                      <a:pt x="1179" y="572"/>
                    </a:cubicBezTo>
                    <a:cubicBezTo>
                      <a:pt x="1179" y="572"/>
                      <a:pt x="1179" y="572"/>
                      <a:pt x="1179" y="572"/>
                    </a:cubicBezTo>
                    <a:cubicBezTo>
                      <a:pt x="1189" y="573"/>
                      <a:pt x="1194" y="562"/>
                      <a:pt x="1193" y="547"/>
                    </a:cubicBezTo>
                    <a:cubicBezTo>
                      <a:pt x="1191" y="532"/>
                      <a:pt x="1183" y="518"/>
                      <a:pt x="1173" y="516"/>
                    </a:cubicBezTo>
                    <a:close/>
                    <a:moveTo>
                      <a:pt x="1208" y="524"/>
                    </a:moveTo>
                    <a:cubicBezTo>
                      <a:pt x="1208" y="524"/>
                      <a:pt x="1208" y="524"/>
                      <a:pt x="1208" y="524"/>
                    </a:cubicBezTo>
                    <a:cubicBezTo>
                      <a:pt x="1200" y="522"/>
                      <a:pt x="1194" y="532"/>
                      <a:pt x="1196" y="547"/>
                    </a:cubicBezTo>
                    <a:cubicBezTo>
                      <a:pt x="1196" y="547"/>
                      <a:pt x="1196" y="547"/>
                      <a:pt x="1196" y="547"/>
                    </a:cubicBezTo>
                    <a:cubicBezTo>
                      <a:pt x="1197" y="563"/>
                      <a:pt x="1206" y="576"/>
                      <a:pt x="1214" y="578"/>
                    </a:cubicBezTo>
                    <a:cubicBezTo>
                      <a:pt x="1214" y="578"/>
                      <a:pt x="1214" y="578"/>
                      <a:pt x="1214" y="578"/>
                    </a:cubicBezTo>
                    <a:cubicBezTo>
                      <a:pt x="1223" y="579"/>
                      <a:pt x="1227" y="569"/>
                      <a:pt x="1226" y="554"/>
                    </a:cubicBezTo>
                    <a:cubicBezTo>
                      <a:pt x="1224" y="539"/>
                      <a:pt x="1217" y="526"/>
                      <a:pt x="1208" y="524"/>
                    </a:cubicBezTo>
                    <a:close/>
                    <a:moveTo>
                      <a:pt x="1279" y="548"/>
                    </a:moveTo>
                    <a:cubicBezTo>
                      <a:pt x="1279" y="548"/>
                      <a:pt x="1279" y="548"/>
                      <a:pt x="1279" y="548"/>
                    </a:cubicBezTo>
                    <a:cubicBezTo>
                      <a:pt x="1275" y="546"/>
                      <a:pt x="1273" y="555"/>
                      <a:pt x="1275" y="568"/>
                    </a:cubicBezTo>
                    <a:cubicBezTo>
                      <a:pt x="1275" y="568"/>
                      <a:pt x="1275" y="568"/>
                      <a:pt x="1275" y="568"/>
                    </a:cubicBezTo>
                    <a:cubicBezTo>
                      <a:pt x="1277" y="581"/>
                      <a:pt x="1281" y="593"/>
                      <a:pt x="1285" y="594"/>
                    </a:cubicBezTo>
                    <a:cubicBezTo>
                      <a:pt x="1285" y="594"/>
                      <a:pt x="1285" y="594"/>
                      <a:pt x="1285" y="594"/>
                    </a:cubicBezTo>
                    <a:cubicBezTo>
                      <a:pt x="1289" y="595"/>
                      <a:pt x="1291" y="587"/>
                      <a:pt x="1289" y="574"/>
                    </a:cubicBezTo>
                    <a:cubicBezTo>
                      <a:pt x="1287" y="561"/>
                      <a:pt x="1283" y="550"/>
                      <a:pt x="1279" y="548"/>
                    </a:cubicBezTo>
                    <a:close/>
                    <a:moveTo>
                      <a:pt x="1291" y="556"/>
                    </a:moveTo>
                    <a:cubicBezTo>
                      <a:pt x="1291" y="556"/>
                      <a:pt x="1296" y="560"/>
                      <a:pt x="1291" y="556"/>
                    </a:cubicBezTo>
                    <a:cubicBezTo>
                      <a:pt x="1287" y="552"/>
                      <a:pt x="1288" y="562"/>
                      <a:pt x="1290" y="575"/>
                    </a:cubicBezTo>
                    <a:cubicBezTo>
                      <a:pt x="1290" y="575"/>
                      <a:pt x="1290" y="575"/>
                      <a:pt x="1290" y="575"/>
                    </a:cubicBezTo>
                    <a:cubicBezTo>
                      <a:pt x="1292" y="587"/>
                      <a:pt x="1288" y="594"/>
                      <a:pt x="1298" y="600"/>
                    </a:cubicBezTo>
                    <a:cubicBezTo>
                      <a:pt x="1298" y="600"/>
                      <a:pt x="1297" y="604"/>
                      <a:pt x="1298" y="600"/>
                    </a:cubicBezTo>
                    <a:cubicBezTo>
                      <a:pt x="1299" y="595"/>
                      <a:pt x="1300" y="593"/>
                      <a:pt x="1299" y="581"/>
                    </a:cubicBezTo>
                    <a:cubicBezTo>
                      <a:pt x="1297" y="569"/>
                      <a:pt x="1299" y="564"/>
                      <a:pt x="1291" y="556"/>
                    </a:cubicBezTo>
                    <a:close/>
                    <a:moveTo>
                      <a:pt x="18" y="582"/>
                    </a:moveTo>
                    <a:cubicBezTo>
                      <a:pt x="18" y="582"/>
                      <a:pt x="18" y="582"/>
                      <a:pt x="18" y="582"/>
                    </a:cubicBezTo>
                    <a:cubicBezTo>
                      <a:pt x="10" y="584"/>
                      <a:pt x="2" y="597"/>
                      <a:pt x="2" y="612"/>
                    </a:cubicBezTo>
                    <a:cubicBezTo>
                      <a:pt x="2" y="612"/>
                      <a:pt x="2" y="612"/>
                      <a:pt x="2" y="612"/>
                    </a:cubicBezTo>
                    <a:cubicBezTo>
                      <a:pt x="0" y="627"/>
                      <a:pt x="6" y="638"/>
                      <a:pt x="14" y="637"/>
                    </a:cubicBezTo>
                    <a:cubicBezTo>
                      <a:pt x="14" y="637"/>
                      <a:pt x="14" y="637"/>
                      <a:pt x="14" y="637"/>
                    </a:cubicBezTo>
                    <a:cubicBezTo>
                      <a:pt x="22" y="636"/>
                      <a:pt x="30" y="623"/>
                      <a:pt x="31" y="608"/>
                    </a:cubicBezTo>
                    <a:cubicBezTo>
                      <a:pt x="32" y="592"/>
                      <a:pt x="26" y="582"/>
                      <a:pt x="18" y="582"/>
                    </a:cubicBezTo>
                    <a:close/>
                    <a:moveTo>
                      <a:pt x="52" y="577"/>
                    </a:moveTo>
                    <a:cubicBezTo>
                      <a:pt x="52" y="577"/>
                      <a:pt x="52" y="577"/>
                      <a:pt x="52" y="577"/>
                    </a:cubicBezTo>
                    <a:cubicBezTo>
                      <a:pt x="42" y="579"/>
                      <a:pt x="34" y="592"/>
                      <a:pt x="34" y="608"/>
                    </a:cubicBezTo>
                    <a:cubicBezTo>
                      <a:pt x="34" y="608"/>
                      <a:pt x="34" y="608"/>
                      <a:pt x="34" y="608"/>
                    </a:cubicBezTo>
                    <a:cubicBezTo>
                      <a:pt x="33" y="623"/>
                      <a:pt x="39" y="635"/>
                      <a:pt x="49" y="635"/>
                    </a:cubicBezTo>
                    <a:cubicBezTo>
                      <a:pt x="49" y="635"/>
                      <a:pt x="49" y="635"/>
                      <a:pt x="49" y="635"/>
                    </a:cubicBezTo>
                    <a:cubicBezTo>
                      <a:pt x="58" y="634"/>
                      <a:pt x="67" y="621"/>
                      <a:pt x="68" y="604"/>
                    </a:cubicBezTo>
                    <a:cubicBezTo>
                      <a:pt x="69" y="588"/>
                      <a:pt x="62" y="576"/>
                      <a:pt x="52" y="577"/>
                    </a:cubicBezTo>
                    <a:close/>
                    <a:moveTo>
                      <a:pt x="93" y="572"/>
                    </a:moveTo>
                    <a:cubicBezTo>
                      <a:pt x="93" y="572"/>
                      <a:pt x="93" y="572"/>
                      <a:pt x="93" y="572"/>
                    </a:cubicBezTo>
                    <a:cubicBezTo>
                      <a:pt x="82" y="574"/>
                      <a:pt x="72" y="587"/>
                      <a:pt x="71" y="604"/>
                    </a:cubicBezTo>
                    <a:cubicBezTo>
                      <a:pt x="71" y="604"/>
                      <a:pt x="71" y="604"/>
                      <a:pt x="71" y="604"/>
                    </a:cubicBezTo>
                    <a:cubicBezTo>
                      <a:pt x="70" y="620"/>
                      <a:pt x="78" y="633"/>
                      <a:pt x="90" y="632"/>
                    </a:cubicBezTo>
                    <a:cubicBezTo>
                      <a:pt x="90" y="632"/>
                      <a:pt x="90" y="632"/>
                      <a:pt x="90" y="632"/>
                    </a:cubicBezTo>
                    <a:cubicBezTo>
                      <a:pt x="101" y="631"/>
                      <a:pt x="111" y="617"/>
                      <a:pt x="112" y="600"/>
                    </a:cubicBezTo>
                    <a:cubicBezTo>
                      <a:pt x="113" y="583"/>
                      <a:pt x="104" y="571"/>
                      <a:pt x="93" y="572"/>
                    </a:cubicBezTo>
                    <a:close/>
                    <a:moveTo>
                      <a:pt x="140" y="567"/>
                    </a:moveTo>
                    <a:cubicBezTo>
                      <a:pt x="140" y="567"/>
                      <a:pt x="140" y="567"/>
                      <a:pt x="140" y="567"/>
                    </a:cubicBezTo>
                    <a:cubicBezTo>
                      <a:pt x="127" y="569"/>
                      <a:pt x="117" y="583"/>
                      <a:pt x="115" y="600"/>
                    </a:cubicBezTo>
                    <a:cubicBezTo>
                      <a:pt x="115" y="600"/>
                      <a:pt x="115" y="600"/>
                      <a:pt x="115" y="600"/>
                    </a:cubicBezTo>
                    <a:cubicBezTo>
                      <a:pt x="115" y="617"/>
                      <a:pt x="123" y="630"/>
                      <a:pt x="136" y="629"/>
                    </a:cubicBezTo>
                    <a:cubicBezTo>
                      <a:pt x="136" y="629"/>
                      <a:pt x="136" y="629"/>
                      <a:pt x="136" y="629"/>
                    </a:cubicBezTo>
                    <a:cubicBezTo>
                      <a:pt x="149" y="628"/>
                      <a:pt x="160" y="614"/>
                      <a:pt x="161" y="596"/>
                    </a:cubicBezTo>
                    <a:cubicBezTo>
                      <a:pt x="162" y="579"/>
                      <a:pt x="152" y="566"/>
                      <a:pt x="140" y="567"/>
                    </a:cubicBezTo>
                    <a:close/>
                    <a:moveTo>
                      <a:pt x="192" y="562"/>
                    </a:moveTo>
                    <a:cubicBezTo>
                      <a:pt x="192" y="562"/>
                      <a:pt x="192" y="562"/>
                      <a:pt x="192" y="562"/>
                    </a:cubicBezTo>
                    <a:cubicBezTo>
                      <a:pt x="177" y="564"/>
                      <a:pt x="166" y="578"/>
                      <a:pt x="165" y="596"/>
                    </a:cubicBezTo>
                    <a:cubicBezTo>
                      <a:pt x="165" y="596"/>
                      <a:pt x="165" y="596"/>
                      <a:pt x="165" y="596"/>
                    </a:cubicBezTo>
                    <a:cubicBezTo>
                      <a:pt x="164" y="614"/>
                      <a:pt x="174" y="627"/>
                      <a:pt x="189" y="627"/>
                    </a:cubicBezTo>
                    <a:cubicBezTo>
                      <a:pt x="189" y="627"/>
                      <a:pt x="189" y="627"/>
                      <a:pt x="189" y="627"/>
                    </a:cubicBezTo>
                    <a:cubicBezTo>
                      <a:pt x="203" y="626"/>
                      <a:pt x="215" y="611"/>
                      <a:pt x="216" y="593"/>
                    </a:cubicBezTo>
                    <a:cubicBezTo>
                      <a:pt x="217" y="574"/>
                      <a:pt x="206" y="561"/>
                      <a:pt x="192" y="562"/>
                    </a:cubicBezTo>
                    <a:close/>
                    <a:moveTo>
                      <a:pt x="250" y="558"/>
                    </a:moveTo>
                    <a:cubicBezTo>
                      <a:pt x="250" y="558"/>
                      <a:pt x="250" y="558"/>
                      <a:pt x="250" y="558"/>
                    </a:cubicBezTo>
                    <a:cubicBezTo>
                      <a:pt x="234" y="559"/>
                      <a:pt x="222" y="574"/>
                      <a:pt x="221" y="592"/>
                    </a:cubicBezTo>
                    <a:cubicBezTo>
                      <a:pt x="221" y="592"/>
                      <a:pt x="221" y="592"/>
                      <a:pt x="221" y="592"/>
                    </a:cubicBezTo>
                    <a:cubicBezTo>
                      <a:pt x="220" y="611"/>
                      <a:pt x="231" y="625"/>
                      <a:pt x="247" y="624"/>
                    </a:cubicBezTo>
                    <a:cubicBezTo>
                      <a:pt x="247" y="624"/>
                      <a:pt x="247" y="624"/>
                      <a:pt x="247" y="624"/>
                    </a:cubicBezTo>
                    <a:cubicBezTo>
                      <a:pt x="263" y="623"/>
                      <a:pt x="276" y="608"/>
                      <a:pt x="277" y="589"/>
                    </a:cubicBezTo>
                    <a:cubicBezTo>
                      <a:pt x="277" y="570"/>
                      <a:pt x="266" y="557"/>
                      <a:pt x="250" y="558"/>
                    </a:cubicBezTo>
                    <a:close/>
                    <a:moveTo>
                      <a:pt x="314" y="554"/>
                    </a:moveTo>
                    <a:cubicBezTo>
                      <a:pt x="314" y="554"/>
                      <a:pt x="314" y="554"/>
                      <a:pt x="314" y="554"/>
                    </a:cubicBezTo>
                    <a:cubicBezTo>
                      <a:pt x="296" y="555"/>
                      <a:pt x="283" y="570"/>
                      <a:pt x="282" y="589"/>
                    </a:cubicBezTo>
                    <a:cubicBezTo>
                      <a:pt x="282" y="589"/>
                      <a:pt x="282" y="589"/>
                      <a:pt x="282" y="589"/>
                    </a:cubicBezTo>
                    <a:cubicBezTo>
                      <a:pt x="281" y="608"/>
                      <a:pt x="294" y="623"/>
                      <a:pt x="311" y="622"/>
                    </a:cubicBezTo>
                    <a:cubicBezTo>
                      <a:pt x="311" y="622"/>
                      <a:pt x="311" y="622"/>
                      <a:pt x="311" y="622"/>
                    </a:cubicBezTo>
                    <a:cubicBezTo>
                      <a:pt x="328" y="621"/>
                      <a:pt x="342" y="605"/>
                      <a:pt x="343" y="586"/>
                    </a:cubicBezTo>
                    <a:cubicBezTo>
                      <a:pt x="344" y="567"/>
                      <a:pt x="331" y="553"/>
                      <a:pt x="314" y="554"/>
                    </a:cubicBezTo>
                    <a:close/>
                    <a:moveTo>
                      <a:pt x="382" y="550"/>
                    </a:moveTo>
                    <a:cubicBezTo>
                      <a:pt x="382" y="550"/>
                      <a:pt x="382" y="550"/>
                      <a:pt x="382" y="550"/>
                    </a:cubicBezTo>
                    <a:cubicBezTo>
                      <a:pt x="363" y="551"/>
                      <a:pt x="349" y="566"/>
                      <a:pt x="348" y="586"/>
                    </a:cubicBezTo>
                    <a:cubicBezTo>
                      <a:pt x="348" y="586"/>
                      <a:pt x="348" y="586"/>
                      <a:pt x="348" y="586"/>
                    </a:cubicBezTo>
                    <a:cubicBezTo>
                      <a:pt x="348" y="606"/>
                      <a:pt x="361" y="620"/>
                      <a:pt x="380" y="620"/>
                    </a:cubicBezTo>
                    <a:cubicBezTo>
                      <a:pt x="380" y="620"/>
                      <a:pt x="380" y="620"/>
                      <a:pt x="380" y="620"/>
                    </a:cubicBezTo>
                    <a:cubicBezTo>
                      <a:pt x="398" y="619"/>
                      <a:pt x="413" y="603"/>
                      <a:pt x="414" y="583"/>
                    </a:cubicBezTo>
                    <a:cubicBezTo>
                      <a:pt x="414" y="563"/>
                      <a:pt x="400" y="549"/>
                      <a:pt x="382" y="550"/>
                    </a:cubicBezTo>
                    <a:close/>
                    <a:moveTo>
                      <a:pt x="913" y="553"/>
                    </a:moveTo>
                    <a:cubicBezTo>
                      <a:pt x="913" y="553"/>
                      <a:pt x="913" y="553"/>
                      <a:pt x="913" y="553"/>
                    </a:cubicBezTo>
                    <a:cubicBezTo>
                      <a:pt x="896" y="552"/>
                      <a:pt x="883" y="566"/>
                      <a:pt x="883" y="586"/>
                    </a:cubicBezTo>
                    <a:cubicBezTo>
                      <a:pt x="883" y="586"/>
                      <a:pt x="883" y="586"/>
                      <a:pt x="883" y="586"/>
                    </a:cubicBezTo>
                    <a:cubicBezTo>
                      <a:pt x="884" y="605"/>
                      <a:pt x="899" y="621"/>
                      <a:pt x="916" y="622"/>
                    </a:cubicBezTo>
                    <a:cubicBezTo>
                      <a:pt x="916" y="622"/>
                      <a:pt x="916" y="622"/>
                      <a:pt x="916" y="622"/>
                    </a:cubicBezTo>
                    <a:cubicBezTo>
                      <a:pt x="934" y="622"/>
                      <a:pt x="946" y="607"/>
                      <a:pt x="946" y="589"/>
                    </a:cubicBezTo>
                    <a:cubicBezTo>
                      <a:pt x="945" y="569"/>
                      <a:pt x="931" y="554"/>
                      <a:pt x="913" y="553"/>
                    </a:cubicBezTo>
                    <a:close/>
                    <a:moveTo>
                      <a:pt x="1137" y="571"/>
                    </a:moveTo>
                    <a:cubicBezTo>
                      <a:pt x="1137" y="571"/>
                      <a:pt x="1137" y="571"/>
                      <a:pt x="1137" y="571"/>
                    </a:cubicBezTo>
                    <a:cubicBezTo>
                      <a:pt x="1126" y="570"/>
                      <a:pt x="1117" y="583"/>
                      <a:pt x="1118" y="599"/>
                    </a:cubicBezTo>
                    <a:cubicBezTo>
                      <a:pt x="1118" y="599"/>
                      <a:pt x="1118" y="599"/>
                      <a:pt x="1118" y="599"/>
                    </a:cubicBezTo>
                    <a:cubicBezTo>
                      <a:pt x="1119" y="617"/>
                      <a:pt x="1129" y="631"/>
                      <a:pt x="1141" y="632"/>
                    </a:cubicBezTo>
                    <a:cubicBezTo>
                      <a:pt x="1141" y="632"/>
                      <a:pt x="1141" y="632"/>
                      <a:pt x="1141" y="632"/>
                    </a:cubicBezTo>
                    <a:cubicBezTo>
                      <a:pt x="1152" y="632"/>
                      <a:pt x="1160" y="620"/>
                      <a:pt x="1159" y="603"/>
                    </a:cubicBezTo>
                    <a:cubicBezTo>
                      <a:pt x="1158" y="586"/>
                      <a:pt x="1149" y="573"/>
                      <a:pt x="1137" y="571"/>
                    </a:cubicBezTo>
                    <a:close/>
                    <a:moveTo>
                      <a:pt x="1179" y="576"/>
                    </a:moveTo>
                    <a:cubicBezTo>
                      <a:pt x="1179" y="576"/>
                      <a:pt x="1179" y="576"/>
                      <a:pt x="1179" y="576"/>
                    </a:cubicBezTo>
                    <a:cubicBezTo>
                      <a:pt x="1169" y="575"/>
                      <a:pt x="1162" y="587"/>
                      <a:pt x="1162" y="603"/>
                    </a:cubicBezTo>
                    <a:cubicBezTo>
                      <a:pt x="1162" y="603"/>
                      <a:pt x="1162" y="603"/>
                      <a:pt x="1162" y="603"/>
                    </a:cubicBezTo>
                    <a:cubicBezTo>
                      <a:pt x="1164" y="620"/>
                      <a:pt x="1173" y="633"/>
                      <a:pt x="1183" y="634"/>
                    </a:cubicBezTo>
                    <a:cubicBezTo>
                      <a:pt x="1183" y="634"/>
                      <a:pt x="1183" y="634"/>
                      <a:pt x="1183" y="634"/>
                    </a:cubicBezTo>
                    <a:cubicBezTo>
                      <a:pt x="1192" y="635"/>
                      <a:pt x="1199" y="623"/>
                      <a:pt x="1198" y="607"/>
                    </a:cubicBezTo>
                    <a:cubicBezTo>
                      <a:pt x="1197" y="591"/>
                      <a:pt x="1189" y="578"/>
                      <a:pt x="1179" y="576"/>
                    </a:cubicBezTo>
                    <a:close/>
                    <a:moveTo>
                      <a:pt x="1214" y="582"/>
                    </a:moveTo>
                    <a:cubicBezTo>
                      <a:pt x="1214" y="582"/>
                      <a:pt x="1214" y="582"/>
                      <a:pt x="1214" y="582"/>
                    </a:cubicBezTo>
                    <a:cubicBezTo>
                      <a:pt x="1206" y="581"/>
                      <a:pt x="1200" y="592"/>
                      <a:pt x="1201" y="607"/>
                    </a:cubicBezTo>
                    <a:cubicBezTo>
                      <a:pt x="1201" y="607"/>
                      <a:pt x="1201" y="607"/>
                      <a:pt x="1201" y="607"/>
                    </a:cubicBezTo>
                    <a:cubicBezTo>
                      <a:pt x="1202" y="623"/>
                      <a:pt x="1209" y="636"/>
                      <a:pt x="1218" y="637"/>
                    </a:cubicBezTo>
                    <a:cubicBezTo>
                      <a:pt x="1218" y="637"/>
                      <a:pt x="1218" y="637"/>
                      <a:pt x="1218" y="637"/>
                    </a:cubicBezTo>
                    <a:cubicBezTo>
                      <a:pt x="1226" y="637"/>
                      <a:pt x="1232" y="626"/>
                      <a:pt x="1231" y="611"/>
                    </a:cubicBezTo>
                    <a:cubicBezTo>
                      <a:pt x="1230" y="596"/>
                      <a:pt x="1223" y="583"/>
                      <a:pt x="1214" y="582"/>
                    </a:cubicBezTo>
                    <a:close/>
                    <a:moveTo>
                      <a:pt x="1244" y="587"/>
                    </a:moveTo>
                    <a:cubicBezTo>
                      <a:pt x="1244" y="587"/>
                      <a:pt x="1244" y="587"/>
                      <a:pt x="1244" y="587"/>
                    </a:cubicBezTo>
                    <a:cubicBezTo>
                      <a:pt x="1237" y="586"/>
                      <a:pt x="1233" y="596"/>
                      <a:pt x="1233" y="611"/>
                    </a:cubicBezTo>
                    <a:cubicBezTo>
                      <a:pt x="1233" y="611"/>
                      <a:pt x="1233" y="611"/>
                      <a:pt x="1233" y="611"/>
                    </a:cubicBezTo>
                    <a:cubicBezTo>
                      <a:pt x="1235" y="626"/>
                      <a:pt x="1240" y="639"/>
                      <a:pt x="1248" y="640"/>
                    </a:cubicBezTo>
                    <a:cubicBezTo>
                      <a:pt x="1248" y="640"/>
                      <a:pt x="1248" y="640"/>
                      <a:pt x="1248" y="640"/>
                    </a:cubicBezTo>
                    <a:cubicBezTo>
                      <a:pt x="1255" y="640"/>
                      <a:pt x="1259" y="630"/>
                      <a:pt x="1258" y="615"/>
                    </a:cubicBezTo>
                    <a:cubicBezTo>
                      <a:pt x="1257" y="601"/>
                      <a:pt x="1251" y="589"/>
                      <a:pt x="1244" y="587"/>
                    </a:cubicBezTo>
                    <a:close/>
                    <a:moveTo>
                      <a:pt x="1268" y="592"/>
                    </a:moveTo>
                    <a:cubicBezTo>
                      <a:pt x="1268" y="592"/>
                      <a:pt x="1268" y="592"/>
                      <a:pt x="1268" y="592"/>
                    </a:cubicBezTo>
                    <a:cubicBezTo>
                      <a:pt x="1262" y="591"/>
                      <a:pt x="1259" y="601"/>
                      <a:pt x="1260" y="615"/>
                    </a:cubicBezTo>
                    <a:cubicBezTo>
                      <a:pt x="1260" y="615"/>
                      <a:pt x="1260" y="615"/>
                      <a:pt x="1260" y="615"/>
                    </a:cubicBezTo>
                    <a:cubicBezTo>
                      <a:pt x="1261" y="630"/>
                      <a:pt x="1266" y="642"/>
                      <a:pt x="1272" y="642"/>
                    </a:cubicBezTo>
                    <a:cubicBezTo>
                      <a:pt x="1272" y="642"/>
                      <a:pt x="1272" y="642"/>
                      <a:pt x="1272" y="642"/>
                    </a:cubicBezTo>
                    <a:cubicBezTo>
                      <a:pt x="1277" y="643"/>
                      <a:pt x="1280" y="633"/>
                      <a:pt x="1279" y="619"/>
                    </a:cubicBezTo>
                    <a:cubicBezTo>
                      <a:pt x="1278" y="606"/>
                      <a:pt x="1274" y="594"/>
                      <a:pt x="1268" y="592"/>
                    </a:cubicBezTo>
                    <a:close/>
                    <a:moveTo>
                      <a:pt x="1286" y="598"/>
                    </a:moveTo>
                    <a:cubicBezTo>
                      <a:pt x="1286" y="598"/>
                      <a:pt x="1286" y="598"/>
                      <a:pt x="1286" y="598"/>
                    </a:cubicBezTo>
                    <a:cubicBezTo>
                      <a:pt x="1282" y="597"/>
                      <a:pt x="1280" y="606"/>
                      <a:pt x="1280" y="619"/>
                    </a:cubicBezTo>
                    <a:cubicBezTo>
                      <a:pt x="1280" y="619"/>
                      <a:pt x="1280" y="619"/>
                      <a:pt x="1280" y="619"/>
                    </a:cubicBezTo>
                    <a:cubicBezTo>
                      <a:pt x="1282" y="633"/>
                      <a:pt x="1278" y="643"/>
                      <a:pt x="1290" y="645"/>
                    </a:cubicBezTo>
                    <a:cubicBezTo>
                      <a:pt x="1290" y="645"/>
                      <a:pt x="1290" y="645"/>
                      <a:pt x="1290" y="645"/>
                    </a:cubicBezTo>
                    <a:cubicBezTo>
                      <a:pt x="1294" y="646"/>
                      <a:pt x="1295" y="636"/>
                      <a:pt x="1294" y="623"/>
                    </a:cubicBezTo>
                    <a:cubicBezTo>
                      <a:pt x="1293" y="610"/>
                      <a:pt x="1290" y="599"/>
                      <a:pt x="1286" y="598"/>
                    </a:cubicBezTo>
                    <a:close/>
                    <a:moveTo>
                      <a:pt x="1298" y="603"/>
                    </a:moveTo>
                    <a:cubicBezTo>
                      <a:pt x="1296" y="607"/>
                      <a:pt x="1294" y="611"/>
                      <a:pt x="1295" y="624"/>
                    </a:cubicBezTo>
                    <a:cubicBezTo>
                      <a:pt x="1295" y="624"/>
                      <a:pt x="1295" y="624"/>
                      <a:pt x="1295" y="624"/>
                    </a:cubicBezTo>
                    <a:cubicBezTo>
                      <a:pt x="1296" y="637"/>
                      <a:pt x="1299" y="652"/>
                      <a:pt x="1302" y="648"/>
                    </a:cubicBezTo>
                    <a:cubicBezTo>
                      <a:pt x="1305" y="645"/>
                      <a:pt x="1305" y="640"/>
                      <a:pt x="1304" y="627"/>
                    </a:cubicBezTo>
                    <a:cubicBezTo>
                      <a:pt x="1303" y="615"/>
                      <a:pt x="1300" y="599"/>
                      <a:pt x="1298" y="603"/>
                    </a:cubicBezTo>
                    <a:close/>
                    <a:moveTo>
                      <a:pt x="49" y="639"/>
                    </a:moveTo>
                    <a:cubicBezTo>
                      <a:pt x="49" y="639"/>
                      <a:pt x="49" y="639"/>
                      <a:pt x="49" y="639"/>
                    </a:cubicBezTo>
                    <a:cubicBezTo>
                      <a:pt x="39" y="640"/>
                      <a:pt x="31" y="653"/>
                      <a:pt x="31" y="669"/>
                    </a:cubicBezTo>
                    <a:cubicBezTo>
                      <a:pt x="31" y="669"/>
                      <a:pt x="31" y="669"/>
                      <a:pt x="31" y="669"/>
                    </a:cubicBezTo>
                    <a:cubicBezTo>
                      <a:pt x="31" y="685"/>
                      <a:pt x="38" y="697"/>
                      <a:pt x="47" y="697"/>
                    </a:cubicBezTo>
                    <a:cubicBezTo>
                      <a:pt x="47" y="697"/>
                      <a:pt x="47" y="697"/>
                      <a:pt x="47" y="697"/>
                    </a:cubicBezTo>
                    <a:cubicBezTo>
                      <a:pt x="57" y="697"/>
                      <a:pt x="65" y="684"/>
                      <a:pt x="66" y="667"/>
                    </a:cubicBezTo>
                    <a:cubicBezTo>
                      <a:pt x="66" y="651"/>
                      <a:pt x="58" y="638"/>
                      <a:pt x="49" y="639"/>
                    </a:cubicBezTo>
                    <a:close/>
                    <a:moveTo>
                      <a:pt x="89" y="636"/>
                    </a:moveTo>
                    <a:cubicBezTo>
                      <a:pt x="89" y="636"/>
                      <a:pt x="89" y="636"/>
                      <a:pt x="89" y="636"/>
                    </a:cubicBezTo>
                    <a:cubicBezTo>
                      <a:pt x="78" y="637"/>
                      <a:pt x="69" y="651"/>
                      <a:pt x="69" y="667"/>
                    </a:cubicBezTo>
                    <a:cubicBezTo>
                      <a:pt x="69" y="667"/>
                      <a:pt x="69" y="667"/>
                      <a:pt x="69" y="667"/>
                    </a:cubicBezTo>
                    <a:cubicBezTo>
                      <a:pt x="69" y="684"/>
                      <a:pt x="76" y="697"/>
                      <a:pt x="88" y="697"/>
                    </a:cubicBezTo>
                    <a:cubicBezTo>
                      <a:pt x="88" y="697"/>
                      <a:pt x="88" y="697"/>
                      <a:pt x="88" y="697"/>
                    </a:cubicBezTo>
                    <a:cubicBezTo>
                      <a:pt x="99" y="697"/>
                      <a:pt x="109" y="683"/>
                      <a:pt x="109" y="666"/>
                    </a:cubicBezTo>
                    <a:cubicBezTo>
                      <a:pt x="109" y="649"/>
                      <a:pt x="101" y="636"/>
                      <a:pt x="89" y="636"/>
                    </a:cubicBezTo>
                    <a:close/>
                    <a:moveTo>
                      <a:pt x="188" y="632"/>
                    </a:moveTo>
                    <a:cubicBezTo>
                      <a:pt x="188" y="632"/>
                      <a:pt x="188" y="632"/>
                      <a:pt x="188" y="632"/>
                    </a:cubicBezTo>
                    <a:cubicBezTo>
                      <a:pt x="174" y="633"/>
                      <a:pt x="163" y="647"/>
                      <a:pt x="163" y="665"/>
                    </a:cubicBezTo>
                    <a:cubicBezTo>
                      <a:pt x="163" y="665"/>
                      <a:pt x="163" y="665"/>
                      <a:pt x="163" y="665"/>
                    </a:cubicBezTo>
                    <a:cubicBezTo>
                      <a:pt x="163" y="683"/>
                      <a:pt x="173" y="697"/>
                      <a:pt x="187" y="697"/>
                    </a:cubicBezTo>
                    <a:cubicBezTo>
                      <a:pt x="187" y="697"/>
                      <a:pt x="187" y="697"/>
                      <a:pt x="187" y="697"/>
                    </a:cubicBezTo>
                    <a:cubicBezTo>
                      <a:pt x="202" y="697"/>
                      <a:pt x="214" y="682"/>
                      <a:pt x="214" y="664"/>
                    </a:cubicBezTo>
                    <a:cubicBezTo>
                      <a:pt x="214" y="645"/>
                      <a:pt x="203" y="631"/>
                      <a:pt x="188" y="632"/>
                    </a:cubicBezTo>
                    <a:close/>
                    <a:moveTo>
                      <a:pt x="247" y="629"/>
                    </a:moveTo>
                    <a:cubicBezTo>
                      <a:pt x="247" y="629"/>
                      <a:pt x="247" y="629"/>
                      <a:pt x="247" y="629"/>
                    </a:cubicBezTo>
                    <a:cubicBezTo>
                      <a:pt x="231" y="630"/>
                      <a:pt x="219" y="645"/>
                      <a:pt x="218" y="664"/>
                    </a:cubicBezTo>
                    <a:cubicBezTo>
                      <a:pt x="218" y="664"/>
                      <a:pt x="218" y="664"/>
                      <a:pt x="218" y="664"/>
                    </a:cubicBezTo>
                    <a:cubicBezTo>
                      <a:pt x="218" y="683"/>
                      <a:pt x="230" y="697"/>
                      <a:pt x="246" y="697"/>
                    </a:cubicBezTo>
                    <a:cubicBezTo>
                      <a:pt x="246" y="697"/>
                      <a:pt x="246" y="697"/>
                      <a:pt x="246" y="697"/>
                    </a:cubicBezTo>
                    <a:cubicBezTo>
                      <a:pt x="262" y="697"/>
                      <a:pt x="275" y="682"/>
                      <a:pt x="275" y="663"/>
                    </a:cubicBezTo>
                    <a:cubicBezTo>
                      <a:pt x="275" y="643"/>
                      <a:pt x="263" y="629"/>
                      <a:pt x="247" y="629"/>
                    </a:cubicBezTo>
                    <a:close/>
                    <a:moveTo>
                      <a:pt x="981" y="629"/>
                    </a:moveTo>
                    <a:cubicBezTo>
                      <a:pt x="981" y="629"/>
                      <a:pt x="981" y="629"/>
                      <a:pt x="981" y="629"/>
                    </a:cubicBezTo>
                    <a:cubicBezTo>
                      <a:pt x="965" y="629"/>
                      <a:pt x="952" y="643"/>
                      <a:pt x="952" y="663"/>
                    </a:cubicBezTo>
                    <a:cubicBezTo>
                      <a:pt x="952" y="663"/>
                      <a:pt x="952" y="663"/>
                      <a:pt x="952" y="663"/>
                    </a:cubicBezTo>
                    <a:cubicBezTo>
                      <a:pt x="953" y="682"/>
                      <a:pt x="966" y="697"/>
                      <a:pt x="982" y="697"/>
                    </a:cubicBezTo>
                    <a:cubicBezTo>
                      <a:pt x="982" y="697"/>
                      <a:pt x="982" y="697"/>
                      <a:pt x="982" y="697"/>
                    </a:cubicBezTo>
                    <a:cubicBezTo>
                      <a:pt x="998" y="697"/>
                      <a:pt x="1010" y="682"/>
                      <a:pt x="1010" y="664"/>
                    </a:cubicBezTo>
                    <a:cubicBezTo>
                      <a:pt x="1009" y="645"/>
                      <a:pt x="997" y="630"/>
                      <a:pt x="981" y="629"/>
                    </a:cubicBezTo>
                    <a:close/>
                    <a:moveTo>
                      <a:pt x="1040" y="631"/>
                    </a:moveTo>
                    <a:cubicBezTo>
                      <a:pt x="1040" y="631"/>
                      <a:pt x="1040" y="631"/>
                      <a:pt x="1040" y="631"/>
                    </a:cubicBezTo>
                    <a:cubicBezTo>
                      <a:pt x="1025" y="631"/>
                      <a:pt x="1014" y="645"/>
                      <a:pt x="1014" y="664"/>
                    </a:cubicBezTo>
                    <a:cubicBezTo>
                      <a:pt x="1014" y="664"/>
                      <a:pt x="1014" y="664"/>
                      <a:pt x="1014" y="664"/>
                    </a:cubicBezTo>
                    <a:cubicBezTo>
                      <a:pt x="1015" y="683"/>
                      <a:pt x="1026" y="697"/>
                      <a:pt x="1041" y="697"/>
                    </a:cubicBezTo>
                    <a:cubicBezTo>
                      <a:pt x="1041" y="697"/>
                      <a:pt x="1041" y="697"/>
                      <a:pt x="1041" y="697"/>
                    </a:cubicBezTo>
                    <a:cubicBezTo>
                      <a:pt x="1056" y="697"/>
                      <a:pt x="1066" y="683"/>
                      <a:pt x="1066" y="665"/>
                    </a:cubicBezTo>
                    <a:cubicBezTo>
                      <a:pt x="1066" y="647"/>
                      <a:pt x="1055" y="632"/>
                      <a:pt x="1040" y="631"/>
                    </a:cubicBezTo>
                    <a:close/>
                    <a:moveTo>
                      <a:pt x="1094" y="634"/>
                    </a:moveTo>
                    <a:cubicBezTo>
                      <a:pt x="1094" y="634"/>
                      <a:pt x="1094" y="634"/>
                      <a:pt x="1094" y="634"/>
                    </a:cubicBezTo>
                    <a:cubicBezTo>
                      <a:pt x="1080" y="633"/>
                      <a:pt x="1070" y="647"/>
                      <a:pt x="1070" y="665"/>
                    </a:cubicBezTo>
                    <a:cubicBezTo>
                      <a:pt x="1070" y="665"/>
                      <a:pt x="1070" y="665"/>
                      <a:pt x="1070" y="665"/>
                    </a:cubicBezTo>
                    <a:cubicBezTo>
                      <a:pt x="1071" y="683"/>
                      <a:pt x="1081" y="697"/>
                      <a:pt x="1095" y="697"/>
                    </a:cubicBezTo>
                    <a:cubicBezTo>
                      <a:pt x="1095" y="697"/>
                      <a:pt x="1095" y="697"/>
                      <a:pt x="1095" y="697"/>
                    </a:cubicBezTo>
                    <a:cubicBezTo>
                      <a:pt x="1108" y="697"/>
                      <a:pt x="1117" y="683"/>
                      <a:pt x="1117" y="666"/>
                    </a:cubicBezTo>
                    <a:cubicBezTo>
                      <a:pt x="1117" y="648"/>
                      <a:pt x="1107" y="634"/>
                      <a:pt x="1094" y="634"/>
                    </a:cubicBezTo>
                    <a:close/>
                    <a:moveTo>
                      <a:pt x="1141" y="636"/>
                    </a:moveTo>
                    <a:cubicBezTo>
                      <a:pt x="1141" y="636"/>
                      <a:pt x="1141" y="636"/>
                      <a:pt x="1141" y="636"/>
                    </a:cubicBezTo>
                    <a:cubicBezTo>
                      <a:pt x="1130" y="636"/>
                      <a:pt x="1121" y="649"/>
                      <a:pt x="1121" y="666"/>
                    </a:cubicBezTo>
                    <a:cubicBezTo>
                      <a:pt x="1121" y="666"/>
                      <a:pt x="1121" y="666"/>
                      <a:pt x="1121" y="666"/>
                    </a:cubicBezTo>
                    <a:cubicBezTo>
                      <a:pt x="1121" y="683"/>
                      <a:pt x="1131" y="697"/>
                      <a:pt x="1142" y="697"/>
                    </a:cubicBezTo>
                    <a:cubicBezTo>
                      <a:pt x="1142" y="697"/>
                      <a:pt x="1142" y="697"/>
                      <a:pt x="1142" y="697"/>
                    </a:cubicBezTo>
                    <a:cubicBezTo>
                      <a:pt x="1154" y="697"/>
                      <a:pt x="1162" y="684"/>
                      <a:pt x="1162" y="667"/>
                    </a:cubicBezTo>
                    <a:cubicBezTo>
                      <a:pt x="1162" y="650"/>
                      <a:pt x="1153" y="637"/>
                      <a:pt x="1141" y="636"/>
                    </a:cubicBezTo>
                    <a:close/>
                    <a:moveTo>
                      <a:pt x="1183" y="639"/>
                    </a:moveTo>
                    <a:cubicBezTo>
                      <a:pt x="1183" y="639"/>
                      <a:pt x="1183" y="639"/>
                      <a:pt x="1183" y="639"/>
                    </a:cubicBezTo>
                    <a:cubicBezTo>
                      <a:pt x="1173" y="638"/>
                      <a:pt x="1165" y="651"/>
                      <a:pt x="1165" y="667"/>
                    </a:cubicBezTo>
                    <a:cubicBezTo>
                      <a:pt x="1165" y="667"/>
                      <a:pt x="1165" y="667"/>
                      <a:pt x="1165" y="667"/>
                    </a:cubicBezTo>
                    <a:cubicBezTo>
                      <a:pt x="1166" y="684"/>
                      <a:pt x="1174" y="697"/>
                      <a:pt x="1184" y="697"/>
                    </a:cubicBezTo>
                    <a:cubicBezTo>
                      <a:pt x="1184" y="697"/>
                      <a:pt x="1184" y="697"/>
                      <a:pt x="1184" y="697"/>
                    </a:cubicBezTo>
                    <a:cubicBezTo>
                      <a:pt x="1194" y="697"/>
                      <a:pt x="1201" y="685"/>
                      <a:pt x="1201" y="668"/>
                    </a:cubicBezTo>
                    <a:cubicBezTo>
                      <a:pt x="1200" y="652"/>
                      <a:pt x="1193" y="639"/>
                      <a:pt x="1183" y="639"/>
                    </a:cubicBezTo>
                    <a:close/>
                    <a:moveTo>
                      <a:pt x="1218" y="641"/>
                    </a:moveTo>
                    <a:cubicBezTo>
                      <a:pt x="1218" y="641"/>
                      <a:pt x="1218" y="641"/>
                      <a:pt x="1218" y="641"/>
                    </a:cubicBezTo>
                    <a:cubicBezTo>
                      <a:pt x="1210" y="641"/>
                      <a:pt x="1204" y="653"/>
                      <a:pt x="1203" y="668"/>
                    </a:cubicBezTo>
                    <a:cubicBezTo>
                      <a:pt x="1203" y="668"/>
                      <a:pt x="1203" y="668"/>
                      <a:pt x="1203" y="668"/>
                    </a:cubicBezTo>
                    <a:cubicBezTo>
                      <a:pt x="1204" y="685"/>
                      <a:pt x="1211" y="697"/>
                      <a:pt x="1219" y="697"/>
                    </a:cubicBezTo>
                    <a:cubicBezTo>
                      <a:pt x="1219" y="697"/>
                      <a:pt x="1219" y="697"/>
                      <a:pt x="1219" y="697"/>
                    </a:cubicBezTo>
                    <a:cubicBezTo>
                      <a:pt x="1228" y="697"/>
                      <a:pt x="1234" y="685"/>
                      <a:pt x="1234" y="670"/>
                    </a:cubicBezTo>
                    <a:cubicBezTo>
                      <a:pt x="1233" y="654"/>
                      <a:pt x="1227" y="642"/>
                      <a:pt x="1218" y="641"/>
                    </a:cubicBezTo>
                    <a:close/>
                    <a:moveTo>
                      <a:pt x="1248" y="644"/>
                    </a:moveTo>
                    <a:cubicBezTo>
                      <a:pt x="1248" y="644"/>
                      <a:pt x="1248" y="644"/>
                      <a:pt x="1248" y="644"/>
                    </a:cubicBezTo>
                    <a:cubicBezTo>
                      <a:pt x="1241" y="643"/>
                      <a:pt x="1235" y="655"/>
                      <a:pt x="1236" y="670"/>
                    </a:cubicBezTo>
                    <a:cubicBezTo>
                      <a:pt x="1236" y="670"/>
                      <a:pt x="1236" y="670"/>
                      <a:pt x="1236" y="670"/>
                    </a:cubicBezTo>
                    <a:cubicBezTo>
                      <a:pt x="1236" y="685"/>
                      <a:pt x="1242" y="697"/>
                      <a:pt x="1249" y="697"/>
                    </a:cubicBezTo>
                    <a:cubicBezTo>
                      <a:pt x="1249" y="697"/>
                      <a:pt x="1249" y="697"/>
                      <a:pt x="1249" y="697"/>
                    </a:cubicBezTo>
                    <a:cubicBezTo>
                      <a:pt x="1256" y="697"/>
                      <a:pt x="1261" y="686"/>
                      <a:pt x="1261" y="671"/>
                    </a:cubicBezTo>
                    <a:cubicBezTo>
                      <a:pt x="1260" y="656"/>
                      <a:pt x="1255" y="644"/>
                      <a:pt x="1248" y="644"/>
                    </a:cubicBezTo>
                    <a:close/>
                    <a:moveTo>
                      <a:pt x="1272" y="646"/>
                    </a:moveTo>
                    <a:cubicBezTo>
                      <a:pt x="1272" y="646"/>
                      <a:pt x="1272" y="646"/>
                      <a:pt x="1272" y="646"/>
                    </a:cubicBezTo>
                    <a:cubicBezTo>
                      <a:pt x="1267" y="646"/>
                      <a:pt x="1262" y="656"/>
                      <a:pt x="1262" y="671"/>
                    </a:cubicBezTo>
                    <a:cubicBezTo>
                      <a:pt x="1262" y="671"/>
                      <a:pt x="1262" y="671"/>
                      <a:pt x="1262" y="671"/>
                    </a:cubicBezTo>
                    <a:cubicBezTo>
                      <a:pt x="1263" y="686"/>
                      <a:pt x="1268" y="697"/>
                      <a:pt x="1273" y="697"/>
                    </a:cubicBezTo>
                    <a:cubicBezTo>
                      <a:pt x="1273" y="697"/>
                      <a:pt x="1273" y="697"/>
                      <a:pt x="1273" y="697"/>
                    </a:cubicBezTo>
                    <a:cubicBezTo>
                      <a:pt x="1279" y="697"/>
                      <a:pt x="1282" y="686"/>
                      <a:pt x="1282" y="672"/>
                    </a:cubicBezTo>
                    <a:cubicBezTo>
                      <a:pt x="1281" y="658"/>
                      <a:pt x="1277" y="647"/>
                      <a:pt x="1272" y="646"/>
                    </a:cubicBezTo>
                    <a:close/>
                    <a:moveTo>
                      <a:pt x="1290" y="649"/>
                    </a:moveTo>
                    <a:cubicBezTo>
                      <a:pt x="1290" y="649"/>
                      <a:pt x="1290" y="649"/>
                      <a:pt x="1290" y="649"/>
                    </a:cubicBezTo>
                    <a:cubicBezTo>
                      <a:pt x="1286" y="648"/>
                      <a:pt x="1283" y="659"/>
                      <a:pt x="1283" y="672"/>
                    </a:cubicBezTo>
                    <a:cubicBezTo>
                      <a:pt x="1283" y="672"/>
                      <a:pt x="1283" y="672"/>
                      <a:pt x="1283" y="672"/>
                    </a:cubicBezTo>
                    <a:cubicBezTo>
                      <a:pt x="1284" y="686"/>
                      <a:pt x="1280" y="697"/>
                      <a:pt x="1291" y="697"/>
                    </a:cubicBezTo>
                    <a:cubicBezTo>
                      <a:pt x="1291" y="697"/>
                      <a:pt x="1291" y="697"/>
                      <a:pt x="1291" y="697"/>
                    </a:cubicBezTo>
                    <a:cubicBezTo>
                      <a:pt x="1295" y="697"/>
                      <a:pt x="1297" y="686"/>
                      <a:pt x="1297" y="673"/>
                    </a:cubicBezTo>
                    <a:cubicBezTo>
                      <a:pt x="1296" y="660"/>
                      <a:pt x="1301" y="651"/>
                      <a:pt x="1290" y="649"/>
                    </a:cubicBezTo>
                    <a:close/>
                    <a:moveTo>
                      <a:pt x="1302" y="651"/>
                    </a:moveTo>
                    <a:cubicBezTo>
                      <a:pt x="1298" y="655"/>
                      <a:pt x="1298" y="660"/>
                      <a:pt x="1298" y="674"/>
                    </a:cubicBezTo>
                    <a:cubicBezTo>
                      <a:pt x="1298" y="674"/>
                      <a:pt x="1298" y="674"/>
                      <a:pt x="1298" y="674"/>
                    </a:cubicBezTo>
                    <a:cubicBezTo>
                      <a:pt x="1298" y="686"/>
                      <a:pt x="1301" y="699"/>
                      <a:pt x="1303" y="697"/>
                    </a:cubicBezTo>
                    <a:cubicBezTo>
                      <a:pt x="1306" y="695"/>
                      <a:pt x="1307" y="687"/>
                      <a:pt x="1307" y="675"/>
                    </a:cubicBezTo>
                    <a:cubicBezTo>
                      <a:pt x="1306" y="662"/>
                      <a:pt x="1306" y="648"/>
                      <a:pt x="1302" y="651"/>
                    </a:cubicBezTo>
                    <a:close/>
                    <a:moveTo>
                      <a:pt x="47" y="701"/>
                    </a:moveTo>
                    <a:cubicBezTo>
                      <a:pt x="47" y="701"/>
                      <a:pt x="47" y="701"/>
                      <a:pt x="47" y="701"/>
                    </a:cubicBezTo>
                    <a:cubicBezTo>
                      <a:pt x="38" y="702"/>
                      <a:pt x="31" y="714"/>
                      <a:pt x="31" y="730"/>
                    </a:cubicBezTo>
                    <a:cubicBezTo>
                      <a:pt x="31" y="730"/>
                      <a:pt x="31" y="730"/>
                      <a:pt x="31" y="730"/>
                    </a:cubicBezTo>
                    <a:cubicBezTo>
                      <a:pt x="32" y="746"/>
                      <a:pt x="40" y="759"/>
                      <a:pt x="49" y="760"/>
                    </a:cubicBezTo>
                    <a:cubicBezTo>
                      <a:pt x="49" y="760"/>
                      <a:pt x="49" y="760"/>
                      <a:pt x="49" y="760"/>
                    </a:cubicBezTo>
                    <a:cubicBezTo>
                      <a:pt x="59" y="760"/>
                      <a:pt x="66" y="748"/>
                      <a:pt x="66" y="731"/>
                    </a:cubicBezTo>
                    <a:cubicBezTo>
                      <a:pt x="65" y="715"/>
                      <a:pt x="58" y="702"/>
                      <a:pt x="47" y="701"/>
                    </a:cubicBezTo>
                    <a:close/>
                    <a:moveTo>
                      <a:pt x="982" y="702"/>
                    </a:moveTo>
                    <a:cubicBezTo>
                      <a:pt x="982" y="702"/>
                      <a:pt x="982" y="702"/>
                      <a:pt x="982" y="702"/>
                    </a:cubicBezTo>
                    <a:cubicBezTo>
                      <a:pt x="966" y="703"/>
                      <a:pt x="953" y="718"/>
                      <a:pt x="952" y="737"/>
                    </a:cubicBezTo>
                    <a:cubicBezTo>
                      <a:pt x="952" y="737"/>
                      <a:pt x="952" y="737"/>
                      <a:pt x="952" y="737"/>
                    </a:cubicBezTo>
                    <a:cubicBezTo>
                      <a:pt x="953" y="756"/>
                      <a:pt x="965" y="771"/>
                      <a:pt x="981" y="770"/>
                    </a:cubicBezTo>
                    <a:cubicBezTo>
                      <a:pt x="981" y="770"/>
                      <a:pt x="981" y="770"/>
                      <a:pt x="981" y="770"/>
                    </a:cubicBezTo>
                    <a:cubicBezTo>
                      <a:pt x="997" y="770"/>
                      <a:pt x="1009" y="754"/>
                      <a:pt x="1010" y="736"/>
                    </a:cubicBezTo>
                    <a:cubicBezTo>
                      <a:pt x="1010" y="717"/>
                      <a:pt x="998" y="702"/>
                      <a:pt x="982" y="702"/>
                    </a:cubicBezTo>
                    <a:close/>
                    <a:moveTo>
                      <a:pt x="1041" y="702"/>
                    </a:moveTo>
                    <a:cubicBezTo>
                      <a:pt x="1041" y="702"/>
                      <a:pt x="1041" y="702"/>
                      <a:pt x="1041" y="702"/>
                    </a:cubicBezTo>
                    <a:cubicBezTo>
                      <a:pt x="1027" y="703"/>
                      <a:pt x="1014" y="717"/>
                      <a:pt x="1014" y="736"/>
                    </a:cubicBezTo>
                    <a:cubicBezTo>
                      <a:pt x="1014" y="736"/>
                      <a:pt x="1014" y="736"/>
                      <a:pt x="1014" y="736"/>
                    </a:cubicBezTo>
                    <a:cubicBezTo>
                      <a:pt x="1014" y="755"/>
                      <a:pt x="1025" y="768"/>
                      <a:pt x="1040" y="768"/>
                    </a:cubicBezTo>
                    <a:cubicBezTo>
                      <a:pt x="1040" y="768"/>
                      <a:pt x="1040" y="768"/>
                      <a:pt x="1040" y="768"/>
                    </a:cubicBezTo>
                    <a:cubicBezTo>
                      <a:pt x="1055" y="767"/>
                      <a:pt x="1066" y="753"/>
                      <a:pt x="1066" y="734"/>
                    </a:cubicBezTo>
                    <a:cubicBezTo>
                      <a:pt x="1066" y="716"/>
                      <a:pt x="1056" y="702"/>
                      <a:pt x="1041" y="702"/>
                    </a:cubicBezTo>
                    <a:close/>
                    <a:moveTo>
                      <a:pt x="1095" y="702"/>
                    </a:moveTo>
                    <a:cubicBezTo>
                      <a:pt x="1095" y="702"/>
                      <a:pt x="1095" y="702"/>
                      <a:pt x="1095" y="702"/>
                    </a:cubicBezTo>
                    <a:cubicBezTo>
                      <a:pt x="1082" y="702"/>
                      <a:pt x="1070" y="716"/>
                      <a:pt x="1070" y="734"/>
                    </a:cubicBezTo>
                    <a:cubicBezTo>
                      <a:pt x="1070" y="734"/>
                      <a:pt x="1070" y="734"/>
                      <a:pt x="1070" y="734"/>
                    </a:cubicBezTo>
                    <a:cubicBezTo>
                      <a:pt x="1070" y="753"/>
                      <a:pt x="1080" y="766"/>
                      <a:pt x="1093" y="765"/>
                    </a:cubicBezTo>
                    <a:cubicBezTo>
                      <a:pt x="1093" y="765"/>
                      <a:pt x="1093" y="765"/>
                      <a:pt x="1093" y="765"/>
                    </a:cubicBezTo>
                    <a:cubicBezTo>
                      <a:pt x="1106" y="765"/>
                      <a:pt x="1116" y="751"/>
                      <a:pt x="1117" y="733"/>
                    </a:cubicBezTo>
                    <a:cubicBezTo>
                      <a:pt x="1117" y="716"/>
                      <a:pt x="1108" y="702"/>
                      <a:pt x="1095" y="702"/>
                    </a:cubicBezTo>
                    <a:close/>
                    <a:moveTo>
                      <a:pt x="1142" y="702"/>
                    </a:moveTo>
                    <a:cubicBezTo>
                      <a:pt x="1142" y="702"/>
                      <a:pt x="1142" y="702"/>
                      <a:pt x="1142" y="702"/>
                    </a:cubicBezTo>
                    <a:cubicBezTo>
                      <a:pt x="1131" y="702"/>
                      <a:pt x="1121" y="715"/>
                      <a:pt x="1121" y="733"/>
                    </a:cubicBezTo>
                    <a:cubicBezTo>
                      <a:pt x="1121" y="733"/>
                      <a:pt x="1121" y="733"/>
                      <a:pt x="1121" y="733"/>
                    </a:cubicBezTo>
                    <a:cubicBezTo>
                      <a:pt x="1120" y="750"/>
                      <a:pt x="1129" y="763"/>
                      <a:pt x="1141" y="763"/>
                    </a:cubicBezTo>
                    <a:cubicBezTo>
                      <a:pt x="1141" y="763"/>
                      <a:pt x="1141" y="763"/>
                      <a:pt x="1141" y="763"/>
                    </a:cubicBezTo>
                    <a:cubicBezTo>
                      <a:pt x="1152" y="762"/>
                      <a:pt x="1161" y="748"/>
                      <a:pt x="1162" y="732"/>
                    </a:cubicBezTo>
                    <a:cubicBezTo>
                      <a:pt x="1162" y="715"/>
                      <a:pt x="1154" y="702"/>
                      <a:pt x="1142" y="702"/>
                    </a:cubicBezTo>
                    <a:close/>
                    <a:moveTo>
                      <a:pt x="1184" y="701"/>
                    </a:moveTo>
                    <a:cubicBezTo>
                      <a:pt x="1184" y="701"/>
                      <a:pt x="1184" y="701"/>
                      <a:pt x="1184" y="701"/>
                    </a:cubicBezTo>
                    <a:cubicBezTo>
                      <a:pt x="1174" y="702"/>
                      <a:pt x="1166" y="715"/>
                      <a:pt x="1165" y="731"/>
                    </a:cubicBezTo>
                    <a:cubicBezTo>
                      <a:pt x="1165" y="731"/>
                      <a:pt x="1165" y="731"/>
                      <a:pt x="1165" y="731"/>
                    </a:cubicBezTo>
                    <a:cubicBezTo>
                      <a:pt x="1165" y="748"/>
                      <a:pt x="1172" y="761"/>
                      <a:pt x="1182" y="760"/>
                    </a:cubicBezTo>
                    <a:cubicBezTo>
                      <a:pt x="1182" y="760"/>
                      <a:pt x="1182" y="760"/>
                      <a:pt x="1182" y="760"/>
                    </a:cubicBezTo>
                    <a:cubicBezTo>
                      <a:pt x="1192" y="759"/>
                      <a:pt x="1200" y="746"/>
                      <a:pt x="1201" y="730"/>
                    </a:cubicBezTo>
                    <a:cubicBezTo>
                      <a:pt x="1201" y="714"/>
                      <a:pt x="1194" y="702"/>
                      <a:pt x="1184" y="701"/>
                    </a:cubicBezTo>
                    <a:close/>
                    <a:moveTo>
                      <a:pt x="1219" y="701"/>
                    </a:moveTo>
                    <a:cubicBezTo>
                      <a:pt x="1219" y="701"/>
                      <a:pt x="1219" y="701"/>
                      <a:pt x="1219" y="701"/>
                    </a:cubicBezTo>
                    <a:cubicBezTo>
                      <a:pt x="1211" y="702"/>
                      <a:pt x="1203" y="714"/>
                      <a:pt x="1203" y="730"/>
                    </a:cubicBezTo>
                    <a:cubicBezTo>
                      <a:pt x="1203" y="730"/>
                      <a:pt x="1203" y="730"/>
                      <a:pt x="1203" y="730"/>
                    </a:cubicBezTo>
                    <a:cubicBezTo>
                      <a:pt x="1203" y="746"/>
                      <a:pt x="1210" y="758"/>
                      <a:pt x="1218" y="757"/>
                    </a:cubicBezTo>
                    <a:cubicBezTo>
                      <a:pt x="1218" y="757"/>
                      <a:pt x="1218" y="757"/>
                      <a:pt x="1218" y="757"/>
                    </a:cubicBezTo>
                    <a:cubicBezTo>
                      <a:pt x="1227" y="756"/>
                      <a:pt x="1233" y="744"/>
                      <a:pt x="1234" y="729"/>
                    </a:cubicBezTo>
                    <a:cubicBezTo>
                      <a:pt x="1234" y="713"/>
                      <a:pt x="1228" y="701"/>
                      <a:pt x="1219" y="701"/>
                    </a:cubicBezTo>
                    <a:close/>
                    <a:moveTo>
                      <a:pt x="1249" y="701"/>
                    </a:moveTo>
                    <a:cubicBezTo>
                      <a:pt x="1249" y="701"/>
                      <a:pt x="1249" y="701"/>
                      <a:pt x="1249" y="701"/>
                    </a:cubicBezTo>
                    <a:cubicBezTo>
                      <a:pt x="1242" y="701"/>
                      <a:pt x="1236" y="713"/>
                      <a:pt x="1236" y="728"/>
                    </a:cubicBezTo>
                    <a:cubicBezTo>
                      <a:pt x="1236" y="728"/>
                      <a:pt x="1236" y="728"/>
                      <a:pt x="1236" y="728"/>
                    </a:cubicBezTo>
                    <a:cubicBezTo>
                      <a:pt x="1236" y="744"/>
                      <a:pt x="1241" y="755"/>
                      <a:pt x="1248" y="754"/>
                    </a:cubicBezTo>
                    <a:cubicBezTo>
                      <a:pt x="1248" y="754"/>
                      <a:pt x="1248" y="754"/>
                      <a:pt x="1248" y="754"/>
                    </a:cubicBezTo>
                    <a:cubicBezTo>
                      <a:pt x="1255" y="753"/>
                      <a:pt x="1260" y="742"/>
                      <a:pt x="1261" y="727"/>
                    </a:cubicBezTo>
                    <a:cubicBezTo>
                      <a:pt x="1261" y="712"/>
                      <a:pt x="1256" y="701"/>
                      <a:pt x="1249" y="701"/>
                    </a:cubicBezTo>
                    <a:close/>
                    <a:moveTo>
                      <a:pt x="1273" y="701"/>
                    </a:moveTo>
                    <a:cubicBezTo>
                      <a:pt x="1273" y="701"/>
                      <a:pt x="1273" y="701"/>
                      <a:pt x="1273" y="701"/>
                    </a:cubicBezTo>
                    <a:cubicBezTo>
                      <a:pt x="1267" y="701"/>
                      <a:pt x="1263" y="712"/>
                      <a:pt x="1262" y="727"/>
                    </a:cubicBezTo>
                    <a:cubicBezTo>
                      <a:pt x="1262" y="727"/>
                      <a:pt x="1262" y="727"/>
                      <a:pt x="1262" y="727"/>
                    </a:cubicBezTo>
                    <a:cubicBezTo>
                      <a:pt x="1262" y="741"/>
                      <a:pt x="1266" y="752"/>
                      <a:pt x="1272" y="751"/>
                    </a:cubicBezTo>
                    <a:cubicBezTo>
                      <a:pt x="1272" y="751"/>
                      <a:pt x="1272" y="751"/>
                      <a:pt x="1272" y="751"/>
                    </a:cubicBezTo>
                    <a:cubicBezTo>
                      <a:pt x="1277" y="750"/>
                      <a:pt x="1281" y="739"/>
                      <a:pt x="1282" y="725"/>
                    </a:cubicBezTo>
                    <a:cubicBezTo>
                      <a:pt x="1282" y="712"/>
                      <a:pt x="1278" y="701"/>
                      <a:pt x="1273" y="701"/>
                    </a:cubicBezTo>
                    <a:close/>
                    <a:moveTo>
                      <a:pt x="1291" y="701"/>
                    </a:moveTo>
                    <a:cubicBezTo>
                      <a:pt x="1291" y="701"/>
                      <a:pt x="1291" y="701"/>
                      <a:pt x="1291" y="701"/>
                    </a:cubicBezTo>
                    <a:cubicBezTo>
                      <a:pt x="1287" y="701"/>
                      <a:pt x="1284" y="711"/>
                      <a:pt x="1283" y="725"/>
                    </a:cubicBezTo>
                    <a:cubicBezTo>
                      <a:pt x="1283" y="725"/>
                      <a:pt x="1283" y="725"/>
                      <a:pt x="1283" y="725"/>
                    </a:cubicBezTo>
                    <a:cubicBezTo>
                      <a:pt x="1283" y="739"/>
                      <a:pt x="1286" y="750"/>
                      <a:pt x="1290" y="749"/>
                    </a:cubicBezTo>
                    <a:cubicBezTo>
                      <a:pt x="1290" y="749"/>
                      <a:pt x="1290" y="749"/>
                      <a:pt x="1290" y="749"/>
                    </a:cubicBezTo>
                    <a:cubicBezTo>
                      <a:pt x="1293" y="748"/>
                      <a:pt x="1296" y="737"/>
                      <a:pt x="1297" y="724"/>
                    </a:cubicBezTo>
                    <a:cubicBezTo>
                      <a:pt x="1297" y="711"/>
                      <a:pt x="1302" y="701"/>
                      <a:pt x="1291" y="701"/>
                    </a:cubicBezTo>
                    <a:close/>
                    <a:moveTo>
                      <a:pt x="1303" y="700"/>
                    </a:moveTo>
                    <a:cubicBezTo>
                      <a:pt x="1299" y="704"/>
                      <a:pt x="1298" y="711"/>
                      <a:pt x="1298" y="724"/>
                    </a:cubicBezTo>
                    <a:cubicBezTo>
                      <a:pt x="1298" y="724"/>
                      <a:pt x="1298" y="724"/>
                      <a:pt x="1298" y="724"/>
                    </a:cubicBezTo>
                    <a:cubicBezTo>
                      <a:pt x="1298" y="737"/>
                      <a:pt x="1298" y="750"/>
                      <a:pt x="1302" y="746"/>
                    </a:cubicBezTo>
                    <a:cubicBezTo>
                      <a:pt x="1306" y="742"/>
                      <a:pt x="1306" y="735"/>
                      <a:pt x="1306" y="722"/>
                    </a:cubicBezTo>
                    <a:cubicBezTo>
                      <a:pt x="1307" y="710"/>
                      <a:pt x="1307" y="697"/>
                      <a:pt x="1303" y="700"/>
                    </a:cubicBezTo>
                    <a:close/>
                    <a:moveTo>
                      <a:pt x="90" y="767"/>
                    </a:moveTo>
                    <a:cubicBezTo>
                      <a:pt x="90" y="767"/>
                      <a:pt x="90" y="767"/>
                      <a:pt x="90" y="767"/>
                    </a:cubicBezTo>
                    <a:cubicBezTo>
                      <a:pt x="79" y="766"/>
                      <a:pt x="71" y="779"/>
                      <a:pt x="72" y="795"/>
                    </a:cubicBezTo>
                    <a:cubicBezTo>
                      <a:pt x="72" y="795"/>
                      <a:pt x="72" y="795"/>
                      <a:pt x="72" y="795"/>
                    </a:cubicBezTo>
                    <a:cubicBezTo>
                      <a:pt x="73" y="811"/>
                      <a:pt x="82" y="825"/>
                      <a:pt x="94" y="826"/>
                    </a:cubicBezTo>
                    <a:cubicBezTo>
                      <a:pt x="94" y="826"/>
                      <a:pt x="94" y="826"/>
                      <a:pt x="94" y="826"/>
                    </a:cubicBezTo>
                    <a:cubicBezTo>
                      <a:pt x="105" y="828"/>
                      <a:pt x="113" y="816"/>
                      <a:pt x="112" y="799"/>
                    </a:cubicBezTo>
                    <a:cubicBezTo>
                      <a:pt x="111" y="782"/>
                      <a:pt x="101" y="768"/>
                      <a:pt x="90" y="767"/>
                    </a:cubicBezTo>
                    <a:close/>
                    <a:moveTo>
                      <a:pt x="189" y="772"/>
                    </a:moveTo>
                    <a:cubicBezTo>
                      <a:pt x="189" y="772"/>
                      <a:pt x="189" y="772"/>
                      <a:pt x="189" y="772"/>
                    </a:cubicBezTo>
                    <a:cubicBezTo>
                      <a:pt x="174" y="772"/>
                      <a:pt x="165" y="785"/>
                      <a:pt x="165" y="803"/>
                    </a:cubicBezTo>
                    <a:cubicBezTo>
                      <a:pt x="165" y="803"/>
                      <a:pt x="165" y="803"/>
                      <a:pt x="165" y="803"/>
                    </a:cubicBezTo>
                    <a:cubicBezTo>
                      <a:pt x="167" y="821"/>
                      <a:pt x="179" y="835"/>
                      <a:pt x="192" y="837"/>
                    </a:cubicBezTo>
                    <a:cubicBezTo>
                      <a:pt x="192" y="837"/>
                      <a:pt x="192" y="837"/>
                      <a:pt x="192" y="837"/>
                    </a:cubicBezTo>
                    <a:cubicBezTo>
                      <a:pt x="207" y="838"/>
                      <a:pt x="217" y="825"/>
                      <a:pt x="217" y="807"/>
                    </a:cubicBezTo>
                    <a:cubicBezTo>
                      <a:pt x="215" y="788"/>
                      <a:pt x="203" y="773"/>
                      <a:pt x="189" y="772"/>
                    </a:cubicBezTo>
                    <a:close/>
                    <a:moveTo>
                      <a:pt x="916" y="778"/>
                    </a:moveTo>
                    <a:cubicBezTo>
                      <a:pt x="916" y="778"/>
                      <a:pt x="916" y="778"/>
                      <a:pt x="916" y="778"/>
                    </a:cubicBezTo>
                    <a:cubicBezTo>
                      <a:pt x="898" y="779"/>
                      <a:pt x="884" y="795"/>
                      <a:pt x="883" y="814"/>
                    </a:cubicBezTo>
                    <a:cubicBezTo>
                      <a:pt x="883" y="814"/>
                      <a:pt x="883" y="814"/>
                      <a:pt x="883" y="814"/>
                    </a:cubicBezTo>
                    <a:cubicBezTo>
                      <a:pt x="883" y="834"/>
                      <a:pt x="896" y="847"/>
                      <a:pt x="913" y="847"/>
                    </a:cubicBezTo>
                    <a:cubicBezTo>
                      <a:pt x="913" y="847"/>
                      <a:pt x="913" y="847"/>
                      <a:pt x="913" y="847"/>
                    </a:cubicBezTo>
                    <a:cubicBezTo>
                      <a:pt x="930" y="845"/>
                      <a:pt x="944" y="830"/>
                      <a:pt x="945" y="811"/>
                    </a:cubicBezTo>
                    <a:cubicBezTo>
                      <a:pt x="946" y="792"/>
                      <a:pt x="933" y="778"/>
                      <a:pt x="916" y="778"/>
                    </a:cubicBezTo>
                    <a:close/>
                    <a:moveTo>
                      <a:pt x="981" y="775"/>
                    </a:moveTo>
                    <a:cubicBezTo>
                      <a:pt x="981" y="775"/>
                      <a:pt x="981" y="775"/>
                      <a:pt x="981" y="775"/>
                    </a:cubicBezTo>
                    <a:cubicBezTo>
                      <a:pt x="964" y="776"/>
                      <a:pt x="951" y="792"/>
                      <a:pt x="950" y="811"/>
                    </a:cubicBezTo>
                    <a:cubicBezTo>
                      <a:pt x="950" y="811"/>
                      <a:pt x="950" y="811"/>
                      <a:pt x="950" y="811"/>
                    </a:cubicBezTo>
                    <a:cubicBezTo>
                      <a:pt x="949" y="830"/>
                      <a:pt x="961" y="843"/>
                      <a:pt x="977" y="842"/>
                    </a:cubicBezTo>
                    <a:cubicBezTo>
                      <a:pt x="977" y="842"/>
                      <a:pt x="977" y="842"/>
                      <a:pt x="977" y="842"/>
                    </a:cubicBezTo>
                    <a:cubicBezTo>
                      <a:pt x="993" y="841"/>
                      <a:pt x="1006" y="826"/>
                      <a:pt x="1007" y="807"/>
                    </a:cubicBezTo>
                    <a:cubicBezTo>
                      <a:pt x="1008" y="789"/>
                      <a:pt x="997" y="775"/>
                      <a:pt x="981" y="775"/>
                    </a:cubicBezTo>
                    <a:close/>
                    <a:moveTo>
                      <a:pt x="1040" y="773"/>
                    </a:moveTo>
                    <a:cubicBezTo>
                      <a:pt x="1025" y="774"/>
                      <a:pt x="1012" y="789"/>
                      <a:pt x="1012" y="807"/>
                    </a:cubicBezTo>
                    <a:cubicBezTo>
                      <a:pt x="1012" y="807"/>
                      <a:pt x="1012" y="807"/>
                      <a:pt x="1012" y="807"/>
                    </a:cubicBezTo>
                    <a:cubicBezTo>
                      <a:pt x="1010" y="825"/>
                      <a:pt x="1022" y="839"/>
                      <a:pt x="1036" y="838"/>
                    </a:cubicBezTo>
                    <a:cubicBezTo>
                      <a:pt x="1036" y="838"/>
                      <a:pt x="1036" y="838"/>
                      <a:pt x="1036" y="838"/>
                    </a:cubicBezTo>
                    <a:cubicBezTo>
                      <a:pt x="1051" y="836"/>
                      <a:pt x="1062" y="821"/>
                      <a:pt x="1064" y="804"/>
                    </a:cubicBezTo>
                    <a:cubicBezTo>
                      <a:pt x="1064" y="786"/>
                      <a:pt x="1054" y="772"/>
                      <a:pt x="1040" y="773"/>
                    </a:cubicBezTo>
                    <a:close/>
                    <a:moveTo>
                      <a:pt x="1093" y="770"/>
                    </a:moveTo>
                    <a:cubicBezTo>
                      <a:pt x="1093" y="770"/>
                      <a:pt x="1093" y="770"/>
                      <a:pt x="1093" y="770"/>
                    </a:cubicBezTo>
                    <a:cubicBezTo>
                      <a:pt x="1080" y="771"/>
                      <a:pt x="1069" y="786"/>
                      <a:pt x="1068" y="803"/>
                    </a:cubicBezTo>
                    <a:cubicBezTo>
                      <a:pt x="1068" y="803"/>
                      <a:pt x="1068" y="803"/>
                      <a:pt x="1068" y="803"/>
                    </a:cubicBezTo>
                    <a:cubicBezTo>
                      <a:pt x="1067" y="821"/>
                      <a:pt x="1077" y="834"/>
                      <a:pt x="1089" y="833"/>
                    </a:cubicBezTo>
                    <a:cubicBezTo>
                      <a:pt x="1089" y="833"/>
                      <a:pt x="1089" y="833"/>
                      <a:pt x="1089" y="833"/>
                    </a:cubicBezTo>
                    <a:cubicBezTo>
                      <a:pt x="1103" y="831"/>
                      <a:pt x="1113" y="816"/>
                      <a:pt x="1114" y="800"/>
                    </a:cubicBezTo>
                    <a:cubicBezTo>
                      <a:pt x="1115" y="782"/>
                      <a:pt x="1106" y="770"/>
                      <a:pt x="1093" y="770"/>
                    </a:cubicBezTo>
                    <a:close/>
                    <a:moveTo>
                      <a:pt x="1141" y="767"/>
                    </a:moveTo>
                    <a:cubicBezTo>
                      <a:pt x="1141" y="767"/>
                      <a:pt x="1141" y="767"/>
                      <a:pt x="1141" y="767"/>
                    </a:cubicBezTo>
                    <a:cubicBezTo>
                      <a:pt x="1129" y="768"/>
                      <a:pt x="1119" y="782"/>
                      <a:pt x="1118" y="799"/>
                    </a:cubicBezTo>
                    <a:cubicBezTo>
                      <a:pt x="1118" y="799"/>
                      <a:pt x="1118" y="799"/>
                      <a:pt x="1118" y="799"/>
                    </a:cubicBezTo>
                    <a:cubicBezTo>
                      <a:pt x="1117" y="817"/>
                      <a:pt x="1125" y="828"/>
                      <a:pt x="1137" y="827"/>
                    </a:cubicBezTo>
                    <a:cubicBezTo>
                      <a:pt x="1137" y="827"/>
                      <a:pt x="1137" y="827"/>
                      <a:pt x="1137" y="827"/>
                    </a:cubicBezTo>
                    <a:cubicBezTo>
                      <a:pt x="1148" y="826"/>
                      <a:pt x="1158" y="812"/>
                      <a:pt x="1159" y="796"/>
                    </a:cubicBezTo>
                    <a:cubicBezTo>
                      <a:pt x="1160" y="779"/>
                      <a:pt x="1152" y="767"/>
                      <a:pt x="1141" y="767"/>
                    </a:cubicBezTo>
                    <a:close/>
                    <a:moveTo>
                      <a:pt x="1182" y="764"/>
                    </a:moveTo>
                    <a:cubicBezTo>
                      <a:pt x="1182" y="764"/>
                      <a:pt x="1182" y="764"/>
                      <a:pt x="1182" y="764"/>
                    </a:cubicBezTo>
                    <a:cubicBezTo>
                      <a:pt x="1172" y="765"/>
                      <a:pt x="1163" y="779"/>
                      <a:pt x="1162" y="795"/>
                    </a:cubicBezTo>
                    <a:cubicBezTo>
                      <a:pt x="1162" y="795"/>
                      <a:pt x="1162" y="795"/>
                      <a:pt x="1162" y="795"/>
                    </a:cubicBezTo>
                    <a:cubicBezTo>
                      <a:pt x="1161" y="812"/>
                      <a:pt x="1168" y="823"/>
                      <a:pt x="1178" y="822"/>
                    </a:cubicBezTo>
                    <a:cubicBezTo>
                      <a:pt x="1178" y="822"/>
                      <a:pt x="1178" y="822"/>
                      <a:pt x="1178" y="822"/>
                    </a:cubicBezTo>
                    <a:cubicBezTo>
                      <a:pt x="1188" y="820"/>
                      <a:pt x="1196" y="807"/>
                      <a:pt x="1198" y="791"/>
                    </a:cubicBezTo>
                    <a:cubicBezTo>
                      <a:pt x="1199" y="775"/>
                      <a:pt x="1192" y="764"/>
                      <a:pt x="1182" y="764"/>
                    </a:cubicBezTo>
                    <a:close/>
                    <a:moveTo>
                      <a:pt x="1218" y="761"/>
                    </a:moveTo>
                    <a:cubicBezTo>
                      <a:pt x="1218" y="761"/>
                      <a:pt x="1218" y="761"/>
                      <a:pt x="1218" y="761"/>
                    </a:cubicBezTo>
                    <a:cubicBezTo>
                      <a:pt x="1209" y="762"/>
                      <a:pt x="1202" y="775"/>
                      <a:pt x="1200" y="791"/>
                    </a:cubicBezTo>
                    <a:cubicBezTo>
                      <a:pt x="1200" y="791"/>
                      <a:pt x="1200" y="791"/>
                      <a:pt x="1200" y="791"/>
                    </a:cubicBezTo>
                    <a:cubicBezTo>
                      <a:pt x="1200" y="807"/>
                      <a:pt x="1206" y="818"/>
                      <a:pt x="1214" y="816"/>
                    </a:cubicBezTo>
                    <a:cubicBezTo>
                      <a:pt x="1214" y="816"/>
                      <a:pt x="1214" y="816"/>
                      <a:pt x="1214" y="816"/>
                    </a:cubicBezTo>
                    <a:cubicBezTo>
                      <a:pt x="1223" y="815"/>
                      <a:pt x="1229" y="802"/>
                      <a:pt x="1231" y="787"/>
                    </a:cubicBezTo>
                    <a:cubicBezTo>
                      <a:pt x="1231" y="772"/>
                      <a:pt x="1226" y="761"/>
                      <a:pt x="1218" y="761"/>
                    </a:cubicBezTo>
                    <a:close/>
                    <a:moveTo>
                      <a:pt x="1248" y="758"/>
                    </a:moveTo>
                    <a:cubicBezTo>
                      <a:pt x="1248" y="758"/>
                      <a:pt x="1248" y="758"/>
                      <a:pt x="1248" y="758"/>
                    </a:cubicBezTo>
                    <a:cubicBezTo>
                      <a:pt x="1240" y="759"/>
                      <a:pt x="1234" y="772"/>
                      <a:pt x="1233" y="787"/>
                    </a:cubicBezTo>
                    <a:cubicBezTo>
                      <a:pt x="1233" y="787"/>
                      <a:pt x="1233" y="787"/>
                      <a:pt x="1233" y="787"/>
                    </a:cubicBezTo>
                    <a:cubicBezTo>
                      <a:pt x="1232" y="802"/>
                      <a:pt x="1237" y="812"/>
                      <a:pt x="1244" y="811"/>
                    </a:cubicBezTo>
                    <a:cubicBezTo>
                      <a:pt x="1244" y="811"/>
                      <a:pt x="1244" y="811"/>
                      <a:pt x="1244" y="811"/>
                    </a:cubicBezTo>
                    <a:cubicBezTo>
                      <a:pt x="1250" y="809"/>
                      <a:pt x="1257" y="797"/>
                      <a:pt x="1258" y="783"/>
                    </a:cubicBezTo>
                    <a:cubicBezTo>
                      <a:pt x="1259" y="768"/>
                      <a:pt x="1255" y="758"/>
                      <a:pt x="1248" y="758"/>
                    </a:cubicBezTo>
                    <a:close/>
                    <a:moveTo>
                      <a:pt x="1271" y="755"/>
                    </a:moveTo>
                    <a:cubicBezTo>
                      <a:pt x="1271" y="755"/>
                      <a:pt x="1271" y="755"/>
                      <a:pt x="1271" y="755"/>
                    </a:cubicBezTo>
                    <a:cubicBezTo>
                      <a:pt x="1266" y="756"/>
                      <a:pt x="1261" y="768"/>
                      <a:pt x="1259" y="782"/>
                    </a:cubicBezTo>
                    <a:cubicBezTo>
                      <a:pt x="1259" y="782"/>
                      <a:pt x="1259" y="782"/>
                      <a:pt x="1259" y="782"/>
                    </a:cubicBezTo>
                    <a:cubicBezTo>
                      <a:pt x="1259" y="797"/>
                      <a:pt x="1262" y="807"/>
                      <a:pt x="1267" y="805"/>
                    </a:cubicBezTo>
                    <a:cubicBezTo>
                      <a:pt x="1267" y="805"/>
                      <a:pt x="1267" y="805"/>
                      <a:pt x="1267" y="805"/>
                    </a:cubicBezTo>
                    <a:cubicBezTo>
                      <a:pt x="1272" y="804"/>
                      <a:pt x="1278" y="792"/>
                      <a:pt x="1279" y="778"/>
                    </a:cubicBezTo>
                    <a:cubicBezTo>
                      <a:pt x="1280" y="765"/>
                      <a:pt x="1277" y="754"/>
                      <a:pt x="1271" y="755"/>
                    </a:cubicBezTo>
                    <a:close/>
                    <a:moveTo>
                      <a:pt x="1289" y="752"/>
                    </a:moveTo>
                    <a:cubicBezTo>
                      <a:pt x="1289" y="752"/>
                      <a:pt x="1289" y="752"/>
                      <a:pt x="1289" y="752"/>
                    </a:cubicBezTo>
                    <a:cubicBezTo>
                      <a:pt x="1286" y="753"/>
                      <a:pt x="1281" y="764"/>
                      <a:pt x="1280" y="778"/>
                    </a:cubicBezTo>
                    <a:cubicBezTo>
                      <a:pt x="1280" y="778"/>
                      <a:pt x="1280" y="778"/>
                      <a:pt x="1280" y="778"/>
                    </a:cubicBezTo>
                    <a:cubicBezTo>
                      <a:pt x="1279" y="792"/>
                      <a:pt x="1281" y="801"/>
                      <a:pt x="1285" y="800"/>
                    </a:cubicBezTo>
                    <a:cubicBezTo>
                      <a:pt x="1285" y="800"/>
                      <a:pt x="1285" y="800"/>
                      <a:pt x="1285" y="800"/>
                    </a:cubicBezTo>
                    <a:cubicBezTo>
                      <a:pt x="1289" y="798"/>
                      <a:pt x="1293" y="787"/>
                      <a:pt x="1294" y="774"/>
                    </a:cubicBezTo>
                    <a:cubicBezTo>
                      <a:pt x="1295" y="761"/>
                      <a:pt x="1293" y="751"/>
                      <a:pt x="1289" y="752"/>
                    </a:cubicBezTo>
                    <a:close/>
                    <a:moveTo>
                      <a:pt x="1302" y="749"/>
                    </a:moveTo>
                    <a:cubicBezTo>
                      <a:pt x="1299" y="753"/>
                      <a:pt x="1296" y="761"/>
                      <a:pt x="1295" y="774"/>
                    </a:cubicBezTo>
                    <a:cubicBezTo>
                      <a:pt x="1295" y="774"/>
                      <a:pt x="1295" y="774"/>
                      <a:pt x="1295" y="774"/>
                    </a:cubicBezTo>
                    <a:cubicBezTo>
                      <a:pt x="1294" y="786"/>
                      <a:pt x="1294" y="798"/>
                      <a:pt x="1297" y="794"/>
                    </a:cubicBezTo>
                    <a:cubicBezTo>
                      <a:pt x="1301" y="790"/>
                      <a:pt x="1303" y="782"/>
                      <a:pt x="1304" y="770"/>
                    </a:cubicBezTo>
                    <a:cubicBezTo>
                      <a:pt x="1304" y="757"/>
                      <a:pt x="1304" y="745"/>
                      <a:pt x="1302" y="749"/>
                    </a:cubicBezTo>
                    <a:close/>
                    <a:moveTo>
                      <a:pt x="94" y="831"/>
                    </a:moveTo>
                    <a:cubicBezTo>
                      <a:pt x="94" y="831"/>
                      <a:pt x="94" y="831"/>
                      <a:pt x="94" y="831"/>
                    </a:cubicBezTo>
                    <a:cubicBezTo>
                      <a:pt x="83" y="830"/>
                      <a:pt x="76" y="841"/>
                      <a:pt x="77" y="857"/>
                    </a:cubicBezTo>
                    <a:cubicBezTo>
                      <a:pt x="77" y="857"/>
                      <a:pt x="77" y="857"/>
                      <a:pt x="77" y="857"/>
                    </a:cubicBezTo>
                    <a:cubicBezTo>
                      <a:pt x="79" y="873"/>
                      <a:pt x="89" y="887"/>
                      <a:pt x="100" y="889"/>
                    </a:cubicBezTo>
                    <a:cubicBezTo>
                      <a:pt x="100" y="889"/>
                      <a:pt x="100" y="889"/>
                      <a:pt x="100" y="889"/>
                    </a:cubicBezTo>
                    <a:cubicBezTo>
                      <a:pt x="111" y="891"/>
                      <a:pt x="119" y="880"/>
                      <a:pt x="117" y="863"/>
                    </a:cubicBezTo>
                    <a:cubicBezTo>
                      <a:pt x="115" y="847"/>
                      <a:pt x="105" y="833"/>
                      <a:pt x="94" y="831"/>
                    </a:cubicBezTo>
                    <a:close/>
                    <a:moveTo>
                      <a:pt x="140" y="836"/>
                    </a:moveTo>
                    <a:cubicBezTo>
                      <a:pt x="140" y="836"/>
                      <a:pt x="140" y="836"/>
                      <a:pt x="140" y="836"/>
                    </a:cubicBezTo>
                    <a:cubicBezTo>
                      <a:pt x="128" y="835"/>
                      <a:pt x="119" y="847"/>
                      <a:pt x="121" y="864"/>
                    </a:cubicBezTo>
                    <a:cubicBezTo>
                      <a:pt x="121" y="864"/>
                      <a:pt x="121" y="864"/>
                      <a:pt x="121" y="864"/>
                    </a:cubicBezTo>
                    <a:cubicBezTo>
                      <a:pt x="123" y="880"/>
                      <a:pt x="134" y="894"/>
                      <a:pt x="146" y="896"/>
                    </a:cubicBezTo>
                    <a:cubicBezTo>
                      <a:pt x="146" y="896"/>
                      <a:pt x="146" y="896"/>
                      <a:pt x="146" y="896"/>
                    </a:cubicBezTo>
                    <a:cubicBezTo>
                      <a:pt x="159" y="898"/>
                      <a:pt x="168" y="887"/>
                      <a:pt x="167" y="870"/>
                    </a:cubicBezTo>
                    <a:cubicBezTo>
                      <a:pt x="165" y="853"/>
                      <a:pt x="153" y="838"/>
                      <a:pt x="140" y="836"/>
                    </a:cubicBezTo>
                    <a:close/>
                    <a:moveTo>
                      <a:pt x="251" y="846"/>
                    </a:moveTo>
                    <a:cubicBezTo>
                      <a:pt x="251" y="846"/>
                      <a:pt x="251" y="846"/>
                      <a:pt x="251" y="846"/>
                    </a:cubicBezTo>
                    <a:cubicBezTo>
                      <a:pt x="235" y="846"/>
                      <a:pt x="224" y="859"/>
                      <a:pt x="226" y="876"/>
                    </a:cubicBezTo>
                    <a:cubicBezTo>
                      <a:pt x="226" y="876"/>
                      <a:pt x="226" y="876"/>
                      <a:pt x="226" y="876"/>
                    </a:cubicBezTo>
                    <a:cubicBezTo>
                      <a:pt x="228" y="894"/>
                      <a:pt x="240" y="908"/>
                      <a:pt x="256" y="910"/>
                    </a:cubicBezTo>
                    <a:cubicBezTo>
                      <a:pt x="256" y="910"/>
                      <a:pt x="256" y="910"/>
                      <a:pt x="256" y="910"/>
                    </a:cubicBezTo>
                    <a:cubicBezTo>
                      <a:pt x="271" y="912"/>
                      <a:pt x="283" y="900"/>
                      <a:pt x="282" y="881"/>
                    </a:cubicBezTo>
                    <a:cubicBezTo>
                      <a:pt x="280" y="863"/>
                      <a:pt x="266" y="848"/>
                      <a:pt x="251" y="846"/>
                    </a:cubicBezTo>
                    <a:close/>
                    <a:moveTo>
                      <a:pt x="913" y="852"/>
                    </a:moveTo>
                    <a:cubicBezTo>
                      <a:pt x="913" y="852"/>
                      <a:pt x="913" y="852"/>
                      <a:pt x="913" y="852"/>
                    </a:cubicBezTo>
                    <a:cubicBezTo>
                      <a:pt x="895" y="853"/>
                      <a:pt x="881" y="869"/>
                      <a:pt x="879" y="887"/>
                    </a:cubicBezTo>
                    <a:cubicBezTo>
                      <a:pt x="879" y="887"/>
                      <a:pt x="879" y="887"/>
                      <a:pt x="879" y="887"/>
                    </a:cubicBezTo>
                    <a:cubicBezTo>
                      <a:pt x="878" y="906"/>
                      <a:pt x="891" y="919"/>
                      <a:pt x="908" y="918"/>
                    </a:cubicBezTo>
                    <a:cubicBezTo>
                      <a:pt x="908" y="918"/>
                      <a:pt x="908" y="918"/>
                      <a:pt x="908" y="918"/>
                    </a:cubicBezTo>
                    <a:cubicBezTo>
                      <a:pt x="925" y="916"/>
                      <a:pt x="940" y="901"/>
                      <a:pt x="941" y="883"/>
                    </a:cubicBezTo>
                    <a:cubicBezTo>
                      <a:pt x="942" y="864"/>
                      <a:pt x="930" y="851"/>
                      <a:pt x="913" y="852"/>
                    </a:cubicBezTo>
                    <a:close/>
                    <a:moveTo>
                      <a:pt x="977" y="847"/>
                    </a:moveTo>
                    <a:cubicBezTo>
                      <a:pt x="977" y="847"/>
                      <a:pt x="977" y="847"/>
                      <a:pt x="977" y="847"/>
                    </a:cubicBezTo>
                    <a:cubicBezTo>
                      <a:pt x="961" y="849"/>
                      <a:pt x="947" y="864"/>
                      <a:pt x="946" y="882"/>
                    </a:cubicBezTo>
                    <a:cubicBezTo>
                      <a:pt x="946" y="882"/>
                      <a:pt x="946" y="882"/>
                      <a:pt x="946" y="882"/>
                    </a:cubicBezTo>
                    <a:cubicBezTo>
                      <a:pt x="945" y="900"/>
                      <a:pt x="956" y="913"/>
                      <a:pt x="972" y="911"/>
                    </a:cubicBezTo>
                    <a:cubicBezTo>
                      <a:pt x="972" y="911"/>
                      <a:pt x="972" y="911"/>
                      <a:pt x="972" y="911"/>
                    </a:cubicBezTo>
                    <a:cubicBezTo>
                      <a:pt x="988" y="909"/>
                      <a:pt x="1001" y="895"/>
                      <a:pt x="1003" y="877"/>
                    </a:cubicBezTo>
                    <a:cubicBezTo>
                      <a:pt x="1004" y="859"/>
                      <a:pt x="993" y="846"/>
                      <a:pt x="977" y="847"/>
                    </a:cubicBezTo>
                    <a:close/>
                    <a:moveTo>
                      <a:pt x="1036" y="842"/>
                    </a:moveTo>
                    <a:cubicBezTo>
                      <a:pt x="1036" y="842"/>
                      <a:pt x="1036" y="842"/>
                      <a:pt x="1036" y="842"/>
                    </a:cubicBezTo>
                    <a:cubicBezTo>
                      <a:pt x="1021" y="844"/>
                      <a:pt x="1009" y="859"/>
                      <a:pt x="1007" y="877"/>
                    </a:cubicBezTo>
                    <a:cubicBezTo>
                      <a:pt x="1007" y="877"/>
                      <a:pt x="1007" y="877"/>
                      <a:pt x="1007" y="877"/>
                    </a:cubicBezTo>
                    <a:cubicBezTo>
                      <a:pt x="1006" y="894"/>
                      <a:pt x="1015" y="906"/>
                      <a:pt x="1030" y="905"/>
                    </a:cubicBezTo>
                    <a:cubicBezTo>
                      <a:pt x="1030" y="905"/>
                      <a:pt x="1030" y="905"/>
                      <a:pt x="1030" y="905"/>
                    </a:cubicBezTo>
                    <a:cubicBezTo>
                      <a:pt x="1045" y="903"/>
                      <a:pt x="1057" y="888"/>
                      <a:pt x="1059" y="871"/>
                    </a:cubicBezTo>
                    <a:cubicBezTo>
                      <a:pt x="1060" y="854"/>
                      <a:pt x="1050" y="841"/>
                      <a:pt x="1036" y="842"/>
                    </a:cubicBezTo>
                    <a:close/>
                    <a:moveTo>
                      <a:pt x="1089" y="837"/>
                    </a:moveTo>
                    <a:cubicBezTo>
                      <a:pt x="1089" y="837"/>
                      <a:pt x="1089" y="837"/>
                      <a:pt x="1089" y="837"/>
                    </a:cubicBezTo>
                    <a:cubicBezTo>
                      <a:pt x="1076" y="839"/>
                      <a:pt x="1064" y="853"/>
                      <a:pt x="1063" y="871"/>
                    </a:cubicBezTo>
                    <a:cubicBezTo>
                      <a:pt x="1063" y="871"/>
                      <a:pt x="1063" y="871"/>
                      <a:pt x="1063" y="871"/>
                    </a:cubicBezTo>
                    <a:cubicBezTo>
                      <a:pt x="1061" y="888"/>
                      <a:pt x="1071" y="899"/>
                      <a:pt x="1083" y="897"/>
                    </a:cubicBezTo>
                    <a:cubicBezTo>
                      <a:pt x="1083" y="897"/>
                      <a:pt x="1083" y="897"/>
                      <a:pt x="1083" y="897"/>
                    </a:cubicBezTo>
                    <a:cubicBezTo>
                      <a:pt x="1096" y="895"/>
                      <a:pt x="1107" y="881"/>
                      <a:pt x="1109" y="865"/>
                    </a:cubicBezTo>
                    <a:cubicBezTo>
                      <a:pt x="1111" y="848"/>
                      <a:pt x="1102" y="836"/>
                      <a:pt x="1089" y="837"/>
                    </a:cubicBezTo>
                    <a:close/>
                    <a:moveTo>
                      <a:pt x="1137" y="832"/>
                    </a:moveTo>
                    <a:cubicBezTo>
                      <a:pt x="1137" y="832"/>
                      <a:pt x="1137" y="832"/>
                      <a:pt x="1137" y="832"/>
                    </a:cubicBezTo>
                    <a:cubicBezTo>
                      <a:pt x="1125" y="833"/>
                      <a:pt x="1115" y="848"/>
                      <a:pt x="1113" y="864"/>
                    </a:cubicBezTo>
                    <a:cubicBezTo>
                      <a:pt x="1113" y="864"/>
                      <a:pt x="1113" y="864"/>
                      <a:pt x="1113" y="864"/>
                    </a:cubicBezTo>
                    <a:cubicBezTo>
                      <a:pt x="1111" y="881"/>
                      <a:pt x="1119" y="892"/>
                      <a:pt x="1130" y="890"/>
                    </a:cubicBezTo>
                    <a:cubicBezTo>
                      <a:pt x="1130" y="890"/>
                      <a:pt x="1130" y="890"/>
                      <a:pt x="1130" y="890"/>
                    </a:cubicBezTo>
                    <a:cubicBezTo>
                      <a:pt x="1142" y="888"/>
                      <a:pt x="1152" y="874"/>
                      <a:pt x="1154" y="858"/>
                    </a:cubicBezTo>
                    <a:cubicBezTo>
                      <a:pt x="1155" y="842"/>
                      <a:pt x="1148" y="830"/>
                      <a:pt x="1137" y="832"/>
                    </a:cubicBezTo>
                    <a:close/>
                    <a:moveTo>
                      <a:pt x="1178" y="826"/>
                    </a:moveTo>
                    <a:cubicBezTo>
                      <a:pt x="1178" y="826"/>
                      <a:pt x="1178" y="826"/>
                      <a:pt x="1178" y="826"/>
                    </a:cubicBezTo>
                    <a:cubicBezTo>
                      <a:pt x="1168" y="828"/>
                      <a:pt x="1159" y="842"/>
                      <a:pt x="1157" y="858"/>
                    </a:cubicBezTo>
                    <a:cubicBezTo>
                      <a:pt x="1157" y="858"/>
                      <a:pt x="1157" y="858"/>
                      <a:pt x="1157" y="858"/>
                    </a:cubicBezTo>
                    <a:cubicBezTo>
                      <a:pt x="1155" y="874"/>
                      <a:pt x="1161" y="884"/>
                      <a:pt x="1172" y="882"/>
                    </a:cubicBezTo>
                    <a:cubicBezTo>
                      <a:pt x="1172" y="882"/>
                      <a:pt x="1172" y="882"/>
                      <a:pt x="1172" y="882"/>
                    </a:cubicBezTo>
                    <a:cubicBezTo>
                      <a:pt x="1182" y="880"/>
                      <a:pt x="1190" y="867"/>
                      <a:pt x="1192" y="851"/>
                    </a:cubicBezTo>
                    <a:cubicBezTo>
                      <a:pt x="1194" y="836"/>
                      <a:pt x="1188" y="825"/>
                      <a:pt x="1178" y="826"/>
                    </a:cubicBezTo>
                    <a:close/>
                    <a:moveTo>
                      <a:pt x="1214" y="820"/>
                    </a:moveTo>
                    <a:cubicBezTo>
                      <a:pt x="1214" y="820"/>
                      <a:pt x="1214" y="820"/>
                      <a:pt x="1214" y="820"/>
                    </a:cubicBezTo>
                    <a:cubicBezTo>
                      <a:pt x="1205" y="822"/>
                      <a:pt x="1197" y="835"/>
                      <a:pt x="1195" y="851"/>
                    </a:cubicBezTo>
                    <a:cubicBezTo>
                      <a:pt x="1195" y="851"/>
                      <a:pt x="1195" y="851"/>
                      <a:pt x="1195" y="851"/>
                    </a:cubicBezTo>
                    <a:cubicBezTo>
                      <a:pt x="1193" y="866"/>
                      <a:pt x="1199" y="876"/>
                      <a:pt x="1207" y="874"/>
                    </a:cubicBezTo>
                    <a:cubicBezTo>
                      <a:pt x="1207" y="874"/>
                      <a:pt x="1207" y="874"/>
                      <a:pt x="1207" y="874"/>
                    </a:cubicBezTo>
                    <a:cubicBezTo>
                      <a:pt x="1216" y="872"/>
                      <a:pt x="1223" y="859"/>
                      <a:pt x="1225" y="844"/>
                    </a:cubicBezTo>
                    <a:cubicBezTo>
                      <a:pt x="1227" y="830"/>
                      <a:pt x="1222" y="819"/>
                      <a:pt x="1214" y="820"/>
                    </a:cubicBezTo>
                    <a:close/>
                    <a:moveTo>
                      <a:pt x="1243" y="815"/>
                    </a:moveTo>
                    <a:cubicBezTo>
                      <a:pt x="1243" y="815"/>
                      <a:pt x="1243" y="815"/>
                      <a:pt x="1243" y="815"/>
                    </a:cubicBezTo>
                    <a:cubicBezTo>
                      <a:pt x="1236" y="817"/>
                      <a:pt x="1229" y="829"/>
                      <a:pt x="1227" y="844"/>
                    </a:cubicBezTo>
                    <a:cubicBezTo>
                      <a:pt x="1227" y="844"/>
                      <a:pt x="1227" y="844"/>
                      <a:pt x="1227" y="844"/>
                    </a:cubicBezTo>
                    <a:cubicBezTo>
                      <a:pt x="1226" y="859"/>
                      <a:pt x="1230" y="868"/>
                      <a:pt x="1237" y="866"/>
                    </a:cubicBezTo>
                    <a:cubicBezTo>
                      <a:pt x="1237" y="866"/>
                      <a:pt x="1237" y="866"/>
                      <a:pt x="1237" y="866"/>
                    </a:cubicBezTo>
                    <a:cubicBezTo>
                      <a:pt x="1244" y="864"/>
                      <a:pt x="1250" y="851"/>
                      <a:pt x="1252" y="837"/>
                    </a:cubicBezTo>
                    <a:cubicBezTo>
                      <a:pt x="1254" y="823"/>
                      <a:pt x="1250" y="814"/>
                      <a:pt x="1243" y="815"/>
                    </a:cubicBezTo>
                    <a:close/>
                    <a:moveTo>
                      <a:pt x="1267" y="809"/>
                    </a:moveTo>
                    <a:cubicBezTo>
                      <a:pt x="1267" y="809"/>
                      <a:pt x="1267" y="809"/>
                      <a:pt x="1267" y="809"/>
                    </a:cubicBezTo>
                    <a:cubicBezTo>
                      <a:pt x="1262" y="811"/>
                      <a:pt x="1256" y="823"/>
                      <a:pt x="1254" y="837"/>
                    </a:cubicBezTo>
                    <a:cubicBezTo>
                      <a:pt x="1254" y="837"/>
                      <a:pt x="1254" y="837"/>
                      <a:pt x="1254" y="837"/>
                    </a:cubicBezTo>
                    <a:cubicBezTo>
                      <a:pt x="1252" y="851"/>
                      <a:pt x="1255" y="860"/>
                      <a:pt x="1260" y="858"/>
                    </a:cubicBezTo>
                    <a:cubicBezTo>
                      <a:pt x="1260" y="858"/>
                      <a:pt x="1260" y="858"/>
                      <a:pt x="1260" y="858"/>
                    </a:cubicBezTo>
                    <a:cubicBezTo>
                      <a:pt x="1266" y="855"/>
                      <a:pt x="1271" y="844"/>
                      <a:pt x="1273" y="830"/>
                    </a:cubicBezTo>
                    <a:cubicBezTo>
                      <a:pt x="1274" y="817"/>
                      <a:pt x="1272" y="808"/>
                      <a:pt x="1267" y="809"/>
                    </a:cubicBezTo>
                    <a:close/>
                    <a:moveTo>
                      <a:pt x="1285" y="803"/>
                    </a:moveTo>
                    <a:cubicBezTo>
                      <a:pt x="1285" y="803"/>
                      <a:pt x="1285" y="803"/>
                      <a:pt x="1285" y="803"/>
                    </a:cubicBezTo>
                    <a:cubicBezTo>
                      <a:pt x="1281" y="805"/>
                      <a:pt x="1277" y="817"/>
                      <a:pt x="1274" y="830"/>
                    </a:cubicBezTo>
                    <a:cubicBezTo>
                      <a:pt x="1274" y="830"/>
                      <a:pt x="1274" y="830"/>
                      <a:pt x="1274" y="830"/>
                    </a:cubicBezTo>
                    <a:cubicBezTo>
                      <a:pt x="1273" y="843"/>
                      <a:pt x="1275" y="851"/>
                      <a:pt x="1278" y="849"/>
                    </a:cubicBezTo>
                    <a:cubicBezTo>
                      <a:pt x="1278" y="849"/>
                      <a:pt x="1278" y="849"/>
                      <a:pt x="1278" y="849"/>
                    </a:cubicBezTo>
                    <a:cubicBezTo>
                      <a:pt x="1282" y="847"/>
                      <a:pt x="1286" y="836"/>
                      <a:pt x="1288" y="823"/>
                    </a:cubicBezTo>
                    <a:cubicBezTo>
                      <a:pt x="1290" y="810"/>
                      <a:pt x="1289" y="802"/>
                      <a:pt x="1285" y="803"/>
                    </a:cubicBezTo>
                    <a:close/>
                    <a:moveTo>
                      <a:pt x="1297" y="797"/>
                    </a:moveTo>
                    <a:cubicBezTo>
                      <a:pt x="1295" y="801"/>
                      <a:pt x="1291" y="810"/>
                      <a:pt x="1289" y="823"/>
                    </a:cubicBezTo>
                    <a:cubicBezTo>
                      <a:pt x="1289" y="823"/>
                      <a:pt x="1289" y="823"/>
                      <a:pt x="1289" y="823"/>
                    </a:cubicBezTo>
                    <a:cubicBezTo>
                      <a:pt x="1287" y="835"/>
                      <a:pt x="1287" y="845"/>
                      <a:pt x="1291" y="841"/>
                    </a:cubicBezTo>
                    <a:cubicBezTo>
                      <a:pt x="1294" y="837"/>
                      <a:pt x="1296" y="828"/>
                      <a:pt x="1298" y="816"/>
                    </a:cubicBezTo>
                    <a:cubicBezTo>
                      <a:pt x="1299" y="804"/>
                      <a:pt x="1299" y="793"/>
                      <a:pt x="1297" y="797"/>
                    </a:cubicBezTo>
                    <a:close/>
                    <a:moveTo>
                      <a:pt x="256" y="915"/>
                    </a:moveTo>
                    <a:cubicBezTo>
                      <a:pt x="256" y="915"/>
                      <a:pt x="256" y="915"/>
                      <a:pt x="256" y="915"/>
                    </a:cubicBezTo>
                    <a:cubicBezTo>
                      <a:pt x="241" y="914"/>
                      <a:pt x="231" y="925"/>
                      <a:pt x="232" y="942"/>
                    </a:cubicBezTo>
                    <a:cubicBezTo>
                      <a:pt x="232" y="942"/>
                      <a:pt x="232" y="942"/>
                      <a:pt x="232" y="942"/>
                    </a:cubicBezTo>
                    <a:cubicBezTo>
                      <a:pt x="235" y="959"/>
                      <a:pt x="248" y="973"/>
                      <a:pt x="263" y="976"/>
                    </a:cubicBezTo>
                    <a:cubicBezTo>
                      <a:pt x="263" y="976"/>
                      <a:pt x="263" y="976"/>
                      <a:pt x="263" y="976"/>
                    </a:cubicBezTo>
                    <a:cubicBezTo>
                      <a:pt x="279" y="977"/>
                      <a:pt x="290" y="967"/>
                      <a:pt x="288" y="949"/>
                    </a:cubicBezTo>
                    <a:cubicBezTo>
                      <a:pt x="286" y="932"/>
                      <a:pt x="272" y="917"/>
                      <a:pt x="256" y="915"/>
                    </a:cubicBezTo>
                    <a:close/>
                    <a:moveTo>
                      <a:pt x="908" y="922"/>
                    </a:moveTo>
                    <a:cubicBezTo>
                      <a:pt x="908" y="922"/>
                      <a:pt x="908" y="922"/>
                      <a:pt x="908" y="922"/>
                    </a:cubicBezTo>
                    <a:cubicBezTo>
                      <a:pt x="890" y="924"/>
                      <a:pt x="876" y="939"/>
                      <a:pt x="874" y="957"/>
                    </a:cubicBezTo>
                    <a:cubicBezTo>
                      <a:pt x="874" y="957"/>
                      <a:pt x="874" y="957"/>
                      <a:pt x="874" y="957"/>
                    </a:cubicBezTo>
                    <a:cubicBezTo>
                      <a:pt x="873" y="974"/>
                      <a:pt x="885" y="986"/>
                      <a:pt x="902" y="985"/>
                    </a:cubicBezTo>
                    <a:cubicBezTo>
                      <a:pt x="902" y="985"/>
                      <a:pt x="902" y="985"/>
                      <a:pt x="902" y="985"/>
                    </a:cubicBezTo>
                    <a:cubicBezTo>
                      <a:pt x="919" y="983"/>
                      <a:pt x="932" y="968"/>
                      <a:pt x="935" y="951"/>
                    </a:cubicBezTo>
                    <a:cubicBezTo>
                      <a:pt x="936" y="933"/>
                      <a:pt x="925" y="921"/>
                      <a:pt x="908" y="922"/>
                    </a:cubicBezTo>
                    <a:close/>
                    <a:moveTo>
                      <a:pt x="971" y="916"/>
                    </a:moveTo>
                    <a:cubicBezTo>
                      <a:pt x="971" y="916"/>
                      <a:pt x="971" y="916"/>
                      <a:pt x="971" y="916"/>
                    </a:cubicBezTo>
                    <a:cubicBezTo>
                      <a:pt x="956" y="918"/>
                      <a:pt x="941" y="933"/>
                      <a:pt x="940" y="950"/>
                    </a:cubicBezTo>
                    <a:cubicBezTo>
                      <a:pt x="940" y="950"/>
                      <a:pt x="940" y="950"/>
                      <a:pt x="940" y="950"/>
                    </a:cubicBezTo>
                    <a:cubicBezTo>
                      <a:pt x="938" y="968"/>
                      <a:pt x="949" y="979"/>
                      <a:pt x="965" y="977"/>
                    </a:cubicBezTo>
                    <a:cubicBezTo>
                      <a:pt x="965" y="977"/>
                      <a:pt x="965" y="977"/>
                      <a:pt x="965" y="977"/>
                    </a:cubicBezTo>
                    <a:cubicBezTo>
                      <a:pt x="980" y="974"/>
                      <a:pt x="994" y="960"/>
                      <a:pt x="996" y="944"/>
                    </a:cubicBezTo>
                    <a:cubicBezTo>
                      <a:pt x="998" y="927"/>
                      <a:pt x="987" y="915"/>
                      <a:pt x="971" y="916"/>
                    </a:cubicBezTo>
                    <a:close/>
                    <a:moveTo>
                      <a:pt x="1030" y="909"/>
                    </a:moveTo>
                    <a:cubicBezTo>
                      <a:pt x="1030" y="909"/>
                      <a:pt x="1030" y="909"/>
                      <a:pt x="1030" y="909"/>
                    </a:cubicBezTo>
                    <a:cubicBezTo>
                      <a:pt x="1015" y="912"/>
                      <a:pt x="1002" y="926"/>
                      <a:pt x="1000" y="943"/>
                    </a:cubicBezTo>
                    <a:cubicBezTo>
                      <a:pt x="1000" y="943"/>
                      <a:pt x="1000" y="943"/>
                      <a:pt x="1000" y="943"/>
                    </a:cubicBezTo>
                    <a:cubicBezTo>
                      <a:pt x="999" y="960"/>
                      <a:pt x="1008" y="970"/>
                      <a:pt x="1023" y="969"/>
                    </a:cubicBezTo>
                    <a:cubicBezTo>
                      <a:pt x="1023" y="969"/>
                      <a:pt x="1023" y="969"/>
                      <a:pt x="1023" y="969"/>
                    </a:cubicBezTo>
                    <a:cubicBezTo>
                      <a:pt x="1037" y="966"/>
                      <a:pt x="1049" y="952"/>
                      <a:pt x="1051" y="936"/>
                    </a:cubicBezTo>
                    <a:cubicBezTo>
                      <a:pt x="1053" y="919"/>
                      <a:pt x="1044" y="908"/>
                      <a:pt x="1030" y="909"/>
                    </a:cubicBezTo>
                    <a:close/>
                    <a:moveTo>
                      <a:pt x="1083" y="902"/>
                    </a:moveTo>
                    <a:cubicBezTo>
                      <a:pt x="1083" y="902"/>
                      <a:pt x="1083" y="902"/>
                      <a:pt x="1083" y="902"/>
                    </a:cubicBezTo>
                    <a:cubicBezTo>
                      <a:pt x="1070" y="904"/>
                      <a:pt x="1057" y="919"/>
                      <a:pt x="1055" y="935"/>
                    </a:cubicBezTo>
                    <a:cubicBezTo>
                      <a:pt x="1055" y="935"/>
                      <a:pt x="1055" y="935"/>
                      <a:pt x="1055" y="935"/>
                    </a:cubicBezTo>
                    <a:cubicBezTo>
                      <a:pt x="1054" y="951"/>
                      <a:pt x="1062" y="961"/>
                      <a:pt x="1075" y="959"/>
                    </a:cubicBezTo>
                    <a:cubicBezTo>
                      <a:pt x="1075" y="959"/>
                      <a:pt x="1075" y="959"/>
                      <a:pt x="1075" y="959"/>
                    </a:cubicBezTo>
                    <a:cubicBezTo>
                      <a:pt x="1088" y="957"/>
                      <a:pt x="1099" y="943"/>
                      <a:pt x="1102" y="927"/>
                    </a:cubicBezTo>
                    <a:cubicBezTo>
                      <a:pt x="1103" y="911"/>
                      <a:pt x="1096" y="900"/>
                      <a:pt x="1083" y="902"/>
                    </a:cubicBezTo>
                    <a:close/>
                    <a:moveTo>
                      <a:pt x="1130" y="894"/>
                    </a:moveTo>
                    <a:cubicBezTo>
                      <a:pt x="1130" y="894"/>
                      <a:pt x="1130" y="894"/>
                      <a:pt x="1130" y="894"/>
                    </a:cubicBezTo>
                    <a:cubicBezTo>
                      <a:pt x="1119" y="897"/>
                      <a:pt x="1107" y="910"/>
                      <a:pt x="1105" y="926"/>
                    </a:cubicBezTo>
                    <a:cubicBezTo>
                      <a:pt x="1105" y="926"/>
                      <a:pt x="1105" y="926"/>
                      <a:pt x="1105" y="926"/>
                    </a:cubicBezTo>
                    <a:cubicBezTo>
                      <a:pt x="1103" y="942"/>
                      <a:pt x="1110" y="952"/>
                      <a:pt x="1122" y="950"/>
                    </a:cubicBezTo>
                    <a:cubicBezTo>
                      <a:pt x="1122" y="950"/>
                      <a:pt x="1122" y="950"/>
                      <a:pt x="1122" y="950"/>
                    </a:cubicBezTo>
                    <a:cubicBezTo>
                      <a:pt x="1133" y="947"/>
                      <a:pt x="1144" y="934"/>
                      <a:pt x="1146" y="918"/>
                    </a:cubicBezTo>
                    <a:cubicBezTo>
                      <a:pt x="1148" y="903"/>
                      <a:pt x="1141" y="892"/>
                      <a:pt x="1130" y="894"/>
                    </a:cubicBezTo>
                    <a:close/>
                    <a:moveTo>
                      <a:pt x="1171" y="886"/>
                    </a:moveTo>
                    <a:cubicBezTo>
                      <a:pt x="1171" y="886"/>
                      <a:pt x="1171" y="886"/>
                      <a:pt x="1171" y="886"/>
                    </a:cubicBezTo>
                    <a:cubicBezTo>
                      <a:pt x="1161" y="889"/>
                      <a:pt x="1151" y="902"/>
                      <a:pt x="1149" y="918"/>
                    </a:cubicBezTo>
                    <a:cubicBezTo>
                      <a:pt x="1149" y="918"/>
                      <a:pt x="1149" y="918"/>
                      <a:pt x="1149" y="918"/>
                    </a:cubicBezTo>
                    <a:cubicBezTo>
                      <a:pt x="1147" y="933"/>
                      <a:pt x="1153" y="942"/>
                      <a:pt x="1163" y="940"/>
                    </a:cubicBezTo>
                    <a:cubicBezTo>
                      <a:pt x="1163" y="940"/>
                      <a:pt x="1163" y="940"/>
                      <a:pt x="1163" y="940"/>
                    </a:cubicBezTo>
                    <a:cubicBezTo>
                      <a:pt x="1173" y="937"/>
                      <a:pt x="1182" y="924"/>
                      <a:pt x="1184" y="909"/>
                    </a:cubicBezTo>
                    <a:cubicBezTo>
                      <a:pt x="1187" y="894"/>
                      <a:pt x="1181" y="884"/>
                      <a:pt x="1171" y="886"/>
                    </a:cubicBezTo>
                    <a:close/>
                    <a:moveTo>
                      <a:pt x="1207" y="878"/>
                    </a:moveTo>
                    <a:cubicBezTo>
                      <a:pt x="1207" y="878"/>
                      <a:pt x="1207" y="878"/>
                      <a:pt x="1207" y="878"/>
                    </a:cubicBezTo>
                    <a:cubicBezTo>
                      <a:pt x="1198" y="880"/>
                      <a:pt x="1189" y="894"/>
                      <a:pt x="1187" y="908"/>
                    </a:cubicBezTo>
                    <a:cubicBezTo>
                      <a:pt x="1187" y="908"/>
                      <a:pt x="1187" y="908"/>
                      <a:pt x="1187" y="908"/>
                    </a:cubicBezTo>
                    <a:cubicBezTo>
                      <a:pt x="1184" y="923"/>
                      <a:pt x="1190" y="932"/>
                      <a:pt x="1198" y="929"/>
                    </a:cubicBezTo>
                    <a:cubicBezTo>
                      <a:pt x="1198" y="929"/>
                      <a:pt x="1198" y="929"/>
                      <a:pt x="1198" y="929"/>
                    </a:cubicBezTo>
                    <a:cubicBezTo>
                      <a:pt x="1206" y="926"/>
                      <a:pt x="1214" y="914"/>
                      <a:pt x="1217" y="900"/>
                    </a:cubicBezTo>
                    <a:cubicBezTo>
                      <a:pt x="1219" y="885"/>
                      <a:pt x="1215" y="876"/>
                      <a:pt x="1207" y="878"/>
                    </a:cubicBezTo>
                    <a:close/>
                    <a:moveTo>
                      <a:pt x="1236" y="870"/>
                    </a:moveTo>
                    <a:cubicBezTo>
                      <a:pt x="1236" y="870"/>
                      <a:pt x="1236" y="870"/>
                      <a:pt x="1236" y="870"/>
                    </a:cubicBezTo>
                    <a:cubicBezTo>
                      <a:pt x="1229" y="872"/>
                      <a:pt x="1222" y="885"/>
                      <a:pt x="1219" y="899"/>
                    </a:cubicBezTo>
                    <a:cubicBezTo>
                      <a:pt x="1219" y="899"/>
                      <a:pt x="1219" y="899"/>
                      <a:pt x="1219" y="899"/>
                    </a:cubicBezTo>
                    <a:cubicBezTo>
                      <a:pt x="1217" y="913"/>
                      <a:pt x="1220" y="921"/>
                      <a:pt x="1227" y="919"/>
                    </a:cubicBezTo>
                    <a:cubicBezTo>
                      <a:pt x="1227" y="919"/>
                      <a:pt x="1227" y="919"/>
                      <a:pt x="1227" y="919"/>
                    </a:cubicBezTo>
                    <a:cubicBezTo>
                      <a:pt x="1234" y="916"/>
                      <a:pt x="1241" y="903"/>
                      <a:pt x="1244" y="890"/>
                    </a:cubicBezTo>
                    <a:cubicBezTo>
                      <a:pt x="1246" y="876"/>
                      <a:pt x="1243" y="868"/>
                      <a:pt x="1236" y="870"/>
                    </a:cubicBezTo>
                    <a:close/>
                    <a:moveTo>
                      <a:pt x="1260" y="861"/>
                    </a:moveTo>
                    <a:cubicBezTo>
                      <a:pt x="1260" y="861"/>
                      <a:pt x="1260" y="861"/>
                      <a:pt x="1260" y="861"/>
                    </a:cubicBezTo>
                    <a:cubicBezTo>
                      <a:pt x="1255" y="864"/>
                      <a:pt x="1248" y="876"/>
                      <a:pt x="1245" y="889"/>
                    </a:cubicBezTo>
                    <a:cubicBezTo>
                      <a:pt x="1245" y="889"/>
                      <a:pt x="1245" y="889"/>
                      <a:pt x="1245" y="889"/>
                    </a:cubicBezTo>
                    <a:cubicBezTo>
                      <a:pt x="1243" y="903"/>
                      <a:pt x="1246" y="911"/>
                      <a:pt x="1251" y="908"/>
                    </a:cubicBezTo>
                    <a:cubicBezTo>
                      <a:pt x="1251" y="908"/>
                      <a:pt x="1251" y="908"/>
                      <a:pt x="1251" y="908"/>
                    </a:cubicBezTo>
                    <a:cubicBezTo>
                      <a:pt x="1256" y="905"/>
                      <a:pt x="1262" y="893"/>
                      <a:pt x="1265" y="880"/>
                    </a:cubicBezTo>
                    <a:cubicBezTo>
                      <a:pt x="1267" y="867"/>
                      <a:pt x="1265" y="859"/>
                      <a:pt x="1260" y="861"/>
                    </a:cubicBezTo>
                    <a:close/>
                    <a:moveTo>
                      <a:pt x="1278" y="853"/>
                    </a:moveTo>
                    <a:cubicBezTo>
                      <a:pt x="1278" y="853"/>
                      <a:pt x="1278" y="853"/>
                      <a:pt x="1278" y="853"/>
                    </a:cubicBezTo>
                    <a:cubicBezTo>
                      <a:pt x="1274" y="855"/>
                      <a:pt x="1269" y="867"/>
                      <a:pt x="1266" y="880"/>
                    </a:cubicBezTo>
                    <a:cubicBezTo>
                      <a:pt x="1266" y="880"/>
                      <a:pt x="1266" y="880"/>
                      <a:pt x="1266" y="880"/>
                    </a:cubicBezTo>
                    <a:cubicBezTo>
                      <a:pt x="1264" y="892"/>
                      <a:pt x="1265" y="900"/>
                      <a:pt x="1269" y="897"/>
                    </a:cubicBezTo>
                    <a:cubicBezTo>
                      <a:pt x="1269" y="897"/>
                      <a:pt x="1269" y="897"/>
                      <a:pt x="1269" y="897"/>
                    </a:cubicBezTo>
                    <a:cubicBezTo>
                      <a:pt x="1273" y="894"/>
                      <a:pt x="1277" y="883"/>
                      <a:pt x="1280" y="871"/>
                    </a:cubicBezTo>
                    <a:cubicBezTo>
                      <a:pt x="1283" y="858"/>
                      <a:pt x="1282" y="851"/>
                      <a:pt x="1278" y="853"/>
                    </a:cubicBezTo>
                    <a:close/>
                    <a:moveTo>
                      <a:pt x="1290" y="844"/>
                    </a:moveTo>
                    <a:cubicBezTo>
                      <a:pt x="1286" y="852"/>
                      <a:pt x="1284" y="858"/>
                      <a:pt x="1281" y="870"/>
                    </a:cubicBezTo>
                    <a:cubicBezTo>
                      <a:pt x="1281" y="870"/>
                      <a:pt x="1281" y="870"/>
                      <a:pt x="1281" y="870"/>
                    </a:cubicBezTo>
                    <a:cubicBezTo>
                      <a:pt x="1278" y="882"/>
                      <a:pt x="1274" y="895"/>
                      <a:pt x="1281" y="886"/>
                    </a:cubicBezTo>
                    <a:cubicBezTo>
                      <a:pt x="1281" y="886"/>
                      <a:pt x="1279" y="890"/>
                      <a:pt x="1281" y="886"/>
                    </a:cubicBezTo>
                    <a:cubicBezTo>
                      <a:pt x="1283" y="883"/>
                      <a:pt x="1287" y="872"/>
                      <a:pt x="1289" y="861"/>
                    </a:cubicBezTo>
                    <a:cubicBezTo>
                      <a:pt x="1292" y="849"/>
                      <a:pt x="1294" y="837"/>
                      <a:pt x="1290" y="844"/>
                    </a:cubicBezTo>
                    <a:close/>
                    <a:moveTo>
                      <a:pt x="207" y="972"/>
                    </a:moveTo>
                    <a:cubicBezTo>
                      <a:pt x="207" y="972"/>
                      <a:pt x="207" y="972"/>
                      <a:pt x="207" y="972"/>
                    </a:cubicBezTo>
                    <a:cubicBezTo>
                      <a:pt x="193" y="969"/>
                      <a:pt x="184" y="980"/>
                      <a:pt x="187" y="995"/>
                    </a:cubicBezTo>
                    <a:cubicBezTo>
                      <a:pt x="187" y="995"/>
                      <a:pt x="187" y="995"/>
                      <a:pt x="187" y="995"/>
                    </a:cubicBezTo>
                    <a:cubicBezTo>
                      <a:pt x="190" y="1010"/>
                      <a:pt x="202" y="1024"/>
                      <a:pt x="216" y="1027"/>
                    </a:cubicBezTo>
                    <a:cubicBezTo>
                      <a:pt x="216" y="1027"/>
                      <a:pt x="216" y="1027"/>
                      <a:pt x="216" y="1027"/>
                    </a:cubicBezTo>
                    <a:cubicBezTo>
                      <a:pt x="230" y="1029"/>
                      <a:pt x="239" y="1020"/>
                      <a:pt x="237" y="1004"/>
                    </a:cubicBezTo>
                    <a:cubicBezTo>
                      <a:pt x="234" y="988"/>
                      <a:pt x="221" y="974"/>
                      <a:pt x="207" y="972"/>
                    </a:cubicBezTo>
                    <a:close/>
                    <a:moveTo>
                      <a:pt x="264" y="980"/>
                    </a:moveTo>
                    <a:cubicBezTo>
                      <a:pt x="264" y="980"/>
                      <a:pt x="264" y="980"/>
                      <a:pt x="264" y="980"/>
                    </a:cubicBezTo>
                    <a:cubicBezTo>
                      <a:pt x="248" y="978"/>
                      <a:pt x="239" y="989"/>
                      <a:pt x="241" y="1005"/>
                    </a:cubicBezTo>
                    <a:cubicBezTo>
                      <a:pt x="241" y="1005"/>
                      <a:pt x="241" y="1005"/>
                      <a:pt x="241" y="1005"/>
                    </a:cubicBezTo>
                    <a:cubicBezTo>
                      <a:pt x="244" y="1021"/>
                      <a:pt x="257" y="1034"/>
                      <a:pt x="272" y="1037"/>
                    </a:cubicBezTo>
                    <a:cubicBezTo>
                      <a:pt x="272" y="1037"/>
                      <a:pt x="272" y="1037"/>
                      <a:pt x="272" y="1037"/>
                    </a:cubicBezTo>
                    <a:cubicBezTo>
                      <a:pt x="287" y="1039"/>
                      <a:pt x="298" y="1029"/>
                      <a:pt x="296" y="1013"/>
                    </a:cubicBezTo>
                    <a:cubicBezTo>
                      <a:pt x="293" y="997"/>
                      <a:pt x="279" y="983"/>
                      <a:pt x="264" y="980"/>
                    </a:cubicBezTo>
                    <a:close/>
                    <a:moveTo>
                      <a:pt x="326" y="988"/>
                    </a:moveTo>
                    <a:cubicBezTo>
                      <a:pt x="326" y="988"/>
                      <a:pt x="326" y="988"/>
                      <a:pt x="326" y="988"/>
                    </a:cubicBezTo>
                    <a:cubicBezTo>
                      <a:pt x="309" y="987"/>
                      <a:pt x="299" y="997"/>
                      <a:pt x="300" y="1014"/>
                    </a:cubicBezTo>
                    <a:cubicBezTo>
                      <a:pt x="300" y="1014"/>
                      <a:pt x="300" y="1014"/>
                      <a:pt x="300" y="1014"/>
                    </a:cubicBezTo>
                    <a:cubicBezTo>
                      <a:pt x="303" y="1030"/>
                      <a:pt x="317" y="1043"/>
                      <a:pt x="333" y="1046"/>
                    </a:cubicBezTo>
                    <a:cubicBezTo>
                      <a:pt x="333" y="1046"/>
                      <a:pt x="333" y="1046"/>
                      <a:pt x="333" y="1046"/>
                    </a:cubicBezTo>
                    <a:cubicBezTo>
                      <a:pt x="349" y="1048"/>
                      <a:pt x="361" y="1037"/>
                      <a:pt x="359" y="1021"/>
                    </a:cubicBezTo>
                    <a:cubicBezTo>
                      <a:pt x="357" y="1005"/>
                      <a:pt x="342" y="991"/>
                      <a:pt x="326" y="988"/>
                    </a:cubicBezTo>
                    <a:close/>
                    <a:moveTo>
                      <a:pt x="393" y="995"/>
                    </a:moveTo>
                    <a:cubicBezTo>
                      <a:pt x="393" y="995"/>
                      <a:pt x="393" y="995"/>
                      <a:pt x="393" y="995"/>
                    </a:cubicBezTo>
                    <a:cubicBezTo>
                      <a:pt x="375" y="993"/>
                      <a:pt x="363" y="1005"/>
                      <a:pt x="364" y="1021"/>
                    </a:cubicBezTo>
                    <a:cubicBezTo>
                      <a:pt x="364" y="1021"/>
                      <a:pt x="364" y="1021"/>
                      <a:pt x="364" y="1021"/>
                    </a:cubicBezTo>
                    <a:cubicBezTo>
                      <a:pt x="367" y="1038"/>
                      <a:pt x="381" y="1051"/>
                      <a:pt x="399" y="1053"/>
                    </a:cubicBezTo>
                    <a:cubicBezTo>
                      <a:pt x="399" y="1053"/>
                      <a:pt x="399" y="1053"/>
                      <a:pt x="399" y="1053"/>
                    </a:cubicBezTo>
                    <a:cubicBezTo>
                      <a:pt x="416" y="1054"/>
                      <a:pt x="429" y="1043"/>
                      <a:pt x="428" y="1027"/>
                    </a:cubicBezTo>
                    <a:cubicBezTo>
                      <a:pt x="426" y="1011"/>
                      <a:pt x="410" y="996"/>
                      <a:pt x="393" y="995"/>
                    </a:cubicBezTo>
                    <a:close/>
                    <a:moveTo>
                      <a:pt x="964" y="981"/>
                    </a:moveTo>
                    <a:cubicBezTo>
                      <a:pt x="964" y="981"/>
                      <a:pt x="964" y="981"/>
                      <a:pt x="964" y="981"/>
                    </a:cubicBezTo>
                    <a:cubicBezTo>
                      <a:pt x="948" y="984"/>
                      <a:pt x="934" y="998"/>
                      <a:pt x="932" y="1014"/>
                    </a:cubicBezTo>
                    <a:cubicBezTo>
                      <a:pt x="932" y="1014"/>
                      <a:pt x="932" y="1014"/>
                      <a:pt x="932" y="1014"/>
                    </a:cubicBezTo>
                    <a:cubicBezTo>
                      <a:pt x="930" y="1031"/>
                      <a:pt x="941" y="1041"/>
                      <a:pt x="956" y="1038"/>
                    </a:cubicBezTo>
                    <a:cubicBezTo>
                      <a:pt x="956" y="1038"/>
                      <a:pt x="956" y="1038"/>
                      <a:pt x="956" y="1038"/>
                    </a:cubicBezTo>
                    <a:cubicBezTo>
                      <a:pt x="972" y="1036"/>
                      <a:pt x="985" y="1022"/>
                      <a:pt x="987" y="1006"/>
                    </a:cubicBezTo>
                    <a:cubicBezTo>
                      <a:pt x="990" y="991"/>
                      <a:pt x="980" y="980"/>
                      <a:pt x="964" y="981"/>
                    </a:cubicBezTo>
                    <a:close/>
                    <a:moveTo>
                      <a:pt x="1022" y="973"/>
                    </a:moveTo>
                    <a:cubicBezTo>
                      <a:pt x="1022" y="973"/>
                      <a:pt x="1022" y="973"/>
                      <a:pt x="1022" y="973"/>
                    </a:cubicBezTo>
                    <a:cubicBezTo>
                      <a:pt x="1007" y="975"/>
                      <a:pt x="994" y="990"/>
                      <a:pt x="992" y="1006"/>
                    </a:cubicBezTo>
                    <a:cubicBezTo>
                      <a:pt x="992" y="1006"/>
                      <a:pt x="992" y="1006"/>
                      <a:pt x="992" y="1006"/>
                    </a:cubicBezTo>
                    <a:cubicBezTo>
                      <a:pt x="990" y="1021"/>
                      <a:pt x="999" y="1031"/>
                      <a:pt x="1013" y="1028"/>
                    </a:cubicBezTo>
                    <a:cubicBezTo>
                      <a:pt x="1013" y="1028"/>
                      <a:pt x="1013" y="1028"/>
                      <a:pt x="1013" y="1028"/>
                    </a:cubicBezTo>
                    <a:cubicBezTo>
                      <a:pt x="1027" y="1025"/>
                      <a:pt x="1040" y="1012"/>
                      <a:pt x="1042" y="997"/>
                    </a:cubicBezTo>
                    <a:cubicBezTo>
                      <a:pt x="1045" y="981"/>
                      <a:pt x="1036" y="971"/>
                      <a:pt x="1022" y="973"/>
                    </a:cubicBezTo>
                    <a:close/>
                    <a:moveTo>
                      <a:pt x="1162" y="944"/>
                    </a:moveTo>
                    <a:cubicBezTo>
                      <a:pt x="1162" y="944"/>
                      <a:pt x="1162" y="944"/>
                      <a:pt x="1162" y="944"/>
                    </a:cubicBezTo>
                    <a:cubicBezTo>
                      <a:pt x="1152" y="947"/>
                      <a:pt x="1142" y="960"/>
                      <a:pt x="1139" y="975"/>
                    </a:cubicBezTo>
                    <a:cubicBezTo>
                      <a:pt x="1139" y="975"/>
                      <a:pt x="1139" y="975"/>
                      <a:pt x="1139" y="975"/>
                    </a:cubicBezTo>
                    <a:cubicBezTo>
                      <a:pt x="1136" y="989"/>
                      <a:pt x="1141" y="997"/>
                      <a:pt x="1152" y="994"/>
                    </a:cubicBezTo>
                    <a:cubicBezTo>
                      <a:pt x="1152" y="994"/>
                      <a:pt x="1152" y="994"/>
                      <a:pt x="1152" y="994"/>
                    </a:cubicBezTo>
                    <a:cubicBezTo>
                      <a:pt x="1161" y="991"/>
                      <a:pt x="1171" y="978"/>
                      <a:pt x="1174" y="964"/>
                    </a:cubicBezTo>
                    <a:cubicBezTo>
                      <a:pt x="1177" y="950"/>
                      <a:pt x="1172" y="941"/>
                      <a:pt x="1162" y="944"/>
                    </a:cubicBezTo>
                    <a:close/>
                    <a:moveTo>
                      <a:pt x="1197" y="933"/>
                    </a:moveTo>
                    <a:cubicBezTo>
                      <a:pt x="1197" y="933"/>
                      <a:pt x="1197" y="933"/>
                      <a:pt x="1197" y="933"/>
                    </a:cubicBezTo>
                    <a:cubicBezTo>
                      <a:pt x="1189" y="936"/>
                      <a:pt x="1180" y="949"/>
                      <a:pt x="1177" y="963"/>
                    </a:cubicBezTo>
                    <a:cubicBezTo>
                      <a:pt x="1177" y="963"/>
                      <a:pt x="1177" y="963"/>
                      <a:pt x="1177" y="963"/>
                    </a:cubicBezTo>
                    <a:cubicBezTo>
                      <a:pt x="1174" y="977"/>
                      <a:pt x="1179" y="985"/>
                      <a:pt x="1187" y="982"/>
                    </a:cubicBezTo>
                    <a:cubicBezTo>
                      <a:pt x="1187" y="982"/>
                      <a:pt x="1187" y="982"/>
                      <a:pt x="1187" y="982"/>
                    </a:cubicBezTo>
                    <a:cubicBezTo>
                      <a:pt x="1195" y="978"/>
                      <a:pt x="1203" y="966"/>
                      <a:pt x="1206" y="952"/>
                    </a:cubicBezTo>
                    <a:cubicBezTo>
                      <a:pt x="1209" y="939"/>
                      <a:pt x="1205" y="930"/>
                      <a:pt x="1197" y="933"/>
                    </a:cubicBezTo>
                    <a:close/>
                    <a:moveTo>
                      <a:pt x="1227" y="922"/>
                    </a:moveTo>
                    <a:cubicBezTo>
                      <a:pt x="1227" y="922"/>
                      <a:pt x="1227" y="922"/>
                      <a:pt x="1227" y="922"/>
                    </a:cubicBezTo>
                    <a:cubicBezTo>
                      <a:pt x="1220" y="925"/>
                      <a:pt x="1211" y="938"/>
                      <a:pt x="1209" y="951"/>
                    </a:cubicBezTo>
                    <a:cubicBezTo>
                      <a:pt x="1209" y="951"/>
                      <a:pt x="1209" y="951"/>
                      <a:pt x="1209" y="951"/>
                    </a:cubicBezTo>
                    <a:cubicBezTo>
                      <a:pt x="1206" y="965"/>
                      <a:pt x="1209" y="972"/>
                      <a:pt x="1216" y="969"/>
                    </a:cubicBezTo>
                    <a:cubicBezTo>
                      <a:pt x="1216" y="969"/>
                      <a:pt x="1216" y="969"/>
                      <a:pt x="1216" y="969"/>
                    </a:cubicBezTo>
                    <a:cubicBezTo>
                      <a:pt x="1223" y="965"/>
                      <a:pt x="1230" y="953"/>
                      <a:pt x="1233" y="940"/>
                    </a:cubicBezTo>
                    <a:cubicBezTo>
                      <a:pt x="1236" y="927"/>
                      <a:pt x="1234" y="919"/>
                      <a:pt x="1227" y="922"/>
                    </a:cubicBezTo>
                    <a:close/>
                    <a:moveTo>
                      <a:pt x="1250" y="911"/>
                    </a:moveTo>
                    <a:cubicBezTo>
                      <a:pt x="1250" y="911"/>
                      <a:pt x="1250" y="911"/>
                      <a:pt x="1250" y="911"/>
                    </a:cubicBezTo>
                    <a:cubicBezTo>
                      <a:pt x="1245" y="914"/>
                      <a:pt x="1238" y="927"/>
                      <a:pt x="1235" y="940"/>
                    </a:cubicBezTo>
                    <a:cubicBezTo>
                      <a:pt x="1235" y="940"/>
                      <a:pt x="1235" y="940"/>
                      <a:pt x="1235" y="940"/>
                    </a:cubicBezTo>
                    <a:cubicBezTo>
                      <a:pt x="1232" y="953"/>
                      <a:pt x="1234" y="959"/>
                      <a:pt x="1239" y="956"/>
                    </a:cubicBezTo>
                    <a:cubicBezTo>
                      <a:pt x="1239" y="956"/>
                      <a:pt x="1239" y="956"/>
                      <a:pt x="1239" y="956"/>
                    </a:cubicBezTo>
                    <a:cubicBezTo>
                      <a:pt x="1245" y="952"/>
                      <a:pt x="1251" y="941"/>
                      <a:pt x="1254" y="928"/>
                    </a:cubicBezTo>
                    <a:cubicBezTo>
                      <a:pt x="1257" y="916"/>
                      <a:pt x="1256" y="909"/>
                      <a:pt x="1250" y="911"/>
                    </a:cubicBezTo>
                    <a:close/>
                    <a:moveTo>
                      <a:pt x="1268" y="900"/>
                    </a:moveTo>
                    <a:cubicBezTo>
                      <a:pt x="1268" y="900"/>
                      <a:pt x="1268" y="900"/>
                      <a:pt x="1268" y="900"/>
                    </a:cubicBezTo>
                    <a:cubicBezTo>
                      <a:pt x="1264" y="903"/>
                      <a:pt x="1258" y="915"/>
                      <a:pt x="1255" y="927"/>
                    </a:cubicBezTo>
                    <a:cubicBezTo>
                      <a:pt x="1255" y="927"/>
                      <a:pt x="1255" y="927"/>
                      <a:pt x="1255" y="927"/>
                    </a:cubicBezTo>
                    <a:cubicBezTo>
                      <a:pt x="1252" y="939"/>
                      <a:pt x="1253" y="946"/>
                      <a:pt x="1257" y="943"/>
                    </a:cubicBezTo>
                    <a:cubicBezTo>
                      <a:pt x="1257" y="943"/>
                      <a:pt x="1257" y="943"/>
                      <a:pt x="1257" y="943"/>
                    </a:cubicBezTo>
                    <a:cubicBezTo>
                      <a:pt x="1261" y="939"/>
                      <a:pt x="1265" y="928"/>
                      <a:pt x="1269" y="916"/>
                    </a:cubicBezTo>
                    <a:cubicBezTo>
                      <a:pt x="1272" y="905"/>
                      <a:pt x="1272" y="898"/>
                      <a:pt x="1268" y="900"/>
                    </a:cubicBezTo>
                    <a:close/>
                    <a:moveTo>
                      <a:pt x="1280" y="889"/>
                    </a:moveTo>
                    <a:cubicBezTo>
                      <a:pt x="1280" y="889"/>
                      <a:pt x="1280" y="889"/>
                      <a:pt x="1280" y="889"/>
                    </a:cubicBezTo>
                    <a:cubicBezTo>
                      <a:pt x="1278" y="892"/>
                      <a:pt x="1273" y="904"/>
                      <a:pt x="1270" y="915"/>
                    </a:cubicBezTo>
                    <a:cubicBezTo>
                      <a:pt x="1270" y="915"/>
                      <a:pt x="1270" y="915"/>
                      <a:pt x="1270" y="915"/>
                    </a:cubicBezTo>
                    <a:cubicBezTo>
                      <a:pt x="1267" y="927"/>
                      <a:pt x="1266" y="932"/>
                      <a:pt x="1269" y="929"/>
                    </a:cubicBezTo>
                    <a:cubicBezTo>
                      <a:pt x="1269" y="929"/>
                      <a:pt x="1269" y="929"/>
                      <a:pt x="1269" y="929"/>
                    </a:cubicBezTo>
                    <a:cubicBezTo>
                      <a:pt x="1271" y="925"/>
                      <a:pt x="1275" y="915"/>
                      <a:pt x="1278" y="904"/>
                    </a:cubicBezTo>
                    <a:cubicBezTo>
                      <a:pt x="1282" y="893"/>
                      <a:pt x="1288" y="881"/>
                      <a:pt x="1280" y="889"/>
                    </a:cubicBezTo>
                    <a:close/>
                    <a:moveTo>
                      <a:pt x="166" y="1020"/>
                    </a:moveTo>
                    <a:cubicBezTo>
                      <a:pt x="166" y="1020"/>
                      <a:pt x="166" y="1020"/>
                      <a:pt x="166" y="1020"/>
                    </a:cubicBezTo>
                    <a:cubicBezTo>
                      <a:pt x="153" y="1018"/>
                      <a:pt x="147" y="1026"/>
                      <a:pt x="150" y="1040"/>
                    </a:cubicBezTo>
                    <a:cubicBezTo>
                      <a:pt x="150" y="1040"/>
                      <a:pt x="150" y="1040"/>
                      <a:pt x="150" y="1040"/>
                    </a:cubicBezTo>
                    <a:cubicBezTo>
                      <a:pt x="153" y="1053"/>
                      <a:pt x="165" y="1067"/>
                      <a:pt x="177" y="1070"/>
                    </a:cubicBezTo>
                    <a:cubicBezTo>
                      <a:pt x="177" y="1070"/>
                      <a:pt x="177" y="1070"/>
                      <a:pt x="177" y="1070"/>
                    </a:cubicBezTo>
                    <a:cubicBezTo>
                      <a:pt x="189" y="1073"/>
                      <a:pt x="197" y="1065"/>
                      <a:pt x="194" y="1051"/>
                    </a:cubicBezTo>
                    <a:cubicBezTo>
                      <a:pt x="190" y="1037"/>
                      <a:pt x="178" y="1023"/>
                      <a:pt x="166" y="1020"/>
                    </a:cubicBezTo>
                    <a:close/>
                    <a:moveTo>
                      <a:pt x="217" y="1031"/>
                    </a:moveTo>
                    <a:cubicBezTo>
                      <a:pt x="217" y="1031"/>
                      <a:pt x="217" y="1031"/>
                      <a:pt x="217" y="1031"/>
                    </a:cubicBezTo>
                    <a:cubicBezTo>
                      <a:pt x="203" y="1028"/>
                      <a:pt x="195" y="1038"/>
                      <a:pt x="198" y="1052"/>
                    </a:cubicBezTo>
                    <a:cubicBezTo>
                      <a:pt x="198" y="1052"/>
                      <a:pt x="198" y="1052"/>
                      <a:pt x="198" y="1052"/>
                    </a:cubicBezTo>
                    <a:cubicBezTo>
                      <a:pt x="201" y="1066"/>
                      <a:pt x="213" y="1079"/>
                      <a:pt x="227" y="1082"/>
                    </a:cubicBezTo>
                    <a:cubicBezTo>
                      <a:pt x="227" y="1082"/>
                      <a:pt x="227" y="1082"/>
                      <a:pt x="227" y="1082"/>
                    </a:cubicBezTo>
                    <a:cubicBezTo>
                      <a:pt x="241" y="1085"/>
                      <a:pt x="249" y="1076"/>
                      <a:pt x="247" y="1062"/>
                    </a:cubicBezTo>
                    <a:cubicBezTo>
                      <a:pt x="244" y="1047"/>
                      <a:pt x="230" y="1034"/>
                      <a:pt x="217" y="1031"/>
                    </a:cubicBezTo>
                    <a:close/>
                    <a:moveTo>
                      <a:pt x="273" y="1041"/>
                    </a:moveTo>
                    <a:cubicBezTo>
                      <a:pt x="273" y="1041"/>
                      <a:pt x="273" y="1041"/>
                      <a:pt x="273" y="1041"/>
                    </a:cubicBezTo>
                    <a:cubicBezTo>
                      <a:pt x="257" y="1039"/>
                      <a:pt x="248" y="1048"/>
                      <a:pt x="251" y="1063"/>
                    </a:cubicBezTo>
                    <a:cubicBezTo>
                      <a:pt x="251" y="1063"/>
                      <a:pt x="251" y="1063"/>
                      <a:pt x="251" y="1063"/>
                    </a:cubicBezTo>
                    <a:cubicBezTo>
                      <a:pt x="254" y="1077"/>
                      <a:pt x="267" y="1090"/>
                      <a:pt x="282" y="1093"/>
                    </a:cubicBezTo>
                    <a:cubicBezTo>
                      <a:pt x="282" y="1093"/>
                      <a:pt x="282" y="1093"/>
                      <a:pt x="282" y="1093"/>
                    </a:cubicBezTo>
                    <a:cubicBezTo>
                      <a:pt x="297" y="1096"/>
                      <a:pt x="307" y="1087"/>
                      <a:pt x="305" y="1072"/>
                    </a:cubicBezTo>
                    <a:cubicBezTo>
                      <a:pt x="302" y="1057"/>
                      <a:pt x="287" y="1044"/>
                      <a:pt x="273" y="1041"/>
                    </a:cubicBezTo>
                    <a:close/>
                    <a:moveTo>
                      <a:pt x="334" y="1050"/>
                    </a:moveTo>
                    <a:cubicBezTo>
                      <a:pt x="334" y="1050"/>
                      <a:pt x="334" y="1050"/>
                      <a:pt x="334" y="1050"/>
                    </a:cubicBezTo>
                    <a:cubicBezTo>
                      <a:pt x="317" y="1048"/>
                      <a:pt x="307" y="1058"/>
                      <a:pt x="309" y="1073"/>
                    </a:cubicBezTo>
                    <a:cubicBezTo>
                      <a:pt x="309" y="1073"/>
                      <a:pt x="309" y="1073"/>
                      <a:pt x="309" y="1073"/>
                    </a:cubicBezTo>
                    <a:cubicBezTo>
                      <a:pt x="312" y="1088"/>
                      <a:pt x="325" y="1101"/>
                      <a:pt x="342" y="1103"/>
                    </a:cubicBezTo>
                    <a:cubicBezTo>
                      <a:pt x="342" y="1103"/>
                      <a:pt x="342" y="1103"/>
                      <a:pt x="342" y="1103"/>
                    </a:cubicBezTo>
                    <a:cubicBezTo>
                      <a:pt x="358" y="1105"/>
                      <a:pt x="369" y="1096"/>
                      <a:pt x="367" y="1081"/>
                    </a:cubicBezTo>
                    <a:cubicBezTo>
                      <a:pt x="365" y="1066"/>
                      <a:pt x="350" y="1052"/>
                      <a:pt x="334" y="1050"/>
                    </a:cubicBezTo>
                    <a:close/>
                    <a:moveTo>
                      <a:pt x="399" y="1057"/>
                    </a:moveTo>
                    <a:cubicBezTo>
                      <a:pt x="399" y="1057"/>
                      <a:pt x="399" y="1057"/>
                      <a:pt x="399" y="1057"/>
                    </a:cubicBezTo>
                    <a:cubicBezTo>
                      <a:pt x="381" y="1056"/>
                      <a:pt x="370" y="1066"/>
                      <a:pt x="372" y="1081"/>
                    </a:cubicBezTo>
                    <a:cubicBezTo>
                      <a:pt x="372" y="1081"/>
                      <a:pt x="372" y="1081"/>
                      <a:pt x="372" y="1081"/>
                    </a:cubicBezTo>
                    <a:cubicBezTo>
                      <a:pt x="374" y="1096"/>
                      <a:pt x="388" y="1109"/>
                      <a:pt x="405" y="1111"/>
                    </a:cubicBezTo>
                    <a:cubicBezTo>
                      <a:pt x="405" y="1111"/>
                      <a:pt x="405" y="1111"/>
                      <a:pt x="405" y="1111"/>
                    </a:cubicBezTo>
                    <a:cubicBezTo>
                      <a:pt x="422" y="1113"/>
                      <a:pt x="435" y="1103"/>
                      <a:pt x="433" y="1088"/>
                    </a:cubicBezTo>
                    <a:cubicBezTo>
                      <a:pt x="432" y="1072"/>
                      <a:pt x="416" y="1059"/>
                      <a:pt x="399" y="1057"/>
                    </a:cubicBezTo>
                    <a:close/>
                    <a:moveTo>
                      <a:pt x="468" y="1063"/>
                    </a:moveTo>
                    <a:cubicBezTo>
                      <a:pt x="468" y="1063"/>
                      <a:pt x="468" y="1063"/>
                      <a:pt x="468" y="1063"/>
                    </a:cubicBezTo>
                    <a:cubicBezTo>
                      <a:pt x="450" y="1062"/>
                      <a:pt x="437" y="1073"/>
                      <a:pt x="438" y="1088"/>
                    </a:cubicBezTo>
                    <a:cubicBezTo>
                      <a:pt x="438" y="1088"/>
                      <a:pt x="438" y="1088"/>
                      <a:pt x="438" y="1088"/>
                    </a:cubicBezTo>
                    <a:cubicBezTo>
                      <a:pt x="440" y="1103"/>
                      <a:pt x="455" y="1116"/>
                      <a:pt x="473" y="1117"/>
                    </a:cubicBezTo>
                    <a:cubicBezTo>
                      <a:pt x="473" y="1117"/>
                      <a:pt x="473" y="1117"/>
                      <a:pt x="473" y="1117"/>
                    </a:cubicBezTo>
                    <a:cubicBezTo>
                      <a:pt x="490" y="1118"/>
                      <a:pt x="503" y="1107"/>
                      <a:pt x="503" y="1093"/>
                    </a:cubicBezTo>
                    <a:cubicBezTo>
                      <a:pt x="501" y="1077"/>
                      <a:pt x="486" y="1064"/>
                      <a:pt x="468" y="1063"/>
                    </a:cubicBezTo>
                    <a:close/>
                    <a:moveTo>
                      <a:pt x="1186" y="985"/>
                    </a:moveTo>
                    <a:cubicBezTo>
                      <a:pt x="1186" y="985"/>
                      <a:pt x="1186" y="985"/>
                      <a:pt x="1186" y="985"/>
                    </a:cubicBezTo>
                    <a:cubicBezTo>
                      <a:pt x="1178" y="989"/>
                      <a:pt x="1168" y="1002"/>
                      <a:pt x="1164" y="1015"/>
                    </a:cubicBezTo>
                    <a:cubicBezTo>
                      <a:pt x="1164" y="1015"/>
                      <a:pt x="1164" y="1015"/>
                      <a:pt x="1164" y="1015"/>
                    </a:cubicBezTo>
                    <a:cubicBezTo>
                      <a:pt x="1161" y="1028"/>
                      <a:pt x="1165" y="1034"/>
                      <a:pt x="1173" y="1031"/>
                    </a:cubicBezTo>
                    <a:cubicBezTo>
                      <a:pt x="1173" y="1031"/>
                      <a:pt x="1173" y="1031"/>
                      <a:pt x="1173" y="1031"/>
                    </a:cubicBezTo>
                    <a:cubicBezTo>
                      <a:pt x="1181" y="1027"/>
                      <a:pt x="1190" y="1014"/>
                      <a:pt x="1194" y="1002"/>
                    </a:cubicBezTo>
                    <a:cubicBezTo>
                      <a:pt x="1197" y="989"/>
                      <a:pt x="1194" y="982"/>
                      <a:pt x="1186" y="985"/>
                    </a:cubicBezTo>
                    <a:close/>
                    <a:moveTo>
                      <a:pt x="1215" y="972"/>
                    </a:moveTo>
                    <a:cubicBezTo>
                      <a:pt x="1215" y="972"/>
                      <a:pt x="1215" y="972"/>
                      <a:pt x="1215" y="972"/>
                    </a:cubicBezTo>
                    <a:cubicBezTo>
                      <a:pt x="1208" y="976"/>
                      <a:pt x="1199" y="989"/>
                      <a:pt x="1196" y="1001"/>
                    </a:cubicBezTo>
                    <a:cubicBezTo>
                      <a:pt x="1196" y="1001"/>
                      <a:pt x="1196" y="1001"/>
                      <a:pt x="1196" y="1001"/>
                    </a:cubicBezTo>
                    <a:cubicBezTo>
                      <a:pt x="1192" y="1013"/>
                      <a:pt x="1195" y="1020"/>
                      <a:pt x="1202" y="1016"/>
                    </a:cubicBezTo>
                    <a:cubicBezTo>
                      <a:pt x="1202" y="1016"/>
                      <a:pt x="1202" y="1016"/>
                      <a:pt x="1202" y="1016"/>
                    </a:cubicBezTo>
                    <a:cubicBezTo>
                      <a:pt x="1209" y="1012"/>
                      <a:pt x="1216" y="1000"/>
                      <a:pt x="1220" y="988"/>
                    </a:cubicBezTo>
                    <a:cubicBezTo>
                      <a:pt x="1224" y="976"/>
                      <a:pt x="1221" y="969"/>
                      <a:pt x="1215" y="972"/>
                    </a:cubicBezTo>
                    <a:close/>
                    <a:moveTo>
                      <a:pt x="1238" y="959"/>
                    </a:moveTo>
                    <a:cubicBezTo>
                      <a:pt x="1238" y="959"/>
                      <a:pt x="1238" y="959"/>
                      <a:pt x="1238" y="959"/>
                    </a:cubicBezTo>
                    <a:cubicBezTo>
                      <a:pt x="1233" y="963"/>
                      <a:pt x="1226" y="975"/>
                      <a:pt x="1222" y="987"/>
                    </a:cubicBezTo>
                    <a:cubicBezTo>
                      <a:pt x="1222" y="987"/>
                      <a:pt x="1222" y="987"/>
                      <a:pt x="1222" y="987"/>
                    </a:cubicBezTo>
                    <a:cubicBezTo>
                      <a:pt x="1218" y="999"/>
                      <a:pt x="1220" y="1004"/>
                      <a:pt x="1225" y="1001"/>
                    </a:cubicBezTo>
                    <a:cubicBezTo>
                      <a:pt x="1225" y="1001"/>
                      <a:pt x="1225" y="1001"/>
                      <a:pt x="1225" y="1001"/>
                    </a:cubicBezTo>
                    <a:cubicBezTo>
                      <a:pt x="1230" y="996"/>
                      <a:pt x="1237" y="985"/>
                      <a:pt x="1241" y="974"/>
                    </a:cubicBezTo>
                    <a:cubicBezTo>
                      <a:pt x="1244" y="962"/>
                      <a:pt x="1244" y="956"/>
                      <a:pt x="1238" y="959"/>
                    </a:cubicBezTo>
                    <a:close/>
                    <a:moveTo>
                      <a:pt x="1256" y="946"/>
                    </a:moveTo>
                    <a:cubicBezTo>
                      <a:pt x="1256" y="946"/>
                      <a:pt x="1256" y="946"/>
                      <a:pt x="1256" y="946"/>
                    </a:cubicBezTo>
                    <a:cubicBezTo>
                      <a:pt x="1252" y="949"/>
                      <a:pt x="1246" y="961"/>
                      <a:pt x="1242" y="972"/>
                    </a:cubicBezTo>
                    <a:cubicBezTo>
                      <a:pt x="1242" y="972"/>
                      <a:pt x="1242" y="972"/>
                      <a:pt x="1242" y="972"/>
                    </a:cubicBezTo>
                    <a:cubicBezTo>
                      <a:pt x="1238" y="984"/>
                      <a:pt x="1239" y="989"/>
                      <a:pt x="1243" y="985"/>
                    </a:cubicBezTo>
                    <a:cubicBezTo>
                      <a:pt x="1243" y="985"/>
                      <a:pt x="1243" y="985"/>
                      <a:pt x="1243" y="985"/>
                    </a:cubicBezTo>
                    <a:cubicBezTo>
                      <a:pt x="1246" y="981"/>
                      <a:pt x="1252" y="970"/>
                      <a:pt x="1256" y="959"/>
                    </a:cubicBezTo>
                    <a:cubicBezTo>
                      <a:pt x="1259" y="948"/>
                      <a:pt x="1260" y="942"/>
                      <a:pt x="1256" y="946"/>
                    </a:cubicBezTo>
                    <a:close/>
                    <a:moveTo>
                      <a:pt x="1268" y="932"/>
                    </a:moveTo>
                    <a:cubicBezTo>
                      <a:pt x="1268" y="932"/>
                      <a:pt x="1268" y="932"/>
                      <a:pt x="1268" y="932"/>
                    </a:cubicBezTo>
                    <a:cubicBezTo>
                      <a:pt x="1265" y="936"/>
                      <a:pt x="1260" y="947"/>
                      <a:pt x="1257" y="958"/>
                    </a:cubicBezTo>
                    <a:cubicBezTo>
                      <a:pt x="1257" y="958"/>
                      <a:pt x="1257" y="958"/>
                      <a:pt x="1257" y="958"/>
                    </a:cubicBezTo>
                    <a:cubicBezTo>
                      <a:pt x="1253" y="969"/>
                      <a:pt x="1252" y="973"/>
                      <a:pt x="1254" y="969"/>
                    </a:cubicBezTo>
                    <a:cubicBezTo>
                      <a:pt x="1254" y="969"/>
                      <a:pt x="1254" y="969"/>
                      <a:pt x="1254" y="969"/>
                    </a:cubicBezTo>
                    <a:cubicBezTo>
                      <a:pt x="1257" y="965"/>
                      <a:pt x="1261" y="955"/>
                      <a:pt x="1265" y="944"/>
                    </a:cubicBezTo>
                    <a:cubicBezTo>
                      <a:pt x="1269" y="934"/>
                      <a:pt x="1270" y="929"/>
                      <a:pt x="1268" y="932"/>
                    </a:cubicBezTo>
                    <a:close/>
                    <a:moveTo>
                      <a:pt x="178" y="1073"/>
                    </a:moveTo>
                    <a:cubicBezTo>
                      <a:pt x="178" y="1073"/>
                      <a:pt x="178" y="1073"/>
                      <a:pt x="178" y="1073"/>
                    </a:cubicBezTo>
                    <a:cubicBezTo>
                      <a:pt x="165" y="1070"/>
                      <a:pt x="159" y="1078"/>
                      <a:pt x="163" y="1090"/>
                    </a:cubicBezTo>
                    <a:cubicBezTo>
                      <a:pt x="163" y="1090"/>
                      <a:pt x="163" y="1090"/>
                      <a:pt x="163" y="1090"/>
                    </a:cubicBezTo>
                    <a:cubicBezTo>
                      <a:pt x="166" y="1103"/>
                      <a:pt x="178" y="1115"/>
                      <a:pt x="190" y="1119"/>
                    </a:cubicBezTo>
                    <a:cubicBezTo>
                      <a:pt x="190" y="1119"/>
                      <a:pt x="190" y="1119"/>
                      <a:pt x="190" y="1119"/>
                    </a:cubicBezTo>
                    <a:cubicBezTo>
                      <a:pt x="202" y="1122"/>
                      <a:pt x="209" y="1115"/>
                      <a:pt x="206" y="1103"/>
                    </a:cubicBezTo>
                    <a:cubicBezTo>
                      <a:pt x="203" y="1090"/>
                      <a:pt x="190" y="1077"/>
                      <a:pt x="178" y="1073"/>
                    </a:cubicBezTo>
                    <a:close/>
                    <a:moveTo>
                      <a:pt x="228" y="1086"/>
                    </a:moveTo>
                    <a:cubicBezTo>
                      <a:pt x="228" y="1086"/>
                      <a:pt x="228" y="1086"/>
                      <a:pt x="228" y="1086"/>
                    </a:cubicBezTo>
                    <a:cubicBezTo>
                      <a:pt x="214" y="1083"/>
                      <a:pt x="207" y="1091"/>
                      <a:pt x="210" y="1104"/>
                    </a:cubicBezTo>
                    <a:cubicBezTo>
                      <a:pt x="210" y="1104"/>
                      <a:pt x="210" y="1104"/>
                      <a:pt x="210" y="1104"/>
                    </a:cubicBezTo>
                    <a:cubicBezTo>
                      <a:pt x="213" y="1117"/>
                      <a:pt x="226" y="1129"/>
                      <a:pt x="239" y="1132"/>
                    </a:cubicBezTo>
                    <a:cubicBezTo>
                      <a:pt x="239" y="1132"/>
                      <a:pt x="239" y="1132"/>
                      <a:pt x="239" y="1132"/>
                    </a:cubicBezTo>
                    <a:cubicBezTo>
                      <a:pt x="252" y="1135"/>
                      <a:pt x="261" y="1129"/>
                      <a:pt x="258" y="1115"/>
                    </a:cubicBezTo>
                    <a:cubicBezTo>
                      <a:pt x="255" y="1102"/>
                      <a:pt x="241" y="1089"/>
                      <a:pt x="228" y="1086"/>
                    </a:cubicBezTo>
                    <a:close/>
                    <a:moveTo>
                      <a:pt x="283" y="1097"/>
                    </a:moveTo>
                    <a:cubicBezTo>
                      <a:pt x="283" y="1097"/>
                      <a:pt x="283" y="1097"/>
                      <a:pt x="283" y="1097"/>
                    </a:cubicBezTo>
                    <a:cubicBezTo>
                      <a:pt x="268" y="1094"/>
                      <a:pt x="259" y="1103"/>
                      <a:pt x="262" y="1116"/>
                    </a:cubicBezTo>
                    <a:cubicBezTo>
                      <a:pt x="262" y="1116"/>
                      <a:pt x="262" y="1116"/>
                      <a:pt x="262" y="1116"/>
                    </a:cubicBezTo>
                    <a:cubicBezTo>
                      <a:pt x="265" y="1129"/>
                      <a:pt x="278" y="1141"/>
                      <a:pt x="293" y="1144"/>
                    </a:cubicBezTo>
                    <a:cubicBezTo>
                      <a:pt x="293" y="1144"/>
                      <a:pt x="293" y="1144"/>
                      <a:pt x="293" y="1144"/>
                    </a:cubicBezTo>
                    <a:cubicBezTo>
                      <a:pt x="307" y="1147"/>
                      <a:pt x="317" y="1139"/>
                      <a:pt x="314" y="1126"/>
                    </a:cubicBezTo>
                    <a:cubicBezTo>
                      <a:pt x="311" y="1112"/>
                      <a:pt x="298" y="1099"/>
                      <a:pt x="283" y="1097"/>
                    </a:cubicBezTo>
                    <a:close/>
                    <a:moveTo>
                      <a:pt x="342" y="1107"/>
                    </a:moveTo>
                    <a:cubicBezTo>
                      <a:pt x="342" y="1107"/>
                      <a:pt x="342" y="1107"/>
                      <a:pt x="342" y="1107"/>
                    </a:cubicBezTo>
                    <a:cubicBezTo>
                      <a:pt x="326" y="1105"/>
                      <a:pt x="316" y="1114"/>
                      <a:pt x="319" y="1127"/>
                    </a:cubicBezTo>
                    <a:cubicBezTo>
                      <a:pt x="319" y="1127"/>
                      <a:pt x="319" y="1127"/>
                      <a:pt x="319" y="1127"/>
                    </a:cubicBezTo>
                    <a:cubicBezTo>
                      <a:pt x="321" y="1140"/>
                      <a:pt x="335" y="1152"/>
                      <a:pt x="351" y="1155"/>
                    </a:cubicBezTo>
                    <a:cubicBezTo>
                      <a:pt x="351" y="1155"/>
                      <a:pt x="351" y="1155"/>
                      <a:pt x="351" y="1155"/>
                    </a:cubicBezTo>
                    <a:cubicBezTo>
                      <a:pt x="366" y="1157"/>
                      <a:pt x="377" y="1149"/>
                      <a:pt x="375" y="1135"/>
                    </a:cubicBezTo>
                    <a:cubicBezTo>
                      <a:pt x="373" y="1122"/>
                      <a:pt x="358" y="1109"/>
                      <a:pt x="342" y="1107"/>
                    </a:cubicBezTo>
                    <a:close/>
                    <a:moveTo>
                      <a:pt x="406" y="1115"/>
                    </a:moveTo>
                    <a:cubicBezTo>
                      <a:pt x="406" y="1115"/>
                      <a:pt x="406" y="1115"/>
                      <a:pt x="406" y="1115"/>
                    </a:cubicBezTo>
                    <a:cubicBezTo>
                      <a:pt x="389" y="1113"/>
                      <a:pt x="378" y="1123"/>
                      <a:pt x="380" y="1136"/>
                    </a:cubicBezTo>
                    <a:cubicBezTo>
                      <a:pt x="380" y="1136"/>
                      <a:pt x="380" y="1136"/>
                      <a:pt x="380" y="1136"/>
                    </a:cubicBezTo>
                    <a:cubicBezTo>
                      <a:pt x="382" y="1150"/>
                      <a:pt x="396" y="1162"/>
                      <a:pt x="413" y="1163"/>
                    </a:cubicBezTo>
                    <a:cubicBezTo>
                      <a:pt x="413" y="1163"/>
                      <a:pt x="413" y="1163"/>
                      <a:pt x="413" y="1163"/>
                    </a:cubicBezTo>
                    <a:cubicBezTo>
                      <a:pt x="429" y="1165"/>
                      <a:pt x="441" y="1156"/>
                      <a:pt x="439" y="1143"/>
                    </a:cubicBezTo>
                    <a:cubicBezTo>
                      <a:pt x="438" y="1129"/>
                      <a:pt x="423" y="1117"/>
                      <a:pt x="406" y="1115"/>
                    </a:cubicBezTo>
                    <a:close/>
                    <a:moveTo>
                      <a:pt x="473" y="1121"/>
                    </a:moveTo>
                    <a:cubicBezTo>
                      <a:pt x="473" y="1121"/>
                      <a:pt x="473" y="1121"/>
                      <a:pt x="473" y="1121"/>
                    </a:cubicBezTo>
                    <a:cubicBezTo>
                      <a:pt x="455" y="1120"/>
                      <a:pt x="443" y="1130"/>
                      <a:pt x="444" y="1143"/>
                    </a:cubicBezTo>
                    <a:cubicBezTo>
                      <a:pt x="444" y="1143"/>
                      <a:pt x="444" y="1143"/>
                      <a:pt x="444" y="1143"/>
                    </a:cubicBezTo>
                    <a:cubicBezTo>
                      <a:pt x="446" y="1157"/>
                      <a:pt x="460" y="1168"/>
                      <a:pt x="478" y="1170"/>
                    </a:cubicBezTo>
                    <a:cubicBezTo>
                      <a:pt x="478" y="1170"/>
                      <a:pt x="478" y="1170"/>
                      <a:pt x="478" y="1170"/>
                    </a:cubicBezTo>
                    <a:cubicBezTo>
                      <a:pt x="495" y="1171"/>
                      <a:pt x="507" y="1162"/>
                      <a:pt x="507" y="1148"/>
                    </a:cubicBezTo>
                    <a:cubicBezTo>
                      <a:pt x="505" y="1135"/>
                      <a:pt x="491" y="1122"/>
                      <a:pt x="473" y="1121"/>
                    </a:cubicBezTo>
                    <a:close/>
                    <a:moveTo>
                      <a:pt x="542" y="1125"/>
                    </a:moveTo>
                    <a:cubicBezTo>
                      <a:pt x="542" y="1125"/>
                      <a:pt x="542" y="1125"/>
                      <a:pt x="542" y="1125"/>
                    </a:cubicBezTo>
                    <a:cubicBezTo>
                      <a:pt x="524" y="1125"/>
                      <a:pt x="511" y="1135"/>
                      <a:pt x="512" y="1149"/>
                    </a:cubicBezTo>
                    <a:cubicBezTo>
                      <a:pt x="512" y="1149"/>
                      <a:pt x="512" y="1149"/>
                      <a:pt x="512" y="1149"/>
                    </a:cubicBezTo>
                    <a:cubicBezTo>
                      <a:pt x="513" y="1162"/>
                      <a:pt x="527" y="1173"/>
                      <a:pt x="545" y="1174"/>
                    </a:cubicBezTo>
                    <a:cubicBezTo>
                      <a:pt x="545" y="1174"/>
                      <a:pt x="545" y="1174"/>
                      <a:pt x="545" y="1174"/>
                    </a:cubicBezTo>
                    <a:cubicBezTo>
                      <a:pt x="563" y="1174"/>
                      <a:pt x="576" y="1165"/>
                      <a:pt x="576" y="1151"/>
                    </a:cubicBezTo>
                    <a:cubicBezTo>
                      <a:pt x="575" y="1137"/>
                      <a:pt x="561" y="1126"/>
                      <a:pt x="542" y="1125"/>
                    </a:cubicBezTo>
                    <a:close/>
                    <a:moveTo>
                      <a:pt x="1172" y="1034"/>
                    </a:moveTo>
                    <a:cubicBezTo>
                      <a:pt x="1172" y="1034"/>
                      <a:pt x="1172" y="1034"/>
                      <a:pt x="1172" y="1034"/>
                    </a:cubicBezTo>
                    <a:cubicBezTo>
                      <a:pt x="1164" y="1038"/>
                      <a:pt x="1154" y="1050"/>
                      <a:pt x="1150" y="1062"/>
                    </a:cubicBezTo>
                    <a:cubicBezTo>
                      <a:pt x="1150" y="1062"/>
                      <a:pt x="1150" y="1062"/>
                      <a:pt x="1150" y="1062"/>
                    </a:cubicBezTo>
                    <a:cubicBezTo>
                      <a:pt x="1146" y="1074"/>
                      <a:pt x="1150" y="1079"/>
                      <a:pt x="1158" y="1075"/>
                    </a:cubicBezTo>
                    <a:cubicBezTo>
                      <a:pt x="1158" y="1075"/>
                      <a:pt x="1158" y="1075"/>
                      <a:pt x="1158" y="1075"/>
                    </a:cubicBezTo>
                    <a:cubicBezTo>
                      <a:pt x="1166" y="1071"/>
                      <a:pt x="1175" y="1059"/>
                      <a:pt x="1179" y="1048"/>
                    </a:cubicBezTo>
                    <a:cubicBezTo>
                      <a:pt x="1183" y="1036"/>
                      <a:pt x="1180" y="1030"/>
                      <a:pt x="1172" y="1034"/>
                    </a:cubicBezTo>
                    <a:close/>
                    <a:moveTo>
                      <a:pt x="1201" y="1019"/>
                    </a:moveTo>
                    <a:cubicBezTo>
                      <a:pt x="1201" y="1019"/>
                      <a:pt x="1201" y="1019"/>
                      <a:pt x="1201" y="1019"/>
                    </a:cubicBezTo>
                    <a:cubicBezTo>
                      <a:pt x="1194" y="1023"/>
                      <a:pt x="1185" y="1035"/>
                      <a:pt x="1181" y="1047"/>
                    </a:cubicBezTo>
                    <a:cubicBezTo>
                      <a:pt x="1181" y="1047"/>
                      <a:pt x="1181" y="1047"/>
                      <a:pt x="1181" y="1047"/>
                    </a:cubicBezTo>
                    <a:cubicBezTo>
                      <a:pt x="1177" y="1058"/>
                      <a:pt x="1179" y="1063"/>
                      <a:pt x="1186" y="1059"/>
                    </a:cubicBezTo>
                    <a:cubicBezTo>
                      <a:pt x="1186" y="1059"/>
                      <a:pt x="1186" y="1059"/>
                      <a:pt x="1186" y="1059"/>
                    </a:cubicBezTo>
                    <a:cubicBezTo>
                      <a:pt x="1192" y="1054"/>
                      <a:pt x="1200" y="1043"/>
                      <a:pt x="1205" y="1032"/>
                    </a:cubicBezTo>
                    <a:cubicBezTo>
                      <a:pt x="1209" y="1021"/>
                      <a:pt x="1208" y="1015"/>
                      <a:pt x="1201" y="1019"/>
                    </a:cubicBezTo>
                    <a:close/>
                    <a:moveTo>
                      <a:pt x="1224" y="1004"/>
                    </a:moveTo>
                    <a:cubicBezTo>
                      <a:pt x="1224" y="1004"/>
                      <a:pt x="1224" y="1004"/>
                      <a:pt x="1224" y="1004"/>
                    </a:cubicBezTo>
                    <a:cubicBezTo>
                      <a:pt x="1219" y="1008"/>
                      <a:pt x="1211" y="1020"/>
                      <a:pt x="1207" y="1031"/>
                    </a:cubicBezTo>
                    <a:cubicBezTo>
                      <a:pt x="1207" y="1031"/>
                      <a:pt x="1207" y="1031"/>
                      <a:pt x="1207" y="1031"/>
                    </a:cubicBezTo>
                    <a:cubicBezTo>
                      <a:pt x="1203" y="1042"/>
                      <a:pt x="1204" y="1046"/>
                      <a:pt x="1209" y="1042"/>
                    </a:cubicBezTo>
                    <a:cubicBezTo>
                      <a:pt x="1209" y="1042"/>
                      <a:pt x="1209" y="1042"/>
                      <a:pt x="1209" y="1042"/>
                    </a:cubicBezTo>
                    <a:cubicBezTo>
                      <a:pt x="1214" y="1037"/>
                      <a:pt x="1221" y="1025"/>
                      <a:pt x="1225" y="1015"/>
                    </a:cubicBezTo>
                    <a:cubicBezTo>
                      <a:pt x="1230" y="1005"/>
                      <a:pt x="1229" y="1000"/>
                      <a:pt x="1224" y="1004"/>
                    </a:cubicBezTo>
                    <a:close/>
                    <a:moveTo>
                      <a:pt x="1241" y="988"/>
                    </a:moveTo>
                    <a:cubicBezTo>
                      <a:pt x="1241" y="988"/>
                      <a:pt x="1241" y="988"/>
                      <a:pt x="1241" y="988"/>
                    </a:cubicBezTo>
                    <a:cubicBezTo>
                      <a:pt x="1238" y="992"/>
                      <a:pt x="1231" y="1004"/>
                      <a:pt x="1227" y="1014"/>
                    </a:cubicBezTo>
                    <a:cubicBezTo>
                      <a:pt x="1227" y="1014"/>
                      <a:pt x="1227" y="1014"/>
                      <a:pt x="1227" y="1014"/>
                    </a:cubicBezTo>
                    <a:cubicBezTo>
                      <a:pt x="1222" y="1025"/>
                      <a:pt x="1223" y="1029"/>
                      <a:pt x="1226" y="1024"/>
                    </a:cubicBezTo>
                    <a:cubicBezTo>
                      <a:pt x="1226" y="1024"/>
                      <a:pt x="1226" y="1024"/>
                      <a:pt x="1226" y="1024"/>
                    </a:cubicBezTo>
                    <a:cubicBezTo>
                      <a:pt x="1230" y="1020"/>
                      <a:pt x="1236" y="1009"/>
                      <a:pt x="1240" y="999"/>
                    </a:cubicBezTo>
                    <a:cubicBezTo>
                      <a:pt x="1244" y="989"/>
                      <a:pt x="1245" y="984"/>
                      <a:pt x="1241" y="988"/>
                    </a:cubicBezTo>
                    <a:close/>
                    <a:moveTo>
                      <a:pt x="191" y="1122"/>
                    </a:moveTo>
                    <a:cubicBezTo>
                      <a:pt x="191" y="1122"/>
                      <a:pt x="191" y="1122"/>
                      <a:pt x="191" y="1122"/>
                    </a:cubicBezTo>
                    <a:cubicBezTo>
                      <a:pt x="179" y="1119"/>
                      <a:pt x="173" y="1125"/>
                      <a:pt x="177" y="1136"/>
                    </a:cubicBezTo>
                    <a:cubicBezTo>
                      <a:pt x="177" y="1136"/>
                      <a:pt x="177" y="1136"/>
                      <a:pt x="177" y="1136"/>
                    </a:cubicBezTo>
                    <a:cubicBezTo>
                      <a:pt x="181" y="1147"/>
                      <a:pt x="192" y="1159"/>
                      <a:pt x="204" y="1163"/>
                    </a:cubicBezTo>
                    <a:cubicBezTo>
                      <a:pt x="204" y="1163"/>
                      <a:pt x="204" y="1163"/>
                      <a:pt x="204" y="1163"/>
                    </a:cubicBezTo>
                    <a:cubicBezTo>
                      <a:pt x="216" y="1167"/>
                      <a:pt x="222" y="1161"/>
                      <a:pt x="219" y="1150"/>
                    </a:cubicBezTo>
                    <a:cubicBezTo>
                      <a:pt x="215" y="1138"/>
                      <a:pt x="203" y="1126"/>
                      <a:pt x="191" y="1122"/>
                    </a:cubicBezTo>
                    <a:close/>
                    <a:moveTo>
                      <a:pt x="240" y="1136"/>
                    </a:moveTo>
                    <a:cubicBezTo>
                      <a:pt x="240" y="1136"/>
                      <a:pt x="240" y="1136"/>
                      <a:pt x="240" y="1136"/>
                    </a:cubicBezTo>
                    <a:cubicBezTo>
                      <a:pt x="226" y="1132"/>
                      <a:pt x="219" y="1139"/>
                      <a:pt x="223" y="1151"/>
                    </a:cubicBezTo>
                    <a:cubicBezTo>
                      <a:pt x="223" y="1151"/>
                      <a:pt x="223" y="1151"/>
                      <a:pt x="223" y="1151"/>
                    </a:cubicBezTo>
                    <a:cubicBezTo>
                      <a:pt x="227" y="1162"/>
                      <a:pt x="239" y="1174"/>
                      <a:pt x="252" y="1177"/>
                    </a:cubicBezTo>
                    <a:cubicBezTo>
                      <a:pt x="252" y="1177"/>
                      <a:pt x="252" y="1177"/>
                      <a:pt x="252" y="1177"/>
                    </a:cubicBezTo>
                    <a:cubicBezTo>
                      <a:pt x="265" y="1181"/>
                      <a:pt x="273" y="1175"/>
                      <a:pt x="270" y="1163"/>
                    </a:cubicBezTo>
                    <a:cubicBezTo>
                      <a:pt x="266" y="1151"/>
                      <a:pt x="253" y="1139"/>
                      <a:pt x="240" y="1136"/>
                    </a:cubicBezTo>
                    <a:close/>
                    <a:moveTo>
                      <a:pt x="293" y="1148"/>
                    </a:moveTo>
                    <a:cubicBezTo>
                      <a:pt x="293" y="1148"/>
                      <a:pt x="293" y="1148"/>
                      <a:pt x="293" y="1148"/>
                    </a:cubicBezTo>
                    <a:cubicBezTo>
                      <a:pt x="279" y="1145"/>
                      <a:pt x="270" y="1152"/>
                      <a:pt x="274" y="1164"/>
                    </a:cubicBezTo>
                    <a:cubicBezTo>
                      <a:pt x="274" y="1164"/>
                      <a:pt x="274" y="1164"/>
                      <a:pt x="274" y="1164"/>
                    </a:cubicBezTo>
                    <a:cubicBezTo>
                      <a:pt x="277" y="1176"/>
                      <a:pt x="290" y="1187"/>
                      <a:pt x="304" y="1190"/>
                    </a:cubicBezTo>
                    <a:cubicBezTo>
                      <a:pt x="304" y="1190"/>
                      <a:pt x="304" y="1190"/>
                      <a:pt x="304" y="1190"/>
                    </a:cubicBezTo>
                    <a:cubicBezTo>
                      <a:pt x="319" y="1193"/>
                      <a:pt x="327" y="1187"/>
                      <a:pt x="325" y="1175"/>
                    </a:cubicBezTo>
                    <a:cubicBezTo>
                      <a:pt x="322" y="1163"/>
                      <a:pt x="308" y="1151"/>
                      <a:pt x="293" y="1148"/>
                    </a:cubicBezTo>
                    <a:close/>
                    <a:moveTo>
                      <a:pt x="351" y="1158"/>
                    </a:moveTo>
                    <a:cubicBezTo>
                      <a:pt x="351" y="1158"/>
                      <a:pt x="351" y="1158"/>
                      <a:pt x="351" y="1158"/>
                    </a:cubicBezTo>
                    <a:cubicBezTo>
                      <a:pt x="336" y="1156"/>
                      <a:pt x="327" y="1164"/>
                      <a:pt x="329" y="1176"/>
                    </a:cubicBezTo>
                    <a:cubicBezTo>
                      <a:pt x="329" y="1176"/>
                      <a:pt x="329" y="1176"/>
                      <a:pt x="329" y="1176"/>
                    </a:cubicBezTo>
                    <a:cubicBezTo>
                      <a:pt x="332" y="1187"/>
                      <a:pt x="346" y="1198"/>
                      <a:pt x="360" y="1201"/>
                    </a:cubicBezTo>
                    <a:cubicBezTo>
                      <a:pt x="360" y="1201"/>
                      <a:pt x="360" y="1201"/>
                      <a:pt x="360" y="1201"/>
                    </a:cubicBezTo>
                    <a:cubicBezTo>
                      <a:pt x="376" y="1204"/>
                      <a:pt x="386" y="1197"/>
                      <a:pt x="384" y="1185"/>
                    </a:cubicBezTo>
                    <a:cubicBezTo>
                      <a:pt x="381" y="1173"/>
                      <a:pt x="367" y="1161"/>
                      <a:pt x="351" y="1158"/>
                    </a:cubicBezTo>
                    <a:close/>
                    <a:moveTo>
                      <a:pt x="413" y="1167"/>
                    </a:moveTo>
                    <a:cubicBezTo>
                      <a:pt x="413" y="1167"/>
                      <a:pt x="413" y="1167"/>
                      <a:pt x="413" y="1167"/>
                    </a:cubicBezTo>
                    <a:cubicBezTo>
                      <a:pt x="397" y="1165"/>
                      <a:pt x="386" y="1173"/>
                      <a:pt x="388" y="1185"/>
                    </a:cubicBezTo>
                    <a:cubicBezTo>
                      <a:pt x="388" y="1185"/>
                      <a:pt x="388" y="1185"/>
                      <a:pt x="388" y="1185"/>
                    </a:cubicBezTo>
                    <a:cubicBezTo>
                      <a:pt x="391" y="1197"/>
                      <a:pt x="404" y="1208"/>
                      <a:pt x="420" y="1210"/>
                    </a:cubicBezTo>
                    <a:cubicBezTo>
                      <a:pt x="420" y="1210"/>
                      <a:pt x="420" y="1210"/>
                      <a:pt x="420" y="1210"/>
                    </a:cubicBezTo>
                    <a:cubicBezTo>
                      <a:pt x="436" y="1212"/>
                      <a:pt x="447" y="1205"/>
                      <a:pt x="446" y="1192"/>
                    </a:cubicBezTo>
                    <a:cubicBezTo>
                      <a:pt x="444" y="1181"/>
                      <a:pt x="430" y="1169"/>
                      <a:pt x="413" y="1167"/>
                    </a:cubicBezTo>
                    <a:close/>
                    <a:moveTo>
                      <a:pt x="478" y="1173"/>
                    </a:moveTo>
                    <a:cubicBezTo>
                      <a:pt x="478" y="1173"/>
                      <a:pt x="478" y="1173"/>
                      <a:pt x="478" y="1173"/>
                    </a:cubicBezTo>
                    <a:cubicBezTo>
                      <a:pt x="461" y="1172"/>
                      <a:pt x="449" y="1181"/>
                      <a:pt x="451" y="1193"/>
                    </a:cubicBezTo>
                    <a:cubicBezTo>
                      <a:pt x="451" y="1193"/>
                      <a:pt x="451" y="1193"/>
                      <a:pt x="451" y="1193"/>
                    </a:cubicBezTo>
                    <a:cubicBezTo>
                      <a:pt x="453" y="1205"/>
                      <a:pt x="467" y="1215"/>
                      <a:pt x="483" y="1217"/>
                    </a:cubicBezTo>
                    <a:cubicBezTo>
                      <a:pt x="483" y="1217"/>
                      <a:pt x="483" y="1217"/>
                      <a:pt x="483" y="1217"/>
                    </a:cubicBezTo>
                    <a:cubicBezTo>
                      <a:pt x="500" y="1218"/>
                      <a:pt x="512" y="1210"/>
                      <a:pt x="511" y="1198"/>
                    </a:cubicBezTo>
                    <a:cubicBezTo>
                      <a:pt x="509" y="1186"/>
                      <a:pt x="495" y="1175"/>
                      <a:pt x="478" y="1173"/>
                    </a:cubicBezTo>
                    <a:close/>
                    <a:moveTo>
                      <a:pt x="545" y="1177"/>
                    </a:moveTo>
                    <a:cubicBezTo>
                      <a:pt x="545" y="1177"/>
                      <a:pt x="545" y="1177"/>
                      <a:pt x="545" y="1177"/>
                    </a:cubicBezTo>
                    <a:cubicBezTo>
                      <a:pt x="527" y="1177"/>
                      <a:pt x="515" y="1186"/>
                      <a:pt x="516" y="1198"/>
                    </a:cubicBezTo>
                    <a:cubicBezTo>
                      <a:pt x="516" y="1198"/>
                      <a:pt x="516" y="1198"/>
                      <a:pt x="516" y="1198"/>
                    </a:cubicBezTo>
                    <a:cubicBezTo>
                      <a:pt x="517" y="1210"/>
                      <a:pt x="531" y="1220"/>
                      <a:pt x="548" y="1221"/>
                    </a:cubicBezTo>
                    <a:cubicBezTo>
                      <a:pt x="548" y="1221"/>
                      <a:pt x="548" y="1221"/>
                      <a:pt x="548" y="1221"/>
                    </a:cubicBezTo>
                    <a:cubicBezTo>
                      <a:pt x="565" y="1221"/>
                      <a:pt x="578" y="1213"/>
                      <a:pt x="577" y="1201"/>
                    </a:cubicBezTo>
                    <a:cubicBezTo>
                      <a:pt x="577" y="1189"/>
                      <a:pt x="562" y="1178"/>
                      <a:pt x="545" y="1177"/>
                    </a:cubicBezTo>
                    <a:close/>
                    <a:moveTo>
                      <a:pt x="613" y="1179"/>
                    </a:moveTo>
                    <a:cubicBezTo>
                      <a:pt x="613" y="1179"/>
                      <a:pt x="613" y="1179"/>
                      <a:pt x="613" y="1179"/>
                    </a:cubicBezTo>
                    <a:cubicBezTo>
                      <a:pt x="595" y="1179"/>
                      <a:pt x="582" y="1189"/>
                      <a:pt x="582" y="1201"/>
                    </a:cubicBezTo>
                    <a:cubicBezTo>
                      <a:pt x="582" y="1201"/>
                      <a:pt x="582" y="1201"/>
                      <a:pt x="582" y="1201"/>
                    </a:cubicBezTo>
                    <a:cubicBezTo>
                      <a:pt x="583" y="1213"/>
                      <a:pt x="596" y="1222"/>
                      <a:pt x="614" y="1223"/>
                    </a:cubicBezTo>
                    <a:cubicBezTo>
                      <a:pt x="614" y="1223"/>
                      <a:pt x="614" y="1223"/>
                      <a:pt x="614" y="1223"/>
                    </a:cubicBezTo>
                    <a:cubicBezTo>
                      <a:pt x="631" y="1222"/>
                      <a:pt x="644" y="1214"/>
                      <a:pt x="645" y="1201"/>
                    </a:cubicBezTo>
                    <a:cubicBezTo>
                      <a:pt x="645" y="1189"/>
                      <a:pt x="631" y="1179"/>
                      <a:pt x="613" y="1179"/>
                    </a:cubicBezTo>
                    <a:close/>
                    <a:moveTo>
                      <a:pt x="1157" y="1078"/>
                    </a:moveTo>
                    <a:cubicBezTo>
                      <a:pt x="1157" y="1078"/>
                      <a:pt x="1157" y="1078"/>
                      <a:pt x="1157" y="1078"/>
                    </a:cubicBezTo>
                    <a:cubicBezTo>
                      <a:pt x="1148" y="1083"/>
                      <a:pt x="1138" y="1095"/>
                      <a:pt x="1134" y="1105"/>
                    </a:cubicBezTo>
                    <a:cubicBezTo>
                      <a:pt x="1134" y="1105"/>
                      <a:pt x="1134" y="1105"/>
                      <a:pt x="1134" y="1105"/>
                    </a:cubicBezTo>
                    <a:cubicBezTo>
                      <a:pt x="1130" y="1116"/>
                      <a:pt x="1133" y="1120"/>
                      <a:pt x="1141" y="1116"/>
                    </a:cubicBezTo>
                    <a:cubicBezTo>
                      <a:pt x="1141" y="1116"/>
                      <a:pt x="1141" y="1116"/>
                      <a:pt x="1141" y="1116"/>
                    </a:cubicBezTo>
                    <a:cubicBezTo>
                      <a:pt x="1149" y="1111"/>
                      <a:pt x="1158" y="1100"/>
                      <a:pt x="1163" y="1090"/>
                    </a:cubicBezTo>
                    <a:cubicBezTo>
                      <a:pt x="1167" y="1079"/>
                      <a:pt x="1165" y="1074"/>
                      <a:pt x="1157" y="1078"/>
                    </a:cubicBezTo>
                    <a:close/>
                    <a:moveTo>
                      <a:pt x="1185" y="1062"/>
                    </a:moveTo>
                    <a:cubicBezTo>
                      <a:pt x="1185" y="1062"/>
                      <a:pt x="1185" y="1062"/>
                      <a:pt x="1185" y="1062"/>
                    </a:cubicBezTo>
                    <a:cubicBezTo>
                      <a:pt x="1179" y="1066"/>
                      <a:pt x="1169" y="1078"/>
                      <a:pt x="1165" y="1088"/>
                    </a:cubicBezTo>
                    <a:cubicBezTo>
                      <a:pt x="1165" y="1088"/>
                      <a:pt x="1165" y="1088"/>
                      <a:pt x="1165" y="1088"/>
                    </a:cubicBezTo>
                    <a:cubicBezTo>
                      <a:pt x="1160" y="1099"/>
                      <a:pt x="1162" y="1102"/>
                      <a:pt x="1169" y="1098"/>
                    </a:cubicBezTo>
                    <a:cubicBezTo>
                      <a:pt x="1169" y="1098"/>
                      <a:pt x="1169" y="1098"/>
                      <a:pt x="1169" y="1098"/>
                    </a:cubicBezTo>
                    <a:cubicBezTo>
                      <a:pt x="1175" y="1093"/>
                      <a:pt x="1183" y="1082"/>
                      <a:pt x="1188" y="1072"/>
                    </a:cubicBezTo>
                    <a:cubicBezTo>
                      <a:pt x="1193" y="1062"/>
                      <a:pt x="1192" y="1057"/>
                      <a:pt x="1185" y="1062"/>
                    </a:cubicBezTo>
                    <a:close/>
                    <a:moveTo>
                      <a:pt x="1208" y="1044"/>
                    </a:moveTo>
                    <a:cubicBezTo>
                      <a:pt x="1208" y="1044"/>
                      <a:pt x="1208" y="1044"/>
                      <a:pt x="1208" y="1044"/>
                    </a:cubicBezTo>
                    <a:cubicBezTo>
                      <a:pt x="1203" y="1049"/>
                      <a:pt x="1195" y="1061"/>
                      <a:pt x="1190" y="1071"/>
                    </a:cubicBezTo>
                    <a:cubicBezTo>
                      <a:pt x="1190" y="1071"/>
                      <a:pt x="1190" y="1071"/>
                      <a:pt x="1190" y="1071"/>
                    </a:cubicBezTo>
                    <a:cubicBezTo>
                      <a:pt x="1186" y="1080"/>
                      <a:pt x="1186" y="1084"/>
                      <a:pt x="1191" y="1079"/>
                    </a:cubicBezTo>
                    <a:cubicBezTo>
                      <a:pt x="1191" y="1079"/>
                      <a:pt x="1191" y="1079"/>
                      <a:pt x="1191" y="1079"/>
                    </a:cubicBezTo>
                    <a:cubicBezTo>
                      <a:pt x="1196" y="1074"/>
                      <a:pt x="1204" y="1064"/>
                      <a:pt x="1208" y="1054"/>
                    </a:cubicBezTo>
                    <a:cubicBezTo>
                      <a:pt x="1213" y="1044"/>
                      <a:pt x="1213" y="1040"/>
                      <a:pt x="1208" y="1044"/>
                    </a:cubicBezTo>
                    <a:close/>
                    <a:moveTo>
                      <a:pt x="1225" y="1027"/>
                    </a:moveTo>
                    <a:cubicBezTo>
                      <a:pt x="1225" y="1027"/>
                      <a:pt x="1225" y="1027"/>
                      <a:pt x="1225" y="1027"/>
                    </a:cubicBezTo>
                    <a:cubicBezTo>
                      <a:pt x="1221" y="1032"/>
                      <a:pt x="1214" y="1043"/>
                      <a:pt x="1209" y="1052"/>
                    </a:cubicBezTo>
                    <a:cubicBezTo>
                      <a:pt x="1209" y="1052"/>
                      <a:pt x="1209" y="1052"/>
                      <a:pt x="1209" y="1052"/>
                    </a:cubicBezTo>
                    <a:cubicBezTo>
                      <a:pt x="1205" y="1062"/>
                      <a:pt x="1204" y="1065"/>
                      <a:pt x="1208" y="1060"/>
                    </a:cubicBezTo>
                    <a:cubicBezTo>
                      <a:pt x="1208" y="1060"/>
                      <a:pt x="1208" y="1060"/>
                      <a:pt x="1208" y="1060"/>
                    </a:cubicBezTo>
                    <a:cubicBezTo>
                      <a:pt x="1212" y="1055"/>
                      <a:pt x="1218" y="1044"/>
                      <a:pt x="1223" y="1035"/>
                    </a:cubicBezTo>
                    <a:cubicBezTo>
                      <a:pt x="1227" y="1026"/>
                      <a:pt x="1228" y="1023"/>
                      <a:pt x="1225" y="1027"/>
                    </a:cubicBezTo>
                    <a:close/>
                    <a:moveTo>
                      <a:pt x="253" y="1180"/>
                    </a:moveTo>
                    <a:cubicBezTo>
                      <a:pt x="253" y="1180"/>
                      <a:pt x="253" y="1180"/>
                      <a:pt x="253" y="1180"/>
                    </a:cubicBezTo>
                    <a:cubicBezTo>
                      <a:pt x="240" y="1177"/>
                      <a:pt x="234" y="1182"/>
                      <a:pt x="237" y="1193"/>
                    </a:cubicBezTo>
                    <a:cubicBezTo>
                      <a:pt x="237" y="1193"/>
                      <a:pt x="237" y="1193"/>
                      <a:pt x="237" y="1193"/>
                    </a:cubicBezTo>
                    <a:cubicBezTo>
                      <a:pt x="241" y="1203"/>
                      <a:pt x="253" y="1213"/>
                      <a:pt x="266" y="1217"/>
                    </a:cubicBezTo>
                    <a:cubicBezTo>
                      <a:pt x="266" y="1217"/>
                      <a:pt x="266" y="1217"/>
                      <a:pt x="266" y="1217"/>
                    </a:cubicBezTo>
                    <a:cubicBezTo>
                      <a:pt x="278" y="1220"/>
                      <a:pt x="286" y="1216"/>
                      <a:pt x="283" y="1205"/>
                    </a:cubicBezTo>
                    <a:cubicBezTo>
                      <a:pt x="279" y="1195"/>
                      <a:pt x="266" y="1184"/>
                      <a:pt x="253" y="1180"/>
                    </a:cubicBezTo>
                    <a:close/>
                    <a:moveTo>
                      <a:pt x="305" y="1193"/>
                    </a:moveTo>
                    <a:cubicBezTo>
                      <a:pt x="305" y="1193"/>
                      <a:pt x="305" y="1193"/>
                      <a:pt x="305" y="1193"/>
                    </a:cubicBezTo>
                    <a:cubicBezTo>
                      <a:pt x="291" y="1190"/>
                      <a:pt x="283" y="1196"/>
                      <a:pt x="286" y="1206"/>
                    </a:cubicBezTo>
                    <a:cubicBezTo>
                      <a:pt x="286" y="1206"/>
                      <a:pt x="286" y="1206"/>
                      <a:pt x="286" y="1206"/>
                    </a:cubicBezTo>
                    <a:cubicBezTo>
                      <a:pt x="290" y="1217"/>
                      <a:pt x="303" y="1226"/>
                      <a:pt x="316" y="1230"/>
                    </a:cubicBezTo>
                    <a:cubicBezTo>
                      <a:pt x="316" y="1230"/>
                      <a:pt x="316" y="1230"/>
                      <a:pt x="316" y="1230"/>
                    </a:cubicBezTo>
                    <a:cubicBezTo>
                      <a:pt x="330" y="1233"/>
                      <a:pt x="339" y="1229"/>
                      <a:pt x="336" y="1218"/>
                    </a:cubicBezTo>
                    <a:cubicBezTo>
                      <a:pt x="333" y="1207"/>
                      <a:pt x="319" y="1196"/>
                      <a:pt x="305" y="1193"/>
                    </a:cubicBezTo>
                    <a:close/>
                    <a:moveTo>
                      <a:pt x="361" y="1204"/>
                    </a:moveTo>
                    <a:cubicBezTo>
                      <a:pt x="361" y="1204"/>
                      <a:pt x="361" y="1204"/>
                      <a:pt x="361" y="1204"/>
                    </a:cubicBezTo>
                    <a:cubicBezTo>
                      <a:pt x="346" y="1202"/>
                      <a:pt x="337" y="1208"/>
                      <a:pt x="340" y="1219"/>
                    </a:cubicBezTo>
                    <a:cubicBezTo>
                      <a:pt x="340" y="1219"/>
                      <a:pt x="340" y="1219"/>
                      <a:pt x="340" y="1219"/>
                    </a:cubicBezTo>
                    <a:cubicBezTo>
                      <a:pt x="343" y="1229"/>
                      <a:pt x="356" y="1239"/>
                      <a:pt x="371" y="1242"/>
                    </a:cubicBezTo>
                    <a:cubicBezTo>
                      <a:pt x="371" y="1242"/>
                      <a:pt x="371" y="1242"/>
                      <a:pt x="371" y="1242"/>
                    </a:cubicBezTo>
                    <a:cubicBezTo>
                      <a:pt x="385" y="1244"/>
                      <a:pt x="395" y="1239"/>
                      <a:pt x="393" y="1228"/>
                    </a:cubicBezTo>
                    <a:cubicBezTo>
                      <a:pt x="390" y="1217"/>
                      <a:pt x="376" y="1207"/>
                      <a:pt x="361" y="1204"/>
                    </a:cubicBezTo>
                    <a:close/>
                    <a:moveTo>
                      <a:pt x="421" y="1213"/>
                    </a:moveTo>
                    <a:cubicBezTo>
                      <a:pt x="421" y="1213"/>
                      <a:pt x="421" y="1213"/>
                      <a:pt x="421" y="1213"/>
                    </a:cubicBezTo>
                    <a:cubicBezTo>
                      <a:pt x="405" y="1211"/>
                      <a:pt x="394" y="1218"/>
                      <a:pt x="397" y="1229"/>
                    </a:cubicBezTo>
                    <a:cubicBezTo>
                      <a:pt x="397" y="1229"/>
                      <a:pt x="397" y="1229"/>
                      <a:pt x="397" y="1229"/>
                    </a:cubicBezTo>
                    <a:cubicBezTo>
                      <a:pt x="400" y="1239"/>
                      <a:pt x="413" y="1249"/>
                      <a:pt x="428" y="1251"/>
                    </a:cubicBezTo>
                    <a:cubicBezTo>
                      <a:pt x="428" y="1251"/>
                      <a:pt x="428" y="1251"/>
                      <a:pt x="428" y="1251"/>
                    </a:cubicBezTo>
                    <a:cubicBezTo>
                      <a:pt x="443" y="1253"/>
                      <a:pt x="454" y="1246"/>
                      <a:pt x="453" y="1236"/>
                    </a:cubicBezTo>
                    <a:cubicBezTo>
                      <a:pt x="451" y="1225"/>
                      <a:pt x="437" y="1215"/>
                      <a:pt x="421" y="1213"/>
                    </a:cubicBezTo>
                    <a:close/>
                    <a:moveTo>
                      <a:pt x="483" y="1220"/>
                    </a:moveTo>
                    <a:cubicBezTo>
                      <a:pt x="483" y="1220"/>
                      <a:pt x="483" y="1220"/>
                      <a:pt x="483" y="1220"/>
                    </a:cubicBezTo>
                    <a:cubicBezTo>
                      <a:pt x="467" y="1219"/>
                      <a:pt x="456" y="1226"/>
                      <a:pt x="457" y="1237"/>
                    </a:cubicBezTo>
                    <a:cubicBezTo>
                      <a:pt x="457" y="1237"/>
                      <a:pt x="457" y="1237"/>
                      <a:pt x="457" y="1237"/>
                    </a:cubicBezTo>
                    <a:cubicBezTo>
                      <a:pt x="459" y="1248"/>
                      <a:pt x="473" y="1256"/>
                      <a:pt x="489" y="1258"/>
                    </a:cubicBezTo>
                    <a:cubicBezTo>
                      <a:pt x="489" y="1258"/>
                      <a:pt x="489" y="1258"/>
                      <a:pt x="489" y="1258"/>
                    </a:cubicBezTo>
                    <a:cubicBezTo>
                      <a:pt x="505" y="1259"/>
                      <a:pt x="516" y="1252"/>
                      <a:pt x="515" y="1242"/>
                    </a:cubicBezTo>
                    <a:cubicBezTo>
                      <a:pt x="514" y="1231"/>
                      <a:pt x="500" y="1222"/>
                      <a:pt x="483" y="1220"/>
                    </a:cubicBezTo>
                    <a:close/>
                    <a:moveTo>
                      <a:pt x="548" y="1224"/>
                    </a:moveTo>
                    <a:cubicBezTo>
                      <a:pt x="548" y="1224"/>
                      <a:pt x="548" y="1224"/>
                      <a:pt x="548" y="1224"/>
                    </a:cubicBezTo>
                    <a:cubicBezTo>
                      <a:pt x="531" y="1224"/>
                      <a:pt x="519" y="1231"/>
                      <a:pt x="520" y="1242"/>
                    </a:cubicBezTo>
                    <a:cubicBezTo>
                      <a:pt x="520" y="1242"/>
                      <a:pt x="520" y="1242"/>
                      <a:pt x="520" y="1242"/>
                    </a:cubicBezTo>
                    <a:cubicBezTo>
                      <a:pt x="521" y="1253"/>
                      <a:pt x="534" y="1261"/>
                      <a:pt x="551" y="1262"/>
                    </a:cubicBezTo>
                    <a:cubicBezTo>
                      <a:pt x="551" y="1262"/>
                      <a:pt x="551" y="1262"/>
                      <a:pt x="551" y="1262"/>
                    </a:cubicBezTo>
                    <a:cubicBezTo>
                      <a:pt x="567" y="1263"/>
                      <a:pt x="579" y="1256"/>
                      <a:pt x="579" y="1245"/>
                    </a:cubicBezTo>
                    <a:cubicBezTo>
                      <a:pt x="578" y="1234"/>
                      <a:pt x="565" y="1225"/>
                      <a:pt x="548" y="1224"/>
                    </a:cubicBezTo>
                    <a:close/>
                    <a:moveTo>
                      <a:pt x="614" y="1226"/>
                    </a:moveTo>
                    <a:cubicBezTo>
                      <a:pt x="614" y="1226"/>
                      <a:pt x="614" y="1226"/>
                      <a:pt x="614" y="1226"/>
                    </a:cubicBezTo>
                    <a:cubicBezTo>
                      <a:pt x="597" y="1226"/>
                      <a:pt x="584" y="1235"/>
                      <a:pt x="584" y="1245"/>
                    </a:cubicBezTo>
                    <a:cubicBezTo>
                      <a:pt x="584" y="1245"/>
                      <a:pt x="584" y="1245"/>
                      <a:pt x="584" y="1245"/>
                    </a:cubicBezTo>
                    <a:cubicBezTo>
                      <a:pt x="584" y="1256"/>
                      <a:pt x="597" y="1264"/>
                      <a:pt x="614" y="1264"/>
                    </a:cubicBezTo>
                    <a:cubicBezTo>
                      <a:pt x="614" y="1264"/>
                      <a:pt x="614" y="1264"/>
                      <a:pt x="614" y="1264"/>
                    </a:cubicBezTo>
                    <a:cubicBezTo>
                      <a:pt x="630" y="1264"/>
                      <a:pt x="643" y="1255"/>
                      <a:pt x="644" y="1245"/>
                    </a:cubicBezTo>
                    <a:cubicBezTo>
                      <a:pt x="643" y="1234"/>
                      <a:pt x="631" y="1226"/>
                      <a:pt x="614" y="1226"/>
                    </a:cubicBezTo>
                    <a:close/>
                    <a:moveTo>
                      <a:pt x="1167" y="1100"/>
                    </a:moveTo>
                    <a:cubicBezTo>
                      <a:pt x="1167" y="1100"/>
                      <a:pt x="1167" y="1100"/>
                      <a:pt x="1167" y="1100"/>
                    </a:cubicBezTo>
                    <a:cubicBezTo>
                      <a:pt x="1161" y="1105"/>
                      <a:pt x="1152" y="1116"/>
                      <a:pt x="1147" y="1126"/>
                    </a:cubicBezTo>
                    <a:cubicBezTo>
                      <a:pt x="1147" y="1126"/>
                      <a:pt x="1147" y="1126"/>
                      <a:pt x="1147" y="1126"/>
                    </a:cubicBezTo>
                    <a:cubicBezTo>
                      <a:pt x="1142" y="1135"/>
                      <a:pt x="1143" y="1137"/>
                      <a:pt x="1150" y="1132"/>
                    </a:cubicBezTo>
                    <a:cubicBezTo>
                      <a:pt x="1150" y="1132"/>
                      <a:pt x="1150" y="1132"/>
                      <a:pt x="1150" y="1132"/>
                    </a:cubicBezTo>
                    <a:cubicBezTo>
                      <a:pt x="1156" y="1127"/>
                      <a:pt x="1165" y="1117"/>
                      <a:pt x="1170" y="1108"/>
                    </a:cubicBezTo>
                    <a:cubicBezTo>
                      <a:pt x="1174" y="1099"/>
                      <a:pt x="1174" y="1096"/>
                      <a:pt x="1167" y="1100"/>
                    </a:cubicBezTo>
                    <a:close/>
                    <a:moveTo>
                      <a:pt x="1190" y="1081"/>
                    </a:moveTo>
                    <a:cubicBezTo>
                      <a:pt x="1190" y="1081"/>
                      <a:pt x="1190" y="1081"/>
                      <a:pt x="1190" y="1081"/>
                    </a:cubicBezTo>
                    <a:cubicBezTo>
                      <a:pt x="1185" y="1086"/>
                      <a:pt x="1176" y="1098"/>
                      <a:pt x="1171" y="1106"/>
                    </a:cubicBezTo>
                    <a:cubicBezTo>
                      <a:pt x="1171" y="1106"/>
                      <a:pt x="1171" y="1106"/>
                      <a:pt x="1171" y="1106"/>
                    </a:cubicBezTo>
                    <a:cubicBezTo>
                      <a:pt x="1166" y="1115"/>
                      <a:pt x="1167" y="1118"/>
                      <a:pt x="1171" y="1112"/>
                    </a:cubicBezTo>
                    <a:cubicBezTo>
                      <a:pt x="1171" y="1112"/>
                      <a:pt x="1171" y="1112"/>
                      <a:pt x="1171" y="1112"/>
                    </a:cubicBezTo>
                    <a:cubicBezTo>
                      <a:pt x="1177" y="1107"/>
                      <a:pt x="1184" y="1096"/>
                      <a:pt x="1189" y="1088"/>
                    </a:cubicBezTo>
                    <a:cubicBezTo>
                      <a:pt x="1194" y="1079"/>
                      <a:pt x="1195" y="1076"/>
                      <a:pt x="1190" y="1081"/>
                    </a:cubicBezTo>
                    <a:close/>
                    <a:moveTo>
                      <a:pt x="317" y="1233"/>
                    </a:moveTo>
                    <a:cubicBezTo>
                      <a:pt x="317" y="1233"/>
                      <a:pt x="317" y="1233"/>
                      <a:pt x="317" y="1233"/>
                    </a:cubicBezTo>
                    <a:cubicBezTo>
                      <a:pt x="303" y="1230"/>
                      <a:pt x="296" y="1235"/>
                      <a:pt x="300" y="1243"/>
                    </a:cubicBezTo>
                    <a:cubicBezTo>
                      <a:pt x="300" y="1243"/>
                      <a:pt x="300" y="1243"/>
                      <a:pt x="300" y="1243"/>
                    </a:cubicBezTo>
                    <a:cubicBezTo>
                      <a:pt x="303" y="1253"/>
                      <a:pt x="316" y="1262"/>
                      <a:pt x="329" y="1265"/>
                    </a:cubicBezTo>
                    <a:cubicBezTo>
                      <a:pt x="329" y="1265"/>
                      <a:pt x="329" y="1265"/>
                      <a:pt x="329" y="1265"/>
                    </a:cubicBezTo>
                    <a:cubicBezTo>
                      <a:pt x="342" y="1268"/>
                      <a:pt x="350" y="1264"/>
                      <a:pt x="347" y="1255"/>
                    </a:cubicBezTo>
                    <a:cubicBezTo>
                      <a:pt x="344" y="1247"/>
                      <a:pt x="331" y="1236"/>
                      <a:pt x="317" y="1233"/>
                    </a:cubicBezTo>
                    <a:close/>
                    <a:moveTo>
                      <a:pt x="371" y="1244"/>
                    </a:moveTo>
                    <a:cubicBezTo>
                      <a:pt x="371" y="1244"/>
                      <a:pt x="371" y="1244"/>
                      <a:pt x="371" y="1244"/>
                    </a:cubicBezTo>
                    <a:cubicBezTo>
                      <a:pt x="357" y="1242"/>
                      <a:pt x="348" y="1247"/>
                      <a:pt x="351" y="1256"/>
                    </a:cubicBezTo>
                    <a:cubicBezTo>
                      <a:pt x="351" y="1256"/>
                      <a:pt x="351" y="1256"/>
                      <a:pt x="351" y="1256"/>
                    </a:cubicBezTo>
                    <a:cubicBezTo>
                      <a:pt x="354" y="1265"/>
                      <a:pt x="367" y="1273"/>
                      <a:pt x="381" y="1277"/>
                    </a:cubicBezTo>
                    <a:cubicBezTo>
                      <a:pt x="381" y="1277"/>
                      <a:pt x="381" y="1277"/>
                      <a:pt x="381" y="1277"/>
                    </a:cubicBezTo>
                    <a:cubicBezTo>
                      <a:pt x="395" y="1279"/>
                      <a:pt x="404" y="1275"/>
                      <a:pt x="402" y="1266"/>
                    </a:cubicBezTo>
                    <a:cubicBezTo>
                      <a:pt x="399" y="1256"/>
                      <a:pt x="386" y="1248"/>
                      <a:pt x="371" y="1244"/>
                    </a:cubicBezTo>
                    <a:close/>
                    <a:moveTo>
                      <a:pt x="429" y="1254"/>
                    </a:moveTo>
                    <a:cubicBezTo>
                      <a:pt x="429" y="1254"/>
                      <a:pt x="429" y="1254"/>
                      <a:pt x="429" y="1254"/>
                    </a:cubicBezTo>
                    <a:cubicBezTo>
                      <a:pt x="414" y="1252"/>
                      <a:pt x="404" y="1258"/>
                      <a:pt x="406" y="1267"/>
                    </a:cubicBezTo>
                    <a:cubicBezTo>
                      <a:pt x="406" y="1267"/>
                      <a:pt x="406" y="1267"/>
                      <a:pt x="406" y="1267"/>
                    </a:cubicBezTo>
                    <a:cubicBezTo>
                      <a:pt x="409" y="1276"/>
                      <a:pt x="422" y="1284"/>
                      <a:pt x="436" y="1286"/>
                    </a:cubicBezTo>
                    <a:cubicBezTo>
                      <a:pt x="436" y="1286"/>
                      <a:pt x="436" y="1286"/>
                      <a:pt x="436" y="1286"/>
                    </a:cubicBezTo>
                    <a:cubicBezTo>
                      <a:pt x="451" y="1288"/>
                      <a:pt x="461" y="1283"/>
                      <a:pt x="460" y="1274"/>
                    </a:cubicBezTo>
                    <a:cubicBezTo>
                      <a:pt x="457" y="1265"/>
                      <a:pt x="444" y="1256"/>
                      <a:pt x="429" y="1254"/>
                    </a:cubicBezTo>
                    <a:close/>
                    <a:moveTo>
                      <a:pt x="489" y="1261"/>
                    </a:moveTo>
                    <a:cubicBezTo>
                      <a:pt x="489" y="1261"/>
                      <a:pt x="489" y="1261"/>
                      <a:pt x="489" y="1261"/>
                    </a:cubicBezTo>
                    <a:cubicBezTo>
                      <a:pt x="473" y="1259"/>
                      <a:pt x="462" y="1265"/>
                      <a:pt x="464" y="1275"/>
                    </a:cubicBezTo>
                    <a:cubicBezTo>
                      <a:pt x="464" y="1275"/>
                      <a:pt x="464" y="1275"/>
                      <a:pt x="464" y="1275"/>
                    </a:cubicBezTo>
                    <a:cubicBezTo>
                      <a:pt x="466" y="1284"/>
                      <a:pt x="479" y="1292"/>
                      <a:pt x="494" y="1293"/>
                    </a:cubicBezTo>
                    <a:cubicBezTo>
                      <a:pt x="494" y="1293"/>
                      <a:pt x="494" y="1293"/>
                      <a:pt x="494" y="1293"/>
                    </a:cubicBezTo>
                    <a:cubicBezTo>
                      <a:pt x="510" y="1295"/>
                      <a:pt x="520" y="1289"/>
                      <a:pt x="519" y="1280"/>
                    </a:cubicBezTo>
                    <a:cubicBezTo>
                      <a:pt x="518" y="1271"/>
                      <a:pt x="505" y="1263"/>
                      <a:pt x="489" y="1261"/>
                    </a:cubicBezTo>
                    <a:close/>
                    <a:moveTo>
                      <a:pt x="551" y="1265"/>
                    </a:moveTo>
                    <a:cubicBezTo>
                      <a:pt x="551" y="1265"/>
                      <a:pt x="551" y="1265"/>
                      <a:pt x="551" y="1265"/>
                    </a:cubicBezTo>
                    <a:cubicBezTo>
                      <a:pt x="535" y="1265"/>
                      <a:pt x="523" y="1271"/>
                      <a:pt x="524" y="1280"/>
                    </a:cubicBezTo>
                    <a:cubicBezTo>
                      <a:pt x="524" y="1280"/>
                      <a:pt x="524" y="1280"/>
                      <a:pt x="524" y="1280"/>
                    </a:cubicBezTo>
                    <a:cubicBezTo>
                      <a:pt x="525" y="1290"/>
                      <a:pt x="538" y="1297"/>
                      <a:pt x="554" y="1298"/>
                    </a:cubicBezTo>
                    <a:cubicBezTo>
                      <a:pt x="554" y="1298"/>
                      <a:pt x="554" y="1298"/>
                      <a:pt x="554" y="1298"/>
                    </a:cubicBezTo>
                    <a:cubicBezTo>
                      <a:pt x="569" y="1298"/>
                      <a:pt x="581" y="1293"/>
                      <a:pt x="581" y="1283"/>
                    </a:cubicBezTo>
                    <a:cubicBezTo>
                      <a:pt x="580" y="1274"/>
                      <a:pt x="567" y="1266"/>
                      <a:pt x="551" y="1265"/>
                    </a:cubicBezTo>
                    <a:close/>
                    <a:moveTo>
                      <a:pt x="1148" y="1135"/>
                    </a:moveTo>
                    <a:cubicBezTo>
                      <a:pt x="1148" y="1135"/>
                      <a:pt x="1148" y="1135"/>
                      <a:pt x="1148" y="1135"/>
                    </a:cubicBezTo>
                    <a:cubicBezTo>
                      <a:pt x="1142" y="1140"/>
                      <a:pt x="1133" y="1150"/>
                      <a:pt x="1127" y="1158"/>
                    </a:cubicBezTo>
                    <a:cubicBezTo>
                      <a:pt x="1127" y="1158"/>
                      <a:pt x="1127" y="1158"/>
                      <a:pt x="1127" y="1158"/>
                    </a:cubicBezTo>
                    <a:cubicBezTo>
                      <a:pt x="1122" y="1166"/>
                      <a:pt x="1124" y="1168"/>
                      <a:pt x="1129" y="1162"/>
                    </a:cubicBezTo>
                    <a:cubicBezTo>
                      <a:pt x="1129" y="1162"/>
                      <a:pt x="1129" y="1162"/>
                      <a:pt x="1129" y="1162"/>
                    </a:cubicBezTo>
                    <a:cubicBezTo>
                      <a:pt x="1136" y="1157"/>
                      <a:pt x="1144" y="1147"/>
                      <a:pt x="1150" y="1139"/>
                    </a:cubicBezTo>
                    <a:cubicBezTo>
                      <a:pt x="1155" y="1132"/>
                      <a:pt x="1155" y="1130"/>
                      <a:pt x="1148" y="1135"/>
                    </a:cubicBezTo>
                    <a:close/>
                    <a:moveTo>
                      <a:pt x="1170" y="1114"/>
                    </a:moveTo>
                    <a:cubicBezTo>
                      <a:pt x="1170" y="1114"/>
                      <a:pt x="1170" y="1114"/>
                      <a:pt x="1170" y="1114"/>
                    </a:cubicBezTo>
                    <a:cubicBezTo>
                      <a:pt x="1165" y="1120"/>
                      <a:pt x="1157" y="1130"/>
                      <a:pt x="1151" y="1138"/>
                    </a:cubicBezTo>
                    <a:cubicBezTo>
                      <a:pt x="1151" y="1138"/>
                      <a:pt x="1151" y="1138"/>
                      <a:pt x="1151" y="1138"/>
                    </a:cubicBezTo>
                    <a:cubicBezTo>
                      <a:pt x="1146" y="1145"/>
                      <a:pt x="1146" y="1146"/>
                      <a:pt x="1150" y="1141"/>
                    </a:cubicBezTo>
                    <a:cubicBezTo>
                      <a:pt x="1150" y="1141"/>
                      <a:pt x="1150" y="1141"/>
                      <a:pt x="1150" y="1141"/>
                    </a:cubicBezTo>
                    <a:cubicBezTo>
                      <a:pt x="1155" y="1135"/>
                      <a:pt x="1175" y="1109"/>
                      <a:pt x="1170" y="1114"/>
                    </a:cubicBezTo>
                    <a:close/>
                    <a:moveTo>
                      <a:pt x="330" y="1267"/>
                    </a:moveTo>
                    <a:cubicBezTo>
                      <a:pt x="330" y="1267"/>
                      <a:pt x="330" y="1267"/>
                      <a:pt x="330" y="1267"/>
                    </a:cubicBezTo>
                    <a:cubicBezTo>
                      <a:pt x="316" y="1264"/>
                      <a:pt x="310" y="1267"/>
                      <a:pt x="313" y="1275"/>
                    </a:cubicBezTo>
                    <a:cubicBezTo>
                      <a:pt x="313" y="1275"/>
                      <a:pt x="313" y="1275"/>
                      <a:pt x="313" y="1275"/>
                    </a:cubicBezTo>
                    <a:cubicBezTo>
                      <a:pt x="317" y="1282"/>
                      <a:pt x="329" y="1290"/>
                      <a:pt x="342" y="1294"/>
                    </a:cubicBezTo>
                    <a:cubicBezTo>
                      <a:pt x="342" y="1294"/>
                      <a:pt x="342" y="1294"/>
                      <a:pt x="342" y="1294"/>
                    </a:cubicBezTo>
                    <a:cubicBezTo>
                      <a:pt x="354" y="1297"/>
                      <a:pt x="362" y="1294"/>
                      <a:pt x="359" y="1287"/>
                    </a:cubicBezTo>
                    <a:cubicBezTo>
                      <a:pt x="355" y="1279"/>
                      <a:pt x="343" y="1271"/>
                      <a:pt x="330" y="1267"/>
                    </a:cubicBezTo>
                    <a:close/>
                    <a:moveTo>
                      <a:pt x="382" y="1279"/>
                    </a:moveTo>
                    <a:cubicBezTo>
                      <a:pt x="382" y="1279"/>
                      <a:pt x="382" y="1279"/>
                      <a:pt x="382" y="1279"/>
                    </a:cubicBezTo>
                    <a:cubicBezTo>
                      <a:pt x="368" y="1277"/>
                      <a:pt x="360" y="1281"/>
                      <a:pt x="363" y="1288"/>
                    </a:cubicBezTo>
                    <a:cubicBezTo>
                      <a:pt x="363" y="1288"/>
                      <a:pt x="363" y="1288"/>
                      <a:pt x="363" y="1288"/>
                    </a:cubicBezTo>
                    <a:cubicBezTo>
                      <a:pt x="366" y="1295"/>
                      <a:pt x="378" y="1303"/>
                      <a:pt x="392" y="1306"/>
                    </a:cubicBezTo>
                    <a:cubicBezTo>
                      <a:pt x="392" y="1306"/>
                      <a:pt x="392" y="1306"/>
                      <a:pt x="392" y="1306"/>
                    </a:cubicBezTo>
                    <a:cubicBezTo>
                      <a:pt x="405" y="1309"/>
                      <a:pt x="414" y="1305"/>
                      <a:pt x="411" y="1298"/>
                    </a:cubicBezTo>
                    <a:cubicBezTo>
                      <a:pt x="409" y="1290"/>
                      <a:pt x="396" y="1282"/>
                      <a:pt x="382" y="1279"/>
                    </a:cubicBezTo>
                    <a:close/>
                    <a:moveTo>
                      <a:pt x="437" y="1289"/>
                    </a:moveTo>
                    <a:cubicBezTo>
                      <a:pt x="437" y="1289"/>
                      <a:pt x="437" y="1289"/>
                      <a:pt x="437" y="1289"/>
                    </a:cubicBezTo>
                    <a:cubicBezTo>
                      <a:pt x="422" y="1286"/>
                      <a:pt x="413" y="1291"/>
                      <a:pt x="415" y="1299"/>
                    </a:cubicBezTo>
                    <a:cubicBezTo>
                      <a:pt x="415" y="1299"/>
                      <a:pt x="415" y="1299"/>
                      <a:pt x="415" y="1299"/>
                    </a:cubicBezTo>
                    <a:cubicBezTo>
                      <a:pt x="418" y="1307"/>
                      <a:pt x="431" y="1313"/>
                      <a:pt x="445" y="1316"/>
                    </a:cubicBezTo>
                    <a:cubicBezTo>
                      <a:pt x="445" y="1316"/>
                      <a:pt x="445" y="1316"/>
                      <a:pt x="445" y="1316"/>
                    </a:cubicBezTo>
                    <a:cubicBezTo>
                      <a:pt x="459" y="1318"/>
                      <a:pt x="468" y="1314"/>
                      <a:pt x="467" y="1306"/>
                    </a:cubicBezTo>
                    <a:cubicBezTo>
                      <a:pt x="465" y="1299"/>
                      <a:pt x="452" y="1291"/>
                      <a:pt x="437" y="1289"/>
                    </a:cubicBezTo>
                    <a:close/>
                    <a:moveTo>
                      <a:pt x="495" y="1296"/>
                    </a:moveTo>
                    <a:cubicBezTo>
                      <a:pt x="495" y="1296"/>
                      <a:pt x="495" y="1296"/>
                      <a:pt x="495" y="1296"/>
                    </a:cubicBezTo>
                    <a:cubicBezTo>
                      <a:pt x="479" y="1294"/>
                      <a:pt x="469" y="1299"/>
                      <a:pt x="471" y="1307"/>
                    </a:cubicBezTo>
                    <a:cubicBezTo>
                      <a:pt x="471" y="1307"/>
                      <a:pt x="471" y="1307"/>
                      <a:pt x="471" y="1307"/>
                    </a:cubicBezTo>
                    <a:cubicBezTo>
                      <a:pt x="473" y="1315"/>
                      <a:pt x="486" y="1321"/>
                      <a:pt x="500" y="1323"/>
                    </a:cubicBezTo>
                    <a:cubicBezTo>
                      <a:pt x="500" y="1323"/>
                      <a:pt x="500" y="1323"/>
                      <a:pt x="500" y="1323"/>
                    </a:cubicBezTo>
                    <a:cubicBezTo>
                      <a:pt x="514" y="1324"/>
                      <a:pt x="525" y="1320"/>
                      <a:pt x="524" y="1312"/>
                    </a:cubicBezTo>
                    <a:cubicBezTo>
                      <a:pt x="523" y="1304"/>
                      <a:pt x="510" y="1297"/>
                      <a:pt x="495" y="1296"/>
                    </a:cubicBezTo>
                    <a:close/>
                    <a:moveTo>
                      <a:pt x="554" y="1300"/>
                    </a:moveTo>
                    <a:cubicBezTo>
                      <a:pt x="554" y="1300"/>
                      <a:pt x="554" y="1300"/>
                      <a:pt x="554" y="1300"/>
                    </a:cubicBezTo>
                    <a:cubicBezTo>
                      <a:pt x="538" y="1299"/>
                      <a:pt x="527" y="1305"/>
                      <a:pt x="528" y="1313"/>
                    </a:cubicBezTo>
                    <a:cubicBezTo>
                      <a:pt x="528" y="1313"/>
                      <a:pt x="528" y="1313"/>
                      <a:pt x="528" y="1313"/>
                    </a:cubicBezTo>
                    <a:cubicBezTo>
                      <a:pt x="530" y="1320"/>
                      <a:pt x="542" y="1327"/>
                      <a:pt x="557" y="1327"/>
                    </a:cubicBezTo>
                    <a:cubicBezTo>
                      <a:pt x="557" y="1327"/>
                      <a:pt x="557" y="1327"/>
                      <a:pt x="557" y="1327"/>
                    </a:cubicBezTo>
                    <a:cubicBezTo>
                      <a:pt x="571" y="1328"/>
                      <a:pt x="583" y="1323"/>
                      <a:pt x="582" y="1315"/>
                    </a:cubicBezTo>
                    <a:cubicBezTo>
                      <a:pt x="582" y="1308"/>
                      <a:pt x="569" y="1301"/>
                      <a:pt x="554" y="1300"/>
                    </a:cubicBezTo>
                    <a:close/>
                    <a:moveTo>
                      <a:pt x="1128" y="1164"/>
                    </a:moveTo>
                    <a:cubicBezTo>
                      <a:pt x="1128" y="1164"/>
                      <a:pt x="1128" y="1164"/>
                      <a:pt x="1128" y="1164"/>
                    </a:cubicBezTo>
                    <a:cubicBezTo>
                      <a:pt x="1122" y="1170"/>
                      <a:pt x="1112" y="1180"/>
                      <a:pt x="1107" y="1186"/>
                    </a:cubicBezTo>
                    <a:cubicBezTo>
                      <a:pt x="1107" y="1186"/>
                      <a:pt x="1107" y="1186"/>
                      <a:pt x="1107" y="1186"/>
                    </a:cubicBezTo>
                    <a:cubicBezTo>
                      <a:pt x="1102" y="1193"/>
                      <a:pt x="1102" y="1193"/>
                      <a:pt x="1108" y="1187"/>
                    </a:cubicBezTo>
                    <a:cubicBezTo>
                      <a:pt x="1108" y="1187"/>
                      <a:pt x="1108" y="1187"/>
                      <a:pt x="1108" y="1187"/>
                    </a:cubicBezTo>
                    <a:cubicBezTo>
                      <a:pt x="1114" y="1181"/>
                      <a:pt x="1123" y="1172"/>
                      <a:pt x="1128" y="1166"/>
                    </a:cubicBezTo>
                    <a:cubicBezTo>
                      <a:pt x="1134" y="1159"/>
                      <a:pt x="1134" y="1158"/>
                      <a:pt x="1128" y="1164"/>
                    </a:cubicBezTo>
                    <a:close/>
                    <a:moveTo>
                      <a:pt x="343" y="1296"/>
                    </a:moveTo>
                    <a:cubicBezTo>
                      <a:pt x="343" y="1296"/>
                      <a:pt x="343" y="1296"/>
                      <a:pt x="343" y="1296"/>
                    </a:cubicBezTo>
                    <a:cubicBezTo>
                      <a:pt x="330" y="1293"/>
                      <a:pt x="324" y="1295"/>
                      <a:pt x="327" y="1301"/>
                    </a:cubicBezTo>
                    <a:cubicBezTo>
                      <a:pt x="327" y="1301"/>
                      <a:pt x="327" y="1301"/>
                      <a:pt x="327" y="1301"/>
                    </a:cubicBezTo>
                    <a:cubicBezTo>
                      <a:pt x="331" y="1307"/>
                      <a:pt x="343" y="1314"/>
                      <a:pt x="355" y="1317"/>
                    </a:cubicBezTo>
                    <a:cubicBezTo>
                      <a:pt x="355" y="1317"/>
                      <a:pt x="355" y="1317"/>
                      <a:pt x="355" y="1317"/>
                    </a:cubicBezTo>
                    <a:cubicBezTo>
                      <a:pt x="367" y="1321"/>
                      <a:pt x="374" y="1319"/>
                      <a:pt x="371" y="1313"/>
                    </a:cubicBezTo>
                    <a:cubicBezTo>
                      <a:pt x="368" y="1307"/>
                      <a:pt x="355" y="1299"/>
                      <a:pt x="343" y="1296"/>
                    </a:cubicBezTo>
                    <a:close/>
                    <a:moveTo>
                      <a:pt x="392" y="1308"/>
                    </a:moveTo>
                    <a:cubicBezTo>
                      <a:pt x="392" y="1308"/>
                      <a:pt x="392" y="1308"/>
                      <a:pt x="392" y="1308"/>
                    </a:cubicBezTo>
                    <a:cubicBezTo>
                      <a:pt x="379" y="1305"/>
                      <a:pt x="372" y="1308"/>
                      <a:pt x="375" y="1314"/>
                    </a:cubicBezTo>
                    <a:cubicBezTo>
                      <a:pt x="375" y="1314"/>
                      <a:pt x="375" y="1314"/>
                      <a:pt x="375" y="1314"/>
                    </a:cubicBezTo>
                    <a:cubicBezTo>
                      <a:pt x="378" y="1320"/>
                      <a:pt x="390" y="1326"/>
                      <a:pt x="403" y="1330"/>
                    </a:cubicBezTo>
                    <a:cubicBezTo>
                      <a:pt x="403" y="1330"/>
                      <a:pt x="403" y="1330"/>
                      <a:pt x="403" y="1330"/>
                    </a:cubicBezTo>
                    <a:cubicBezTo>
                      <a:pt x="415" y="1332"/>
                      <a:pt x="424" y="1330"/>
                      <a:pt x="421" y="1324"/>
                    </a:cubicBezTo>
                    <a:cubicBezTo>
                      <a:pt x="418" y="1318"/>
                      <a:pt x="406" y="1311"/>
                      <a:pt x="392" y="1308"/>
                    </a:cubicBezTo>
                    <a:close/>
                    <a:moveTo>
                      <a:pt x="445" y="1318"/>
                    </a:moveTo>
                    <a:cubicBezTo>
                      <a:pt x="445" y="1318"/>
                      <a:pt x="445" y="1318"/>
                      <a:pt x="445" y="1318"/>
                    </a:cubicBezTo>
                    <a:cubicBezTo>
                      <a:pt x="431" y="1316"/>
                      <a:pt x="423" y="1318"/>
                      <a:pt x="425" y="1325"/>
                    </a:cubicBezTo>
                    <a:cubicBezTo>
                      <a:pt x="425" y="1325"/>
                      <a:pt x="425" y="1325"/>
                      <a:pt x="425" y="1325"/>
                    </a:cubicBezTo>
                    <a:cubicBezTo>
                      <a:pt x="428" y="1331"/>
                      <a:pt x="440" y="1338"/>
                      <a:pt x="453" y="1339"/>
                    </a:cubicBezTo>
                    <a:cubicBezTo>
                      <a:pt x="453" y="1339"/>
                      <a:pt x="453" y="1339"/>
                      <a:pt x="453" y="1339"/>
                    </a:cubicBezTo>
                    <a:cubicBezTo>
                      <a:pt x="466" y="1341"/>
                      <a:pt x="475" y="1339"/>
                      <a:pt x="474" y="1333"/>
                    </a:cubicBezTo>
                    <a:cubicBezTo>
                      <a:pt x="472" y="1327"/>
                      <a:pt x="460" y="1320"/>
                      <a:pt x="445" y="1318"/>
                    </a:cubicBezTo>
                    <a:close/>
                    <a:moveTo>
                      <a:pt x="500" y="1325"/>
                    </a:moveTo>
                    <a:cubicBezTo>
                      <a:pt x="500" y="1325"/>
                      <a:pt x="500" y="1325"/>
                      <a:pt x="500" y="1325"/>
                    </a:cubicBezTo>
                    <a:cubicBezTo>
                      <a:pt x="486" y="1324"/>
                      <a:pt x="476" y="1327"/>
                      <a:pt x="478" y="1333"/>
                    </a:cubicBezTo>
                    <a:cubicBezTo>
                      <a:pt x="478" y="1333"/>
                      <a:pt x="478" y="1333"/>
                      <a:pt x="478" y="1333"/>
                    </a:cubicBezTo>
                    <a:cubicBezTo>
                      <a:pt x="480" y="1339"/>
                      <a:pt x="492" y="1345"/>
                      <a:pt x="506" y="1347"/>
                    </a:cubicBezTo>
                    <a:cubicBezTo>
                      <a:pt x="506" y="1347"/>
                      <a:pt x="506" y="1347"/>
                      <a:pt x="506" y="1347"/>
                    </a:cubicBezTo>
                    <a:cubicBezTo>
                      <a:pt x="520" y="1348"/>
                      <a:pt x="529" y="1345"/>
                      <a:pt x="528" y="1339"/>
                    </a:cubicBezTo>
                    <a:cubicBezTo>
                      <a:pt x="527" y="1332"/>
                      <a:pt x="515" y="1326"/>
                      <a:pt x="500" y="1325"/>
                    </a:cubicBezTo>
                    <a:close/>
                    <a:moveTo>
                      <a:pt x="311" y="1304"/>
                    </a:moveTo>
                    <a:cubicBezTo>
                      <a:pt x="311" y="1304"/>
                      <a:pt x="311" y="1304"/>
                      <a:pt x="311" y="1304"/>
                    </a:cubicBezTo>
                    <a:cubicBezTo>
                      <a:pt x="300" y="1300"/>
                      <a:pt x="295" y="1301"/>
                      <a:pt x="300" y="1305"/>
                    </a:cubicBezTo>
                    <a:cubicBezTo>
                      <a:pt x="300" y="1305"/>
                      <a:pt x="300" y="1305"/>
                      <a:pt x="300" y="1305"/>
                    </a:cubicBezTo>
                    <a:cubicBezTo>
                      <a:pt x="304" y="1310"/>
                      <a:pt x="315" y="1316"/>
                      <a:pt x="326" y="1320"/>
                    </a:cubicBezTo>
                    <a:cubicBezTo>
                      <a:pt x="326" y="1320"/>
                      <a:pt x="326" y="1320"/>
                      <a:pt x="326" y="1320"/>
                    </a:cubicBezTo>
                    <a:cubicBezTo>
                      <a:pt x="336" y="1324"/>
                      <a:pt x="342" y="1324"/>
                      <a:pt x="338" y="1320"/>
                    </a:cubicBezTo>
                    <a:cubicBezTo>
                      <a:pt x="334" y="1315"/>
                      <a:pt x="323" y="1308"/>
                      <a:pt x="311" y="1304"/>
                    </a:cubicBezTo>
                    <a:close/>
                    <a:moveTo>
                      <a:pt x="356" y="1319"/>
                    </a:moveTo>
                    <a:cubicBezTo>
                      <a:pt x="356" y="1319"/>
                      <a:pt x="356" y="1319"/>
                      <a:pt x="356" y="1319"/>
                    </a:cubicBezTo>
                    <a:cubicBezTo>
                      <a:pt x="344" y="1315"/>
                      <a:pt x="337" y="1317"/>
                      <a:pt x="341" y="1321"/>
                    </a:cubicBezTo>
                    <a:cubicBezTo>
                      <a:pt x="341" y="1321"/>
                      <a:pt x="341" y="1321"/>
                      <a:pt x="341" y="1321"/>
                    </a:cubicBezTo>
                    <a:cubicBezTo>
                      <a:pt x="345" y="1326"/>
                      <a:pt x="357" y="1331"/>
                      <a:pt x="368" y="1335"/>
                    </a:cubicBezTo>
                    <a:cubicBezTo>
                      <a:pt x="368" y="1335"/>
                      <a:pt x="368" y="1335"/>
                      <a:pt x="368" y="1335"/>
                    </a:cubicBezTo>
                    <a:cubicBezTo>
                      <a:pt x="380" y="1338"/>
                      <a:pt x="386" y="1338"/>
                      <a:pt x="383" y="1333"/>
                    </a:cubicBezTo>
                    <a:cubicBezTo>
                      <a:pt x="380" y="1329"/>
                      <a:pt x="368" y="1323"/>
                      <a:pt x="356" y="1319"/>
                    </a:cubicBezTo>
                    <a:close/>
                    <a:moveTo>
                      <a:pt x="403" y="1331"/>
                    </a:moveTo>
                    <a:cubicBezTo>
                      <a:pt x="403" y="1331"/>
                      <a:pt x="403" y="1331"/>
                      <a:pt x="403" y="1331"/>
                    </a:cubicBezTo>
                    <a:cubicBezTo>
                      <a:pt x="391" y="1328"/>
                      <a:pt x="384" y="1330"/>
                      <a:pt x="387" y="1334"/>
                    </a:cubicBezTo>
                    <a:cubicBezTo>
                      <a:pt x="387" y="1334"/>
                      <a:pt x="387" y="1334"/>
                      <a:pt x="387" y="1334"/>
                    </a:cubicBezTo>
                    <a:cubicBezTo>
                      <a:pt x="390" y="1339"/>
                      <a:pt x="402" y="1345"/>
                      <a:pt x="414" y="1347"/>
                    </a:cubicBezTo>
                    <a:cubicBezTo>
                      <a:pt x="414" y="1347"/>
                      <a:pt x="414" y="1347"/>
                      <a:pt x="414" y="1347"/>
                    </a:cubicBezTo>
                    <a:cubicBezTo>
                      <a:pt x="426" y="1350"/>
                      <a:pt x="433" y="1350"/>
                      <a:pt x="431" y="1345"/>
                    </a:cubicBezTo>
                    <a:cubicBezTo>
                      <a:pt x="428" y="1340"/>
                      <a:pt x="416" y="1334"/>
                      <a:pt x="403" y="1331"/>
                    </a:cubicBezTo>
                    <a:close/>
                    <a:moveTo>
                      <a:pt x="454" y="1341"/>
                    </a:moveTo>
                    <a:cubicBezTo>
                      <a:pt x="454" y="1341"/>
                      <a:pt x="454" y="1341"/>
                      <a:pt x="454" y="1341"/>
                    </a:cubicBezTo>
                    <a:cubicBezTo>
                      <a:pt x="440" y="1338"/>
                      <a:pt x="432" y="1340"/>
                      <a:pt x="435" y="1345"/>
                    </a:cubicBezTo>
                    <a:cubicBezTo>
                      <a:pt x="435" y="1345"/>
                      <a:pt x="435" y="1345"/>
                      <a:pt x="435" y="1345"/>
                    </a:cubicBezTo>
                    <a:cubicBezTo>
                      <a:pt x="437" y="1350"/>
                      <a:pt x="449" y="1355"/>
                      <a:pt x="462" y="1357"/>
                    </a:cubicBezTo>
                    <a:cubicBezTo>
                      <a:pt x="462" y="1357"/>
                      <a:pt x="462" y="1357"/>
                      <a:pt x="462" y="1357"/>
                    </a:cubicBezTo>
                    <a:cubicBezTo>
                      <a:pt x="474" y="1359"/>
                      <a:pt x="483" y="1358"/>
                      <a:pt x="481" y="1353"/>
                    </a:cubicBezTo>
                    <a:cubicBezTo>
                      <a:pt x="479" y="1349"/>
                      <a:pt x="467" y="1343"/>
                      <a:pt x="454" y="1341"/>
                    </a:cubicBezTo>
                    <a:close/>
                    <a:moveTo>
                      <a:pt x="327" y="1321"/>
                    </a:moveTo>
                    <a:cubicBezTo>
                      <a:pt x="327" y="1321"/>
                      <a:pt x="327" y="1321"/>
                      <a:pt x="327" y="1321"/>
                    </a:cubicBezTo>
                    <a:cubicBezTo>
                      <a:pt x="316" y="1317"/>
                      <a:pt x="312" y="1317"/>
                      <a:pt x="316" y="1320"/>
                    </a:cubicBezTo>
                    <a:cubicBezTo>
                      <a:pt x="316" y="1320"/>
                      <a:pt x="316" y="1320"/>
                      <a:pt x="316" y="1320"/>
                    </a:cubicBezTo>
                    <a:cubicBezTo>
                      <a:pt x="321" y="1323"/>
                      <a:pt x="331" y="1328"/>
                      <a:pt x="341" y="1332"/>
                    </a:cubicBezTo>
                    <a:cubicBezTo>
                      <a:pt x="341" y="1332"/>
                      <a:pt x="341" y="1332"/>
                      <a:pt x="341" y="1332"/>
                    </a:cubicBezTo>
                    <a:cubicBezTo>
                      <a:pt x="351" y="1336"/>
                      <a:pt x="356" y="1338"/>
                      <a:pt x="353" y="1334"/>
                    </a:cubicBezTo>
                    <a:cubicBezTo>
                      <a:pt x="349" y="1332"/>
                      <a:pt x="337" y="1325"/>
                      <a:pt x="327" y="1321"/>
                    </a:cubicBezTo>
                    <a:close/>
                    <a:moveTo>
                      <a:pt x="369" y="1336"/>
                    </a:moveTo>
                    <a:cubicBezTo>
                      <a:pt x="369" y="1336"/>
                      <a:pt x="369" y="1336"/>
                      <a:pt x="369" y="1336"/>
                    </a:cubicBezTo>
                    <a:cubicBezTo>
                      <a:pt x="358" y="1333"/>
                      <a:pt x="352" y="1332"/>
                      <a:pt x="356" y="1336"/>
                    </a:cubicBezTo>
                    <a:cubicBezTo>
                      <a:pt x="356" y="1336"/>
                      <a:pt x="356" y="1336"/>
                      <a:pt x="356" y="1336"/>
                    </a:cubicBezTo>
                    <a:cubicBezTo>
                      <a:pt x="360" y="1339"/>
                      <a:pt x="371" y="1344"/>
                      <a:pt x="382" y="1347"/>
                    </a:cubicBezTo>
                    <a:cubicBezTo>
                      <a:pt x="382" y="1347"/>
                      <a:pt x="382" y="1347"/>
                      <a:pt x="382" y="1347"/>
                    </a:cubicBezTo>
                    <a:cubicBezTo>
                      <a:pt x="392" y="1350"/>
                      <a:pt x="399" y="1351"/>
                      <a:pt x="395" y="1348"/>
                    </a:cubicBezTo>
                    <a:cubicBezTo>
                      <a:pt x="392" y="1345"/>
                      <a:pt x="380" y="1340"/>
                      <a:pt x="369" y="1336"/>
                    </a:cubicBezTo>
                    <a:close/>
                    <a:moveTo>
                      <a:pt x="909" y="482"/>
                    </a:moveTo>
                    <a:cubicBezTo>
                      <a:pt x="909" y="482"/>
                      <a:pt x="909" y="482"/>
                      <a:pt x="909" y="482"/>
                    </a:cubicBezTo>
                    <a:cubicBezTo>
                      <a:pt x="891" y="481"/>
                      <a:pt x="879" y="493"/>
                      <a:pt x="880" y="512"/>
                    </a:cubicBezTo>
                    <a:cubicBezTo>
                      <a:pt x="880" y="512"/>
                      <a:pt x="880" y="512"/>
                      <a:pt x="880" y="512"/>
                    </a:cubicBezTo>
                    <a:cubicBezTo>
                      <a:pt x="881" y="531"/>
                      <a:pt x="896" y="547"/>
                      <a:pt x="913" y="548"/>
                    </a:cubicBezTo>
                    <a:cubicBezTo>
                      <a:pt x="913" y="548"/>
                      <a:pt x="913" y="548"/>
                      <a:pt x="913" y="548"/>
                    </a:cubicBezTo>
                    <a:cubicBezTo>
                      <a:pt x="931" y="548"/>
                      <a:pt x="942" y="535"/>
                      <a:pt x="941" y="517"/>
                    </a:cubicBezTo>
                    <a:cubicBezTo>
                      <a:pt x="940" y="498"/>
                      <a:pt x="925" y="484"/>
                      <a:pt x="909" y="482"/>
                    </a:cubicBezTo>
                    <a:close/>
                    <a:moveTo>
                      <a:pt x="973" y="488"/>
                    </a:moveTo>
                    <a:cubicBezTo>
                      <a:pt x="973" y="488"/>
                      <a:pt x="973" y="488"/>
                      <a:pt x="973" y="488"/>
                    </a:cubicBezTo>
                    <a:cubicBezTo>
                      <a:pt x="956" y="486"/>
                      <a:pt x="945" y="499"/>
                      <a:pt x="946" y="517"/>
                    </a:cubicBezTo>
                    <a:cubicBezTo>
                      <a:pt x="946" y="517"/>
                      <a:pt x="946" y="517"/>
                      <a:pt x="946" y="517"/>
                    </a:cubicBezTo>
                    <a:cubicBezTo>
                      <a:pt x="948" y="535"/>
                      <a:pt x="962" y="551"/>
                      <a:pt x="977" y="552"/>
                    </a:cubicBezTo>
                    <a:cubicBezTo>
                      <a:pt x="977" y="552"/>
                      <a:pt x="977" y="552"/>
                      <a:pt x="977" y="552"/>
                    </a:cubicBezTo>
                    <a:cubicBezTo>
                      <a:pt x="994" y="553"/>
                      <a:pt x="1005" y="540"/>
                      <a:pt x="1003" y="522"/>
                    </a:cubicBezTo>
                    <a:cubicBezTo>
                      <a:pt x="1002" y="504"/>
                      <a:pt x="988" y="489"/>
                      <a:pt x="973" y="488"/>
                    </a:cubicBezTo>
                    <a:close/>
                    <a:moveTo>
                      <a:pt x="1031" y="494"/>
                    </a:moveTo>
                    <a:cubicBezTo>
                      <a:pt x="1031" y="494"/>
                      <a:pt x="1031" y="494"/>
                      <a:pt x="1031" y="494"/>
                    </a:cubicBezTo>
                    <a:cubicBezTo>
                      <a:pt x="1017" y="493"/>
                      <a:pt x="1007" y="505"/>
                      <a:pt x="1007" y="523"/>
                    </a:cubicBezTo>
                    <a:cubicBezTo>
                      <a:pt x="1007" y="523"/>
                      <a:pt x="1007" y="523"/>
                      <a:pt x="1007" y="523"/>
                    </a:cubicBezTo>
                    <a:cubicBezTo>
                      <a:pt x="1009" y="540"/>
                      <a:pt x="1022" y="555"/>
                      <a:pt x="1036" y="557"/>
                    </a:cubicBezTo>
                    <a:cubicBezTo>
                      <a:pt x="1036" y="557"/>
                      <a:pt x="1036" y="557"/>
                      <a:pt x="1036" y="557"/>
                    </a:cubicBezTo>
                    <a:cubicBezTo>
                      <a:pt x="1051" y="558"/>
                      <a:pt x="1061" y="545"/>
                      <a:pt x="1059" y="528"/>
                    </a:cubicBezTo>
                    <a:cubicBezTo>
                      <a:pt x="1058" y="511"/>
                      <a:pt x="1046" y="496"/>
                      <a:pt x="1031" y="494"/>
                    </a:cubicBezTo>
                    <a:close/>
                    <a:moveTo>
                      <a:pt x="147" y="901"/>
                    </a:moveTo>
                    <a:cubicBezTo>
                      <a:pt x="147" y="901"/>
                      <a:pt x="147" y="901"/>
                      <a:pt x="147" y="901"/>
                    </a:cubicBezTo>
                    <a:cubicBezTo>
                      <a:pt x="134" y="899"/>
                      <a:pt x="126" y="910"/>
                      <a:pt x="128" y="926"/>
                    </a:cubicBezTo>
                    <a:cubicBezTo>
                      <a:pt x="128" y="926"/>
                      <a:pt x="128" y="926"/>
                      <a:pt x="128" y="926"/>
                    </a:cubicBezTo>
                    <a:cubicBezTo>
                      <a:pt x="131" y="942"/>
                      <a:pt x="142" y="956"/>
                      <a:pt x="155" y="958"/>
                    </a:cubicBezTo>
                    <a:cubicBezTo>
                      <a:pt x="155" y="958"/>
                      <a:pt x="155" y="958"/>
                      <a:pt x="155" y="958"/>
                    </a:cubicBezTo>
                    <a:cubicBezTo>
                      <a:pt x="168" y="960"/>
                      <a:pt x="176" y="950"/>
                      <a:pt x="174" y="934"/>
                    </a:cubicBezTo>
                    <a:cubicBezTo>
                      <a:pt x="171" y="917"/>
                      <a:pt x="159" y="903"/>
                      <a:pt x="147" y="901"/>
                    </a:cubicBezTo>
                    <a:close/>
                    <a:moveTo>
                      <a:pt x="325" y="415"/>
                    </a:moveTo>
                    <a:cubicBezTo>
                      <a:pt x="325" y="415"/>
                      <a:pt x="325" y="415"/>
                      <a:pt x="325" y="415"/>
                    </a:cubicBezTo>
                    <a:cubicBezTo>
                      <a:pt x="308" y="417"/>
                      <a:pt x="294" y="432"/>
                      <a:pt x="292" y="449"/>
                    </a:cubicBezTo>
                    <a:cubicBezTo>
                      <a:pt x="292" y="449"/>
                      <a:pt x="292" y="449"/>
                      <a:pt x="292" y="449"/>
                    </a:cubicBezTo>
                    <a:cubicBezTo>
                      <a:pt x="291" y="466"/>
                      <a:pt x="302" y="479"/>
                      <a:pt x="319" y="478"/>
                    </a:cubicBezTo>
                    <a:cubicBezTo>
                      <a:pt x="319" y="478"/>
                      <a:pt x="319" y="478"/>
                      <a:pt x="319" y="478"/>
                    </a:cubicBezTo>
                    <a:cubicBezTo>
                      <a:pt x="336" y="476"/>
                      <a:pt x="351" y="461"/>
                      <a:pt x="352" y="443"/>
                    </a:cubicBezTo>
                    <a:cubicBezTo>
                      <a:pt x="354" y="425"/>
                      <a:pt x="341" y="414"/>
                      <a:pt x="325" y="415"/>
                    </a:cubicBezTo>
                    <a:close/>
                    <a:moveTo>
                      <a:pt x="332" y="353"/>
                    </a:moveTo>
                    <a:cubicBezTo>
                      <a:pt x="332" y="353"/>
                      <a:pt x="332" y="353"/>
                      <a:pt x="332" y="353"/>
                    </a:cubicBezTo>
                    <a:cubicBezTo>
                      <a:pt x="316" y="355"/>
                      <a:pt x="302" y="369"/>
                      <a:pt x="299" y="385"/>
                    </a:cubicBezTo>
                    <a:cubicBezTo>
                      <a:pt x="299" y="385"/>
                      <a:pt x="299" y="385"/>
                      <a:pt x="299" y="385"/>
                    </a:cubicBezTo>
                    <a:cubicBezTo>
                      <a:pt x="298" y="401"/>
                      <a:pt x="308" y="412"/>
                      <a:pt x="325" y="411"/>
                    </a:cubicBezTo>
                    <a:cubicBezTo>
                      <a:pt x="325" y="411"/>
                      <a:pt x="325" y="411"/>
                      <a:pt x="325" y="411"/>
                    </a:cubicBezTo>
                    <a:cubicBezTo>
                      <a:pt x="342" y="409"/>
                      <a:pt x="357" y="394"/>
                      <a:pt x="359" y="378"/>
                    </a:cubicBezTo>
                    <a:cubicBezTo>
                      <a:pt x="360" y="361"/>
                      <a:pt x="349" y="351"/>
                      <a:pt x="332" y="353"/>
                    </a:cubicBezTo>
                    <a:close/>
                  </a:path>
                </a:pathLst>
              </a:custGeom>
              <a:grpFill/>
              <a:ln w="3175">
                <a:solidFill>
                  <a:schemeClr val="accent3"/>
                </a:solid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sp>
          <p:nvSpPr>
            <p:cNvPr id="53" name="任意多边形 100">
              <a:extLst>
                <a:ext uri="{FF2B5EF4-FFF2-40B4-BE49-F238E27FC236}">
                  <a16:creationId xmlns="" xmlns:a16="http://schemas.microsoft.com/office/drawing/2014/main" id="{13A1F70A-50A8-4DDB-81AE-D496289989F3}"/>
                </a:ext>
              </a:extLst>
            </p:cNvPr>
            <p:cNvSpPr/>
            <p:nvPr/>
          </p:nvSpPr>
          <p:spPr>
            <a:xfrm rot="20258960">
              <a:off x="1413018" y="3130079"/>
              <a:ext cx="3908063" cy="867657"/>
            </a:xfrm>
            <a:custGeom>
              <a:avLst/>
              <a:gdLst>
                <a:gd name="connsiteX0" fmla="*/ 3586263 w 3908063"/>
                <a:gd name="connsiteY0" fmla="*/ 247399 h 867657"/>
                <a:gd name="connsiteX1" fmla="*/ 3907943 w 3908063"/>
                <a:gd name="connsiteY1" fmla="*/ 510668 h 867657"/>
                <a:gd name="connsiteX2" fmla="*/ 1932539 w 3908063"/>
                <a:gd name="connsiteY2" fmla="*/ 857456 h 867657"/>
                <a:gd name="connsiteX3" fmla="*/ 120 w 3908063"/>
                <a:gd name="connsiteY3" fmla="*/ 320570 h 867657"/>
                <a:gd name="connsiteX4" fmla="*/ 727748 w 3908063"/>
                <a:gd name="connsiteY4" fmla="*/ 14216 h 867657"/>
                <a:gd name="connsiteX5" fmla="*/ 846737 w 3908063"/>
                <a:gd name="connsiteY5" fmla="*/ 0 h 867657"/>
                <a:gd name="connsiteX6" fmla="*/ 835775 w 3908063"/>
                <a:gd name="connsiteY6" fmla="*/ 71825 h 867657"/>
                <a:gd name="connsiteX7" fmla="*/ 829460 w 3908063"/>
                <a:gd name="connsiteY7" fmla="*/ 196893 h 867657"/>
                <a:gd name="connsiteX8" fmla="*/ 3275918 w 3908063"/>
                <a:gd name="connsiteY8" fmla="*/ 196893 h 867657"/>
                <a:gd name="connsiteX9" fmla="*/ 3273579 w 3908063"/>
                <a:gd name="connsiteY9" fmla="*/ 150563 h 867657"/>
                <a:gd name="connsiteX10" fmla="*/ 3350854 w 3908063"/>
                <a:gd name="connsiteY10" fmla="*/ 170402 h 867657"/>
                <a:gd name="connsiteX11" fmla="*/ 3586263 w 3908063"/>
                <a:gd name="connsiteY11" fmla="*/ 247399 h 867657"/>
                <a:gd name="connsiteX0" fmla="*/ 829460 w 3908063"/>
                <a:gd name="connsiteY0" fmla="*/ 196893 h 867657"/>
                <a:gd name="connsiteX1" fmla="*/ 3275918 w 3908063"/>
                <a:gd name="connsiteY1" fmla="*/ 196893 h 867657"/>
                <a:gd name="connsiteX2" fmla="*/ 3273579 w 3908063"/>
                <a:gd name="connsiteY2" fmla="*/ 150563 h 867657"/>
                <a:gd name="connsiteX3" fmla="*/ 3350854 w 3908063"/>
                <a:gd name="connsiteY3" fmla="*/ 170402 h 867657"/>
                <a:gd name="connsiteX4" fmla="*/ 3586263 w 3908063"/>
                <a:gd name="connsiteY4" fmla="*/ 247399 h 867657"/>
                <a:gd name="connsiteX5" fmla="*/ 3907943 w 3908063"/>
                <a:gd name="connsiteY5" fmla="*/ 510668 h 867657"/>
                <a:gd name="connsiteX6" fmla="*/ 1932539 w 3908063"/>
                <a:gd name="connsiteY6" fmla="*/ 857456 h 867657"/>
                <a:gd name="connsiteX7" fmla="*/ 120 w 3908063"/>
                <a:gd name="connsiteY7" fmla="*/ 320570 h 867657"/>
                <a:gd name="connsiteX8" fmla="*/ 727748 w 3908063"/>
                <a:gd name="connsiteY8" fmla="*/ 14216 h 867657"/>
                <a:gd name="connsiteX9" fmla="*/ 846737 w 3908063"/>
                <a:gd name="connsiteY9" fmla="*/ 0 h 867657"/>
                <a:gd name="connsiteX10" fmla="*/ 835775 w 3908063"/>
                <a:gd name="connsiteY10" fmla="*/ 71825 h 867657"/>
                <a:gd name="connsiteX11" fmla="*/ 920900 w 3908063"/>
                <a:gd name="connsiteY11" fmla="*/ 288333 h 867657"/>
                <a:gd name="connsiteX0" fmla="*/ 3275918 w 3908063"/>
                <a:gd name="connsiteY0" fmla="*/ 196893 h 867657"/>
                <a:gd name="connsiteX1" fmla="*/ 3273579 w 3908063"/>
                <a:gd name="connsiteY1" fmla="*/ 150563 h 867657"/>
                <a:gd name="connsiteX2" fmla="*/ 3350854 w 3908063"/>
                <a:gd name="connsiteY2" fmla="*/ 170402 h 867657"/>
                <a:gd name="connsiteX3" fmla="*/ 3586263 w 3908063"/>
                <a:gd name="connsiteY3" fmla="*/ 247399 h 867657"/>
                <a:gd name="connsiteX4" fmla="*/ 3907943 w 3908063"/>
                <a:gd name="connsiteY4" fmla="*/ 510668 h 867657"/>
                <a:gd name="connsiteX5" fmla="*/ 1932539 w 3908063"/>
                <a:gd name="connsiteY5" fmla="*/ 857456 h 867657"/>
                <a:gd name="connsiteX6" fmla="*/ 120 w 3908063"/>
                <a:gd name="connsiteY6" fmla="*/ 320570 h 867657"/>
                <a:gd name="connsiteX7" fmla="*/ 727748 w 3908063"/>
                <a:gd name="connsiteY7" fmla="*/ 14216 h 867657"/>
                <a:gd name="connsiteX8" fmla="*/ 846737 w 3908063"/>
                <a:gd name="connsiteY8" fmla="*/ 0 h 867657"/>
                <a:gd name="connsiteX9" fmla="*/ 835775 w 3908063"/>
                <a:gd name="connsiteY9" fmla="*/ 71825 h 867657"/>
                <a:gd name="connsiteX10" fmla="*/ 920900 w 3908063"/>
                <a:gd name="connsiteY10" fmla="*/ 288333 h 867657"/>
                <a:gd name="connsiteX0" fmla="*/ 3275918 w 3908063"/>
                <a:gd name="connsiteY0" fmla="*/ 196893 h 867657"/>
                <a:gd name="connsiteX1" fmla="*/ 3273579 w 3908063"/>
                <a:gd name="connsiteY1" fmla="*/ 150563 h 867657"/>
                <a:gd name="connsiteX2" fmla="*/ 3350854 w 3908063"/>
                <a:gd name="connsiteY2" fmla="*/ 170402 h 867657"/>
                <a:gd name="connsiteX3" fmla="*/ 3586263 w 3908063"/>
                <a:gd name="connsiteY3" fmla="*/ 247399 h 867657"/>
                <a:gd name="connsiteX4" fmla="*/ 3907943 w 3908063"/>
                <a:gd name="connsiteY4" fmla="*/ 510668 h 867657"/>
                <a:gd name="connsiteX5" fmla="*/ 1932539 w 3908063"/>
                <a:gd name="connsiteY5" fmla="*/ 857456 h 867657"/>
                <a:gd name="connsiteX6" fmla="*/ 120 w 3908063"/>
                <a:gd name="connsiteY6" fmla="*/ 320570 h 867657"/>
                <a:gd name="connsiteX7" fmla="*/ 727748 w 3908063"/>
                <a:gd name="connsiteY7" fmla="*/ 14216 h 867657"/>
                <a:gd name="connsiteX8" fmla="*/ 846737 w 3908063"/>
                <a:gd name="connsiteY8" fmla="*/ 0 h 867657"/>
                <a:gd name="connsiteX9" fmla="*/ 835775 w 3908063"/>
                <a:gd name="connsiteY9" fmla="*/ 71825 h 867657"/>
                <a:gd name="connsiteX0" fmla="*/ 3275918 w 3908063"/>
                <a:gd name="connsiteY0" fmla="*/ 196893 h 867657"/>
                <a:gd name="connsiteX1" fmla="*/ 3273579 w 3908063"/>
                <a:gd name="connsiteY1" fmla="*/ 150563 h 867657"/>
                <a:gd name="connsiteX2" fmla="*/ 3350854 w 3908063"/>
                <a:gd name="connsiteY2" fmla="*/ 170402 h 867657"/>
                <a:gd name="connsiteX3" fmla="*/ 3586263 w 3908063"/>
                <a:gd name="connsiteY3" fmla="*/ 247399 h 867657"/>
                <a:gd name="connsiteX4" fmla="*/ 3907943 w 3908063"/>
                <a:gd name="connsiteY4" fmla="*/ 510668 h 867657"/>
                <a:gd name="connsiteX5" fmla="*/ 1932539 w 3908063"/>
                <a:gd name="connsiteY5" fmla="*/ 857456 h 867657"/>
                <a:gd name="connsiteX6" fmla="*/ 120 w 3908063"/>
                <a:gd name="connsiteY6" fmla="*/ 320570 h 867657"/>
                <a:gd name="connsiteX7" fmla="*/ 727748 w 3908063"/>
                <a:gd name="connsiteY7" fmla="*/ 14216 h 867657"/>
                <a:gd name="connsiteX8" fmla="*/ 846737 w 3908063"/>
                <a:gd name="connsiteY8" fmla="*/ 0 h 867657"/>
                <a:gd name="connsiteX0" fmla="*/ 3273579 w 3908063"/>
                <a:gd name="connsiteY0" fmla="*/ 150563 h 867657"/>
                <a:gd name="connsiteX1" fmla="*/ 3350854 w 3908063"/>
                <a:gd name="connsiteY1" fmla="*/ 170402 h 867657"/>
                <a:gd name="connsiteX2" fmla="*/ 3586263 w 3908063"/>
                <a:gd name="connsiteY2" fmla="*/ 247399 h 867657"/>
                <a:gd name="connsiteX3" fmla="*/ 3907943 w 3908063"/>
                <a:gd name="connsiteY3" fmla="*/ 510668 h 867657"/>
                <a:gd name="connsiteX4" fmla="*/ 1932539 w 3908063"/>
                <a:gd name="connsiteY4" fmla="*/ 857456 h 867657"/>
                <a:gd name="connsiteX5" fmla="*/ 120 w 3908063"/>
                <a:gd name="connsiteY5" fmla="*/ 320570 h 867657"/>
                <a:gd name="connsiteX6" fmla="*/ 727748 w 3908063"/>
                <a:gd name="connsiteY6" fmla="*/ 14216 h 867657"/>
                <a:gd name="connsiteX7" fmla="*/ 846737 w 3908063"/>
                <a:gd name="connsiteY7" fmla="*/ 0 h 867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08063" h="867657">
                  <a:moveTo>
                    <a:pt x="3273579" y="150563"/>
                  </a:moveTo>
                  <a:lnTo>
                    <a:pt x="3350854" y="170402"/>
                  </a:lnTo>
                  <a:cubicBezTo>
                    <a:pt x="3438279" y="194691"/>
                    <a:pt x="3517180" y="220477"/>
                    <a:pt x="3586263" y="247399"/>
                  </a:cubicBezTo>
                  <a:cubicBezTo>
                    <a:pt x="3793512" y="328165"/>
                    <a:pt x="3912395" y="419160"/>
                    <a:pt x="3907943" y="510668"/>
                  </a:cubicBezTo>
                  <a:cubicBezTo>
                    <a:pt x="3896073" y="754688"/>
                    <a:pt x="3011655" y="909950"/>
                    <a:pt x="1932539" y="857456"/>
                  </a:cubicBezTo>
                  <a:cubicBezTo>
                    <a:pt x="853423" y="804963"/>
                    <a:pt x="-11750" y="564592"/>
                    <a:pt x="120" y="320570"/>
                  </a:cubicBezTo>
                  <a:cubicBezTo>
                    <a:pt x="6797" y="183309"/>
                    <a:pt x="289554" y="74131"/>
                    <a:pt x="727748" y="14216"/>
                  </a:cubicBezTo>
                  <a:lnTo>
                    <a:pt x="846737" y="0"/>
                  </a:lnTo>
                </a:path>
              </a:pathLst>
            </a:custGeom>
            <a:noFill/>
            <a:ln>
              <a:solidFill>
                <a:schemeClr val="bg1">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任意多边形 103">
              <a:extLst>
                <a:ext uri="{FF2B5EF4-FFF2-40B4-BE49-F238E27FC236}">
                  <a16:creationId xmlns="" xmlns:a16="http://schemas.microsoft.com/office/drawing/2014/main" id="{229005E6-E9DB-4E89-B5B0-FFA9E18B2713}"/>
                </a:ext>
              </a:extLst>
            </p:cNvPr>
            <p:cNvSpPr/>
            <p:nvPr/>
          </p:nvSpPr>
          <p:spPr>
            <a:xfrm rot="20258960">
              <a:off x="1188507" y="3074633"/>
              <a:ext cx="4355809" cy="975108"/>
            </a:xfrm>
            <a:custGeom>
              <a:avLst/>
              <a:gdLst>
                <a:gd name="connsiteX0" fmla="*/ 3997258 w 4355938"/>
                <a:gd name="connsiteY0" fmla="*/ 288998 h 980339"/>
                <a:gd name="connsiteX1" fmla="*/ 4355804 w 4355938"/>
                <a:gd name="connsiteY1" fmla="*/ 582438 h 980339"/>
                <a:gd name="connsiteX2" fmla="*/ 2154013 w 4355938"/>
                <a:gd name="connsiteY2" fmla="*/ 968969 h 980339"/>
                <a:gd name="connsiteX3" fmla="*/ 134 w 4355938"/>
                <a:gd name="connsiteY3" fmla="*/ 370556 h 980339"/>
                <a:gd name="connsiteX4" fmla="*/ 980186 w 4355938"/>
                <a:gd name="connsiteY4" fmla="*/ 8898 h 980339"/>
                <a:gd name="connsiteX5" fmla="*/ 1081142 w 4355938"/>
                <a:gd name="connsiteY5" fmla="*/ 0 h 980339"/>
                <a:gd name="connsiteX6" fmla="*/ 1078249 w 4355938"/>
                <a:gd name="connsiteY6" fmla="*/ 11248 h 980339"/>
                <a:gd name="connsiteX7" fmla="*/ 1053398 w 4355938"/>
                <a:gd name="connsiteY7" fmla="*/ 257772 h 980339"/>
                <a:gd name="connsiteX8" fmla="*/ 3499856 w 4355938"/>
                <a:gd name="connsiteY8" fmla="*/ 257772 h 980339"/>
                <a:gd name="connsiteX9" fmla="*/ 3494143 w 4355938"/>
                <a:gd name="connsiteY9" fmla="*/ 144633 h 980339"/>
                <a:gd name="connsiteX10" fmla="*/ 3581760 w 4355938"/>
                <a:gd name="connsiteY10" fmla="*/ 163869 h 980339"/>
                <a:gd name="connsiteX11" fmla="*/ 3997258 w 4355938"/>
                <a:gd name="connsiteY11" fmla="*/ 288998 h 980339"/>
                <a:gd name="connsiteX0" fmla="*/ 1078249 w 4355938"/>
                <a:gd name="connsiteY0" fmla="*/ 11248 h 980339"/>
                <a:gd name="connsiteX1" fmla="*/ 1053398 w 4355938"/>
                <a:gd name="connsiteY1" fmla="*/ 257772 h 980339"/>
                <a:gd name="connsiteX2" fmla="*/ 3499856 w 4355938"/>
                <a:gd name="connsiteY2" fmla="*/ 257772 h 980339"/>
                <a:gd name="connsiteX3" fmla="*/ 3494143 w 4355938"/>
                <a:gd name="connsiteY3" fmla="*/ 144633 h 980339"/>
                <a:gd name="connsiteX4" fmla="*/ 3581760 w 4355938"/>
                <a:gd name="connsiteY4" fmla="*/ 163869 h 980339"/>
                <a:gd name="connsiteX5" fmla="*/ 3997258 w 4355938"/>
                <a:gd name="connsiteY5" fmla="*/ 288998 h 980339"/>
                <a:gd name="connsiteX6" fmla="*/ 4355804 w 4355938"/>
                <a:gd name="connsiteY6" fmla="*/ 582438 h 980339"/>
                <a:gd name="connsiteX7" fmla="*/ 2154013 w 4355938"/>
                <a:gd name="connsiteY7" fmla="*/ 968969 h 980339"/>
                <a:gd name="connsiteX8" fmla="*/ 134 w 4355938"/>
                <a:gd name="connsiteY8" fmla="*/ 370556 h 980339"/>
                <a:gd name="connsiteX9" fmla="*/ 980186 w 4355938"/>
                <a:gd name="connsiteY9" fmla="*/ 8898 h 980339"/>
                <a:gd name="connsiteX10" fmla="*/ 1081142 w 4355938"/>
                <a:gd name="connsiteY10" fmla="*/ 0 h 980339"/>
                <a:gd name="connsiteX11" fmla="*/ 1169689 w 4355938"/>
                <a:gd name="connsiteY11" fmla="*/ 102688 h 980339"/>
                <a:gd name="connsiteX0" fmla="*/ 1078249 w 4355938"/>
                <a:gd name="connsiteY0" fmla="*/ 11248 h 980339"/>
                <a:gd name="connsiteX1" fmla="*/ 3499856 w 4355938"/>
                <a:gd name="connsiteY1" fmla="*/ 257772 h 980339"/>
                <a:gd name="connsiteX2" fmla="*/ 3494143 w 4355938"/>
                <a:gd name="connsiteY2" fmla="*/ 144633 h 980339"/>
                <a:gd name="connsiteX3" fmla="*/ 3581760 w 4355938"/>
                <a:gd name="connsiteY3" fmla="*/ 163869 h 980339"/>
                <a:gd name="connsiteX4" fmla="*/ 3997258 w 4355938"/>
                <a:gd name="connsiteY4" fmla="*/ 288998 h 980339"/>
                <a:gd name="connsiteX5" fmla="*/ 4355804 w 4355938"/>
                <a:gd name="connsiteY5" fmla="*/ 582438 h 980339"/>
                <a:gd name="connsiteX6" fmla="*/ 2154013 w 4355938"/>
                <a:gd name="connsiteY6" fmla="*/ 968969 h 980339"/>
                <a:gd name="connsiteX7" fmla="*/ 134 w 4355938"/>
                <a:gd name="connsiteY7" fmla="*/ 370556 h 980339"/>
                <a:gd name="connsiteX8" fmla="*/ 980186 w 4355938"/>
                <a:gd name="connsiteY8" fmla="*/ 8898 h 980339"/>
                <a:gd name="connsiteX9" fmla="*/ 1081142 w 4355938"/>
                <a:gd name="connsiteY9" fmla="*/ 0 h 980339"/>
                <a:gd name="connsiteX10" fmla="*/ 1169689 w 4355938"/>
                <a:gd name="connsiteY10" fmla="*/ 102688 h 980339"/>
                <a:gd name="connsiteX0" fmla="*/ 1078249 w 4355938"/>
                <a:gd name="connsiteY0" fmla="*/ 11248 h 980339"/>
                <a:gd name="connsiteX1" fmla="*/ 3499856 w 4355938"/>
                <a:gd name="connsiteY1" fmla="*/ 257772 h 980339"/>
                <a:gd name="connsiteX2" fmla="*/ 3494143 w 4355938"/>
                <a:gd name="connsiteY2" fmla="*/ 144633 h 980339"/>
                <a:gd name="connsiteX3" fmla="*/ 3581760 w 4355938"/>
                <a:gd name="connsiteY3" fmla="*/ 163869 h 980339"/>
                <a:gd name="connsiteX4" fmla="*/ 3997258 w 4355938"/>
                <a:gd name="connsiteY4" fmla="*/ 288998 h 980339"/>
                <a:gd name="connsiteX5" fmla="*/ 4355804 w 4355938"/>
                <a:gd name="connsiteY5" fmla="*/ 582438 h 980339"/>
                <a:gd name="connsiteX6" fmla="*/ 2154013 w 4355938"/>
                <a:gd name="connsiteY6" fmla="*/ 968969 h 980339"/>
                <a:gd name="connsiteX7" fmla="*/ 134 w 4355938"/>
                <a:gd name="connsiteY7" fmla="*/ 370556 h 980339"/>
                <a:gd name="connsiteX8" fmla="*/ 980186 w 4355938"/>
                <a:gd name="connsiteY8" fmla="*/ 8898 h 980339"/>
                <a:gd name="connsiteX9" fmla="*/ 1081142 w 4355938"/>
                <a:gd name="connsiteY9" fmla="*/ 0 h 980339"/>
                <a:gd name="connsiteX0" fmla="*/ 1078249 w 4355938"/>
                <a:gd name="connsiteY0" fmla="*/ 2350 h 971441"/>
                <a:gd name="connsiteX1" fmla="*/ 3499856 w 4355938"/>
                <a:gd name="connsiteY1" fmla="*/ 248874 h 971441"/>
                <a:gd name="connsiteX2" fmla="*/ 3494143 w 4355938"/>
                <a:gd name="connsiteY2" fmla="*/ 135735 h 971441"/>
                <a:gd name="connsiteX3" fmla="*/ 3581760 w 4355938"/>
                <a:gd name="connsiteY3" fmla="*/ 154971 h 971441"/>
                <a:gd name="connsiteX4" fmla="*/ 3997258 w 4355938"/>
                <a:gd name="connsiteY4" fmla="*/ 280100 h 971441"/>
                <a:gd name="connsiteX5" fmla="*/ 4355804 w 4355938"/>
                <a:gd name="connsiteY5" fmla="*/ 573540 h 971441"/>
                <a:gd name="connsiteX6" fmla="*/ 2154013 w 4355938"/>
                <a:gd name="connsiteY6" fmla="*/ 960071 h 971441"/>
                <a:gd name="connsiteX7" fmla="*/ 134 w 4355938"/>
                <a:gd name="connsiteY7" fmla="*/ 361658 h 971441"/>
                <a:gd name="connsiteX8" fmla="*/ 980186 w 4355938"/>
                <a:gd name="connsiteY8" fmla="*/ 0 h 971441"/>
                <a:gd name="connsiteX0" fmla="*/ 3499856 w 4355938"/>
                <a:gd name="connsiteY0" fmla="*/ 248874 h 971441"/>
                <a:gd name="connsiteX1" fmla="*/ 3494143 w 4355938"/>
                <a:gd name="connsiteY1" fmla="*/ 135735 h 971441"/>
                <a:gd name="connsiteX2" fmla="*/ 3581760 w 4355938"/>
                <a:gd name="connsiteY2" fmla="*/ 154971 h 971441"/>
                <a:gd name="connsiteX3" fmla="*/ 3997258 w 4355938"/>
                <a:gd name="connsiteY3" fmla="*/ 280100 h 971441"/>
                <a:gd name="connsiteX4" fmla="*/ 4355804 w 4355938"/>
                <a:gd name="connsiteY4" fmla="*/ 573540 h 971441"/>
                <a:gd name="connsiteX5" fmla="*/ 2154013 w 4355938"/>
                <a:gd name="connsiteY5" fmla="*/ 960071 h 971441"/>
                <a:gd name="connsiteX6" fmla="*/ 134 w 4355938"/>
                <a:gd name="connsiteY6" fmla="*/ 361658 h 971441"/>
                <a:gd name="connsiteX7" fmla="*/ 980186 w 4355938"/>
                <a:gd name="connsiteY7" fmla="*/ 0 h 971441"/>
                <a:gd name="connsiteX0" fmla="*/ 3494143 w 4355938"/>
                <a:gd name="connsiteY0" fmla="*/ 135735 h 971441"/>
                <a:gd name="connsiteX1" fmla="*/ 3581760 w 4355938"/>
                <a:gd name="connsiteY1" fmla="*/ 154971 h 971441"/>
                <a:gd name="connsiteX2" fmla="*/ 3997258 w 4355938"/>
                <a:gd name="connsiteY2" fmla="*/ 280100 h 971441"/>
                <a:gd name="connsiteX3" fmla="*/ 4355804 w 4355938"/>
                <a:gd name="connsiteY3" fmla="*/ 573540 h 971441"/>
                <a:gd name="connsiteX4" fmla="*/ 2154013 w 4355938"/>
                <a:gd name="connsiteY4" fmla="*/ 960071 h 971441"/>
                <a:gd name="connsiteX5" fmla="*/ 134 w 4355938"/>
                <a:gd name="connsiteY5" fmla="*/ 361658 h 971441"/>
                <a:gd name="connsiteX6" fmla="*/ 980186 w 4355938"/>
                <a:gd name="connsiteY6" fmla="*/ 0 h 971441"/>
                <a:gd name="connsiteX0" fmla="*/ 3525032 w 4386827"/>
                <a:gd name="connsiteY0" fmla="*/ 139402 h 975108"/>
                <a:gd name="connsiteX1" fmla="*/ 3612649 w 4386827"/>
                <a:gd name="connsiteY1" fmla="*/ 158638 h 975108"/>
                <a:gd name="connsiteX2" fmla="*/ 4028147 w 4386827"/>
                <a:gd name="connsiteY2" fmla="*/ 283767 h 975108"/>
                <a:gd name="connsiteX3" fmla="*/ 4386693 w 4386827"/>
                <a:gd name="connsiteY3" fmla="*/ 577207 h 975108"/>
                <a:gd name="connsiteX4" fmla="*/ 2184902 w 4386827"/>
                <a:gd name="connsiteY4" fmla="*/ 963738 h 975108"/>
                <a:gd name="connsiteX5" fmla="*/ 31023 w 4386827"/>
                <a:gd name="connsiteY5" fmla="*/ 365325 h 975108"/>
                <a:gd name="connsiteX6" fmla="*/ 1089823 w 4386827"/>
                <a:gd name="connsiteY6" fmla="*/ 0 h 975108"/>
                <a:gd name="connsiteX0" fmla="*/ 3525032 w 4386827"/>
                <a:gd name="connsiteY0" fmla="*/ 139402 h 975108"/>
                <a:gd name="connsiteX1" fmla="*/ 3612649 w 4386827"/>
                <a:gd name="connsiteY1" fmla="*/ 158638 h 975108"/>
                <a:gd name="connsiteX2" fmla="*/ 4028147 w 4386827"/>
                <a:gd name="connsiteY2" fmla="*/ 283767 h 975108"/>
                <a:gd name="connsiteX3" fmla="*/ 4386693 w 4386827"/>
                <a:gd name="connsiteY3" fmla="*/ 577207 h 975108"/>
                <a:gd name="connsiteX4" fmla="*/ 2184902 w 4386827"/>
                <a:gd name="connsiteY4" fmla="*/ 963738 h 975108"/>
                <a:gd name="connsiteX5" fmla="*/ 31023 w 4386827"/>
                <a:gd name="connsiteY5" fmla="*/ 365325 h 975108"/>
                <a:gd name="connsiteX6" fmla="*/ 1089823 w 4386827"/>
                <a:gd name="connsiteY6" fmla="*/ 0 h 975108"/>
                <a:gd name="connsiteX0" fmla="*/ 3500002 w 4361797"/>
                <a:gd name="connsiteY0" fmla="*/ 139402 h 975108"/>
                <a:gd name="connsiteX1" fmla="*/ 3587619 w 4361797"/>
                <a:gd name="connsiteY1" fmla="*/ 158638 h 975108"/>
                <a:gd name="connsiteX2" fmla="*/ 4003117 w 4361797"/>
                <a:gd name="connsiteY2" fmla="*/ 283767 h 975108"/>
                <a:gd name="connsiteX3" fmla="*/ 4361663 w 4361797"/>
                <a:gd name="connsiteY3" fmla="*/ 577207 h 975108"/>
                <a:gd name="connsiteX4" fmla="*/ 2159872 w 4361797"/>
                <a:gd name="connsiteY4" fmla="*/ 963738 h 975108"/>
                <a:gd name="connsiteX5" fmla="*/ 5993 w 4361797"/>
                <a:gd name="connsiteY5" fmla="*/ 365325 h 975108"/>
                <a:gd name="connsiteX6" fmla="*/ 1064793 w 4361797"/>
                <a:gd name="connsiteY6" fmla="*/ 0 h 975108"/>
                <a:gd name="connsiteX0" fmla="*/ 3494014 w 4355809"/>
                <a:gd name="connsiteY0" fmla="*/ 139402 h 975108"/>
                <a:gd name="connsiteX1" fmla="*/ 3581631 w 4355809"/>
                <a:gd name="connsiteY1" fmla="*/ 158638 h 975108"/>
                <a:gd name="connsiteX2" fmla="*/ 3997129 w 4355809"/>
                <a:gd name="connsiteY2" fmla="*/ 283767 h 975108"/>
                <a:gd name="connsiteX3" fmla="*/ 4355675 w 4355809"/>
                <a:gd name="connsiteY3" fmla="*/ 577207 h 975108"/>
                <a:gd name="connsiteX4" fmla="*/ 2153884 w 4355809"/>
                <a:gd name="connsiteY4" fmla="*/ 963738 h 975108"/>
                <a:gd name="connsiteX5" fmla="*/ 5 w 4355809"/>
                <a:gd name="connsiteY5" fmla="*/ 365325 h 975108"/>
                <a:gd name="connsiteX6" fmla="*/ 1058805 w 4355809"/>
                <a:gd name="connsiteY6" fmla="*/ 0 h 975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55809" h="975108">
                  <a:moveTo>
                    <a:pt x="3494014" y="139402"/>
                  </a:moveTo>
                  <a:lnTo>
                    <a:pt x="3581631" y="158638"/>
                  </a:lnTo>
                  <a:cubicBezTo>
                    <a:pt x="3741506" y="196596"/>
                    <a:pt x="3881629" y="238756"/>
                    <a:pt x="3997129" y="283767"/>
                  </a:cubicBezTo>
                  <a:cubicBezTo>
                    <a:pt x="4228130" y="373790"/>
                    <a:pt x="4360637" y="475212"/>
                    <a:pt x="4355675" y="577207"/>
                  </a:cubicBezTo>
                  <a:cubicBezTo>
                    <a:pt x="4342444" y="849192"/>
                    <a:pt x="3356669" y="1022248"/>
                    <a:pt x="2153884" y="963738"/>
                  </a:cubicBezTo>
                  <a:cubicBezTo>
                    <a:pt x="951099" y="905229"/>
                    <a:pt x="-2392" y="624998"/>
                    <a:pt x="5" y="365325"/>
                  </a:cubicBezTo>
                  <a:cubicBezTo>
                    <a:pt x="1879" y="162354"/>
                    <a:pt x="475192" y="60320"/>
                    <a:pt x="1058805" y="0"/>
                  </a:cubicBezTo>
                </a:path>
              </a:pathLst>
            </a:custGeom>
            <a:no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任意多边形 106">
              <a:extLst>
                <a:ext uri="{FF2B5EF4-FFF2-40B4-BE49-F238E27FC236}">
                  <a16:creationId xmlns="" xmlns:a16="http://schemas.microsoft.com/office/drawing/2014/main" id="{63387255-4B48-4184-BDBB-ED6966302EF6}"/>
                </a:ext>
              </a:extLst>
            </p:cNvPr>
            <p:cNvSpPr/>
            <p:nvPr/>
          </p:nvSpPr>
          <p:spPr>
            <a:xfrm rot="20258960">
              <a:off x="948253" y="3012599"/>
              <a:ext cx="4836314" cy="1099177"/>
            </a:xfrm>
            <a:custGeom>
              <a:avLst/>
              <a:gdLst>
                <a:gd name="connsiteX0" fmla="*/ 4438079 w 4836314"/>
                <a:gd name="connsiteY0" fmla="*/ 331595 h 1099177"/>
                <a:gd name="connsiteX1" fmla="*/ 4836165 w 4836314"/>
                <a:gd name="connsiteY1" fmla="*/ 657395 h 1099177"/>
                <a:gd name="connsiteX2" fmla="*/ 2391559 w 4836314"/>
                <a:gd name="connsiteY2" fmla="*/ 1086553 h 1099177"/>
                <a:gd name="connsiteX3" fmla="*/ 149 w 4836314"/>
                <a:gd name="connsiteY3" fmla="*/ 422146 h 1099177"/>
                <a:gd name="connsiteX4" fmla="*/ 1288979 w 4836314"/>
                <a:gd name="connsiteY4" fmla="*/ 2915 h 1099177"/>
                <a:gd name="connsiteX5" fmla="*/ 1337599 w 4836314"/>
                <a:gd name="connsiteY5" fmla="*/ 0 h 1099177"/>
                <a:gd name="connsiteX6" fmla="*/ 1318437 w 4836314"/>
                <a:gd name="connsiteY6" fmla="*/ 74522 h 1099177"/>
                <a:gd name="connsiteX7" fmla="*/ 1293586 w 4836314"/>
                <a:gd name="connsiteY7" fmla="*/ 321046 h 1099177"/>
                <a:gd name="connsiteX8" fmla="*/ 3740044 w 4836314"/>
                <a:gd name="connsiteY8" fmla="*/ 321046 h 1099177"/>
                <a:gd name="connsiteX9" fmla="*/ 3733729 w 4836314"/>
                <a:gd name="connsiteY9" fmla="*/ 195978 h 1099177"/>
                <a:gd name="connsiteX10" fmla="*/ 3725122 w 4836314"/>
                <a:gd name="connsiteY10" fmla="*/ 139584 h 1099177"/>
                <a:gd name="connsiteX11" fmla="*/ 3792145 w 4836314"/>
                <a:gd name="connsiteY11" fmla="*/ 152135 h 1099177"/>
                <a:gd name="connsiteX12" fmla="*/ 4438079 w 4836314"/>
                <a:gd name="connsiteY12" fmla="*/ 331595 h 1099177"/>
                <a:gd name="connsiteX0" fmla="*/ 3740044 w 4836314"/>
                <a:gd name="connsiteY0" fmla="*/ 321046 h 1099177"/>
                <a:gd name="connsiteX1" fmla="*/ 3733729 w 4836314"/>
                <a:gd name="connsiteY1" fmla="*/ 195978 h 1099177"/>
                <a:gd name="connsiteX2" fmla="*/ 3725122 w 4836314"/>
                <a:gd name="connsiteY2" fmla="*/ 139584 h 1099177"/>
                <a:gd name="connsiteX3" fmla="*/ 3792145 w 4836314"/>
                <a:gd name="connsiteY3" fmla="*/ 152135 h 1099177"/>
                <a:gd name="connsiteX4" fmla="*/ 4438079 w 4836314"/>
                <a:gd name="connsiteY4" fmla="*/ 331595 h 1099177"/>
                <a:gd name="connsiteX5" fmla="*/ 4836165 w 4836314"/>
                <a:gd name="connsiteY5" fmla="*/ 657395 h 1099177"/>
                <a:gd name="connsiteX6" fmla="*/ 2391559 w 4836314"/>
                <a:gd name="connsiteY6" fmla="*/ 1086553 h 1099177"/>
                <a:gd name="connsiteX7" fmla="*/ 149 w 4836314"/>
                <a:gd name="connsiteY7" fmla="*/ 422146 h 1099177"/>
                <a:gd name="connsiteX8" fmla="*/ 1288979 w 4836314"/>
                <a:gd name="connsiteY8" fmla="*/ 2915 h 1099177"/>
                <a:gd name="connsiteX9" fmla="*/ 1337599 w 4836314"/>
                <a:gd name="connsiteY9" fmla="*/ 0 h 1099177"/>
                <a:gd name="connsiteX10" fmla="*/ 1318437 w 4836314"/>
                <a:gd name="connsiteY10" fmla="*/ 74522 h 1099177"/>
                <a:gd name="connsiteX11" fmla="*/ 1293586 w 4836314"/>
                <a:gd name="connsiteY11" fmla="*/ 321046 h 1099177"/>
                <a:gd name="connsiteX12" fmla="*/ 3831484 w 4836314"/>
                <a:gd name="connsiteY12" fmla="*/ 412486 h 1099177"/>
                <a:gd name="connsiteX0" fmla="*/ 3740044 w 4836314"/>
                <a:gd name="connsiteY0" fmla="*/ 321046 h 1099177"/>
                <a:gd name="connsiteX1" fmla="*/ 3733729 w 4836314"/>
                <a:gd name="connsiteY1" fmla="*/ 195978 h 1099177"/>
                <a:gd name="connsiteX2" fmla="*/ 3725122 w 4836314"/>
                <a:gd name="connsiteY2" fmla="*/ 139584 h 1099177"/>
                <a:gd name="connsiteX3" fmla="*/ 3792145 w 4836314"/>
                <a:gd name="connsiteY3" fmla="*/ 152135 h 1099177"/>
                <a:gd name="connsiteX4" fmla="*/ 4438079 w 4836314"/>
                <a:gd name="connsiteY4" fmla="*/ 331595 h 1099177"/>
                <a:gd name="connsiteX5" fmla="*/ 4836165 w 4836314"/>
                <a:gd name="connsiteY5" fmla="*/ 657395 h 1099177"/>
                <a:gd name="connsiteX6" fmla="*/ 2391559 w 4836314"/>
                <a:gd name="connsiteY6" fmla="*/ 1086553 h 1099177"/>
                <a:gd name="connsiteX7" fmla="*/ 149 w 4836314"/>
                <a:gd name="connsiteY7" fmla="*/ 422146 h 1099177"/>
                <a:gd name="connsiteX8" fmla="*/ 1288979 w 4836314"/>
                <a:gd name="connsiteY8" fmla="*/ 2915 h 1099177"/>
                <a:gd name="connsiteX9" fmla="*/ 1337599 w 4836314"/>
                <a:gd name="connsiteY9" fmla="*/ 0 h 1099177"/>
                <a:gd name="connsiteX10" fmla="*/ 1318437 w 4836314"/>
                <a:gd name="connsiteY10" fmla="*/ 74522 h 1099177"/>
                <a:gd name="connsiteX11" fmla="*/ 1293586 w 4836314"/>
                <a:gd name="connsiteY11" fmla="*/ 321046 h 1099177"/>
                <a:gd name="connsiteX0" fmla="*/ 3733729 w 4836314"/>
                <a:gd name="connsiteY0" fmla="*/ 195978 h 1099177"/>
                <a:gd name="connsiteX1" fmla="*/ 3725122 w 4836314"/>
                <a:gd name="connsiteY1" fmla="*/ 139584 h 1099177"/>
                <a:gd name="connsiteX2" fmla="*/ 3792145 w 4836314"/>
                <a:gd name="connsiteY2" fmla="*/ 152135 h 1099177"/>
                <a:gd name="connsiteX3" fmla="*/ 4438079 w 4836314"/>
                <a:gd name="connsiteY3" fmla="*/ 331595 h 1099177"/>
                <a:gd name="connsiteX4" fmla="*/ 4836165 w 4836314"/>
                <a:gd name="connsiteY4" fmla="*/ 657395 h 1099177"/>
                <a:gd name="connsiteX5" fmla="*/ 2391559 w 4836314"/>
                <a:gd name="connsiteY5" fmla="*/ 1086553 h 1099177"/>
                <a:gd name="connsiteX6" fmla="*/ 149 w 4836314"/>
                <a:gd name="connsiteY6" fmla="*/ 422146 h 1099177"/>
                <a:gd name="connsiteX7" fmla="*/ 1288979 w 4836314"/>
                <a:gd name="connsiteY7" fmla="*/ 2915 h 1099177"/>
                <a:gd name="connsiteX8" fmla="*/ 1337599 w 4836314"/>
                <a:gd name="connsiteY8" fmla="*/ 0 h 1099177"/>
                <a:gd name="connsiteX9" fmla="*/ 1318437 w 4836314"/>
                <a:gd name="connsiteY9" fmla="*/ 74522 h 1099177"/>
                <a:gd name="connsiteX10" fmla="*/ 1293586 w 4836314"/>
                <a:gd name="connsiteY10" fmla="*/ 321046 h 1099177"/>
                <a:gd name="connsiteX0" fmla="*/ 3725122 w 4836314"/>
                <a:gd name="connsiteY0" fmla="*/ 139584 h 1099177"/>
                <a:gd name="connsiteX1" fmla="*/ 3792145 w 4836314"/>
                <a:gd name="connsiteY1" fmla="*/ 152135 h 1099177"/>
                <a:gd name="connsiteX2" fmla="*/ 4438079 w 4836314"/>
                <a:gd name="connsiteY2" fmla="*/ 331595 h 1099177"/>
                <a:gd name="connsiteX3" fmla="*/ 4836165 w 4836314"/>
                <a:gd name="connsiteY3" fmla="*/ 657395 h 1099177"/>
                <a:gd name="connsiteX4" fmla="*/ 2391559 w 4836314"/>
                <a:gd name="connsiteY4" fmla="*/ 1086553 h 1099177"/>
                <a:gd name="connsiteX5" fmla="*/ 149 w 4836314"/>
                <a:gd name="connsiteY5" fmla="*/ 422146 h 1099177"/>
                <a:gd name="connsiteX6" fmla="*/ 1288979 w 4836314"/>
                <a:gd name="connsiteY6" fmla="*/ 2915 h 1099177"/>
                <a:gd name="connsiteX7" fmla="*/ 1337599 w 4836314"/>
                <a:gd name="connsiteY7" fmla="*/ 0 h 1099177"/>
                <a:gd name="connsiteX8" fmla="*/ 1318437 w 4836314"/>
                <a:gd name="connsiteY8" fmla="*/ 74522 h 1099177"/>
                <a:gd name="connsiteX9" fmla="*/ 1293586 w 4836314"/>
                <a:gd name="connsiteY9" fmla="*/ 321046 h 1099177"/>
                <a:gd name="connsiteX0" fmla="*/ 3725122 w 4836314"/>
                <a:gd name="connsiteY0" fmla="*/ 139584 h 1099177"/>
                <a:gd name="connsiteX1" fmla="*/ 3792145 w 4836314"/>
                <a:gd name="connsiteY1" fmla="*/ 152135 h 1099177"/>
                <a:gd name="connsiteX2" fmla="*/ 4438079 w 4836314"/>
                <a:gd name="connsiteY2" fmla="*/ 331595 h 1099177"/>
                <a:gd name="connsiteX3" fmla="*/ 4836165 w 4836314"/>
                <a:gd name="connsiteY3" fmla="*/ 657395 h 1099177"/>
                <a:gd name="connsiteX4" fmla="*/ 2391559 w 4836314"/>
                <a:gd name="connsiteY4" fmla="*/ 1086553 h 1099177"/>
                <a:gd name="connsiteX5" fmla="*/ 149 w 4836314"/>
                <a:gd name="connsiteY5" fmla="*/ 422146 h 1099177"/>
                <a:gd name="connsiteX6" fmla="*/ 1288979 w 4836314"/>
                <a:gd name="connsiteY6" fmla="*/ 2915 h 1099177"/>
                <a:gd name="connsiteX7" fmla="*/ 1337599 w 4836314"/>
                <a:gd name="connsiteY7" fmla="*/ 0 h 1099177"/>
                <a:gd name="connsiteX8" fmla="*/ 1318437 w 4836314"/>
                <a:gd name="connsiteY8" fmla="*/ 74522 h 1099177"/>
                <a:gd name="connsiteX0" fmla="*/ 3725122 w 4836314"/>
                <a:gd name="connsiteY0" fmla="*/ 139584 h 1099177"/>
                <a:gd name="connsiteX1" fmla="*/ 3792145 w 4836314"/>
                <a:gd name="connsiteY1" fmla="*/ 152135 h 1099177"/>
                <a:gd name="connsiteX2" fmla="*/ 4438079 w 4836314"/>
                <a:gd name="connsiteY2" fmla="*/ 331595 h 1099177"/>
                <a:gd name="connsiteX3" fmla="*/ 4836165 w 4836314"/>
                <a:gd name="connsiteY3" fmla="*/ 657395 h 1099177"/>
                <a:gd name="connsiteX4" fmla="*/ 2391559 w 4836314"/>
                <a:gd name="connsiteY4" fmla="*/ 1086553 h 1099177"/>
                <a:gd name="connsiteX5" fmla="*/ 149 w 4836314"/>
                <a:gd name="connsiteY5" fmla="*/ 422146 h 1099177"/>
                <a:gd name="connsiteX6" fmla="*/ 1288979 w 4836314"/>
                <a:gd name="connsiteY6" fmla="*/ 2915 h 1099177"/>
                <a:gd name="connsiteX7" fmla="*/ 1337599 w 4836314"/>
                <a:gd name="connsiteY7" fmla="*/ 0 h 1099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6314" h="1099177">
                  <a:moveTo>
                    <a:pt x="3725122" y="139584"/>
                  </a:moveTo>
                  <a:lnTo>
                    <a:pt x="3792145" y="152135"/>
                  </a:lnTo>
                  <a:cubicBezTo>
                    <a:pt x="4047510" y="203954"/>
                    <a:pt x="4267096" y="264962"/>
                    <a:pt x="4438079" y="331595"/>
                  </a:cubicBezTo>
                  <a:cubicBezTo>
                    <a:pt x="4694554" y="431545"/>
                    <a:pt x="4841674" y="544153"/>
                    <a:pt x="4836165" y="657395"/>
                  </a:cubicBezTo>
                  <a:cubicBezTo>
                    <a:pt x="4821475" y="959375"/>
                    <a:pt x="3726988" y="1151515"/>
                    <a:pt x="2391559" y="1086553"/>
                  </a:cubicBezTo>
                  <a:cubicBezTo>
                    <a:pt x="1056129" y="1021591"/>
                    <a:pt x="-14541" y="724126"/>
                    <a:pt x="149" y="422146"/>
                  </a:cubicBezTo>
                  <a:cubicBezTo>
                    <a:pt x="10248" y="214535"/>
                    <a:pt x="530721" y="58840"/>
                    <a:pt x="1288979" y="2915"/>
                  </a:cubicBezTo>
                  <a:lnTo>
                    <a:pt x="1337599" y="0"/>
                  </a:lnTo>
                </a:path>
              </a:pathLst>
            </a:custGeom>
            <a:noFill/>
            <a:ln>
              <a:solidFill>
                <a:schemeClr val="bg1">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任意多边形 123">
              <a:extLst>
                <a:ext uri="{FF2B5EF4-FFF2-40B4-BE49-F238E27FC236}">
                  <a16:creationId xmlns="" xmlns:a16="http://schemas.microsoft.com/office/drawing/2014/main" id="{A4241B06-FBC2-4BB6-B5BA-F984E32FA35F}"/>
                </a:ext>
              </a:extLst>
            </p:cNvPr>
            <p:cNvSpPr/>
            <p:nvPr/>
          </p:nvSpPr>
          <p:spPr>
            <a:xfrm>
              <a:off x="3938039" y="2304022"/>
              <a:ext cx="1956147" cy="1649840"/>
            </a:xfrm>
            <a:custGeom>
              <a:avLst/>
              <a:gdLst>
                <a:gd name="connsiteX0" fmla="*/ 1297654 w 1956147"/>
                <a:gd name="connsiteY0" fmla="*/ 134 h 1649840"/>
                <a:gd name="connsiteX1" fmla="*/ 1944133 w 1956147"/>
                <a:gd name="connsiteY1" fmla="*/ 230088 h 1649840"/>
                <a:gd name="connsiteX2" fmla="*/ 401151 w 1956147"/>
                <a:gd name="connsiteY2" fmla="*/ 1546732 h 1649840"/>
                <a:gd name="connsiteX3" fmla="*/ 180149 w 1956147"/>
                <a:gd name="connsiteY3" fmla="*/ 1649840 h 1649840"/>
                <a:gd name="connsiteX4" fmla="*/ 186874 w 1956147"/>
                <a:gd name="connsiteY4" fmla="*/ 1638769 h 1649840"/>
                <a:gd name="connsiteX5" fmla="*/ 339235 w 1956147"/>
                <a:gd name="connsiteY5" fmla="*/ 1037050 h 1649840"/>
                <a:gd name="connsiteX6" fmla="*/ 50972 w 1956147"/>
                <a:gd name="connsiteY6" fmla="*/ 234067 h 1649840"/>
                <a:gd name="connsiteX7" fmla="*/ 0 w 1956147"/>
                <a:gd name="connsiteY7" fmla="*/ 177985 h 1649840"/>
                <a:gd name="connsiteX8" fmla="*/ 182657 w 1956147"/>
                <a:gd name="connsiteY8" fmla="*/ 136176 h 1649840"/>
                <a:gd name="connsiteX9" fmla="*/ 1297654 w 1956147"/>
                <a:gd name="connsiteY9" fmla="*/ 134 h 1649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56147" h="1649840">
                  <a:moveTo>
                    <a:pt x="1297654" y="134"/>
                  </a:moveTo>
                  <a:cubicBezTo>
                    <a:pt x="1654896" y="3692"/>
                    <a:pt x="1889611" y="78422"/>
                    <a:pt x="1944133" y="230088"/>
                  </a:cubicBezTo>
                  <a:cubicBezTo>
                    <a:pt x="2053178" y="533422"/>
                    <a:pt x="1410480" y="1058355"/>
                    <a:pt x="401151" y="1546732"/>
                  </a:cubicBezTo>
                  <a:lnTo>
                    <a:pt x="180149" y="1649840"/>
                  </a:lnTo>
                  <a:lnTo>
                    <a:pt x="186874" y="1638769"/>
                  </a:lnTo>
                  <a:cubicBezTo>
                    <a:pt x="284042" y="1459900"/>
                    <a:pt x="339235" y="1254921"/>
                    <a:pt x="339235" y="1037050"/>
                  </a:cubicBezTo>
                  <a:cubicBezTo>
                    <a:pt x="339235" y="732031"/>
                    <a:pt x="231056" y="452279"/>
                    <a:pt x="50972" y="234067"/>
                  </a:cubicBezTo>
                  <a:lnTo>
                    <a:pt x="0" y="177985"/>
                  </a:lnTo>
                  <a:lnTo>
                    <a:pt x="182657" y="136176"/>
                  </a:lnTo>
                  <a:cubicBezTo>
                    <a:pt x="617163" y="43629"/>
                    <a:pt x="999953" y="-2831"/>
                    <a:pt x="1297654" y="134"/>
                  </a:cubicBezTo>
                  <a:close/>
                </a:path>
              </a:pathLst>
            </a:custGeom>
            <a:gradFill flip="none" rotWithShape="1">
              <a:gsLst>
                <a:gs pos="0">
                  <a:schemeClr val="bg1">
                    <a:alpha val="20000"/>
                  </a:schemeClr>
                </a:gs>
                <a:gs pos="100000">
                  <a:schemeClr val="bg1">
                    <a:alpha val="0"/>
                  </a:schemeClr>
                </a:gs>
              </a:gsLst>
              <a:path path="circle">
                <a:fillToRect l="50000" t="50000" r="50000" b="50000"/>
              </a:path>
              <a:tileRect/>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任意多边形 122">
              <a:extLst>
                <a:ext uri="{FF2B5EF4-FFF2-40B4-BE49-F238E27FC236}">
                  <a16:creationId xmlns="" xmlns:a16="http://schemas.microsoft.com/office/drawing/2014/main" id="{DF86AE04-E7C6-477D-8DA8-A8FD5646AEF1}"/>
                </a:ext>
              </a:extLst>
            </p:cNvPr>
            <p:cNvSpPr/>
            <p:nvPr/>
          </p:nvSpPr>
          <p:spPr>
            <a:xfrm>
              <a:off x="411298" y="3167777"/>
              <a:ext cx="2561572" cy="1630590"/>
            </a:xfrm>
            <a:custGeom>
              <a:avLst/>
              <a:gdLst>
                <a:gd name="connsiteX0" fmla="*/ 1734741 w 2561572"/>
                <a:gd name="connsiteY0" fmla="*/ 0 h 1630590"/>
                <a:gd name="connsiteX1" fmla="*/ 1729412 w 2561572"/>
                <a:gd name="connsiteY1" fmla="*/ 105535 h 1630590"/>
                <a:gd name="connsiteX2" fmla="*/ 2500409 w 2561572"/>
                <a:gd name="connsiteY2" fmla="*/ 1268699 h 1630590"/>
                <a:gd name="connsiteX3" fmla="*/ 2561572 w 2561572"/>
                <a:gd name="connsiteY3" fmla="*/ 1291085 h 1630590"/>
                <a:gd name="connsiteX4" fmla="*/ 2317586 w 2561572"/>
                <a:gd name="connsiteY4" fmla="*/ 1361451 h 1630590"/>
                <a:gd name="connsiteX5" fmla="*/ 12014 w 2561572"/>
                <a:gd name="connsiteY5" fmla="*/ 1400503 h 1630590"/>
                <a:gd name="connsiteX6" fmla="*/ 1554997 w 2561572"/>
                <a:gd name="connsiteY6" fmla="*/ 83859 h 1630590"/>
                <a:gd name="connsiteX7" fmla="*/ 1734741 w 2561572"/>
                <a:gd name="connsiteY7" fmla="*/ 0 h 1630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61572" h="1630590">
                  <a:moveTo>
                    <a:pt x="1734741" y="0"/>
                  </a:moveTo>
                  <a:lnTo>
                    <a:pt x="1729412" y="105535"/>
                  </a:lnTo>
                  <a:cubicBezTo>
                    <a:pt x="1729412" y="628425"/>
                    <a:pt x="2047326" y="1077061"/>
                    <a:pt x="2500409" y="1268699"/>
                  </a:cubicBezTo>
                  <a:lnTo>
                    <a:pt x="2561572" y="1291085"/>
                  </a:lnTo>
                  <a:lnTo>
                    <a:pt x="2317586" y="1361451"/>
                  </a:lnTo>
                  <a:cubicBezTo>
                    <a:pt x="1094183" y="1696547"/>
                    <a:pt x="130146" y="1729114"/>
                    <a:pt x="12014" y="1400503"/>
                  </a:cubicBezTo>
                  <a:cubicBezTo>
                    <a:pt x="-97030" y="1097169"/>
                    <a:pt x="545668" y="572237"/>
                    <a:pt x="1554997" y="83859"/>
                  </a:cubicBezTo>
                  <a:lnTo>
                    <a:pt x="1734741" y="0"/>
                  </a:lnTo>
                  <a:close/>
                </a:path>
              </a:pathLst>
            </a:custGeom>
            <a:gradFill flip="none" rotWithShape="1">
              <a:gsLst>
                <a:gs pos="0">
                  <a:schemeClr val="bg1">
                    <a:alpha val="20000"/>
                  </a:schemeClr>
                </a:gs>
                <a:gs pos="100000">
                  <a:schemeClr val="bg1">
                    <a:alpha val="0"/>
                  </a:schemeClr>
                </a:gs>
              </a:gsLst>
              <a:path path="circle">
                <a:fillToRect l="50000" t="50000" r="50000" b="50000"/>
              </a:path>
              <a:tileRect/>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6" name="组合 145">
            <a:extLst>
              <a:ext uri="{FF2B5EF4-FFF2-40B4-BE49-F238E27FC236}">
                <a16:creationId xmlns="" xmlns:a16="http://schemas.microsoft.com/office/drawing/2014/main" id="{3ABD73F8-890B-4DDA-8344-E047D16888B8}"/>
              </a:ext>
            </a:extLst>
          </p:cNvPr>
          <p:cNvGrpSpPr/>
          <p:nvPr/>
        </p:nvGrpSpPr>
        <p:grpSpPr>
          <a:xfrm>
            <a:off x="4417920" y="2793662"/>
            <a:ext cx="1330270" cy="1329164"/>
            <a:chOff x="1531165" y="1925024"/>
            <a:chExt cx="1330270" cy="1329164"/>
          </a:xfrm>
        </p:grpSpPr>
        <p:grpSp>
          <p:nvGrpSpPr>
            <p:cNvPr id="60" name="组合 59">
              <a:extLst>
                <a:ext uri="{FF2B5EF4-FFF2-40B4-BE49-F238E27FC236}">
                  <a16:creationId xmlns="" xmlns:a16="http://schemas.microsoft.com/office/drawing/2014/main" id="{651C55DC-544D-45D0-ACE3-9E0F04E8F6B5}"/>
                </a:ext>
              </a:extLst>
            </p:cNvPr>
            <p:cNvGrpSpPr/>
            <p:nvPr/>
          </p:nvGrpSpPr>
          <p:grpSpPr>
            <a:xfrm flipH="1">
              <a:off x="1531165" y="1925024"/>
              <a:ext cx="1330270" cy="1329164"/>
              <a:chOff x="3994983" y="1865952"/>
              <a:chExt cx="813294" cy="812618"/>
            </a:xfrm>
          </p:grpSpPr>
          <p:grpSp>
            <p:nvGrpSpPr>
              <p:cNvPr id="61" name="Group 79">
                <a:extLst>
                  <a:ext uri="{FF2B5EF4-FFF2-40B4-BE49-F238E27FC236}">
                    <a16:creationId xmlns="" xmlns:a16="http://schemas.microsoft.com/office/drawing/2014/main" id="{F4AD8C20-7AE7-47AE-BE04-9BB2D700BFEF}"/>
                  </a:ext>
                </a:extLst>
              </p:cNvPr>
              <p:cNvGrpSpPr>
                <a:grpSpLocks noChangeAspect="1"/>
              </p:cNvGrpSpPr>
              <p:nvPr/>
            </p:nvGrpSpPr>
            <p:grpSpPr bwMode="auto">
              <a:xfrm>
                <a:off x="3994983" y="1865952"/>
                <a:ext cx="813294" cy="812618"/>
                <a:chOff x="2035" y="355"/>
                <a:chExt cx="3610" cy="3607"/>
              </a:xfrm>
              <a:gradFill flip="none" rotWithShape="1">
                <a:gsLst>
                  <a:gs pos="0">
                    <a:schemeClr val="bg1"/>
                  </a:gs>
                  <a:gs pos="77000">
                    <a:schemeClr val="bg1">
                      <a:alpha val="0"/>
                    </a:schemeClr>
                  </a:gs>
                </a:gsLst>
                <a:lin ang="2700000" scaled="1"/>
                <a:tileRect/>
              </a:gradFill>
            </p:grpSpPr>
            <p:sp>
              <p:nvSpPr>
                <p:cNvPr id="98" name="Freeform 80">
                  <a:extLst>
                    <a:ext uri="{FF2B5EF4-FFF2-40B4-BE49-F238E27FC236}">
                      <a16:creationId xmlns="" xmlns:a16="http://schemas.microsoft.com/office/drawing/2014/main" id="{1A1AB975-9265-403D-A328-7115263D4416}"/>
                    </a:ext>
                  </a:extLst>
                </p:cNvPr>
                <p:cNvSpPr>
                  <a:spLocks/>
                </p:cNvSpPr>
                <p:nvPr/>
              </p:nvSpPr>
              <p:spPr bwMode="auto">
                <a:xfrm>
                  <a:off x="2634" y="772"/>
                  <a:ext cx="140" cy="137"/>
                </a:xfrm>
                <a:custGeom>
                  <a:avLst/>
                  <a:gdLst>
                    <a:gd name="T0" fmla="*/ 48 w 59"/>
                    <a:gd name="T1" fmla="*/ 48 h 58"/>
                    <a:gd name="T2" fmla="*/ 10 w 59"/>
                    <a:gd name="T3" fmla="*/ 47 h 58"/>
                    <a:gd name="T4" fmla="*/ 11 w 59"/>
                    <a:gd name="T5" fmla="*/ 10 h 58"/>
                    <a:gd name="T6" fmla="*/ 49 w 59"/>
                    <a:gd name="T7" fmla="*/ 11 h 58"/>
                    <a:gd name="T8" fmla="*/ 48 w 59"/>
                    <a:gd name="T9" fmla="*/ 48 h 58"/>
                  </a:gdLst>
                  <a:ahLst/>
                  <a:cxnLst>
                    <a:cxn ang="0">
                      <a:pos x="T0" y="T1"/>
                    </a:cxn>
                    <a:cxn ang="0">
                      <a:pos x="T2" y="T3"/>
                    </a:cxn>
                    <a:cxn ang="0">
                      <a:pos x="T4" y="T5"/>
                    </a:cxn>
                    <a:cxn ang="0">
                      <a:pos x="T6" y="T7"/>
                    </a:cxn>
                    <a:cxn ang="0">
                      <a:pos x="T8" y="T9"/>
                    </a:cxn>
                  </a:cxnLst>
                  <a:rect l="0" t="0" r="r" b="b"/>
                  <a:pathLst>
                    <a:path w="59" h="58">
                      <a:moveTo>
                        <a:pt x="48" y="48"/>
                      </a:moveTo>
                      <a:cubicBezTo>
                        <a:pt x="37" y="58"/>
                        <a:pt x="20" y="58"/>
                        <a:pt x="10" y="47"/>
                      </a:cubicBezTo>
                      <a:cubicBezTo>
                        <a:pt x="0" y="36"/>
                        <a:pt x="1" y="20"/>
                        <a:pt x="11" y="10"/>
                      </a:cubicBezTo>
                      <a:cubicBezTo>
                        <a:pt x="22" y="0"/>
                        <a:pt x="39" y="0"/>
                        <a:pt x="49" y="11"/>
                      </a:cubicBezTo>
                      <a:cubicBezTo>
                        <a:pt x="59" y="22"/>
                        <a:pt x="58" y="38"/>
                        <a:pt x="48" y="48"/>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99" name="Freeform 81">
                  <a:extLst>
                    <a:ext uri="{FF2B5EF4-FFF2-40B4-BE49-F238E27FC236}">
                      <a16:creationId xmlns="" xmlns:a16="http://schemas.microsoft.com/office/drawing/2014/main" id="{2AF94825-5CDE-46CA-ACA3-E7DEF06D2E68}"/>
                    </a:ext>
                  </a:extLst>
                </p:cNvPr>
                <p:cNvSpPr>
                  <a:spLocks/>
                </p:cNvSpPr>
                <p:nvPr/>
              </p:nvSpPr>
              <p:spPr bwMode="auto">
                <a:xfrm>
                  <a:off x="2461" y="940"/>
                  <a:ext cx="140" cy="142"/>
                </a:xfrm>
                <a:custGeom>
                  <a:avLst/>
                  <a:gdLst>
                    <a:gd name="T0" fmla="*/ 50 w 59"/>
                    <a:gd name="T1" fmla="*/ 47 h 60"/>
                    <a:gd name="T2" fmla="*/ 13 w 59"/>
                    <a:gd name="T3" fmla="*/ 51 h 60"/>
                    <a:gd name="T4" fmla="*/ 9 w 59"/>
                    <a:gd name="T5" fmla="*/ 14 h 60"/>
                    <a:gd name="T6" fmla="*/ 46 w 59"/>
                    <a:gd name="T7" fmla="*/ 10 h 60"/>
                    <a:gd name="T8" fmla="*/ 50 w 59"/>
                    <a:gd name="T9" fmla="*/ 47 h 60"/>
                  </a:gdLst>
                  <a:ahLst/>
                  <a:cxnLst>
                    <a:cxn ang="0">
                      <a:pos x="T0" y="T1"/>
                    </a:cxn>
                    <a:cxn ang="0">
                      <a:pos x="T2" y="T3"/>
                    </a:cxn>
                    <a:cxn ang="0">
                      <a:pos x="T4" y="T5"/>
                    </a:cxn>
                    <a:cxn ang="0">
                      <a:pos x="T6" y="T7"/>
                    </a:cxn>
                    <a:cxn ang="0">
                      <a:pos x="T8" y="T9"/>
                    </a:cxn>
                  </a:cxnLst>
                  <a:rect l="0" t="0" r="r" b="b"/>
                  <a:pathLst>
                    <a:path w="59" h="60">
                      <a:moveTo>
                        <a:pt x="50" y="47"/>
                      </a:moveTo>
                      <a:cubicBezTo>
                        <a:pt x="41" y="58"/>
                        <a:pt x="24" y="60"/>
                        <a:pt x="13" y="51"/>
                      </a:cubicBezTo>
                      <a:cubicBezTo>
                        <a:pt x="2" y="42"/>
                        <a:pt x="0" y="25"/>
                        <a:pt x="9" y="14"/>
                      </a:cubicBezTo>
                      <a:cubicBezTo>
                        <a:pt x="18" y="2"/>
                        <a:pt x="35" y="0"/>
                        <a:pt x="46" y="10"/>
                      </a:cubicBezTo>
                      <a:cubicBezTo>
                        <a:pt x="58" y="19"/>
                        <a:pt x="59" y="35"/>
                        <a:pt x="50" y="47"/>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00" name="Freeform 82">
                  <a:extLst>
                    <a:ext uri="{FF2B5EF4-FFF2-40B4-BE49-F238E27FC236}">
                      <a16:creationId xmlns="" xmlns:a16="http://schemas.microsoft.com/office/drawing/2014/main" id="{5B652BDA-C1FD-43DC-A915-8398AAAED4BF}"/>
                    </a:ext>
                  </a:extLst>
                </p:cNvPr>
                <p:cNvSpPr>
                  <a:spLocks/>
                </p:cNvSpPr>
                <p:nvPr/>
              </p:nvSpPr>
              <p:spPr bwMode="auto">
                <a:xfrm>
                  <a:off x="2312" y="1134"/>
                  <a:ext cx="145" cy="142"/>
                </a:xfrm>
                <a:custGeom>
                  <a:avLst/>
                  <a:gdLst>
                    <a:gd name="T0" fmla="*/ 53 w 61"/>
                    <a:gd name="T1" fmla="*/ 43 h 60"/>
                    <a:gd name="T2" fmla="*/ 17 w 61"/>
                    <a:gd name="T3" fmla="*/ 53 h 60"/>
                    <a:gd name="T4" fmla="*/ 8 w 61"/>
                    <a:gd name="T5" fmla="*/ 16 h 60"/>
                    <a:gd name="T6" fmla="*/ 44 w 61"/>
                    <a:gd name="T7" fmla="*/ 7 h 60"/>
                    <a:gd name="T8" fmla="*/ 53 w 61"/>
                    <a:gd name="T9" fmla="*/ 43 h 60"/>
                  </a:gdLst>
                  <a:ahLst/>
                  <a:cxnLst>
                    <a:cxn ang="0">
                      <a:pos x="T0" y="T1"/>
                    </a:cxn>
                    <a:cxn ang="0">
                      <a:pos x="T2" y="T3"/>
                    </a:cxn>
                    <a:cxn ang="0">
                      <a:pos x="T4" y="T5"/>
                    </a:cxn>
                    <a:cxn ang="0">
                      <a:pos x="T6" y="T7"/>
                    </a:cxn>
                    <a:cxn ang="0">
                      <a:pos x="T8" y="T9"/>
                    </a:cxn>
                  </a:cxnLst>
                  <a:rect l="0" t="0" r="r" b="b"/>
                  <a:pathLst>
                    <a:path w="61" h="60">
                      <a:moveTo>
                        <a:pt x="53" y="43"/>
                      </a:moveTo>
                      <a:cubicBezTo>
                        <a:pt x="46" y="56"/>
                        <a:pt x="29" y="60"/>
                        <a:pt x="17" y="53"/>
                      </a:cubicBezTo>
                      <a:cubicBezTo>
                        <a:pt x="4" y="45"/>
                        <a:pt x="0" y="29"/>
                        <a:pt x="8" y="16"/>
                      </a:cubicBezTo>
                      <a:cubicBezTo>
                        <a:pt x="15" y="4"/>
                        <a:pt x="31" y="0"/>
                        <a:pt x="44" y="7"/>
                      </a:cubicBezTo>
                      <a:cubicBezTo>
                        <a:pt x="57" y="15"/>
                        <a:pt x="61" y="31"/>
                        <a:pt x="53" y="43"/>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01" name="Freeform 83">
                  <a:extLst>
                    <a:ext uri="{FF2B5EF4-FFF2-40B4-BE49-F238E27FC236}">
                      <a16:creationId xmlns="" xmlns:a16="http://schemas.microsoft.com/office/drawing/2014/main" id="{82B38B7E-5782-4F14-9852-98C049F2AF60}"/>
                    </a:ext>
                  </a:extLst>
                </p:cNvPr>
                <p:cNvSpPr>
                  <a:spLocks/>
                </p:cNvSpPr>
                <p:nvPr/>
              </p:nvSpPr>
              <p:spPr bwMode="auto">
                <a:xfrm>
                  <a:off x="2194" y="1345"/>
                  <a:ext cx="142" cy="142"/>
                </a:xfrm>
                <a:custGeom>
                  <a:avLst/>
                  <a:gdLst>
                    <a:gd name="T0" fmla="*/ 55 w 60"/>
                    <a:gd name="T1" fmla="*/ 41 h 60"/>
                    <a:gd name="T2" fmla="*/ 20 w 60"/>
                    <a:gd name="T3" fmla="*/ 55 h 60"/>
                    <a:gd name="T4" fmla="*/ 6 w 60"/>
                    <a:gd name="T5" fmla="*/ 20 h 60"/>
                    <a:gd name="T6" fmla="*/ 40 w 60"/>
                    <a:gd name="T7" fmla="*/ 6 h 60"/>
                    <a:gd name="T8" fmla="*/ 55 w 60"/>
                    <a:gd name="T9" fmla="*/ 41 h 60"/>
                  </a:gdLst>
                  <a:ahLst/>
                  <a:cxnLst>
                    <a:cxn ang="0">
                      <a:pos x="T0" y="T1"/>
                    </a:cxn>
                    <a:cxn ang="0">
                      <a:pos x="T2" y="T3"/>
                    </a:cxn>
                    <a:cxn ang="0">
                      <a:pos x="T4" y="T5"/>
                    </a:cxn>
                    <a:cxn ang="0">
                      <a:pos x="T6" y="T7"/>
                    </a:cxn>
                    <a:cxn ang="0">
                      <a:pos x="T8" y="T9"/>
                    </a:cxn>
                  </a:cxnLst>
                  <a:rect l="0" t="0" r="r" b="b"/>
                  <a:pathLst>
                    <a:path w="60" h="60">
                      <a:moveTo>
                        <a:pt x="55" y="41"/>
                      </a:moveTo>
                      <a:cubicBezTo>
                        <a:pt x="49" y="54"/>
                        <a:pt x="33" y="60"/>
                        <a:pt x="20" y="55"/>
                      </a:cubicBezTo>
                      <a:cubicBezTo>
                        <a:pt x="6" y="49"/>
                        <a:pt x="0" y="33"/>
                        <a:pt x="6" y="20"/>
                      </a:cubicBezTo>
                      <a:cubicBezTo>
                        <a:pt x="11" y="6"/>
                        <a:pt x="27" y="0"/>
                        <a:pt x="40" y="6"/>
                      </a:cubicBezTo>
                      <a:cubicBezTo>
                        <a:pt x="54" y="12"/>
                        <a:pt x="60" y="27"/>
                        <a:pt x="55" y="41"/>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02" name="Freeform 84">
                  <a:extLst>
                    <a:ext uri="{FF2B5EF4-FFF2-40B4-BE49-F238E27FC236}">
                      <a16:creationId xmlns="" xmlns:a16="http://schemas.microsoft.com/office/drawing/2014/main" id="{A1FBC870-6A8B-4B38-ABFA-37F6688C519B}"/>
                    </a:ext>
                  </a:extLst>
                </p:cNvPr>
                <p:cNvSpPr>
                  <a:spLocks/>
                </p:cNvSpPr>
                <p:nvPr/>
              </p:nvSpPr>
              <p:spPr bwMode="auto">
                <a:xfrm>
                  <a:off x="2106" y="1572"/>
                  <a:ext cx="140" cy="140"/>
                </a:xfrm>
                <a:custGeom>
                  <a:avLst/>
                  <a:gdLst>
                    <a:gd name="T0" fmla="*/ 55 w 59"/>
                    <a:gd name="T1" fmla="*/ 37 h 59"/>
                    <a:gd name="T2" fmla="*/ 23 w 59"/>
                    <a:gd name="T3" fmla="*/ 56 h 59"/>
                    <a:gd name="T4" fmla="*/ 4 w 59"/>
                    <a:gd name="T5" fmla="*/ 23 h 59"/>
                    <a:gd name="T6" fmla="*/ 37 w 59"/>
                    <a:gd name="T7" fmla="*/ 4 h 59"/>
                    <a:gd name="T8" fmla="*/ 55 w 59"/>
                    <a:gd name="T9" fmla="*/ 37 h 59"/>
                  </a:gdLst>
                  <a:ahLst/>
                  <a:cxnLst>
                    <a:cxn ang="0">
                      <a:pos x="T0" y="T1"/>
                    </a:cxn>
                    <a:cxn ang="0">
                      <a:pos x="T2" y="T3"/>
                    </a:cxn>
                    <a:cxn ang="0">
                      <a:pos x="T4" y="T5"/>
                    </a:cxn>
                    <a:cxn ang="0">
                      <a:pos x="T6" y="T7"/>
                    </a:cxn>
                    <a:cxn ang="0">
                      <a:pos x="T8" y="T9"/>
                    </a:cxn>
                  </a:cxnLst>
                  <a:rect l="0" t="0" r="r" b="b"/>
                  <a:pathLst>
                    <a:path w="59" h="59">
                      <a:moveTo>
                        <a:pt x="55" y="37"/>
                      </a:moveTo>
                      <a:cubicBezTo>
                        <a:pt x="52" y="51"/>
                        <a:pt x="37" y="59"/>
                        <a:pt x="23" y="56"/>
                      </a:cubicBezTo>
                      <a:cubicBezTo>
                        <a:pt x="9" y="52"/>
                        <a:pt x="0" y="37"/>
                        <a:pt x="4" y="23"/>
                      </a:cubicBezTo>
                      <a:cubicBezTo>
                        <a:pt x="8" y="9"/>
                        <a:pt x="22" y="0"/>
                        <a:pt x="37" y="4"/>
                      </a:cubicBezTo>
                      <a:cubicBezTo>
                        <a:pt x="51" y="8"/>
                        <a:pt x="59" y="23"/>
                        <a:pt x="55" y="37"/>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03" name="Freeform 85">
                  <a:extLst>
                    <a:ext uri="{FF2B5EF4-FFF2-40B4-BE49-F238E27FC236}">
                      <a16:creationId xmlns="" xmlns:a16="http://schemas.microsoft.com/office/drawing/2014/main" id="{C336EF82-2CD6-4CEA-B469-C90B0A72E432}"/>
                    </a:ext>
                  </a:extLst>
                </p:cNvPr>
                <p:cNvSpPr>
                  <a:spLocks/>
                </p:cNvSpPr>
                <p:nvPr/>
              </p:nvSpPr>
              <p:spPr bwMode="auto">
                <a:xfrm>
                  <a:off x="2054" y="1813"/>
                  <a:ext cx="133" cy="133"/>
                </a:xfrm>
                <a:custGeom>
                  <a:avLst/>
                  <a:gdLst>
                    <a:gd name="T0" fmla="*/ 54 w 56"/>
                    <a:gd name="T1" fmla="*/ 31 h 56"/>
                    <a:gd name="T2" fmla="*/ 25 w 56"/>
                    <a:gd name="T3" fmla="*/ 54 h 56"/>
                    <a:gd name="T4" fmla="*/ 2 w 56"/>
                    <a:gd name="T5" fmla="*/ 25 h 56"/>
                    <a:gd name="T6" fmla="*/ 31 w 56"/>
                    <a:gd name="T7" fmla="*/ 1 h 56"/>
                    <a:gd name="T8" fmla="*/ 54 w 56"/>
                    <a:gd name="T9" fmla="*/ 31 h 56"/>
                  </a:gdLst>
                  <a:ahLst/>
                  <a:cxnLst>
                    <a:cxn ang="0">
                      <a:pos x="T0" y="T1"/>
                    </a:cxn>
                    <a:cxn ang="0">
                      <a:pos x="T2" y="T3"/>
                    </a:cxn>
                    <a:cxn ang="0">
                      <a:pos x="T4" y="T5"/>
                    </a:cxn>
                    <a:cxn ang="0">
                      <a:pos x="T6" y="T7"/>
                    </a:cxn>
                    <a:cxn ang="0">
                      <a:pos x="T8" y="T9"/>
                    </a:cxn>
                  </a:cxnLst>
                  <a:rect l="0" t="0" r="r" b="b"/>
                  <a:pathLst>
                    <a:path w="56" h="56">
                      <a:moveTo>
                        <a:pt x="54" y="31"/>
                      </a:moveTo>
                      <a:cubicBezTo>
                        <a:pt x="53" y="45"/>
                        <a:pt x="39" y="56"/>
                        <a:pt x="25" y="54"/>
                      </a:cubicBezTo>
                      <a:cubicBezTo>
                        <a:pt x="10" y="52"/>
                        <a:pt x="0" y="39"/>
                        <a:pt x="2" y="25"/>
                      </a:cubicBezTo>
                      <a:cubicBezTo>
                        <a:pt x="4" y="10"/>
                        <a:pt x="17" y="0"/>
                        <a:pt x="31" y="1"/>
                      </a:cubicBezTo>
                      <a:cubicBezTo>
                        <a:pt x="46" y="3"/>
                        <a:pt x="56" y="16"/>
                        <a:pt x="54" y="31"/>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04" name="Freeform 86">
                  <a:extLst>
                    <a:ext uri="{FF2B5EF4-FFF2-40B4-BE49-F238E27FC236}">
                      <a16:creationId xmlns="" xmlns:a16="http://schemas.microsoft.com/office/drawing/2014/main" id="{047B5DA7-E21D-4925-818F-767E3A664632}"/>
                    </a:ext>
                  </a:extLst>
                </p:cNvPr>
                <p:cNvSpPr>
                  <a:spLocks/>
                </p:cNvSpPr>
                <p:nvPr/>
              </p:nvSpPr>
              <p:spPr bwMode="auto">
                <a:xfrm>
                  <a:off x="2035" y="2057"/>
                  <a:ext cx="126" cy="128"/>
                </a:xfrm>
                <a:custGeom>
                  <a:avLst/>
                  <a:gdLst>
                    <a:gd name="T0" fmla="*/ 53 w 53"/>
                    <a:gd name="T1" fmla="*/ 26 h 54"/>
                    <a:gd name="T2" fmla="*/ 27 w 53"/>
                    <a:gd name="T3" fmla="*/ 53 h 54"/>
                    <a:gd name="T4" fmla="*/ 0 w 53"/>
                    <a:gd name="T5" fmla="*/ 27 h 54"/>
                    <a:gd name="T6" fmla="*/ 26 w 53"/>
                    <a:gd name="T7" fmla="*/ 0 h 54"/>
                    <a:gd name="T8" fmla="*/ 53 w 53"/>
                    <a:gd name="T9" fmla="*/ 26 h 54"/>
                  </a:gdLst>
                  <a:ahLst/>
                  <a:cxnLst>
                    <a:cxn ang="0">
                      <a:pos x="T0" y="T1"/>
                    </a:cxn>
                    <a:cxn ang="0">
                      <a:pos x="T2" y="T3"/>
                    </a:cxn>
                    <a:cxn ang="0">
                      <a:pos x="T4" y="T5"/>
                    </a:cxn>
                    <a:cxn ang="0">
                      <a:pos x="T6" y="T7"/>
                    </a:cxn>
                    <a:cxn ang="0">
                      <a:pos x="T8" y="T9"/>
                    </a:cxn>
                  </a:cxnLst>
                  <a:rect l="0" t="0" r="r" b="b"/>
                  <a:pathLst>
                    <a:path w="53" h="54">
                      <a:moveTo>
                        <a:pt x="53" y="26"/>
                      </a:moveTo>
                      <a:cubicBezTo>
                        <a:pt x="53" y="41"/>
                        <a:pt x="42" y="53"/>
                        <a:pt x="27" y="53"/>
                      </a:cubicBezTo>
                      <a:cubicBezTo>
                        <a:pt x="12" y="54"/>
                        <a:pt x="0" y="42"/>
                        <a:pt x="0" y="27"/>
                      </a:cubicBezTo>
                      <a:cubicBezTo>
                        <a:pt x="0" y="13"/>
                        <a:pt x="11" y="1"/>
                        <a:pt x="26" y="0"/>
                      </a:cubicBezTo>
                      <a:cubicBezTo>
                        <a:pt x="41" y="0"/>
                        <a:pt x="53" y="12"/>
                        <a:pt x="53" y="26"/>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05" name="Freeform 87">
                  <a:extLst>
                    <a:ext uri="{FF2B5EF4-FFF2-40B4-BE49-F238E27FC236}">
                      <a16:creationId xmlns="" xmlns:a16="http://schemas.microsoft.com/office/drawing/2014/main" id="{23385926-7E4A-42FF-8389-C87F6256B4FE}"/>
                    </a:ext>
                  </a:extLst>
                </p:cNvPr>
                <p:cNvSpPr>
                  <a:spLocks/>
                </p:cNvSpPr>
                <p:nvPr/>
              </p:nvSpPr>
              <p:spPr bwMode="auto">
                <a:xfrm>
                  <a:off x="2042" y="2296"/>
                  <a:ext cx="135" cy="135"/>
                </a:xfrm>
                <a:custGeom>
                  <a:avLst/>
                  <a:gdLst>
                    <a:gd name="T0" fmla="*/ 55 w 57"/>
                    <a:gd name="T1" fmla="*/ 24 h 57"/>
                    <a:gd name="T2" fmla="*/ 33 w 57"/>
                    <a:gd name="T3" fmla="*/ 55 h 57"/>
                    <a:gd name="T4" fmla="*/ 2 w 57"/>
                    <a:gd name="T5" fmla="*/ 33 h 57"/>
                    <a:gd name="T6" fmla="*/ 24 w 57"/>
                    <a:gd name="T7" fmla="*/ 2 h 57"/>
                    <a:gd name="T8" fmla="*/ 55 w 57"/>
                    <a:gd name="T9" fmla="*/ 24 h 57"/>
                  </a:gdLst>
                  <a:ahLst/>
                  <a:cxnLst>
                    <a:cxn ang="0">
                      <a:pos x="T0" y="T1"/>
                    </a:cxn>
                    <a:cxn ang="0">
                      <a:pos x="T2" y="T3"/>
                    </a:cxn>
                    <a:cxn ang="0">
                      <a:pos x="T4" y="T5"/>
                    </a:cxn>
                    <a:cxn ang="0">
                      <a:pos x="T6" y="T7"/>
                    </a:cxn>
                    <a:cxn ang="0">
                      <a:pos x="T8" y="T9"/>
                    </a:cxn>
                  </a:cxnLst>
                  <a:rect l="0" t="0" r="r" b="b"/>
                  <a:pathLst>
                    <a:path w="57" h="57">
                      <a:moveTo>
                        <a:pt x="55" y="24"/>
                      </a:moveTo>
                      <a:cubicBezTo>
                        <a:pt x="57" y="39"/>
                        <a:pt x="47" y="52"/>
                        <a:pt x="33" y="55"/>
                      </a:cubicBezTo>
                      <a:cubicBezTo>
                        <a:pt x="18" y="57"/>
                        <a:pt x="4" y="47"/>
                        <a:pt x="2" y="33"/>
                      </a:cubicBezTo>
                      <a:cubicBezTo>
                        <a:pt x="0" y="18"/>
                        <a:pt x="10" y="5"/>
                        <a:pt x="24" y="2"/>
                      </a:cubicBezTo>
                      <a:cubicBezTo>
                        <a:pt x="39" y="0"/>
                        <a:pt x="52" y="10"/>
                        <a:pt x="55" y="2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06" name="Freeform 88">
                  <a:extLst>
                    <a:ext uri="{FF2B5EF4-FFF2-40B4-BE49-F238E27FC236}">
                      <a16:creationId xmlns="" xmlns:a16="http://schemas.microsoft.com/office/drawing/2014/main" id="{88681FB6-136E-46FB-86F8-CFED5EFA7C4A}"/>
                    </a:ext>
                  </a:extLst>
                </p:cNvPr>
                <p:cNvSpPr>
                  <a:spLocks/>
                </p:cNvSpPr>
                <p:nvPr/>
              </p:nvSpPr>
              <p:spPr bwMode="auto">
                <a:xfrm>
                  <a:off x="2085" y="2533"/>
                  <a:ext cx="140" cy="139"/>
                </a:xfrm>
                <a:custGeom>
                  <a:avLst/>
                  <a:gdLst>
                    <a:gd name="T0" fmla="*/ 55 w 59"/>
                    <a:gd name="T1" fmla="*/ 21 h 59"/>
                    <a:gd name="T2" fmla="*/ 37 w 59"/>
                    <a:gd name="T3" fmla="*/ 55 h 59"/>
                    <a:gd name="T4" fmla="*/ 4 w 59"/>
                    <a:gd name="T5" fmla="*/ 37 h 59"/>
                    <a:gd name="T6" fmla="*/ 22 w 59"/>
                    <a:gd name="T7" fmla="*/ 4 h 59"/>
                    <a:gd name="T8" fmla="*/ 55 w 59"/>
                    <a:gd name="T9" fmla="*/ 21 h 59"/>
                  </a:gdLst>
                  <a:ahLst/>
                  <a:cxnLst>
                    <a:cxn ang="0">
                      <a:pos x="T0" y="T1"/>
                    </a:cxn>
                    <a:cxn ang="0">
                      <a:pos x="T2" y="T3"/>
                    </a:cxn>
                    <a:cxn ang="0">
                      <a:pos x="T4" y="T5"/>
                    </a:cxn>
                    <a:cxn ang="0">
                      <a:pos x="T6" y="T7"/>
                    </a:cxn>
                    <a:cxn ang="0">
                      <a:pos x="T8" y="T9"/>
                    </a:cxn>
                  </a:cxnLst>
                  <a:rect l="0" t="0" r="r" b="b"/>
                  <a:pathLst>
                    <a:path w="59" h="59">
                      <a:moveTo>
                        <a:pt x="55" y="21"/>
                      </a:moveTo>
                      <a:cubicBezTo>
                        <a:pt x="59" y="36"/>
                        <a:pt x="51" y="50"/>
                        <a:pt x="37" y="55"/>
                      </a:cubicBezTo>
                      <a:cubicBezTo>
                        <a:pt x="23" y="59"/>
                        <a:pt x="8" y="51"/>
                        <a:pt x="4" y="37"/>
                      </a:cubicBezTo>
                      <a:cubicBezTo>
                        <a:pt x="0" y="23"/>
                        <a:pt x="8" y="8"/>
                        <a:pt x="22" y="4"/>
                      </a:cubicBezTo>
                      <a:cubicBezTo>
                        <a:pt x="36" y="0"/>
                        <a:pt x="50" y="7"/>
                        <a:pt x="55" y="21"/>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07" name="Freeform 89">
                  <a:extLst>
                    <a:ext uri="{FF2B5EF4-FFF2-40B4-BE49-F238E27FC236}">
                      <a16:creationId xmlns="" xmlns:a16="http://schemas.microsoft.com/office/drawing/2014/main" id="{2F5592AC-F158-4A0B-B136-FECFFAF12A77}"/>
                    </a:ext>
                  </a:extLst>
                </p:cNvPr>
                <p:cNvSpPr>
                  <a:spLocks/>
                </p:cNvSpPr>
                <p:nvPr/>
              </p:nvSpPr>
              <p:spPr bwMode="auto">
                <a:xfrm>
                  <a:off x="2161" y="2760"/>
                  <a:ext cx="142" cy="144"/>
                </a:xfrm>
                <a:custGeom>
                  <a:avLst/>
                  <a:gdLst>
                    <a:gd name="T0" fmla="*/ 54 w 60"/>
                    <a:gd name="T1" fmla="*/ 19 h 61"/>
                    <a:gd name="T2" fmla="*/ 41 w 60"/>
                    <a:gd name="T3" fmla="*/ 55 h 61"/>
                    <a:gd name="T4" fmla="*/ 6 w 60"/>
                    <a:gd name="T5" fmla="*/ 42 h 61"/>
                    <a:gd name="T6" fmla="*/ 19 w 60"/>
                    <a:gd name="T7" fmla="*/ 7 h 61"/>
                    <a:gd name="T8" fmla="*/ 54 w 60"/>
                    <a:gd name="T9" fmla="*/ 19 h 61"/>
                  </a:gdLst>
                  <a:ahLst/>
                  <a:cxnLst>
                    <a:cxn ang="0">
                      <a:pos x="T0" y="T1"/>
                    </a:cxn>
                    <a:cxn ang="0">
                      <a:pos x="T2" y="T3"/>
                    </a:cxn>
                    <a:cxn ang="0">
                      <a:pos x="T4" y="T5"/>
                    </a:cxn>
                    <a:cxn ang="0">
                      <a:pos x="T6" y="T7"/>
                    </a:cxn>
                    <a:cxn ang="0">
                      <a:pos x="T8" y="T9"/>
                    </a:cxn>
                  </a:cxnLst>
                  <a:rect l="0" t="0" r="r" b="b"/>
                  <a:pathLst>
                    <a:path w="60" h="61">
                      <a:moveTo>
                        <a:pt x="54" y="19"/>
                      </a:moveTo>
                      <a:cubicBezTo>
                        <a:pt x="60" y="33"/>
                        <a:pt x="55" y="48"/>
                        <a:pt x="41" y="55"/>
                      </a:cubicBezTo>
                      <a:cubicBezTo>
                        <a:pt x="28" y="61"/>
                        <a:pt x="12" y="55"/>
                        <a:pt x="6" y="42"/>
                      </a:cubicBezTo>
                      <a:cubicBezTo>
                        <a:pt x="0" y="29"/>
                        <a:pt x="6" y="13"/>
                        <a:pt x="19" y="7"/>
                      </a:cubicBezTo>
                      <a:cubicBezTo>
                        <a:pt x="32" y="0"/>
                        <a:pt x="48" y="6"/>
                        <a:pt x="54" y="19"/>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08" name="Freeform 90">
                  <a:extLst>
                    <a:ext uri="{FF2B5EF4-FFF2-40B4-BE49-F238E27FC236}">
                      <a16:creationId xmlns="" xmlns:a16="http://schemas.microsoft.com/office/drawing/2014/main" id="{AA97E8F8-AEB1-4E82-8CBF-F2AB5DD91AF9}"/>
                    </a:ext>
                  </a:extLst>
                </p:cNvPr>
                <p:cNvSpPr>
                  <a:spLocks/>
                </p:cNvSpPr>
                <p:nvPr/>
              </p:nvSpPr>
              <p:spPr bwMode="auto">
                <a:xfrm>
                  <a:off x="2270" y="2978"/>
                  <a:ext cx="142" cy="142"/>
                </a:xfrm>
                <a:custGeom>
                  <a:avLst/>
                  <a:gdLst>
                    <a:gd name="T0" fmla="*/ 52 w 60"/>
                    <a:gd name="T1" fmla="*/ 16 h 60"/>
                    <a:gd name="T2" fmla="*/ 45 w 60"/>
                    <a:gd name="T3" fmla="*/ 52 h 60"/>
                    <a:gd name="T4" fmla="*/ 8 w 60"/>
                    <a:gd name="T5" fmla="*/ 45 h 60"/>
                    <a:gd name="T6" fmla="*/ 16 w 60"/>
                    <a:gd name="T7" fmla="*/ 8 h 60"/>
                    <a:gd name="T8" fmla="*/ 52 w 60"/>
                    <a:gd name="T9" fmla="*/ 16 h 60"/>
                  </a:gdLst>
                  <a:ahLst/>
                  <a:cxnLst>
                    <a:cxn ang="0">
                      <a:pos x="T0" y="T1"/>
                    </a:cxn>
                    <a:cxn ang="0">
                      <a:pos x="T2" y="T3"/>
                    </a:cxn>
                    <a:cxn ang="0">
                      <a:pos x="T4" y="T5"/>
                    </a:cxn>
                    <a:cxn ang="0">
                      <a:pos x="T6" y="T7"/>
                    </a:cxn>
                    <a:cxn ang="0">
                      <a:pos x="T8" y="T9"/>
                    </a:cxn>
                  </a:cxnLst>
                  <a:rect l="0" t="0" r="r" b="b"/>
                  <a:pathLst>
                    <a:path w="60" h="60">
                      <a:moveTo>
                        <a:pt x="52" y="16"/>
                      </a:moveTo>
                      <a:cubicBezTo>
                        <a:pt x="60" y="28"/>
                        <a:pt x="57" y="44"/>
                        <a:pt x="45" y="52"/>
                      </a:cubicBezTo>
                      <a:cubicBezTo>
                        <a:pt x="33" y="60"/>
                        <a:pt x="16" y="57"/>
                        <a:pt x="8" y="45"/>
                      </a:cubicBezTo>
                      <a:cubicBezTo>
                        <a:pt x="0" y="32"/>
                        <a:pt x="4" y="16"/>
                        <a:pt x="16" y="8"/>
                      </a:cubicBezTo>
                      <a:cubicBezTo>
                        <a:pt x="28" y="0"/>
                        <a:pt x="44" y="3"/>
                        <a:pt x="52" y="16"/>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09" name="Freeform 91">
                  <a:extLst>
                    <a:ext uri="{FF2B5EF4-FFF2-40B4-BE49-F238E27FC236}">
                      <a16:creationId xmlns="" xmlns:a16="http://schemas.microsoft.com/office/drawing/2014/main" id="{1CF8E50C-6D29-4364-A932-903DDF40023A}"/>
                    </a:ext>
                  </a:extLst>
                </p:cNvPr>
                <p:cNvSpPr>
                  <a:spLocks/>
                </p:cNvSpPr>
                <p:nvPr/>
              </p:nvSpPr>
              <p:spPr bwMode="auto">
                <a:xfrm>
                  <a:off x="2409" y="3179"/>
                  <a:ext cx="140" cy="140"/>
                </a:xfrm>
                <a:custGeom>
                  <a:avLst/>
                  <a:gdLst>
                    <a:gd name="T0" fmla="*/ 50 w 59"/>
                    <a:gd name="T1" fmla="*/ 12 h 59"/>
                    <a:gd name="T2" fmla="*/ 47 w 59"/>
                    <a:gd name="T3" fmla="*/ 50 h 59"/>
                    <a:gd name="T4" fmla="*/ 10 w 59"/>
                    <a:gd name="T5" fmla="*/ 47 h 59"/>
                    <a:gd name="T6" fmla="*/ 12 w 59"/>
                    <a:gd name="T7" fmla="*/ 10 h 59"/>
                    <a:gd name="T8" fmla="*/ 50 w 59"/>
                    <a:gd name="T9" fmla="*/ 12 h 59"/>
                  </a:gdLst>
                  <a:ahLst/>
                  <a:cxnLst>
                    <a:cxn ang="0">
                      <a:pos x="T0" y="T1"/>
                    </a:cxn>
                    <a:cxn ang="0">
                      <a:pos x="T2" y="T3"/>
                    </a:cxn>
                    <a:cxn ang="0">
                      <a:pos x="T4" y="T5"/>
                    </a:cxn>
                    <a:cxn ang="0">
                      <a:pos x="T6" y="T7"/>
                    </a:cxn>
                    <a:cxn ang="0">
                      <a:pos x="T8" y="T9"/>
                    </a:cxn>
                  </a:cxnLst>
                  <a:rect l="0" t="0" r="r" b="b"/>
                  <a:pathLst>
                    <a:path w="59" h="59">
                      <a:moveTo>
                        <a:pt x="50" y="12"/>
                      </a:moveTo>
                      <a:cubicBezTo>
                        <a:pt x="59" y="23"/>
                        <a:pt x="58" y="40"/>
                        <a:pt x="47" y="50"/>
                      </a:cubicBezTo>
                      <a:cubicBezTo>
                        <a:pt x="36" y="59"/>
                        <a:pt x="19" y="58"/>
                        <a:pt x="10" y="47"/>
                      </a:cubicBezTo>
                      <a:cubicBezTo>
                        <a:pt x="0" y="36"/>
                        <a:pt x="1" y="19"/>
                        <a:pt x="12" y="10"/>
                      </a:cubicBezTo>
                      <a:cubicBezTo>
                        <a:pt x="23" y="0"/>
                        <a:pt x="40" y="1"/>
                        <a:pt x="50" y="12"/>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10" name="Freeform 92">
                  <a:extLst>
                    <a:ext uri="{FF2B5EF4-FFF2-40B4-BE49-F238E27FC236}">
                      <a16:creationId xmlns="" xmlns:a16="http://schemas.microsoft.com/office/drawing/2014/main" id="{C07F8944-F8A5-4C42-992B-702A02C80A82}"/>
                    </a:ext>
                  </a:extLst>
                </p:cNvPr>
                <p:cNvSpPr>
                  <a:spLocks/>
                </p:cNvSpPr>
                <p:nvPr/>
              </p:nvSpPr>
              <p:spPr bwMode="auto">
                <a:xfrm>
                  <a:off x="2575" y="3356"/>
                  <a:ext cx="140" cy="142"/>
                </a:xfrm>
                <a:custGeom>
                  <a:avLst/>
                  <a:gdLst>
                    <a:gd name="T0" fmla="*/ 47 w 59"/>
                    <a:gd name="T1" fmla="*/ 10 h 60"/>
                    <a:gd name="T2" fmla="*/ 49 w 59"/>
                    <a:gd name="T3" fmla="*/ 47 h 60"/>
                    <a:gd name="T4" fmla="*/ 12 w 59"/>
                    <a:gd name="T5" fmla="*/ 50 h 60"/>
                    <a:gd name="T6" fmla="*/ 9 w 59"/>
                    <a:gd name="T7" fmla="*/ 13 h 60"/>
                    <a:gd name="T8" fmla="*/ 47 w 59"/>
                    <a:gd name="T9" fmla="*/ 10 h 60"/>
                  </a:gdLst>
                  <a:ahLst/>
                  <a:cxnLst>
                    <a:cxn ang="0">
                      <a:pos x="T0" y="T1"/>
                    </a:cxn>
                    <a:cxn ang="0">
                      <a:pos x="T2" y="T3"/>
                    </a:cxn>
                    <a:cxn ang="0">
                      <a:pos x="T4" y="T5"/>
                    </a:cxn>
                    <a:cxn ang="0">
                      <a:pos x="T6" y="T7"/>
                    </a:cxn>
                    <a:cxn ang="0">
                      <a:pos x="T8" y="T9"/>
                    </a:cxn>
                  </a:cxnLst>
                  <a:rect l="0" t="0" r="r" b="b"/>
                  <a:pathLst>
                    <a:path w="59" h="60">
                      <a:moveTo>
                        <a:pt x="47" y="10"/>
                      </a:moveTo>
                      <a:cubicBezTo>
                        <a:pt x="58" y="20"/>
                        <a:pt x="59" y="36"/>
                        <a:pt x="49" y="47"/>
                      </a:cubicBezTo>
                      <a:cubicBezTo>
                        <a:pt x="40" y="59"/>
                        <a:pt x="23" y="60"/>
                        <a:pt x="12" y="50"/>
                      </a:cubicBezTo>
                      <a:cubicBezTo>
                        <a:pt x="1" y="41"/>
                        <a:pt x="0" y="24"/>
                        <a:pt x="9" y="13"/>
                      </a:cubicBezTo>
                      <a:cubicBezTo>
                        <a:pt x="19" y="2"/>
                        <a:pt x="35" y="0"/>
                        <a:pt x="47" y="10"/>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11" name="Freeform 93">
                  <a:extLst>
                    <a:ext uri="{FF2B5EF4-FFF2-40B4-BE49-F238E27FC236}">
                      <a16:creationId xmlns="" xmlns:a16="http://schemas.microsoft.com/office/drawing/2014/main" id="{01B6A832-75F6-48A4-AF33-96F80B3429D4}"/>
                    </a:ext>
                  </a:extLst>
                </p:cNvPr>
                <p:cNvSpPr>
                  <a:spLocks/>
                </p:cNvSpPr>
                <p:nvPr/>
              </p:nvSpPr>
              <p:spPr bwMode="auto">
                <a:xfrm>
                  <a:off x="2760" y="3510"/>
                  <a:ext cx="144" cy="142"/>
                </a:xfrm>
                <a:custGeom>
                  <a:avLst/>
                  <a:gdLst>
                    <a:gd name="T0" fmla="*/ 45 w 61"/>
                    <a:gd name="T1" fmla="*/ 8 h 60"/>
                    <a:gd name="T2" fmla="*/ 53 w 61"/>
                    <a:gd name="T3" fmla="*/ 45 h 60"/>
                    <a:gd name="T4" fmla="*/ 16 w 61"/>
                    <a:gd name="T5" fmla="*/ 52 h 60"/>
                    <a:gd name="T6" fmla="*/ 8 w 61"/>
                    <a:gd name="T7" fmla="*/ 16 h 60"/>
                    <a:gd name="T8" fmla="*/ 45 w 61"/>
                    <a:gd name="T9" fmla="*/ 8 h 60"/>
                  </a:gdLst>
                  <a:ahLst/>
                  <a:cxnLst>
                    <a:cxn ang="0">
                      <a:pos x="T0" y="T1"/>
                    </a:cxn>
                    <a:cxn ang="0">
                      <a:pos x="T2" y="T3"/>
                    </a:cxn>
                    <a:cxn ang="0">
                      <a:pos x="T4" y="T5"/>
                    </a:cxn>
                    <a:cxn ang="0">
                      <a:pos x="T6" y="T7"/>
                    </a:cxn>
                    <a:cxn ang="0">
                      <a:pos x="T8" y="T9"/>
                    </a:cxn>
                  </a:cxnLst>
                  <a:rect l="0" t="0" r="r" b="b"/>
                  <a:pathLst>
                    <a:path w="61" h="60">
                      <a:moveTo>
                        <a:pt x="45" y="8"/>
                      </a:moveTo>
                      <a:cubicBezTo>
                        <a:pt x="57" y="16"/>
                        <a:pt x="61" y="32"/>
                        <a:pt x="53" y="45"/>
                      </a:cubicBezTo>
                      <a:cubicBezTo>
                        <a:pt x="45" y="57"/>
                        <a:pt x="29" y="60"/>
                        <a:pt x="16" y="52"/>
                      </a:cubicBezTo>
                      <a:cubicBezTo>
                        <a:pt x="4" y="44"/>
                        <a:pt x="0" y="28"/>
                        <a:pt x="8" y="16"/>
                      </a:cubicBezTo>
                      <a:cubicBezTo>
                        <a:pt x="16" y="3"/>
                        <a:pt x="33" y="0"/>
                        <a:pt x="45" y="8"/>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12" name="Freeform 94">
                  <a:extLst>
                    <a:ext uri="{FF2B5EF4-FFF2-40B4-BE49-F238E27FC236}">
                      <a16:creationId xmlns="" xmlns:a16="http://schemas.microsoft.com/office/drawing/2014/main" id="{E36973F3-650D-4464-B82E-F65605EBC921}"/>
                    </a:ext>
                  </a:extLst>
                </p:cNvPr>
                <p:cNvSpPr>
                  <a:spLocks/>
                </p:cNvSpPr>
                <p:nvPr/>
              </p:nvSpPr>
              <p:spPr bwMode="auto">
                <a:xfrm>
                  <a:off x="2968" y="3636"/>
                  <a:ext cx="142" cy="144"/>
                </a:xfrm>
                <a:custGeom>
                  <a:avLst/>
                  <a:gdLst>
                    <a:gd name="T0" fmla="*/ 41 w 60"/>
                    <a:gd name="T1" fmla="*/ 6 h 61"/>
                    <a:gd name="T2" fmla="*/ 54 w 60"/>
                    <a:gd name="T3" fmla="*/ 42 h 61"/>
                    <a:gd name="T4" fmla="*/ 19 w 60"/>
                    <a:gd name="T5" fmla="*/ 55 h 61"/>
                    <a:gd name="T6" fmla="*/ 6 w 60"/>
                    <a:gd name="T7" fmla="*/ 19 h 61"/>
                    <a:gd name="T8" fmla="*/ 41 w 60"/>
                    <a:gd name="T9" fmla="*/ 6 h 61"/>
                  </a:gdLst>
                  <a:ahLst/>
                  <a:cxnLst>
                    <a:cxn ang="0">
                      <a:pos x="T0" y="T1"/>
                    </a:cxn>
                    <a:cxn ang="0">
                      <a:pos x="T2" y="T3"/>
                    </a:cxn>
                    <a:cxn ang="0">
                      <a:pos x="T4" y="T5"/>
                    </a:cxn>
                    <a:cxn ang="0">
                      <a:pos x="T6" y="T7"/>
                    </a:cxn>
                    <a:cxn ang="0">
                      <a:pos x="T8" y="T9"/>
                    </a:cxn>
                  </a:cxnLst>
                  <a:rect l="0" t="0" r="r" b="b"/>
                  <a:pathLst>
                    <a:path w="60" h="61">
                      <a:moveTo>
                        <a:pt x="41" y="6"/>
                      </a:moveTo>
                      <a:cubicBezTo>
                        <a:pt x="55" y="13"/>
                        <a:pt x="60" y="28"/>
                        <a:pt x="54" y="42"/>
                      </a:cubicBezTo>
                      <a:cubicBezTo>
                        <a:pt x="48" y="55"/>
                        <a:pt x="32" y="61"/>
                        <a:pt x="19" y="55"/>
                      </a:cubicBezTo>
                      <a:cubicBezTo>
                        <a:pt x="6" y="48"/>
                        <a:pt x="0" y="33"/>
                        <a:pt x="6" y="19"/>
                      </a:cubicBezTo>
                      <a:cubicBezTo>
                        <a:pt x="12" y="6"/>
                        <a:pt x="28" y="0"/>
                        <a:pt x="41" y="6"/>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13" name="Freeform 95">
                  <a:extLst>
                    <a:ext uri="{FF2B5EF4-FFF2-40B4-BE49-F238E27FC236}">
                      <a16:creationId xmlns="" xmlns:a16="http://schemas.microsoft.com/office/drawing/2014/main" id="{E462EA25-25BE-435B-9E19-2E689739AC75}"/>
                    </a:ext>
                  </a:extLst>
                </p:cNvPr>
                <p:cNvSpPr>
                  <a:spLocks/>
                </p:cNvSpPr>
                <p:nvPr/>
              </p:nvSpPr>
              <p:spPr bwMode="auto">
                <a:xfrm>
                  <a:off x="3193" y="3735"/>
                  <a:ext cx="139" cy="140"/>
                </a:xfrm>
                <a:custGeom>
                  <a:avLst/>
                  <a:gdLst>
                    <a:gd name="T0" fmla="*/ 37 w 59"/>
                    <a:gd name="T1" fmla="*/ 4 h 59"/>
                    <a:gd name="T2" fmla="*/ 55 w 59"/>
                    <a:gd name="T3" fmla="*/ 37 h 59"/>
                    <a:gd name="T4" fmla="*/ 22 w 59"/>
                    <a:gd name="T5" fmla="*/ 55 h 59"/>
                    <a:gd name="T6" fmla="*/ 4 w 59"/>
                    <a:gd name="T7" fmla="*/ 21 h 59"/>
                    <a:gd name="T8" fmla="*/ 37 w 59"/>
                    <a:gd name="T9" fmla="*/ 4 h 59"/>
                  </a:gdLst>
                  <a:ahLst/>
                  <a:cxnLst>
                    <a:cxn ang="0">
                      <a:pos x="T0" y="T1"/>
                    </a:cxn>
                    <a:cxn ang="0">
                      <a:pos x="T2" y="T3"/>
                    </a:cxn>
                    <a:cxn ang="0">
                      <a:pos x="T4" y="T5"/>
                    </a:cxn>
                    <a:cxn ang="0">
                      <a:pos x="T6" y="T7"/>
                    </a:cxn>
                    <a:cxn ang="0">
                      <a:pos x="T8" y="T9"/>
                    </a:cxn>
                  </a:cxnLst>
                  <a:rect l="0" t="0" r="r" b="b"/>
                  <a:pathLst>
                    <a:path w="59" h="59">
                      <a:moveTo>
                        <a:pt x="37" y="4"/>
                      </a:moveTo>
                      <a:cubicBezTo>
                        <a:pt x="51" y="8"/>
                        <a:pt x="59" y="23"/>
                        <a:pt x="55" y="37"/>
                      </a:cubicBezTo>
                      <a:cubicBezTo>
                        <a:pt x="51" y="51"/>
                        <a:pt x="36" y="59"/>
                        <a:pt x="22" y="55"/>
                      </a:cubicBezTo>
                      <a:cubicBezTo>
                        <a:pt x="8" y="50"/>
                        <a:pt x="0" y="35"/>
                        <a:pt x="4" y="21"/>
                      </a:cubicBezTo>
                      <a:cubicBezTo>
                        <a:pt x="8" y="7"/>
                        <a:pt x="23" y="0"/>
                        <a:pt x="37" y="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14" name="Freeform 96">
                  <a:extLst>
                    <a:ext uri="{FF2B5EF4-FFF2-40B4-BE49-F238E27FC236}">
                      <a16:creationId xmlns="" xmlns:a16="http://schemas.microsoft.com/office/drawing/2014/main" id="{E534FA08-1D68-4164-B9CE-8E0E7BDA6A6F}"/>
                    </a:ext>
                  </a:extLst>
                </p:cNvPr>
                <p:cNvSpPr>
                  <a:spLocks/>
                </p:cNvSpPr>
                <p:nvPr/>
              </p:nvSpPr>
              <p:spPr bwMode="auto">
                <a:xfrm>
                  <a:off x="3429" y="3801"/>
                  <a:ext cx="135" cy="135"/>
                </a:xfrm>
                <a:custGeom>
                  <a:avLst/>
                  <a:gdLst>
                    <a:gd name="T0" fmla="*/ 33 w 57"/>
                    <a:gd name="T1" fmla="*/ 2 h 57"/>
                    <a:gd name="T2" fmla="*/ 55 w 57"/>
                    <a:gd name="T3" fmla="*/ 32 h 57"/>
                    <a:gd name="T4" fmla="*/ 24 w 57"/>
                    <a:gd name="T5" fmla="*/ 55 h 57"/>
                    <a:gd name="T6" fmla="*/ 2 w 57"/>
                    <a:gd name="T7" fmla="*/ 24 h 57"/>
                    <a:gd name="T8" fmla="*/ 33 w 57"/>
                    <a:gd name="T9" fmla="*/ 2 h 57"/>
                  </a:gdLst>
                  <a:ahLst/>
                  <a:cxnLst>
                    <a:cxn ang="0">
                      <a:pos x="T0" y="T1"/>
                    </a:cxn>
                    <a:cxn ang="0">
                      <a:pos x="T2" y="T3"/>
                    </a:cxn>
                    <a:cxn ang="0">
                      <a:pos x="T4" y="T5"/>
                    </a:cxn>
                    <a:cxn ang="0">
                      <a:pos x="T6" y="T7"/>
                    </a:cxn>
                    <a:cxn ang="0">
                      <a:pos x="T8" y="T9"/>
                    </a:cxn>
                  </a:cxnLst>
                  <a:rect l="0" t="0" r="r" b="b"/>
                  <a:pathLst>
                    <a:path w="57" h="57">
                      <a:moveTo>
                        <a:pt x="33" y="2"/>
                      </a:moveTo>
                      <a:cubicBezTo>
                        <a:pt x="47" y="4"/>
                        <a:pt x="57" y="18"/>
                        <a:pt x="55" y="32"/>
                      </a:cubicBezTo>
                      <a:cubicBezTo>
                        <a:pt x="52" y="47"/>
                        <a:pt x="39" y="57"/>
                        <a:pt x="24" y="55"/>
                      </a:cubicBezTo>
                      <a:cubicBezTo>
                        <a:pt x="10" y="52"/>
                        <a:pt x="0" y="39"/>
                        <a:pt x="2" y="24"/>
                      </a:cubicBezTo>
                      <a:cubicBezTo>
                        <a:pt x="5" y="10"/>
                        <a:pt x="18" y="0"/>
                        <a:pt x="33" y="2"/>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15" name="Freeform 97">
                  <a:extLst>
                    <a:ext uri="{FF2B5EF4-FFF2-40B4-BE49-F238E27FC236}">
                      <a16:creationId xmlns="" xmlns:a16="http://schemas.microsoft.com/office/drawing/2014/main" id="{F218579D-4C6C-4DF3-9768-D7E9D118A46C}"/>
                    </a:ext>
                  </a:extLst>
                </p:cNvPr>
                <p:cNvSpPr>
                  <a:spLocks/>
                </p:cNvSpPr>
                <p:nvPr/>
              </p:nvSpPr>
              <p:spPr bwMode="auto">
                <a:xfrm>
                  <a:off x="3675" y="3837"/>
                  <a:ext cx="126" cy="125"/>
                </a:xfrm>
                <a:custGeom>
                  <a:avLst/>
                  <a:gdLst>
                    <a:gd name="T0" fmla="*/ 27 w 53"/>
                    <a:gd name="T1" fmla="*/ 0 h 53"/>
                    <a:gd name="T2" fmla="*/ 53 w 53"/>
                    <a:gd name="T3" fmla="*/ 27 h 53"/>
                    <a:gd name="T4" fmla="*/ 26 w 53"/>
                    <a:gd name="T5" fmla="*/ 53 h 53"/>
                    <a:gd name="T6" fmla="*/ 0 w 53"/>
                    <a:gd name="T7" fmla="*/ 26 h 53"/>
                    <a:gd name="T8" fmla="*/ 27 w 53"/>
                    <a:gd name="T9" fmla="*/ 0 h 53"/>
                  </a:gdLst>
                  <a:ahLst/>
                  <a:cxnLst>
                    <a:cxn ang="0">
                      <a:pos x="T0" y="T1"/>
                    </a:cxn>
                    <a:cxn ang="0">
                      <a:pos x="T2" y="T3"/>
                    </a:cxn>
                    <a:cxn ang="0">
                      <a:pos x="T4" y="T5"/>
                    </a:cxn>
                    <a:cxn ang="0">
                      <a:pos x="T6" y="T7"/>
                    </a:cxn>
                    <a:cxn ang="0">
                      <a:pos x="T8" y="T9"/>
                    </a:cxn>
                  </a:cxnLst>
                  <a:rect l="0" t="0" r="r" b="b"/>
                  <a:pathLst>
                    <a:path w="53" h="53">
                      <a:moveTo>
                        <a:pt x="27" y="0"/>
                      </a:moveTo>
                      <a:cubicBezTo>
                        <a:pt x="41" y="0"/>
                        <a:pt x="53" y="12"/>
                        <a:pt x="53" y="27"/>
                      </a:cubicBezTo>
                      <a:cubicBezTo>
                        <a:pt x="53" y="41"/>
                        <a:pt x="41" y="53"/>
                        <a:pt x="26" y="53"/>
                      </a:cubicBezTo>
                      <a:cubicBezTo>
                        <a:pt x="11" y="53"/>
                        <a:pt x="0" y="41"/>
                        <a:pt x="0" y="26"/>
                      </a:cubicBezTo>
                      <a:cubicBezTo>
                        <a:pt x="0" y="11"/>
                        <a:pt x="12" y="0"/>
                        <a:pt x="27" y="0"/>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16" name="Freeform 98">
                  <a:extLst>
                    <a:ext uri="{FF2B5EF4-FFF2-40B4-BE49-F238E27FC236}">
                      <a16:creationId xmlns="" xmlns:a16="http://schemas.microsoft.com/office/drawing/2014/main" id="{4320A749-667D-4535-A6F0-A9A9B61F75C3}"/>
                    </a:ext>
                  </a:extLst>
                </p:cNvPr>
                <p:cNvSpPr>
                  <a:spLocks/>
                </p:cNvSpPr>
                <p:nvPr/>
              </p:nvSpPr>
              <p:spPr bwMode="auto">
                <a:xfrm>
                  <a:off x="3915" y="3830"/>
                  <a:ext cx="132" cy="132"/>
                </a:xfrm>
                <a:custGeom>
                  <a:avLst/>
                  <a:gdLst>
                    <a:gd name="T0" fmla="*/ 25 w 56"/>
                    <a:gd name="T1" fmla="*/ 2 h 56"/>
                    <a:gd name="T2" fmla="*/ 54 w 56"/>
                    <a:gd name="T3" fmla="*/ 25 h 56"/>
                    <a:gd name="T4" fmla="*/ 31 w 56"/>
                    <a:gd name="T5" fmla="*/ 55 h 56"/>
                    <a:gd name="T6" fmla="*/ 2 w 56"/>
                    <a:gd name="T7" fmla="*/ 31 h 56"/>
                    <a:gd name="T8" fmla="*/ 25 w 56"/>
                    <a:gd name="T9" fmla="*/ 2 h 56"/>
                  </a:gdLst>
                  <a:ahLst/>
                  <a:cxnLst>
                    <a:cxn ang="0">
                      <a:pos x="T0" y="T1"/>
                    </a:cxn>
                    <a:cxn ang="0">
                      <a:pos x="T2" y="T3"/>
                    </a:cxn>
                    <a:cxn ang="0">
                      <a:pos x="T4" y="T5"/>
                    </a:cxn>
                    <a:cxn ang="0">
                      <a:pos x="T6" y="T7"/>
                    </a:cxn>
                    <a:cxn ang="0">
                      <a:pos x="T8" y="T9"/>
                    </a:cxn>
                  </a:cxnLst>
                  <a:rect l="0" t="0" r="r" b="b"/>
                  <a:pathLst>
                    <a:path w="56" h="56">
                      <a:moveTo>
                        <a:pt x="25" y="2"/>
                      </a:moveTo>
                      <a:cubicBezTo>
                        <a:pt x="39" y="0"/>
                        <a:pt x="52" y="10"/>
                        <a:pt x="54" y="25"/>
                      </a:cubicBezTo>
                      <a:cubicBezTo>
                        <a:pt x="56" y="39"/>
                        <a:pt x="46" y="53"/>
                        <a:pt x="31" y="55"/>
                      </a:cubicBezTo>
                      <a:cubicBezTo>
                        <a:pt x="17" y="56"/>
                        <a:pt x="3" y="46"/>
                        <a:pt x="2" y="31"/>
                      </a:cubicBezTo>
                      <a:cubicBezTo>
                        <a:pt x="0" y="17"/>
                        <a:pt x="10" y="4"/>
                        <a:pt x="25" y="2"/>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17" name="Freeform 99">
                  <a:extLst>
                    <a:ext uri="{FF2B5EF4-FFF2-40B4-BE49-F238E27FC236}">
                      <a16:creationId xmlns="" xmlns:a16="http://schemas.microsoft.com/office/drawing/2014/main" id="{4B81C197-53E2-4E28-A814-AA19F5779A76}"/>
                    </a:ext>
                  </a:extLst>
                </p:cNvPr>
                <p:cNvSpPr>
                  <a:spLocks/>
                </p:cNvSpPr>
                <p:nvPr/>
              </p:nvSpPr>
              <p:spPr bwMode="auto">
                <a:xfrm>
                  <a:off x="4151" y="3790"/>
                  <a:ext cx="140" cy="139"/>
                </a:xfrm>
                <a:custGeom>
                  <a:avLst/>
                  <a:gdLst>
                    <a:gd name="T0" fmla="*/ 22 w 59"/>
                    <a:gd name="T1" fmla="*/ 4 h 59"/>
                    <a:gd name="T2" fmla="*/ 55 w 59"/>
                    <a:gd name="T3" fmla="*/ 23 h 59"/>
                    <a:gd name="T4" fmla="*/ 36 w 59"/>
                    <a:gd name="T5" fmla="*/ 55 h 59"/>
                    <a:gd name="T6" fmla="*/ 4 w 59"/>
                    <a:gd name="T7" fmla="*/ 37 h 59"/>
                    <a:gd name="T8" fmla="*/ 22 w 59"/>
                    <a:gd name="T9" fmla="*/ 4 h 59"/>
                  </a:gdLst>
                  <a:ahLst/>
                  <a:cxnLst>
                    <a:cxn ang="0">
                      <a:pos x="T0" y="T1"/>
                    </a:cxn>
                    <a:cxn ang="0">
                      <a:pos x="T2" y="T3"/>
                    </a:cxn>
                    <a:cxn ang="0">
                      <a:pos x="T4" y="T5"/>
                    </a:cxn>
                    <a:cxn ang="0">
                      <a:pos x="T6" y="T7"/>
                    </a:cxn>
                    <a:cxn ang="0">
                      <a:pos x="T8" y="T9"/>
                    </a:cxn>
                  </a:cxnLst>
                  <a:rect l="0" t="0" r="r" b="b"/>
                  <a:pathLst>
                    <a:path w="59" h="59">
                      <a:moveTo>
                        <a:pt x="22" y="4"/>
                      </a:moveTo>
                      <a:cubicBezTo>
                        <a:pt x="37" y="0"/>
                        <a:pt x="51" y="9"/>
                        <a:pt x="55" y="23"/>
                      </a:cubicBezTo>
                      <a:cubicBezTo>
                        <a:pt x="59" y="37"/>
                        <a:pt x="50" y="52"/>
                        <a:pt x="36" y="55"/>
                      </a:cubicBezTo>
                      <a:cubicBezTo>
                        <a:pt x="22" y="59"/>
                        <a:pt x="8" y="51"/>
                        <a:pt x="4" y="37"/>
                      </a:cubicBezTo>
                      <a:cubicBezTo>
                        <a:pt x="0" y="22"/>
                        <a:pt x="8" y="8"/>
                        <a:pt x="22" y="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18" name="Freeform 100">
                  <a:extLst>
                    <a:ext uri="{FF2B5EF4-FFF2-40B4-BE49-F238E27FC236}">
                      <a16:creationId xmlns="" xmlns:a16="http://schemas.microsoft.com/office/drawing/2014/main" id="{E5BF3122-45C8-4D50-BC73-CD73A59C9017}"/>
                    </a:ext>
                  </a:extLst>
                </p:cNvPr>
                <p:cNvSpPr>
                  <a:spLocks/>
                </p:cNvSpPr>
                <p:nvPr/>
              </p:nvSpPr>
              <p:spPr bwMode="auto">
                <a:xfrm>
                  <a:off x="4383" y="3719"/>
                  <a:ext cx="142" cy="142"/>
                </a:xfrm>
                <a:custGeom>
                  <a:avLst/>
                  <a:gdLst>
                    <a:gd name="T0" fmla="*/ 19 w 60"/>
                    <a:gd name="T1" fmla="*/ 6 h 60"/>
                    <a:gd name="T2" fmla="*/ 54 w 60"/>
                    <a:gd name="T3" fmla="*/ 20 h 60"/>
                    <a:gd name="T4" fmla="*/ 40 w 60"/>
                    <a:gd name="T5" fmla="*/ 55 h 60"/>
                    <a:gd name="T6" fmla="*/ 5 w 60"/>
                    <a:gd name="T7" fmla="*/ 41 h 60"/>
                    <a:gd name="T8" fmla="*/ 19 w 60"/>
                    <a:gd name="T9" fmla="*/ 6 h 60"/>
                  </a:gdLst>
                  <a:ahLst/>
                  <a:cxnLst>
                    <a:cxn ang="0">
                      <a:pos x="T0" y="T1"/>
                    </a:cxn>
                    <a:cxn ang="0">
                      <a:pos x="T2" y="T3"/>
                    </a:cxn>
                    <a:cxn ang="0">
                      <a:pos x="T4" y="T5"/>
                    </a:cxn>
                    <a:cxn ang="0">
                      <a:pos x="T6" y="T7"/>
                    </a:cxn>
                    <a:cxn ang="0">
                      <a:pos x="T8" y="T9"/>
                    </a:cxn>
                  </a:cxnLst>
                  <a:rect l="0" t="0" r="r" b="b"/>
                  <a:pathLst>
                    <a:path w="60" h="60">
                      <a:moveTo>
                        <a:pt x="19" y="6"/>
                      </a:moveTo>
                      <a:cubicBezTo>
                        <a:pt x="33" y="0"/>
                        <a:pt x="48" y="6"/>
                        <a:pt x="54" y="20"/>
                      </a:cubicBezTo>
                      <a:cubicBezTo>
                        <a:pt x="60" y="33"/>
                        <a:pt x="54" y="49"/>
                        <a:pt x="40" y="55"/>
                      </a:cubicBezTo>
                      <a:cubicBezTo>
                        <a:pt x="27" y="60"/>
                        <a:pt x="11" y="54"/>
                        <a:pt x="5" y="41"/>
                      </a:cubicBezTo>
                      <a:cubicBezTo>
                        <a:pt x="0" y="27"/>
                        <a:pt x="6" y="12"/>
                        <a:pt x="19" y="6"/>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19" name="Freeform 101">
                  <a:extLst>
                    <a:ext uri="{FF2B5EF4-FFF2-40B4-BE49-F238E27FC236}">
                      <a16:creationId xmlns="" xmlns:a16="http://schemas.microsoft.com/office/drawing/2014/main" id="{276C41F0-3194-40BC-BD77-E4750C45D34B}"/>
                    </a:ext>
                  </a:extLst>
                </p:cNvPr>
                <p:cNvSpPr>
                  <a:spLocks/>
                </p:cNvSpPr>
                <p:nvPr/>
              </p:nvSpPr>
              <p:spPr bwMode="auto">
                <a:xfrm>
                  <a:off x="4603" y="3617"/>
                  <a:ext cx="142" cy="144"/>
                </a:xfrm>
                <a:custGeom>
                  <a:avLst/>
                  <a:gdLst>
                    <a:gd name="T0" fmla="*/ 16 w 60"/>
                    <a:gd name="T1" fmla="*/ 8 h 61"/>
                    <a:gd name="T2" fmla="*/ 53 w 60"/>
                    <a:gd name="T3" fmla="*/ 17 h 61"/>
                    <a:gd name="T4" fmla="*/ 44 w 60"/>
                    <a:gd name="T5" fmla="*/ 53 h 61"/>
                    <a:gd name="T6" fmla="*/ 7 w 60"/>
                    <a:gd name="T7" fmla="*/ 44 h 61"/>
                    <a:gd name="T8" fmla="*/ 16 w 60"/>
                    <a:gd name="T9" fmla="*/ 8 h 61"/>
                  </a:gdLst>
                  <a:ahLst/>
                  <a:cxnLst>
                    <a:cxn ang="0">
                      <a:pos x="T0" y="T1"/>
                    </a:cxn>
                    <a:cxn ang="0">
                      <a:pos x="T2" y="T3"/>
                    </a:cxn>
                    <a:cxn ang="0">
                      <a:pos x="T4" y="T5"/>
                    </a:cxn>
                    <a:cxn ang="0">
                      <a:pos x="T6" y="T7"/>
                    </a:cxn>
                    <a:cxn ang="0">
                      <a:pos x="T8" y="T9"/>
                    </a:cxn>
                  </a:cxnLst>
                  <a:rect l="0" t="0" r="r" b="b"/>
                  <a:pathLst>
                    <a:path w="60" h="61">
                      <a:moveTo>
                        <a:pt x="16" y="8"/>
                      </a:moveTo>
                      <a:cubicBezTo>
                        <a:pt x="29" y="0"/>
                        <a:pt x="45" y="4"/>
                        <a:pt x="53" y="17"/>
                      </a:cubicBezTo>
                      <a:cubicBezTo>
                        <a:pt x="60" y="29"/>
                        <a:pt x="56" y="46"/>
                        <a:pt x="44" y="53"/>
                      </a:cubicBezTo>
                      <a:cubicBezTo>
                        <a:pt x="31" y="61"/>
                        <a:pt x="15" y="57"/>
                        <a:pt x="7" y="44"/>
                      </a:cubicBezTo>
                      <a:cubicBezTo>
                        <a:pt x="0" y="32"/>
                        <a:pt x="4" y="15"/>
                        <a:pt x="16" y="8"/>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20" name="Freeform 102">
                  <a:extLst>
                    <a:ext uri="{FF2B5EF4-FFF2-40B4-BE49-F238E27FC236}">
                      <a16:creationId xmlns="" xmlns:a16="http://schemas.microsoft.com/office/drawing/2014/main" id="{30634872-B407-47FB-BCA7-C5E57F22592D}"/>
                    </a:ext>
                  </a:extLst>
                </p:cNvPr>
                <p:cNvSpPr>
                  <a:spLocks/>
                </p:cNvSpPr>
                <p:nvPr/>
              </p:nvSpPr>
              <p:spPr bwMode="auto">
                <a:xfrm>
                  <a:off x="4809" y="3487"/>
                  <a:ext cx="140" cy="142"/>
                </a:xfrm>
                <a:custGeom>
                  <a:avLst/>
                  <a:gdLst>
                    <a:gd name="T0" fmla="*/ 13 w 59"/>
                    <a:gd name="T1" fmla="*/ 9 h 60"/>
                    <a:gd name="T2" fmla="*/ 50 w 59"/>
                    <a:gd name="T3" fmla="*/ 13 h 60"/>
                    <a:gd name="T4" fmla="*/ 46 w 59"/>
                    <a:gd name="T5" fmla="*/ 51 h 60"/>
                    <a:gd name="T6" fmla="*/ 9 w 59"/>
                    <a:gd name="T7" fmla="*/ 47 h 60"/>
                    <a:gd name="T8" fmla="*/ 13 w 59"/>
                    <a:gd name="T9" fmla="*/ 9 h 60"/>
                  </a:gdLst>
                  <a:ahLst/>
                  <a:cxnLst>
                    <a:cxn ang="0">
                      <a:pos x="T0" y="T1"/>
                    </a:cxn>
                    <a:cxn ang="0">
                      <a:pos x="T2" y="T3"/>
                    </a:cxn>
                    <a:cxn ang="0">
                      <a:pos x="T4" y="T5"/>
                    </a:cxn>
                    <a:cxn ang="0">
                      <a:pos x="T6" y="T7"/>
                    </a:cxn>
                    <a:cxn ang="0">
                      <a:pos x="T8" y="T9"/>
                    </a:cxn>
                  </a:cxnLst>
                  <a:rect l="0" t="0" r="r" b="b"/>
                  <a:pathLst>
                    <a:path w="59" h="60">
                      <a:moveTo>
                        <a:pt x="13" y="9"/>
                      </a:moveTo>
                      <a:cubicBezTo>
                        <a:pt x="24" y="0"/>
                        <a:pt x="41" y="2"/>
                        <a:pt x="50" y="13"/>
                      </a:cubicBezTo>
                      <a:cubicBezTo>
                        <a:pt x="59" y="25"/>
                        <a:pt x="57" y="41"/>
                        <a:pt x="46" y="51"/>
                      </a:cubicBezTo>
                      <a:cubicBezTo>
                        <a:pt x="35" y="60"/>
                        <a:pt x="18" y="58"/>
                        <a:pt x="9" y="47"/>
                      </a:cubicBezTo>
                      <a:cubicBezTo>
                        <a:pt x="0" y="35"/>
                        <a:pt x="1" y="19"/>
                        <a:pt x="13" y="9"/>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21" name="Freeform 103">
                  <a:extLst>
                    <a:ext uri="{FF2B5EF4-FFF2-40B4-BE49-F238E27FC236}">
                      <a16:creationId xmlns="" xmlns:a16="http://schemas.microsoft.com/office/drawing/2014/main" id="{FAF97004-AB06-4514-82E9-F2761666F837}"/>
                    </a:ext>
                  </a:extLst>
                </p:cNvPr>
                <p:cNvSpPr>
                  <a:spLocks/>
                </p:cNvSpPr>
                <p:nvPr/>
              </p:nvSpPr>
              <p:spPr bwMode="auto">
                <a:xfrm>
                  <a:off x="4994" y="3330"/>
                  <a:ext cx="139" cy="140"/>
                </a:xfrm>
                <a:custGeom>
                  <a:avLst/>
                  <a:gdLst>
                    <a:gd name="T0" fmla="*/ 10 w 59"/>
                    <a:gd name="T1" fmla="*/ 11 h 59"/>
                    <a:gd name="T2" fmla="*/ 47 w 59"/>
                    <a:gd name="T3" fmla="*/ 10 h 59"/>
                    <a:gd name="T4" fmla="*/ 49 w 59"/>
                    <a:gd name="T5" fmla="*/ 47 h 59"/>
                    <a:gd name="T6" fmla="*/ 11 w 59"/>
                    <a:gd name="T7" fmla="*/ 49 h 59"/>
                    <a:gd name="T8" fmla="*/ 10 w 59"/>
                    <a:gd name="T9" fmla="*/ 11 h 59"/>
                  </a:gdLst>
                  <a:ahLst/>
                  <a:cxnLst>
                    <a:cxn ang="0">
                      <a:pos x="T0" y="T1"/>
                    </a:cxn>
                    <a:cxn ang="0">
                      <a:pos x="T2" y="T3"/>
                    </a:cxn>
                    <a:cxn ang="0">
                      <a:pos x="T4" y="T5"/>
                    </a:cxn>
                    <a:cxn ang="0">
                      <a:pos x="T6" y="T7"/>
                    </a:cxn>
                    <a:cxn ang="0">
                      <a:pos x="T8" y="T9"/>
                    </a:cxn>
                  </a:cxnLst>
                  <a:rect l="0" t="0" r="r" b="b"/>
                  <a:pathLst>
                    <a:path w="59" h="59">
                      <a:moveTo>
                        <a:pt x="10" y="11"/>
                      </a:moveTo>
                      <a:cubicBezTo>
                        <a:pt x="20" y="0"/>
                        <a:pt x="36" y="0"/>
                        <a:pt x="47" y="10"/>
                      </a:cubicBezTo>
                      <a:cubicBezTo>
                        <a:pt x="58" y="20"/>
                        <a:pt x="59" y="36"/>
                        <a:pt x="49" y="47"/>
                      </a:cubicBezTo>
                      <a:cubicBezTo>
                        <a:pt x="39" y="58"/>
                        <a:pt x="22" y="59"/>
                        <a:pt x="11" y="49"/>
                      </a:cubicBezTo>
                      <a:cubicBezTo>
                        <a:pt x="0" y="39"/>
                        <a:pt x="0" y="22"/>
                        <a:pt x="10" y="11"/>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22" name="Freeform 104">
                  <a:extLst>
                    <a:ext uri="{FF2B5EF4-FFF2-40B4-BE49-F238E27FC236}">
                      <a16:creationId xmlns="" xmlns:a16="http://schemas.microsoft.com/office/drawing/2014/main" id="{F2BC1A5D-EDF2-4FE9-ADE1-12AA9CA54FBE}"/>
                    </a:ext>
                  </a:extLst>
                </p:cNvPr>
                <p:cNvSpPr>
                  <a:spLocks/>
                </p:cNvSpPr>
                <p:nvPr/>
              </p:nvSpPr>
              <p:spPr bwMode="auto">
                <a:xfrm>
                  <a:off x="5152" y="3146"/>
                  <a:ext cx="142" cy="142"/>
                </a:xfrm>
                <a:custGeom>
                  <a:avLst/>
                  <a:gdLst>
                    <a:gd name="T0" fmla="*/ 8 w 60"/>
                    <a:gd name="T1" fmla="*/ 15 h 60"/>
                    <a:gd name="T2" fmla="*/ 45 w 60"/>
                    <a:gd name="T3" fmla="*/ 8 h 60"/>
                    <a:gd name="T4" fmla="*/ 52 w 60"/>
                    <a:gd name="T5" fmla="*/ 45 h 60"/>
                    <a:gd name="T6" fmla="*/ 15 w 60"/>
                    <a:gd name="T7" fmla="*/ 52 h 60"/>
                    <a:gd name="T8" fmla="*/ 8 w 60"/>
                    <a:gd name="T9" fmla="*/ 15 h 60"/>
                  </a:gdLst>
                  <a:ahLst/>
                  <a:cxnLst>
                    <a:cxn ang="0">
                      <a:pos x="T0" y="T1"/>
                    </a:cxn>
                    <a:cxn ang="0">
                      <a:pos x="T2" y="T3"/>
                    </a:cxn>
                    <a:cxn ang="0">
                      <a:pos x="T4" y="T5"/>
                    </a:cxn>
                    <a:cxn ang="0">
                      <a:pos x="T6" y="T7"/>
                    </a:cxn>
                    <a:cxn ang="0">
                      <a:pos x="T8" y="T9"/>
                    </a:cxn>
                  </a:cxnLst>
                  <a:rect l="0" t="0" r="r" b="b"/>
                  <a:pathLst>
                    <a:path w="60" h="60">
                      <a:moveTo>
                        <a:pt x="8" y="15"/>
                      </a:moveTo>
                      <a:cubicBezTo>
                        <a:pt x="17" y="3"/>
                        <a:pt x="33" y="0"/>
                        <a:pt x="45" y="8"/>
                      </a:cubicBezTo>
                      <a:cubicBezTo>
                        <a:pt x="57" y="17"/>
                        <a:pt x="60" y="33"/>
                        <a:pt x="52" y="45"/>
                      </a:cubicBezTo>
                      <a:cubicBezTo>
                        <a:pt x="43" y="57"/>
                        <a:pt x="27" y="60"/>
                        <a:pt x="15" y="52"/>
                      </a:cubicBezTo>
                      <a:cubicBezTo>
                        <a:pt x="3" y="43"/>
                        <a:pt x="0" y="27"/>
                        <a:pt x="8" y="15"/>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23" name="Freeform 105">
                  <a:extLst>
                    <a:ext uri="{FF2B5EF4-FFF2-40B4-BE49-F238E27FC236}">
                      <a16:creationId xmlns="" xmlns:a16="http://schemas.microsoft.com/office/drawing/2014/main" id="{2A2B5487-4B05-4EA4-9569-E521583FD53E}"/>
                    </a:ext>
                  </a:extLst>
                </p:cNvPr>
                <p:cNvSpPr>
                  <a:spLocks/>
                </p:cNvSpPr>
                <p:nvPr/>
              </p:nvSpPr>
              <p:spPr bwMode="auto">
                <a:xfrm>
                  <a:off x="5285" y="2942"/>
                  <a:ext cx="144" cy="145"/>
                </a:xfrm>
                <a:custGeom>
                  <a:avLst/>
                  <a:gdLst>
                    <a:gd name="T0" fmla="*/ 7 w 61"/>
                    <a:gd name="T1" fmla="*/ 18 h 61"/>
                    <a:gd name="T2" fmla="*/ 42 w 61"/>
                    <a:gd name="T3" fmla="*/ 7 h 61"/>
                    <a:gd name="T4" fmla="*/ 54 w 61"/>
                    <a:gd name="T5" fmla="*/ 42 h 61"/>
                    <a:gd name="T6" fmla="*/ 18 w 61"/>
                    <a:gd name="T7" fmla="*/ 54 h 61"/>
                    <a:gd name="T8" fmla="*/ 7 w 61"/>
                    <a:gd name="T9" fmla="*/ 18 h 61"/>
                  </a:gdLst>
                  <a:ahLst/>
                  <a:cxnLst>
                    <a:cxn ang="0">
                      <a:pos x="T0" y="T1"/>
                    </a:cxn>
                    <a:cxn ang="0">
                      <a:pos x="T2" y="T3"/>
                    </a:cxn>
                    <a:cxn ang="0">
                      <a:pos x="T4" y="T5"/>
                    </a:cxn>
                    <a:cxn ang="0">
                      <a:pos x="T6" y="T7"/>
                    </a:cxn>
                    <a:cxn ang="0">
                      <a:pos x="T8" y="T9"/>
                    </a:cxn>
                  </a:cxnLst>
                  <a:rect l="0" t="0" r="r" b="b"/>
                  <a:pathLst>
                    <a:path w="61" h="61">
                      <a:moveTo>
                        <a:pt x="7" y="18"/>
                      </a:moveTo>
                      <a:cubicBezTo>
                        <a:pt x="13" y="5"/>
                        <a:pt x="29" y="0"/>
                        <a:pt x="42" y="7"/>
                      </a:cubicBezTo>
                      <a:cubicBezTo>
                        <a:pt x="55" y="13"/>
                        <a:pt x="61" y="29"/>
                        <a:pt x="54" y="42"/>
                      </a:cubicBezTo>
                      <a:cubicBezTo>
                        <a:pt x="47" y="55"/>
                        <a:pt x="31" y="61"/>
                        <a:pt x="18" y="54"/>
                      </a:cubicBezTo>
                      <a:cubicBezTo>
                        <a:pt x="5" y="47"/>
                        <a:pt x="0" y="31"/>
                        <a:pt x="7" y="18"/>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24" name="Freeform 106">
                  <a:extLst>
                    <a:ext uri="{FF2B5EF4-FFF2-40B4-BE49-F238E27FC236}">
                      <a16:creationId xmlns="" xmlns:a16="http://schemas.microsoft.com/office/drawing/2014/main" id="{323CAAD0-66B1-4C28-BB28-533E59F968D3}"/>
                    </a:ext>
                  </a:extLst>
                </p:cNvPr>
                <p:cNvSpPr>
                  <a:spLocks/>
                </p:cNvSpPr>
                <p:nvPr/>
              </p:nvSpPr>
              <p:spPr bwMode="auto">
                <a:xfrm>
                  <a:off x="5389" y="2725"/>
                  <a:ext cx="142" cy="139"/>
                </a:xfrm>
                <a:custGeom>
                  <a:avLst/>
                  <a:gdLst>
                    <a:gd name="T0" fmla="*/ 5 w 60"/>
                    <a:gd name="T1" fmla="*/ 21 h 59"/>
                    <a:gd name="T2" fmla="*/ 39 w 60"/>
                    <a:gd name="T3" fmla="*/ 4 h 59"/>
                    <a:gd name="T4" fmla="*/ 55 w 60"/>
                    <a:gd name="T5" fmla="*/ 38 h 59"/>
                    <a:gd name="T6" fmla="*/ 22 w 60"/>
                    <a:gd name="T7" fmla="*/ 55 h 59"/>
                    <a:gd name="T8" fmla="*/ 5 w 60"/>
                    <a:gd name="T9" fmla="*/ 21 h 59"/>
                  </a:gdLst>
                  <a:ahLst/>
                  <a:cxnLst>
                    <a:cxn ang="0">
                      <a:pos x="T0" y="T1"/>
                    </a:cxn>
                    <a:cxn ang="0">
                      <a:pos x="T2" y="T3"/>
                    </a:cxn>
                    <a:cxn ang="0">
                      <a:pos x="T4" y="T5"/>
                    </a:cxn>
                    <a:cxn ang="0">
                      <a:pos x="T6" y="T7"/>
                    </a:cxn>
                    <a:cxn ang="0">
                      <a:pos x="T8" y="T9"/>
                    </a:cxn>
                  </a:cxnLst>
                  <a:rect l="0" t="0" r="r" b="b"/>
                  <a:pathLst>
                    <a:path w="60" h="59">
                      <a:moveTo>
                        <a:pt x="5" y="21"/>
                      </a:moveTo>
                      <a:cubicBezTo>
                        <a:pt x="10" y="7"/>
                        <a:pt x="25" y="0"/>
                        <a:pt x="39" y="4"/>
                      </a:cubicBezTo>
                      <a:cubicBezTo>
                        <a:pt x="53" y="9"/>
                        <a:pt x="60" y="24"/>
                        <a:pt x="55" y="38"/>
                      </a:cubicBezTo>
                      <a:cubicBezTo>
                        <a:pt x="51" y="52"/>
                        <a:pt x="36" y="59"/>
                        <a:pt x="22" y="55"/>
                      </a:cubicBezTo>
                      <a:cubicBezTo>
                        <a:pt x="8" y="50"/>
                        <a:pt x="0" y="35"/>
                        <a:pt x="5" y="21"/>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25" name="Freeform 107">
                  <a:extLst>
                    <a:ext uri="{FF2B5EF4-FFF2-40B4-BE49-F238E27FC236}">
                      <a16:creationId xmlns="" xmlns:a16="http://schemas.microsoft.com/office/drawing/2014/main" id="{35827E2C-0204-49B9-A2CB-90A9DF0BD729}"/>
                    </a:ext>
                  </a:extLst>
                </p:cNvPr>
                <p:cNvSpPr>
                  <a:spLocks/>
                </p:cNvSpPr>
                <p:nvPr/>
              </p:nvSpPr>
              <p:spPr bwMode="auto">
                <a:xfrm>
                  <a:off x="5465" y="2495"/>
                  <a:ext cx="137" cy="135"/>
                </a:xfrm>
                <a:custGeom>
                  <a:avLst/>
                  <a:gdLst>
                    <a:gd name="T0" fmla="*/ 3 w 58"/>
                    <a:gd name="T1" fmla="*/ 24 h 57"/>
                    <a:gd name="T2" fmla="*/ 34 w 58"/>
                    <a:gd name="T3" fmla="*/ 3 h 57"/>
                    <a:gd name="T4" fmla="*/ 55 w 58"/>
                    <a:gd name="T5" fmla="*/ 34 h 57"/>
                    <a:gd name="T6" fmla="*/ 24 w 58"/>
                    <a:gd name="T7" fmla="*/ 55 h 57"/>
                    <a:gd name="T8" fmla="*/ 3 w 58"/>
                    <a:gd name="T9" fmla="*/ 24 h 57"/>
                  </a:gdLst>
                  <a:ahLst/>
                  <a:cxnLst>
                    <a:cxn ang="0">
                      <a:pos x="T0" y="T1"/>
                    </a:cxn>
                    <a:cxn ang="0">
                      <a:pos x="T2" y="T3"/>
                    </a:cxn>
                    <a:cxn ang="0">
                      <a:pos x="T4" y="T5"/>
                    </a:cxn>
                    <a:cxn ang="0">
                      <a:pos x="T6" y="T7"/>
                    </a:cxn>
                    <a:cxn ang="0">
                      <a:pos x="T8" y="T9"/>
                    </a:cxn>
                  </a:cxnLst>
                  <a:rect l="0" t="0" r="r" b="b"/>
                  <a:pathLst>
                    <a:path w="58" h="57">
                      <a:moveTo>
                        <a:pt x="3" y="24"/>
                      </a:moveTo>
                      <a:cubicBezTo>
                        <a:pt x="6" y="9"/>
                        <a:pt x="19" y="0"/>
                        <a:pt x="34" y="3"/>
                      </a:cubicBezTo>
                      <a:cubicBezTo>
                        <a:pt x="48" y="5"/>
                        <a:pt x="58" y="19"/>
                        <a:pt x="55" y="34"/>
                      </a:cubicBezTo>
                      <a:cubicBezTo>
                        <a:pt x="52" y="48"/>
                        <a:pt x="38" y="57"/>
                        <a:pt x="24" y="55"/>
                      </a:cubicBezTo>
                      <a:cubicBezTo>
                        <a:pt x="9" y="52"/>
                        <a:pt x="0" y="38"/>
                        <a:pt x="3" y="2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26" name="Freeform 108">
                  <a:extLst>
                    <a:ext uri="{FF2B5EF4-FFF2-40B4-BE49-F238E27FC236}">
                      <a16:creationId xmlns="" xmlns:a16="http://schemas.microsoft.com/office/drawing/2014/main" id="{65B54160-8F2E-4366-88F6-AF0B79493D56}"/>
                    </a:ext>
                  </a:extLst>
                </p:cNvPr>
                <p:cNvSpPr>
                  <a:spLocks/>
                </p:cNvSpPr>
                <p:nvPr/>
              </p:nvSpPr>
              <p:spPr bwMode="auto">
                <a:xfrm>
                  <a:off x="5507" y="2258"/>
                  <a:ext cx="131" cy="130"/>
                </a:xfrm>
                <a:custGeom>
                  <a:avLst/>
                  <a:gdLst>
                    <a:gd name="T0" fmla="*/ 1 w 55"/>
                    <a:gd name="T1" fmla="*/ 26 h 55"/>
                    <a:gd name="T2" fmla="*/ 29 w 55"/>
                    <a:gd name="T3" fmla="*/ 1 h 55"/>
                    <a:gd name="T4" fmla="*/ 54 w 55"/>
                    <a:gd name="T5" fmla="*/ 29 h 55"/>
                    <a:gd name="T6" fmla="*/ 26 w 55"/>
                    <a:gd name="T7" fmla="*/ 54 h 55"/>
                    <a:gd name="T8" fmla="*/ 1 w 55"/>
                    <a:gd name="T9" fmla="*/ 26 h 55"/>
                  </a:gdLst>
                  <a:ahLst/>
                  <a:cxnLst>
                    <a:cxn ang="0">
                      <a:pos x="T0" y="T1"/>
                    </a:cxn>
                    <a:cxn ang="0">
                      <a:pos x="T2" y="T3"/>
                    </a:cxn>
                    <a:cxn ang="0">
                      <a:pos x="T4" y="T5"/>
                    </a:cxn>
                    <a:cxn ang="0">
                      <a:pos x="T6" y="T7"/>
                    </a:cxn>
                    <a:cxn ang="0">
                      <a:pos x="T8" y="T9"/>
                    </a:cxn>
                  </a:cxnLst>
                  <a:rect l="0" t="0" r="r" b="b"/>
                  <a:pathLst>
                    <a:path w="55" h="55">
                      <a:moveTo>
                        <a:pt x="1" y="26"/>
                      </a:moveTo>
                      <a:cubicBezTo>
                        <a:pt x="2" y="11"/>
                        <a:pt x="14" y="0"/>
                        <a:pt x="29" y="1"/>
                      </a:cubicBezTo>
                      <a:cubicBezTo>
                        <a:pt x="43" y="2"/>
                        <a:pt x="55" y="14"/>
                        <a:pt x="54" y="29"/>
                      </a:cubicBezTo>
                      <a:cubicBezTo>
                        <a:pt x="53" y="43"/>
                        <a:pt x="41" y="55"/>
                        <a:pt x="26" y="54"/>
                      </a:cubicBezTo>
                      <a:cubicBezTo>
                        <a:pt x="11" y="53"/>
                        <a:pt x="0" y="41"/>
                        <a:pt x="1" y="26"/>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27" name="Freeform 109">
                  <a:extLst>
                    <a:ext uri="{FF2B5EF4-FFF2-40B4-BE49-F238E27FC236}">
                      <a16:creationId xmlns="" xmlns:a16="http://schemas.microsoft.com/office/drawing/2014/main" id="{451F5390-F89D-46E9-AEB2-3B303A40B2FB}"/>
                    </a:ext>
                  </a:extLst>
                </p:cNvPr>
                <p:cNvSpPr>
                  <a:spLocks/>
                </p:cNvSpPr>
                <p:nvPr/>
              </p:nvSpPr>
              <p:spPr bwMode="auto">
                <a:xfrm>
                  <a:off x="5512" y="2015"/>
                  <a:ext cx="133" cy="130"/>
                </a:xfrm>
                <a:custGeom>
                  <a:avLst/>
                  <a:gdLst>
                    <a:gd name="T0" fmla="*/ 1 w 56"/>
                    <a:gd name="T1" fmla="*/ 30 h 55"/>
                    <a:gd name="T2" fmla="*/ 25 w 56"/>
                    <a:gd name="T3" fmla="*/ 1 h 55"/>
                    <a:gd name="T4" fmla="*/ 54 w 56"/>
                    <a:gd name="T5" fmla="*/ 25 h 55"/>
                    <a:gd name="T6" fmla="*/ 30 w 56"/>
                    <a:gd name="T7" fmla="*/ 54 h 55"/>
                    <a:gd name="T8" fmla="*/ 1 w 56"/>
                    <a:gd name="T9" fmla="*/ 30 h 55"/>
                  </a:gdLst>
                  <a:ahLst/>
                  <a:cxnLst>
                    <a:cxn ang="0">
                      <a:pos x="T0" y="T1"/>
                    </a:cxn>
                    <a:cxn ang="0">
                      <a:pos x="T2" y="T3"/>
                    </a:cxn>
                    <a:cxn ang="0">
                      <a:pos x="T4" y="T5"/>
                    </a:cxn>
                    <a:cxn ang="0">
                      <a:pos x="T6" y="T7"/>
                    </a:cxn>
                    <a:cxn ang="0">
                      <a:pos x="T8" y="T9"/>
                    </a:cxn>
                  </a:cxnLst>
                  <a:rect l="0" t="0" r="r" b="b"/>
                  <a:pathLst>
                    <a:path w="56" h="55">
                      <a:moveTo>
                        <a:pt x="1" y="30"/>
                      </a:moveTo>
                      <a:cubicBezTo>
                        <a:pt x="0" y="16"/>
                        <a:pt x="11" y="3"/>
                        <a:pt x="25" y="1"/>
                      </a:cubicBezTo>
                      <a:cubicBezTo>
                        <a:pt x="40" y="0"/>
                        <a:pt x="53" y="11"/>
                        <a:pt x="54" y="25"/>
                      </a:cubicBezTo>
                      <a:cubicBezTo>
                        <a:pt x="56" y="40"/>
                        <a:pt x="45" y="53"/>
                        <a:pt x="30" y="54"/>
                      </a:cubicBezTo>
                      <a:cubicBezTo>
                        <a:pt x="16" y="55"/>
                        <a:pt x="3" y="45"/>
                        <a:pt x="1" y="30"/>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28" name="Freeform 110">
                  <a:extLst>
                    <a:ext uri="{FF2B5EF4-FFF2-40B4-BE49-F238E27FC236}">
                      <a16:creationId xmlns="" xmlns:a16="http://schemas.microsoft.com/office/drawing/2014/main" id="{426D8798-0AC3-4FB2-9F87-5DD33938B09E}"/>
                    </a:ext>
                  </a:extLst>
                </p:cNvPr>
                <p:cNvSpPr>
                  <a:spLocks/>
                </p:cNvSpPr>
                <p:nvPr/>
              </p:nvSpPr>
              <p:spPr bwMode="auto">
                <a:xfrm>
                  <a:off x="5481" y="1771"/>
                  <a:ext cx="138" cy="137"/>
                </a:xfrm>
                <a:custGeom>
                  <a:avLst/>
                  <a:gdLst>
                    <a:gd name="T0" fmla="*/ 3 w 58"/>
                    <a:gd name="T1" fmla="*/ 35 h 58"/>
                    <a:gd name="T2" fmla="*/ 23 w 58"/>
                    <a:gd name="T3" fmla="*/ 3 h 58"/>
                    <a:gd name="T4" fmla="*/ 55 w 58"/>
                    <a:gd name="T5" fmla="*/ 23 h 58"/>
                    <a:gd name="T6" fmla="*/ 35 w 58"/>
                    <a:gd name="T7" fmla="*/ 55 h 58"/>
                    <a:gd name="T8" fmla="*/ 3 w 58"/>
                    <a:gd name="T9" fmla="*/ 35 h 58"/>
                  </a:gdLst>
                  <a:ahLst/>
                  <a:cxnLst>
                    <a:cxn ang="0">
                      <a:pos x="T0" y="T1"/>
                    </a:cxn>
                    <a:cxn ang="0">
                      <a:pos x="T2" y="T3"/>
                    </a:cxn>
                    <a:cxn ang="0">
                      <a:pos x="T4" y="T5"/>
                    </a:cxn>
                    <a:cxn ang="0">
                      <a:pos x="T6" y="T7"/>
                    </a:cxn>
                    <a:cxn ang="0">
                      <a:pos x="T8" y="T9"/>
                    </a:cxn>
                  </a:cxnLst>
                  <a:rect l="0" t="0" r="r" b="b"/>
                  <a:pathLst>
                    <a:path w="58" h="58">
                      <a:moveTo>
                        <a:pt x="3" y="35"/>
                      </a:moveTo>
                      <a:cubicBezTo>
                        <a:pt x="0" y="21"/>
                        <a:pt x="9" y="6"/>
                        <a:pt x="23" y="3"/>
                      </a:cubicBezTo>
                      <a:cubicBezTo>
                        <a:pt x="37" y="0"/>
                        <a:pt x="51" y="8"/>
                        <a:pt x="55" y="23"/>
                      </a:cubicBezTo>
                      <a:cubicBezTo>
                        <a:pt x="58" y="37"/>
                        <a:pt x="49" y="51"/>
                        <a:pt x="35" y="55"/>
                      </a:cubicBezTo>
                      <a:cubicBezTo>
                        <a:pt x="21" y="58"/>
                        <a:pt x="6" y="49"/>
                        <a:pt x="3" y="35"/>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29" name="Freeform 111">
                  <a:extLst>
                    <a:ext uri="{FF2B5EF4-FFF2-40B4-BE49-F238E27FC236}">
                      <a16:creationId xmlns="" xmlns:a16="http://schemas.microsoft.com/office/drawing/2014/main" id="{9236E566-618F-4EF8-BC1C-670640127C7B}"/>
                    </a:ext>
                  </a:extLst>
                </p:cNvPr>
                <p:cNvSpPr>
                  <a:spLocks/>
                </p:cNvSpPr>
                <p:nvPr/>
              </p:nvSpPr>
              <p:spPr bwMode="auto">
                <a:xfrm>
                  <a:off x="5417" y="1532"/>
                  <a:ext cx="142" cy="144"/>
                </a:xfrm>
                <a:custGeom>
                  <a:avLst/>
                  <a:gdLst>
                    <a:gd name="T0" fmla="*/ 5 w 60"/>
                    <a:gd name="T1" fmla="*/ 40 h 61"/>
                    <a:gd name="T2" fmla="*/ 20 w 60"/>
                    <a:gd name="T3" fmla="*/ 6 h 61"/>
                    <a:gd name="T4" fmla="*/ 55 w 60"/>
                    <a:gd name="T5" fmla="*/ 21 h 61"/>
                    <a:gd name="T6" fmla="*/ 39 w 60"/>
                    <a:gd name="T7" fmla="*/ 55 h 61"/>
                    <a:gd name="T8" fmla="*/ 5 w 60"/>
                    <a:gd name="T9" fmla="*/ 40 h 61"/>
                  </a:gdLst>
                  <a:ahLst/>
                  <a:cxnLst>
                    <a:cxn ang="0">
                      <a:pos x="T0" y="T1"/>
                    </a:cxn>
                    <a:cxn ang="0">
                      <a:pos x="T2" y="T3"/>
                    </a:cxn>
                    <a:cxn ang="0">
                      <a:pos x="T4" y="T5"/>
                    </a:cxn>
                    <a:cxn ang="0">
                      <a:pos x="T6" y="T7"/>
                    </a:cxn>
                    <a:cxn ang="0">
                      <a:pos x="T8" y="T9"/>
                    </a:cxn>
                  </a:cxnLst>
                  <a:rect l="0" t="0" r="r" b="b"/>
                  <a:pathLst>
                    <a:path w="60" h="61">
                      <a:moveTo>
                        <a:pt x="5" y="40"/>
                      </a:moveTo>
                      <a:cubicBezTo>
                        <a:pt x="0" y="26"/>
                        <a:pt x="7" y="11"/>
                        <a:pt x="20" y="6"/>
                      </a:cubicBezTo>
                      <a:cubicBezTo>
                        <a:pt x="34" y="0"/>
                        <a:pt x="49" y="7"/>
                        <a:pt x="55" y="21"/>
                      </a:cubicBezTo>
                      <a:cubicBezTo>
                        <a:pt x="60" y="35"/>
                        <a:pt x="53" y="50"/>
                        <a:pt x="39" y="55"/>
                      </a:cubicBezTo>
                      <a:cubicBezTo>
                        <a:pt x="26" y="61"/>
                        <a:pt x="10" y="54"/>
                        <a:pt x="5" y="40"/>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30" name="Freeform 112">
                  <a:extLst>
                    <a:ext uri="{FF2B5EF4-FFF2-40B4-BE49-F238E27FC236}">
                      <a16:creationId xmlns="" xmlns:a16="http://schemas.microsoft.com/office/drawing/2014/main" id="{53F9827A-C188-4936-A1B8-E674DE831869}"/>
                    </a:ext>
                  </a:extLst>
                </p:cNvPr>
                <p:cNvSpPr>
                  <a:spLocks/>
                </p:cNvSpPr>
                <p:nvPr/>
              </p:nvSpPr>
              <p:spPr bwMode="auto">
                <a:xfrm>
                  <a:off x="5323" y="1307"/>
                  <a:ext cx="144" cy="144"/>
                </a:xfrm>
                <a:custGeom>
                  <a:avLst/>
                  <a:gdLst>
                    <a:gd name="T0" fmla="*/ 7 w 61"/>
                    <a:gd name="T1" fmla="*/ 44 h 61"/>
                    <a:gd name="T2" fmla="*/ 17 w 61"/>
                    <a:gd name="T3" fmla="*/ 8 h 61"/>
                    <a:gd name="T4" fmla="*/ 54 w 61"/>
                    <a:gd name="T5" fmla="*/ 18 h 61"/>
                    <a:gd name="T6" fmla="*/ 43 w 61"/>
                    <a:gd name="T7" fmla="*/ 54 h 61"/>
                    <a:gd name="T8" fmla="*/ 7 w 61"/>
                    <a:gd name="T9" fmla="*/ 44 h 61"/>
                  </a:gdLst>
                  <a:ahLst/>
                  <a:cxnLst>
                    <a:cxn ang="0">
                      <a:pos x="T0" y="T1"/>
                    </a:cxn>
                    <a:cxn ang="0">
                      <a:pos x="T2" y="T3"/>
                    </a:cxn>
                    <a:cxn ang="0">
                      <a:pos x="T4" y="T5"/>
                    </a:cxn>
                    <a:cxn ang="0">
                      <a:pos x="T6" y="T7"/>
                    </a:cxn>
                    <a:cxn ang="0">
                      <a:pos x="T8" y="T9"/>
                    </a:cxn>
                  </a:cxnLst>
                  <a:rect l="0" t="0" r="r" b="b"/>
                  <a:pathLst>
                    <a:path w="61" h="61">
                      <a:moveTo>
                        <a:pt x="7" y="44"/>
                      </a:moveTo>
                      <a:cubicBezTo>
                        <a:pt x="0" y="31"/>
                        <a:pt x="5" y="15"/>
                        <a:pt x="17" y="8"/>
                      </a:cubicBezTo>
                      <a:cubicBezTo>
                        <a:pt x="30" y="0"/>
                        <a:pt x="46" y="5"/>
                        <a:pt x="54" y="18"/>
                      </a:cubicBezTo>
                      <a:cubicBezTo>
                        <a:pt x="61" y="31"/>
                        <a:pt x="56" y="47"/>
                        <a:pt x="43" y="54"/>
                      </a:cubicBezTo>
                      <a:cubicBezTo>
                        <a:pt x="30" y="61"/>
                        <a:pt x="14" y="57"/>
                        <a:pt x="7" y="4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31" name="Freeform 113">
                  <a:extLst>
                    <a:ext uri="{FF2B5EF4-FFF2-40B4-BE49-F238E27FC236}">
                      <a16:creationId xmlns="" xmlns:a16="http://schemas.microsoft.com/office/drawing/2014/main" id="{F33A0027-5842-41CC-8766-E1582263036D}"/>
                    </a:ext>
                  </a:extLst>
                </p:cNvPr>
                <p:cNvSpPr>
                  <a:spLocks/>
                </p:cNvSpPr>
                <p:nvPr/>
              </p:nvSpPr>
              <p:spPr bwMode="auto">
                <a:xfrm>
                  <a:off x="5200" y="1101"/>
                  <a:ext cx="142" cy="142"/>
                </a:xfrm>
                <a:custGeom>
                  <a:avLst/>
                  <a:gdLst>
                    <a:gd name="T0" fmla="*/ 9 w 60"/>
                    <a:gd name="T1" fmla="*/ 46 h 60"/>
                    <a:gd name="T2" fmla="*/ 14 w 60"/>
                    <a:gd name="T3" fmla="*/ 8 h 60"/>
                    <a:gd name="T4" fmla="*/ 51 w 60"/>
                    <a:gd name="T5" fmla="*/ 14 h 60"/>
                    <a:gd name="T6" fmla="*/ 46 w 60"/>
                    <a:gd name="T7" fmla="*/ 51 h 60"/>
                    <a:gd name="T8" fmla="*/ 9 w 60"/>
                    <a:gd name="T9" fmla="*/ 46 h 60"/>
                  </a:gdLst>
                  <a:ahLst/>
                  <a:cxnLst>
                    <a:cxn ang="0">
                      <a:pos x="T0" y="T1"/>
                    </a:cxn>
                    <a:cxn ang="0">
                      <a:pos x="T2" y="T3"/>
                    </a:cxn>
                    <a:cxn ang="0">
                      <a:pos x="T4" y="T5"/>
                    </a:cxn>
                    <a:cxn ang="0">
                      <a:pos x="T6" y="T7"/>
                    </a:cxn>
                    <a:cxn ang="0">
                      <a:pos x="T8" y="T9"/>
                    </a:cxn>
                  </a:cxnLst>
                  <a:rect l="0" t="0" r="r" b="b"/>
                  <a:pathLst>
                    <a:path w="60" h="60">
                      <a:moveTo>
                        <a:pt x="9" y="46"/>
                      </a:moveTo>
                      <a:cubicBezTo>
                        <a:pt x="0" y="34"/>
                        <a:pt x="2" y="17"/>
                        <a:pt x="14" y="8"/>
                      </a:cubicBezTo>
                      <a:cubicBezTo>
                        <a:pt x="26" y="0"/>
                        <a:pt x="42" y="2"/>
                        <a:pt x="51" y="14"/>
                      </a:cubicBezTo>
                      <a:cubicBezTo>
                        <a:pt x="60" y="25"/>
                        <a:pt x="58" y="42"/>
                        <a:pt x="46" y="51"/>
                      </a:cubicBezTo>
                      <a:cubicBezTo>
                        <a:pt x="34" y="60"/>
                        <a:pt x="18" y="57"/>
                        <a:pt x="9" y="46"/>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32" name="Freeform 114">
                  <a:extLst>
                    <a:ext uri="{FF2B5EF4-FFF2-40B4-BE49-F238E27FC236}">
                      <a16:creationId xmlns="" xmlns:a16="http://schemas.microsoft.com/office/drawing/2014/main" id="{0C0359F5-580D-464D-A3C9-6D31150BAA70}"/>
                    </a:ext>
                  </a:extLst>
                </p:cNvPr>
                <p:cNvSpPr>
                  <a:spLocks/>
                </p:cNvSpPr>
                <p:nvPr/>
              </p:nvSpPr>
              <p:spPr bwMode="auto">
                <a:xfrm>
                  <a:off x="5051" y="912"/>
                  <a:ext cx="137" cy="139"/>
                </a:xfrm>
                <a:custGeom>
                  <a:avLst/>
                  <a:gdLst>
                    <a:gd name="T0" fmla="*/ 10 w 58"/>
                    <a:gd name="T1" fmla="*/ 48 h 59"/>
                    <a:gd name="T2" fmla="*/ 10 w 58"/>
                    <a:gd name="T3" fmla="*/ 11 h 59"/>
                    <a:gd name="T4" fmla="*/ 48 w 58"/>
                    <a:gd name="T5" fmla="*/ 11 h 59"/>
                    <a:gd name="T6" fmla="*/ 48 w 58"/>
                    <a:gd name="T7" fmla="*/ 48 h 59"/>
                    <a:gd name="T8" fmla="*/ 10 w 58"/>
                    <a:gd name="T9" fmla="*/ 48 h 59"/>
                  </a:gdLst>
                  <a:ahLst/>
                  <a:cxnLst>
                    <a:cxn ang="0">
                      <a:pos x="T0" y="T1"/>
                    </a:cxn>
                    <a:cxn ang="0">
                      <a:pos x="T2" y="T3"/>
                    </a:cxn>
                    <a:cxn ang="0">
                      <a:pos x="T4" y="T5"/>
                    </a:cxn>
                    <a:cxn ang="0">
                      <a:pos x="T6" y="T7"/>
                    </a:cxn>
                    <a:cxn ang="0">
                      <a:pos x="T8" y="T9"/>
                    </a:cxn>
                  </a:cxnLst>
                  <a:rect l="0" t="0" r="r" b="b"/>
                  <a:pathLst>
                    <a:path w="58" h="59">
                      <a:moveTo>
                        <a:pt x="10" y="48"/>
                      </a:moveTo>
                      <a:cubicBezTo>
                        <a:pt x="0" y="38"/>
                        <a:pt x="0" y="21"/>
                        <a:pt x="10" y="11"/>
                      </a:cubicBezTo>
                      <a:cubicBezTo>
                        <a:pt x="20" y="0"/>
                        <a:pt x="37" y="0"/>
                        <a:pt x="48" y="11"/>
                      </a:cubicBezTo>
                      <a:cubicBezTo>
                        <a:pt x="58" y="21"/>
                        <a:pt x="58" y="38"/>
                        <a:pt x="48" y="48"/>
                      </a:cubicBezTo>
                      <a:cubicBezTo>
                        <a:pt x="37" y="59"/>
                        <a:pt x="21" y="59"/>
                        <a:pt x="10" y="48"/>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33" name="Freeform 115">
                  <a:extLst>
                    <a:ext uri="{FF2B5EF4-FFF2-40B4-BE49-F238E27FC236}">
                      <a16:creationId xmlns="" xmlns:a16="http://schemas.microsoft.com/office/drawing/2014/main" id="{73C417FC-EB31-470F-B075-09E6437BA88B}"/>
                    </a:ext>
                  </a:extLst>
                </p:cNvPr>
                <p:cNvSpPr>
                  <a:spLocks/>
                </p:cNvSpPr>
                <p:nvPr/>
              </p:nvSpPr>
              <p:spPr bwMode="auto">
                <a:xfrm>
                  <a:off x="4871" y="744"/>
                  <a:ext cx="142" cy="142"/>
                </a:xfrm>
                <a:custGeom>
                  <a:avLst/>
                  <a:gdLst>
                    <a:gd name="T0" fmla="*/ 14 w 60"/>
                    <a:gd name="T1" fmla="*/ 51 h 60"/>
                    <a:gd name="T2" fmla="*/ 9 w 60"/>
                    <a:gd name="T3" fmla="*/ 14 h 60"/>
                    <a:gd name="T4" fmla="*/ 46 w 60"/>
                    <a:gd name="T5" fmla="*/ 9 h 60"/>
                    <a:gd name="T6" fmla="*/ 51 w 60"/>
                    <a:gd name="T7" fmla="*/ 46 h 60"/>
                    <a:gd name="T8" fmla="*/ 14 w 60"/>
                    <a:gd name="T9" fmla="*/ 51 h 60"/>
                  </a:gdLst>
                  <a:ahLst/>
                  <a:cxnLst>
                    <a:cxn ang="0">
                      <a:pos x="T0" y="T1"/>
                    </a:cxn>
                    <a:cxn ang="0">
                      <a:pos x="T2" y="T3"/>
                    </a:cxn>
                    <a:cxn ang="0">
                      <a:pos x="T4" y="T5"/>
                    </a:cxn>
                    <a:cxn ang="0">
                      <a:pos x="T6" y="T7"/>
                    </a:cxn>
                    <a:cxn ang="0">
                      <a:pos x="T8" y="T9"/>
                    </a:cxn>
                  </a:cxnLst>
                  <a:rect l="0" t="0" r="r" b="b"/>
                  <a:pathLst>
                    <a:path w="60" h="60">
                      <a:moveTo>
                        <a:pt x="14" y="51"/>
                      </a:moveTo>
                      <a:cubicBezTo>
                        <a:pt x="3" y="42"/>
                        <a:pt x="0" y="26"/>
                        <a:pt x="9" y="14"/>
                      </a:cubicBezTo>
                      <a:cubicBezTo>
                        <a:pt x="18" y="2"/>
                        <a:pt x="34" y="0"/>
                        <a:pt x="46" y="9"/>
                      </a:cubicBezTo>
                      <a:cubicBezTo>
                        <a:pt x="58" y="18"/>
                        <a:pt x="60" y="34"/>
                        <a:pt x="51" y="46"/>
                      </a:cubicBezTo>
                      <a:cubicBezTo>
                        <a:pt x="43" y="58"/>
                        <a:pt x="26" y="60"/>
                        <a:pt x="14" y="51"/>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34" name="Freeform 116">
                  <a:extLst>
                    <a:ext uri="{FF2B5EF4-FFF2-40B4-BE49-F238E27FC236}">
                      <a16:creationId xmlns="" xmlns:a16="http://schemas.microsoft.com/office/drawing/2014/main" id="{BA027B0E-469C-46A5-BC6F-6C98AD136FEF}"/>
                    </a:ext>
                  </a:extLst>
                </p:cNvPr>
                <p:cNvSpPr>
                  <a:spLocks/>
                </p:cNvSpPr>
                <p:nvPr/>
              </p:nvSpPr>
              <p:spPr bwMode="auto">
                <a:xfrm>
                  <a:off x="4672" y="602"/>
                  <a:ext cx="144" cy="144"/>
                </a:xfrm>
                <a:custGeom>
                  <a:avLst/>
                  <a:gdLst>
                    <a:gd name="T0" fmla="*/ 18 w 61"/>
                    <a:gd name="T1" fmla="*/ 54 h 61"/>
                    <a:gd name="T2" fmla="*/ 7 w 61"/>
                    <a:gd name="T3" fmla="*/ 18 h 61"/>
                    <a:gd name="T4" fmla="*/ 43 w 61"/>
                    <a:gd name="T5" fmla="*/ 7 h 61"/>
                    <a:gd name="T6" fmla="*/ 54 w 61"/>
                    <a:gd name="T7" fmla="*/ 43 h 61"/>
                    <a:gd name="T8" fmla="*/ 18 w 61"/>
                    <a:gd name="T9" fmla="*/ 54 h 61"/>
                  </a:gdLst>
                  <a:ahLst/>
                  <a:cxnLst>
                    <a:cxn ang="0">
                      <a:pos x="T0" y="T1"/>
                    </a:cxn>
                    <a:cxn ang="0">
                      <a:pos x="T2" y="T3"/>
                    </a:cxn>
                    <a:cxn ang="0">
                      <a:pos x="T4" y="T5"/>
                    </a:cxn>
                    <a:cxn ang="0">
                      <a:pos x="T6" y="T7"/>
                    </a:cxn>
                    <a:cxn ang="0">
                      <a:pos x="T8" y="T9"/>
                    </a:cxn>
                  </a:cxnLst>
                  <a:rect l="0" t="0" r="r" b="b"/>
                  <a:pathLst>
                    <a:path w="61" h="61">
                      <a:moveTo>
                        <a:pt x="18" y="54"/>
                      </a:moveTo>
                      <a:cubicBezTo>
                        <a:pt x="5" y="47"/>
                        <a:pt x="0" y="31"/>
                        <a:pt x="7" y="18"/>
                      </a:cubicBezTo>
                      <a:cubicBezTo>
                        <a:pt x="14" y="5"/>
                        <a:pt x="30" y="0"/>
                        <a:pt x="43" y="7"/>
                      </a:cubicBezTo>
                      <a:cubicBezTo>
                        <a:pt x="56" y="14"/>
                        <a:pt x="61" y="31"/>
                        <a:pt x="54" y="43"/>
                      </a:cubicBezTo>
                      <a:cubicBezTo>
                        <a:pt x="47" y="56"/>
                        <a:pt x="31" y="61"/>
                        <a:pt x="18" y="5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35" name="Freeform 117">
                  <a:extLst>
                    <a:ext uri="{FF2B5EF4-FFF2-40B4-BE49-F238E27FC236}">
                      <a16:creationId xmlns="" xmlns:a16="http://schemas.microsoft.com/office/drawing/2014/main" id="{3ED7038C-3A22-4D5C-8364-B26DD03288EC}"/>
                    </a:ext>
                  </a:extLst>
                </p:cNvPr>
                <p:cNvSpPr>
                  <a:spLocks/>
                </p:cNvSpPr>
                <p:nvPr/>
              </p:nvSpPr>
              <p:spPr bwMode="auto">
                <a:xfrm>
                  <a:off x="4457" y="493"/>
                  <a:ext cx="142" cy="142"/>
                </a:xfrm>
                <a:custGeom>
                  <a:avLst/>
                  <a:gdLst>
                    <a:gd name="T0" fmla="*/ 21 w 60"/>
                    <a:gd name="T1" fmla="*/ 54 h 60"/>
                    <a:gd name="T2" fmla="*/ 6 w 60"/>
                    <a:gd name="T3" fmla="*/ 20 h 60"/>
                    <a:gd name="T4" fmla="*/ 40 w 60"/>
                    <a:gd name="T5" fmla="*/ 5 h 60"/>
                    <a:gd name="T6" fmla="*/ 55 w 60"/>
                    <a:gd name="T7" fmla="*/ 39 h 60"/>
                    <a:gd name="T8" fmla="*/ 21 w 60"/>
                    <a:gd name="T9" fmla="*/ 54 h 60"/>
                  </a:gdLst>
                  <a:ahLst/>
                  <a:cxnLst>
                    <a:cxn ang="0">
                      <a:pos x="T0" y="T1"/>
                    </a:cxn>
                    <a:cxn ang="0">
                      <a:pos x="T2" y="T3"/>
                    </a:cxn>
                    <a:cxn ang="0">
                      <a:pos x="T4" y="T5"/>
                    </a:cxn>
                    <a:cxn ang="0">
                      <a:pos x="T6" y="T7"/>
                    </a:cxn>
                    <a:cxn ang="0">
                      <a:pos x="T8" y="T9"/>
                    </a:cxn>
                  </a:cxnLst>
                  <a:rect l="0" t="0" r="r" b="b"/>
                  <a:pathLst>
                    <a:path w="60" h="60">
                      <a:moveTo>
                        <a:pt x="21" y="54"/>
                      </a:moveTo>
                      <a:cubicBezTo>
                        <a:pt x="7" y="49"/>
                        <a:pt x="0" y="34"/>
                        <a:pt x="6" y="20"/>
                      </a:cubicBezTo>
                      <a:cubicBezTo>
                        <a:pt x="11" y="6"/>
                        <a:pt x="26" y="0"/>
                        <a:pt x="40" y="5"/>
                      </a:cubicBezTo>
                      <a:cubicBezTo>
                        <a:pt x="53" y="10"/>
                        <a:pt x="60" y="25"/>
                        <a:pt x="55" y="39"/>
                      </a:cubicBezTo>
                      <a:cubicBezTo>
                        <a:pt x="50" y="53"/>
                        <a:pt x="35" y="60"/>
                        <a:pt x="21" y="5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36" name="Freeform 118">
                  <a:extLst>
                    <a:ext uri="{FF2B5EF4-FFF2-40B4-BE49-F238E27FC236}">
                      <a16:creationId xmlns="" xmlns:a16="http://schemas.microsoft.com/office/drawing/2014/main" id="{5B3EC916-5C49-418E-AE89-31BF255328CB}"/>
                    </a:ext>
                  </a:extLst>
                </p:cNvPr>
                <p:cNvSpPr>
                  <a:spLocks/>
                </p:cNvSpPr>
                <p:nvPr/>
              </p:nvSpPr>
              <p:spPr bwMode="auto">
                <a:xfrm>
                  <a:off x="4229" y="412"/>
                  <a:ext cx="140" cy="140"/>
                </a:xfrm>
                <a:custGeom>
                  <a:avLst/>
                  <a:gdLst>
                    <a:gd name="T0" fmla="*/ 24 w 59"/>
                    <a:gd name="T1" fmla="*/ 55 h 59"/>
                    <a:gd name="T2" fmla="*/ 4 w 59"/>
                    <a:gd name="T3" fmla="*/ 24 h 59"/>
                    <a:gd name="T4" fmla="*/ 35 w 59"/>
                    <a:gd name="T5" fmla="*/ 4 h 59"/>
                    <a:gd name="T6" fmla="*/ 55 w 59"/>
                    <a:gd name="T7" fmla="*/ 35 h 59"/>
                    <a:gd name="T8" fmla="*/ 24 w 59"/>
                    <a:gd name="T9" fmla="*/ 55 h 59"/>
                  </a:gdLst>
                  <a:ahLst/>
                  <a:cxnLst>
                    <a:cxn ang="0">
                      <a:pos x="T0" y="T1"/>
                    </a:cxn>
                    <a:cxn ang="0">
                      <a:pos x="T2" y="T3"/>
                    </a:cxn>
                    <a:cxn ang="0">
                      <a:pos x="T4" y="T5"/>
                    </a:cxn>
                    <a:cxn ang="0">
                      <a:pos x="T6" y="T7"/>
                    </a:cxn>
                    <a:cxn ang="0">
                      <a:pos x="T8" y="T9"/>
                    </a:cxn>
                  </a:cxnLst>
                  <a:rect l="0" t="0" r="r" b="b"/>
                  <a:pathLst>
                    <a:path w="59" h="59">
                      <a:moveTo>
                        <a:pt x="24" y="55"/>
                      </a:moveTo>
                      <a:cubicBezTo>
                        <a:pt x="9" y="52"/>
                        <a:pt x="0" y="38"/>
                        <a:pt x="4" y="24"/>
                      </a:cubicBezTo>
                      <a:cubicBezTo>
                        <a:pt x="7" y="9"/>
                        <a:pt x="21" y="0"/>
                        <a:pt x="35" y="4"/>
                      </a:cubicBezTo>
                      <a:cubicBezTo>
                        <a:pt x="50" y="7"/>
                        <a:pt x="59" y="21"/>
                        <a:pt x="55" y="35"/>
                      </a:cubicBezTo>
                      <a:cubicBezTo>
                        <a:pt x="52" y="50"/>
                        <a:pt x="38" y="59"/>
                        <a:pt x="24" y="55"/>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37" name="Freeform 119">
                  <a:extLst>
                    <a:ext uri="{FF2B5EF4-FFF2-40B4-BE49-F238E27FC236}">
                      <a16:creationId xmlns="" xmlns:a16="http://schemas.microsoft.com/office/drawing/2014/main" id="{3CFA8F53-A10D-487C-9D8F-CE3DB9619FC6}"/>
                    </a:ext>
                  </a:extLst>
                </p:cNvPr>
                <p:cNvSpPr>
                  <a:spLocks/>
                </p:cNvSpPr>
                <p:nvPr/>
              </p:nvSpPr>
              <p:spPr bwMode="auto">
                <a:xfrm>
                  <a:off x="3995" y="370"/>
                  <a:ext cx="133" cy="130"/>
                </a:xfrm>
                <a:custGeom>
                  <a:avLst/>
                  <a:gdLst>
                    <a:gd name="T0" fmla="*/ 26 w 56"/>
                    <a:gd name="T1" fmla="*/ 54 h 55"/>
                    <a:gd name="T2" fmla="*/ 1 w 56"/>
                    <a:gd name="T3" fmla="*/ 25 h 55"/>
                    <a:gd name="T4" fmla="*/ 30 w 56"/>
                    <a:gd name="T5" fmla="*/ 1 h 55"/>
                    <a:gd name="T6" fmla="*/ 54 w 56"/>
                    <a:gd name="T7" fmla="*/ 30 h 55"/>
                    <a:gd name="T8" fmla="*/ 26 w 56"/>
                    <a:gd name="T9" fmla="*/ 54 h 55"/>
                  </a:gdLst>
                  <a:ahLst/>
                  <a:cxnLst>
                    <a:cxn ang="0">
                      <a:pos x="T0" y="T1"/>
                    </a:cxn>
                    <a:cxn ang="0">
                      <a:pos x="T2" y="T3"/>
                    </a:cxn>
                    <a:cxn ang="0">
                      <a:pos x="T4" y="T5"/>
                    </a:cxn>
                    <a:cxn ang="0">
                      <a:pos x="T6" y="T7"/>
                    </a:cxn>
                    <a:cxn ang="0">
                      <a:pos x="T8" y="T9"/>
                    </a:cxn>
                  </a:cxnLst>
                  <a:rect l="0" t="0" r="r" b="b"/>
                  <a:pathLst>
                    <a:path w="56" h="55">
                      <a:moveTo>
                        <a:pt x="26" y="54"/>
                      </a:moveTo>
                      <a:cubicBezTo>
                        <a:pt x="11" y="53"/>
                        <a:pt x="0" y="40"/>
                        <a:pt x="1" y="25"/>
                      </a:cubicBezTo>
                      <a:cubicBezTo>
                        <a:pt x="3" y="11"/>
                        <a:pt x="16" y="0"/>
                        <a:pt x="30" y="1"/>
                      </a:cubicBezTo>
                      <a:cubicBezTo>
                        <a:pt x="45" y="2"/>
                        <a:pt x="56" y="15"/>
                        <a:pt x="54" y="30"/>
                      </a:cubicBezTo>
                      <a:cubicBezTo>
                        <a:pt x="53" y="44"/>
                        <a:pt x="40" y="55"/>
                        <a:pt x="26" y="5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38" name="Freeform 120">
                  <a:extLst>
                    <a:ext uri="{FF2B5EF4-FFF2-40B4-BE49-F238E27FC236}">
                      <a16:creationId xmlns="" xmlns:a16="http://schemas.microsoft.com/office/drawing/2014/main" id="{066987A4-4FC8-4FA6-93E7-418F5567AF1D}"/>
                    </a:ext>
                  </a:extLst>
                </p:cNvPr>
                <p:cNvSpPr>
                  <a:spLocks/>
                </p:cNvSpPr>
                <p:nvPr/>
              </p:nvSpPr>
              <p:spPr bwMode="auto">
                <a:xfrm>
                  <a:off x="3754" y="355"/>
                  <a:ext cx="130" cy="131"/>
                </a:xfrm>
                <a:custGeom>
                  <a:avLst/>
                  <a:gdLst>
                    <a:gd name="T0" fmla="*/ 29 w 55"/>
                    <a:gd name="T1" fmla="*/ 54 h 55"/>
                    <a:gd name="T2" fmla="*/ 1 w 55"/>
                    <a:gd name="T3" fmla="*/ 29 h 55"/>
                    <a:gd name="T4" fmla="*/ 26 w 55"/>
                    <a:gd name="T5" fmla="*/ 1 h 55"/>
                    <a:gd name="T6" fmla="*/ 54 w 55"/>
                    <a:gd name="T7" fmla="*/ 26 h 55"/>
                    <a:gd name="T8" fmla="*/ 29 w 55"/>
                    <a:gd name="T9" fmla="*/ 54 h 55"/>
                  </a:gdLst>
                  <a:ahLst/>
                  <a:cxnLst>
                    <a:cxn ang="0">
                      <a:pos x="T0" y="T1"/>
                    </a:cxn>
                    <a:cxn ang="0">
                      <a:pos x="T2" y="T3"/>
                    </a:cxn>
                    <a:cxn ang="0">
                      <a:pos x="T4" y="T5"/>
                    </a:cxn>
                    <a:cxn ang="0">
                      <a:pos x="T6" y="T7"/>
                    </a:cxn>
                    <a:cxn ang="0">
                      <a:pos x="T8" y="T9"/>
                    </a:cxn>
                  </a:cxnLst>
                  <a:rect l="0" t="0" r="r" b="b"/>
                  <a:pathLst>
                    <a:path w="55" h="55">
                      <a:moveTo>
                        <a:pt x="29" y="54"/>
                      </a:moveTo>
                      <a:cubicBezTo>
                        <a:pt x="14" y="55"/>
                        <a:pt x="2" y="43"/>
                        <a:pt x="1" y="29"/>
                      </a:cubicBezTo>
                      <a:cubicBezTo>
                        <a:pt x="0" y="14"/>
                        <a:pt x="11" y="2"/>
                        <a:pt x="26" y="1"/>
                      </a:cubicBezTo>
                      <a:cubicBezTo>
                        <a:pt x="41" y="0"/>
                        <a:pt x="53" y="11"/>
                        <a:pt x="54" y="26"/>
                      </a:cubicBezTo>
                      <a:cubicBezTo>
                        <a:pt x="55" y="41"/>
                        <a:pt x="43" y="53"/>
                        <a:pt x="29" y="5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39" name="Freeform 121">
                  <a:extLst>
                    <a:ext uri="{FF2B5EF4-FFF2-40B4-BE49-F238E27FC236}">
                      <a16:creationId xmlns="" xmlns:a16="http://schemas.microsoft.com/office/drawing/2014/main" id="{A9B3BC00-0052-422B-8C8C-A15F72CF17D4}"/>
                    </a:ext>
                  </a:extLst>
                </p:cNvPr>
                <p:cNvSpPr>
                  <a:spLocks/>
                </p:cNvSpPr>
                <p:nvPr/>
              </p:nvSpPr>
              <p:spPr bwMode="auto">
                <a:xfrm>
                  <a:off x="3507" y="372"/>
                  <a:ext cx="138" cy="137"/>
                </a:xfrm>
                <a:custGeom>
                  <a:avLst/>
                  <a:gdLst>
                    <a:gd name="T0" fmla="*/ 34 w 58"/>
                    <a:gd name="T1" fmla="*/ 55 h 58"/>
                    <a:gd name="T2" fmla="*/ 3 w 58"/>
                    <a:gd name="T3" fmla="*/ 34 h 58"/>
                    <a:gd name="T4" fmla="*/ 24 w 58"/>
                    <a:gd name="T5" fmla="*/ 3 h 58"/>
                    <a:gd name="T6" fmla="*/ 55 w 58"/>
                    <a:gd name="T7" fmla="*/ 24 h 58"/>
                    <a:gd name="T8" fmla="*/ 34 w 58"/>
                    <a:gd name="T9" fmla="*/ 55 h 58"/>
                  </a:gdLst>
                  <a:ahLst/>
                  <a:cxnLst>
                    <a:cxn ang="0">
                      <a:pos x="T0" y="T1"/>
                    </a:cxn>
                    <a:cxn ang="0">
                      <a:pos x="T2" y="T3"/>
                    </a:cxn>
                    <a:cxn ang="0">
                      <a:pos x="T4" y="T5"/>
                    </a:cxn>
                    <a:cxn ang="0">
                      <a:pos x="T6" y="T7"/>
                    </a:cxn>
                    <a:cxn ang="0">
                      <a:pos x="T8" y="T9"/>
                    </a:cxn>
                  </a:cxnLst>
                  <a:rect l="0" t="0" r="r" b="b"/>
                  <a:pathLst>
                    <a:path w="58" h="58">
                      <a:moveTo>
                        <a:pt x="34" y="55"/>
                      </a:moveTo>
                      <a:cubicBezTo>
                        <a:pt x="20" y="58"/>
                        <a:pt x="6" y="48"/>
                        <a:pt x="3" y="34"/>
                      </a:cubicBezTo>
                      <a:cubicBezTo>
                        <a:pt x="0" y="20"/>
                        <a:pt x="10" y="6"/>
                        <a:pt x="24" y="3"/>
                      </a:cubicBezTo>
                      <a:cubicBezTo>
                        <a:pt x="38" y="0"/>
                        <a:pt x="52" y="9"/>
                        <a:pt x="55" y="24"/>
                      </a:cubicBezTo>
                      <a:cubicBezTo>
                        <a:pt x="58" y="38"/>
                        <a:pt x="49" y="52"/>
                        <a:pt x="34" y="55"/>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40" name="Freeform 122">
                  <a:extLst>
                    <a:ext uri="{FF2B5EF4-FFF2-40B4-BE49-F238E27FC236}">
                      <a16:creationId xmlns="" xmlns:a16="http://schemas.microsoft.com/office/drawing/2014/main" id="{9A33D264-1470-4455-9C71-2EEDFE73A74C}"/>
                    </a:ext>
                  </a:extLst>
                </p:cNvPr>
                <p:cNvSpPr>
                  <a:spLocks/>
                </p:cNvSpPr>
                <p:nvPr/>
              </p:nvSpPr>
              <p:spPr bwMode="auto">
                <a:xfrm>
                  <a:off x="3268" y="422"/>
                  <a:ext cx="142" cy="142"/>
                </a:xfrm>
                <a:custGeom>
                  <a:avLst/>
                  <a:gdLst>
                    <a:gd name="T0" fmla="*/ 39 w 60"/>
                    <a:gd name="T1" fmla="*/ 55 h 60"/>
                    <a:gd name="T2" fmla="*/ 5 w 60"/>
                    <a:gd name="T3" fmla="*/ 39 h 60"/>
                    <a:gd name="T4" fmla="*/ 21 w 60"/>
                    <a:gd name="T5" fmla="*/ 5 h 60"/>
                    <a:gd name="T6" fmla="*/ 55 w 60"/>
                    <a:gd name="T7" fmla="*/ 22 h 60"/>
                    <a:gd name="T8" fmla="*/ 39 w 60"/>
                    <a:gd name="T9" fmla="*/ 55 h 60"/>
                  </a:gdLst>
                  <a:ahLst/>
                  <a:cxnLst>
                    <a:cxn ang="0">
                      <a:pos x="T0" y="T1"/>
                    </a:cxn>
                    <a:cxn ang="0">
                      <a:pos x="T2" y="T3"/>
                    </a:cxn>
                    <a:cxn ang="0">
                      <a:pos x="T4" y="T5"/>
                    </a:cxn>
                    <a:cxn ang="0">
                      <a:pos x="T6" y="T7"/>
                    </a:cxn>
                    <a:cxn ang="0">
                      <a:pos x="T8" y="T9"/>
                    </a:cxn>
                  </a:cxnLst>
                  <a:rect l="0" t="0" r="r" b="b"/>
                  <a:pathLst>
                    <a:path w="60" h="60">
                      <a:moveTo>
                        <a:pt x="39" y="55"/>
                      </a:moveTo>
                      <a:cubicBezTo>
                        <a:pt x="25" y="60"/>
                        <a:pt x="10" y="53"/>
                        <a:pt x="5" y="39"/>
                      </a:cubicBezTo>
                      <a:cubicBezTo>
                        <a:pt x="0" y="25"/>
                        <a:pt x="7" y="10"/>
                        <a:pt x="21" y="5"/>
                      </a:cubicBezTo>
                      <a:cubicBezTo>
                        <a:pt x="35" y="0"/>
                        <a:pt x="50" y="8"/>
                        <a:pt x="55" y="22"/>
                      </a:cubicBezTo>
                      <a:cubicBezTo>
                        <a:pt x="60" y="35"/>
                        <a:pt x="53" y="51"/>
                        <a:pt x="39" y="55"/>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41" name="Freeform 123">
                  <a:extLst>
                    <a:ext uri="{FF2B5EF4-FFF2-40B4-BE49-F238E27FC236}">
                      <a16:creationId xmlns="" xmlns:a16="http://schemas.microsoft.com/office/drawing/2014/main" id="{F2F896FC-CF91-439D-AD24-90172187CCC4}"/>
                    </a:ext>
                  </a:extLst>
                </p:cNvPr>
                <p:cNvSpPr>
                  <a:spLocks/>
                </p:cNvSpPr>
                <p:nvPr/>
              </p:nvSpPr>
              <p:spPr bwMode="auto">
                <a:xfrm>
                  <a:off x="3041" y="507"/>
                  <a:ext cx="142" cy="144"/>
                </a:xfrm>
                <a:custGeom>
                  <a:avLst/>
                  <a:gdLst>
                    <a:gd name="T0" fmla="*/ 42 w 60"/>
                    <a:gd name="T1" fmla="*/ 54 h 61"/>
                    <a:gd name="T2" fmla="*/ 6 w 60"/>
                    <a:gd name="T3" fmla="*/ 43 h 61"/>
                    <a:gd name="T4" fmla="*/ 18 w 60"/>
                    <a:gd name="T5" fmla="*/ 7 h 61"/>
                    <a:gd name="T6" fmla="*/ 54 w 60"/>
                    <a:gd name="T7" fmla="*/ 18 h 61"/>
                    <a:gd name="T8" fmla="*/ 42 w 60"/>
                    <a:gd name="T9" fmla="*/ 54 h 61"/>
                  </a:gdLst>
                  <a:ahLst/>
                  <a:cxnLst>
                    <a:cxn ang="0">
                      <a:pos x="T0" y="T1"/>
                    </a:cxn>
                    <a:cxn ang="0">
                      <a:pos x="T2" y="T3"/>
                    </a:cxn>
                    <a:cxn ang="0">
                      <a:pos x="T4" y="T5"/>
                    </a:cxn>
                    <a:cxn ang="0">
                      <a:pos x="T6" y="T7"/>
                    </a:cxn>
                    <a:cxn ang="0">
                      <a:pos x="T8" y="T9"/>
                    </a:cxn>
                  </a:cxnLst>
                  <a:rect l="0" t="0" r="r" b="b"/>
                  <a:pathLst>
                    <a:path w="60" h="61">
                      <a:moveTo>
                        <a:pt x="42" y="54"/>
                      </a:moveTo>
                      <a:cubicBezTo>
                        <a:pt x="29" y="61"/>
                        <a:pt x="13" y="56"/>
                        <a:pt x="6" y="43"/>
                      </a:cubicBezTo>
                      <a:cubicBezTo>
                        <a:pt x="0" y="30"/>
                        <a:pt x="5" y="14"/>
                        <a:pt x="18" y="7"/>
                      </a:cubicBezTo>
                      <a:cubicBezTo>
                        <a:pt x="31" y="0"/>
                        <a:pt x="47" y="5"/>
                        <a:pt x="54" y="18"/>
                      </a:cubicBezTo>
                      <a:cubicBezTo>
                        <a:pt x="60" y="31"/>
                        <a:pt x="55" y="47"/>
                        <a:pt x="42" y="5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42" name="Freeform 124">
                  <a:extLst>
                    <a:ext uri="{FF2B5EF4-FFF2-40B4-BE49-F238E27FC236}">
                      <a16:creationId xmlns="" xmlns:a16="http://schemas.microsoft.com/office/drawing/2014/main" id="{C1CF9AAF-D768-4B0A-B73C-F44F335965DF}"/>
                    </a:ext>
                  </a:extLst>
                </p:cNvPr>
                <p:cNvSpPr>
                  <a:spLocks/>
                </p:cNvSpPr>
                <p:nvPr/>
              </p:nvSpPr>
              <p:spPr bwMode="auto">
                <a:xfrm>
                  <a:off x="2828" y="625"/>
                  <a:ext cx="142" cy="142"/>
                </a:xfrm>
                <a:custGeom>
                  <a:avLst/>
                  <a:gdLst>
                    <a:gd name="T0" fmla="*/ 45 w 60"/>
                    <a:gd name="T1" fmla="*/ 51 h 60"/>
                    <a:gd name="T2" fmla="*/ 8 w 60"/>
                    <a:gd name="T3" fmla="*/ 45 h 60"/>
                    <a:gd name="T4" fmla="*/ 15 w 60"/>
                    <a:gd name="T5" fmla="*/ 8 h 60"/>
                    <a:gd name="T6" fmla="*/ 52 w 60"/>
                    <a:gd name="T7" fmla="*/ 14 h 60"/>
                    <a:gd name="T8" fmla="*/ 45 w 60"/>
                    <a:gd name="T9" fmla="*/ 51 h 60"/>
                  </a:gdLst>
                  <a:ahLst/>
                  <a:cxnLst>
                    <a:cxn ang="0">
                      <a:pos x="T0" y="T1"/>
                    </a:cxn>
                    <a:cxn ang="0">
                      <a:pos x="T2" y="T3"/>
                    </a:cxn>
                    <a:cxn ang="0">
                      <a:pos x="T4" y="T5"/>
                    </a:cxn>
                    <a:cxn ang="0">
                      <a:pos x="T6" y="T7"/>
                    </a:cxn>
                    <a:cxn ang="0">
                      <a:pos x="T8" y="T9"/>
                    </a:cxn>
                  </a:cxnLst>
                  <a:rect l="0" t="0" r="r" b="b"/>
                  <a:pathLst>
                    <a:path w="60" h="60">
                      <a:moveTo>
                        <a:pt x="45" y="51"/>
                      </a:moveTo>
                      <a:cubicBezTo>
                        <a:pt x="33" y="60"/>
                        <a:pt x="17" y="57"/>
                        <a:pt x="8" y="45"/>
                      </a:cubicBezTo>
                      <a:cubicBezTo>
                        <a:pt x="0" y="33"/>
                        <a:pt x="3" y="16"/>
                        <a:pt x="15" y="8"/>
                      </a:cubicBezTo>
                      <a:cubicBezTo>
                        <a:pt x="27" y="0"/>
                        <a:pt x="43" y="3"/>
                        <a:pt x="52" y="14"/>
                      </a:cubicBezTo>
                      <a:cubicBezTo>
                        <a:pt x="60" y="26"/>
                        <a:pt x="57" y="43"/>
                        <a:pt x="45" y="51"/>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grpSp>
          <p:grpSp>
            <p:nvGrpSpPr>
              <p:cNvPr id="62" name="Group 127">
                <a:extLst>
                  <a:ext uri="{FF2B5EF4-FFF2-40B4-BE49-F238E27FC236}">
                    <a16:creationId xmlns="" xmlns:a16="http://schemas.microsoft.com/office/drawing/2014/main" id="{FB569DA2-CD56-4753-BF13-92D15A43EB0C}"/>
                  </a:ext>
                </a:extLst>
              </p:cNvPr>
              <p:cNvGrpSpPr>
                <a:grpSpLocks noChangeAspect="1"/>
              </p:cNvGrpSpPr>
              <p:nvPr/>
            </p:nvGrpSpPr>
            <p:grpSpPr bwMode="auto">
              <a:xfrm>
                <a:off x="4054124" y="1924241"/>
                <a:ext cx="695012" cy="696040"/>
                <a:chOff x="2150" y="465"/>
                <a:chExt cx="3380" cy="3385"/>
              </a:xfrm>
              <a:gradFill flip="none" rotWithShape="1">
                <a:gsLst>
                  <a:gs pos="0">
                    <a:srgbClr val="01E2BC"/>
                  </a:gs>
                  <a:gs pos="77000">
                    <a:srgbClr val="01E2BC">
                      <a:alpha val="0"/>
                    </a:srgbClr>
                  </a:gs>
                </a:gsLst>
                <a:lin ang="13500000" scaled="1"/>
                <a:tileRect/>
              </a:gradFill>
            </p:grpSpPr>
            <p:sp>
              <p:nvSpPr>
                <p:cNvPr id="68" name="Freeform 128">
                  <a:extLst>
                    <a:ext uri="{FF2B5EF4-FFF2-40B4-BE49-F238E27FC236}">
                      <a16:creationId xmlns="" xmlns:a16="http://schemas.microsoft.com/office/drawing/2014/main" id="{3E538D64-7CCA-4F2D-A826-336CD678C35B}"/>
                    </a:ext>
                  </a:extLst>
                </p:cNvPr>
                <p:cNvSpPr>
                  <a:spLocks/>
                </p:cNvSpPr>
                <p:nvPr/>
              </p:nvSpPr>
              <p:spPr bwMode="auto">
                <a:xfrm>
                  <a:off x="3440" y="465"/>
                  <a:ext cx="341" cy="93"/>
                </a:xfrm>
                <a:custGeom>
                  <a:avLst/>
                  <a:gdLst>
                    <a:gd name="T0" fmla="*/ 143 w 144"/>
                    <a:gd name="T1" fmla="*/ 9 h 39"/>
                    <a:gd name="T2" fmla="*/ 135 w 144"/>
                    <a:gd name="T3" fmla="*/ 21 h 39"/>
                    <a:gd name="T4" fmla="*/ 12 w 144"/>
                    <a:gd name="T5" fmla="*/ 38 h 39"/>
                    <a:gd name="T6" fmla="*/ 1 w 144"/>
                    <a:gd name="T7" fmla="*/ 29 h 39"/>
                    <a:gd name="T8" fmla="*/ 1 w 144"/>
                    <a:gd name="T9" fmla="*/ 29 h 39"/>
                    <a:gd name="T10" fmla="*/ 9 w 144"/>
                    <a:gd name="T11" fmla="*/ 18 h 39"/>
                    <a:gd name="T12" fmla="*/ 132 w 144"/>
                    <a:gd name="T13" fmla="*/ 1 h 39"/>
                    <a:gd name="T14" fmla="*/ 143 w 144"/>
                    <a:gd name="T15" fmla="*/ 9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4" h="39">
                      <a:moveTo>
                        <a:pt x="143" y="9"/>
                      </a:moveTo>
                      <a:cubicBezTo>
                        <a:pt x="144" y="15"/>
                        <a:pt x="140" y="20"/>
                        <a:pt x="135" y="21"/>
                      </a:cubicBezTo>
                      <a:cubicBezTo>
                        <a:pt x="12" y="38"/>
                        <a:pt x="12" y="38"/>
                        <a:pt x="12" y="38"/>
                      </a:cubicBezTo>
                      <a:cubicBezTo>
                        <a:pt x="6" y="39"/>
                        <a:pt x="1" y="35"/>
                        <a:pt x="1" y="29"/>
                      </a:cubicBezTo>
                      <a:cubicBezTo>
                        <a:pt x="1" y="29"/>
                        <a:pt x="1" y="29"/>
                        <a:pt x="1" y="29"/>
                      </a:cubicBezTo>
                      <a:cubicBezTo>
                        <a:pt x="0" y="24"/>
                        <a:pt x="4" y="19"/>
                        <a:pt x="9" y="18"/>
                      </a:cubicBezTo>
                      <a:cubicBezTo>
                        <a:pt x="132" y="1"/>
                        <a:pt x="132" y="1"/>
                        <a:pt x="132" y="1"/>
                      </a:cubicBezTo>
                      <a:cubicBezTo>
                        <a:pt x="137" y="0"/>
                        <a:pt x="143" y="4"/>
                        <a:pt x="143" y="9"/>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9" name="Freeform 129">
                  <a:extLst>
                    <a:ext uri="{FF2B5EF4-FFF2-40B4-BE49-F238E27FC236}">
                      <a16:creationId xmlns="" xmlns:a16="http://schemas.microsoft.com/office/drawing/2014/main" id="{94358458-587E-4533-8F2D-ABD49ED29519}"/>
                    </a:ext>
                  </a:extLst>
                </p:cNvPr>
                <p:cNvSpPr>
                  <a:spLocks/>
                </p:cNvSpPr>
                <p:nvPr/>
              </p:nvSpPr>
              <p:spPr bwMode="auto">
                <a:xfrm>
                  <a:off x="3109" y="517"/>
                  <a:ext cx="329" cy="154"/>
                </a:xfrm>
                <a:custGeom>
                  <a:avLst/>
                  <a:gdLst>
                    <a:gd name="T0" fmla="*/ 137 w 139"/>
                    <a:gd name="T1" fmla="*/ 8 h 65"/>
                    <a:gd name="T2" fmla="*/ 131 w 139"/>
                    <a:gd name="T3" fmla="*/ 21 h 65"/>
                    <a:gd name="T4" fmla="*/ 15 w 139"/>
                    <a:gd name="T5" fmla="*/ 63 h 65"/>
                    <a:gd name="T6" fmla="*/ 2 w 139"/>
                    <a:gd name="T7" fmla="*/ 57 h 65"/>
                    <a:gd name="T8" fmla="*/ 2 w 139"/>
                    <a:gd name="T9" fmla="*/ 57 h 65"/>
                    <a:gd name="T10" fmla="*/ 8 w 139"/>
                    <a:gd name="T11" fmla="*/ 45 h 65"/>
                    <a:gd name="T12" fmla="*/ 124 w 139"/>
                    <a:gd name="T13" fmla="*/ 2 h 65"/>
                    <a:gd name="T14" fmla="*/ 137 w 139"/>
                    <a:gd name="T15" fmla="*/ 8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9" h="65">
                      <a:moveTo>
                        <a:pt x="137" y="8"/>
                      </a:moveTo>
                      <a:cubicBezTo>
                        <a:pt x="139" y="13"/>
                        <a:pt x="136" y="19"/>
                        <a:pt x="131" y="21"/>
                      </a:cubicBezTo>
                      <a:cubicBezTo>
                        <a:pt x="15" y="63"/>
                        <a:pt x="15" y="63"/>
                        <a:pt x="15" y="63"/>
                      </a:cubicBezTo>
                      <a:cubicBezTo>
                        <a:pt x="9" y="65"/>
                        <a:pt x="4" y="63"/>
                        <a:pt x="2" y="57"/>
                      </a:cubicBezTo>
                      <a:cubicBezTo>
                        <a:pt x="2" y="57"/>
                        <a:pt x="2" y="57"/>
                        <a:pt x="2" y="57"/>
                      </a:cubicBezTo>
                      <a:cubicBezTo>
                        <a:pt x="0" y="52"/>
                        <a:pt x="3" y="47"/>
                        <a:pt x="8" y="45"/>
                      </a:cubicBezTo>
                      <a:cubicBezTo>
                        <a:pt x="124" y="2"/>
                        <a:pt x="124" y="2"/>
                        <a:pt x="124" y="2"/>
                      </a:cubicBezTo>
                      <a:cubicBezTo>
                        <a:pt x="130" y="0"/>
                        <a:pt x="135" y="3"/>
                        <a:pt x="137" y="8"/>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0" name="Freeform 130">
                  <a:extLst>
                    <a:ext uri="{FF2B5EF4-FFF2-40B4-BE49-F238E27FC236}">
                      <a16:creationId xmlns="" xmlns:a16="http://schemas.microsoft.com/office/drawing/2014/main" id="{B22FE0FC-5200-4C73-89FC-3E1438B1B03B}"/>
                    </a:ext>
                  </a:extLst>
                </p:cNvPr>
                <p:cNvSpPr>
                  <a:spLocks/>
                </p:cNvSpPr>
                <p:nvPr/>
              </p:nvSpPr>
              <p:spPr bwMode="auto">
                <a:xfrm>
                  <a:off x="2808" y="643"/>
                  <a:ext cx="303" cy="208"/>
                </a:xfrm>
                <a:custGeom>
                  <a:avLst/>
                  <a:gdLst>
                    <a:gd name="T0" fmla="*/ 126 w 128"/>
                    <a:gd name="T1" fmla="*/ 6 h 88"/>
                    <a:gd name="T2" fmla="*/ 122 w 128"/>
                    <a:gd name="T3" fmla="*/ 20 h 88"/>
                    <a:gd name="T4" fmla="*/ 17 w 128"/>
                    <a:gd name="T5" fmla="*/ 85 h 88"/>
                    <a:gd name="T6" fmla="*/ 3 w 128"/>
                    <a:gd name="T7" fmla="*/ 82 h 88"/>
                    <a:gd name="T8" fmla="*/ 3 w 128"/>
                    <a:gd name="T9" fmla="*/ 82 h 88"/>
                    <a:gd name="T10" fmla="*/ 7 w 128"/>
                    <a:gd name="T11" fmla="*/ 68 h 88"/>
                    <a:gd name="T12" fmla="*/ 112 w 128"/>
                    <a:gd name="T13" fmla="*/ 3 h 88"/>
                    <a:gd name="T14" fmla="*/ 126 w 128"/>
                    <a:gd name="T15" fmla="*/ 6 h 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 h="88">
                      <a:moveTo>
                        <a:pt x="126" y="6"/>
                      </a:moveTo>
                      <a:cubicBezTo>
                        <a:pt x="128" y="11"/>
                        <a:pt x="127" y="17"/>
                        <a:pt x="122" y="20"/>
                      </a:cubicBezTo>
                      <a:cubicBezTo>
                        <a:pt x="17" y="85"/>
                        <a:pt x="17" y="85"/>
                        <a:pt x="17" y="85"/>
                      </a:cubicBezTo>
                      <a:cubicBezTo>
                        <a:pt x="12" y="88"/>
                        <a:pt x="6" y="87"/>
                        <a:pt x="3" y="82"/>
                      </a:cubicBezTo>
                      <a:cubicBezTo>
                        <a:pt x="3" y="82"/>
                        <a:pt x="3" y="82"/>
                        <a:pt x="3" y="82"/>
                      </a:cubicBezTo>
                      <a:cubicBezTo>
                        <a:pt x="0" y="78"/>
                        <a:pt x="2" y="71"/>
                        <a:pt x="7" y="68"/>
                      </a:cubicBezTo>
                      <a:cubicBezTo>
                        <a:pt x="112" y="3"/>
                        <a:pt x="112" y="3"/>
                        <a:pt x="112" y="3"/>
                      </a:cubicBezTo>
                      <a:cubicBezTo>
                        <a:pt x="116" y="0"/>
                        <a:pt x="123" y="1"/>
                        <a:pt x="126" y="6"/>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1" name="Freeform 131">
                  <a:extLst>
                    <a:ext uri="{FF2B5EF4-FFF2-40B4-BE49-F238E27FC236}">
                      <a16:creationId xmlns="" xmlns:a16="http://schemas.microsoft.com/office/drawing/2014/main" id="{B2F3BF51-3E9A-439A-A006-499E8FDEC3AC}"/>
                    </a:ext>
                  </a:extLst>
                </p:cNvPr>
                <p:cNvSpPr>
                  <a:spLocks/>
                </p:cNvSpPr>
                <p:nvPr/>
              </p:nvSpPr>
              <p:spPr bwMode="auto">
                <a:xfrm>
                  <a:off x="2555" y="832"/>
                  <a:ext cx="263" cy="256"/>
                </a:xfrm>
                <a:custGeom>
                  <a:avLst/>
                  <a:gdLst>
                    <a:gd name="T0" fmla="*/ 107 w 111"/>
                    <a:gd name="T1" fmla="*/ 4 h 108"/>
                    <a:gd name="T2" fmla="*/ 107 w 111"/>
                    <a:gd name="T3" fmla="*/ 18 h 108"/>
                    <a:gd name="T4" fmla="*/ 18 w 111"/>
                    <a:gd name="T5" fmla="*/ 105 h 108"/>
                    <a:gd name="T6" fmla="*/ 4 w 111"/>
                    <a:gd name="T7" fmla="*/ 104 h 108"/>
                    <a:gd name="T8" fmla="*/ 4 w 111"/>
                    <a:gd name="T9" fmla="*/ 104 h 108"/>
                    <a:gd name="T10" fmla="*/ 4 w 111"/>
                    <a:gd name="T11" fmla="*/ 90 h 108"/>
                    <a:gd name="T12" fmla="*/ 93 w 111"/>
                    <a:gd name="T13" fmla="*/ 4 h 108"/>
                    <a:gd name="T14" fmla="*/ 107 w 111"/>
                    <a:gd name="T15" fmla="*/ 4 h 1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 h="108">
                      <a:moveTo>
                        <a:pt x="107" y="4"/>
                      </a:moveTo>
                      <a:cubicBezTo>
                        <a:pt x="111" y="8"/>
                        <a:pt x="111" y="15"/>
                        <a:pt x="107" y="18"/>
                      </a:cubicBezTo>
                      <a:cubicBezTo>
                        <a:pt x="18" y="105"/>
                        <a:pt x="18" y="105"/>
                        <a:pt x="18" y="105"/>
                      </a:cubicBezTo>
                      <a:cubicBezTo>
                        <a:pt x="14" y="108"/>
                        <a:pt x="8" y="108"/>
                        <a:pt x="4" y="104"/>
                      </a:cubicBezTo>
                      <a:cubicBezTo>
                        <a:pt x="4" y="104"/>
                        <a:pt x="4" y="104"/>
                        <a:pt x="4" y="104"/>
                      </a:cubicBezTo>
                      <a:cubicBezTo>
                        <a:pt x="0" y="100"/>
                        <a:pt x="0" y="94"/>
                        <a:pt x="4" y="90"/>
                      </a:cubicBezTo>
                      <a:cubicBezTo>
                        <a:pt x="93" y="4"/>
                        <a:pt x="93" y="4"/>
                        <a:pt x="93" y="4"/>
                      </a:cubicBezTo>
                      <a:cubicBezTo>
                        <a:pt x="97" y="0"/>
                        <a:pt x="104" y="0"/>
                        <a:pt x="107" y="4"/>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2" name="Freeform 132">
                  <a:extLst>
                    <a:ext uri="{FF2B5EF4-FFF2-40B4-BE49-F238E27FC236}">
                      <a16:creationId xmlns="" xmlns:a16="http://schemas.microsoft.com/office/drawing/2014/main" id="{B45B210A-352D-4D7E-85B2-DCEF50D2BE85}"/>
                    </a:ext>
                  </a:extLst>
                </p:cNvPr>
                <p:cNvSpPr>
                  <a:spLocks/>
                </p:cNvSpPr>
                <p:nvPr/>
              </p:nvSpPr>
              <p:spPr bwMode="auto">
                <a:xfrm>
                  <a:off x="2354" y="1078"/>
                  <a:ext cx="217" cy="296"/>
                </a:xfrm>
                <a:custGeom>
                  <a:avLst/>
                  <a:gdLst>
                    <a:gd name="T0" fmla="*/ 86 w 92"/>
                    <a:gd name="T1" fmla="*/ 3 h 125"/>
                    <a:gd name="T2" fmla="*/ 89 w 92"/>
                    <a:gd name="T3" fmla="*/ 17 h 125"/>
                    <a:gd name="T4" fmla="*/ 20 w 92"/>
                    <a:gd name="T5" fmla="*/ 120 h 125"/>
                    <a:gd name="T6" fmla="*/ 6 w 92"/>
                    <a:gd name="T7" fmla="*/ 122 h 125"/>
                    <a:gd name="T8" fmla="*/ 6 w 92"/>
                    <a:gd name="T9" fmla="*/ 122 h 125"/>
                    <a:gd name="T10" fmla="*/ 3 w 92"/>
                    <a:gd name="T11" fmla="*/ 109 h 125"/>
                    <a:gd name="T12" fmla="*/ 73 w 92"/>
                    <a:gd name="T13" fmla="*/ 6 h 125"/>
                    <a:gd name="T14" fmla="*/ 86 w 92"/>
                    <a:gd name="T15" fmla="*/ 3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125">
                      <a:moveTo>
                        <a:pt x="86" y="3"/>
                      </a:moveTo>
                      <a:cubicBezTo>
                        <a:pt x="91" y="6"/>
                        <a:pt x="92" y="12"/>
                        <a:pt x="89" y="17"/>
                      </a:cubicBezTo>
                      <a:cubicBezTo>
                        <a:pt x="20" y="120"/>
                        <a:pt x="20" y="120"/>
                        <a:pt x="20" y="120"/>
                      </a:cubicBezTo>
                      <a:cubicBezTo>
                        <a:pt x="17" y="124"/>
                        <a:pt x="10" y="125"/>
                        <a:pt x="6" y="122"/>
                      </a:cubicBezTo>
                      <a:cubicBezTo>
                        <a:pt x="6" y="122"/>
                        <a:pt x="6" y="122"/>
                        <a:pt x="6" y="122"/>
                      </a:cubicBezTo>
                      <a:cubicBezTo>
                        <a:pt x="1" y="119"/>
                        <a:pt x="0" y="113"/>
                        <a:pt x="3" y="109"/>
                      </a:cubicBezTo>
                      <a:cubicBezTo>
                        <a:pt x="73" y="6"/>
                        <a:pt x="73" y="6"/>
                        <a:pt x="73" y="6"/>
                      </a:cubicBezTo>
                      <a:cubicBezTo>
                        <a:pt x="76" y="1"/>
                        <a:pt x="82" y="0"/>
                        <a:pt x="86" y="3"/>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3" name="Freeform 133">
                  <a:extLst>
                    <a:ext uri="{FF2B5EF4-FFF2-40B4-BE49-F238E27FC236}">
                      <a16:creationId xmlns="" xmlns:a16="http://schemas.microsoft.com/office/drawing/2014/main" id="{D28D29DE-6D31-4A2C-97B1-379961FB7898}"/>
                    </a:ext>
                  </a:extLst>
                </p:cNvPr>
                <p:cNvSpPr>
                  <a:spLocks/>
                </p:cNvSpPr>
                <p:nvPr/>
              </p:nvSpPr>
              <p:spPr bwMode="auto">
                <a:xfrm>
                  <a:off x="2219" y="1370"/>
                  <a:ext cx="163" cy="326"/>
                </a:xfrm>
                <a:custGeom>
                  <a:avLst/>
                  <a:gdLst>
                    <a:gd name="T0" fmla="*/ 61 w 69"/>
                    <a:gd name="T1" fmla="*/ 3 h 138"/>
                    <a:gd name="T2" fmla="*/ 67 w 69"/>
                    <a:gd name="T3" fmla="*/ 16 h 138"/>
                    <a:gd name="T4" fmla="*/ 20 w 69"/>
                    <a:gd name="T5" fmla="*/ 130 h 138"/>
                    <a:gd name="T6" fmla="*/ 7 w 69"/>
                    <a:gd name="T7" fmla="*/ 136 h 138"/>
                    <a:gd name="T8" fmla="*/ 7 w 69"/>
                    <a:gd name="T9" fmla="*/ 136 h 138"/>
                    <a:gd name="T10" fmla="*/ 2 w 69"/>
                    <a:gd name="T11" fmla="*/ 123 h 138"/>
                    <a:gd name="T12" fmla="*/ 48 w 69"/>
                    <a:gd name="T13" fmla="*/ 8 h 138"/>
                    <a:gd name="T14" fmla="*/ 61 w 69"/>
                    <a:gd name="T15" fmla="*/ 3 h 1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138">
                      <a:moveTo>
                        <a:pt x="61" y="3"/>
                      </a:moveTo>
                      <a:cubicBezTo>
                        <a:pt x="66" y="5"/>
                        <a:pt x="69" y="10"/>
                        <a:pt x="67" y="16"/>
                      </a:cubicBezTo>
                      <a:cubicBezTo>
                        <a:pt x="20" y="130"/>
                        <a:pt x="20" y="130"/>
                        <a:pt x="20" y="130"/>
                      </a:cubicBezTo>
                      <a:cubicBezTo>
                        <a:pt x="18" y="136"/>
                        <a:pt x="12" y="138"/>
                        <a:pt x="7" y="136"/>
                      </a:cubicBezTo>
                      <a:cubicBezTo>
                        <a:pt x="7" y="136"/>
                        <a:pt x="7" y="136"/>
                        <a:pt x="7" y="136"/>
                      </a:cubicBezTo>
                      <a:cubicBezTo>
                        <a:pt x="2" y="134"/>
                        <a:pt x="0" y="128"/>
                        <a:pt x="2" y="123"/>
                      </a:cubicBezTo>
                      <a:cubicBezTo>
                        <a:pt x="48" y="8"/>
                        <a:pt x="48" y="8"/>
                        <a:pt x="48" y="8"/>
                      </a:cubicBezTo>
                      <a:cubicBezTo>
                        <a:pt x="50" y="3"/>
                        <a:pt x="56" y="0"/>
                        <a:pt x="61" y="3"/>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4" name="Freeform 134">
                  <a:extLst>
                    <a:ext uri="{FF2B5EF4-FFF2-40B4-BE49-F238E27FC236}">
                      <a16:creationId xmlns="" xmlns:a16="http://schemas.microsoft.com/office/drawing/2014/main" id="{0AE5C438-D6AC-4B51-A274-21B75DFE12B4}"/>
                    </a:ext>
                  </a:extLst>
                </p:cNvPr>
                <p:cNvSpPr>
                  <a:spLocks/>
                </p:cNvSpPr>
                <p:nvPr/>
              </p:nvSpPr>
              <p:spPr bwMode="auto">
                <a:xfrm>
                  <a:off x="2153" y="1696"/>
                  <a:ext cx="101" cy="341"/>
                </a:xfrm>
                <a:custGeom>
                  <a:avLst/>
                  <a:gdLst>
                    <a:gd name="T0" fmla="*/ 34 w 43"/>
                    <a:gd name="T1" fmla="*/ 1 h 144"/>
                    <a:gd name="T2" fmla="*/ 42 w 43"/>
                    <a:gd name="T3" fmla="*/ 13 h 144"/>
                    <a:gd name="T4" fmla="*/ 21 w 43"/>
                    <a:gd name="T5" fmla="*/ 135 h 144"/>
                    <a:gd name="T6" fmla="*/ 9 w 43"/>
                    <a:gd name="T7" fmla="*/ 143 h 144"/>
                    <a:gd name="T8" fmla="*/ 9 w 43"/>
                    <a:gd name="T9" fmla="*/ 143 h 144"/>
                    <a:gd name="T10" fmla="*/ 1 w 43"/>
                    <a:gd name="T11" fmla="*/ 132 h 144"/>
                    <a:gd name="T12" fmla="*/ 22 w 43"/>
                    <a:gd name="T13" fmla="*/ 10 h 144"/>
                    <a:gd name="T14" fmla="*/ 34 w 43"/>
                    <a:gd name="T15" fmla="*/ 1 h 1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144">
                      <a:moveTo>
                        <a:pt x="34" y="1"/>
                      </a:moveTo>
                      <a:cubicBezTo>
                        <a:pt x="39" y="2"/>
                        <a:pt x="43" y="8"/>
                        <a:pt x="42" y="13"/>
                      </a:cubicBezTo>
                      <a:cubicBezTo>
                        <a:pt x="21" y="135"/>
                        <a:pt x="21" y="135"/>
                        <a:pt x="21" y="135"/>
                      </a:cubicBezTo>
                      <a:cubicBezTo>
                        <a:pt x="20" y="141"/>
                        <a:pt x="14" y="144"/>
                        <a:pt x="9" y="143"/>
                      </a:cubicBezTo>
                      <a:cubicBezTo>
                        <a:pt x="9" y="143"/>
                        <a:pt x="9" y="143"/>
                        <a:pt x="9" y="143"/>
                      </a:cubicBezTo>
                      <a:cubicBezTo>
                        <a:pt x="4" y="142"/>
                        <a:pt x="0" y="137"/>
                        <a:pt x="1" y="132"/>
                      </a:cubicBezTo>
                      <a:cubicBezTo>
                        <a:pt x="22" y="10"/>
                        <a:pt x="22" y="10"/>
                        <a:pt x="22" y="10"/>
                      </a:cubicBezTo>
                      <a:cubicBezTo>
                        <a:pt x="23" y="4"/>
                        <a:pt x="29" y="0"/>
                        <a:pt x="34" y="1"/>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5" name="Freeform 135">
                  <a:extLst>
                    <a:ext uri="{FF2B5EF4-FFF2-40B4-BE49-F238E27FC236}">
                      <a16:creationId xmlns="" xmlns:a16="http://schemas.microsoft.com/office/drawing/2014/main" id="{8850DFBF-9C29-4065-B956-36C9794321CC}"/>
                    </a:ext>
                  </a:extLst>
                </p:cNvPr>
                <p:cNvSpPr>
                  <a:spLocks/>
                </p:cNvSpPr>
                <p:nvPr/>
              </p:nvSpPr>
              <p:spPr bwMode="auto">
                <a:xfrm>
                  <a:off x="2150" y="2044"/>
                  <a:ext cx="57" cy="341"/>
                </a:xfrm>
                <a:custGeom>
                  <a:avLst/>
                  <a:gdLst>
                    <a:gd name="T0" fmla="*/ 10 w 24"/>
                    <a:gd name="T1" fmla="*/ 0 h 144"/>
                    <a:gd name="T2" fmla="*/ 20 w 24"/>
                    <a:gd name="T3" fmla="*/ 9 h 144"/>
                    <a:gd name="T4" fmla="*/ 24 w 24"/>
                    <a:gd name="T5" fmla="*/ 133 h 144"/>
                    <a:gd name="T6" fmla="*/ 15 w 24"/>
                    <a:gd name="T7" fmla="*/ 144 h 144"/>
                    <a:gd name="T8" fmla="*/ 15 w 24"/>
                    <a:gd name="T9" fmla="*/ 144 h 144"/>
                    <a:gd name="T10" fmla="*/ 4 w 24"/>
                    <a:gd name="T11" fmla="*/ 134 h 144"/>
                    <a:gd name="T12" fmla="*/ 0 w 24"/>
                    <a:gd name="T13" fmla="*/ 10 h 144"/>
                    <a:gd name="T14" fmla="*/ 10 w 24"/>
                    <a:gd name="T15" fmla="*/ 0 h 1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144">
                      <a:moveTo>
                        <a:pt x="10" y="0"/>
                      </a:moveTo>
                      <a:cubicBezTo>
                        <a:pt x="15" y="0"/>
                        <a:pt x="20" y="4"/>
                        <a:pt x="20" y="9"/>
                      </a:cubicBezTo>
                      <a:cubicBezTo>
                        <a:pt x="24" y="133"/>
                        <a:pt x="24" y="133"/>
                        <a:pt x="24" y="133"/>
                      </a:cubicBezTo>
                      <a:cubicBezTo>
                        <a:pt x="24" y="139"/>
                        <a:pt x="20" y="144"/>
                        <a:pt x="15" y="144"/>
                      </a:cubicBezTo>
                      <a:cubicBezTo>
                        <a:pt x="15" y="144"/>
                        <a:pt x="15" y="144"/>
                        <a:pt x="15" y="144"/>
                      </a:cubicBezTo>
                      <a:cubicBezTo>
                        <a:pt x="9" y="144"/>
                        <a:pt x="4" y="140"/>
                        <a:pt x="4" y="134"/>
                      </a:cubicBezTo>
                      <a:cubicBezTo>
                        <a:pt x="0" y="10"/>
                        <a:pt x="0" y="10"/>
                        <a:pt x="0" y="10"/>
                      </a:cubicBezTo>
                      <a:cubicBezTo>
                        <a:pt x="0" y="5"/>
                        <a:pt x="4" y="0"/>
                        <a:pt x="10" y="0"/>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6" name="Freeform 136">
                  <a:extLst>
                    <a:ext uri="{FF2B5EF4-FFF2-40B4-BE49-F238E27FC236}">
                      <a16:creationId xmlns="" xmlns:a16="http://schemas.microsoft.com/office/drawing/2014/main" id="{45CE1477-F1DB-48A5-9069-A89F1E557D26}"/>
                    </a:ext>
                  </a:extLst>
                </p:cNvPr>
                <p:cNvSpPr>
                  <a:spLocks/>
                </p:cNvSpPr>
                <p:nvPr/>
              </p:nvSpPr>
              <p:spPr bwMode="auto">
                <a:xfrm>
                  <a:off x="2164" y="2390"/>
                  <a:ext cx="123" cy="336"/>
                </a:xfrm>
                <a:custGeom>
                  <a:avLst/>
                  <a:gdLst>
                    <a:gd name="T0" fmla="*/ 9 w 52"/>
                    <a:gd name="T1" fmla="*/ 1 h 142"/>
                    <a:gd name="T2" fmla="*/ 21 w 52"/>
                    <a:gd name="T3" fmla="*/ 9 h 142"/>
                    <a:gd name="T4" fmla="*/ 51 w 52"/>
                    <a:gd name="T5" fmla="*/ 129 h 142"/>
                    <a:gd name="T6" fmla="*/ 44 w 52"/>
                    <a:gd name="T7" fmla="*/ 141 h 142"/>
                    <a:gd name="T8" fmla="*/ 44 w 52"/>
                    <a:gd name="T9" fmla="*/ 141 h 142"/>
                    <a:gd name="T10" fmla="*/ 32 w 52"/>
                    <a:gd name="T11" fmla="*/ 134 h 142"/>
                    <a:gd name="T12" fmla="*/ 2 w 52"/>
                    <a:gd name="T13" fmla="*/ 13 h 142"/>
                    <a:gd name="T14" fmla="*/ 9 w 52"/>
                    <a:gd name="T15" fmla="*/ 1 h 1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142">
                      <a:moveTo>
                        <a:pt x="9" y="1"/>
                      </a:moveTo>
                      <a:cubicBezTo>
                        <a:pt x="14" y="0"/>
                        <a:pt x="20" y="3"/>
                        <a:pt x="21" y="9"/>
                      </a:cubicBezTo>
                      <a:cubicBezTo>
                        <a:pt x="51" y="129"/>
                        <a:pt x="51" y="129"/>
                        <a:pt x="51" y="129"/>
                      </a:cubicBezTo>
                      <a:cubicBezTo>
                        <a:pt x="52" y="134"/>
                        <a:pt x="49" y="140"/>
                        <a:pt x="44" y="141"/>
                      </a:cubicBezTo>
                      <a:cubicBezTo>
                        <a:pt x="44" y="141"/>
                        <a:pt x="44" y="141"/>
                        <a:pt x="44" y="141"/>
                      </a:cubicBezTo>
                      <a:cubicBezTo>
                        <a:pt x="38" y="142"/>
                        <a:pt x="33" y="139"/>
                        <a:pt x="32" y="134"/>
                      </a:cubicBezTo>
                      <a:cubicBezTo>
                        <a:pt x="2" y="13"/>
                        <a:pt x="2" y="13"/>
                        <a:pt x="2" y="13"/>
                      </a:cubicBezTo>
                      <a:cubicBezTo>
                        <a:pt x="0" y="8"/>
                        <a:pt x="4" y="3"/>
                        <a:pt x="9" y="1"/>
                      </a:cubicBezTo>
                      <a:close/>
                    </a:path>
                  </a:pathLst>
                </a:custGeom>
                <a:gradFill flip="none" rotWithShape="1">
                  <a:gsLst>
                    <a:gs pos="0">
                      <a:schemeClr val="accent3"/>
                    </a:gs>
                    <a:gs pos="100000">
                      <a:srgbClr val="021F65">
                        <a:alpha val="0"/>
                      </a:srgbClr>
                    </a:gs>
                  </a:gsLst>
                  <a:lin ang="10800000" scaled="1"/>
                  <a:tileRect/>
                </a:gra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7" name="Freeform 137">
                  <a:extLst>
                    <a:ext uri="{FF2B5EF4-FFF2-40B4-BE49-F238E27FC236}">
                      <a16:creationId xmlns="" xmlns:a16="http://schemas.microsoft.com/office/drawing/2014/main" id="{CD26326A-5EFF-4459-915F-02221FFD9362}"/>
                    </a:ext>
                  </a:extLst>
                </p:cNvPr>
                <p:cNvSpPr>
                  <a:spLocks/>
                </p:cNvSpPr>
                <p:nvPr/>
              </p:nvSpPr>
              <p:spPr bwMode="auto">
                <a:xfrm>
                  <a:off x="2254" y="2726"/>
                  <a:ext cx="183" cy="317"/>
                </a:xfrm>
                <a:custGeom>
                  <a:avLst/>
                  <a:gdLst>
                    <a:gd name="T0" fmla="*/ 7 w 77"/>
                    <a:gd name="T1" fmla="*/ 3 h 134"/>
                    <a:gd name="T2" fmla="*/ 20 w 77"/>
                    <a:gd name="T3" fmla="*/ 7 h 134"/>
                    <a:gd name="T4" fmla="*/ 75 w 77"/>
                    <a:gd name="T5" fmla="*/ 119 h 134"/>
                    <a:gd name="T6" fmla="*/ 70 w 77"/>
                    <a:gd name="T7" fmla="*/ 132 h 134"/>
                    <a:gd name="T8" fmla="*/ 70 w 77"/>
                    <a:gd name="T9" fmla="*/ 132 h 134"/>
                    <a:gd name="T10" fmla="*/ 57 w 77"/>
                    <a:gd name="T11" fmla="*/ 127 h 134"/>
                    <a:gd name="T12" fmla="*/ 2 w 77"/>
                    <a:gd name="T13" fmla="*/ 16 h 134"/>
                    <a:gd name="T14" fmla="*/ 7 w 77"/>
                    <a:gd name="T15" fmla="*/ 3 h 1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134">
                      <a:moveTo>
                        <a:pt x="7" y="3"/>
                      </a:moveTo>
                      <a:cubicBezTo>
                        <a:pt x="12" y="0"/>
                        <a:pt x="18" y="2"/>
                        <a:pt x="20" y="7"/>
                      </a:cubicBezTo>
                      <a:cubicBezTo>
                        <a:pt x="75" y="119"/>
                        <a:pt x="75" y="119"/>
                        <a:pt x="75" y="119"/>
                      </a:cubicBezTo>
                      <a:cubicBezTo>
                        <a:pt x="77" y="124"/>
                        <a:pt x="75" y="130"/>
                        <a:pt x="70" y="132"/>
                      </a:cubicBezTo>
                      <a:cubicBezTo>
                        <a:pt x="70" y="132"/>
                        <a:pt x="70" y="132"/>
                        <a:pt x="70" y="132"/>
                      </a:cubicBezTo>
                      <a:cubicBezTo>
                        <a:pt x="65" y="134"/>
                        <a:pt x="59" y="132"/>
                        <a:pt x="57" y="127"/>
                      </a:cubicBezTo>
                      <a:cubicBezTo>
                        <a:pt x="2" y="16"/>
                        <a:pt x="2" y="16"/>
                        <a:pt x="2" y="16"/>
                      </a:cubicBezTo>
                      <a:cubicBezTo>
                        <a:pt x="0" y="11"/>
                        <a:pt x="2" y="5"/>
                        <a:pt x="7" y="3"/>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8" name="Freeform 138">
                  <a:extLst>
                    <a:ext uri="{FF2B5EF4-FFF2-40B4-BE49-F238E27FC236}">
                      <a16:creationId xmlns="" xmlns:a16="http://schemas.microsoft.com/office/drawing/2014/main" id="{A35660FA-52F2-4E07-AF3E-B975B613138C}"/>
                    </a:ext>
                  </a:extLst>
                </p:cNvPr>
                <p:cNvSpPr>
                  <a:spLocks/>
                </p:cNvSpPr>
                <p:nvPr/>
              </p:nvSpPr>
              <p:spPr bwMode="auto">
                <a:xfrm>
                  <a:off x="2413" y="3038"/>
                  <a:ext cx="234" cy="284"/>
                </a:xfrm>
                <a:custGeom>
                  <a:avLst/>
                  <a:gdLst>
                    <a:gd name="T0" fmla="*/ 5 w 99"/>
                    <a:gd name="T1" fmla="*/ 3 h 120"/>
                    <a:gd name="T2" fmla="*/ 19 w 99"/>
                    <a:gd name="T3" fmla="*/ 5 h 120"/>
                    <a:gd name="T4" fmla="*/ 95 w 99"/>
                    <a:gd name="T5" fmla="*/ 103 h 120"/>
                    <a:gd name="T6" fmla="*/ 93 w 99"/>
                    <a:gd name="T7" fmla="*/ 117 h 120"/>
                    <a:gd name="T8" fmla="*/ 93 w 99"/>
                    <a:gd name="T9" fmla="*/ 117 h 120"/>
                    <a:gd name="T10" fmla="*/ 79 w 99"/>
                    <a:gd name="T11" fmla="*/ 115 h 120"/>
                    <a:gd name="T12" fmla="*/ 3 w 99"/>
                    <a:gd name="T13" fmla="*/ 17 h 120"/>
                    <a:gd name="T14" fmla="*/ 5 w 99"/>
                    <a:gd name="T15" fmla="*/ 3 h 1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 h="120">
                      <a:moveTo>
                        <a:pt x="5" y="3"/>
                      </a:moveTo>
                      <a:cubicBezTo>
                        <a:pt x="9" y="0"/>
                        <a:pt x="15" y="0"/>
                        <a:pt x="19" y="5"/>
                      </a:cubicBezTo>
                      <a:cubicBezTo>
                        <a:pt x="95" y="103"/>
                        <a:pt x="95" y="103"/>
                        <a:pt x="95" y="103"/>
                      </a:cubicBezTo>
                      <a:cubicBezTo>
                        <a:pt x="99" y="107"/>
                        <a:pt x="98" y="113"/>
                        <a:pt x="93" y="117"/>
                      </a:cubicBezTo>
                      <a:cubicBezTo>
                        <a:pt x="93" y="117"/>
                        <a:pt x="93" y="117"/>
                        <a:pt x="93" y="117"/>
                      </a:cubicBezTo>
                      <a:cubicBezTo>
                        <a:pt x="89" y="120"/>
                        <a:pt x="83" y="119"/>
                        <a:pt x="79" y="115"/>
                      </a:cubicBezTo>
                      <a:cubicBezTo>
                        <a:pt x="3" y="17"/>
                        <a:pt x="3" y="17"/>
                        <a:pt x="3" y="17"/>
                      </a:cubicBezTo>
                      <a:cubicBezTo>
                        <a:pt x="0" y="13"/>
                        <a:pt x="0" y="6"/>
                        <a:pt x="5" y="3"/>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9" name="Freeform 139">
                  <a:extLst>
                    <a:ext uri="{FF2B5EF4-FFF2-40B4-BE49-F238E27FC236}">
                      <a16:creationId xmlns="" xmlns:a16="http://schemas.microsoft.com/office/drawing/2014/main" id="{899F76CB-8F54-45D7-80D6-C872CC9EB800}"/>
                    </a:ext>
                  </a:extLst>
                </p:cNvPr>
                <p:cNvSpPr>
                  <a:spLocks/>
                </p:cNvSpPr>
                <p:nvPr/>
              </p:nvSpPr>
              <p:spPr bwMode="auto">
                <a:xfrm>
                  <a:off x="2631" y="3308"/>
                  <a:ext cx="279" cy="244"/>
                </a:xfrm>
                <a:custGeom>
                  <a:avLst/>
                  <a:gdLst>
                    <a:gd name="T0" fmla="*/ 4 w 118"/>
                    <a:gd name="T1" fmla="*/ 5 h 103"/>
                    <a:gd name="T2" fmla="*/ 18 w 118"/>
                    <a:gd name="T3" fmla="*/ 4 h 103"/>
                    <a:gd name="T4" fmla="*/ 113 w 118"/>
                    <a:gd name="T5" fmla="*/ 84 h 103"/>
                    <a:gd name="T6" fmla="*/ 114 w 118"/>
                    <a:gd name="T7" fmla="*/ 98 h 103"/>
                    <a:gd name="T8" fmla="*/ 114 w 118"/>
                    <a:gd name="T9" fmla="*/ 98 h 103"/>
                    <a:gd name="T10" fmla="*/ 100 w 118"/>
                    <a:gd name="T11" fmla="*/ 99 h 103"/>
                    <a:gd name="T12" fmla="*/ 5 w 118"/>
                    <a:gd name="T13" fmla="*/ 19 h 103"/>
                    <a:gd name="T14" fmla="*/ 4 w 118"/>
                    <a:gd name="T15" fmla="*/ 5 h 1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8" h="103">
                      <a:moveTo>
                        <a:pt x="4" y="5"/>
                      </a:moveTo>
                      <a:cubicBezTo>
                        <a:pt x="7" y="1"/>
                        <a:pt x="14" y="0"/>
                        <a:pt x="18" y="4"/>
                      </a:cubicBezTo>
                      <a:cubicBezTo>
                        <a:pt x="113" y="84"/>
                        <a:pt x="113" y="84"/>
                        <a:pt x="113" y="84"/>
                      </a:cubicBezTo>
                      <a:cubicBezTo>
                        <a:pt x="117" y="87"/>
                        <a:pt x="118" y="94"/>
                        <a:pt x="114" y="98"/>
                      </a:cubicBezTo>
                      <a:cubicBezTo>
                        <a:pt x="114" y="98"/>
                        <a:pt x="114" y="98"/>
                        <a:pt x="114" y="98"/>
                      </a:cubicBezTo>
                      <a:cubicBezTo>
                        <a:pt x="111" y="102"/>
                        <a:pt x="104" y="103"/>
                        <a:pt x="100" y="99"/>
                      </a:cubicBezTo>
                      <a:cubicBezTo>
                        <a:pt x="5" y="19"/>
                        <a:pt x="5" y="19"/>
                        <a:pt x="5" y="19"/>
                      </a:cubicBezTo>
                      <a:cubicBezTo>
                        <a:pt x="1" y="16"/>
                        <a:pt x="0" y="9"/>
                        <a:pt x="4" y="5"/>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0" name="Freeform 140">
                  <a:extLst>
                    <a:ext uri="{FF2B5EF4-FFF2-40B4-BE49-F238E27FC236}">
                      <a16:creationId xmlns="" xmlns:a16="http://schemas.microsoft.com/office/drawing/2014/main" id="{D8B73D89-13A0-4702-B21E-305D30EA8593}"/>
                    </a:ext>
                  </a:extLst>
                </p:cNvPr>
                <p:cNvSpPr>
                  <a:spLocks/>
                </p:cNvSpPr>
                <p:nvPr/>
              </p:nvSpPr>
              <p:spPr bwMode="auto">
                <a:xfrm>
                  <a:off x="2903" y="3528"/>
                  <a:ext cx="312" cy="192"/>
                </a:xfrm>
                <a:custGeom>
                  <a:avLst/>
                  <a:gdLst>
                    <a:gd name="T0" fmla="*/ 2 w 132"/>
                    <a:gd name="T1" fmla="*/ 7 h 81"/>
                    <a:gd name="T2" fmla="*/ 16 w 132"/>
                    <a:gd name="T3" fmla="*/ 3 h 81"/>
                    <a:gd name="T4" fmla="*/ 125 w 132"/>
                    <a:gd name="T5" fmla="*/ 61 h 81"/>
                    <a:gd name="T6" fmla="*/ 129 w 132"/>
                    <a:gd name="T7" fmla="*/ 75 h 81"/>
                    <a:gd name="T8" fmla="*/ 129 w 132"/>
                    <a:gd name="T9" fmla="*/ 75 h 81"/>
                    <a:gd name="T10" fmla="*/ 116 w 132"/>
                    <a:gd name="T11" fmla="*/ 79 h 81"/>
                    <a:gd name="T12" fmla="*/ 6 w 132"/>
                    <a:gd name="T13" fmla="*/ 20 h 81"/>
                    <a:gd name="T14" fmla="*/ 2 w 132"/>
                    <a:gd name="T15" fmla="*/ 7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2" h="81">
                      <a:moveTo>
                        <a:pt x="2" y="7"/>
                      </a:moveTo>
                      <a:cubicBezTo>
                        <a:pt x="5" y="2"/>
                        <a:pt x="11" y="0"/>
                        <a:pt x="16" y="3"/>
                      </a:cubicBezTo>
                      <a:cubicBezTo>
                        <a:pt x="125" y="61"/>
                        <a:pt x="125" y="61"/>
                        <a:pt x="125" y="61"/>
                      </a:cubicBezTo>
                      <a:cubicBezTo>
                        <a:pt x="130" y="64"/>
                        <a:pt x="132" y="70"/>
                        <a:pt x="129" y="75"/>
                      </a:cubicBezTo>
                      <a:cubicBezTo>
                        <a:pt x="129" y="75"/>
                        <a:pt x="129" y="75"/>
                        <a:pt x="129" y="75"/>
                      </a:cubicBezTo>
                      <a:cubicBezTo>
                        <a:pt x="127" y="79"/>
                        <a:pt x="121" y="81"/>
                        <a:pt x="116" y="79"/>
                      </a:cubicBezTo>
                      <a:cubicBezTo>
                        <a:pt x="6" y="20"/>
                        <a:pt x="6" y="20"/>
                        <a:pt x="6" y="20"/>
                      </a:cubicBezTo>
                      <a:cubicBezTo>
                        <a:pt x="1" y="18"/>
                        <a:pt x="0" y="12"/>
                        <a:pt x="2" y="7"/>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1" name="Freeform 141">
                  <a:extLst>
                    <a:ext uri="{FF2B5EF4-FFF2-40B4-BE49-F238E27FC236}">
                      <a16:creationId xmlns="" xmlns:a16="http://schemas.microsoft.com/office/drawing/2014/main" id="{7D34DD72-A5AA-49A7-9CED-F99E0D7688CE}"/>
                    </a:ext>
                  </a:extLst>
                </p:cNvPr>
                <p:cNvSpPr>
                  <a:spLocks/>
                </p:cNvSpPr>
                <p:nvPr/>
              </p:nvSpPr>
              <p:spPr bwMode="auto">
                <a:xfrm>
                  <a:off x="3213" y="3689"/>
                  <a:ext cx="334" cy="132"/>
                </a:xfrm>
                <a:custGeom>
                  <a:avLst/>
                  <a:gdLst>
                    <a:gd name="T0" fmla="*/ 2 w 141"/>
                    <a:gd name="T1" fmla="*/ 8 h 56"/>
                    <a:gd name="T2" fmla="*/ 14 w 141"/>
                    <a:gd name="T3" fmla="*/ 1 h 56"/>
                    <a:gd name="T4" fmla="*/ 133 w 141"/>
                    <a:gd name="T5" fmla="*/ 35 h 56"/>
                    <a:gd name="T6" fmla="*/ 140 w 141"/>
                    <a:gd name="T7" fmla="*/ 48 h 56"/>
                    <a:gd name="T8" fmla="*/ 140 w 141"/>
                    <a:gd name="T9" fmla="*/ 48 h 56"/>
                    <a:gd name="T10" fmla="*/ 128 w 141"/>
                    <a:gd name="T11" fmla="*/ 55 h 56"/>
                    <a:gd name="T12" fmla="*/ 8 w 141"/>
                    <a:gd name="T13" fmla="*/ 20 h 56"/>
                    <a:gd name="T14" fmla="*/ 2 w 141"/>
                    <a:gd name="T15" fmla="*/ 8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56">
                      <a:moveTo>
                        <a:pt x="2" y="8"/>
                      </a:moveTo>
                      <a:cubicBezTo>
                        <a:pt x="3" y="3"/>
                        <a:pt x="9" y="0"/>
                        <a:pt x="14" y="1"/>
                      </a:cubicBezTo>
                      <a:cubicBezTo>
                        <a:pt x="133" y="35"/>
                        <a:pt x="133" y="35"/>
                        <a:pt x="133" y="35"/>
                      </a:cubicBezTo>
                      <a:cubicBezTo>
                        <a:pt x="138" y="37"/>
                        <a:pt x="141" y="42"/>
                        <a:pt x="140" y="48"/>
                      </a:cubicBezTo>
                      <a:cubicBezTo>
                        <a:pt x="140" y="48"/>
                        <a:pt x="140" y="48"/>
                        <a:pt x="140" y="48"/>
                      </a:cubicBezTo>
                      <a:cubicBezTo>
                        <a:pt x="138" y="53"/>
                        <a:pt x="133" y="56"/>
                        <a:pt x="128" y="55"/>
                      </a:cubicBezTo>
                      <a:cubicBezTo>
                        <a:pt x="8" y="20"/>
                        <a:pt x="8" y="20"/>
                        <a:pt x="8" y="20"/>
                      </a:cubicBezTo>
                      <a:cubicBezTo>
                        <a:pt x="3" y="19"/>
                        <a:pt x="0" y="13"/>
                        <a:pt x="2" y="8"/>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2" name="Freeform 142">
                  <a:extLst>
                    <a:ext uri="{FF2B5EF4-FFF2-40B4-BE49-F238E27FC236}">
                      <a16:creationId xmlns="" xmlns:a16="http://schemas.microsoft.com/office/drawing/2014/main" id="{FF474B13-1A3E-4755-85D6-605D91512259}"/>
                    </a:ext>
                  </a:extLst>
                </p:cNvPr>
                <p:cNvSpPr>
                  <a:spLocks/>
                </p:cNvSpPr>
                <p:nvPr/>
              </p:nvSpPr>
              <p:spPr bwMode="auto">
                <a:xfrm>
                  <a:off x="3551" y="3781"/>
                  <a:ext cx="343" cy="69"/>
                </a:xfrm>
                <a:custGeom>
                  <a:avLst/>
                  <a:gdLst>
                    <a:gd name="T0" fmla="*/ 0 w 145"/>
                    <a:gd name="T1" fmla="*/ 10 h 29"/>
                    <a:gd name="T2" fmla="*/ 11 w 145"/>
                    <a:gd name="T3" fmla="*/ 0 h 29"/>
                    <a:gd name="T4" fmla="*/ 135 w 145"/>
                    <a:gd name="T5" fmla="*/ 9 h 29"/>
                    <a:gd name="T6" fmla="*/ 144 w 145"/>
                    <a:gd name="T7" fmla="*/ 20 h 29"/>
                    <a:gd name="T8" fmla="*/ 144 w 145"/>
                    <a:gd name="T9" fmla="*/ 20 h 29"/>
                    <a:gd name="T10" fmla="*/ 133 w 145"/>
                    <a:gd name="T11" fmla="*/ 29 h 29"/>
                    <a:gd name="T12" fmla="*/ 10 w 145"/>
                    <a:gd name="T13" fmla="*/ 20 h 29"/>
                    <a:gd name="T14" fmla="*/ 0 w 145"/>
                    <a:gd name="T15" fmla="*/ 10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5" h="29">
                      <a:moveTo>
                        <a:pt x="0" y="10"/>
                      </a:moveTo>
                      <a:cubicBezTo>
                        <a:pt x="1" y="4"/>
                        <a:pt x="6" y="0"/>
                        <a:pt x="11" y="0"/>
                      </a:cubicBezTo>
                      <a:cubicBezTo>
                        <a:pt x="135" y="9"/>
                        <a:pt x="135" y="9"/>
                        <a:pt x="135" y="9"/>
                      </a:cubicBezTo>
                      <a:cubicBezTo>
                        <a:pt x="140" y="9"/>
                        <a:pt x="145" y="14"/>
                        <a:pt x="144" y="20"/>
                      </a:cubicBezTo>
                      <a:cubicBezTo>
                        <a:pt x="144" y="20"/>
                        <a:pt x="144" y="20"/>
                        <a:pt x="144" y="20"/>
                      </a:cubicBezTo>
                      <a:cubicBezTo>
                        <a:pt x="144" y="25"/>
                        <a:pt x="139" y="29"/>
                        <a:pt x="133" y="29"/>
                      </a:cubicBezTo>
                      <a:cubicBezTo>
                        <a:pt x="10" y="20"/>
                        <a:pt x="10" y="20"/>
                        <a:pt x="10" y="20"/>
                      </a:cubicBezTo>
                      <a:cubicBezTo>
                        <a:pt x="4" y="20"/>
                        <a:pt x="0" y="15"/>
                        <a:pt x="0" y="10"/>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3" name="Freeform 143">
                  <a:extLst>
                    <a:ext uri="{FF2B5EF4-FFF2-40B4-BE49-F238E27FC236}">
                      <a16:creationId xmlns="" xmlns:a16="http://schemas.microsoft.com/office/drawing/2014/main" id="{ECF36F7A-19F4-4528-8F01-2DE22B9D9BA7}"/>
                    </a:ext>
                  </a:extLst>
                </p:cNvPr>
                <p:cNvSpPr>
                  <a:spLocks/>
                </p:cNvSpPr>
                <p:nvPr/>
              </p:nvSpPr>
              <p:spPr bwMode="auto">
                <a:xfrm>
                  <a:off x="3899" y="3758"/>
                  <a:ext cx="341" cy="92"/>
                </a:xfrm>
                <a:custGeom>
                  <a:avLst/>
                  <a:gdLst>
                    <a:gd name="T0" fmla="*/ 1 w 144"/>
                    <a:gd name="T1" fmla="*/ 30 h 39"/>
                    <a:gd name="T2" fmla="*/ 9 w 144"/>
                    <a:gd name="T3" fmla="*/ 18 h 39"/>
                    <a:gd name="T4" fmla="*/ 132 w 144"/>
                    <a:gd name="T5" fmla="*/ 1 h 39"/>
                    <a:gd name="T6" fmla="*/ 143 w 144"/>
                    <a:gd name="T7" fmla="*/ 10 h 39"/>
                    <a:gd name="T8" fmla="*/ 143 w 144"/>
                    <a:gd name="T9" fmla="*/ 10 h 39"/>
                    <a:gd name="T10" fmla="*/ 135 w 144"/>
                    <a:gd name="T11" fmla="*/ 21 h 39"/>
                    <a:gd name="T12" fmla="*/ 12 w 144"/>
                    <a:gd name="T13" fmla="*/ 38 h 39"/>
                    <a:gd name="T14" fmla="*/ 1 w 144"/>
                    <a:gd name="T15" fmla="*/ 30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4" h="39">
                      <a:moveTo>
                        <a:pt x="1" y="30"/>
                      </a:moveTo>
                      <a:cubicBezTo>
                        <a:pt x="0" y="24"/>
                        <a:pt x="4" y="19"/>
                        <a:pt x="9" y="18"/>
                      </a:cubicBezTo>
                      <a:cubicBezTo>
                        <a:pt x="132" y="1"/>
                        <a:pt x="132" y="1"/>
                        <a:pt x="132" y="1"/>
                      </a:cubicBezTo>
                      <a:cubicBezTo>
                        <a:pt x="138" y="0"/>
                        <a:pt x="143" y="4"/>
                        <a:pt x="143" y="10"/>
                      </a:cubicBezTo>
                      <a:cubicBezTo>
                        <a:pt x="143" y="10"/>
                        <a:pt x="143" y="10"/>
                        <a:pt x="143" y="10"/>
                      </a:cubicBezTo>
                      <a:cubicBezTo>
                        <a:pt x="144" y="15"/>
                        <a:pt x="140" y="20"/>
                        <a:pt x="135" y="21"/>
                      </a:cubicBezTo>
                      <a:cubicBezTo>
                        <a:pt x="12" y="38"/>
                        <a:pt x="12" y="38"/>
                        <a:pt x="12" y="38"/>
                      </a:cubicBezTo>
                      <a:cubicBezTo>
                        <a:pt x="7" y="39"/>
                        <a:pt x="2" y="35"/>
                        <a:pt x="1" y="30"/>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4" name="Freeform 144">
                  <a:extLst>
                    <a:ext uri="{FF2B5EF4-FFF2-40B4-BE49-F238E27FC236}">
                      <a16:creationId xmlns="" xmlns:a16="http://schemas.microsoft.com/office/drawing/2014/main" id="{F926C2DA-E629-4508-98EF-596FA6876BDC}"/>
                    </a:ext>
                  </a:extLst>
                </p:cNvPr>
                <p:cNvSpPr>
                  <a:spLocks/>
                </p:cNvSpPr>
                <p:nvPr/>
              </p:nvSpPr>
              <p:spPr bwMode="auto">
                <a:xfrm>
                  <a:off x="4242" y="3644"/>
                  <a:ext cx="329" cy="154"/>
                </a:xfrm>
                <a:custGeom>
                  <a:avLst/>
                  <a:gdLst>
                    <a:gd name="T0" fmla="*/ 2 w 139"/>
                    <a:gd name="T1" fmla="*/ 57 h 65"/>
                    <a:gd name="T2" fmla="*/ 8 w 139"/>
                    <a:gd name="T3" fmla="*/ 44 h 65"/>
                    <a:gd name="T4" fmla="*/ 124 w 139"/>
                    <a:gd name="T5" fmla="*/ 2 h 65"/>
                    <a:gd name="T6" fmla="*/ 137 w 139"/>
                    <a:gd name="T7" fmla="*/ 8 h 65"/>
                    <a:gd name="T8" fmla="*/ 137 w 139"/>
                    <a:gd name="T9" fmla="*/ 8 h 65"/>
                    <a:gd name="T10" fmla="*/ 131 w 139"/>
                    <a:gd name="T11" fmla="*/ 20 h 65"/>
                    <a:gd name="T12" fmla="*/ 15 w 139"/>
                    <a:gd name="T13" fmla="*/ 63 h 65"/>
                    <a:gd name="T14" fmla="*/ 2 w 139"/>
                    <a:gd name="T15" fmla="*/ 57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9" h="65">
                      <a:moveTo>
                        <a:pt x="2" y="57"/>
                      </a:moveTo>
                      <a:cubicBezTo>
                        <a:pt x="0" y="52"/>
                        <a:pt x="3" y="46"/>
                        <a:pt x="8" y="44"/>
                      </a:cubicBezTo>
                      <a:cubicBezTo>
                        <a:pt x="124" y="2"/>
                        <a:pt x="124" y="2"/>
                        <a:pt x="124" y="2"/>
                      </a:cubicBezTo>
                      <a:cubicBezTo>
                        <a:pt x="130" y="0"/>
                        <a:pt x="135" y="2"/>
                        <a:pt x="137" y="8"/>
                      </a:cubicBezTo>
                      <a:cubicBezTo>
                        <a:pt x="137" y="8"/>
                        <a:pt x="137" y="8"/>
                        <a:pt x="137" y="8"/>
                      </a:cubicBezTo>
                      <a:cubicBezTo>
                        <a:pt x="139" y="13"/>
                        <a:pt x="136" y="18"/>
                        <a:pt x="131" y="20"/>
                      </a:cubicBezTo>
                      <a:cubicBezTo>
                        <a:pt x="15" y="63"/>
                        <a:pt x="15" y="63"/>
                        <a:pt x="15" y="63"/>
                      </a:cubicBezTo>
                      <a:cubicBezTo>
                        <a:pt x="9" y="65"/>
                        <a:pt x="4" y="62"/>
                        <a:pt x="2" y="57"/>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5" name="Freeform 145">
                  <a:extLst>
                    <a:ext uri="{FF2B5EF4-FFF2-40B4-BE49-F238E27FC236}">
                      <a16:creationId xmlns="" xmlns:a16="http://schemas.microsoft.com/office/drawing/2014/main" id="{4D0C70EB-8A96-48F4-BF47-65E899B703B5}"/>
                    </a:ext>
                  </a:extLst>
                </p:cNvPr>
                <p:cNvSpPr>
                  <a:spLocks/>
                </p:cNvSpPr>
                <p:nvPr/>
              </p:nvSpPr>
              <p:spPr bwMode="auto">
                <a:xfrm>
                  <a:off x="4569" y="3464"/>
                  <a:ext cx="303" cy="208"/>
                </a:xfrm>
                <a:custGeom>
                  <a:avLst/>
                  <a:gdLst>
                    <a:gd name="T0" fmla="*/ 2 w 128"/>
                    <a:gd name="T1" fmla="*/ 82 h 88"/>
                    <a:gd name="T2" fmla="*/ 6 w 128"/>
                    <a:gd name="T3" fmla="*/ 68 h 88"/>
                    <a:gd name="T4" fmla="*/ 111 w 128"/>
                    <a:gd name="T5" fmla="*/ 3 h 88"/>
                    <a:gd name="T6" fmla="*/ 125 w 128"/>
                    <a:gd name="T7" fmla="*/ 6 h 88"/>
                    <a:gd name="T8" fmla="*/ 125 w 128"/>
                    <a:gd name="T9" fmla="*/ 6 h 88"/>
                    <a:gd name="T10" fmla="*/ 121 w 128"/>
                    <a:gd name="T11" fmla="*/ 20 h 88"/>
                    <a:gd name="T12" fmla="*/ 16 w 128"/>
                    <a:gd name="T13" fmla="*/ 85 h 88"/>
                    <a:gd name="T14" fmla="*/ 2 w 128"/>
                    <a:gd name="T15" fmla="*/ 82 h 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 h="88">
                      <a:moveTo>
                        <a:pt x="2" y="82"/>
                      </a:moveTo>
                      <a:cubicBezTo>
                        <a:pt x="0" y="77"/>
                        <a:pt x="1" y="71"/>
                        <a:pt x="6" y="68"/>
                      </a:cubicBezTo>
                      <a:cubicBezTo>
                        <a:pt x="111" y="3"/>
                        <a:pt x="111" y="3"/>
                        <a:pt x="111" y="3"/>
                      </a:cubicBezTo>
                      <a:cubicBezTo>
                        <a:pt x="116" y="0"/>
                        <a:pt x="122" y="1"/>
                        <a:pt x="125" y="6"/>
                      </a:cubicBezTo>
                      <a:cubicBezTo>
                        <a:pt x="125" y="6"/>
                        <a:pt x="125" y="6"/>
                        <a:pt x="125" y="6"/>
                      </a:cubicBezTo>
                      <a:cubicBezTo>
                        <a:pt x="128" y="10"/>
                        <a:pt x="126" y="17"/>
                        <a:pt x="121" y="20"/>
                      </a:cubicBezTo>
                      <a:cubicBezTo>
                        <a:pt x="16" y="85"/>
                        <a:pt x="16" y="85"/>
                        <a:pt x="16" y="85"/>
                      </a:cubicBezTo>
                      <a:cubicBezTo>
                        <a:pt x="12" y="88"/>
                        <a:pt x="5" y="87"/>
                        <a:pt x="2" y="82"/>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6" name="Freeform 146">
                  <a:extLst>
                    <a:ext uri="{FF2B5EF4-FFF2-40B4-BE49-F238E27FC236}">
                      <a16:creationId xmlns="" xmlns:a16="http://schemas.microsoft.com/office/drawing/2014/main" id="{BBAE6325-07DC-483E-B8E4-DA7840E80915}"/>
                    </a:ext>
                  </a:extLst>
                </p:cNvPr>
                <p:cNvSpPr>
                  <a:spLocks/>
                </p:cNvSpPr>
                <p:nvPr/>
              </p:nvSpPr>
              <p:spPr bwMode="auto">
                <a:xfrm>
                  <a:off x="4862" y="3227"/>
                  <a:ext cx="263" cy="256"/>
                </a:xfrm>
                <a:custGeom>
                  <a:avLst/>
                  <a:gdLst>
                    <a:gd name="T0" fmla="*/ 4 w 111"/>
                    <a:gd name="T1" fmla="*/ 104 h 108"/>
                    <a:gd name="T2" fmla="*/ 4 w 111"/>
                    <a:gd name="T3" fmla="*/ 90 h 108"/>
                    <a:gd name="T4" fmla="*/ 93 w 111"/>
                    <a:gd name="T5" fmla="*/ 3 h 108"/>
                    <a:gd name="T6" fmla="*/ 107 w 111"/>
                    <a:gd name="T7" fmla="*/ 4 h 108"/>
                    <a:gd name="T8" fmla="*/ 107 w 111"/>
                    <a:gd name="T9" fmla="*/ 4 h 108"/>
                    <a:gd name="T10" fmla="*/ 107 w 111"/>
                    <a:gd name="T11" fmla="*/ 18 h 108"/>
                    <a:gd name="T12" fmla="*/ 18 w 111"/>
                    <a:gd name="T13" fmla="*/ 104 h 108"/>
                    <a:gd name="T14" fmla="*/ 4 w 111"/>
                    <a:gd name="T15" fmla="*/ 104 h 1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 h="108">
                      <a:moveTo>
                        <a:pt x="4" y="104"/>
                      </a:moveTo>
                      <a:cubicBezTo>
                        <a:pt x="0" y="100"/>
                        <a:pt x="0" y="93"/>
                        <a:pt x="4" y="90"/>
                      </a:cubicBezTo>
                      <a:cubicBezTo>
                        <a:pt x="93" y="3"/>
                        <a:pt x="93" y="3"/>
                        <a:pt x="93" y="3"/>
                      </a:cubicBezTo>
                      <a:cubicBezTo>
                        <a:pt x="97" y="0"/>
                        <a:pt x="103" y="0"/>
                        <a:pt x="107" y="4"/>
                      </a:cubicBezTo>
                      <a:cubicBezTo>
                        <a:pt x="107" y="4"/>
                        <a:pt x="107" y="4"/>
                        <a:pt x="107" y="4"/>
                      </a:cubicBezTo>
                      <a:cubicBezTo>
                        <a:pt x="111" y="8"/>
                        <a:pt x="111" y="14"/>
                        <a:pt x="107" y="18"/>
                      </a:cubicBezTo>
                      <a:cubicBezTo>
                        <a:pt x="18" y="104"/>
                        <a:pt x="18" y="104"/>
                        <a:pt x="18" y="104"/>
                      </a:cubicBezTo>
                      <a:cubicBezTo>
                        <a:pt x="14" y="108"/>
                        <a:pt x="7" y="108"/>
                        <a:pt x="4" y="104"/>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7" name="Freeform 147">
                  <a:extLst>
                    <a:ext uri="{FF2B5EF4-FFF2-40B4-BE49-F238E27FC236}">
                      <a16:creationId xmlns="" xmlns:a16="http://schemas.microsoft.com/office/drawing/2014/main" id="{E7A521ED-7940-4F20-932A-7FC965607E99}"/>
                    </a:ext>
                  </a:extLst>
                </p:cNvPr>
                <p:cNvSpPr>
                  <a:spLocks/>
                </p:cNvSpPr>
                <p:nvPr/>
              </p:nvSpPr>
              <p:spPr bwMode="auto">
                <a:xfrm>
                  <a:off x="5109" y="2941"/>
                  <a:ext cx="217" cy="296"/>
                </a:xfrm>
                <a:custGeom>
                  <a:avLst/>
                  <a:gdLst>
                    <a:gd name="T0" fmla="*/ 6 w 92"/>
                    <a:gd name="T1" fmla="*/ 122 h 125"/>
                    <a:gd name="T2" fmla="*/ 3 w 92"/>
                    <a:gd name="T3" fmla="*/ 108 h 125"/>
                    <a:gd name="T4" fmla="*/ 72 w 92"/>
                    <a:gd name="T5" fmla="*/ 5 h 125"/>
                    <a:gd name="T6" fmla="*/ 86 w 92"/>
                    <a:gd name="T7" fmla="*/ 3 h 125"/>
                    <a:gd name="T8" fmla="*/ 86 w 92"/>
                    <a:gd name="T9" fmla="*/ 3 h 125"/>
                    <a:gd name="T10" fmla="*/ 89 w 92"/>
                    <a:gd name="T11" fmla="*/ 16 h 125"/>
                    <a:gd name="T12" fmla="*/ 19 w 92"/>
                    <a:gd name="T13" fmla="*/ 119 h 125"/>
                    <a:gd name="T14" fmla="*/ 6 w 92"/>
                    <a:gd name="T15" fmla="*/ 122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125">
                      <a:moveTo>
                        <a:pt x="6" y="122"/>
                      </a:moveTo>
                      <a:cubicBezTo>
                        <a:pt x="1" y="119"/>
                        <a:pt x="0" y="113"/>
                        <a:pt x="3" y="108"/>
                      </a:cubicBezTo>
                      <a:cubicBezTo>
                        <a:pt x="72" y="5"/>
                        <a:pt x="72" y="5"/>
                        <a:pt x="72" y="5"/>
                      </a:cubicBezTo>
                      <a:cubicBezTo>
                        <a:pt x="75" y="1"/>
                        <a:pt x="82" y="0"/>
                        <a:pt x="86" y="3"/>
                      </a:cubicBezTo>
                      <a:cubicBezTo>
                        <a:pt x="86" y="3"/>
                        <a:pt x="86" y="3"/>
                        <a:pt x="86" y="3"/>
                      </a:cubicBezTo>
                      <a:cubicBezTo>
                        <a:pt x="91" y="6"/>
                        <a:pt x="92" y="12"/>
                        <a:pt x="89" y="16"/>
                      </a:cubicBezTo>
                      <a:cubicBezTo>
                        <a:pt x="19" y="119"/>
                        <a:pt x="19" y="119"/>
                        <a:pt x="19" y="119"/>
                      </a:cubicBezTo>
                      <a:cubicBezTo>
                        <a:pt x="16" y="124"/>
                        <a:pt x="10" y="125"/>
                        <a:pt x="6" y="122"/>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8" name="Freeform 148">
                  <a:extLst>
                    <a:ext uri="{FF2B5EF4-FFF2-40B4-BE49-F238E27FC236}">
                      <a16:creationId xmlns="" xmlns:a16="http://schemas.microsoft.com/office/drawing/2014/main" id="{6823002C-125D-411F-B2D5-48ECC7A558D6}"/>
                    </a:ext>
                  </a:extLst>
                </p:cNvPr>
                <p:cNvSpPr>
                  <a:spLocks/>
                </p:cNvSpPr>
                <p:nvPr/>
              </p:nvSpPr>
              <p:spPr bwMode="auto">
                <a:xfrm>
                  <a:off x="5298" y="2619"/>
                  <a:ext cx="163" cy="327"/>
                </a:xfrm>
                <a:custGeom>
                  <a:avLst/>
                  <a:gdLst>
                    <a:gd name="T0" fmla="*/ 8 w 69"/>
                    <a:gd name="T1" fmla="*/ 136 h 138"/>
                    <a:gd name="T2" fmla="*/ 2 w 69"/>
                    <a:gd name="T3" fmla="*/ 122 h 138"/>
                    <a:gd name="T4" fmla="*/ 49 w 69"/>
                    <a:gd name="T5" fmla="*/ 8 h 138"/>
                    <a:gd name="T6" fmla="*/ 62 w 69"/>
                    <a:gd name="T7" fmla="*/ 2 h 138"/>
                    <a:gd name="T8" fmla="*/ 62 w 69"/>
                    <a:gd name="T9" fmla="*/ 2 h 138"/>
                    <a:gd name="T10" fmla="*/ 67 w 69"/>
                    <a:gd name="T11" fmla="*/ 15 h 138"/>
                    <a:gd name="T12" fmla="*/ 21 w 69"/>
                    <a:gd name="T13" fmla="*/ 130 h 138"/>
                    <a:gd name="T14" fmla="*/ 8 w 69"/>
                    <a:gd name="T15" fmla="*/ 136 h 1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138">
                      <a:moveTo>
                        <a:pt x="8" y="136"/>
                      </a:moveTo>
                      <a:cubicBezTo>
                        <a:pt x="3" y="133"/>
                        <a:pt x="0" y="128"/>
                        <a:pt x="2" y="122"/>
                      </a:cubicBezTo>
                      <a:cubicBezTo>
                        <a:pt x="49" y="8"/>
                        <a:pt x="49" y="8"/>
                        <a:pt x="49" y="8"/>
                      </a:cubicBezTo>
                      <a:cubicBezTo>
                        <a:pt x="51" y="2"/>
                        <a:pt x="57" y="0"/>
                        <a:pt x="62" y="2"/>
                      </a:cubicBezTo>
                      <a:cubicBezTo>
                        <a:pt x="62" y="2"/>
                        <a:pt x="62" y="2"/>
                        <a:pt x="62" y="2"/>
                      </a:cubicBezTo>
                      <a:cubicBezTo>
                        <a:pt x="67" y="4"/>
                        <a:pt x="69" y="10"/>
                        <a:pt x="67" y="15"/>
                      </a:cubicBezTo>
                      <a:cubicBezTo>
                        <a:pt x="21" y="130"/>
                        <a:pt x="21" y="130"/>
                        <a:pt x="21" y="130"/>
                      </a:cubicBezTo>
                      <a:cubicBezTo>
                        <a:pt x="19" y="135"/>
                        <a:pt x="13" y="138"/>
                        <a:pt x="8" y="136"/>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9" name="Freeform 149">
                  <a:extLst>
                    <a:ext uri="{FF2B5EF4-FFF2-40B4-BE49-F238E27FC236}">
                      <a16:creationId xmlns="" xmlns:a16="http://schemas.microsoft.com/office/drawing/2014/main" id="{606AF8D0-4B5A-48FD-A0CD-CB4870D8E346}"/>
                    </a:ext>
                  </a:extLst>
                </p:cNvPr>
                <p:cNvSpPr>
                  <a:spLocks/>
                </p:cNvSpPr>
                <p:nvPr/>
              </p:nvSpPr>
              <p:spPr bwMode="auto">
                <a:xfrm>
                  <a:off x="5426" y="2278"/>
                  <a:ext cx="102" cy="341"/>
                </a:xfrm>
                <a:custGeom>
                  <a:avLst/>
                  <a:gdLst>
                    <a:gd name="T0" fmla="*/ 9 w 43"/>
                    <a:gd name="T1" fmla="*/ 143 h 144"/>
                    <a:gd name="T2" fmla="*/ 1 w 43"/>
                    <a:gd name="T3" fmla="*/ 131 h 144"/>
                    <a:gd name="T4" fmla="*/ 22 w 43"/>
                    <a:gd name="T5" fmla="*/ 9 h 144"/>
                    <a:gd name="T6" fmla="*/ 34 w 43"/>
                    <a:gd name="T7" fmla="*/ 1 h 144"/>
                    <a:gd name="T8" fmla="*/ 34 w 43"/>
                    <a:gd name="T9" fmla="*/ 1 h 144"/>
                    <a:gd name="T10" fmla="*/ 42 w 43"/>
                    <a:gd name="T11" fmla="*/ 12 h 144"/>
                    <a:gd name="T12" fmla="*/ 21 w 43"/>
                    <a:gd name="T13" fmla="*/ 134 h 144"/>
                    <a:gd name="T14" fmla="*/ 9 w 43"/>
                    <a:gd name="T15" fmla="*/ 143 h 1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144">
                      <a:moveTo>
                        <a:pt x="9" y="143"/>
                      </a:moveTo>
                      <a:cubicBezTo>
                        <a:pt x="4" y="142"/>
                        <a:pt x="0" y="136"/>
                        <a:pt x="1" y="131"/>
                      </a:cubicBezTo>
                      <a:cubicBezTo>
                        <a:pt x="22" y="9"/>
                        <a:pt x="22" y="9"/>
                        <a:pt x="22" y="9"/>
                      </a:cubicBezTo>
                      <a:cubicBezTo>
                        <a:pt x="23" y="3"/>
                        <a:pt x="29" y="0"/>
                        <a:pt x="34" y="1"/>
                      </a:cubicBezTo>
                      <a:cubicBezTo>
                        <a:pt x="34" y="1"/>
                        <a:pt x="34" y="1"/>
                        <a:pt x="34" y="1"/>
                      </a:cubicBezTo>
                      <a:cubicBezTo>
                        <a:pt x="39" y="2"/>
                        <a:pt x="43" y="7"/>
                        <a:pt x="42" y="12"/>
                      </a:cubicBezTo>
                      <a:cubicBezTo>
                        <a:pt x="21" y="134"/>
                        <a:pt x="21" y="134"/>
                        <a:pt x="21" y="134"/>
                      </a:cubicBezTo>
                      <a:cubicBezTo>
                        <a:pt x="20" y="140"/>
                        <a:pt x="14" y="144"/>
                        <a:pt x="9" y="143"/>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90" name="Freeform 150">
                  <a:extLst>
                    <a:ext uri="{FF2B5EF4-FFF2-40B4-BE49-F238E27FC236}">
                      <a16:creationId xmlns="" xmlns:a16="http://schemas.microsoft.com/office/drawing/2014/main" id="{B692DBF9-F75E-42D6-935E-16BC6167ABE1}"/>
                    </a:ext>
                  </a:extLst>
                </p:cNvPr>
                <p:cNvSpPr>
                  <a:spLocks/>
                </p:cNvSpPr>
                <p:nvPr/>
              </p:nvSpPr>
              <p:spPr bwMode="auto">
                <a:xfrm>
                  <a:off x="5473" y="1930"/>
                  <a:ext cx="57" cy="341"/>
                </a:xfrm>
                <a:custGeom>
                  <a:avLst/>
                  <a:gdLst>
                    <a:gd name="T0" fmla="*/ 14 w 24"/>
                    <a:gd name="T1" fmla="*/ 144 h 144"/>
                    <a:gd name="T2" fmla="*/ 4 w 24"/>
                    <a:gd name="T3" fmla="*/ 135 h 144"/>
                    <a:gd name="T4" fmla="*/ 0 w 24"/>
                    <a:gd name="T5" fmla="*/ 11 h 144"/>
                    <a:gd name="T6" fmla="*/ 9 w 24"/>
                    <a:gd name="T7" fmla="*/ 0 h 144"/>
                    <a:gd name="T8" fmla="*/ 9 w 24"/>
                    <a:gd name="T9" fmla="*/ 0 h 144"/>
                    <a:gd name="T10" fmla="*/ 20 w 24"/>
                    <a:gd name="T11" fmla="*/ 10 h 144"/>
                    <a:gd name="T12" fmla="*/ 24 w 24"/>
                    <a:gd name="T13" fmla="*/ 134 h 144"/>
                    <a:gd name="T14" fmla="*/ 14 w 24"/>
                    <a:gd name="T15" fmla="*/ 144 h 1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144">
                      <a:moveTo>
                        <a:pt x="14" y="144"/>
                      </a:moveTo>
                      <a:cubicBezTo>
                        <a:pt x="9" y="144"/>
                        <a:pt x="4" y="140"/>
                        <a:pt x="4" y="135"/>
                      </a:cubicBezTo>
                      <a:cubicBezTo>
                        <a:pt x="0" y="11"/>
                        <a:pt x="0" y="11"/>
                        <a:pt x="0" y="11"/>
                      </a:cubicBezTo>
                      <a:cubicBezTo>
                        <a:pt x="0" y="5"/>
                        <a:pt x="4" y="0"/>
                        <a:pt x="9" y="0"/>
                      </a:cubicBezTo>
                      <a:cubicBezTo>
                        <a:pt x="9" y="0"/>
                        <a:pt x="9" y="0"/>
                        <a:pt x="9" y="0"/>
                      </a:cubicBezTo>
                      <a:cubicBezTo>
                        <a:pt x="15" y="0"/>
                        <a:pt x="20" y="4"/>
                        <a:pt x="20" y="10"/>
                      </a:cubicBezTo>
                      <a:cubicBezTo>
                        <a:pt x="24" y="134"/>
                        <a:pt x="24" y="134"/>
                        <a:pt x="24" y="134"/>
                      </a:cubicBezTo>
                      <a:cubicBezTo>
                        <a:pt x="24" y="139"/>
                        <a:pt x="20" y="144"/>
                        <a:pt x="14" y="144"/>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91" name="Freeform 151">
                  <a:extLst>
                    <a:ext uri="{FF2B5EF4-FFF2-40B4-BE49-F238E27FC236}">
                      <a16:creationId xmlns="" xmlns:a16="http://schemas.microsoft.com/office/drawing/2014/main" id="{61964FE1-7386-4313-8B60-79F6EFC64AA2}"/>
                    </a:ext>
                  </a:extLst>
                </p:cNvPr>
                <p:cNvSpPr>
                  <a:spLocks/>
                </p:cNvSpPr>
                <p:nvPr/>
              </p:nvSpPr>
              <p:spPr bwMode="auto">
                <a:xfrm>
                  <a:off x="5393" y="1590"/>
                  <a:ext cx="123" cy="336"/>
                </a:xfrm>
                <a:custGeom>
                  <a:avLst/>
                  <a:gdLst>
                    <a:gd name="T0" fmla="*/ 43 w 52"/>
                    <a:gd name="T1" fmla="*/ 141 h 142"/>
                    <a:gd name="T2" fmla="*/ 31 w 52"/>
                    <a:gd name="T3" fmla="*/ 133 h 142"/>
                    <a:gd name="T4" fmla="*/ 1 w 52"/>
                    <a:gd name="T5" fmla="*/ 13 h 142"/>
                    <a:gd name="T6" fmla="*/ 8 w 52"/>
                    <a:gd name="T7" fmla="*/ 1 h 142"/>
                    <a:gd name="T8" fmla="*/ 8 w 52"/>
                    <a:gd name="T9" fmla="*/ 1 h 142"/>
                    <a:gd name="T10" fmla="*/ 20 w 52"/>
                    <a:gd name="T11" fmla="*/ 8 h 142"/>
                    <a:gd name="T12" fmla="*/ 50 w 52"/>
                    <a:gd name="T13" fmla="*/ 129 h 142"/>
                    <a:gd name="T14" fmla="*/ 43 w 52"/>
                    <a:gd name="T15" fmla="*/ 141 h 1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142">
                      <a:moveTo>
                        <a:pt x="43" y="141"/>
                      </a:moveTo>
                      <a:cubicBezTo>
                        <a:pt x="38" y="142"/>
                        <a:pt x="32" y="139"/>
                        <a:pt x="31" y="133"/>
                      </a:cubicBezTo>
                      <a:cubicBezTo>
                        <a:pt x="1" y="13"/>
                        <a:pt x="1" y="13"/>
                        <a:pt x="1" y="13"/>
                      </a:cubicBezTo>
                      <a:cubicBezTo>
                        <a:pt x="0" y="8"/>
                        <a:pt x="3" y="2"/>
                        <a:pt x="8" y="1"/>
                      </a:cubicBezTo>
                      <a:cubicBezTo>
                        <a:pt x="8" y="1"/>
                        <a:pt x="8" y="1"/>
                        <a:pt x="8" y="1"/>
                      </a:cubicBezTo>
                      <a:cubicBezTo>
                        <a:pt x="14" y="0"/>
                        <a:pt x="19" y="3"/>
                        <a:pt x="20" y="8"/>
                      </a:cubicBezTo>
                      <a:cubicBezTo>
                        <a:pt x="50" y="129"/>
                        <a:pt x="50" y="129"/>
                        <a:pt x="50" y="129"/>
                      </a:cubicBezTo>
                      <a:cubicBezTo>
                        <a:pt x="52" y="134"/>
                        <a:pt x="48" y="139"/>
                        <a:pt x="43" y="141"/>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92" name="Freeform 152">
                  <a:extLst>
                    <a:ext uri="{FF2B5EF4-FFF2-40B4-BE49-F238E27FC236}">
                      <a16:creationId xmlns="" xmlns:a16="http://schemas.microsoft.com/office/drawing/2014/main" id="{C591EE76-A4DF-4699-B005-4781C5EC1418}"/>
                    </a:ext>
                  </a:extLst>
                </p:cNvPr>
                <p:cNvSpPr>
                  <a:spLocks/>
                </p:cNvSpPr>
                <p:nvPr/>
              </p:nvSpPr>
              <p:spPr bwMode="auto">
                <a:xfrm>
                  <a:off x="5243" y="1272"/>
                  <a:ext cx="183" cy="318"/>
                </a:xfrm>
                <a:custGeom>
                  <a:avLst/>
                  <a:gdLst>
                    <a:gd name="T0" fmla="*/ 70 w 77"/>
                    <a:gd name="T1" fmla="*/ 131 h 134"/>
                    <a:gd name="T2" fmla="*/ 57 w 77"/>
                    <a:gd name="T3" fmla="*/ 127 h 134"/>
                    <a:gd name="T4" fmla="*/ 2 w 77"/>
                    <a:gd name="T5" fmla="*/ 15 h 134"/>
                    <a:gd name="T6" fmla="*/ 7 w 77"/>
                    <a:gd name="T7" fmla="*/ 2 h 134"/>
                    <a:gd name="T8" fmla="*/ 7 w 77"/>
                    <a:gd name="T9" fmla="*/ 2 h 134"/>
                    <a:gd name="T10" fmla="*/ 20 w 77"/>
                    <a:gd name="T11" fmla="*/ 7 h 134"/>
                    <a:gd name="T12" fmla="*/ 75 w 77"/>
                    <a:gd name="T13" fmla="*/ 118 h 134"/>
                    <a:gd name="T14" fmla="*/ 70 w 77"/>
                    <a:gd name="T15" fmla="*/ 131 h 1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134">
                      <a:moveTo>
                        <a:pt x="70" y="131"/>
                      </a:moveTo>
                      <a:cubicBezTo>
                        <a:pt x="65" y="134"/>
                        <a:pt x="59" y="132"/>
                        <a:pt x="57" y="127"/>
                      </a:cubicBezTo>
                      <a:cubicBezTo>
                        <a:pt x="2" y="15"/>
                        <a:pt x="2" y="15"/>
                        <a:pt x="2" y="15"/>
                      </a:cubicBezTo>
                      <a:cubicBezTo>
                        <a:pt x="0" y="10"/>
                        <a:pt x="2" y="4"/>
                        <a:pt x="7" y="2"/>
                      </a:cubicBezTo>
                      <a:cubicBezTo>
                        <a:pt x="7" y="2"/>
                        <a:pt x="7" y="2"/>
                        <a:pt x="7" y="2"/>
                      </a:cubicBezTo>
                      <a:cubicBezTo>
                        <a:pt x="12" y="0"/>
                        <a:pt x="18" y="2"/>
                        <a:pt x="20" y="7"/>
                      </a:cubicBezTo>
                      <a:cubicBezTo>
                        <a:pt x="75" y="118"/>
                        <a:pt x="75" y="118"/>
                        <a:pt x="75" y="118"/>
                      </a:cubicBezTo>
                      <a:cubicBezTo>
                        <a:pt x="77" y="123"/>
                        <a:pt x="75" y="129"/>
                        <a:pt x="70" y="131"/>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93" name="Freeform 153">
                  <a:extLst>
                    <a:ext uri="{FF2B5EF4-FFF2-40B4-BE49-F238E27FC236}">
                      <a16:creationId xmlns="" xmlns:a16="http://schemas.microsoft.com/office/drawing/2014/main" id="{521A6D48-961A-4851-9CDA-B499EF23965A}"/>
                    </a:ext>
                  </a:extLst>
                </p:cNvPr>
                <p:cNvSpPr>
                  <a:spLocks/>
                </p:cNvSpPr>
                <p:nvPr/>
              </p:nvSpPr>
              <p:spPr bwMode="auto">
                <a:xfrm>
                  <a:off x="5033" y="993"/>
                  <a:ext cx="234" cy="284"/>
                </a:xfrm>
                <a:custGeom>
                  <a:avLst/>
                  <a:gdLst>
                    <a:gd name="T0" fmla="*/ 94 w 99"/>
                    <a:gd name="T1" fmla="*/ 117 h 120"/>
                    <a:gd name="T2" fmla="*/ 80 w 99"/>
                    <a:gd name="T3" fmla="*/ 115 h 120"/>
                    <a:gd name="T4" fmla="*/ 4 w 99"/>
                    <a:gd name="T5" fmla="*/ 17 h 120"/>
                    <a:gd name="T6" fmla="*/ 6 w 99"/>
                    <a:gd name="T7" fmla="*/ 3 h 120"/>
                    <a:gd name="T8" fmla="*/ 6 w 99"/>
                    <a:gd name="T9" fmla="*/ 3 h 120"/>
                    <a:gd name="T10" fmla="*/ 20 w 99"/>
                    <a:gd name="T11" fmla="*/ 5 h 120"/>
                    <a:gd name="T12" fmla="*/ 96 w 99"/>
                    <a:gd name="T13" fmla="*/ 103 h 120"/>
                    <a:gd name="T14" fmla="*/ 94 w 99"/>
                    <a:gd name="T15" fmla="*/ 117 h 1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 h="120">
                      <a:moveTo>
                        <a:pt x="94" y="117"/>
                      </a:moveTo>
                      <a:cubicBezTo>
                        <a:pt x="90" y="120"/>
                        <a:pt x="84" y="120"/>
                        <a:pt x="80" y="115"/>
                      </a:cubicBezTo>
                      <a:cubicBezTo>
                        <a:pt x="4" y="17"/>
                        <a:pt x="4" y="17"/>
                        <a:pt x="4" y="17"/>
                      </a:cubicBezTo>
                      <a:cubicBezTo>
                        <a:pt x="0" y="13"/>
                        <a:pt x="1" y="7"/>
                        <a:pt x="6" y="3"/>
                      </a:cubicBezTo>
                      <a:cubicBezTo>
                        <a:pt x="6" y="3"/>
                        <a:pt x="6" y="3"/>
                        <a:pt x="6" y="3"/>
                      </a:cubicBezTo>
                      <a:cubicBezTo>
                        <a:pt x="10" y="0"/>
                        <a:pt x="16" y="1"/>
                        <a:pt x="20" y="5"/>
                      </a:cubicBezTo>
                      <a:cubicBezTo>
                        <a:pt x="96" y="103"/>
                        <a:pt x="96" y="103"/>
                        <a:pt x="96" y="103"/>
                      </a:cubicBezTo>
                      <a:cubicBezTo>
                        <a:pt x="99" y="107"/>
                        <a:pt x="99" y="114"/>
                        <a:pt x="94" y="117"/>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94" name="Freeform 154">
                  <a:extLst>
                    <a:ext uri="{FF2B5EF4-FFF2-40B4-BE49-F238E27FC236}">
                      <a16:creationId xmlns="" xmlns:a16="http://schemas.microsoft.com/office/drawing/2014/main" id="{3C0953DE-44B3-4282-A201-ACF1D6A72CEC}"/>
                    </a:ext>
                  </a:extLst>
                </p:cNvPr>
                <p:cNvSpPr>
                  <a:spLocks/>
                </p:cNvSpPr>
                <p:nvPr/>
              </p:nvSpPr>
              <p:spPr bwMode="auto">
                <a:xfrm>
                  <a:off x="4770" y="764"/>
                  <a:ext cx="279" cy="243"/>
                </a:xfrm>
                <a:custGeom>
                  <a:avLst/>
                  <a:gdLst>
                    <a:gd name="T0" fmla="*/ 114 w 118"/>
                    <a:gd name="T1" fmla="*/ 98 h 103"/>
                    <a:gd name="T2" fmla="*/ 100 w 118"/>
                    <a:gd name="T3" fmla="*/ 99 h 103"/>
                    <a:gd name="T4" fmla="*/ 5 w 118"/>
                    <a:gd name="T5" fmla="*/ 19 h 103"/>
                    <a:gd name="T6" fmla="*/ 4 w 118"/>
                    <a:gd name="T7" fmla="*/ 5 h 103"/>
                    <a:gd name="T8" fmla="*/ 4 w 118"/>
                    <a:gd name="T9" fmla="*/ 5 h 103"/>
                    <a:gd name="T10" fmla="*/ 18 w 118"/>
                    <a:gd name="T11" fmla="*/ 4 h 103"/>
                    <a:gd name="T12" fmla="*/ 113 w 118"/>
                    <a:gd name="T13" fmla="*/ 84 h 103"/>
                    <a:gd name="T14" fmla="*/ 114 w 118"/>
                    <a:gd name="T15" fmla="*/ 98 h 1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8" h="103">
                      <a:moveTo>
                        <a:pt x="114" y="98"/>
                      </a:moveTo>
                      <a:cubicBezTo>
                        <a:pt x="111" y="102"/>
                        <a:pt x="104" y="103"/>
                        <a:pt x="100" y="99"/>
                      </a:cubicBezTo>
                      <a:cubicBezTo>
                        <a:pt x="5" y="19"/>
                        <a:pt x="5" y="19"/>
                        <a:pt x="5" y="19"/>
                      </a:cubicBezTo>
                      <a:cubicBezTo>
                        <a:pt x="1" y="16"/>
                        <a:pt x="0" y="9"/>
                        <a:pt x="4" y="5"/>
                      </a:cubicBezTo>
                      <a:cubicBezTo>
                        <a:pt x="4" y="5"/>
                        <a:pt x="4" y="5"/>
                        <a:pt x="4" y="5"/>
                      </a:cubicBezTo>
                      <a:cubicBezTo>
                        <a:pt x="7" y="1"/>
                        <a:pt x="14" y="0"/>
                        <a:pt x="18" y="4"/>
                      </a:cubicBezTo>
                      <a:cubicBezTo>
                        <a:pt x="113" y="84"/>
                        <a:pt x="113" y="84"/>
                        <a:pt x="113" y="84"/>
                      </a:cubicBezTo>
                      <a:cubicBezTo>
                        <a:pt x="117" y="87"/>
                        <a:pt x="118" y="94"/>
                        <a:pt x="114" y="98"/>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95" name="Freeform 155">
                  <a:extLst>
                    <a:ext uri="{FF2B5EF4-FFF2-40B4-BE49-F238E27FC236}">
                      <a16:creationId xmlns="" xmlns:a16="http://schemas.microsoft.com/office/drawing/2014/main" id="{B78A0B00-AE26-4340-BD8D-121B0F927C2F}"/>
                    </a:ext>
                  </a:extLst>
                </p:cNvPr>
                <p:cNvSpPr>
                  <a:spLocks/>
                </p:cNvSpPr>
                <p:nvPr/>
              </p:nvSpPr>
              <p:spPr bwMode="auto">
                <a:xfrm>
                  <a:off x="4465" y="596"/>
                  <a:ext cx="315" cy="191"/>
                </a:xfrm>
                <a:custGeom>
                  <a:avLst/>
                  <a:gdLst>
                    <a:gd name="T0" fmla="*/ 130 w 133"/>
                    <a:gd name="T1" fmla="*/ 74 h 81"/>
                    <a:gd name="T2" fmla="*/ 116 w 133"/>
                    <a:gd name="T3" fmla="*/ 78 h 81"/>
                    <a:gd name="T4" fmla="*/ 7 w 133"/>
                    <a:gd name="T5" fmla="*/ 20 h 81"/>
                    <a:gd name="T6" fmla="*/ 3 w 133"/>
                    <a:gd name="T7" fmla="*/ 6 h 81"/>
                    <a:gd name="T8" fmla="*/ 3 w 133"/>
                    <a:gd name="T9" fmla="*/ 6 h 81"/>
                    <a:gd name="T10" fmla="*/ 16 w 133"/>
                    <a:gd name="T11" fmla="*/ 2 h 81"/>
                    <a:gd name="T12" fmla="*/ 126 w 133"/>
                    <a:gd name="T13" fmla="*/ 61 h 81"/>
                    <a:gd name="T14" fmla="*/ 130 w 133"/>
                    <a:gd name="T15" fmla="*/ 74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3" h="81">
                      <a:moveTo>
                        <a:pt x="130" y="74"/>
                      </a:moveTo>
                      <a:cubicBezTo>
                        <a:pt x="127" y="79"/>
                        <a:pt x="121" y="81"/>
                        <a:pt x="116" y="78"/>
                      </a:cubicBezTo>
                      <a:cubicBezTo>
                        <a:pt x="7" y="20"/>
                        <a:pt x="7" y="20"/>
                        <a:pt x="7" y="20"/>
                      </a:cubicBezTo>
                      <a:cubicBezTo>
                        <a:pt x="2" y="17"/>
                        <a:pt x="0" y="11"/>
                        <a:pt x="3" y="6"/>
                      </a:cubicBezTo>
                      <a:cubicBezTo>
                        <a:pt x="3" y="6"/>
                        <a:pt x="3" y="6"/>
                        <a:pt x="3" y="6"/>
                      </a:cubicBezTo>
                      <a:cubicBezTo>
                        <a:pt x="5" y="2"/>
                        <a:pt x="11" y="0"/>
                        <a:pt x="16" y="2"/>
                      </a:cubicBezTo>
                      <a:cubicBezTo>
                        <a:pt x="126" y="61"/>
                        <a:pt x="126" y="61"/>
                        <a:pt x="126" y="61"/>
                      </a:cubicBezTo>
                      <a:cubicBezTo>
                        <a:pt x="131" y="63"/>
                        <a:pt x="133" y="69"/>
                        <a:pt x="130" y="74"/>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96" name="Freeform 156">
                  <a:extLst>
                    <a:ext uri="{FF2B5EF4-FFF2-40B4-BE49-F238E27FC236}">
                      <a16:creationId xmlns="" xmlns:a16="http://schemas.microsoft.com/office/drawing/2014/main" id="{EBCA0A4D-04E0-4C52-89DB-1C43931E3CA1}"/>
                    </a:ext>
                  </a:extLst>
                </p:cNvPr>
                <p:cNvSpPr>
                  <a:spLocks/>
                </p:cNvSpPr>
                <p:nvPr/>
              </p:nvSpPr>
              <p:spPr bwMode="auto">
                <a:xfrm>
                  <a:off x="4134" y="494"/>
                  <a:ext cx="333" cy="132"/>
                </a:xfrm>
                <a:custGeom>
                  <a:avLst/>
                  <a:gdLst>
                    <a:gd name="T0" fmla="*/ 139 w 141"/>
                    <a:gd name="T1" fmla="*/ 48 h 56"/>
                    <a:gd name="T2" fmla="*/ 127 w 141"/>
                    <a:gd name="T3" fmla="*/ 55 h 56"/>
                    <a:gd name="T4" fmla="*/ 8 w 141"/>
                    <a:gd name="T5" fmla="*/ 21 h 56"/>
                    <a:gd name="T6" fmla="*/ 1 w 141"/>
                    <a:gd name="T7" fmla="*/ 8 h 56"/>
                    <a:gd name="T8" fmla="*/ 1 w 141"/>
                    <a:gd name="T9" fmla="*/ 8 h 56"/>
                    <a:gd name="T10" fmla="*/ 13 w 141"/>
                    <a:gd name="T11" fmla="*/ 1 h 56"/>
                    <a:gd name="T12" fmla="*/ 133 w 141"/>
                    <a:gd name="T13" fmla="*/ 36 h 56"/>
                    <a:gd name="T14" fmla="*/ 139 w 141"/>
                    <a:gd name="T15" fmla="*/ 48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56">
                      <a:moveTo>
                        <a:pt x="139" y="48"/>
                      </a:moveTo>
                      <a:cubicBezTo>
                        <a:pt x="138" y="53"/>
                        <a:pt x="132" y="56"/>
                        <a:pt x="127" y="55"/>
                      </a:cubicBezTo>
                      <a:cubicBezTo>
                        <a:pt x="8" y="21"/>
                        <a:pt x="8" y="21"/>
                        <a:pt x="8" y="21"/>
                      </a:cubicBezTo>
                      <a:cubicBezTo>
                        <a:pt x="3" y="19"/>
                        <a:pt x="0" y="14"/>
                        <a:pt x="1" y="8"/>
                      </a:cubicBezTo>
                      <a:cubicBezTo>
                        <a:pt x="1" y="8"/>
                        <a:pt x="1" y="8"/>
                        <a:pt x="1" y="8"/>
                      </a:cubicBezTo>
                      <a:cubicBezTo>
                        <a:pt x="3" y="3"/>
                        <a:pt x="8" y="0"/>
                        <a:pt x="13" y="1"/>
                      </a:cubicBezTo>
                      <a:cubicBezTo>
                        <a:pt x="133" y="36"/>
                        <a:pt x="133" y="36"/>
                        <a:pt x="133" y="36"/>
                      </a:cubicBezTo>
                      <a:cubicBezTo>
                        <a:pt x="138" y="37"/>
                        <a:pt x="141" y="43"/>
                        <a:pt x="139" y="48"/>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97" name="Freeform 157">
                  <a:extLst>
                    <a:ext uri="{FF2B5EF4-FFF2-40B4-BE49-F238E27FC236}">
                      <a16:creationId xmlns="" xmlns:a16="http://schemas.microsoft.com/office/drawing/2014/main" id="{CB6EBAE5-BBCB-4280-9782-64FD59BB2268}"/>
                    </a:ext>
                  </a:extLst>
                </p:cNvPr>
                <p:cNvSpPr>
                  <a:spLocks/>
                </p:cNvSpPr>
                <p:nvPr/>
              </p:nvSpPr>
              <p:spPr bwMode="auto">
                <a:xfrm>
                  <a:off x="3786" y="465"/>
                  <a:ext cx="343" cy="69"/>
                </a:xfrm>
                <a:custGeom>
                  <a:avLst/>
                  <a:gdLst>
                    <a:gd name="T0" fmla="*/ 145 w 145"/>
                    <a:gd name="T1" fmla="*/ 20 h 29"/>
                    <a:gd name="T2" fmla="*/ 134 w 145"/>
                    <a:gd name="T3" fmla="*/ 29 h 29"/>
                    <a:gd name="T4" fmla="*/ 10 w 145"/>
                    <a:gd name="T5" fmla="*/ 20 h 29"/>
                    <a:gd name="T6" fmla="*/ 1 w 145"/>
                    <a:gd name="T7" fmla="*/ 9 h 29"/>
                    <a:gd name="T8" fmla="*/ 1 w 145"/>
                    <a:gd name="T9" fmla="*/ 9 h 29"/>
                    <a:gd name="T10" fmla="*/ 12 w 145"/>
                    <a:gd name="T11" fmla="*/ 0 h 29"/>
                    <a:gd name="T12" fmla="*/ 135 w 145"/>
                    <a:gd name="T13" fmla="*/ 9 h 29"/>
                    <a:gd name="T14" fmla="*/ 145 w 145"/>
                    <a:gd name="T15" fmla="*/ 20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5" h="29">
                      <a:moveTo>
                        <a:pt x="145" y="20"/>
                      </a:moveTo>
                      <a:cubicBezTo>
                        <a:pt x="144" y="25"/>
                        <a:pt x="139" y="29"/>
                        <a:pt x="134" y="29"/>
                      </a:cubicBezTo>
                      <a:cubicBezTo>
                        <a:pt x="10" y="20"/>
                        <a:pt x="10" y="20"/>
                        <a:pt x="10" y="20"/>
                      </a:cubicBezTo>
                      <a:cubicBezTo>
                        <a:pt x="5" y="20"/>
                        <a:pt x="0" y="15"/>
                        <a:pt x="1" y="9"/>
                      </a:cubicBezTo>
                      <a:cubicBezTo>
                        <a:pt x="1" y="9"/>
                        <a:pt x="1" y="9"/>
                        <a:pt x="1" y="9"/>
                      </a:cubicBezTo>
                      <a:cubicBezTo>
                        <a:pt x="1" y="4"/>
                        <a:pt x="6" y="0"/>
                        <a:pt x="12" y="0"/>
                      </a:cubicBezTo>
                      <a:cubicBezTo>
                        <a:pt x="135" y="9"/>
                        <a:pt x="135" y="9"/>
                        <a:pt x="135" y="9"/>
                      </a:cubicBezTo>
                      <a:cubicBezTo>
                        <a:pt x="141" y="9"/>
                        <a:pt x="145" y="14"/>
                        <a:pt x="145" y="20"/>
                      </a:cubicBezTo>
                      <a:close/>
                    </a:path>
                  </a:pathLst>
                </a:custGeom>
                <a:gradFill flip="none" rotWithShape="1">
                  <a:gsLst>
                    <a:gs pos="0">
                      <a:schemeClr val="accent3"/>
                    </a:gs>
                    <a:gs pos="100000">
                      <a:srgbClr val="021F65">
                        <a:alpha val="0"/>
                      </a:srgbClr>
                    </a:gs>
                  </a:gsLst>
                  <a:path path="circle">
                    <a:fillToRect l="100000" b="100000"/>
                  </a:path>
                  <a:tileRect t="-100000" r="-100000"/>
                </a:gra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grpSp>
          <p:grpSp>
            <p:nvGrpSpPr>
              <p:cNvPr id="63" name="组合 62">
                <a:extLst>
                  <a:ext uri="{FF2B5EF4-FFF2-40B4-BE49-F238E27FC236}">
                    <a16:creationId xmlns="" xmlns:a16="http://schemas.microsoft.com/office/drawing/2014/main" id="{C02887B5-69F2-4F36-831D-EA7E2C838E51}"/>
                  </a:ext>
                </a:extLst>
              </p:cNvPr>
              <p:cNvGrpSpPr/>
              <p:nvPr/>
            </p:nvGrpSpPr>
            <p:grpSpPr>
              <a:xfrm>
                <a:off x="4138211" y="2008843"/>
                <a:ext cx="526838" cy="526836"/>
                <a:chOff x="3623889" y="1125021"/>
                <a:chExt cx="564634" cy="564632"/>
              </a:xfrm>
            </p:grpSpPr>
            <p:sp>
              <p:nvSpPr>
                <p:cNvPr id="64" name="任意多边形 350">
                  <a:extLst>
                    <a:ext uri="{FF2B5EF4-FFF2-40B4-BE49-F238E27FC236}">
                      <a16:creationId xmlns="" xmlns:a16="http://schemas.microsoft.com/office/drawing/2014/main" id="{A1421BA5-7FE6-4692-B6C6-FCD4B34AAD46}"/>
                    </a:ext>
                  </a:extLst>
                </p:cNvPr>
                <p:cNvSpPr/>
                <p:nvPr/>
              </p:nvSpPr>
              <p:spPr>
                <a:xfrm rot="10800000">
                  <a:off x="3623889" y="1125021"/>
                  <a:ext cx="138551" cy="138550"/>
                </a:xfrm>
                <a:custGeom>
                  <a:avLst/>
                  <a:gdLst>
                    <a:gd name="connsiteX0" fmla="*/ 0 w 138551"/>
                    <a:gd name="connsiteY0" fmla="*/ 138550 h 138550"/>
                    <a:gd name="connsiteX1" fmla="*/ 0 w 138551"/>
                    <a:gd name="connsiteY1" fmla="*/ 0 h 138550"/>
                    <a:gd name="connsiteX2" fmla="*/ 138551 w 138551"/>
                    <a:gd name="connsiteY2" fmla="*/ 0 h 138550"/>
                    <a:gd name="connsiteX3" fmla="*/ 120038 w 138551"/>
                    <a:gd name="connsiteY3" fmla="*/ 34107 h 138550"/>
                    <a:gd name="connsiteX4" fmla="*/ 34107 w 138551"/>
                    <a:gd name="connsiteY4" fmla="*/ 120037 h 138550"/>
                    <a:gd name="connsiteX5" fmla="*/ 0 w 138551"/>
                    <a:gd name="connsiteY5" fmla="*/ 138550 h 138550"/>
                    <a:gd name="connsiteX0" fmla="*/ 0 w 138551"/>
                    <a:gd name="connsiteY0" fmla="*/ 0 h 138550"/>
                    <a:gd name="connsiteX1" fmla="*/ 138551 w 138551"/>
                    <a:gd name="connsiteY1" fmla="*/ 0 h 138550"/>
                    <a:gd name="connsiteX2" fmla="*/ 120038 w 138551"/>
                    <a:gd name="connsiteY2" fmla="*/ 34107 h 138550"/>
                    <a:gd name="connsiteX3" fmla="*/ 34107 w 138551"/>
                    <a:gd name="connsiteY3" fmla="*/ 120037 h 138550"/>
                    <a:gd name="connsiteX4" fmla="*/ 0 w 138551"/>
                    <a:gd name="connsiteY4" fmla="*/ 138550 h 138550"/>
                    <a:gd name="connsiteX5" fmla="*/ 91440 w 138551"/>
                    <a:gd name="connsiteY5" fmla="*/ 91440 h 138550"/>
                    <a:gd name="connsiteX0" fmla="*/ 138551 w 138551"/>
                    <a:gd name="connsiteY0" fmla="*/ 0 h 138550"/>
                    <a:gd name="connsiteX1" fmla="*/ 120038 w 138551"/>
                    <a:gd name="connsiteY1" fmla="*/ 34107 h 138550"/>
                    <a:gd name="connsiteX2" fmla="*/ 34107 w 138551"/>
                    <a:gd name="connsiteY2" fmla="*/ 120037 h 138550"/>
                    <a:gd name="connsiteX3" fmla="*/ 0 w 138551"/>
                    <a:gd name="connsiteY3" fmla="*/ 138550 h 138550"/>
                    <a:gd name="connsiteX4" fmla="*/ 91440 w 138551"/>
                    <a:gd name="connsiteY4" fmla="*/ 91440 h 138550"/>
                    <a:gd name="connsiteX0" fmla="*/ 138551 w 138551"/>
                    <a:gd name="connsiteY0" fmla="*/ 0 h 138550"/>
                    <a:gd name="connsiteX1" fmla="*/ 120038 w 138551"/>
                    <a:gd name="connsiteY1" fmla="*/ 34107 h 138550"/>
                    <a:gd name="connsiteX2" fmla="*/ 34107 w 138551"/>
                    <a:gd name="connsiteY2" fmla="*/ 120037 h 138550"/>
                    <a:gd name="connsiteX3" fmla="*/ 0 w 138551"/>
                    <a:gd name="connsiteY3" fmla="*/ 138550 h 138550"/>
                  </a:gdLst>
                  <a:ahLst/>
                  <a:cxnLst>
                    <a:cxn ang="0">
                      <a:pos x="connsiteX0" y="connsiteY0"/>
                    </a:cxn>
                    <a:cxn ang="0">
                      <a:pos x="connsiteX1" y="connsiteY1"/>
                    </a:cxn>
                    <a:cxn ang="0">
                      <a:pos x="connsiteX2" y="connsiteY2"/>
                    </a:cxn>
                    <a:cxn ang="0">
                      <a:pos x="connsiteX3" y="connsiteY3"/>
                    </a:cxn>
                  </a:cxnLst>
                  <a:rect l="l" t="t" r="r" b="b"/>
                  <a:pathLst>
                    <a:path w="138551" h="138550">
                      <a:moveTo>
                        <a:pt x="138551" y="0"/>
                      </a:moveTo>
                      <a:lnTo>
                        <a:pt x="120038" y="34107"/>
                      </a:lnTo>
                      <a:cubicBezTo>
                        <a:pt x="97170" y="67957"/>
                        <a:pt x="67957" y="97169"/>
                        <a:pt x="34107" y="120037"/>
                      </a:cubicBezTo>
                      <a:lnTo>
                        <a:pt x="0" y="138550"/>
                      </a:lnTo>
                    </a:path>
                  </a:pathLst>
                </a:custGeom>
                <a:noFill/>
                <a:ln w="19050">
                  <a:solidFill>
                    <a:schemeClr val="bg1"/>
                  </a:solidFill>
                </a:ln>
                <a:effectLst>
                  <a:outerShdw blurRad="63500" sx="102000" sy="1020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p>
              </p:txBody>
            </p:sp>
            <p:sp>
              <p:nvSpPr>
                <p:cNvPr id="65" name="任意多边形 351">
                  <a:extLst>
                    <a:ext uri="{FF2B5EF4-FFF2-40B4-BE49-F238E27FC236}">
                      <a16:creationId xmlns="" xmlns:a16="http://schemas.microsoft.com/office/drawing/2014/main" id="{9D7ABA6C-3801-4A6F-A04B-AE997551A218}"/>
                    </a:ext>
                  </a:extLst>
                </p:cNvPr>
                <p:cNvSpPr/>
                <p:nvPr/>
              </p:nvSpPr>
              <p:spPr>
                <a:xfrm rot="10800000">
                  <a:off x="4049972" y="1125021"/>
                  <a:ext cx="138551" cy="138550"/>
                </a:xfrm>
                <a:custGeom>
                  <a:avLst/>
                  <a:gdLst>
                    <a:gd name="connsiteX0" fmla="*/ 138551 w 138551"/>
                    <a:gd name="connsiteY0" fmla="*/ 138550 h 138550"/>
                    <a:gd name="connsiteX1" fmla="*/ 104444 w 138551"/>
                    <a:gd name="connsiteY1" fmla="*/ 120037 h 138550"/>
                    <a:gd name="connsiteX2" fmla="*/ 18513 w 138551"/>
                    <a:gd name="connsiteY2" fmla="*/ 34107 h 138550"/>
                    <a:gd name="connsiteX3" fmla="*/ 0 w 138551"/>
                    <a:gd name="connsiteY3" fmla="*/ 0 h 138550"/>
                    <a:gd name="connsiteX4" fmla="*/ 138551 w 138551"/>
                    <a:gd name="connsiteY4" fmla="*/ 0 h 138550"/>
                    <a:gd name="connsiteX5" fmla="*/ 138551 w 138551"/>
                    <a:gd name="connsiteY5" fmla="*/ 138550 h 138550"/>
                    <a:gd name="connsiteX0" fmla="*/ 138551 w 229991"/>
                    <a:gd name="connsiteY0" fmla="*/ 0 h 138550"/>
                    <a:gd name="connsiteX1" fmla="*/ 138551 w 229991"/>
                    <a:gd name="connsiteY1" fmla="*/ 138550 h 138550"/>
                    <a:gd name="connsiteX2" fmla="*/ 104444 w 229991"/>
                    <a:gd name="connsiteY2" fmla="*/ 120037 h 138550"/>
                    <a:gd name="connsiteX3" fmla="*/ 18513 w 229991"/>
                    <a:gd name="connsiteY3" fmla="*/ 34107 h 138550"/>
                    <a:gd name="connsiteX4" fmla="*/ 0 w 229991"/>
                    <a:gd name="connsiteY4" fmla="*/ 0 h 138550"/>
                    <a:gd name="connsiteX5" fmla="*/ 229991 w 229991"/>
                    <a:gd name="connsiteY5" fmla="*/ 91440 h 138550"/>
                    <a:gd name="connsiteX0" fmla="*/ 138551 w 229991"/>
                    <a:gd name="connsiteY0" fmla="*/ 138550 h 138550"/>
                    <a:gd name="connsiteX1" fmla="*/ 104444 w 229991"/>
                    <a:gd name="connsiteY1" fmla="*/ 120037 h 138550"/>
                    <a:gd name="connsiteX2" fmla="*/ 18513 w 229991"/>
                    <a:gd name="connsiteY2" fmla="*/ 34107 h 138550"/>
                    <a:gd name="connsiteX3" fmla="*/ 0 w 229991"/>
                    <a:gd name="connsiteY3" fmla="*/ 0 h 138550"/>
                    <a:gd name="connsiteX4" fmla="*/ 229991 w 229991"/>
                    <a:gd name="connsiteY4" fmla="*/ 91440 h 138550"/>
                    <a:gd name="connsiteX0" fmla="*/ 138551 w 138551"/>
                    <a:gd name="connsiteY0" fmla="*/ 138550 h 138550"/>
                    <a:gd name="connsiteX1" fmla="*/ 104444 w 138551"/>
                    <a:gd name="connsiteY1" fmla="*/ 120037 h 138550"/>
                    <a:gd name="connsiteX2" fmla="*/ 18513 w 138551"/>
                    <a:gd name="connsiteY2" fmla="*/ 34107 h 138550"/>
                    <a:gd name="connsiteX3" fmla="*/ 0 w 138551"/>
                    <a:gd name="connsiteY3" fmla="*/ 0 h 138550"/>
                  </a:gdLst>
                  <a:ahLst/>
                  <a:cxnLst>
                    <a:cxn ang="0">
                      <a:pos x="connsiteX0" y="connsiteY0"/>
                    </a:cxn>
                    <a:cxn ang="0">
                      <a:pos x="connsiteX1" y="connsiteY1"/>
                    </a:cxn>
                    <a:cxn ang="0">
                      <a:pos x="connsiteX2" y="connsiteY2"/>
                    </a:cxn>
                    <a:cxn ang="0">
                      <a:pos x="connsiteX3" y="connsiteY3"/>
                    </a:cxn>
                  </a:cxnLst>
                  <a:rect l="l" t="t" r="r" b="b"/>
                  <a:pathLst>
                    <a:path w="138551" h="138550">
                      <a:moveTo>
                        <a:pt x="138551" y="138550"/>
                      </a:moveTo>
                      <a:lnTo>
                        <a:pt x="104444" y="120037"/>
                      </a:lnTo>
                      <a:cubicBezTo>
                        <a:pt x="70594" y="97169"/>
                        <a:pt x="41382" y="67957"/>
                        <a:pt x="18513" y="34107"/>
                      </a:cubicBezTo>
                      <a:lnTo>
                        <a:pt x="0" y="0"/>
                      </a:lnTo>
                    </a:path>
                  </a:pathLst>
                </a:custGeom>
                <a:noFill/>
                <a:ln w="19050">
                  <a:solidFill>
                    <a:schemeClr val="bg1"/>
                  </a:solidFill>
                </a:ln>
                <a:effectLst>
                  <a:outerShdw blurRad="63500" sx="102000" sy="1020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p>
              </p:txBody>
            </p:sp>
            <p:sp>
              <p:nvSpPr>
                <p:cNvPr id="66" name="任意多边形 352">
                  <a:extLst>
                    <a:ext uri="{FF2B5EF4-FFF2-40B4-BE49-F238E27FC236}">
                      <a16:creationId xmlns="" xmlns:a16="http://schemas.microsoft.com/office/drawing/2014/main" id="{74FEB9C2-F633-46B3-A492-BAC262FDA80F}"/>
                    </a:ext>
                  </a:extLst>
                </p:cNvPr>
                <p:cNvSpPr/>
                <p:nvPr/>
              </p:nvSpPr>
              <p:spPr>
                <a:xfrm rot="10800000">
                  <a:off x="3623889" y="1551103"/>
                  <a:ext cx="138551" cy="138550"/>
                </a:xfrm>
                <a:custGeom>
                  <a:avLst/>
                  <a:gdLst>
                    <a:gd name="connsiteX0" fmla="*/ 138551 w 138551"/>
                    <a:gd name="connsiteY0" fmla="*/ 138550 h 138550"/>
                    <a:gd name="connsiteX1" fmla="*/ 0 w 138551"/>
                    <a:gd name="connsiteY1" fmla="*/ 138550 h 138550"/>
                    <a:gd name="connsiteX2" fmla="*/ 0 w 138551"/>
                    <a:gd name="connsiteY2" fmla="*/ 0 h 138550"/>
                    <a:gd name="connsiteX3" fmla="*/ 34107 w 138551"/>
                    <a:gd name="connsiteY3" fmla="*/ 18513 h 138550"/>
                    <a:gd name="connsiteX4" fmla="*/ 120038 w 138551"/>
                    <a:gd name="connsiteY4" fmla="*/ 104443 h 138550"/>
                    <a:gd name="connsiteX5" fmla="*/ 138551 w 138551"/>
                    <a:gd name="connsiteY5" fmla="*/ 138550 h 138550"/>
                    <a:gd name="connsiteX0" fmla="*/ 0 w 138551"/>
                    <a:gd name="connsiteY0" fmla="*/ 138550 h 229990"/>
                    <a:gd name="connsiteX1" fmla="*/ 0 w 138551"/>
                    <a:gd name="connsiteY1" fmla="*/ 0 h 229990"/>
                    <a:gd name="connsiteX2" fmla="*/ 34107 w 138551"/>
                    <a:gd name="connsiteY2" fmla="*/ 18513 h 229990"/>
                    <a:gd name="connsiteX3" fmla="*/ 120038 w 138551"/>
                    <a:gd name="connsiteY3" fmla="*/ 104443 h 229990"/>
                    <a:gd name="connsiteX4" fmla="*/ 138551 w 138551"/>
                    <a:gd name="connsiteY4" fmla="*/ 138550 h 229990"/>
                    <a:gd name="connsiteX5" fmla="*/ 91440 w 138551"/>
                    <a:gd name="connsiteY5" fmla="*/ 229990 h 229990"/>
                    <a:gd name="connsiteX0" fmla="*/ 0 w 138551"/>
                    <a:gd name="connsiteY0" fmla="*/ 0 h 229990"/>
                    <a:gd name="connsiteX1" fmla="*/ 34107 w 138551"/>
                    <a:gd name="connsiteY1" fmla="*/ 18513 h 229990"/>
                    <a:gd name="connsiteX2" fmla="*/ 120038 w 138551"/>
                    <a:gd name="connsiteY2" fmla="*/ 104443 h 229990"/>
                    <a:gd name="connsiteX3" fmla="*/ 138551 w 138551"/>
                    <a:gd name="connsiteY3" fmla="*/ 138550 h 229990"/>
                    <a:gd name="connsiteX4" fmla="*/ 91440 w 138551"/>
                    <a:gd name="connsiteY4" fmla="*/ 229990 h 229990"/>
                    <a:gd name="connsiteX0" fmla="*/ 0 w 138551"/>
                    <a:gd name="connsiteY0" fmla="*/ 0 h 138550"/>
                    <a:gd name="connsiteX1" fmla="*/ 34107 w 138551"/>
                    <a:gd name="connsiteY1" fmla="*/ 18513 h 138550"/>
                    <a:gd name="connsiteX2" fmla="*/ 120038 w 138551"/>
                    <a:gd name="connsiteY2" fmla="*/ 104443 h 138550"/>
                    <a:gd name="connsiteX3" fmla="*/ 138551 w 138551"/>
                    <a:gd name="connsiteY3" fmla="*/ 138550 h 138550"/>
                  </a:gdLst>
                  <a:ahLst/>
                  <a:cxnLst>
                    <a:cxn ang="0">
                      <a:pos x="connsiteX0" y="connsiteY0"/>
                    </a:cxn>
                    <a:cxn ang="0">
                      <a:pos x="connsiteX1" y="connsiteY1"/>
                    </a:cxn>
                    <a:cxn ang="0">
                      <a:pos x="connsiteX2" y="connsiteY2"/>
                    </a:cxn>
                    <a:cxn ang="0">
                      <a:pos x="connsiteX3" y="connsiteY3"/>
                    </a:cxn>
                  </a:cxnLst>
                  <a:rect l="l" t="t" r="r" b="b"/>
                  <a:pathLst>
                    <a:path w="138551" h="138550">
                      <a:moveTo>
                        <a:pt x="0" y="0"/>
                      </a:moveTo>
                      <a:lnTo>
                        <a:pt x="34107" y="18513"/>
                      </a:lnTo>
                      <a:cubicBezTo>
                        <a:pt x="67957" y="41381"/>
                        <a:pt x="97170" y="70593"/>
                        <a:pt x="120038" y="104443"/>
                      </a:cubicBezTo>
                      <a:lnTo>
                        <a:pt x="138551" y="138550"/>
                      </a:lnTo>
                    </a:path>
                  </a:pathLst>
                </a:custGeom>
                <a:noFill/>
                <a:ln w="19050">
                  <a:solidFill>
                    <a:schemeClr val="bg1"/>
                  </a:solidFill>
                </a:ln>
                <a:effectLst>
                  <a:outerShdw blurRad="63500" sx="102000" sy="1020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p>
              </p:txBody>
            </p:sp>
            <p:sp>
              <p:nvSpPr>
                <p:cNvPr id="67" name="任意多边形 353">
                  <a:extLst>
                    <a:ext uri="{FF2B5EF4-FFF2-40B4-BE49-F238E27FC236}">
                      <a16:creationId xmlns="" xmlns:a16="http://schemas.microsoft.com/office/drawing/2014/main" id="{DDEA8438-6051-4956-A725-381B5B0B184D}"/>
                    </a:ext>
                  </a:extLst>
                </p:cNvPr>
                <p:cNvSpPr/>
                <p:nvPr/>
              </p:nvSpPr>
              <p:spPr>
                <a:xfrm rot="10800000">
                  <a:off x="4049972" y="1551103"/>
                  <a:ext cx="138551" cy="138550"/>
                </a:xfrm>
                <a:custGeom>
                  <a:avLst/>
                  <a:gdLst>
                    <a:gd name="connsiteX0" fmla="*/ 138551 w 138551"/>
                    <a:gd name="connsiteY0" fmla="*/ 138550 h 138550"/>
                    <a:gd name="connsiteX1" fmla="*/ 0 w 138551"/>
                    <a:gd name="connsiteY1" fmla="*/ 138550 h 138550"/>
                    <a:gd name="connsiteX2" fmla="*/ 18513 w 138551"/>
                    <a:gd name="connsiteY2" fmla="*/ 104443 h 138550"/>
                    <a:gd name="connsiteX3" fmla="*/ 104444 w 138551"/>
                    <a:gd name="connsiteY3" fmla="*/ 18513 h 138550"/>
                    <a:gd name="connsiteX4" fmla="*/ 138551 w 138551"/>
                    <a:gd name="connsiteY4" fmla="*/ 0 h 138550"/>
                    <a:gd name="connsiteX5" fmla="*/ 138551 w 138551"/>
                    <a:gd name="connsiteY5" fmla="*/ 138550 h 138550"/>
                    <a:gd name="connsiteX0" fmla="*/ 138551 w 229991"/>
                    <a:gd name="connsiteY0" fmla="*/ 138550 h 229990"/>
                    <a:gd name="connsiteX1" fmla="*/ 0 w 229991"/>
                    <a:gd name="connsiteY1" fmla="*/ 138550 h 229990"/>
                    <a:gd name="connsiteX2" fmla="*/ 18513 w 229991"/>
                    <a:gd name="connsiteY2" fmla="*/ 104443 h 229990"/>
                    <a:gd name="connsiteX3" fmla="*/ 104444 w 229991"/>
                    <a:gd name="connsiteY3" fmla="*/ 18513 h 229990"/>
                    <a:gd name="connsiteX4" fmla="*/ 138551 w 229991"/>
                    <a:gd name="connsiteY4" fmla="*/ 0 h 229990"/>
                    <a:gd name="connsiteX5" fmla="*/ 229991 w 229991"/>
                    <a:gd name="connsiteY5" fmla="*/ 229990 h 229990"/>
                    <a:gd name="connsiteX0" fmla="*/ 138551 w 138551"/>
                    <a:gd name="connsiteY0" fmla="*/ 138550 h 138550"/>
                    <a:gd name="connsiteX1" fmla="*/ 0 w 138551"/>
                    <a:gd name="connsiteY1" fmla="*/ 138550 h 138550"/>
                    <a:gd name="connsiteX2" fmla="*/ 18513 w 138551"/>
                    <a:gd name="connsiteY2" fmla="*/ 104443 h 138550"/>
                    <a:gd name="connsiteX3" fmla="*/ 104444 w 138551"/>
                    <a:gd name="connsiteY3" fmla="*/ 18513 h 138550"/>
                    <a:gd name="connsiteX4" fmla="*/ 138551 w 138551"/>
                    <a:gd name="connsiteY4" fmla="*/ 0 h 138550"/>
                    <a:gd name="connsiteX0" fmla="*/ 0 w 138551"/>
                    <a:gd name="connsiteY0" fmla="*/ 138550 h 138550"/>
                    <a:gd name="connsiteX1" fmla="*/ 18513 w 138551"/>
                    <a:gd name="connsiteY1" fmla="*/ 104443 h 138550"/>
                    <a:gd name="connsiteX2" fmla="*/ 104444 w 138551"/>
                    <a:gd name="connsiteY2" fmla="*/ 18513 h 138550"/>
                    <a:gd name="connsiteX3" fmla="*/ 138551 w 138551"/>
                    <a:gd name="connsiteY3" fmla="*/ 0 h 138550"/>
                  </a:gdLst>
                  <a:ahLst/>
                  <a:cxnLst>
                    <a:cxn ang="0">
                      <a:pos x="connsiteX0" y="connsiteY0"/>
                    </a:cxn>
                    <a:cxn ang="0">
                      <a:pos x="connsiteX1" y="connsiteY1"/>
                    </a:cxn>
                    <a:cxn ang="0">
                      <a:pos x="connsiteX2" y="connsiteY2"/>
                    </a:cxn>
                    <a:cxn ang="0">
                      <a:pos x="connsiteX3" y="connsiteY3"/>
                    </a:cxn>
                  </a:cxnLst>
                  <a:rect l="l" t="t" r="r" b="b"/>
                  <a:pathLst>
                    <a:path w="138551" h="138550">
                      <a:moveTo>
                        <a:pt x="0" y="138550"/>
                      </a:moveTo>
                      <a:lnTo>
                        <a:pt x="18513" y="104443"/>
                      </a:lnTo>
                      <a:cubicBezTo>
                        <a:pt x="41382" y="70593"/>
                        <a:pt x="70594" y="41381"/>
                        <a:pt x="104444" y="18513"/>
                      </a:cubicBezTo>
                      <a:lnTo>
                        <a:pt x="138551" y="0"/>
                      </a:lnTo>
                    </a:path>
                  </a:pathLst>
                </a:custGeom>
                <a:noFill/>
                <a:ln w="19050">
                  <a:solidFill>
                    <a:schemeClr val="bg1"/>
                  </a:solidFill>
                </a:ln>
                <a:effectLst>
                  <a:outerShdw blurRad="63500" sx="102000" sy="1020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p>
              </p:txBody>
            </p:sp>
          </p:grpSp>
        </p:grpSp>
        <p:sp>
          <p:nvSpPr>
            <p:cNvPr id="144" name="矩形 143">
              <a:extLst>
                <a:ext uri="{FF2B5EF4-FFF2-40B4-BE49-F238E27FC236}">
                  <a16:creationId xmlns="" xmlns:a16="http://schemas.microsoft.com/office/drawing/2014/main" id="{2F72A1BC-D2F1-4419-A3E0-5889CC2FECEF}"/>
                </a:ext>
              </a:extLst>
            </p:cNvPr>
            <p:cNvSpPr/>
            <p:nvPr/>
          </p:nvSpPr>
          <p:spPr>
            <a:xfrm>
              <a:off x="1656192" y="2400572"/>
              <a:ext cx="1082348" cy="307777"/>
            </a:xfrm>
            <a:prstGeom prst="rect">
              <a:avLst/>
            </a:prstGeom>
          </p:spPr>
          <p:txBody>
            <a:bodyPr wrap="none">
              <a:spAutoFit/>
            </a:bodyPr>
            <a:lstStyle/>
            <a:p>
              <a:pPr algn="ctr"/>
              <a:r>
                <a:rPr lang="zh-CN" altLang="en-US" sz="1400" dirty="0">
                  <a:solidFill>
                    <a:schemeClr val="bg1"/>
                  </a:solidFill>
                </a:rPr>
                <a:t>新基础设施</a:t>
              </a:r>
            </a:p>
          </p:txBody>
        </p:sp>
      </p:grpSp>
      <p:sp>
        <p:nvSpPr>
          <p:cNvPr id="145" name="矩形 144">
            <a:extLst>
              <a:ext uri="{FF2B5EF4-FFF2-40B4-BE49-F238E27FC236}">
                <a16:creationId xmlns="" xmlns:a16="http://schemas.microsoft.com/office/drawing/2014/main" id="{37BC1996-E370-4B09-A5DA-08586B2FA3FC}"/>
              </a:ext>
            </a:extLst>
          </p:cNvPr>
          <p:cNvSpPr/>
          <p:nvPr/>
        </p:nvSpPr>
        <p:spPr>
          <a:xfrm>
            <a:off x="8265327" y="4142090"/>
            <a:ext cx="1107996" cy="1200329"/>
          </a:xfrm>
          <a:prstGeom prst="rect">
            <a:avLst/>
          </a:prstGeom>
        </p:spPr>
        <p:txBody>
          <a:bodyPr wrap="none">
            <a:spAutoFit/>
          </a:bodyPr>
          <a:lstStyle/>
          <a:p>
            <a:r>
              <a:rPr lang="zh-CN" altLang="en-US" sz="3600" b="1" dirty="0">
                <a:solidFill>
                  <a:schemeClr val="bg1"/>
                </a:solidFill>
              </a:rPr>
              <a:t>动力</a:t>
            </a:r>
            <a:endParaRPr lang="en-US" altLang="zh-CN" sz="3600" b="1" dirty="0">
              <a:solidFill>
                <a:schemeClr val="bg1"/>
              </a:solidFill>
            </a:endParaRPr>
          </a:p>
          <a:p>
            <a:r>
              <a:rPr lang="zh-CN" altLang="en-US" sz="3600" b="1" dirty="0">
                <a:solidFill>
                  <a:schemeClr val="bg1"/>
                </a:solidFill>
              </a:rPr>
              <a:t>之源</a:t>
            </a:r>
          </a:p>
        </p:txBody>
      </p:sp>
      <p:grpSp>
        <p:nvGrpSpPr>
          <p:cNvPr id="147" name="组合 146">
            <a:extLst>
              <a:ext uri="{FF2B5EF4-FFF2-40B4-BE49-F238E27FC236}">
                <a16:creationId xmlns="" xmlns:a16="http://schemas.microsoft.com/office/drawing/2014/main" id="{63421434-B351-4059-8B4A-2F5BC65E4E02}"/>
              </a:ext>
            </a:extLst>
          </p:cNvPr>
          <p:cNvGrpSpPr/>
          <p:nvPr/>
        </p:nvGrpSpPr>
        <p:grpSpPr>
          <a:xfrm>
            <a:off x="6265893" y="1707418"/>
            <a:ext cx="1330270" cy="1329164"/>
            <a:chOff x="1531165" y="1925024"/>
            <a:chExt cx="1330270" cy="1329164"/>
          </a:xfrm>
        </p:grpSpPr>
        <p:grpSp>
          <p:nvGrpSpPr>
            <p:cNvPr id="148" name="组合 147">
              <a:extLst>
                <a:ext uri="{FF2B5EF4-FFF2-40B4-BE49-F238E27FC236}">
                  <a16:creationId xmlns="" xmlns:a16="http://schemas.microsoft.com/office/drawing/2014/main" id="{13B5367C-B6C4-4258-AD1A-071E03F9B332}"/>
                </a:ext>
              </a:extLst>
            </p:cNvPr>
            <p:cNvGrpSpPr/>
            <p:nvPr/>
          </p:nvGrpSpPr>
          <p:grpSpPr>
            <a:xfrm flipH="1">
              <a:off x="1531165" y="1925024"/>
              <a:ext cx="1330270" cy="1329164"/>
              <a:chOff x="3994983" y="1865952"/>
              <a:chExt cx="813294" cy="812618"/>
            </a:xfrm>
          </p:grpSpPr>
          <p:grpSp>
            <p:nvGrpSpPr>
              <p:cNvPr id="150" name="Group 79">
                <a:extLst>
                  <a:ext uri="{FF2B5EF4-FFF2-40B4-BE49-F238E27FC236}">
                    <a16:creationId xmlns="" xmlns:a16="http://schemas.microsoft.com/office/drawing/2014/main" id="{E4B4DEFD-411E-4CF9-A83C-B36B8264294C}"/>
                  </a:ext>
                </a:extLst>
              </p:cNvPr>
              <p:cNvGrpSpPr>
                <a:grpSpLocks noChangeAspect="1"/>
              </p:cNvGrpSpPr>
              <p:nvPr/>
            </p:nvGrpSpPr>
            <p:grpSpPr bwMode="auto">
              <a:xfrm>
                <a:off x="3994983" y="1865952"/>
                <a:ext cx="813294" cy="812618"/>
                <a:chOff x="2035" y="355"/>
                <a:chExt cx="3610" cy="3607"/>
              </a:xfrm>
              <a:gradFill flip="none" rotWithShape="1">
                <a:gsLst>
                  <a:gs pos="0">
                    <a:schemeClr val="bg1"/>
                  </a:gs>
                  <a:gs pos="77000">
                    <a:schemeClr val="bg1">
                      <a:alpha val="0"/>
                    </a:schemeClr>
                  </a:gs>
                </a:gsLst>
                <a:lin ang="2700000" scaled="1"/>
                <a:tileRect/>
              </a:gradFill>
            </p:grpSpPr>
            <p:sp>
              <p:nvSpPr>
                <p:cNvPr id="187" name="Freeform 80">
                  <a:extLst>
                    <a:ext uri="{FF2B5EF4-FFF2-40B4-BE49-F238E27FC236}">
                      <a16:creationId xmlns="" xmlns:a16="http://schemas.microsoft.com/office/drawing/2014/main" id="{2BDE81D5-C884-4DC8-9C7A-E16DBE40E5DD}"/>
                    </a:ext>
                  </a:extLst>
                </p:cNvPr>
                <p:cNvSpPr>
                  <a:spLocks/>
                </p:cNvSpPr>
                <p:nvPr/>
              </p:nvSpPr>
              <p:spPr bwMode="auto">
                <a:xfrm>
                  <a:off x="2634" y="772"/>
                  <a:ext cx="140" cy="137"/>
                </a:xfrm>
                <a:custGeom>
                  <a:avLst/>
                  <a:gdLst>
                    <a:gd name="T0" fmla="*/ 48 w 59"/>
                    <a:gd name="T1" fmla="*/ 48 h 58"/>
                    <a:gd name="T2" fmla="*/ 10 w 59"/>
                    <a:gd name="T3" fmla="*/ 47 h 58"/>
                    <a:gd name="T4" fmla="*/ 11 w 59"/>
                    <a:gd name="T5" fmla="*/ 10 h 58"/>
                    <a:gd name="T6" fmla="*/ 49 w 59"/>
                    <a:gd name="T7" fmla="*/ 11 h 58"/>
                    <a:gd name="T8" fmla="*/ 48 w 59"/>
                    <a:gd name="T9" fmla="*/ 48 h 58"/>
                  </a:gdLst>
                  <a:ahLst/>
                  <a:cxnLst>
                    <a:cxn ang="0">
                      <a:pos x="T0" y="T1"/>
                    </a:cxn>
                    <a:cxn ang="0">
                      <a:pos x="T2" y="T3"/>
                    </a:cxn>
                    <a:cxn ang="0">
                      <a:pos x="T4" y="T5"/>
                    </a:cxn>
                    <a:cxn ang="0">
                      <a:pos x="T6" y="T7"/>
                    </a:cxn>
                    <a:cxn ang="0">
                      <a:pos x="T8" y="T9"/>
                    </a:cxn>
                  </a:cxnLst>
                  <a:rect l="0" t="0" r="r" b="b"/>
                  <a:pathLst>
                    <a:path w="59" h="58">
                      <a:moveTo>
                        <a:pt x="48" y="48"/>
                      </a:moveTo>
                      <a:cubicBezTo>
                        <a:pt x="37" y="58"/>
                        <a:pt x="20" y="58"/>
                        <a:pt x="10" y="47"/>
                      </a:cubicBezTo>
                      <a:cubicBezTo>
                        <a:pt x="0" y="36"/>
                        <a:pt x="1" y="20"/>
                        <a:pt x="11" y="10"/>
                      </a:cubicBezTo>
                      <a:cubicBezTo>
                        <a:pt x="22" y="0"/>
                        <a:pt x="39" y="0"/>
                        <a:pt x="49" y="11"/>
                      </a:cubicBezTo>
                      <a:cubicBezTo>
                        <a:pt x="59" y="22"/>
                        <a:pt x="58" y="38"/>
                        <a:pt x="48" y="48"/>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88" name="Freeform 81">
                  <a:extLst>
                    <a:ext uri="{FF2B5EF4-FFF2-40B4-BE49-F238E27FC236}">
                      <a16:creationId xmlns="" xmlns:a16="http://schemas.microsoft.com/office/drawing/2014/main" id="{BF6034B7-1357-4868-A5BB-47CEEF01180D}"/>
                    </a:ext>
                  </a:extLst>
                </p:cNvPr>
                <p:cNvSpPr>
                  <a:spLocks/>
                </p:cNvSpPr>
                <p:nvPr/>
              </p:nvSpPr>
              <p:spPr bwMode="auto">
                <a:xfrm>
                  <a:off x="2461" y="940"/>
                  <a:ext cx="140" cy="142"/>
                </a:xfrm>
                <a:custGeom>
                  <a:avLst/>
                  <a:gdLst>
                    <a:gd name="T0" fmla="*/ 50 w 59"/>
                    <a:gd name="T1" fmla="*/ 47 h 60"/>
                    <a:gd name="T2" fmla="*/ 13 w 59"/>
                    <a:gd name="T3" fmla="*/ 51 h 60"/>
                    <a:gd name="T4" fmla="*/ 9 w 59"/>
                    <a:gd name="T5" fmla="*/ 14 h 60"/>
                    <a:gd name="T6" fmla="*/ 46 w 59"/>
                    <a:gd name="T7" fmla="*/ 10 h 60"/>
                    <a:gd name="T8" fmla="*/ 50 w 59"/>
                    <a:gd name="T9" fmla="*/ 47 h 60"/>
                  </a:gdLst>
                  <a:ahLst/>
                  <a:cxnLst>
                    <a:cxn ang="0">
                      <a:pos x="T0" y="T1"/>
                    </a:cxn>
                    <a:cxn ang="0">
                      <a:pos x="T2" y="T3"/>
                    </a:cxn>
                    <a:cxn ang="0">
                      <a:pos x="T4" y="T5"/>
                    </a:cxn>
                    <a:cxn ang="0">
                      <a:pos x="T6" y="T7"/>
                    </a:cxn>
                    <a:cxn ang="0">
                      <a:pos x="T8" y="T9"/>
                    </a:cxn>
                  </a:cxnLst>
                  <a:rect l="0" t="0" r="r" b="b"/>
                  <a:pathLst>
                    <a:path w="59" h="60">
                      <a:moveTo>
                        <a:pt x="50" y="47"/>
                      </a:moveTo>
                      <a:cubicBezTo>
                        <a:pt x="41" y="58"/>
                        <a:pt x="24" y="60"/>
                        <a:pt x="13" y="51"/>
                      </a:cubicBezTo>
                      <a:cubicBezTo>
                        <a:pt x="2" y="42"/>
                        <a:pt x="0" y="25"/>
                        <a:pt x="9" y="14"/>
                      </a:cubicBezTo>
                      <a:cubicBezTo>
                        <a:pt x="18" y="2"/>
                        <a:pt x="35" y="0"/>
                        <a:pt x="46" y="10"/>
                      </a:cubicBezTo>
                      <a:cubicBezTo>
                        <a:pt x="58" y="19"/>
                        <a:pt x="59" y="35"/>
                        <a:pt x="50" y="47"/>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89" name="Freeform 82">
                  <a:extLst>
                    <a:ext uri="{FF2B5EF4-FFF2-40B4-BE49-F238E27FC236}">
                      <a16:creationId xmlns="" xmlns:a16="http://schemas.microsoft.com/office/drawing/2014/main" id="{8A2634FF-AC60-435F-B4E6-B8A308708D94}"/>
                    </a:ext>
                  </a:extLst>
                </p:cNvPr>
                <p:cNvSpPr>
                  <a:spLocks/>
                </p:cNvSpPr>
                <p:nvPr/>
              </p:nvSpPr>
              <p:spPr bwMode="auto">
                <a:xfrm>
                  <a:off x="2312" y="1134"/>
                  <a:ext cx="145" cy="142"/>
                </a:xfrm>
                <a:custGeom>
                  <a:avLst/>
                  <a:gdLst>
                    <a:gd name="T0" fmla="*/ 53 w 61"/>
                    <a:gd name="T1" fmla="*/ 43 h 60"/>
                    <a:gd name="T2" fmla="*/ 17 w 61"/>
                    <a:gd name="T3" fmla="*/ 53 h 60"/>
                    <a:gd name="T4" fmla="*/ 8 w 61"/>
                    <a:gd name="T5" fmla="*/ 16 h 60"/>
                    <a:gd name="T6" fmla="*/ 44 w 61"/>
                    <a:gd name="T7" fmla="*/ 7 h 60"/>
                    <a:gd name="T8" fmla="*/ 53 w 61"/>
                    <a:gd name="T9" fmla="*/ 43 h 60"/>
                  </a:gdLst>
                  <a:ahLst/>
                  <a:cxnLst>
                    <a:cxn ang="0">
                      <a:pos x="T0" y="T1"/>
                    </a:cxn>
                    <a:cxn ang="0">
                      <a:pos x="T2" y="T3"/>
                    </a:cxn>
                    <a:cxn ang="0">
                      <a:pos x="T4" y="T5"/>
                    </a:cxn>
                    <a:cxn ang="0">
                      <a:pos x="T6" y="T7"/>
                    </a:cxn>
                    <a:cxn ang="0">
                      <a:pos x="T8" y="T9"/>
                    </a:cxn>
                  </a:cxnLst>
                  <a:rect l="0" t="0" r="r" b="b"/>
                  <a:pathLst>
                    <a:path w="61" h="60">
                      <a:moveTo>
                        <a:pt x="53" y="43"/>
                      </a:moveTo>
                      <a:cubicBezTo>
                        <a:pt x="46" y="56"/>
                        <a:pt x="29" y="60"/>
                        <a:pt x="17" y="53"/>
                      </a:cubicBezTo>
                      <a:cubicBezTo>
                        <a:pt x="4" y="45"/>
                        <a:pt x="0" y="29"/>
                        <a:pt x="8" y="16"/>
                      </a:cubicBezTo>
                      <a:cubicBezTo>
                        <a:pt x="15" y="4"/>
                        <a:pt x="31" y="0"/>
                        <a:pt x="44" y="7"/>
                      </a:cubicBezTo>
                      <a:cubicBezTo>
                        <a:pt x="57" y="15"/>
                        <a:pt x="61" y="31"/>
                        <a:pt x="53" y="43"/>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90" name="Freeform 83">
                  <a:extLst>
                    <a:ext uri="{FF2B5EF4-FFF2-40B4-BE49-F238E27FC236}">
                      <a16:creationId xmlns="" xmlns:a16="http://schemas.microsoft.com/office/drawing/2014/main" id="{DE40A3BD-9AFB-4E51-9293-674FF1AC917E}"/>
                    </a:ext>
                  </a:extLst>
                </p:cNvPr>
                <p:cNvSpPr>
                  <a:spLocks/>
                </p:cNvSpPr>
                <p:nvPr/>
              </p:nvSpPr>
              <p:spPr bwMode="auto">
                <a:xfrm>
                  <a:off x="2194" y="1345"/>
                  <a:ext cx="142" cy="142"/>
                </a:xfrm>
                <a:custGeom>
                  <a:avLst/>
                  <a:gdLst>
                    <a:gd name="T0" fmla="*/ 55 w 60"/>
                    <a:gd name="T1" fmla="*/ 41 h 60"/>
                    <a:gd name="T2" fmla="*/ 20 w 60"/>
                    <a:gd name="T3" fmla="*/ 55 h 60"/>
                    <a:gd name="T4" fmla="*/ 6 w 60"/>
                    <a:gd name="T5" fmla="*/ 20 h 60"/>
                    <a:gd name="T6" fmla="*/ 40 w 60"/>
                    <a:gd name="T7" fmla="*/ 6 h 60"/>
                    <a:gd name="T8" fmla="*/ 55 w 60"/>
                    <a:gd name="T9" fmla="*/ 41 h 60"/>
                  </a:gdLst>
                  <a:ahLst/>
                  <a:cxnLst>
                    <a:cxn ang="0">
                      <a:pos x="T0" y="T1"/>
                    </a:cxn>
                    <a:cxn ang="0">
                      <a:pos x="T2" y="T3"/>
                    </a:cxn>
                    <a:cxn ang="0">
                      <a:pos x="T4" y="T5"/>
                    </a:cxn>
                    <a:cxn ang="0">
                      <a:pos x="T6" y="T7"/>
                    </a:cxn>
                    <a:cxn ang="0">
                      <a:pos x="T8" y="T9"/>
                    </a:cxn>
                  </a:cxnLst>
                  <a:rect l="0" t="0" r="r" b="b"/>
                  <a:pathLst>
                    <a:path w="60" h="60">
                      <a:moveTo>
                        <a:pt x="55" y="41"/>
                      </a:moveTo>
                      <a:cubicBezTo>
                        <a:pt x="49" y="54"/>
                        <a:pt x="33" y="60"/>
                        <a:pt x="20" y="55"/>
                      </a:cubicBezTo>
                      <a:cubicBezTo>
                        <a:pt x="6" y="49"/>
                        <a:pt x="0" y="33"/>
                        <a:pt x="6" y="20"/>
                      </a:cubicBezTo>
                      <a:cubicBezTo>
                        <a:pt x="11" y="6"/>
                        <a:pt x="27" y="0"/>
                        <a:pt x="40" y="6"/>
                      </a:cubicBezTo>
                      <a:cubicBezTo>
                        <a:pt x="54" y="12"/>
                        <a:pt x="60" y="27"/>
                        <a:pt x="55" y="41"/>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91" name="Freeform 84">
                  <a:extLst>
                    <a:ext uri="{FF2B5EF4-FFF2-40B4-BE49-F238E27FC236}">
                      <a16:creationId xmlns="" xmlns:a16="http://schemas.microsoft.com/office/drawing/2014/main" id="{081A3605-DF8E-4C56-947B-553CDE5FD4B9}"/>
                    </a:ext>
                  </a:extLst>
                </p:cNvPr>
                <p:cNvSpPr>
                  <a:spLocks/>
                </p:cNvSpPr>
                <p:nvPr/>
              </p:nvSpPr>
              <p:spPr bwMode="auto">
                <a:xfrm>
                  <a:off x="2106" y="1572"/>
                  <a:ext cx="140" cy="140"/>
                </a:xfrm>
                <a:custGeom>
                  <a:avLst/>
                  <a:gdLst>
                    <a:gd name="T0" fmla="*/ 55 w 59"/>
                    <a:gd name="T1" fmla="*/ 37 h 59"/>
                    <a:gd name="T2" fmla="*/ 23 w 59"/>
                    <a:gd name="T3" fmla="*/ 56 h 59"/>
                    <a:gd name="T4" fmla="*/ 4 w 59"/>
                    <a:gd name="T5" fmla="*/ 23 h 59"/>
                    <a:gd name="T6" fmla="*/ 37 w 59"/>
                    <a:gd name="T7" fmla="*/ 4 h 59"/>
                    <a:gd name="T8" fmla="*/ 55 w 59"/>
                    <a:gd name="T9" fmla="*/ 37 h 59"/>
                  </a:gdLst>
                  <a:ahLst/>
                  <a:cxnLst>
                    <a:cxn ang="0">
                      <a:pos x="T0" y="T1"/>
                    </a:cxn>
                    <a:cxn ang="0">
                      <a:pos x="T2" y="T3"/>
                    </a:cxn>
                    <a:cxn ang="0">
                      <a:pos x="T4" y="T5"/>
                    </a:cxn>
                    <a:cxn ang="0">
                      <a:pos x="T6" y="T7"/>
                    </a:cxn>
                    <a:cxn ang="0">
                      <a:pos x="T8" y="T9"/>
                    </a:cxn>
                  </a:cxnLst>
                  <a:rect l="0" t="0" r="r" b="b"/>
                  <a:pathLst>
                    <a:path w="59" h="59">
                      <a:moveTo>
                        <a:pt x="55" y="37"/>
                      </a:moveTo>
                      <a:cubicBezTo>
                        <a:pt x="52" y="51"/>
                        <a:pt x="37" y="59"/>
                        <a:pt x="23" y="56"/>
                      </a:cubicBezTo>
                      <a:cubicBezTo>
                        <a:pt x="9" y="52"/>
                        <a:pt x="0" y="37"/>
                        <a:pt x="4" y="23"/>
                      </a:cubicBezTo>
                      <a:cubicBezTo>
                        <a:pt x="8" y="9"/>
                        <a:pt x="22" y="0"/>
                        <a:pt x="37" y="4"/>
                      </a:cubicBezTo>
                      <a:cubicBezTo>
                        <a:pt x="51" y="8"/>
                        <a:pt x="59" y="23"/>
                        <a:pt x="55" y="37"/>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92" name="Freeform 85">
                  <a:extLst>
                    <a:ext uri="{FF2B5EF4-FFF2-40B4-BE49-F238E27FC236}">
                      <a16:creationId xmlns="" xmlns:a16="http://schemas.microsoft.com/office/drawing/2014/main" id="{90F975E2-6C26-40E2-B494-20A0A6338B80}"/>
                    </a:ext>
                  </a:extLst>
                </p:cNvPr>
                <p:cNvSpPr>
                  <a:spLocks/>
                </p:cNvSpPr>
                <p:nvPr/>
              </p:nvSpPr>
              <p:spPr bwMode="auto">
                <a:xfrm>
                  <a:off x="2054" y="1813"/>
                  <a:ext cx="133" cy="133"/>
                </a:xfrm>
                <a:custGeom>
                  <a:avLst/>
                  <a:gdLst>
                    <a:gd name="T0" fmla="*/ 54 w 56"/>
                    <a:gd name="T1" fmla="*/ 31 h 56"/>
                    <a:gd name="T2" fmla="*/ 25 w 56"/>
                    <a:gd name="T3" fmla="*/ 54 h 56"/>
                    <a:gd name="T4" fmla="*/ 2 w 56"/>
                    <a:gd name="T5" fmla="*/ 25 h 56"/>
                    <a:gd name="T6" fmla="*/ 31 w 56"/>
                    <a:gd name="T7" fmla="*/ 1 h 56"/>
                    <a:gd name="T8" fmla="*/ 54 w 56"/>
                    <a:gd name="T9" fmla="*/ 31 h 56"/>
                  </a:gdLst>
                  <a:ahLst/>
                  <a:cxnLst>
                    <a:cxn ang="0">
                      <a:pos x="T0" y="T1"/>
                    </a:cxn>
                    <a:cxn ang="0">
                      <a:pos x="T2" y="T3"/>
                    </a:cxn>
                    <a:cxn ang="0">
                      <a:pos x="T4" y="T5"/>
                    </a:cxn>
                    <a:cxn ang="0">
                      <a:pos x="T6" y="T7"/>
                    </a:cxn>
                    <a:cxn ang="0">
                      <a:pos x="T8" y="T9"/>
                    </a:cxn>
                  </a:cxnLst>
                  <a:rect l="0" t="0" r="r" b="b"/>
                  <a:pathLst>
                    <a:path w="56" h="56">
                      <a:moveTo>
                        <a:pt x="54" y="31"/>
                      </a:moveTo>
                      <a:cubicBezTo>
                        <a:pt x="53" y="45"/>
                        <a:pt x="39" y="56"/>
                        <a:pt x="25" y="54"/>
                      </a:cubicBezTo>
                      <a:cubicBezTo>
                        <a:pt x="10" y="52"/>
                        <a:pt x="0" y="39"/>
                        <a:pt x="2" y="25"/>
                      </a:cubicBezTo>
                      <a:cubicBezTo>
                        <a:pt x="4" y="10"/>
                        <a:pt x="17" y="0"/>
                        <a:pt x="31" y="1"/>
                      </a:cubicBezTo>
                      <a:cubicBezTo>
                        <a:pt x="46" y="3"/>
                        <a:pt x="56" y="16"/>
                        <a:pt x="54" y="31"/>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93" name="Freeform 86">
                  <a:extLst>
                    <a:ext uri="{FF2B5EF4-FFF2-40B4-BE49-F238E27FC236}">
                      <a16:creationId xmlns="" xmlns:a16="http://schemas.microsoft.com/office/drawing/2014/main" id="{7E1EC3A6-65E2-47BC-BE6C-D3AAF54A150B}"/>
                    </a:ext>
                  </a:extLst>
                </p:cNvPr>
                <p:cNvSpPr>
                  <a:spLocks/>
                </p:cNvSpPr>
                <p:nvPr/>
              </p:nvSpPr>
              <p:spPr bwMode="auto">
                <a:xfrm>
                  <a:off x="2035" y="2057"/>
                  <a:ext cx="126" cy="128"/>
                </a:xfrm>
                <a:custGeom>
                  <a:avLst/>
                  <a:gdLst>
                    <a:gd name="T0" fmla="*/ 53 w 53"/>
                    <a:gd name="T1" fmla="*/ 26 h 54"/>
                    <a:gd name="T2" fmla="*/ 27 w 53"/>
                    <a:gd name="T3" fmla="*/ 53 h 54"/>
                    <a:gd name="T4" fmla="*/ 0 w 53"/>
                    <a:gd name="T5" fmla="*/ 27 h 54"/>
                    <a:gd name="T6" fmla="*/ 26 w 53"/>
                    <a:gd name="T7" fmla="*/ 0 h 54"/>
                    <a:gd name="T8" fmla="*/ 53 w 53"/>
                    <a:gd name="T9" fmla="*/ 26 h 54"/>
                  </a:gdLst>
                  <a:ahLst/>
                  <a:cxnLst>
                    <a:cxn ang="0">
                      <a:pos x="T0" y="T1"/>
                    </a:cxn>
                    <a:cxn ang="0">
                      <a:pos x="T2" y="T3"/>
                    </a:cxn>
                    <a:cxn ang="0">
                      <a:pos x="T4" y="T5"/>
                    </a:cxn>
                    <a:cxn ang="0">
                      <a:pos x="T6" y="T7"/>
                    </a:cxn>
                    <a:cxn ang="0">
                      <a:pos x="T8" y="T9"/>
                    </a:cxn>
                  </a:cxnLst>
                  <a:rect l="0" t="0" r="r" b="b"/>
                  <a:pathLst>
                    <a:path w="53" h="54">
                      <a:moveTo>
                        <a:pt x="53" y="26"/>
                      </a:moveTo>
                      <a:cubicBezTo>
                        <a:pt x="53" y="41"/>
                        <a:pt x="42" y="53"/>
                        <a:pt x="27" y="53"/>
                      </a:cubicBezTo>
                      <a:cubicBezTo>
                        <a:pt x="12" y="54"/>
                        <a:pt x="0" y="42"/>
                        <a:pt x="0" y="27"/>
                      </a:cubicBezTo>
                      <a:cubicBezTo>
                        <a:pt x="0" y="13"/>
                        <a:pt x="11" y="1"/>
                        <a:pt x="26" y="0"/>
                      </a:cubicBezTo>
                      <a:cubicBezTo>
                        <a:pt x="41" y="0"/>
                        <a:pt x="53" y="12"/>
                        <a:pt x="53" y="26"/>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94" name="Freeform 87">
                  <a:extLst>
                    <a:ext uri="{FF2B5EF4-FFF2-40B4-BE49-F238E27FC236}">
                      <a16:creationId xmlns="" xmlns:a16="http://schemas.microsoft.com/office/drawing/2014/main" id="{6BDBE1DC-6A11-4D6B-A07B-5BA6EF8126D9}"/>
                    </a:ext>
                  </a:extLst>
                </p:cNvPr>
                <p:cNvSpPr>
                  <a:spLocks/>
                </p:cNvSpPr>
                <p:nvPr/>
              </p:nvSpPr>
              <p:spPr bwMode="auto">
                <a:xfrm>
                  <a:off x="2042" y="2296"/>
                  <a:ext cx="135" cy="135"/>
                </a:xfrm>
                <a:custGeom>
                  <a:avLst/>
                  <a:gdLst>
                    <a:gd name="T0" fmla="*/ 55 w 57"/>
                    <a:gd name="T1" fmla="*/ 24 h 57"/>
                    <a:gd name="T2" fmla="*/ 33 w 57"/>
                    <a:gd name="T3" fmla="*/ 55 h 57"/>
                    <a:gd name="T4" fmla="*/ 2 w 57"/>
                    <a:gd name="T5" fmla="*/ 33 h 57"/>
                    <a:gd name="T6" fmla="*/ 24 w 57"/>
                    <a:gd name="T7" fmla="*/ 2 h 57"/>
                    <a:gd name="T8" fmla="*/ 55 w 57"/>
                    <a:gd name="T9" fmla="*/ 24 h 57"/>
                  </a:gdLst>
                  <a:ahLst/>
                  <a:cxnLst>
                    <a:cxn ang="0">
                      <a:pos x="T0" y="T1"/>
                    </a:cxn>
                    <a:cxn ang="0">
                      <a:pos x="T2" y="T3"/>
                    </a:cxn>
                    <a:cxn ang="0">
                      <a:pos x="T4" y="T5"/>
                    </a:cxn>
                    <a:cxn ang="0">
                      <a:pos x="T6" y="T7"/>
                    </a:cxn>
                    <a:cxn ang="0">
                      <a:pos x="T8" y="T9"/>
                    </a:cxn>
                  </a:cxnLst>
                  <a:rect l="0" t="0" r="r" b="b"/>
                  <a:pathLst>
                    <a:path w="57" h="57">
                      <a:moveTo>
                        <a:pt x="55" y="24"/>
                      </a:moveTo>
                      <a:cubicBezTo>
                        <a:pt x="57" y="39"/>
                        <a:pt x="47" y="52"/>
                        <a:pt x="33" y="55"/>
                      </a:cubicBezTo>
                      <a:cubicBezTo>
                        <a:pt x="18" y="57"/>
                        <a:pt x="4" y="47"/>
                        <a:pt x="2" y="33"/>
                      </a:cubicBezTo>
                      <a:cubicBezTo>
                        <a:pt x="0" y="18"/>
                        <a:pt x="10" y="5"/>
                        <a:pt x="24" y="2"/>
                      </a:cubicBezTo>
                      <a:cubicBezTo>
                        <a:pt x="39" y="0"/>
                        <a:pt x="52" y="10"/>
                        <a:pt x="55" y="2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95" name="Freeform 88">
                  <a:extLst>
                    <a:ext uri="{FF2B5EF4-FFF2-40B4-BE49-F238E27FC236}">
                      <a16:creationId xmlns="" xmlns:a16="http://schemas.microsoft.com/office/drawing/2014/main" id="{BCB562F4-8429-4E9B-A820-FD0B6A0A243C}"/>
                    </a:ext>
                  </a:extLst>
                </p:cNvPr>
                <p:cNvSpPr>
                  <a:spLocks/>
                </p:cNvSpPr>
                <p:nvPr/>
              </p:nvSpPr>
              <p:spPr bwMode="auto">
                <a:xfrm>
                  <a:off x="2085" y="2533"/>
                  <a:ext cx="140" cy="139"/>
                </a:xfrm>
                <a:custGeom>
                  <a:avLst/>
                  <a:gdLst>
                    <a:gd name="T0" fmla="*/ 55 w 59"/>
                    <a:gd name="T1" fmla="*/ 21 h 59"/>
                    <a:gd name="T2" fmla="*/ 37 w 59"/>
                    <a:gd name="T3" fmla="*/ 55 h 59"/>
                    <a:gd name="T4" fmla="*/ 4 w 59"/>
                    <a:gd name="T5" fmla="*/ 37 h 59"/>
                    <a:gd name="T6" fmla="*/ 22 w 59"/>
                    <a:gd name="T7" fmla="*/ 4 h 59"/>
                    <a:gd name="T8" fmla="*/ 55 w 59"/>
                    <a:gd name="T9" fmla="*/ 21 h 59"/>
                  </a:gdLst>
                  <a:ahLst/>
                  <a:cxnLst>
                    <a:cxn ang="0">
                      <a:pos x="T0" y="T1"/>
                    </a:cxn>
                    <a:cxn ang="0">
                      <a:pos x="T2" y="T3"/>
                    </a:cxn>
                    <a:cxn ang="0">
                      <a:pos x="T4" y="T5"/>
                    </a:cxn>
                    <a:cxn ang="0">
                      <a:pos x="T6" y="T7"/>
                    </a:cxn>
                    <a:cxn ang="0">
                      <a:pos x="T8" y="T9"/>
                    </a:cxn>
                  </a:cxnLst>
                  <a:rect l="0" t="0" r="r" b="b"/>
                  <a:pathLst>
                    <a:path w="59" h="59">
                      <a:moveTo>
                        <a:pt x="55" y="21"/>
                      </a:moveTo>
                      <a:cubicBezTo>
                        <a:pt x="59" y="36"/>
                        <a:pt x="51" y="50"/>
                        <a:pt x="37" y="55"/>
                      </a:cubicBezTo>
                      <a:cubicBezTo>
                        <a:pt x="23" y="59"/>
                        <a:pt x="8" y="51"/>
                        <a:pt x="4" y="37"/>
                      </a:cubicBezTo>
                      <a:cubicBezTo>
                        <a:pt x="0" y="23"/>
                        <a:pt x="8" y="8"/>
                        <a:pt x="22" y="4"/>
                      </a:cubicBezTo>
                      <a:cubicBezTo>
                        <a:pt x="36" y="0"/>
                        <a:pt x="50" y="7"/>
                        <a:pt x="55" y="21"/>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96" name="Freeform 89">
                  <a:extLst>
                    <a:ext uri="{FF2B5EF4-FFF2-40B4-BE49-F238E27FC236}">
                      <a16:creationId xmlns="" xmlns:a16="http://schemas.microsoft.com/office/drawing/2014/main" id="{2A300B3C-4A2F-4EC0-8D33-9FF1A695DD3F}"/>
                    </a:ext>
                  </a:extLst>
                </p:cNvPr>
                <p:cNvSpPr>
                  <a:spLocks/>
                </p:cNvSpPr>
                <p:nvPr/>
              </p:nvSpPr>
              <p:spPr bwMode="auto">
                <a:xfrm>
                  <a:off x="2161" y="2760"/>
                  <a:ext cx="142" cy="144"/>
                </a:xfrm>
                <a:custGeom>
                  <a:avLst/>
                  <a:gdLst>
                    <a:gd name="T0" fmla="*/ 54 w 60"/>
                    <a:gd name="T1" fmla="*/ 19 h 61"/>
                    <a:gd name="T2" fmla="*/ 41 w 60"/>
                    <a:gd name="T3" fmla="*/ 55 h 61"/>
                    <a:gd name="T4" fmla="*/ 6 w 60"/>
                    <a:gd name="T5" fmla="*/ 42 h 61"/>
                    <a:gd name="T6" fmla="*/ 19 w 60"/>
                    <a:gd name="T7" fmla="*/ 7 h 61"/>
                    <a:gd name="T8" fmla="*/ 54 w 60"/>
                    <a:gd name="T9" fmla="*/ 19 h 61"/>
                  </a:gdLst>
                  <a:ahLst/>
                  <a:cxnLst>
                    <a:cxn ang="0">
                      <a:pos x="T0" y="T1"/>
                    </a:cxn>
                    <a:cxn ang="0">
                      <a:pos x="T2" y="T3"/>
                    </a:cxn>
                    <a:cxn ang="0">
                      <a:pos x="T4" y="T5"/>
                    </a:cxn>
                    <a:cxn ang="0">
                      <a:pos x="T6" y="T7"/>
                    </a:cxn>
                    <a:cxn ang="0">
                      <a:pos x="T8" y="T9"/>
                    </a:cxn>
                  </a:cxnLst>
                  <a:rect l="0" t="0" r="r" b="b"/>
                  <a:pathLst>
                    <a:path w="60" h="61">
                      <a:moveTo>
                        <a:pt x="54" y="19"/>
                      </a:moveTo>
                      <a:cubicBezTo>
                        <a:pt x="60" y="33"/>
                        <a:pt x="55" y="48"/>
                        <a:pt x="41" y="55"/>
                      </a:cubicBezTo>
                      <a:cubicBezTo>
                        <a:pt x="28" y="61"/>
                        <a:pt x="12" y="55"/>
                        <a:pt x="6" y="42"/>
                      </a:cubicBezTo>
                      <a:cubicBezTo>
                        <a:pt x="0" y="29"/>
                        <a:pt x="6" y="13"/>
                        <a:pt x="19" y="7"/>
                      </a:cubicBezTo>
                      <a:cubicBezTo>
                        <a:pt x="32" y="0"/>
                        <a:pt x="48" y="6"/>
                        <a:pt x="54" y="19"/>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97" name="Freeform 90">
                  <a:extLst>
                    <a:ext uri="{FF2B5EF4-FFF2-40B4-BE49-F238E27FC236}">
                      <a16:creationId xmlns="" xmlns:a16="http://schemas.microsoft.com/office/drawing/2014/main" id="{D7834602-2B1E-4524-9AE2-BECA59C50B1A}"/>
                    </a:ext>
                  </a:extLst>
                </p:cNvPr>
                <p:cNvSpPr>
                  <a:spLocks/>
                </p:cNvSpPr>
                <p:nvPr/>
              </p:nvSpPr>
              <p:spPr bwMode="auto">
                <a:xfrm>
                  <a:off x="2270" y="2978"/>
                  <a:ext cx="142" cy="142"/>
                </a:xfrm>
                <a:custGeom>
                  <a:avLst/>
                  <a:gdLst>
                    <a:gd name="T0" fmla="*/ 52 w 60"/>
                    <a:gd name="T1" fmla="*/ 16 h 60"/>
                    <a:gd name="T2" fmla="*/ 45 w 60"/>
                    <a:gd name="T3" fmla="*/ 52 h 60"/>
                    <a:gd name="T4" fmla="*/ 8 w 60"/>
                    <a:gd name="T5" fmla="*/ 45 h 60"/>
                    <a:gd name="T6" fmla="*/ 16 w 60"/>
                    <a:gd name="T7" fmla="*/ 8 h 60"/>
                    <a:gd name="T8" fmla="*/ 52 w 60"/>
                    <a:gd name="T9" fmla="*/ 16 h 60"/>
                  </a:gdLst>
                  <a:ahLst/>
                  <a:cxnLst>
                    <a:cxn ang="0">
                      <a:pos x="T0" y="T1"/>
                    </a:cxn>
                    <a:cxn ang="0">
                      <a:pos x="T2" y="T3"/>
                    </a:cxn>
                    <a:cxn ang="0">
                      <a:pos x="T4" y="T5"/>
                    </a:cxn>
                    <a:cxn ang="0">
                      <a:pos x="T6" y="T7"/>
                    </a:cxn>
                    <a:cxn ang="0">
                      <a:pos x="T8" y="T9"/>
                    </a:cxn>
                  </a:cxnLst>
                  <a:rect l="0" t="0" r="r" b="b"/>
                  <a:pathLst>
                    <a:path w="60" h="60">
                      <a:moveTo>
                        <a:pt x="52" y="16"/>
                      </a:moveTo>
                      <a:cubicBezTo>
                        <a:pt x="60" y="28"/>
                        <a:pt x="57" y="44"/>
                        <a:pt x="45" y="52"/>
                      </a:cubicBezTo>
                      <a:cubicBezTo>
                        <a:pt x="33" y="60"/>
                        <a:pt x="16" y="57"/>
                        <a:pt x="8" y="45"/>
                      </a:cubicBezTo>
                      <a:cubicBezTo>
                        <a:pt x="0" y="32"/>
                        <a:pt x="4" y="16"/>
                        <a:pt x="16" y="8"/>
                      </a:cubicBezTo>
                      <a:cubicBezTo>
                        <a:pt x="28" y="0"/>
                        <a:pt x="44" y="3"/>
                        <a:pt x="52" y="16"/>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98" name="Freeform 91">
                  <a:extLst>
                    <a:ext uri="{FF2B5EF4-FFF2-40B4-BE49-F238E27FC236}">
                      <a16:creationId xmlns="" xmlns:a16="http://schemas.microsoft.com/office/drawing/2014/main" id="{4937BC93-D9A4-490F-8AD4-BF99467DB97A}"/>
                    </a:ext>
                  </a:extLst>
                </p:cNvPr>
                <p:cNvSpPr>
                  <a:spLocks/>
                </p:cNvSpPr>
                <p:nvPr/>
              </p:nvSpPr>
              <p:spPr bwMode="auto">
                <a:xfrm>
                  <a:off x="2409" y="3179"/>
                  <a:ext cx="140" cy="140"/>
                </a:xfrm>
                <a:custGeom>
                  <a:avLst/>
                  <a:gdLst>
                    <a:gd name="T0" fmla="*/ 50 w 59"/>
                    <a:gd name="T1" fmla="*/ 12 h 59"/>
                    <a:gd name="T2" fmla="*/ 47 w 59"/>
                    <a:gd name="T3" fmla="*/ 50 h 59"/>
                    <a:gd name="T4" fmla="*/ 10 w 59"/>
                    <a:gd name="T5" fmla="*/ 47 h 59"/>
                    <a:gd name="T6" fmla="*/ 12 w 59"/>
                    <a:gd name="T7" fmla="*/ 10 h 59"/>
                    <a:gd name="T8" fmla="*/ 50 w 59"/>
                    <a:gd name="T9" fmla="*/ 12 h 59"/>
                  </a:gdLst>
                  <a:ahLst/>
                  <a:cxnLst>
                    <a:cxn ang="0">
                      <a:pos x="T0" y="T1"/>
                    </a:cxn>
                    <a:cxn ang="0">
                      <a:pos x="T2" y="T3"/>
                    </a:cxn>
                    <a:cxn ang="0">
                      <a:pos x="T4" y="T5"/>
                    </a:cxn>
                    <a:cxn ang="0">
                      <a:pos x="T6" y="T7"/>
                    </a:cxn>
                    <a:cxn ang="0">
                      <a:pos x="T8" y="T9"/>
                    </a:cxn>
                  </a:cxnLst>
                  <a:rect l="0" t="0" r="r" b="b"/>
                  <a:pathLst>
                    <a:path w="59" h="59">
                      <a:moveTo>
                        <a:pt x="50" y="12"/>
                      </a:moveTo>
                      <a:cubicBezTo>
                        <a:pt x="59" y="23"/>
                        <a:pt x="58" y="40"/>
                        <a:pt x="47" y="50"/>
                      </a:cubicBezTo>
                      <a:cubicBezTo>
                        <a:pt x="36" y="59"/>
                        <a:pt x="19" y="58"/>
                        <a:pt x="10" y="47"/>
                      </a:cubicBezTo>
                      <a:cubicBezTo>
                        <a:pt x="0" y="36"/>
                        <a:pt x="1" y="19"/>
                        <a:pt x="12" y="10"/>
                      </a:cubicBezTo>
                      <a:cubicBezTo>
                        <a:pt x="23" y="0"/>
                        <a:pt x="40" y="1"/>
                        <a:pt x="50" y="12"/>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99" name="Freeform 92">
                  <a:extLst>
                    <a:ext uri="{FF2B5EF4-FFF2-40B4-BE49-F238E27FC236}">
                      <a16:creationId xmlns="" xmlns:a16="http://schemas.microsoft.com/office/drawing/2014/main" id="{2D7EEDE1-0EB8-409F-A546-7AA06D575C96}"/>
                    </a:ext>
                  </a:extLst>
                </p:cNvPr>
                <p:cNvSpPr>
                  <a:spLocks/>
                </p:cNvSpPr>
                <p:nvPr/>
              </p:nvSpPr>
              <p:spPr bwMode="auto">
                <a:xfrm>
                  <a:off x="2575" y="3356"/>
                  <a:ext cx="140" cy="142"/>
                </a:xfrm>
                <a:custGeom>
                  <a:avLst/>
                  <a:gdLst>
                    <a:gd name="T0" fmla="*/ 47 w 59"/>
                    <a:gd name="T1" fmla="*/ 10 h 60"/>
                    <a:gd name="T2" fmla="*/ 49 w 59"/>
                    <a:gd name="T3" fmla="*/ 47 h 60"/>
                    <a:gd name="T4" fmla="*/ 12 w 59"/>
                    <a:gd name="T5" fmla="*/ 50 h 60"/>
                    <a:gd name="T6" fmla="*/ 9 w 59"/>
                    <a:gd name="T7" fmla="*/ 13 h 60"/>
                    <a:gd name="T8" fmla="*/ 47 w 59"/>
                    <a:gd name="T9" fmla="*/ 10 h 60"/>
                  </a:gdLst>
                  <a:ahLst/>
                  <a:cxnLst>
                    <a:cxn ang="0">
                      <a:pos x="T0" y="T1"/>
                    </a:cxn>
                    <a:cxn ang="0">
                      <a:pos x="T2" y="T3"/>
                    </a:cxn>
                    <a:cxn ang="0">
                      <a:pos x="T4" y="T5"/>
                    </a:cxn>
                    <a:cxn ang="0">
                      <a:pos x="T6" y="T7"/>
                    </a:cxn>
                    <a:cxn ang="0">
                      <a:pos x="T8" y="T9"/>
                    </a:cxn>
                  </a:cxnLst>
                  <a:rect l="0" t="0" r="r" b="b"/>
                  <a:pathLst>
                    <a:path w="59" h="60">
                      <a:moveTo>
                        <a:pt x="47" y="10"/>
                      </a:moveTo>
                      <a:cubicBezTo>
                        <a:pt x="58" y="20"/>
                        <a:pt x="59" y="36"/>
                        <a:pt x="49" y="47"/>
                      </a:cubicBezTo>
                      <a:cubicBezTo>
                        <a:pt x="40" y="59"/>
                        <a:pt x="23" y="60"/>
                        <a:pt x="12" y="50"/>
                      </a:cubicBezTo>
                      <a:cubicBezTo>
                        <a:pt x="1" y="41"/>
                        <a:pt x="0" y="24"/>
                        <a:pt x="9" y="13"/>
                      </a:cubicBezTo>
                      <a:cubicBezTo>
                        <a:pt x="19" y="2"/>
                        <a:pt x="35" y="0"/>
                        <a:pt x="47" y="10"/>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00" name="Freeform 93">
                  <a:extLst>
                    <a:ext uri="{FF2B5EF4-FFF2-40B4-BE49-F238E27FC236}">
                      <a16:creationId xmlns="" xmlns:a16="http://schemas.microsoft.com/office/drawing/2014/main" id="{367E045F-3AF6-4883-BEB9-300C786A8548}"/>
                    </a:ext>
                  </a:extLst>
                </p:cNvPr>
                <p:cNvSpPr>
                  <a:spLocks/>
                </p:cNvSpPr>
                <p:nvPr/>
              </p:nvSpPr>
              <p:spPr bwMode="auto">
                <a:xfrm>
                  <a:off x="2760" y="3510"/>
                  <a:ext cx="144" cy="142"/>
                </a:xfrm>
                <a:custGeom>
                  <a:avLst/>
                  <a:gdLst>
                    <a:gd name="T0" fmla="*/ 45 w 61"/>
                    <a:gd name="T1" fmla="*/ 8 h 60"/>
                    <a:gd name="T2" fmla="*/ 53 w 61"/>
                    <a:gd name="T3" fmla="*/ 45 h 60"/>
                    <a:gd name="T4" fmla="*/ 16 w 61"/>
                    <a:gd name="T5" fmla="*/ 52 h 60"/>
                    <a:gd name="T6" fmla="*/ 8 w 61"/>
                    <a:gd name="T7" fmla="*/ 16 h 60"/>
                    <a:gd name="T8" fmla="*/ 45 w 61"/>
                    <a:gd name="T9" fmla="*/ 8 h 60"/>
                  </a:gdLst>
                  <a:ahLst/>
                  <a:cxnLst>
                    <a:cxn ang="0">
                      <a:pos x="T0" y="T1"/>
                    </a:cxn>
                    <a:cxn ang="0">
                      <a:pos x="T2" y="T3"/>
                    </a:cxn>
                    <a:cxn ang="0">
                      <a:pos x="T4" y="T5"/>
                    </a:cxn>
                    <a:cxn ang="0">
                      <a:pos x="T6" y="T7"/>
                    </a:cxn>
                    <a:cxn ang="0">
                      <a:pos x="T8" y="T9"/>
                    </a:cxn>
                  </a:cxnLst>
                  <a:rect l="0" t="0" r="r" b="b"/>
                  <a:pathLst>
                    <a:path w="61" h="60">
                      <a:moveTo>
                        <a:pt x="45" y="8"/>
                      </a:moveTo>
                      <a:cubicBezTo>
                        <a:pt x="57" y="16"/>
                        <a:pt x="61" y="32"/>
                        <a:pt x="53" y="45"/>
                      </a:cubicBezTo>
                      <a:cubicBezTo>
                        <a:pt x="45" y="57"/>
                        <a:pt x="29" y="60"/>
                        <a:pt x="16" y="52"/>
                      </a:cubicBezTo>
                      <a:cubicBezTo>
                        <a:pt x="4" y="44"/>
                        <a:pt x="0" y="28"/>
                        <a:pt x="8" y="16"/>
                      </a:cubicBezTo>
                      <a:cubicBezTo>
                        <a:pt x="16" y="3"/>
                        <a:pt x="33" y="0"/>
                        <a:pt x="45" y="8"/>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01" name="Freeform 94">
                  <a:extLst>
                    <a:ext uri="{FF2B5EF4-FFF2-40B4-BE49-F238E27FC236}">
                      <a16:creationId xmlns="" xmlns:a16="http://schemas.microsoft.com/office/drawing/2014/main" id="{A3A68CBD-7259-4749-916D-3ABAC0229D7F}"/>
                    </a:ext>
                  </a:extLst>
                </p:cNvPr>
                <p:cNvSpPr>
                  <a:spLocks/>
                </p:cNvSpPr>
                <p:nvPr/>
              </p:nvSpPr>
              <p:spPr bwMode="auto">
                <a:xfrm>
                  <a:off x="2968" y="3636"/>
                  <a:ext cx="142" cy="144"/>
                </a:xfrm>
                <a:custGeom>
                  <a:avLst/>
                  <a:gdLst>
                    <a:gd name="T0" fmla="*/ 41 w 60"/>
                    <a:gd name="T1" fmla="*/ 6 h 61"/>
                    <a:gd name="T2" fmla="*/ 54 w 60"/>
                    <a:gd name="T3" fmla="*/ 42 h 61"/>
                    <a:gd name="T4" fmla="*/ 19 w 60"/>
                    <a:gd name="T5" fmla="*/ 55 h 61"/>
                    <a:gd name="T6" fmla="*/ 6 w 60"/>
                    <a:gd name="T7" fmla="*/ 19 h 61"/>
                    <a:gd name="T8" fmla="*/ 41 w 60"/>
                    <a:gd name="T9" fmla="*/ 6 h 61"/>
                  </a:gdLst>
                  <a:ahLst/>
                  <a:cxnLst>
                    <a:cxn ang="0">
                      <a:pos x="T0" y="T1"/>
                    </a:cxn>
                    <a:cxn ang="0">
                      <a:pos x="T2" y="T3"/>
                    </a:cxn>
                    <a:cxn ang="0">
                      <a:pos x="T4" y="T5"/>
                    </a:cxn>
                    <a:cxn ang="0">
                      <a:pos x="T6" y="T7"/>
                    </a:cxn>
                    <a:cxn ang="0">
                      <a:pos x="T8" y="T9"/>
                    </a:cxn>
                  </a:cxnLst>
                  <a:rect l="0" t="0" r="r" b="b"/>
                  <a:pathLst>
                    <a:path w="60" h="61">
                      <a:moveTo>
                        <a:pt x="41" y="6"/>
                      </a:moveTo>
                      <a:cubicBezTo>
                        <a:pt x="55" y="13"/>
                        <a:pt x="60" y="28"/>
                        <a:pt x="54" y="42"/>
                      </a:cubicBezTo>
                      <a:cubicBezTo>
                        <a:pt x="48" y="55"/>
                        <a:pt x="32" y="61"/>
                        <a:pt x="19" y="55"/>
                      </a:cubicBezTo>
                      <a:cubicBezTo>
                        <a:pt x="6" y="48"/>
                        <a:pt x="0" y="33"/>
                        <a:pt x="6" y="19"/>
                      </a:cubicBezTo>
                      <a:cubicBezTo>
                        <a:pt x="12" y="6"/>
                        <a:pt x="28" y="0"/>
                        <a:pt x="41" y="6"/>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02" name="Freeform 95">
                  <a:extLst>
                    <a:ext uri="{FF2B5EF4-FFF2-40B4-BE49-F238E27FC236}">
                      <a16:creationId xmlns="" xmlns:a16="http://schemas.microsoft.com/office/drawing/2014/main" id="{310C5C55-D517-423A-B571-0D9701DAC177}"/>
                    </a:ext>
                  </a:extLst>
                </p:cNvPr>
                <p:cNvSpPr>
                  <a:spLocks/>
                </p:cNvSpPr>
                <p:nvPr/>
              </p:nvSpPr>
              <p:spPr bwMode="auto">
                <a:xfrm>
                  <a:off x="3193" y="3735"/>
                  <a:ext cx="139" cy="140"/>
                </a:xfrm>
                <a:custGeom>
                  <a:avLst/>
                  <a:gdLst>
                    <a:gd name="T0" fmla="*/ 37 w 59"/>
                    <a:gd name="T1" fmla="*/ 4 h 59"/>
                    <a:gd name="T2" fmla="*/ 55 w 59"/>
                    <a:gd name="T3" fmla="*/ 37 h 59"/>
                    <a:gd name="T4" fmla="*/ 22 w 59"/>
                    <a:gd name="T5" fmla="*/ 55 h 59"/>
                    <a:gd name="T6" fmla="*/ 4 w 59"/>
                    <a:gd name="T7" fmla="*/ 21 h 59"/>
                    <a:gd name="T8" fmla="*/ 37 w 59"/>
                    <a:gd name="T9" fmla="*/ 4 h 59"/>
                  </a:gdLst>
                  <a:ahLst/>
                  <a:cxnLst>
                    <a:cxn ang="0">
                      <a:pos x="T0" y="T1"/>
                    </a:cxn>
                    <a:cxn ang="0">
                      <a:pos x="T2" y="T3"/>
                    </a:cxn>
                    <a:cxn ang="0">
                      <a:pos x="T4" y="T5"/>
                    </a:cxn>
                    <a:cxn ang="0">
                      <a:pos x="T6" y="T7"/>
                    </a:cxn>
                    <a:cxn ang="0">
                      <a:pos x="T8" y="T9"/>
                    </a:cxn>
                  </a:cxnLst>
                  <a:rect l="0" t="0" r="r" b="b"/>
                  <a:pathLst>
                    <a:path w="59" h="59">
                      <a:moveTo>
                        <a:pt x="37" y="4"/>
                      </a:moveTo>
                      <a:cubicBezTo>
                        <a:pt x="51" y="8"/>
                        <a:pt x="59" y="23"/>
                        <a:pt x="55" y="37"/>
                      </a:cubicBezTo>
                      <a:cubicBezTo>
                        <a:pt x="51" y="51"/>
                        <a:pt x="36" y="59"/>
                        <a:pt x="22" y="55"/>
                      </a:cubicBezTo>
                      <a:cubicBezTo>
                        <a:pt x="8" y="50"/>
                        <a:pt x="0" y="35"/>
                        <a:pt x="4" y="21"/>
                      </a:cubicBezTo>
                      <a:cubicBezTo>
                        <a:pt x="8" y="7"/>
                        <a:pt x="23" y="0"/>
                        <a:pt x="37" y="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03" name="Freeform 96">
                  <a:extLst>
                    <a:ext uri="{FF2B5EF4-FFF2-40B4-BE49-F238E27FC236}">
                      <a16:creationId xmlns="" xmlns:a16="http://schemas.microsoft.com/office/drawing/2014/main" id="{154508C7-D2DC-4431-8293-EA811D00BFAB}"/>
                    </a:ext>
                  </a:extLst>
                </p:cNvPr>
                <p:cNvSpPr>
                  <a:spLocks/>
                </p:cNvSpPr>
                <p:nvPr/>
              </p:nvSpPr>
              <p:spPr bwMode="auto">
                <a:xfrm>
                  <a:off x="3429" y="3801"/>
                  <a:ext cx="135" cy="135"/>
                </a:xfrm>
                <a:custGeom>
                  <a:avLst/>
                  <a:gdLst>
                    <a:gd name="T0" fmla="*/ 33 w 57"/>
                    <a:gd name="T1" fmla="*/ 2 h 57"/>
                    <a:gd name="T2" fmla="*/ 55 w 57"/>
                    <a:gd name="T3" fmla="*/ 32 h 57"/>
                    <a:gd name="T4" fmla="*/ 24 w 57"/>
                    <a:gd name="T5" fmla="*/ 55 h 57"/>
                    <a:gd name="T6" fmla="*/ 2 w 57"/>
                    <a:gd name="T7" fmla="*/ 24 h 57"/>
                    <a:gd name="T8" fmla="*/ 33 w 57"/>
                    <a:gd name="T9" fmla="*/ 2 h 57"/>
                  </a:gdLst>
                  <a:ahLst/>
                  <a:cxnLst>
                    <a:cxn ang="0">
                      <a:pos x="T0" y="T1"/>
                    </a:cxn>
                    <a:cxn ang="0">
                      <a:pos x="T2" y="T3"/>
                    </a:cxn>
                    <a:cxn ang="0">
                      <a:pos x="T4" y="T5"/>
                    </a:cxn>
                    <a:cxn ang="0">
                      <a:pos x="T6" y="T7"/>
                    </a:cxn>
                    <a:cxn ang="0">
                      <a:pos x="T8" y="T9"/>
                    </a:cxn>
                  </a:cxnLst>
                  <a:rect l="0" t="0" r="r" b="b"/>
                  <a:pathLst>
                    <a:path w="57" h="57">
                      <a:moveTo>
                        <a:pt x="33" y="2"/>
                      </a:moveTo>
                      <a:cubicBezTo>
                        <a:pt x="47" y="4"/>
                        <a:pt x="57" y="18"/>
                        <a:pt x="55" y="32"/>
                      </a:cubicBezTo>
                      <a:cubicBezTo>
                        <a:pt x="52" y="47"/>
                        <a:pt x="39" y="57"/>
                        <a:pt x="24" y="55"/>
                      </a:cubicBezTo>
                      <a:cubicBezTo>
                        <a:pt x="10" y="52"/>
                        <a:pt x="0" y="39"/>
                        <a:pt x="2" y="24"/>
                      </a:cubicBezTo>
                      <a:cubicBezTo>
                        <a:pt x="5" y="10"/>
                        <a:pt x="18" y="0"/>
                        <a:pt x="33" y="2"/>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04" name="Freeform 97">
                  <a:extLst>
                    <a:ext uri="{FF2B5EF4-FFF2-40B4-BE49-F238E27FC236}">
                      <a16:creationId xmlns="" xmlns:a16="http://schemas.microsoft.com/office/drawing/2014/main" id="{72224B7C-5487-4256-89AD-6167AA30DF8D}"/>
                    </a:ext>
                  </a:extLst>
                </p:cNvPr>
                <p:cNvSpPr>
                  <a:spLocks/>
                </p:cNvSpPr>
                <p:nvPr/>
              </p:nvSpPr>
              <p:spPr bwMode="auto">
                <a:xfrm>
                  <a:off x="3675" y="3837"/>
                  <a:ext cx="126" cy="125"/>
                </a:xfrm>
                <a:custGeom>
                  <a:avLst/>
                  <a:gdLst>
                    <a:gd name="T0" fmla="*/ 27 w 53"/>
                    <a:gd name="T1" fmla="*/ 0 h 53"/>
                    <a:gd name="T2" fmla="*/ 53 w 53"/>
                    <a:gd name="T3" fmla="*/ 27 h 53"/>
                    <a:gd name="T4" fmla="*/ 26 w 53"/>
                    <a:gd name="T5" fmla="*/ 53 h 53"/>
                    <a:gd name="T6" fmla="*/ 0 w 53"/>
                    <a:gd name="T7" fmla="*/ 26 h 53"/>
                    <a:gd name="T8" fmla="*/ 27 w 53"/>
                    <a:gd name="T9" fmla="*/ 0 h 53"/>
                  </a:gdLst>
                  <a:ahLst/>
                  <a:cxnLst>
                    <a:cxn ang="0">
                      <a:pos x="T0" y="T1"/>
                    </a:cxn>
                    <a:cxn ang="0">
                      <a:pos x="T2" y="T3"/>
                    </a:cxn>
                    <a:cxn ang="0">
                      <a:pos x="T4" y="T5"/>
                    </a:cxn>
                    <a:cxn ang="0">
                      <a:pos x="T6" y="T7"/>
                    </a:cxn>
                    <a:cxn ang="0">
                      <a:pos x="T8" y="T9"/>
                    </a:cxn>
                  </a:cxnLst>
                  <a:rect l="0" t="0" r="r" b="b"/>
                  <a:pathLst>
                    <a:path w="53" h="53">
                      <a:moveTo>
                        <a:pt x="27" y="0"/>
                      </a:moveTo>
                      <a:cubicBezTo>
                        <a:pt x="41" y="0"/>
                        <a:pt x="53" y="12"/>
                        <a:pt x="53" y="27"/>
                      </a:cubicBezTo>
                      <a:cubicBezTo>
                        <a:pt x="53" y="41"/>
                        <a:pt x="41" y="53"/>
                        <a:pt x="26" y="53"/>
                      </a:cubicBezTo>
                      <a:cubicBezTo>
                        <a:pt x="11" y="53"/>
                        <a:pt x="0" y="41"/>
                        <a:pt x="0" y="26"/>
                      </a:cubicBezTo>
                      <a:cubicBezTo>
                        <a:pt x="0" y="11"/>
                        <a:pt x="12" y="0"/>
                        <a:pt x="27" y="0"/>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05" name="Freeform 98">
                  <a:extLst>
                    <a:ext uri="{FF2B5EF4-FFF2-40B4-BE49-F238E27FC236}">
                      <a16:creationId xmlns="" xmlns:a16="http://schemas.microsoft.com/office/drawing/2014/main" id="{00D140BC-9006-4E64-8486-FE0DD524B08A}"/>
                    </a:ext>
                  </a:extLst>
                </p:cNvPr>
                <p:cNvSpPr>
                  <a:spLocks/>
                </p:cNvSpPr>
                <p:nvPr/>
              </p:nvSpPr>
              <p:spPr bwMode="auto">
                <a:xfrm>
                  <a:off x="3915" y="3830"/>
                  <a:ext cx="132" cy="132"/>
                </a:xfrm>
                <a:custGeom>
                  <a:avLst/>
                  <a:gdLst>
                    <a:gd name="T0" fmla="*/ 25 w 56"/>
                    <a:gd name="T1" fmla="*/ 2 h 56"/>
                    <a:gd name="T2" fmla="*/ 54 w 56"/>
                    <a:gd name="T3" fmla="*/ 25 h 56"/>
                    <a:gd name="T4" fmla="*/ 31 w 56"/>
                    <a:gd name="T5" fmla="*/ 55 h 56"/>
                    <a:gd name="T6" fmla="*/ 2 w 56"/>
                    <a:gd name="T7" fmla="*/ 31 h 56"/>
                    <a:gd name="T8" fmla="*/ 25 w 56"/>
                    <a:gd name="T9" fmla="*/ 2 h 56"/>
                  </a:gdLst>
                  <a:ahLst/>
                  <a:cxnLst>
                    <a:cxn ang="0">
                      <a:pos x="T0" y="T1"/>
                    </a:cxn>
                    <a:cxn ang="0">
                      <a:pos x="T2" y="T3"/>
                    </a:cxn>
                    <a:cxn ang="0">
                      <a:pos x="T4" y="T5"/>
                    </a:cxn>
                    <a:cxn ang="0">
                      <a:pos x="T6" y="T7"/>
                    </a:cxn>
                    <a:cxn ang="0">
                      <a:pos x="T8" y="T9"/>
                    </a:cxn>
                  </a:cxnLst>
                  <a:rect l="0" t="0" r="r" b="b"/>
                  <a:pathLst>
                    <a:path w="56" h="56">
                      <a:moveTo>
                        <a:pt x="25" y="2"/>
                      </a:moveTo>
                      <a:cubicBezTo>
                        <a:pt x="39" y="0"/>
                        <a:pt x="52" y="10"/>
                        <a:pt x="54" y="25"/>
                      </a:cubicBezTo>
                      <a:cubicBezTo>
                        <a:pt x="56" y="39"/>
                        <a:pt x="46" y="53"/>
                        <a:pt x="31" y="55"/>
                      </a:cubicBezTo>
                      <a:cubicBezTo>
                        <a:pt x="17" y="56"/>
                        <a:pt x="3" y="46"/>
                        <a:pt x="2" y="31"/>
                      </a:cubicBezTo>
                      <a:cubicBezTo>
                        <a:pt x="0" y="17"/>
                        <a:pt x="10" y="4"/>
                        <a:pt x="25" y="2"/>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06" name="Freeform 99">
                  <a:extLst>
                    <a:ext uri="{FF2B5EF4-FFF2-40B4-BE49-F238E27FC236}">
                      <a16:creationId xmlns="" xmlns:a16="http://schemas.microsoft.com/office/drawing/2014/main" id="{CB4648DE-B3B6-4652-A27E-F7E5FAFB68AB}"/>
                    </a:ext>
                  </a:extLst>
                </p:cNvPr>
                <p:cNvSpPr>
                  <a:spLocks/>
                </p:cNvSpPr>
                <p:nvPr/>
              </p:nvSpPr>
              <p:spPr bwMode="auto">
                <a:xfrm>
                  <a:off x="4151" y="3790"/>
                  <a:ext cx="140" cy="139"/>
                </a:xfrm>
                <a:custGeom>
                  <a:avLst/>
                  <a:gdLst>
                    <a:gd name="T0" fmla="*/ 22 w 59"/>
                    <a:gd name="T1" fmla="*/ 4 h 59"/>
                    <a:gd name="T2" fmla="*/ 55 w 59"/>
                    <a:gd name="T3" fmla="*/ 23 h 59"/>
                    <a:gd name="T4" fmla="*/ 36 w 59"/>
                    <a:gd name="T5" fmla="*/ 55 h 59"/>
                    <a:gd name="T6" fmla="*/ 4 w 59"/>
                    <a:gd name="T7" fmla="*/ 37 h 59"/>
                    <a:gd name="T8" fmla="*/ 22 w 59"/>
                    <a:gd name="T9" fmla="*/ 4 h 59"/>
                  </a:gdLst>
                  <a:ahLst/>
                  <a:cxnLst>
                    <a:cxn ang="0">
                      <a:pos x="T0" y="T1"/>
                    </a:cxn>
                    <a:cxn ang="0">
                      <a:pos x="T2" y="T3"/>
                    </a:cxn>
                    <a:cxn ang="0">
                      <a:pos x="T4" y="T5"/>
                    </a:cxn>
                    <a:cxn ang="0">
                      <a:pos x="T6" y="T7"/>
                    </a:cxn>
                    <a:cxn ang="0">
                      <a:pos x="T8" y="T9"/>
                    </a:cxn>
                  </a:cxnLst>
                  <a:rect l="0" t="0" r="r" b="b"/>
                  <a:pathLst>
                    <a:path w="59" h="59">
                      <a:moveTo>
                        <a:pt x="22" y="4"/>
                      </a:moveTo>
                      <a:cubicBezTo>
                        <a:pt x="37" y="0"/>
                        <a:pt x="51" y="9"/>
                        <a:pt x="55" y="23"/>
                      </a:cubicBezTo>
                      <a:cubicBezTo>
                        <a:pt x="59" y="37"/>
                        <a:pt x="50" y="52"/>
                        <a:pt x="36" y="55"/>
                      </a:cubicBezTo>
                      <a:cubicBezTo>
                        <a:pt x="22" y="59"/>
                        <a:pt x="8" y="51"/>
                        <a:pt x="4" y="37"/>
                      </a:cubicBezTo>
                      <a:cubicBezTo>
                        <a:pt x="0" y="22"/>
                        <a:pt x="8" y="8"/>
                        <a:pt x="22" y="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07" name="Freeform 100">
                  <a:extLst>
                    <a:ext uri="{FF2B5EF4-FFF2-40B4-BE49-F238E27FC236}">
                      <a16:creationId xmlns="" xmlns:a16="http://schemas.microsoft.com/office/drawing/2014/main" id="{59EC690D-4307-4771-AD39-FD720C10BF78}"/>
                    </a:ext>
                  </a:extLst>
                </p:cNvPr>
                <p:cNvSpPr>
                  <a:spLocks/>
                </p:cNvSpPr>
                <p:nvPr/>
              </p:nvSpPr>
              <p:spPr bwMode="auto">
                <a:xfrm>
                  <a:off x="4383" y="3719"/>
                  <a:ext cx="142" cy="142"/>
                </a:xfrm>
                <a:custGeom>
                  <a:avLst/>
                  <a:gdLst>
                    <a:gd name="T0" fmla="*/ 19 w 60"/>
                    <a:gd name="T1" fmla="*/ 6 h 60"/>
                    <a:gd name="T2" fmla="*/ 54 w 60"/>
                    <a:gd name="T3" fmla="*/ 20 h 60"/>
                    <a:gd name="T4" fmla="*/ 40 w 60"/>
                    <a:gd name="T5" fmla="*/ 55 h 60"/>
                    <a:gd name="T6" fmla="*/ 5 w 60"/>
                    <a:gd name="T7" fmla="*/ 41 h 60"/>
                    <a:gd name="T8" fmla="*/ 19 w 60"/>
                    <a:gd name="T9" fmla="*/ 6 h 60"/>
                  </a:gdLst>
                  <a:ahLst/>
                  <a:cxnLst>
                    <a:cxn ang="0">
                      <a:pos x="T0" y="T1"/>
                    </a:cxn>
                    <a:cxn ang="0">
                      <a:pos x="T2" y="T3"/>
                    </a:cxn>
                    <a:cxn ang="0">
                      <a:pos x="T4" y="T5"/>
                    </a:cxn>
                    <a:cxn ang="0">
                      <a:pos x="T6" y="T7"/>
                    </a:cxn>
                    <a:cxn ang="0">
                      <a:pos x="T8" y="T9"/>
                    </a:cxn>
                  </a:cxnLst>
                  <a:rect l="0" t="0" r="r" b="b"/>
                  <a:pathLst>
                    <a:path w="60" h="60">
                      <a:moveTo>
                        <a:pt x="19" y="6"/>
                      </a:moveTo>
                      <a:cubicBezTo>
                        <a:pt x="33" y="0"/>
                        <a:pt x="48" y="6"/>
                        <a:pt x="54" y="20"/>
                      </a:cubicBezTo>
                      <a:cubicBezTo>
                        <a:pt x="60" y="33"/>
                        <a:pt x="54" y="49"/>
                        <a:pt x="40" y="55"/>
                      </a:cubicBezTo>
                      <a:cubicBezTo>
                        <a:pt x="27" y="60"/>
                        <a:pt x="11" y="54"/>
                        <a:pt x="5" y="41"/>
                      </a:cubicBezTo>
                      <a:cubicBezTo>
                        <a:pt x="0" y="27"/>
                        <a:pt x="6" y="12"/>
                        <a:pt x="19" y="6"/>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08" name="Freeform 101">
                  <a:extLst>
                    <a:ext uri="{FF2B5EF4-FFF2-40B4-BE49-F238E27FC236}">
                      <a16:creationId xmlns="" xmlns:a16="http://schemas.microsoft.com/office/drawing/2014/main" id="{49DC3327-BF5D-4436-818D-7404C71AB218}"/>
                    </a:ext>
                  </a:extLst>
                </p:cNvPr>
                <p:cNvSpPr>
                  <a:spLocks/>
                </p:cNvSpPr>
                <p:nvPr/>
              </p:nvSpPr>
              <p:spPr bwMode="auto">
                <a:xfrm>
                  <a:off x="4603" y="3617"/>
                  <a:ext cx="142" cy="144"/>
                </a:xfrm>
                <a:custGeom>
                  <a:avLst/>
                  <a:gdLst>
                    <a:gd name="T0" fmla="*/ 16 w 60"/>
                    <a:gd name="T1" fmla="*/ 8 h 61"/>
                    <a:gd name="T2" fmla="*/ 53 w 60"/>
                    <a:gd name="T3" fmla="*/ 17 h 61"/>
                    <a:gd name="T4" fmla="*/ 44 w 60"/>
                    <a:gd name="T5" fmla="*/ 53 h 61"/>
                    <a:gd name="T6" fmla="*/ 7 w 60"/>
                    <a:gd name="T7" fmla="*/ 44 h 61"/>
                    <a:gd name="T8" fmla="*/ 16 w 60"/>
                    <a:gd name="T9" fmla="*/ 8 h 61"/>
                  </a:gdLst>
                  <a:ahLst/>
                  <a:cxnLst>
                    <a:cxn ang="0">
                      <a:pos x="T0" y="T1"/>
                    </a:cxn>
                    <a:cxn ang="0">
                      <a:pos x="T2" y="T3"/>
                    </a:cxn>
                    <a:cxn ang="0">
                      <a:pos x="T4" y="T5"/>
                    </a:cxn>
                    <a:cxn ang="0">
                      <a:pos x="T6" y="T7"/>
                    </a:cxn>
                    <a:cxn ang="0">
                      <a:pos x="T8" y="T9"/>
                    </a:cxn>
                  </a:cxnLst>
                  <a:rect l="0" t="0" r="r" b="b"/>
                  <a:pathLst>
                    <a:path w="60" h="61">
                      <a:moveTo>
                        <a:pt x="16" y="8"/>
                      </a:moveTo>
                      <a:cubicBezTo>
                        <a:pt x="29" y="0"/>
                        <a:pt x="45" y="4"/>
                        <a:pt x="53" y="17"/>
                      </a:cubicBezTo>
                      <a:cubicBezTo>
                        <a:pt x="60" y="29"/>
                        <a:pt x="56" y="46"/>
                        <a:pt x="44" y="53"/>
                      </a:cubicBezTo>
                      <a:cubicBezTo>
                        <a:pt x="31" y="61"/>
                        <a:pt x="15" y="57"/>
                        <a:pt x="7" y="44"/>
                      </a:cubicBezTo>
                      <a:cubicBezTo>
                        <a:pt x="0" y="32"/>
                        <a:pt x="4" y="15"/>
                        <a:pt x="16" y="8"/>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09" name="Freeform 102">
                  <a:extLst>
                    <a:ext uri="{FF2B5EF4-FFF2-40B4-BE49-F238E27FC236}">
                      <a16:creationId xmlns="" xmlns:a16="http://schemas.microsoft.com/office/drawing/2014/main" id="{7477F367-8031-4C08-9F2C-8911101D0DE2}"/>
                    </a:ext>
                  </a:extLst>
                </p:cNvPr>
                <p:cNvSpPr>
                  <a:spLocks/>
                </p:cNvSpPr>
                <p:nvPr/>
              </p:nvSpPr>
              <p:spPr bwMode="auto">
                <a:xfrm>
                  <a:off x="4809" y="3487"/>
                  <a:ext cx="140" cy="142"/>
                </a:xfrm>
                <a:custGeom>
                  <a:avLst/>
                  <a:gdLst>
                    <a:gd name="T0" fmla="*/ 13 w 59"/>
                    <a:gd name="T1" fmla="*/ 9 h 60"/>
                    <a:gd name="T2" fmla="*/ 50 w 59"/>
                    <a:gd name="T3" fmla="*/ 13 h 60"/>
                    <a:gd name="T4" fmla="*/ 46 w 59"/>
                    <a:gd name="T5" fmla="*/ 51 h 60"/>
                    <a:gd name="T6" fmla="*/ 9 w 59"/>
                    <a:gd name="T7" fmla="*/ 47 h 60"/>
                    <a:gd name="T8" fmla="*/ 13 w 59"/>
                    <a:gd name="T9" fmla="*/ 9 h 60"/>
                  </a:gdLst>
                  <a:ahLst/>
                  <a:cxnLst>
                    <a:cxn ang="0">
                      <a:pos x="T0" y="T1"/>
                    </a:cxn>
                    <a:cxn ang="0">
                      <a:pos x="T2" y="T3"/>
                    </a:cxn>
                    <a:cxn ang="0">
                      <a:pos x="T4" y="T5"/>
                    </a:cxn>
                    <a:cxn ang="0">
                      <a:pos x="T6" y="T7"/>
                    </a:cxn>
                    <a:cxn ang="0">
                      <a:pos x="T8" y="T9"/>
                    </a:cxn>
                  </a:cxnLst>
                  <a:rect l="0" t="0" r="r" b="b"/>
                  <a:pathLst>
                    <a:path w="59" h="60">
                      <a:moveTo>
                        <a:pt x="13" y="9"/>
                      </a:moveTo>
                      <a:cubicBezTo>
                        <a:pt x="24" y="0"/>
                        <a:pt x="41" y="2"/>
                        <a:pt x="50" y="13"/>
                      </a:cubicBezTo>
                      <a:cubicBezTo>
                        <a:pt x="59" y="25"/>
                        <a:pt x="57" y="41"/>
                        <a:pt x="46" y="51"/>
                      </a:cubicBezTo>
                      <a:cubicBezTo>
                        <a:pt x="35" y="60"/>
                        <a:pt x="18" y="58"/>
                        <a:pt x="9" y="47"/>
                      </a:cubicBezTo>
                      <a:cubicBezTo>
                        <a:pt x="0" y="35"/>
                        <a:pt x="1" y="19"/>
                        <a:pt x="13" y="9"/>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10" name="Freeform 103">
                  <a:extLst>
                    <a:ext uri="{FF2B5EF4-FFF2-40B4-BE49-F238E27FC236}">
                      <a16:creationId xmlns="" xmlns:a16="http://schemas.microsoft.com/office/drawing/2014/main" id="{34DC61E2-35C7-44F4-B724-656B15FF375B}"/>
                    </a:ext>
                  </a:extLst>
                </p:cNvPr>
                <p:cNvSpPr>
                  <a:spLocks/>
                </p:cNvSpPr>
                <p:nvPr/>
              </p:nvSpPr>
              <p:spPr bwMode="auto">
                <a:xfrm>
                  <a:off x="4994" y="3330"/>
                  <a:ext cx="139" cy="140"/>
                </a:xfrm>
                <a:custGeom>
                  <a:avLst/>
                  <a:gdLst>
                    <a:gd name="T0" fmla="*/ 10 w 59"/>
                    <a:gd name="T1" fmla="*/ 11 h 59"/>
                    <a:gd name="T2" fmla="*/ 47 w 59"/>
                    <a:gd name="T3" fmla="*/ 10 h 59"/>
                    <a:gd name="T4" fmla="*/ 49 w 59"/>
                    <a:gd name="T5" fmla="*/ 47 h 59"/>
                    <a:gd name="T6" fmla="*/ 11 w 59"/>
                    <a:gd name="T7" fmla="*/ 49 h 59"/>
                    <a:gd name="T8" fmla="*/ 10 w 59"/>
                    <a:gd name="T9" fmla="*/ 11 h 59"/>
                  </a:gdLst>
                  <a:ahLst/>
                  <a:cxnLst>
                    <a:cxn ang="0">
                      <a:pos x="T0" y="T1"/>
                    </a:cxn>
                    <a:cxn ang="0">
                      <a:pos x="T2" y="T3"/>
                    </a:cxn>
                    <a:cxn ang="0">
                      <a:pos x="T4" y="T5"/>
                    </a:cxn>
                    <a:cxn ang="0">
                      <a:pos x="T6" y="T7"/>
                    </a:cxn>
                    <a:cxn ang="0">
                      <a:pos x="T8" y="T9"/>
                    </a:cxn>
                  </a:cxnLst>
                  <a:rect l="0" t="0" r="r" b="b"/>
                  <a:pathLst>
                    <a:path w="59" h="59">
                      <a:moveTo>
                        <a:pt x="10" y="11"/>
                      </a:moveTo>
                      <a:cubicBezTo>
                        <a:pt x="20" y="0"/>
                        <a:pt x="36" y="0"/>
                        <a:pt x="47" y="10"/>
                      </a:cubicBezTo>
                      <a:cubicBezTo>
                        <a:pt x="58" y="20"/>
                        <a:pt x="59" y="36"/>
                        <a:pt x="49" y="47"/>
                      </a:cubicBezTo>
                      <a:cubicBezTo>
                        <a:pt x="39" y="58"/>
                        <a:pt x="22" y="59"/>
                        <a:pt x="11" y="49"/>
                      </a:cubicBezTo>
                      <a:cubicBezTo>
                        <a:pt x="0" y="39"/>
                        <a:pt x="0" y="22"/>
                        <a:pt x="10" y="11"/>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11" name="Freeform 104">
                  <a:extLst>
                    <a:ext uri="{FF2B5EF4-FFF2-40B4-BE49-F238E27FC236}">
                      <a16:creationId xmlns="" xmlns:a16="http://schemas.microsoft.com/office/drawing/2014/main" id="{FE7E3E38-6D62-4DEA-A6C7-1D360AD70677}"/>
                    </a:ext>
                  </a:extLst>
                </p:cNvPr>
                <p:cNvSpPr>
                  <a:spLocks/>
                </p:cNvSpPr>
                <p:nvPr/>
              </p:nvSpPr>
              <p:spPr bwMode="auto">
                <a:xfrm>
                  <a:off x="5152" y="3146"/>
                  <a:ext cx="142" cy="142"/>
                </a:xfrm>
                <a:custGeom>
                  <a:avLst/>
                  <a:gdLst>
                    <a:gd name="T0" fmla="*/ 8 w 60"/>
                    <a:gd name="T1" fmla="*/ 15 h 60"/>
                    <a:gd name="T2" fmla="*/ 45 w 60"/>
                    <a:gd name="T3" fmla="*/ 8 h 60"/>
                    <a:gd name="T4" fmla="*/ 52 w 60"/>
                    <a:gd name="T5" fmla="*/ 45 h 60"/>
                    <a:gd name="T6" fmla="*/ 15 w 60"/>
                    <a:gd name="T7" fmla="*/ 52 h 60"/>
                    <a:gd name="T8" fmla="*/ 8 w 60"/>
                    <a:gd name="T9" fmla="*/ 15 h 60"/>
                  </a:gdLst>
                  <a:ahLst/>
                  <a:cxnLst>
                    <a:cxn ang="0">
                      <a:pos x="T0" y="T1"/>
                    </a:cxn>
                    <a:cxn ang="0">
                      <a:pos x="T2" y="T3"/>
                    </a:cxn>
                    <a:cxn ang="0">
                      <a:pos x="T4" y="T5"/>
                    </a:cxn>
                    <a:cxn ang="0">
                      <a:pos x="T6" y="T7"/>
                    </a:cxn>
                    <a:cxn ang="0">
                      <a:pos x="T8" y="T9"/>
                    </a:cxn>
                  </a:cxnLst>
                  <a:rect l="0" t="0" r="r" b="b"/>
                  <a:pathLst>
                    <a:path w="60" h="60">
                      <a:moveTo>
                        <a:pt x="8" y="15"/>
                      </a:moveTo>
                      <a:cubicBezTo>
                        <a:pt x="17" y="3"/>
                        <a:pt x="33" y="0"/>
                        <a:pt x="45" y="8"/>
                      </a:cubicBezTo>
                      <a:cubicBezTo>
                        <a:pt x="57" y="17"/>
                        <a:pt x="60" y="33"/>
                        <a:pt x="52" y="45"/>
                      </a:cubicBezTo>
                      <a:cubicBezTo>
                        <a:pt x="43" y="57"/>
                        <a:pt x="27" y="60"/>
                        <a:pt x="15" y="52"/>
                      </a:cubicBezTo>
                      <a:cubicBezTo>
                        <a:pt x="3" y="43"/>
                        <a:pt x="0" y="27"/>
                        <a:pt x="8" y="15"/>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12" name="Freeform 105">
                  <a:extLst>
                    <a:ext uri="{FF2B5EF4-FFF2-40B4-BE49-F238E27FC236}">
                      <a16:creationId xmlns="" xmlns:a16="http://schemas.microsoft.com/office/drawing/2014/main" id="{7362FB61-8540-4FDD-B840-2AB7F2DEE236}"/>
                    </a:ext>
                  </a:extLst>
                </p:cNvPr>
                <p:cNvSpPr>
                  <a:spLocks/>
                </p:cNvSpPr>
                <p:nvPr/>
              </p:nvSpPr>
              <p:spPr bwMode="auto">
                <a:xfrm>
                  <a:off x="5285" y="2942"/>
                  <a:ext cx="144" cy="145"/>
                </a:xfrm>
                <a:custGeom>
                  <a:avLst/>
                  <a:gdLst>
                    <a:gd name="T0" fmla="*/ 7 w 61"/>
                    <a:gd name="T1" fmla="*/ 18 h 61"/>
                    <a:gd name="T2" fmla="*/ 42 w 61"/>
                    <a:gd name="T3" fmla="*/ 7 h 61"/>
                    <a:gd name="T4" fmla="*/ 54 w 61"/>
                    <a:gd name="T5" fmla="*/ 42 h 61"/>
                    <a:gd name="T6" fmla="*/ 18 w 61"/>
                    <a:gd name="T7" fmla="*/ 54 h 61"/>
                    <a:gd name="T8" fmla="*/ 7 w 61"/>
                    <a:gd name="T9" fmla="*/ 18 h 61"/>
                  </a:gdLst>
                  <a:ahLst/>
                  <a:cxnLst>
                    <a:cxn ang="0">
                      <a:pos x="T0" y="T1"/>
                    </a:cxn>
                    <a:cxn ang="0">
                      <a:pos x="T2" y="T3"/>
                    </a:cxn>
                    <a:cxn ang="0">
                      <a:pos x="T4" y="T5"/>
                    </a:cxn>
                    <a:cxn ang="0">
                      <a:pos x="T6" y="T7"/>
                    </a:cxn>
                    <a:cxn ang="0">
                      <a:pos x="T8" y="T9"/>
                    </a:cxn>
                  </a:cxnLst>
                  <a:rect l="0" t="0" r="r" b="b"/>
                  <a:pathLst>
                    <a:path w="61" h="61">
                      <a:moveTo>
                        <a:pt x="7" y="18"/>
                      </a:moveTo>
                      <a:cubicBezTo>
                        <a:pt x="13" y="5"/>
                        <a:pt x="29" y="0"/>
                        <a:pt x="42" y="7"/>
                      </a:cubicBezTo>
                      <a:cubicBezTo>
                        <a:pt x="55" y="13"/>
                        <a:pt x="61" y="29"/>
                        <a:pt x="54" y="42"/>
                      </a:cubicBezTo>
                      <a:cubicBezTo>
                        <a:pt x="47" y="55"/>
                        <a:pt x="31" y="61"/>
                        <a:pt x="18" y="54"/>
                      </a:cubicBezTo>
                      <a:cubicBezTo>
                        <a:pt x="5" y="47"/>
                        <a:pt x="0" y="31"/>
                        <a:pt x="7" y="18"/>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13" name="Freeform 106">
                  <a:extLst>
                    <a:ext uri="{FF2B5EF4-FFF2-40B4-BE49-F238E27FC236}">
                      <a16:creationId xmlns="" xmlns:a16="http://schemas.microsoft.com/office/drawing/2014/main" id="{A8C65D79-5834-4857-9BE9-42B118450D4E}"/>
                    </a:ext>
                  </a:extLst>
                </p:cNvPr>
                <p:cNvSpPr>
                  <a:spLocks/>
                </p:cNvSpPr>
                <p:nvPr/>
              </p:nvSpPr>
              <p:spPr bwMode="auto">
                <a:xfrm>
                  <a:off x="5389" y="2725"/>
                  <a:ext cx="142" cy="139"/>
                </a:xfrm>
                <a:custGeom>
                  <a:avLst/>
                  <a:gdLst>
                    <a:gd name="T0" fmla="*/ 5 w 60"/>
                    <a:gd name="T1" fmla="*/ 21 h 59"/>
                    <a:gd name="T2" fmla="*/ 39 w 60"/>
                    <a:gd name="T3" fmla="*/ 4 h 59"/>
                    <a:gd name="T4" fmla="*/ 55 w 60"/>
                    <a:gd name="T5" fmla="*/ 38 h 59"/>
                    <a:gd name="T6" fmla="*/ 22 w 60"/>
                    <a:gd name="T7" fmla="*/ 55 h 59"/>
                    <a:gd name="T8" fmla="*/ 5 w 60"/>
                    <a:gd name="T9" fmla="*/ 21 h 59"/>
                  </a:gdLst>
                  <a:ahLst/>
                  <a:cxnLst>
                    <a:cxn ang="0">
                      <a:pos x="T0" y="T1"/>
                    </a:cxn>
                    <a:cxn ang="0">
                      <a:pos x="T2" y="T3"/>
                    </a:cxn>
                    <a:cxn ang="0">
                      <a:pos x="T4" y="T5"/>
                    </a:cxn>
                    <a:cxn ang="0">
                      <a:pos x="T6" y="T7"/>
                    </a:cxn>
                    <a:cxn ang="0">
                      <a:pos x="T8" y="T9"/>
                    </a:cxn>
                  </a:cxnLst>
                  <a:rect l="0" t="0" r="r" b="b"/>
                  <a:pathLst>
                    <a:path w="60" h="59">
                      <a:moveTo>
                        <a:pt x="5" y="21"/>
                      </a:moveTo>
                      <a:cubicBezTo>
                        <a:pt x="10" y="7"/>
                        <a:pt x="25" y="0"/>
                        <a:pt x="39" y="4"/>
                      </a:cubicBezTo>
                      <a:cubicBezTo>
                        <a:pt x="53" y="9"/>
                        <a:pt x="60" y="24"/>
                        <a:pt x="55" y="38"/>
                      </a:cubicBezTo>
                      <a:cubicBezTo>
                        <a:pt x="51" y="52"/>
                        <a:pt x="36" y="59"/>
                        <a:pt x="22" y="55"/>
                      </a:cubicBezTo>
                      <a:cubicBezTo>
                        <a:pt x="8" y="50"/>
                        <a:pt x="0" y="35"/>
                        <a:pt x="5" y="21"/>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14" name="Freeform 107">
                  <a:extLst>
                    <a:ext uri="{FF2B5EF4-FFF2-40B4-BE49-F238E27FC236}">
                      <a16:creationId xmlns="" xmlns:a16="http://schemas.microsoft.com/office/drawing/2014/main" id="{56D3AA43-CA1F-4750-8806-8B12F3B9EB42}"/>
                    </a:ext>
                  </a:extLst>
                </p:cNvPr>
                <p:cNvSpPr>
                  <a:spLocks/>
                </p:cNvSpPr>
                <p:nvPr/>
              </p:nvSpPr>
              <p:spPr bwMode="auto">
                <a:xfrm>
                  <a:off x="5465" y="2495"/>
                  <a:ext cx="137" cy="135"/>
                </a:xfrm>
                <a:custGeom>
                  <a:avLst/>
                  <a:gdLst>
                    <a:gd name="T0" fmla="*/ 3 w 58"/>
                    <a:gd name="T1" fmla="*/ 24 h 57"/>
                    <a:gd name="T2" fmla="*/ 34 w 58"/>
                    <a:gd name="T3" fmla="*/ 3 h 57"/>
                    <a:gd name="T4" fmla="*/ 55 w 58"/>
                    <a:gd name="T5" fmla="*/ 34 h 57"/>
                    <a:gd name="T6" fmla="*/ 24 w 58"/>
                    <a:gd name="T7" fmla="*/ 55 h 57"/>
                    <a:gd name="T8" fmla="*/ 3 w 58"/>
                    <a:gd name="T9" fmla="*/ 24 h 57"/>
                  </a:gdLst>
                  <a:ahLst/>
                  <a:cxnLst>
                    <a:cxn ang="0">
                      <a:pos x="T0" y="T1"/>
                    </a:cxn>
                    <a:cxn ang="0">
                      <a:pos x="T2" y="T3"/>
                    </a:cxn>
                    <a:cxn ang="0">
                      <a:pos x="T4" y="T5"/>
                    </a:cxn>
                    <a:cxn ang="0">
                      <a:pos x="T6" y="T7"/>
                    </a:cxn>
                    <a:cxn ang="0">
                      <a:pos x="T8" y="T9"/>
                    </a:cxn>
                  </a:cxnLst>
                  <a:rect l="0" t="0" r="r" b="b"/>
                  <a:pathLst>
                    <a:path w="58" h="57">
                      <a:moveTo>
                        <a:pt x="3" y="24"/>
                      </a:moveTo>
                      <a:cubicBezTo>
                        <a:pt x="6" y="9"/>
                        <a:pt x="19" y="0"/>
                        <a:pt x="34" y="3"/>
                      </a:cubicBezTo>
                      <a:cubicBezTo>
                        <a:pt x="48" y="5"/>
                        <a:pt x="58" y="19"/>
                        <a:pt x="55" y="34"/>
                      </a:cubicBezTo>
                      <a:cubicBezTo>
                        <a:pt x="52" y="48"/>
                        <a:pt x="38" y="57"/>
                        <a:pt x="24" y="55"/>
                      </a:cubicBezTo>
                      <a:cubicBezTo>
                        <a:pt x="9" y="52"/>
                        <a:pt x="0" y="38"/>
                        <a:pt x="3" y="2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15" name="Freeform 108">
                  <a:extLst>
                    <a:ext uri="{FF2B5EF4-FFF2-40B4-BE49-F238E27FC236}">
                      <a16:creationId xmlns="" xmlns:a16="http://schemas.microsoft.com/office/drawing/2014/main" id="{B94D4AF6-2CF7-4801-866C-0F4E4779DA14}"/>
                    </a:ext>
                  </a:extLst>
                </p:cNvPr>
                <p:cNvSpPr>
                  <a:spLocks/>
                </p:cNvSpPr>
                <p:nvPr/>
              </p:nvSpPr>
              <p:spPr bwMode="auto">
                <a:xfrm>
                  <a:off x="5507" y="2258"/>
                  <a:ext cx="131" cy="130"/>
                </a:xfrm>
                <a:custGeom>
                  <a:avLst/>
                  <a:gdLst>
                    <a:gd name="T0" fmla="*/ 1 w 55"/>
                    <a:gd name="T1" fmla="*/ 26 h 55"/>
                    <a:gd name="T2" fmla="*/ 29 w 55"/>
                    <a:gd name="T3" fmla="*/ 1 h 55"/>
                    <a:gd name="T4" fmla="*/ 54 w 55"/>
                    <a:gd name="T5" fmla="*/ 29 h 55"/>
                    <a:gd name="T6" fmla="*/ 26 w 55"/>
                    <a:gd name="T7" fmla="*/ 54 h 55"/>
                    <a:gd name="T8" fmla="*/ 1 w 55"/>
                    <a:gd name="T9" fmla="*/ 26 h 55"/>
                  </a:gdLst>
                  <a:ahLst/>
                  <a:cxnLst>
                    <a:cxn ang="0">
                      <a:pos x="T0" y="T1"/>
                    </a:cxn>
                    <a:cxn ang="0">
                      <a:pos x="T2" y="T3"/>
                    </a:cxn>
                    <a:cxn ang="0">
                      <a:pos x="T4" y="T5"/>
                    </a:cxn>
                    <a:cxn ang="0">
                      <a:pos x="T6" y="T7"/>
                    </a:cxn>
                    <a:cxn ang="0">
                      <a:pos x="T8" y="T9"/>
                    </a:cxn>
                  </a:cxnLst>
                  <a:rect l="0" t="0" r="r" b="b"/>
                  <a:pathLst>
                    <a:path w="55" h="55">
                      <a:moveTo>
                        <a:pt x="1" y="26"/>
                      </a:moveTo>
                      <a:cubicBezTo>
                        <a:pt x="2" y="11"/>
                        <a:pt x="14" y="0"/>
                        <a:pt x="29" y="1"/>
                      </a:cubicBezTo>
                      <a:cubicBezTo>
                        <a:pt x="43" y="2"/>
                        <a:pt x="55" y="14"/>
                        <a:pt x="54" y="29"/>
                      </a:cubicBezTo>
                      <a:cubicBezTo>
                        <a:pt x="53" y="43"/>
                        <a:pt x="41" y="55"/>
                        <a:pt x="26" y="54"/>
                      </a:cubicBezTo>
                      <a:cubicBezTo>
                        <a:pt x="11" y="53"/>
                        <a:pt x="0" y="41"/>
                        <a:pt x="1" y="26"/>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16" name="Freeform 109">
                  <a:extLst>
                    <a:ext uri="{FF2B5EF4-FFF2-40B4-BE49-F238E27FC236}">
                      <a16:creationId xmlns="" xmlns:a16="http://schemas.microsoft.com/office/drawing/2014/main" id="{E29D342D-C862-4F33-8103-858C63F24B8F}"/>
                    </a:ext>
                  </a:extLst>
                </p:cNvPr>
                <p:cNvSpPr>
                  <a:spLocks/>
                </p:cNvSpPr>
                <p:nvPr/>
              </p:nvSpPr>
              <p:spPr bwMode="auto">
                <a:xfrm>
                  <a:off x="5512" y="2015"/>
                  <a:ext cx="133" cy="130"/>
                </a:xfrm>
                <a:custGeom>
                  <a:avLst/>
                  <a:gdLst>
                    <a:gd name="T0" fmla="*/ 1 w 56"/>
                    <a:gd name="T1" fmla="*/ 30 h 55"/>
                    <a:gd name="T2" fmla="*/ 25 w 56"/>
                    <a:gd name="T3" fmla="*/ 1 h 55"/>
                    <a:gd name="T4" fmla="*/ 54 w 56"/>
                    <a:gd name="T5" fmla="*/ 25 h 55"/>
                    <a:gd name="T6" fmla="*/ 30 w 56"/>
                    <a:gd name="T7" fmla="*/ 54 h 55"/>
                    <a:gd name="T8" fmla="*/ 1 w 56"/>
                    <a:gd name="T9" fmla="*/ 30 h 55"/>
                  </a:gdLst>
                  <a:ahLst/>
                  <a:cxnLst>
                    <a:cxn ang="0">
                      <a:pos x="T0" y="T1"/>
                    </a:cxn>
                    <a:cxn ang="0">
                      <a:pos x="T2" y="T3"/>
                    </a:cxn>
                    <a:cxn ang="0">
                      <a:pos x="T4" y="T5"/>
                    </a:cxn>
                    <a:cxn ang="0">
                      <a:pos x="T6" y="T7"/>
                    </a:cxn>
                    <a:cxn ang="0">
                      <a:pos x="T8" y="T9"/>
                    </a:cxn>
                  </a:cxnLst>
                  <a:rect l="0" t="0" r="r" b="b"/>
                  <a:pathLst>
                    <a:path w="56" h="55">
                      <a:moveTo>
                        <a:pt x="1" y="30"/>
                      </a:moveTo>
                      <a:cubicBezTo>
                        <a:pt x="0" y="16"/>
                        <a:pt x="11" y="3"/>
                        <a:pt x="25" y="1"/>
                      </a:cubicBezTo>
                      <a:cubicBezTo>
                        <a:pt x="40" y="0"/>
                        <a:pt x="53" y="11"/>
                        <a:pt x="54" y="25"/>
                      </a:cubicBezTo>
                      <a:cubicBezTo>
                        <a:pt x="56" y="40"/>
                        <a:pt x="45" y="53"/>
                        <a:pt x="30" y="54"/>
                      </a:cubicBezTo>
                      <a:cubicBezTo>
                        <a:pt x="16" y="55"/>
                        <a:pt x="3" y="45"/>
                        <a:pt x="1" y="30"/>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17" name="Freeform 110">
                  <a:extLst>
                    <a:ext uri="{FF2B5EF4-FFF2-40B4-BE49-F238E27FC236}">
                      <a16:creationId xmlns="" xmlns:a16="http://schemas.microsoft.com/office/drawing/2014/main" id="{A985B67D-968F-4AE6-A4C1-327A6E34C0BC}"/>
                    </a:ext>
                  </a:extLst>
                </p:cNvPr>
                <p:cNvSpPr>
                  <a:spLocks/>
                </p:cNvSpPr>
                <p:nvPr/>
              </p:nvSpPr>
              <p:spPr bwMode="auto">
                <a:xfrm>
                  <a:off x="5481" y="1771"/>
                  <a:ext cx="138" cy="137"/>
                </a:xfrm>
                <a:custGeom>
                  <a:avLst/>
                  <a:gdLst>
                    <a:gd name="T0" fmla="*/ 3 w 58"/>
                    <a:gd name="T1" fmla="*/ 35 h 58"/>
                    <a:gd name="T2" fmla="*/ 23 w 58"/>
                    <a:gd name="T3" fmla="*/ 3 h 58"/>
                    <a:gd name="T4" fmla="*/ 55 w 58"/>
                    <a:gd name="T5" fmla="*/ 23 h 58"/>
                    <a:gd name="T6" fmla="*/ 35 w 58"/>
                    <a:gd name="T7" fmla="*/ 55 h 58"/>
                    <a:gd name="T8" fmla="*/ 3 w 58"/>
                    <a:gd name="T9" fmla="*/ 35 h 58"/>
                  </a:gdLst>
                  <a:ahLst/>
                  <a:cxnLst>
                    <a:cxn ang="0">
                      <a:pos x="T0" y="T1"/>
                    </a:cxn>
                    <a:cxn ang="0">
                      <a:pos x="T2" y="T3"/>
                    </a:cxn>
                    <a:cxn ang="0">
                      <a:pos x="T4" y="T5"/>
                    </a:cxn>
                    <a:cxn ang="0">
                      <a:pos x="T6" y="T7"/>
                    </a:cxn>
                    <a:cxn ang="0">
                      <a:pos x="T8" y="T9"/>
                    </a:cxn>
                  </a:cxnLst>
                  <a:rect l="0" t="0" r="r" b="b"/>
                  <a:pathLst>
                    <a:path w="58" h="58">
                      <a:moveTo>
                        <a:pt x="3" y="35"/>
                      </a:moveTo>
                      <a:cubicBezTo>
                        <a:pt x="0" y="21"/>
                        <a:pt x="9" y="6"/>
                        <a:pt x="23" y="3"/>
                      </a:cubicBezTo>
                      <a:cubicBezTo>
                        <a:pt x="37" y="0"/>
                        <a:pt x="51" y="8"/>
                        <a:pt x="55" y="23"/>
                      </a:cubicBezTo>
                      <a:cubicBezTo>
                        <a:pt x="58" y="37"/>
                        <a:pt x="49" y="51"/>
                        <a:pt x="35" y="55"/>
                      </a:cubicBezTo>
                      <a:cubicBezTo>
                        <a:pt x="21" y="58"/>
                        <a:pt x="6" y="49"/>
                        <a:pt x="3" y="35"/>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18" name="Freeform 111">
                  <a:extLst>
                    <a:ext uri="{FF2B5EF4-FFF2-40B4-BE49-F238E27FC236}">
                      <a16:creationId xmlns="" xmlns:a16="http://schemas.microsoft.com/office/drawing/2014/main" id="{4E783ECE-5C7A-4189-8FF4-AC2C42725F26}"/>
                    </a:ext>
                  </a:extLst>
                </p:cNvPr>
                <p:cNvSpPr>
                  <a:spLocks/>
                </p:cNvSpPr>
                <p:nvPr/>
              </p:nvSpPr>
              <p:spPr bwMode="auto">
                <a:xfrm>
                  <a:off x="5417" y="1532"/>
                  <a:ext cx="142" cy="144"/>
                </a:xfrm>
                <a:custGeom>
                  <a:avLst/>
                  <a:gdLst>
                    <a:gd name="T0" fmla="*/ 5 w 60"/>
                    <a:gd name="T1" fmla="*/ 40 h 61"/>
                    <a:gd name="T2" fmla="*/ 20 w 60"/>
                    <a:gd name="T3" fmla="*/ 6 h 61"/>
                    <a:gd name="T4" fmla="*/ 55 w 60"/>
                    <a:gd name="T5" fmla="*/ 21 h 61"/>
                    <a:gd name="T6" fmla="*/ 39 w 60"/>
                    <a:gd name="T7" fmla="*/ 55 h 61"/>
                    <a:gd name="T8" fmla="*/ 5 w 60"/>
                    <a:gd name="T9" fmla="*/ 40 h 61"/>
                  </a:gdLst>
                  <a:ahLst/>
                  <a:cxnLst>
                    <a:cxn ang="0">
                      <a:pos x="T0" y="T1"/>
                    </a:cxn>
                    <a:cxn ang="0">
                      <a:pos x="T2" y="T3"/>
                    </a:cxn>
                    <a:cxn ang="0">
                      <a:pos x="T4" y="T5"/>
                    </a:cxn>
                    <a:cxn ang="0">
                      <a:pos x="T6" y="T7"/>
                    </a:cxn>
                    <a:cxn ang="0">
                      <a:pos x="T8" y="T9"/>
                    </a:cxn>
                  </a:cxnLst>
                  <a:rect l="0" t="0" r="r" b="b"/>
                  <a:pathLst>
                    <a:path w="60" h="61">
                      <a:moveTo>
                        <a:pt x="5" y="40"/>
                      </a:moveTo>
                      <a:cubicBezTo>
                        <a:pt x="0" y="26"/>
                        <a:pt x="7" y="11"/>
                        <a:pt x="20" y="6"/>
                      </a:cubicBezTo>
                      <a:cubicBezTo>
                        <a:pt x="34" y="0"/>
                        <a:pt x="49" y="7"/>
                        <a:pt x="55" y="21"/>
                      </a:cubicBezTo>
                      <a:cubicBezTo>
                        <a:pt x="60" y="35"/>
                        <a:pt x="53" y="50"/>
                        <a:pt x="39" y="55"/>
                      </a:cubicBezTo>
                      <a:cubicBezTo>
                        <a:pt x="26" y="61"/>
                        <a:pt x="10" y="54"/>
                        <a:pt x="5" y="40"/>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19" name="Freeform 112">
                  <a:extLst>
                    <a:ext uri="{FF2B5EF4-FFF2-40B4-BE49-F238E27FC236}">
                      <a16:creationId xmlns="" xmlns:a16="http://schemas.microsoft.com/office/drawing/2014/main" id="{A1B3FEF4-AD68-40FB-B6D1-2BBE422563CF}"/>
                    </a:ext>
                  </a:extLst>
                </p:cNvPr>
                <p:cNvSpPr>
                  <a:spLocks/>
                </p:cNvSpPr>
                <p:nvPr/>
              </p:nvSpPr>
              <p:spPr bwMode="auto">
                <a:xfrm>
                  <a:off x="5323" y="1307"/>
                  <a:ext cx="144" cy="144"/>
                </a:xfrm>
                <a:custGeom>
                  <a:avLst/>
                  <a:gdLst>
                    <a:gd name="T0" fmla="*/ 7 w 61"/>
                    <a:gd name="T1" fmla="*/ 44 h 61"/>
                    <a:gd name="T2" fmla="*/ 17 w 61"/>
                    <a:gd name="T3" fmla="*/ 8 h 61"/>
                    <a:gd name="T4" fmla="*/ 54 w 61"/>
                    <a:gd name="T5" fmla="*/ 18 h 61"/>
                    <a:gd name="T6" fmla="*/ 43 w 61"/>
                    <a:gd name="T7" fmla="*/ 54 h 61"/>
                    <a:gd name="T8" fmla="*/ 7 w 61"/>
                    <a:gd name="T9" fmla="*/ 44 h 61"/>
                  </a:gdLst>
                  <a:ahLst/>
                  <a:cxnLst>
                    <a:cxn ang="0">
                      <a:pos x="T0" y="T1"/>
                    </a:cxn>
                    <a:cxn ang="0">
                      <a:pos x="T2" y="T3"/>
                    </a:cxn>
                    <a:cxn ang="0">
                      <a:pos x="T4" y="T5"/>
                    </a:cxn>
                    <a:cxn ang="0">
                      <a:pos x="T6" y="T7"/>
                    </a:cxn>
                    <a:cxn ang="0">
                      <a:pos x="T8" y="T9"/>
                    </a:cxn>
                  </a:cxnLst>
                  <a:rect l="0" t="0" r="r" b="b"/>
                  <a:pathLst>
                    <a:path w="61" h="61">
                      <a:moveTo>
                        <a:pt x="7" y="44"/>
                      </a:moveTo>
                      <a:cubicBezTo>
                        <a:pt x="0" y="31"/>
                        <a:pt x="5" y="15"/>
                        <a:pt x="17" y="8"/>
                      </a:cubicBezTo>
                      <a:cubicBezTo>
                        <a:pt x="30" y="0"/>
                        <a:pt x="46" y="5"/>
                        <a:pt x="54" y="18"/>
                      </a:cubicBezTo>
                      <a:cubicBezTo>
                        <a:pt x="61" y="31"/>
                        <a:pt x="56" y="47"/>
                        <a:pt x="43" y="54"/>
                      </a:cubicBezTo>
                      <a:cubicBezTo>
                        <a:pt x="30" y="61"/>
                        <a:pt x="14" y="57"/>
                        <a:pt x="7" y="4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20" name="Freeform 113">
                  <a:extLst>
                    <a:ext uri="{FF2B5EF4-FFF2-40B4-BE49-F238E27FC236}">
                      <a16:creationId xmlns="" xmlns:a16="http://schemas.microsoft.com/office/drawing/2014/main" id="{05770EB2-399C-4B39-9D20-3C7E4E29D9D0}"/>
                    </a:ext>
                  </a:extLst>
                </p:cNvPr>
                <p:cNvSpPr>
                  <a:spLocks/>
                </p:cNvSpPr>
                <p:nvPr/>
              </p:nvSpPr>
              <p:spPr bwMode="auto">
                <a:xfrm>
                  <a:off x="5200" y="1101"/>
                  <a:ext cx="142" cy="142"/>
                </a:xfrm>
                <a:custGeom>
                  <a:avLst/>
                  <a:gdLst>
                    <a:gd name="T0" fmla="*/ 9 w 60"/>
                    <a:gd name="T1" fmla="*/ 46 h 60"/>
                    <a:gd name="T2" fmla="*/ 14 w 60"/>
                    <a:gd name="T3" fmla="*/ 8 h 60"/>
                    <a:gd name="T4" fmla="*/ 51 w 60"/>
                    <a:gd name="T5" fmla="*/ 14 h 60"/>
                    <a:gd name="T6" fmla="*/ 46 w 60"/>
                    <a:gd name="T7" fmla="*/ 51 h 60"/>
                    <a:gd name="T8" fmla="*/ 9 w 60"/>
                    <a:gd name="T9" fmla="*/ 46 h 60"/>
                  </a:gdLst>
                  <a:ahLst/>
                  <a:cxnLst>
                    <a:cxn ang="0">
                      <a:pos x="T0" y="T1"/>
                    </a:cxn>
                    <a:cxn ang="0">
                      <a:pos x="T2" y="T3"/>
                    </a:cxn>
                    <a:cxn ang="0">
                      <a:pos x="T4" y="T5"/>
                    </a:cxn>
                    <a:cxn ang="0">
                      <a:pos x="T6" y="T7"/>
                    </a:cxn>
                    <a:cxn ang="0">
                      <a:pos x="T8" y="T9"/>
                    </a:cxn>
                  </a:cxnLst>
                  <a:rect l="0" t="0" r="r" b="b"/>
                  <a:pathLst>
                    <a:path w="60" h="60">
                      <a:moveTo>
                        <a:pt x="9" y="46"/>
                      </a:moveTo>
                      <a:cubicBezTo>
                        <a:pt x="0" y="34"/>
                        <a:pt x="2" y="17"/>
                        <a:pt x="14" y="8"/>
                      </a:cubicBezTo>
                      <a:cubicBezTo>
                        <a:pt x="26" y="0"/>
                        <a:pt x="42" y="2"/>
                        <a:pt x="51" y="14"/>
                      </a:cubicBezTo>
                      <a:cubicBezTo>
                        <a:pt x="60" y="25"/>
                        <a:pt x="58" y="42"/>
                        <a:pt x="46" y="51"/>
                      </a:cubicBezTo>
                      <a:cubicBezTo>
                        <a:pt x="34" y="60"/>
                        <a:pt x="18" y="57"/>
                        <a:pt x="9" y="46"/>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21" name="Freeform 114">
                  <a:extLst>
                    <a:ext uri="{FF2B5EF4-FFF2-40B4-BE49-F238E27FC236}">
                      <a16:creationId xmlns="" xmlns:a16="http://schemas.microsoft.com/office/drawing/2014/main" id="{F030CBBA-1956-403C-BC12-A582F75CDC71}"/>
                    </a:ext>
                  </a:extLst>
                </p:cNvPr>
                <p:cNvSpPr>
                  <a:spLocks/>
                </p:cNvSpPr>
                <p:nvPr/>
              </p:nvSpPr>
              <p:spPr bwMode="auto">
                <a:xfrm>
                  <a:off x="5051" y="912"/>
                  <a:ext cx="137" cy="139"/>
                </a:xfrm>
                <a:custGeom>
                  <a:avLst/>
                  <a:gdLst>
                    <a:gd name="T0" fmla="*/ 10 w 58"/>
                    <a:gd name="T1" fmla="*/ 48 h 59"/>
                    <a:gd name="T2" fmla="*/ 10 w 58"/>
                    <a:gd name="T3" fmla="*/ 11 h 59"/>
                    <a:gd name="T4" fmla="*/ 48 w 58"/>
                    <a:gd name="T5" fmla="*/ 11 h 59"/>
                    <a:gd name="T6" fmla="*/ 48 w 58"/>
                    <a:gd name="T7" fmla="*/ 48 h 59"/>
                    <a:gd name="T8" fmla="*/ 10 w 58"/>
                    <a:gd name="T9" fmla="*/ 48 h 59"/>
                  </a:gdLst>
                  <a:ahLst/>
                  <a:cxnLst>
                    <a:cxn ang="0">
                      <a:pos x="T0" y="T1"/>
                    </a:cxn>
                    <a:cxn ang="0">
                      <a:pos x="T2" y="T3"/>
                    </a:cxn>
                    <a:cxn ang="0">
                      <a:pos x="T4" y="T5"/>
                    </a:cxn>
                    <a:cxn ang="0">
                      <a:pos x="T6" y="T7"/>
                    </a:cxn>
                    <a:cxn ang="0">
                      <a:pos x="T8" y="T9"/>
                    </a:cxn>
                  </a:cxnLst>
                  <a:rect l="0" t="0" r="r" b="b"/>
                  <a:pathLst>
                    <a:path w="58" h="59">
                      <a:moveTo>
                        <a:pt x="10" y="48"/>
                      </a:moveTo>
                      <a:cubicBezTo>
                        <a:pt x="0" y="38"/>
                        <a:pt x="0" y="21"/>
                        <a:pt x="10" y="11"/>
                      </a:cubicBezTo>
                      <a:cubicBezTo>
                        <a:pt x="20" y="0"/>
                        <a:pt x="37" y="0"/>
                        <a:pt x="48" y="11"/>
                      </a:cubicBezTo>
                      <a:cubicBezTo>
                        <a:pt x="58" y="21"/>
                        <a:pt x="58" y="38"/>
                        <a:pt x="48" y="48"/>
                      </a:cubicBezTo>
                      <a:cubicBezTo>
                        <a:pt x="37" y="59"/>
                        <a:pt x="21" y="59"/>
                        <a:pt x="10" y="48"/>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22" name="Freeform 115">
                  <a:extLst>
                    <a:ext uri="{FF2B5EF4-FFF2-40B4-BE49-F238E27FC236}">
                      <a16:creationId xmlns="" xmlns:a16="http://schemas.microsoft.com/office/drawing/2014/main" id="{BA5E3227-165F-423E-93A3-718C13640852}"/>
                    </a:ext>
                  </a:extLst>
                </p:cNvPr>
                <p:cNvSpPr>
                  <a:spLocks/>
                </p:cNvSpPr>
                <p:nvPr/>
              </p:nvSpPr>
              <p:spPr bwMode="auto">
                <a:xfrm>
                  <a:off x="4871" y="744"/>
                  <a:ext cx="142" cy="142"/>
                </a:xfrm>
                <a:custGeom>
                  <a:avLst/>
                  <a:gdLst>
                    <a:gd name="T0" fmla="*/ 14 w 60"/>
                    <a:gd name="T1" fmla="*/ 51 h 60"/>
                    <a:gd name="T2" fmla="*/ 9 w 60"/>
                    <a:gd name="T3" fmla="*/ 14 h 60"/>
                    <a:gd name="T4" fmla="*/ 46 w 60"/>
                    <a:gd name="T5" fmla="*/ 9 h 60"/>
                    <a:gd name="T6" fmla="*/ 51 w 60"/>
                    <a:gd name="T7" fmla="*/ 46 h 60"/>
                    <a:gd name="T8" fmla="*/ 14 w 60"/>
                    <a:gd name="T9" fmla="*/ 51 h 60"/>
                  </a:gdLst>
                  <a:ahLst/>
                  <a:cxnLst>
                    <a:cxn ang="0">
                      <a:pos x="T0" y="T1"/>
                    </a:cxn>
                    <a:cxn ang="0">
                      <a:pos x="T2" y="T3"/>
                    </a:cxn>
                    <a:cxn ang="0">
                      <a:pos x="T4" y="T5"/>
                    </a:cxn>
                    <a:cxn ang="0">
                      <a:pos x="T6" y="T7"/>
                    </a:cxn>
                    <a:cxn ang="0">
                      <a:pos x="T8" y="T9"/>
                    </a:cxn>
                  </a:cxnLst>
                  <a:rect l="0" t="0" r="r" b="b"/>
                  <a:pathLst>
                    <a:path w="60" h="60">
                      <a:moveTo>
                        <a:pt x="14" y="51"/>
                      </a:moveTo>
                      <a:cubicBezTo>
                        <a:pt x="3" y="42"/>
                        <a:pt x="0" y="26"/>
                        <a:pt x="9" y="14"/>
                      </a:cubicBezTo>
                      <a:cubicBezTo>
                        <a:pt x="18" y="2"/>
                        <a:pt x="34" y="0"/>
                        <a:pt x="46" y="9"/>
                      </a:cubicBezTo>
                      <a:cubicBezTo>
                        <a:pt x="58" y="18"/>
                        <a:pt x="60" y="34"/>
                        <a:pt x="51" y="46"/>
                      </a:cubicBezTo>
                      <a:cubicBezTo>
                        <a:pt x="43" y="58"/>
                        <a:pt x="26" y="60"/>
                        <a:pt x="14" y="51"/>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23" name="Freeform 116">
                  <a:extLst>
                    <a:ext uri="{FF2B5EF4-FFF2-40B4-BE49-F238E27FC236}">
                      <a16:creationId xmlns="" xmlns:a16="http://schemas.microsoft.com/office/drawing/2014/main" id="{05540570-1D08-40F2-AD6A-E0689E0E56CD}"/>
                    </a:ext>
                  </a:extLst>
                </p:cNvPr>
                <p:cNvSpPr>
                  <a:spLocks/>
                </p:cNvSpPr>
                <p:nvPr/>
              </p:nvSpPr>
              <p:spPr bwMode="auto">
                <a:xfrm>
                  <a:off x="4672" y="602"/>
                  <a:ext cx="144" cy="144"/>
                </a:xfrm>
                <a:custGeom>
                  <a:avLst/>
                  <a:gdLst>
                    <a:gd name="T0" fmla="*/ 18 w 61"/>
                    <a:gd name="T1" fmla="*/ 54 h 61"/>
                    <a:gd name="T2" fmla="*/ 7 w 61"/>
                    <a:gd name="T3" fmla="*/ 18 h 61"/>
                    <a:gd name="T4" fmla="*/ 43 w 61"/>
                    <a:gd name="T5" fmla="*/ 7 h 61"/>
                    <a:gd name="T6" fmla="*/ 54 w 61"/>
                    <a:gd name="T7" fmla="*/ 43 h 61"/>
                    <a:gd name="T8" fmla="*/ 18 w 61"/>
                    <a:gd name="T9" fmla="*/ 54 h 61"/>
                  </a:gdLst>
                  <a:ahLst/>
                  <a:cxnLst>
                    <a:cxn ang="0">
                      <a:pos x="T0" y="T1"/>
                    </a:cxn>
                    <a:cxn ang="0">
                      <a:pos x="T2" y="T3"/>
                    </a:cxn>
                    <a:cxn ang="0">
                      <a:pos x="T4" y="T5"/>
                    </a:cxn>
                    <a:cxn ang="0">
                      <a:pos x="T6" y="T7"/>
                    </a:cxn>
                    <a:cxn ang="0">
                      <a:pos x="T8" y="T9"/>
                    </a:cxn>
                  </a:cxnLst>
                  <a:rect l="0" t="0" r="r" b="b"/>
                  <a:pathLst>
                    <a:path w="61" h="61">
                      <a:moveTo>
                        <a:pt x="18" y="54"/>
                      </a:moveTo>
                      <a:cubicBezTo>
                        <a:pt x="5" y="47"/>
                        <a:pt x="0" y="31"/>
                        <a:pt x="7" y="18"/>
                      </a:cubicBezTo>
                      <a:cubicBezTo>
                        <a:pt x="14" y="5"/>
                        <a:pt x="30" y="0"/>
                        <a:pt x="43" y="7"/>
                      </a:cubicBezTo>
                      <a:cubicBezTo>
                        <a:pt x="56" y="14"/>
                        <a:pt x="61" y="31"/>
                        <a:pt x="54" y="43"/>
                      </a:cubicBezTo>
                      <a:cubicBezTo>
                        <a:pt x="47" y="56"/>
                        <a:pt x="31" y="61"/>
                        <a:pt x="18" y="5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24" name="Freeform 117">
                  <a:extLst>
                    <a:ext uri="{FF2B5EF4-FFF2-40B4-BE49-F238E27FC236}">
                      <a16:creationId xmlns="" xmlns:a16="http://schemas.microsoft.com/office/drawing/2014/main" id="{75A61991-C99A-42F7-9DD1-5C5FD11CE275}"/>
                    </a:ext>
                  </a:extLst>
                </p:cNvPr>
                <p:cNvSpPr>
                  <a:spLocks/>
                </p:cNvSpPr>
                <p:nvPr/>
              </p:nvSpPr>
              <p:spPr bwMode="auto">
                <a:xfrm>
                  <a:off x="4457" y="493"/>
                  <a:ext cx="142" cy="142"/>
                </a:xfrm>
                <a:custGeom>
                  <a:avLst/>
                  <a:gdLst>
                    <a:gd name="T0" fmla="*/ 21 w 60"/>
                    <a:gd name="T1" fmla="*/ 54 h 60"/>
                    <a:gd name="T2" fmla="*/ 6 w 60"/>
                    <a:gd name="T3" fmla="*/ 20 h 60"/>
                    <a:gd name="T4" fmla="*/ 40 w 60"/>
                    <a:gd name="T5" fmla="*/ 5 h 60"/>
                    <a:gd name="T6" fmla="*/ 55 w 60"/>
                    <a:gd name="T7" fmla="*/ 39 h 60"/>
                    <a:gd name="T8" fmla="*/ 21 w 60"/>
                    <a:gd name="T9" fmla="*/ 54 h 60"/>
                  </a:gdLst>
                  <a:ahLst/>
                  <a:cxnLst>
                    <a:cxn ang="0">
                      <a:pos x="T0" y="T1"/>
                    </a:cxn>
                    <a:cxn ang="0">
                      <a:pos x="T2" y="T3"/>
                    </a:cxn>
                    <a:cxn ang="0">
                      <a:pos x="T4" y="T5"/>
                    </a:cxn>
                    <a:cxn ang="0">
                      <a:pos x="T6" y="T7"/>
                    </a:cxn>
                    <a:cxn ang="0">
                      <a:pos x="T8" y="T9"/>
                    </a:cxn>
                  </a:cxnLst>
                  <a:rect l="0" t="0" r="r" b="b"/>
                  <a:pathLst>
                    <a:path w="60" h="60">
                      <a:moveTo>
                        <a:pt x="21" y="54"/>
                      </a:moveTo>
                      <a:cubicBezTo>
                        <a:pt x="7" y="49"/>
                        <a:pt x="0" y="34"/>
                        <a:pt x="6" y="20"/>
                      </a:cubicBezTo>
                      <a:cubicBezTo>
                        <a:pt x="11" y="6"/>
                        <a:pt x="26" y="0"/>
                        <a:pt x="40" y="5"/>
                      </a:cubicBezTo>
                      <a:cubicBezTo>
                        <a:pt x="53" y="10"/>
                        <a:pt x="60" y="25"/>
                        <a:pt x="55" y="39"/>
                      </a:cubicBezTo>
                      <a:cubicBezTo>
                        <a:pt x="50" y="53"/>
                        <a:pt x="35" y="60"/>
                        <a:pt x="21" y="5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25" name="Freeform 118">
                  <a:extLst>
                    <a:ext uri="{FF2B5EF4-FFF2-40B4-BE49-F238E27FC236}">
                      <a16:creationId xmlns="" xmlns:a16="http://schemas.microsoft.com/office/drawing/2014/main" id="{52D02A2E-612F-42A9-B0F5-FD5654695451}"/>
                    </a:ext>
                  </a:extLst>
                </p:cNvPr>
                <p:cNvSpPr>
                  <a:spLocks/>
                </p:cNvSpPr>
                <p:nvPr/>
              </p:nvSpPr>
              <p:spPr bwMode="auto">
                <a:xfrm>
                  <a:off x="4229" y="412"/>
                  <a:ext cx="140" cy="140"/>
                </a:xfrm>
                <a:custGeom>
                  <a:avLst/>
                  <a:gdLst>
                    <a:gd name="T0" fmla="*/ 24 w 59"/>
                    <a:gd name="T1" fmla="*/ 55 h 59"/>
                    <a:gd name="T2" fmla="*/ 4 w 59"/>
                    <a:gd name="T3" fmla="*/ 24 h 59"/>
                    <a:gd name="T4" fmla="*/ 35 w 59"/>
                    <a:gd name="T5" fmla="*/ 4 h 59"/>
                    <a:gd name="T6" fmla="*/ 55 w 59"/>
                    <a:gd name="T7" fmla="*/ 35 h 59"/>
                    <a:gd name="T8" fmla="*/ 24 w 59"/>
                    <a:gd name="T9" fmla="*/ 55 h 59"/>
                  </a:gdLst>
                  <a:ahLst/>
                  <a:cxnLst>
                    <a:cxn ang="0">
                      <a:pos x="T0" y="T1"/>
                    </a:cxn>
                    <a:cxn ang="0">
                      <a:pos x="T2" y="T3"/>
                    </a:cxn>
                    <a:cxn ang="0">
                      <a:pos x="T4" y="T5"/>
                    </a:cxn>
                    <a:cxn ang="0">
                      <a:pos x="T6" y="T7"/>
                    </a:cxn>
                    <a:cxn ang="0">
                      <a:pos x="T8" y="T9"/>
                    </a:cxn>
                  </a:cxnLst>
                  <a:rect l="0" t="0" r="r" b="b"/>
                  <a:pathLst>
                    <a:path w="59" h="59">
                      <a:moveTo>
                        <a:pt x="24" y="55"/>
                      </a:moveTo>
                      <a:cubicBezTo>
                        <a:pt x="9" y="52"/>
                        <a:pt x="0" y="38"/>
                        <a:pt x="4" y="24"/>
                      </a:cubicBezTo>
                      <a:cubicBezTo>
                        <a:pt x="7" y="9"/>
                        <a:pt x="21" y="0"/>
                        <a:pt x="35" y="4"/>
                      </a:cubicBezTo>
                      <a:cubicBezTo>
                        <a:pt x="50" y="7"/>
                        <a:pt x="59" y="21"/>
                        <a:pt x="55" y="35"/>
                      </a:cubicBezTo>
                      <a:cubicBezTo>
                        <a:pt x="52" y="50"/>
                        <a:pt x="38" y="59"/>
                        <a:pt x="24" y="55"/>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26" name="Freeform 119">
                  <a:extLst>
                    <a:ext uri="{FF2B5EF4-FFF2-40B4-BE49-F238E27FC236}">
                      <a16:creationId xmlns="" xmlns:a16="http://schemas.microsoft.com/office/drawing/2014/main" id="{03F3D7C6-4F20-41AB-87CF-16CC487FE58C}"/>
                    </a:ext>
                  </a:extLst>
                </p:cNvPr>
                <p:cNvSpPr>
                  <a:spLocks/>
                </p:cNvSpPr>
                <p:nvPr/>
              </p:nvSpPr>
              <p:spPr bwMode="auto">
                <a:xfrm>
                  <a:off x="3995" y="370"/>
                  <a:ext cx="133" cy="130"/>
                </a:xfrm>
                <a:custGeom>
                  <a:avLst/>
                  <a:gdLst>
                    <a:gd name="T0" fmla="*/ 26 w 56"/>
                    <a:gd name="T1" fmla="*/ 54 h 55"/>
                    <a:gd name="T2" fmla="*/ 1 w 56"/>
                    <a:gd name="T3" fmla="*/ 25 h 55"/>
                    <a:gd name="T4" fmla="*/ 30 w 56"/>
                    <a:gd name="T5" fmla="*/ 1 h 55"/>
                    <a:gd name="T6" fmla="*/ 54 w 56"/>
                    <a:gd name="T7" fmla="*/ 30 h 55"/>
                    <a:gd name="T8" fmla="*/ 26 w 56"/>
                    <a:gd name="T9" fmla="*/ 54 h 55"/>
                  </a:gdLst>
                  <a:ahLst/>
                  <a:cxnLst>
                    <a:cxn ang="0">
                      <a:pos x="T0" y="T1"/>
                    </a:cxn>
                    <a:cxn ang="0">
                      <a:pos x="T2" y="T3"/>
                    </a:cxn>
                    <a:cxn ang="0">
                      <a:pos x="T4" y="T5"/>
                    </a:cxn>
                    <a:cxn ang="0">
                      <a:pos x="T6" y="T7"/>
                    </a:cxn>
                    <a:cxn ang="0">
                      <a:pos x="T8" y="T9"/>
                    </a:cxn>
                  </a:cxnLst>
                  <a:rect l="0" t="0" r="r" b="b"/>
                  <a:pathLst>
                    <a:path w="56" h="55">
                      <a:moveTo>
                        <a:pt x="26" y="54"/>
                      </a:moveTo>
                      <a:cubicBezTo>
                        <a:pt x="11" y="53"/>
                        <a:pt x="0" y="40"/>
                        <a:pt x="1" y="25"/>
                      </a:cubicBezTo>
                      <a:cubicBezTo>
                        <a:pt x="3" y="11"/>
                        <a:pt x="16" y="0"/>
                        <a:pt x="30" y="1"/>
                      </a:cubicBezTo>
                      <a:cubicBezTo>
                        <a:pt x="45" y="2"/>
                        <a:pt x="56" y="15"/>
                        <a:pt x="54" y="30"/>
                      </a:cubicBezTo>
                      <a:cubicBezTo>
                        <a:pt x="53" y="44"/>
                        <a:pt x="40" y="55"/>
                        <a:pt x="26" y="5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27" name="Freeform 120">
                  <a:extLst>
                    <a:ext uri="{FF2B5EF4-FFF2-40B4-BE49-F238E27FC236}">
                      <a16:creationId xmlns="" xmlns:a16="http://schemas.microsoft.com/office/drawing/2014/main" id="{843E96FD-CC24-4D55-A218-642AB4D1EDFF}"/>
                    </a:ext>
                  </a:extLst>
                </p:cNvPr>
                <p:cNvSpPr>
                  <a:spLocks/>
                </p:cNvSpPr>
                <p:nvPr/>
              </p:nvSpPr>
              <p:spPr bwMode="auto">
                <a:xfrm>
                  <a:off x="3754" y="355"/>
                  <a:ext cx="130" cy="131"/>
                </a:xfrm>
                <a:custGeom>
                  <a:avLst/>
                  <a:gdLst>
                    <a:gd name="T0" fmla="*/ 29 w 55"/>
                    <a:gd name="T1" fmla="*/ 54 h 55"/>
                    <a:gd name="T2" fmla="*/ 1 w 55"/>
                    <a:gd name="T3" fmla="*/ 29 h 55"/>
                    <a:gd name="T4" fmla="*/ 26 w 55"/>
                    <a:gd name="T5" fmla="*/ 1 h 55"/>
                    <a:gd name="T6" fmla="*/ 54 w 55"/>
                    <a:gd name="T7" fmla="*/ 26 h 55"/>
                    <a:gd name="T8" fmla="*/ 29 w 55"/>
                    <a:gd name="T9" fmla="*/ 54 h 55"/>
                  </a:gdLst>
                  <a:ahLst/>
                  <a:cxnLst>
                    <a:cxn ang="0">
                      <a:pos x="T0" y="T1"/>
                    </a:cxn>
                    <a:cxn ang="0">
                      <a:pos x="T2" y="T3"/>
                    </a:cxn>
                    <a:cxn ang="0">
                      <a:pos x="T4" y="T5"/>
                    </a:cxn>
                    <a:cxn ang="0">
                      <a:pos x="T6" y="T7"/>
                    </a:cxn>
                    <a:cxn ang="0">
                      <a:pos x="T8" y="T9"/>
                    </a:cxn>
                  </a:cxnLst>
                  <a:rect l="0" t="0" r="r" b="b"/>
                  <a:pathLst>
                    <a:path w="55" h="55">
                      <a:moveTo>
                        <a:pt x="29" y="54"/>
                      </a:moveTo>
                      <a:cubicBezTo>
                        <a:pt x="14" y="55"/>
                        <a:pt x="2" y="43"/>
                        <a:pt x="1" y="29"/>
                      </a:cubicBezTo>
                      <a:cubicBezTo>
                        <a:pt x="0" y="14"/>
                        <a:pt x="11" y="2"/>
                        <a:pt x="26" y="1"/>
                      </a:cubicBezTo>
                      <a:cubicBezTo>
                        <a:pt x="41" y="0"/>
                        <a:pt x="53" y="11"/>
                        <a:pt x="54" y="26"/>
                      </a:cubicBezTo>
                      <a:cubicBezTo>
                        <a:pt x="55" y="41"/>
                        <a:pt x="43" y="53"/>
                        <a:pt x="29" y="5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28" name="Freeform 121">
                  <a:extLst>
                    <a:ext uri="{FF2B5EF4-FFF2-40B4-BE49-F238E27FC236}">
                      <a16:creationId xmlns="" xmlns:a16="http://schemas.microsoft.com/office/drawing/2014/main" id="{B1EE1C1A-D931-40DE-9454-D9758BA7C5B1}"/>
                    </a:ext>
                  </a:extLst>
                </p:cNvPr>
                <p:cNvSpPr>
                  <a:spLocks/>
                </p:cNvSpPr>
                <p:nvPr/>
              </p:nvSpPr>
              <p:spPr bwMode="auto">
                <a:xfrm>
                  <a:off x="3507" y="372"/>
                  <a:ext cx="138" cy="137"/>
                </a:xfrm>
                <a:custGeom>
                  <a:avLst/>
                  <a:gdLst>
                    <a:gd name="T0" fmla="*/ 34 w 58"/>
                    <a:gd name="T1" fmla="*/ 55 h 58"/>
                    <a:gd name="T2" fmla="*/ 3 w 58"/>
                    <a:gd name="T3" fmla="*/ 34 h 58"/>
                    <a:gd name="T4" fmla="*/ 24 w 58"/>
                    <a:gd name="T5" fmla="*/ 3 h 58"/>
                    <a:gd name="T6" fmla="*/ 55 w 58"/>
                    <a:gd name="T7" fmla="*/ 24 h 58"/>
                    <a:gd name="T8" fmla="*/ 34 w 58"/>
                    <a:gd name="T9" fmla="*/ 55 h 58"/>
                  </a:gdLst>
                  <a:ahLst/>
                  <a:cxnLst>
                    <a:cxn ang="0">
                      <a:pos x="T0" y="T1"/>
                    </a:cxn>
                    <a:cxn ang="0">
                      <a:pos x="T2" y="T3"/>
                    </a:cxn>
                    <a:cxn ang="0">
                      <a:pos x="T4" y="T5"/>
                    </a:cxn>
                    <a:cxn ang="0">
                      <a:pos x="T6" y="T7"/>
                    </a:cxn>
                    <a:cxn ang="0">
                      <a:pos x="T8" y="T9"/>
                    </a:cxn>
                  </a:cxnLst>
                  <a:rect l="0" t="0" r="r" b="b"/>
                  <a:pathLst>
                    <a:path w="58" h="58">
                      <a:moveTo>
                        <a:pt x="34" y="55"/>
                      </a:moveTo>
                      <a:cubicBezTo>
                        <a:pt x="20" y="58"/>
                        <a:pt x="6" y="48"/>
                        <a:pt x="3" y="34"/>
                      </a:cubicBezTo>
                      <a:cubicBezTo>
                        <a:pt x="0" y="20"/>
                        <a:pt x="10" y="6"/>
                        <a:pt x="24" y="3"/>
                      </a:cubicBezTo>
                      <a:cubicBezTo>
                        <a:pt x="38" y="0"/>
                        <a:pt x="52" y="9"/>
                        <a:pt x="55" y="24"/>
                      </a:cubicBezTo>
                      <a:cubicBezTo>
                        <a:pt x="58" y="38"/>
                        <a:pt x="49" y="52"/>
                        <a:pt x="34" y="55"/>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29" name="Freeform 122">
                  <a:extLst>
                    <a:ext uri="{FF2B5EF4-FFF2-40B4-BE49-F238E27FC236}">
                      <a16:creationId xmlns="" xmlns:a16="http://schemas.microsoft.com/office/drawing/2014/main" id="{2FC79926-927B-48D1-A634-ACB9503CEDF1}"/>
                    </a:ext>
                  </a:extLst>
                </p:cNvPr>
                <p:cNvSpPr>
                  <a:spLocks/>
                </p:cNvSpPr>
                <p:nvPr/>
              </p:nvSpPr>
              <p:spPr bwMode="auto">
                <a:xfrm>
                  <a:off x="3268" y="422"/>
                  <a:ext cx="142" cy="142"/>
                </a:xfrm>
                <a:custGeom>
                  <a:avLst/>
                  <a:gdLst>
                    <a:gd name="T0" fmla="*/ 39 w 60"/>
                    <a:gd name="T1" fmla="*/ 55 h 60"/>
                    <a:gd name="T2" fmla="*/ 5 w 60"/>
                    <a:gd name="T3" fmla="*/ 39 h 60"/>
                    <a:gd name="T4" fmla="*/ 21 w 60"/>
                    <a:gd name="T5" fmla="*/ 5 h 60"/>
                    <a:gd name="T6" fmla="*/ 55 w 60"/>
                    <a:gd name="T7" fmla="*/ 22 h 60"/>
                    <a:gd name="T8" fmla="*/ 39 w 60"/>
                    <a:gd name="T9" fmla="*/ 55 h 60"/>
                  </a:gdLst>
                  <a:ahLst/>
                  <a:cxnLst>
                    <a:cxn ang="0">
                      <a:pos x="T0" y="T1"/>
                    </a:cxn>
                    <a:cxn ang="0">
                      <a:pos x="T2" y="T3"/>
                    </a:cxn>
                    <a:cxn ang="0">
                      <a:pos x="T4" y="T5"/>
                    </a:cxn>
                    <a:cxn ang="0">
                      <a:pos x="T6" y="T7"/>
                    </a:cxn>
                    <a:cxn ang="0">
                      <a:pos x="T8" y="T9"/>
                    </a:cxn>
                  </a:cxnLst>
                  <a:rect l="0" t="0" r="r" b="b"/>
                  <a:pathLst>
                    <a:path w="60" h="60">
                      <a:moveTo>
                        <a:pt x="39" y="55"/>
                      </a:moveTo>
                      <a:cubicBezTo>
                        <a:pt x="25" y="60"/>
                        <a:pt x="10" y="53"/>
                        <a:pt x="5" y="39"/>
                      </a:cubicBezTo>
                      <a:cubicBezTo>
                        <a:pt x="0" y="25"/>
                        <a:pt x="7" y="10"/>
                        <a:pt x="21" y="5"/>
                      </a:cubicBezTo>
                      <a:cubicBezTo>
                        <a:pt x="35" y="0"/>
                        <a:pt x="50" y="8"/>
                        <a:pt x="55" y="22"/>
                      </a:cubicBezTo>
                      <a:cubicBezTo>
                        <a:pt x="60" y="35"/>
                        <a:pt x="53" y="51"/>
                        <a:pt x="39" y="55"/>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30" name="Freeform 123">
                  <a:extLst>
                    <a:ext uri="{FF2B5EF4-FFF2-40B4-BE49-F238E27FC236}">
                      <a16:creationId xmlns="" xmlns:a16="http://schemas.microsoft.com/office/drawing/2014/main" id="{1C4BD1F9-4ED9-4A0C-9756-B7B84332176E}"/>
                    </a:ext>
                  </a:extLst>
                </p:cNvPr>
                <p:cNvSpPr>
                  <a:spLocks/>
                </p:cNvSpPr>
                <p:nvPr/>
              </p:nvSpPr>
              <p:spPr bwMode="auto">
                <a:xfrm>
                  <a:off x="3041" y="507"/>
                  <a:ext cx="142" cy="144"/>
                </a:xfrm>
                <a:custGeom>
                  <a:avLst/>
                  <a:gdLst>
                    <a:gd name="T0" fmla="*/ 42 w 60"/>
                    <a:gd name="T1" fmla="*/ 54 h 61"/>
                    <a:gd name="T2" fmla="*/ 6 w 60"/>
                    <a:gd name="T3" fmla="*/ 43 h 61"/>
                    <a:gd name="T4" fmla="*/ 18 w 60"/>
                    <a:gd name="T5" fmla="*/ 7 h 61"/>
                    <a:gd name="T6" fmla="*/ 54 w 60"/>
                    <a:gd name="T7" fmla="*/ 18 h 61"/>
                    <a:gd name="T8" fmla="*/ 42 w 60"/>
                    <a:gd name="T9" fmla="*/ 54 h 61"/>
                  </a:gdLst>
                  <a:ahLst/>
                  <a:cxnLst>
                    <a:cxn ang="0">
                      <a:pos x="T0" y="T1"/>
                    </a:cxn>
                    <a:cxn ang="0">
                      <a:pos x="T2" y="T3"/>
                    </a:cxn>
                    <a:cxn ang="0">
                      <a:pos x="T4" y="T5"/>
                    </a:cxn>
                    <a:cxn ang="0">
                      <a:pos x="T6" y="T7"/>
                    </a:cxn>
                    <a:cxn ang="0">
                      <a:pos x="T8" y="T9"/>
                    </a:cxn>
                  </a:cxnLst>
                  <a:rect l="0" t="0" r="r" b="b"/>
                  <a:pathLst>
                    <a:path w="60" h="61">
                      <a:moveTo>
                        <a:pt x="42" y="54"/>
                      </a:moveTo>
                      <a:cubicBezTo>
                        <a:pt x="29" y="61"/>
                        <a:pt x="13" y="56"/>
                        <a:pt x="6" y="43"/>
                      </a:cubicBezTo>
                      <a:cubicBezTo>
                        <a:pt x="0" y="30"/>
                        <a:pt x="5" y="14"/>
                        <a:pt x="18" y="7"/>
                      </a:cubicBezTo>
                      <a:cubicBezTo>
                        <a:pt x="31" y="0"/>
                        <a:pt x="47" y="5"/>
                        <a:pt x="54" y="18"/>
                      </a:cubicBezTo>
                      <a:cubicBezTo>
                        <a:pt x="60" y="31"/>
                        <a:pt x="55" y="47"/>
                        <a:pt x="42" y="5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31" name="Freeform 124">
                  <a:extLst>
                    <a:ext uri="{FF2B5EF4-FFF2-40B4-BE49-F238E27FC236}">
                      <a16:creationId xmlns="" xmlns:a16="http://schemas.microsoft.com/office/drawing/2014/main" id="{E23019FF-8ABA-4E2A-ACB5-515E0F582C86}"/>
                    </a:ext>
                  </a:extLst>
                </p:cNvPr>
                <p:cNvSpPr>
                  <a:spLocks/>
                </p:cNvSpPr>
                <p:nvPr/>
              </p:nvSpPr>
              <p:spPr bwMode="auto">
                <a:xfrm>
                  <a:off x="2828" y="625"/>
                  <a:ext cx="142" cy="142"/>
                </a:xfrm>
                <a:custGeom>
                  <a:avLst/>
                  <a:gdLst>
                    <a:gd name="T0" fmla="*/ 45 w 60"/>
                    <a:gd name="T1" fmla="*/ 51 h 60"/>
                    <a:gd name="T2" fmla="*/ 8 w 60"/>
                    <a:gd name="T3" fmla="*/ 45 h 60"/>
                    <a:gd name="T4" fmla="*/ 15 w 60"/>
                    <a:gd name="T5" fmla="*/ 8 h 60"/>
                    <a:gd name="T6" fmla="*/ 52 w 60"/>
                    <a:gd name="T7" fmla="*/ 14 h 60"/>
                    <a:gd name="T8" fmla="*/ 45 w 60"/>
                    <a:gd name="T9" fmla="*/ 51 h 60"/>
                  </a:gdLst>
                  <a:ahLst/>
                  <a:cxnLst>
                    <a:cxn ang="0">
                      <a:pos x="T0" y="T1"/>
                    </a:cxn>
                    <a:cxn ang="0">
                      <a:pos x="T2" y="T3"/>
                    </a:cxn>
                    <a:cxn ang="0">
                      <a:pos x="T4" y="T5"/>
                    </a:cxn>
                    <a:cxn ang="0">
                      <a:pos x="T6" y="T7"/>
                    </a:cxn>
                    <a:cxn ang="0">
                      <a:pos x="T8" y="T9"/>
                    </a:cxn>
                  </a:cxnLst>
                  <a:rect l="0" t="0" r="r" b="b"/>
                  <a:pathLst>
                    <a:path w="60" h="60">
                      <a:moveTo>
                        <a:pt x="45" y="51"/>
                      </a:moveTo>
                      <a:cubicBezTo>
                        <a:pt x="33" y="60"/>
                        <a:pt x="17" y="57"/>
                        <a:pt x="8" y="45"/>
                      </a:cubicBezTo>
                      <a:cubicBezTo>
                        <a:pt x="0" y="33"/>
                        <a:pt x="3" y="16"/>
                        <a:pt x="15" y="8"/>
                      </a:cubicBezTo>
                      <a:cubicBezTo>
                        <a:pt x="27" y="0"/>
                        <a:pt x="43" y="3"/>
                        <a:pt x="52" y="14"/>
                      </a:cubicBezTo>
                      <a:cubicBezTo>
                        <a:pt x="60" y="26"/>
                        <a:pt x="57" y="43"/>
                        <a:pt x="45" y="51"/>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grpSp>
          <p:grpSp>
            <p:nvGrpSpPr>
              <p:cNvPr id="151" name="Group 127">
                <a:extLst>
                  <a:ext uri="{FF2B5EF4-FFF2-40B4-BE49-F238E27FC236}">
                    <a16:creationId xmlns="" xmlns:a16="http://schemas.microsoft.com/office/drawing/2014/main" id="{B8A8E96F-9584-4CD1-9600-EE4441BABDB3}"/>
                  </a:ext>
                </a:extLst>
              </p:cNvPr>
              <p:cNvGrpSpPr>
                <a:grpSpLocks noChangeAspect="1"/>
              </p:cNvGrpSpPr>
              <p:nvPr/>
            </p:nvGrpSpPr>
            <p:grpSpPr bwMode="auto">
              <a:xfrm>
                <a:off x="4054124" y="1924241"/>
                <a:ext cx="695012" cy="696040"/>
                <a:chOff x="2150" y="465"/>
                <a:chExt cx="3380" cy="3385"/>
              </a:xfrm>
              <a:gradFill flip="none" rotWithShape="1">
                <a:gsLst>
                  <a:gs pos="0">
                    <a:srgbClr val="01E2BC"/>
                  </a:gs>
                  <a:gs pos="77000">
                    <a:srgbClr val="01E2BC">
                      <a:alpha val="0"/>
                    </a:srgbClr>
                  </a:gs>
                </a:gsLst>
                <a:lin ang="13500000" scaled="1"/>
                <a:tileRect/>
              </a:gradFill>
            </p:grpSpPr>
            <p:sp>
              <p:nvSpPr>
                <p:cNvPr id="157" name="Freeform 128">
                  <a:extLst>
                    <a:ext uri="{FF2B5EF4-FFF2-40B4-BE49-F238E27FC236}">
                      <a16:creationId xmlns="" xmlns:a16="http://schemas.microsoft.com/office/drawing/2014/main" id="{64C2AB0F-30F7-49FE-8D59-DE097F10E0DE}"/>
                    </a:ext>
                  </a:extLst>
                </p:cNvPr>
                <p:cNvSpPr>
                  <a:spLocks/>
                </p:cNvSpPr>
                <p:nvPr/>
              </p:nvSpPr>
              <p:spPr bwMode="auto">
                <a:xfrm>
                  <a:off x="3440" y="465"/>
                  <a:ext cx="341" cy="93"/>
                </a:xfrm>
                <a:custGeom>
                  <a:avLst/>
                  <a:gdLst>
                    <a:gd name="T0" fmla="*/ 143 w 144"/>
                    <a:gd name="T1" fmla="*/ 9 h 39"/>
                    <a:gd name="T2" fmla="*/ 135 w 144"/>
                    <a:gd name="T3" fmla="*/ 21 h 39"/>
                    <a:gd name="T4" fmla="*/ 12 w 144"/>
                    <a:gd name="T5" fmla="*/ 38 h 39"/>
                    <a:gd name="T6" fmla="*/ 1 w 144"/>
                    <a:gd name="T7" fmla="*/ 29 h 39"/>
                    <a:gd name="T8" fmla="*/ 1 w 144"/>
                    <a:gd name="T9" fmla="*/ 29 h 39"/>
                    <a:gd name="T10" fmla="*/ 9 w 144"/>
                    <a:gd name="T11" fmla="*/ 18 h 39"/>
                    <a:gd name="T12" fmla="*/ 132 w 144"/>
                    <a:gd name="T13" fmla="*/ 1 h 39"/>
                    <a:gd name="T14" fmla="*/ 143 w 144"/>
                    <a:gd name="T15" fmla="*/ 9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4" h="39">
                      <a:moveTo>
                        <a:pt x="143" y="9"/>
                      </a:moveTo>
                      <a:cubicBezTo>
                        <a:pt x="144" y="15"/>
                        <a:pt x="140" y="20"/>
                        <a:pt x="135" y="21"/>
                      </a:cubicBezTo>
                      <a:cubicBezTo>
                        <a:pt x="12" y="38"/>
                        <a:pt x="12" y="38"/>
                        <a:pt x="12" y="38"/>
                      </a:cubicBezTo>
                      <a:cubicBezTo>
                        <a:pt x="6" y="39"/>
                        <a:pt x="1" y="35"/>
                        <a:pt x="1" y="29"/>
                      </a:cubicBezTo>
                      <a:cubicBezTo>
                        <a:pt x="1" y="29"/>
                        <a:pt x="1" y="29"/>
                        <a:pt x="1" y="29"/>
                      </a:cubicBezTo>
                      <a:cubicBezTo>
                        <a:pt x="0" y="24"/>
                        <a:pt x="4" y="19"/>
                        <a:pt x="9" y="18"/>
                      </a:cubicBezTo>
                      <a:cubicBezTo>
                        <a:pt x="132" y="1"/>
                        <a:pt x="132" y="1"/>
                        <a:pt x="132" y="1"/>
                      </a:cubicBezTo>
                      <a:cubicBezTo>
                        <a:pt x="137" y="0"/>
                        <a:pt x="143" y="4"/>
                        <a:pt x="143" y="9"/>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58" name="Freeform 129">
                  <a:extLst>
                    <a:ext uri="{FF2B5EF4-FFF2-40B4-BE49-F238E27FC236}">
                      <a16:creationId xmlns="" xmlns:a16="http://schemas.microsoft.com/office/drawing/2014/main" id="{08A61A87-C21B-47D2-91DF-16FEE4C000E4}"/>
                    </a:ext>
                  </a:extLst>
                </p:cNvPr>
                <p:cNvSpPr>
                  <a:spLocks/>
                </p:cNvSpPr>
                <p:nvPr/>
              </p:nvSpPr>
              <p:spPr bwMode="auto">
                <a:xfrm>
                  <a:off x="3109" y="517"/>
                  <a:ext cx="329" cy="154"/>
                </a:xfrm>
                <a:custGeom>
                  <a:avLst/>
                  <a:gdLst>
                    <a:gd name="T0" fmla="*/ 137 w 139"/>
                    <a:gd name="T1" fmla="*/ 8 h 65"/>
                    <a:gd name="T2" fmla="*/ 131 w 139"/>
                    <a:gd name="T3" fmla="*/ 21 h 65"/>
                    <a:gd name="T4" fmla="*/ 15 w 139"/>
                    <a:gd name="T5" fmla="*/ 63 h 65"/>
                    <a:gd name="T6" fmla="*/ 2 w 139"/>
                    <a:gd name="T7" fmla="*/ 57 h 65"/>
                    <a:gd name="T8" fmla="*/ 2 w 139"/>
                    <a:gd name="T9" fmla="*/ 57 h 65"/>
                    <a:gd name="T10" fmla="*/ 8 w 139"/>
                    <a:gd name="T11" fmla="*/ 45 h 65"/>
                    <a:gd name="T12" fmla="*/ 124 w 139"/>
                    <a:gd name="T13" fmla="*/ 2 h 65"/>
                    <a:gd name="T14" fmla="*/ 137 w 139"/>
                    <a:gd name="T15" fmla="*/ 8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9" h="65">
                      <a:moveTo>
                        <a:pt x="137" y="8"/>
                      </a:moveTo>
                      <a:cubicBezTo>
                        <a:pt x="139" y="13"/>
                        <a:pt x="136" y="19"/>
                        <a:pt x="131" y="21"/>
                      </a:cubicBezTo>
                      <a:cubicBezTo>
                        <a:pt x="15" y="63"/>
                        <a:pt x="15" y="63"/>
                        <a:pt x="15" y="63"/>
                      </a:cubicBezTo>
                      <a:cubicBezTo>
                        <a:pt x="9" y="65"/>
                        <a:pt x="4" y="63"/>
                        <a:pt x="2" y="57"/>
                      </a:cubicBezTo>
                      <a:cubicBezTo>
                        <a:pt x="2" y="57"/>
                        <a:pt x="2" y="57"/>
                        <a:pt x="2" y="57"/>
                      </a:cubicBezTo>
                      <a:cubicBezTo>
                        <a:pt x="0" y="52"/>
                        <a:pt x="3" y="47"/>
                        <a:pt x="8" y="45"/>
                      </a:cubicBezTo>
                      <a:cubicBezTo>
                        <a:pt x="124" y="2"/>
                        <a:pt x="124" y="2"/>
                        <a:pt x="124" y="2"/>
                      </a:cubicBezTo>
                      <a:cubicBezTo>
                        <a:pt x="130" y="0"/>
                        <a:pt x="135" y="3"/>
                        <a:pt x="137" y="8"/>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59" name="Freeform 130">
                  <a:extLst>
                    <a:ext uri="{FF2B5EF4-FFF2-40B4-BE49-F238E27FC236}">
                      <a16:creationId xmlns="" xmlns:a16="http://schemas.microsoft.com/office/drawing/2014/main" id="{D1E73425-BA6D-45EF-895F-A539F71F0546}"/>
                    </a:ext>
                  </a:extLst>
                </p:cNvPr>
                <p:cNvSpPr>
                  <a:spLocks/>
                </p:cNvSpPr>
                <p:nvPr/>
              </p:nvSpPr>
              <p:spPr bwMode="auto">
                <a:xfrm>
                  <a:off x="2808" y="643"/>
                  <a:ext cx="303" cy="208"/>
                </a:xfrm>
                <a:custGeom>
                  <a:avLst/>
                  <a:gdLst>
                    <a:gd name="T0" fmla="*/ 126 w 128"/>
                    <a:gd name="T1" fmla="*/ 6 h 88"/>
                    <a:gd name="T2" fmla="*/ 122 w 128"/>
                    <a:gd name="T3" fmla="*/ 20 h 88"/>
                    <a:gd name="T4" fmla="*/ 17 w 128"/>
                    <a:gd name="T5" fmla="*/ 85 h 88"/>
                    <a:gd name="T6" fmla="*/ 3 w 128"/>
                    <a:gd name="T7" fmla="*/ 82 h 88"/>
                    <a:gd name="T8" fmla="*/ 3 w 128"/>
                    <a:gd name="T9" fmla="*/ 82 h 88"/>
                    <a:gd name="T10" fmla="*/ 7 w 128"/>
                    <a:gd name="T11" fmla="*/ 68 h 88"/>
                    <a:gd name="T12" fmla="*/ 112 w 128"/>
                    <a:gd name="T13" fmla="*/ 3 h 88"/>
                    <a:gd name="T14" fmla="*/ 126 w 128"/>
                    <a:gd name="T15" fmla="*/ 6 h 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 h="88">
                      <a:moveTo>
                        <a:pt x="126" y="6"/>
                      </a:moveTo>
                      <a:cubicBezTo>
                        <a:pt x="128" y="11"/>
                        <a:pt x="127" y="17"/>
                        <a:pt x="122" y="20"/>
                      </a:cubicBezTo>
                      <a:cubicBezTo>
                        <a:pt x="17" y="85"/>
                        <a:pt x="17" y="85"/>
                        <a:pt x="17" y="85"/>
                      </a:cubicBezTo>
                      <a:cubicBezTo>
                        <a:pt x="12" y="88"/>
                        <a:pt x="6" y="87"/>
                        <a:pt x="3" y="82"/>
                      </a:cubicBezTo>
                      <a:cubicBezTo>
                        <a:pt x="3" y="82"/>
                        <a:pt x="3" y="82"/>
                        <a:pt x="3" y="82"/>
                      </a:cubicBezTo>
                      <a:cubicBezTo>
                        <a:pt x="0" y="78"/>
                        <a:pt x="2" y="71"/>
                        <a:pt x="7" y="68"/>
                      </a:cubicBezTo>
                      <a:cubicBezTo>
                        <a:pt x="112" y="3"/>
                        <a:pt x="112" y="3"/>
                        <a:pt x="112" y="3"/>
                      </a:cubicBezTo>
                      <a:cubicBezTo>
                        <a:pt x="116" y="0"/>
                        <a:pt x="123" y="1"/>
                        <a:pt x="126" y="6"/>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60" name="Freeform 131">
                  <a:extLst>
                    <a:ext uri="{FF2B5EF4-FFF2-40B4-BE49-F238E27FC236}">
                      <a16:creationId xmlns="" xmlns:a16="http://schemas.microsoft.com/office/drawing/2014/main" id="{90B530CB-C95C-462B-BA28-031D03D25B66}"/>
                    </a:ext>
                  </a:extLst>
                </p:cNvPr>
                <p:cNvSpPr>
                  <a:spLocks/>
                </p:cNvSpPr>
                <p:nvPr/>
              </p:nvSpPr>
              <p:spPr bwMode="auto">
                <a:xfrm>
                  <a:off x="2555" y="832"/>
                  <a:ext cx="263" cy="256"/>
                </a:xfrm>
                <a:custGeom>
                  <a:avLst/>
                  <a:gdLst>
                    <a:gd name="T0" fmla="*/ 107 w 111"/>
                    <a:gd name="T1" fmla="*/ 4 h 108"/>
                    <a:gd name="T2" fmla="*/ 107 w 111"/>
                    <a:gd name="T3" fmla="*/ 18 h 108"/>
                    <a:gd name="T4" fmla="*/ 18 w 111"/>
                    <a:gd name="T5" fmla="*/ 105 h 108"/>
                    <a:gd name="T6" fmla="*/ 4 w 111"/>
                    <a:gd name="T7" fmla="*/ 104 h 108"/>
                    <a:gd name="T8" fmla="*/ 4 w 111"/>
                    <a:gd name="T9" fmla="*/ 104 h 108"/>
                    <a:gd name="T10" fmla="*/ 4 w 111"/>
                    <a:gd name="T11" fmla="*/ 90 h 108"/>
                    <a:gd name="T12" fmla="*/ 93 w 111"/>
                    <a:gd name="T13" fmla="*/ 4 h 108"/>
                    <a:gd name="T14" fmla="*/ 107 w 111"/>
                    <a:gd name="T15" fmla="*/ 4 h 1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 h="108">
                      <a:moveTo>
                        <a:pt x="107" y="4"/>
                      </a:moveTo>
                      <a:cubicBezTo>
                        <a:pt x="111" y="8"/>
                        <a:pt x="111" y="15"/>
                        <a:pt x="107" y="18"/>
                      </a:cubicBezTo>
                      <a:cubicBezTo>
                        <a:pt x="18" y="105"/>
                        <a:pt x="18" y="105"/>
                        <a:pt x="18" y="105"/>
                      </a:cubicBezTo>
                      <a:cubicBezTo>
                        <a:pt x="14" y="108"/>
                        <a:pt x="8" y="108"/>
                        <a:pt x="4" y="104"/>
                      </a:cubicBezTo>
                      <a:cubicBezTo>
                        <a:pt x="4" y="104"/>
                        <a:pt x="4" y="104"/>
                        <a:pt x="4" y="104"/>
                      </a:cubicBezTo>
                      <a:cubicBezTo>
                        <a:pt x="0" y="100"/>
                        <a:pt x="0" y="94"/>
                        <a:pt x="4" y="90"/>
                      </a:cubicBezTo>
                      <a:cubicBezTo>
                        <a:pt x="93" y="4"/>
                        <a:pt x="93" y="4"/>
                        <a:pt x="93" y="4"/>
                      </a:cubicBezTo>
                      <a:cubicBezTo>
                        <a:pt x="97" y="0"/>
                        <a:pt x="104" y="0"/>
                        <a:pt x="107" y="4"/>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61" name="Freeform 132">
                  <a:extLst>
                    <a:ext uri="{FF2B5EF4-FFF2-40B4-BE49-F238E27FC236}">
                      <a16:creationId xmlns="" xmlns:a16="http://schemas.microsoft.com/office/drawing/2014/main" id="{62DFA918-3E0B-4F1F-963D-F11A10303438}"/>
                    </a:ext>
                  </a:extLst>
                </p:cNvPr>
                <p:cNvSpPr>
                  <a:spLocks/>
                </p:cNvSpPr>
                <p:nvPr/>
              </p:nvSpPr>
              <p:spPr bwMode="auto">
                <a:xfrm>
                  <a:off x="2354" y="1078"/>
                  <a:ext cx="217" cy="296"/>
                </a:xfrm>
                <a:custGeom>
                  <a:avLst/>
                  <a:gdLst>
                    <a:gd name="T0" fmla="*/ 86 w 92"/>
                    <a:gd name="T1" fmla="*/ 3 h 125"/>
                    <a:gd name="T2" fmla="*/ 89 w 92"/>
                    <a:gd name="T3" fmla="*/ 17 h 125"/>
                    <a:gd name="T4" fmla="*/ 20 w 92"/>
                    <a:gd name="T5" fmla="*/ 120 h 125"/>
                    <a:gd name="T6" fmla="*/ 6 w 92"/>
                    <a:gd name="T7" fmla="*/ 122 h 125"/>
                    <a:gd name="T8" fmla="*/ 6 w 92"/>
                    <a:gd name="T9" fmla="*/ 122 h 125"/>
                    <a:gd name="T10" fmla="*/ 3 w 92"/>
                    <a:gd name="T11" fmla="*/ 109 h 125"/>
                    <a:gd name="T12" fmla="*/ 73 w 92"/>
                    <a:gd name="T13" fmla="*/ 6 h 125"/>
                    <a:gd name="T14" fmla="*/ 86 w 92"/>
                    <a:gd name="T15" fmla="*/ 3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125">
                      <a:moveTo>
                        <a:pt x="86" y="3"/>
                      </a:moveTo>
                      <a:cubicBezTo>
                        <a:pt x="91" y="6"/>
                        <a:pt x="92" y="12"/>
                        <a:pt x="89" y="17"/>
                      </a:cubicBezTo>
                      <a:cubicBezTo>
                        <a:pt x="20" y="120"/>
                        <a:pt x="20" y="120"/>
                        <a:pt x="20" y="120"/>
                      </a:cubicBezTo>
                      <a:cubicBezTo>
                        <a:pt x="17" y="124"/>
                        <a:pt x="10" y="125"/>
                        <a:pt x="6" y="122"/>
                      </a:cubicBezTo>
                      <a:cubicBezTo>
                        <a:pt x="6" y="122"/>
                        <a:pt x="6" y="122"/>
                        <a:pt x="6" y="122"/>
                      </a:cubicBezTo>
                      <a:cubicBezTo>
                        <a:pt x="1" y="119"/>
                        <a:pt x="0" y="113"/>
                        <a:pt x="3" y="109"/>
                      </a:cubicBezTo>
                      <a:cubicBezTo>
                        <a:pt x="73" y="6"/>
                        <a:pt x="73" y="6"/>
                        <a:pt x="73" y="6"/>
                      </a:cubicBezTo>
                      <a:cubicBezTo>
                        <a:pt x="76" y="1"/>
                        <a:pt x="82" y="0"/>
                        <a:pt x="86" y="3"/>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62" name="Freeform 133">
                  <a:extLst>
                    <a:ext uri="{FF2B5EF4-FFF2-40B4-BE49-F238E27FC236}">
                      <a16:creationId xmlns="" xmlns:a16="http://schemas.microsoft.com/office/drawing/2014/main" id="{57149A63-8A11-49CE-AB88-C52458133F3E}"/>
                    </a:ext>
                  </a:extLst>
                </p:cNvPr>
                <p:cNvSpPr>
                  <a:spLocks/>
                </p:cNvSpPr>
                <p:nvPr/>
              </p:nvSpPr>
              <p:spPr bwMode="auto">
                <a:xfrm>
                  <a:off x="2219" y="1370"/>
                  <a:ext cx="163" cy="326"/>
                </a:xfrm>
                <a:custGeom>
                  <a:avLst/>
                  <a:gdLst>
                    <a:gd name="T0" fmla="*/ 61 w 69"/>
                    <a:gd name="T1" fmla="*/ 3 h 138"/>
                    <a:gd name="T2" fmla="*/ 67 w 69"/>
                    <a:gd name="T3" fmla="*/ 16 h 138"/>
                    <a:gd name="T4" fmla="*/ 20 w 69"/>
                    <a:gd name="T5" fmla="*/ 130 h 138"/>
                    <a:gd name="T6" fmla="*/ 7 w 69"/>
                    <a:gd name="T7" fmla="*/ 136 h 138"/>
                    <a:gd name="T8" fmla="*/ 7 w 69"/>
                    <a:gd name="T9" fmla="*/ 136 h 138"/>
                    <a:gd name="T10" fmla="*/ 2 w 69"/>
                    <a:gd name="T11" fmla="*/ 123 h 138"/>
                    <a:gd name="T12" fmla="*/ 48 w 69"/>
                    <a:gd name="T13" fmla="*/ 8 h 138"/>
                    <a:gd name="T14" fmla="*/ 61 w 69"/>
                    <a:gd name="T15" fmla="*/ 3 h 1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138">
                      <a:moveTo>
                        <a:pt x="61" y="3"/>
                      </a:moveTo>
                      <a:cubicBezTo>
                        <a:pt x="66" y="5"/>
                        <a:pt x="69" y="10"/>
                        <a:pt x="67" y="16"/>
                      </a:cubicBezTo>
                      <a:cubicBezTo>
                        <a:pt x="20" y="130"/>
                        <a:pt x="20" y="130"/>
                        <a:pt x="20" y="130"/>
                      </a:cubicBezTo>
                      <a:cubicBezTo>
                        <a:pt x="18" y="136"/>
                        <a:pt x="12" y="138"/>
                        <a:pt x="7" y="136"/>
                      </a:cubicBezTo>
                      <a:cubicBezTo>
                        <a:pt x="7" y="136"/>
                        <a:pt x="7" y="136"/>
                        <a:pt x="7" y="136"/>
                      </a:cubicBezTo>
                      <a:cubicBezTo>
                        <a:pt x="2" y="134"/>
                        <a:pt x="0" y="128"/>
                        <a:pt x="2" y="123"/>
                      </a:cubicBezTo>
                      <a:cubicBezTo>
                        <a:pt x="48" y="8"/>
                        <a:pt x="48" y="8"/>
                        <a:pt x="48" y="8"/>
                      </a:cubicBezTo>
                      <a:cubicBezTo>
                        <a:pt x="50" y="3"/>
                        <a:pt x="56" y="0"/>
                        <a:pt x="61" y="3"/>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63" name="Freeform 134">
                  <a:extLst>
                    <a:ext uri="{FF2B5EF4-FFF2-40B4-BE49-F238E27FC236}">
                      <a16:creationId xmlns="" xmlns:a16="http://schemas.microsoft.com/office/drawing/2014/main" id="{31DEBE0A-F165-45F8-AA3A-CB9CBE9859C5}"/>
                    </a:ext>
                  </a:extLst>
                </p:cNvPr>
                <p:cNvSpPr>
                  <a:spLocks/>
                </p:cNvSpPr>
                <p:nvPr/>
              </p:nvSpPr>
              <p:spPr bwMode="auto">
                <a:xfrm>
                  <a:off x="2153" y="1696"/>
                  <a:ext cx="101" cy="341"/>
                </a:xfrm>
                <a:custGeom>
                  <a:avLst/>
                  <a:gdLst>
                    <a:gd name="T0" fmla="*/ 34 w 43"/>
                    <a:gd name="T1" fmla="*/ 1 h 144"/>
                    <a:gd name="T2" fmla="*/ 42 w 43"/>
                    <a:gd name="T3" fmla="*/ 13 h 144"/>
                    <a:gd name="T4" fmla="*/ 21 w 43"/>
                    <a:gd name="T5" fmla="*/ 135 h 144"/>
                    <a:gd name="T6" fmla="*/ 9 w 43"/>
                    <a:gd name="T7" fmla="*/ 143 h 144"/>
                    <a:gd name="T8" fmla="*/ 9 w 43"/>
                    <a:gd name="T9" fmla="*/ 143 h 144"/>
                    <a:gd name="T10" fmla="*/ 1 w 43"/>
                    <a:gd name="T11" fmla="*/ 132 h 144"/>
                    <a:gd name="T12" fmla="*/ 22 w 43"/>
                    <a:gd name="T13" fmla="*/ 10 h 144"/>
                    <a:gd name="T14" fmla="*/ 34 w 43"/>
                    <a:gd name="T15" fmla="*/ 1 h 1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144">
                      <a:moveTo>
                        <a:pt x="34" y="1"/>
                      </a:moveTo>
                      <a:cubicBezTo>
                        <a:pt x="39" y="2"/>
                        <a:pt x="43" y="8"/>
                        <a:pt x="42" y="13"/>
                      </a:cubicBezTo>
                      <a:cubicBezTo>
                        <a:pt x="21" y="135"/>
                        <a:pt x="21" y="135"/>
                        <a:pt x="21" y="135"/>
                      </a:cubicBezTo>
                      <a:cubicBezTo>
                        <a:pt x="20" y="141"/>
                        <a:pt x="14" y="144"/>
                        <a:pt x="9" y="143"/>
                      </a:cubicBezTo>
                      <a:cubicBezTo>
                        <a:pt x="9" y="143"/>
                        <a:pt x="9" y="143"/>
                        <a:pt x="9" y="143"/>
                      </a:cubicBezTo>
                      <a:cubicBezTo>
                        <a:pt x="4" y="142"/>
                        <a:pt x="0" y="137"/>
                        <a:pt x="1" y="132"/>
                      </a:cubicBezTo>
                      <a:cubicBezTo>
                        <a:pt x="22" y="10"/>
                        <a:pt x="22" y="10"/>
                        <a:pt x="22" y="10"/>
                      </a:cubicBezTo>
                      <a:cubicBezTo>
                        <a:pt x="23" y="4"/>
                        <a:pt x="29" y="0"/>
                        <a:pt x="34" y="1"/>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64" name="Freeform 135">
                  <a:extLst>
                    <a:ext uri="{FF2B5EF4-FFF2-40B4-BE49-F238E27FC236}">
                      <a16:creationId xmlns="" xmlns:a16="http://schemas.microsoft.com/office/drawing/2014/main" id="{7168CD11-F76D-47FA-82FB-F58195AA3318}"/>
                    </a:ext>
                  </a:extLst>
                </p:cNvPr>
                <p:cNvSpPr>
                  <a:spLocks/>
                </p:cNvSpPr>
                <p:nvPr/>
              </p:nvSpPr>
              <p:spPr bwMode="auto">
                <a:xfrm>
                  <a:off x="2150" y="2044"/>
                  <a:ext cx="57" cy="341"/>
                </a:xfrm>
                <a:custGeom>
                  <a:avLst/>
                  <a:gdLst>
                    <a:gd name="T0" fmla="*/ 10 w 24"/>
                    <a:gd name="T1" fmla="*/ 0 h 144"/>
                    <a:gd name="T2" fmla="*/ 20 w 24"/>
                    <a:gd name="T3" fmla="*/ 9 h 144"/>
                    <a:gd name="T4" fmla="*/ 24 w 24"/>
                    <a:gd name="T5" fmla="*/ 133 h 144"/>
                    <a:gd name="T6" fmla="*/ 15 w 24"/>
                    <a:gd name="T7" fmla="*/ 144 h 144"/>
                    <a:gd name="T8" fmla="*/ 15 w 24"/>
                    <a:gd name="T9" fmla="*/ 144 h 144"/>
                    <a:gd name="T10" fmla="*/ 4 w 24"/>
                    <a:gd name="T11" fmla="*/ 134 h 144"/>
                    <a:gd name="T12" fmla="*/ 0 w 24"/>
                    <a:gd name="T13" fmla="*/ 10 h 144"/>
                    <a:gd name="T14" fmla="*/ 10 w 24"/>
                    <a:gd name="T15" fmla="*/ 0 h 1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144">
                      <a:moveTo>
                        <a:pt x="10" y="0"/>
                      </a:moveTo>
                      <a:cubicBezTo>
                        <a:pt x="15" y="0"/>
                        <a:pt x="20" y="4"/>
                        <a:pt x="20" y="9"/>
                      </a:cubicBezTo>
                      <a:cubicBezTo>
                        <a:pt x="24" y="133"/>
                        <a:pt x="24" y="133"/>
                        <a:pt x="24" y="133"/>
                      </a:cubicBezTo>
                      <a:cubicBezTo>
                        <a:pt x="24" y="139"/>
                        <a:pt x="20" y="144"/>
                        <a:pt x="15" y="144"/>
                      </a:cubicBezTo>
                      <a:cubicBezTo>
                        <a:pt x="15" y="144"/>
                        <a:pt x="15" y="144"/>
                        <a:pt x="15" y="144"/>
                      </a:cubicBezTo>
                      <a:cubicBezTo>
                        <a:pt x="9" y="144"/>
                        <a:pt x="4" y="140"/>
                        <a:pt x="4" y="134"/>
                      </a:cubicBezTo>
                      <a:cubicBezTo>
                        <a:pt x="0" y="10"/>
                        <a:pt x="0" y="10"/>
                        <a:pt x="0" y="10"/>
                      </a:cubicBezTo>
                      <a:cubicBezTo>
                        <a:pt x="0" y="5"/>
                        <a:pt x="4" y="0"/>
                        <a:pt x="10" y="0"/>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65" name="Freeform 136">
                  <a:extLst>
                    <a:ext uri="{FF2B5EF4-FFF2-40B4-BE49-F238E27FC236}">
                      <a16:creationId xmlns="" xmlns:a16="http://schemas.microsoft.com/office/drawing/2014/main" id="{49C058F7-55F6-471B-8CA5-B651165EEE6C}"/>
                    </a:ext>
                  </a:extLst>
                </p:cNvPr>
                <p:cNvSpPr>
                  <a:spLocks/>
                </p:cNvSpPr>
                <p:nvPr/>
              </p:nvSpPr>
              <p:spPr bwMode="auto">
                <a:xfrm>
                  <a:off x="2164" y="2390"/>
                  <a:ext cx="123" cy="336"/>
                </a:xfrm>
                <a:custGeom>
                  <a:avLst/>
                  <a:gdLst>
                    <a:gd name="T0" fmla="*/ 9 w 52"/>
                    <a:gd name="T1" fmla="*/ 1 h 142"/>
                    <a:gd name="T2" fmla="*/ 21 w 52"/>
                    <a:gd name="T3" fmla="*/ 9 h 142"/>
                    <a:gd name="T4" fmla="*/ 51 w 52"/>
                    <a:gd name="T5" fmla="*/ 129 h 142"/>
                    <a:gd name="T6" fmla="*/ 44 w 52"/>
                    <a:gd name="T7" fmla="*/ 141 h 142"/>
                    <a:gd name="T8" fmla="*/ 44 w 52"/>
                    <a:gd name="T9" fmla="*/ 141 h 142"/>
                    <a:gd name="T10" fmla="*/ 32 w 52"/>
                    <a:gd name="T11" fmla="*/ 134 h 142"/>
                    <a:gd name="T12" fmla="*/ 2 w 52"/>
                    <a:gd name="T13" fmla="*/ 13 h 142"/>
                    <a:gd name="T14" fmla="*/ 9 w 52"/>
                    <a:gd name="T15" fmla="*/ 1 h 1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142">
                      <a:moveTo>
                        <a:pt x="9" y="1"/>
                      </a:moveTo>
                      <a:cubicBezTo>
                        <a:pt x="14" y="0"/>
                        <a:pt x="20" y="3"/>
                        <a:pt x="21" y="9"/>
                      </a:cubicBezTo>
                      <a:cubicBezTo>
                        <a:pt x="51" y="129"/>
                        <a:pt x="51" y="129"/>
                        <a:pt x="51" y="129"/>
                      </a:cubicBezTo>
                      <a:cubicBezTo>
                        <a:pt x="52" y="134"/>
                        <a:pt x="49" y="140"/>
                        <a:pt x="44" y="141"/>
                      </a:cubicBezTo>
                      <a:cubicBezTo>
                        <a:pt x="44" y="141"/>
                        <a:pt x="44" y="141"/>
                        <a:pt x="44" y="141"/>
                      </a:cubicBezTo>
                      <a:cubicBezTo>
                        <a:pt x="38" y="142"/>
                        <a:pt x="33" y="139"/>
                        <a:pt x="32" y="134"/>
                      </a:cubicBezTo>
                      <a:cubicBezTo>
                        <a:pt x="2" y="13"/>
                        <a:pt x="2" y="13"/>
                        <a:pt x="2" y="13"/>
                      </a:cubicBezTo>
                      <a:cubicBezTo>
                        <a:pt x="0" y="8"/>
                        <a:pt x="4" y="3"/>
                        <a:pt x="9" y="1"/>
                      </a:cubicBezTo>
                      <a:close/>
                    </a:path>
                  </a:pathLst>
                </a:custGeom>
                <a:gradFill flip="none" rotWithShape="1">
                  <a:gsLst>
                    <a:gs pos="0">
                      <a:schemeClr val="accent3"/>
                    </a:gs>
                    <a:gs pos="100000">
                      <a:srgbClr val="021F65">
                        <a:alpha val="0"/>
                      </a:srgbClr>
                    </a:gs>
                  </a:gsLst>
                  <a:lin ang="10800000" scaled="1"/>
                  <a:tileRect/>
                </a:gra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66" name="Freeform 137">
                  <a:extLst>
                    <a:ext uri="{FF2B5EF4-FFF2-40B4-BE49-F238E27FC236}">
                      <a16:creationId xmlns="" xmlns:a16="http://schemas.microsoft.com/office/drawing/2014/main" id="{7846FFA9-C7ED-4264-B23D-75624C2A567A}"/>
                    </a:ext>
                  </a:extLst>
                </p:cNvPr>
                <p:cNvSpPr>
                  <a:spLocks/>
                </p:cNvSpPr>
                <p:nvPr/>
              </p:nvSpPr>
              <p:spPr bwMode="auto">
                <a:xfrm>
                  <a:off x="2254" y="2726"/>
                  <a:ext cx="183" cy="317"/>
                </a:xfrm>
                <a:custGeom>
                  <a:avLst/>
                  <a:gdLst>
                    <a:gd name="T0" fmla="*/ 7 w 77"/>
                    <a:gd name="T1" fmla="*/ 3 h 134"/>
                    <a:gd name="T2" fmla="*/ 20 w 77"/>
                    <a:gd name="T3" fmla="*/ 7 h 134"/>
                    <a:gd name="T4" fmla="*/ 75 w 77"/>
                    <a:gd name="T5" fmla="*/ 119 h 134"/>
                    <a:gd name="T6" fmla="*/ 70 w 77"/>
                    <a:gd name="T7" fmla="*/ 132 h 134"/>
                    <a:gd name="T8" fmla="*/ 70 w 77"/>
                    <a:gd name="T9" fmla="*/ 132 h 134"/>
                    <a:gd name="T10" fmla="*/ 57 w 77"/>
                    <a:gd name="T11" fmla="*/ 127 h 134"/>
                    <a:gd name="T12" fmla="*/ 2 w 77"/>
                    <a:gd name="T13" fmla="*/ 16 h 134"/>
                    <a:gd name="T14" fmla="*/ 7 w 77"/>
                    <a:gd name="T15" fmla="*/ 3 h 1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134">
                      <a:moveTo>
                        <a:pt x="7" y="3"/>
                      </a:moveTo>
                      <a:cubicBezTo>
                        <a:pt x="12" y="0"/>
                        <a:pt x="18" y="2"/>
                        <a:pt x="20" y="7"/>
                      </a:cubicBezTo>
                      <a:cubicBezTo>
                        <a:pt x="75" y="119"/>
                        <a:pt x="75" y="119"/>
                        <a:pt x="75" y="119"/>
                      </a:cubicBezTo>
                      <a:cubicBezTo>
                        <a:pt x="77" y="124"/>
                        <a:pt x="75" y="130"/>
                        <a:pt x="70" y="132"/>
                      </a:cubicBezTo>
                      <a:cubicBezTo>
                        <a:pt x="70" y="132"/>
                        <a:pt x="70" y="132"/>
                        <a:pt x="70" y="132"/>
                      </a:cubicBezTo>
                      <a:cubicBezTo>
                        <a:pt x="65" y="134"/>
                        <a:pt x="59" y="132"/>
                        <a:pt x="57" y="127"/>
                      </a:cubicBezTo>
                      <a:cubicBezTo>
                        <a:pt x="2" y="16"/>
                        <a:pt x="2" y="16"/>
                        <a:pt x="2" y="16"/>
                      </a:cubicBezTo>
                      <a:cubicBezTo>
                        <a:pt x="0" y="11"/>
                        <a:pt x="2" y="5"/>
                        <a:pt x="7" y="3"/>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67" name="Freeform 138">
                  <a:extLst>
                    <a:ext uri="{FF2B5EF4-FFF2-40B4-BE49-F238E27FC236}">
                      <a16:creationId xmlns="" xmlns:a16="http://schemas.microsoft.com/office/drawing/2014/main" id="{1151726D-60FF-4A67-9756-691BF7F94B46}"/>
                    </a:ext>
                  </a:extLst>
                </p:cNvPr>
                <p:cNvSpPr>
                  <a:spLocks/>
                </p:cNvSpPr>
                <p:nvPr/>
              </p:nvSpPr>
              <p:spPr bwMode="auto">
                <a:xfrm>
                  <a:off x="2413" y="3038"/>
                  <a:ext cx="234" cy="284"/>
                </a:xfrm>
                <a:custGeom>
                  <a:avLst/>
                  <a:gdLst>
                    <a:gd name="T0" fmla="*/ 5 w 99"/>
                    <a:gd name="T1" fmla="*/ 3 h 120"/>
                    <a:gd name="T2" fmla="*/ 19 w 99"/>
                    <a:gd name="T3" fmla="*/ 5 h 120"/>
                    <a:gd name="T4" fmla="*/ 95 w 99"/>
                    <a:gd name="T5" fmla="*/ 103 h 120"/>
                    <a:gd name="T6" fmla="*/ 93 w 99"/>
                    <a:gd name="T7" fmla="*/ 117 h 120"/>
                    <a:gd name="T8" fmla="*/ 93 w 99"/>
                    <a:gd name="T9" fmla="*/ 117 h 120"/>
                    <a:gd name="T10" fmla="*/ 79 w 99"/>
                    <a:gd name="T11" fmla="*/ 115 h 120"/>
                    <a:gd name="T12" fmla="*/ 3 w 99"/>
                    <a:gd name="T13" fmla="*/ 17 h 120"/>
                    <a:gd name="T14" fmla="*/ 5 w 99"/>
                    <a:gd name="T15" fmla="*/ 3 h 1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 h="120">
                      <a:moveTo>
                        <a:pt x="5" y="3"/>
                      </a:moveTo>
                      <a:cubicBezTo>
                        <a:pt x="9" y="0"/>
                        <a:pt x="15" y="0"/>
                        <a:pt x="19" y="5"/>
                      </a:cubicBezTo>
                      <a:cubicBezTo>
                        <a:pt x="95" y="103"/>
                        <a:pt x="95" y="103"/>
                        <a:pt x="95" y="103"/>
                      </a:cubicBezTo>
                      <a:cubicBezTo>
                        <a:pt x="99" y="107"/>
                        <a:pt x="98" y="113"/>
                        <a:pt x="93" y="117"/>
                      </a:cubicBezTo>
                      <a:cubicBezTo>
                        <a:pt x="93" y="117"/>
                        <a:pt x="93" y="117"/>
                        <a:pt x="93" y="117"/>
                      </a:cubicBezTo>
                      <a:cubicBezTo>
                        <a:pt x="89" y="120"/>
                        <a:pt x="83" y="119"/>
                        <a:pt x="79" y="115"/>
                      </a:cubicBezTo>
                      <a:cubicBezTo>
                        <a:pt x="3" y="17"/>
                        <a:pt x="3" y="17"/>
                        <a:pt x="3" y="17"/>
                      </a:cubicBezTo>
                      <a:cubicBezTo>
                        <a:pt x="0" y="13"/>
                        <a:pt x="0" y="6"/>
                        <a:pt x="5" y="3"/>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68" name="Freeform 139">
                  <a:extLst>
                    <a:ext uri="{FF2B5EF4-FFF2-40B4-BE49-F238E27FC236}">
                      <a16:creationId xmlns="" xmlns:a16="http://schemas.microsoft.com/office/drawing/2014/main" id="{D436E1C4-432B-4711-9E44-4F6149D3A522}"/>
                    </a:ext>
                  </a:extLst>
                </p:cNvPr>
                <p:cNvSpPr>
                  <a:spLocks/>
                </p:cNvSpPr>
                <p:nvPr/>
              </p:nvSpPr>
              <p:spPr bwMode="auto">
                <a:xfrm>
                  <a:off x="2631" y="3308"/>
                  <a:ext cx="279" cy="244"/>
                </a:xfrm>
                <a:custGeom>
                  <a:avLst/>
                  <a:gdLst>
                    <a:gd name="T0" fmla="*/ 4 w 118"/>
                    <a:gd name="T1" fmla="*/ 5 h 103"/>
                    <a:gd name="T2" fmla="*/ 18 w 118"/>
                    <a:gd name="T3" fmla="*/ 4 h 103"/>
                    <a:gd name="T4" fmla="*/ 113 w 118"/>
                    <a:gd name="T5" fmla="*/ 84 h 103"/>
                    <a:gd name="T6" fmla="*/ 114 w 118"/>
                    <a:gd name="T7" fmla="*/ 98 h 103"/>
                    <a:gd name="T8" fmla="*/ 114 w 118"/>
                    <a:gd name="T9" fmla="*/ 98 h 103"/>
                    <a:gd name="T10" fmla="*/ 100 w 118"/>
                    <a:gd name="T11" fmla="*/ 99 h 103"/>
                    <a:gd name="T12" fmla="*/ 5 w 118"/>
                    <a:gd name="T13" fmla="*/ 19 h 103"/>
                    <a:gd name="T14" fmla="*/ 4 w 118"/>
                    <a:gd name="T15" fmla="*/ 5 h 1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8" h="103">
                      <a:moveTo>
                        <a:pt x="4" y="5"/>
                      </a:moveTo>
                      <a:cubicBezTo>
                        <a:pt x="7" y="1"/>
                        <a:pt x="14" y="0"/>
                        <a:pt x="18" y="4"/>
                      </a:cubicBezTo>
                      <a:cubicBezTo>
                        <a:pt x="113" y="84"/>
                        <a:pt x="113" y="84"/>
                        <a:pt x="113" y="84"/>
                      </a:cubicBezTo>
                      <a:cubicBezTo>
                        <a:pt x="117" y="87"/>
                        <a:pt x="118" y="94"/>
                        <a:pt x="114" y="98"/>
                      </a:cubicBezTo>
                      <a:cubicBezTo>
                        <a:pt x="114" y="98"/>
                        <a:pt x="114" y="98"/>
                        <a:pt x="114" y="98"/>
                      </a:cubicBezTo>
                      <a:cubicBezTo>
                        <a:pt x="111" y="102"/>
                        <a:pt x="104" y="103"/>
                        <a:pt x="100" y="99"/>
                      </a:cubicBezTo>
                      <a:cubicBezTo>
                        <a:pt x="5" y="19"/>
                        <a:pt x="5" y="19"/>
                        <a:pt x="5" y="19"/>
                      </a:cubicBezTo>
                      <a:cubicBezTo>
                        <a:pt x="1" y="16"/>
                        <a:pt x="0" y="9"/>
                        <a:pt x="4" y="5"/>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69" name="Freeform 140">
                  <a:extLst>
                    <a:ext uri="{FF2B5EF4-FFF2-40B4-BE49-F238E27FC236}">
                      <a16:creationId xmlns="" xmlns:a16="http://schemas.microsoft.com/office/drawing/2014/main" id="{E552F131-445C-4F7E-AA17-271966C4A5D6}"/>
                    </a:ext>
                  </a:extLst>
                </p:cNvPr>
                <p:cNvSpPr>
                  <a:spLocks/>
                </p:cNvSpPr>
                <p:nvPr/>
              </p:nvSpPr>
              <p:spPr bwMode="auto">
                <a:xfrm>
                  <a:off x="2903" y="3528"/>
                  <a:ext cx="312" cy="192"/>
                </a:xfrm>
                <a:custGeom>
                  <a:avLst/>
                  <a:gdLst>
                    <a:gd name="T0" fmla="*/ 2 w 132"/>
                    <a:gd name="T1" fmla="*/ 7 h 81"/>
                    <a:gd name="T2" fmla="*/ 16 w 132"/>
                    <a:gd name="T3" fmla="*/ 3 h 81"/>
                    <a:gd name="T4" fmla="*/ 125 w 132"/>
                    <a:gd name="T5" fmla="*/ 61 h 81"/>
                    <a:gd name="T6" fmla="*/ 129 w 132"/>
                    <a:gd name="T7" fmla="*/ 75 h 81"/>
                    <a:gd name="T8" fmla="*/ 129 w 132"/>
                    <a:gd name="T9" fmla="*/ 75 h 81"/>
                    <a:gd name="T10" fmla="*/ 116 w 132"/>
                    <a:gd name="T11" fmla="*/ 79 h 81"/>
                    <a:gd name="T12" fmla="*/ 6 w 132"/>
                    <a:gd name="T13" fmla="*/ 20 h 81"/>
                    <a:gd name="T14" fmla="*/ 2 w 132"/>
                    <a:gd name="T15" fmla="*/ 7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2" h="81">
                      <a:moveTo>
                        <a:pt x="2" y="7"/>
                      </a:moveTo>
                      <a:cubicBezTo>
                        <a:pt x="5" y="2"/>
                        <a:pt x="11" y="0"/>
                        <a:pt x="16" y="3"/>
                      </a:cubicBezTo>
                      <a:cubicBezTo>
                        <a:pt x="125" y="61"/>
                        <a:pt x="125" y="61"/>
                        <a:pt x="125" y="61"/>
                      </a:cubicBezTo>
                      <a:cubicBezTo>
                        <a:pt x="130" y="64"/>
                        <a:pt x="132" y="70"/>
                        <a:pt x="129" y="75"/>
                      </a:cubicBezTo>
                      <a:cubicBezTo>
                        <a:pt x="129" y="75"/>
                        <a:pt x="129" y="75"/>
                        <a:pt x="129" y="75"/>
                      </a:cubicBezTo>
                      <a:cubicBezTo>
                        <a:pt x="127" y="79"/>
                        <a:pt x="121" y="81"/>
                        <a:pt x="116" y="79"/>
                      </a:cubicBezTo>
                      <a:cubicBezTo>
                        <a:pt x="6" y="20"/>
                        <a:pt x="6" y="20"/>
                        <a:pt x="6" y="20"/>
                      </a:cubicBezTo>
                      <a:cubicBezTo>
                        <a:pt x="1" y="18"/>
                        <a:pt x="0" y="12"/>
                        <a:pt x="2" y="7"/>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70" name="Freeform 141">
                  <a:extLst>
                    <a:ext uri="{FF2B5EF4-FFF2-40B4-BE49-F238E27FC236}">
                      <a16:creationId xmlns="" xmlns:a16="http://schemas.microsoft.com/office/drawing/2014/main" id="{165D9F4F-83F4-4E58-AEBD-AEDCDD9A549B}"/>
                    </a:ext>
                  </a:extLst>
                </p:cNvPr>
                <p:cNvSpPr>
                  <a:spLocks/>
                </p:cNvSpPr>
                <p:nvPr/>
              </p:nvSpPr>
              <p:spPr bwMode="auto">
                <a:xfrm>
                  <a:off x="3213" y="3689"/>
                  <a:ext cx="334" cy="132"/>
                </a:xfrm>
                <a:custGeom>
                  <a:avLst/>
                  <a:gdLst>
                    <a:gd name="T0" fmla="*/ 2 w 141"/>
                    <a:gd name="T1" fmla="*/ 8 h 56"/>
                    <a:gd name="T2" fmla="*/ 14 w 141"/>
                    <a:gd name="T3" fmla="*/ 1 h 56"/>
                    <a:gd name="T4" fmla="*/ 133 w 141"/>
                    <a:gd name="T5" fmla="*/ 35 h 56"/>
                    <a:gd name="T6" fmla="*/ 140 w 141"/>
                    <a:gd name="T7" fmla="*/ 48 h 56"/>
                    <a:gd name="T8" fmla="*/ 140 w 141"/>
                    <a:gd name="T9" fmla="*/ 48 h 56"/>
                    <a:gd name="T10" fmla="*/ 128 w 141"/>
                    <a:gd name="T11" fmla="*/ 55 h 56"/>
                    <a:gd name="T12" fmla="*/ 8 w 141"/>
                    <a:gd name="T13" fmla="*/ 20 h 56"/>
                    <a:gd name="T14" fmla="*/ 2 w 141"/>
                    <a:gd name="T15" fmla="*/ 8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56">
                      <a:moveTo>
                        <a:pt x="2" y="8"/>
                      </a:moveTo>
                      <a:cubicBezTo>
                        <a:pt x="3" y="3"/>
                        <a:pt x="9" y="0"/>
                        <a:pt x="14" y="1"/>
                      </a:cubicBezTo>
                      <a:cubicBezTo>
                        <a:pt x="133" y="35"/>
                        <a:pt x="133" y="35"/>
                        <a:pt x="133" y="35"/>
                      </a:cubicBezTo>
                      <a:cubicBezTo>
                        <a:pt x="138" y="37"/>
                        <a:pt x="141" y="42"/>
                        <a:pt x="140" y="48"/>
                      </a:cubicBezTo>
                      <a:cubicBezTo>
                        <a:pt x="140" y="48"/>
                        <a:pt x="140" y="48"/>
                        <a:pt x="140" y="48"/>
                      </a:cubicBezTo>
                      <a:cubicBezTo>
                        <a:pt x="138" y="53"/>
                        <a:pt x="133" y="56"/>
                        <a:pt x="128" y="55"/>
                      </a:cubicBezTo>
                      <a:cubicBezTo>
                        <a:pt x="8" y="20"/>
                        <a:pt x="8" y="20"/>
                        <a:pt x="8" y="20"/>
                      </a:cubicBezTo>
                      <a:cubicBezTo>
                        <a:pt x="3" y="19"/>
                        <a:pt x="0" y="13"/>
                        <a:pt x="2" y="8"/>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71" name="Freeform 142">
                  <a:extLst>
                    <a:ext uri="{FF2B5EF4-FFF2-40B4-BE49-F238E27FC236}">
                      <a16:creationId xmlns="" xmlns:a16="http://schemas.microsoft.com/office/drawing/2014/main" id="{DD9942B7-46D1-4014-986E-E936F1FBD790}"/>
                    </a:ext>
                  </a:extLst>
                </p:cNvPr>
                <p:cNvSpPr>
                  <a:spLocks/>
                </p:cNvSpPr>
                <p:nvPr/>
              </p:nvSpPr>
              <p:spPr bwMode="auto">
                <a:xfrm>
                  <a:off x="3551" y="3781"/>
                  <a:ext cx="343" cy="69"/>
                </a:xfrm>
                <a:custGeom>
                  <a:avLst/>
                  <a:gdLst>
                    <a:gd name="T0" fmla="*/ 0 w 145"/>
                    <a:gd name="T1" fmla="*/ 10 h 29"/>
                    <a:gd name="T2" fmla="*/ 11 w 145"/>
                    <a:gd name="T3" fmla="*/ 0 h 29"/>
                    <a:gd name="T4" fmla="*/ 135 w 145"/>
                    <a:gd name="T5" fmla="*/ 9 h 29"/>
                    <a:gd name="T6" fmla="*/ 144 w 145"/>
                    <a:gd name="T7" fmla="*/ 20 h 29"/>
                    <a:gd name="T8" fmla="*/ 144 w 145"/>
                    <a:gd name="T9" fmla="*/ 20 h 29"/>
                    <a:gd name="T10" fmla="*/ 133 w 145"/>
                    <a:gd name="T11" fmla="*/ 29 h 29"/>
                    <a:gd name="T12" fmla="*/ 10 w 145"/>
                    <a:gd name="T13" fmla="*/ 20 h 29"/>
                    <a:gd name="T14" fmla="*/ 0 w 145"/>
                    <a:gd name="T15" fmla="*/ 10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5" h="29">
                      <a:moveTo>
                        <a:pt x="0" y="10"/>
                      </a:moveTo>
                      <a:cubicBezTo>
                        <a:pt x="1" y="4"/>
                        <a:pt x="6" y="0"/>
                        <a:pt x="11" y="0"/>
                      </a:cubicBezTo>
                      <a:cubicBezTo>
                        <a:pt x="135" y="9"/>
                        <a:pt x="135" y="9"/>
                        <a:pt x="135" y="9"/>
                      </a:cubicBezTo>
                      <a:cubicBezTo>
                        <a:pt x="140" y="9"/>
                        <a:pt x="145" y="14"/>
                        <a:pt x="144" y="20"/>
                      </a:cubicBezTo>
                      <a:cubicBezTo>
                        <a:pt x="144" y="20"/>
                        <a:pt x="144" y="20"/>
                        <a:pt x="144" y="20"/>
                      </a:cubicBezTo>
                      <a:cubicBezTo>
                        <a:pt x="144" y="25"/>
                        <a:pt x="139" y="29"/>
                        <a:pt x="133" y="29"/>
                      </a:cubicBezTo>
                      <a:cubicBezTo>
                        <a:pt x="10" y="20"/>
                        <a:pt x="10" y="20"/>
                        <a:pt x="10" y="20"/>
                      </a:cubicBezTo>
                      <a:cubicBezTo>
                        <a:pt x="4" y="20"/>
                        <a:pt x="0" y="15"/>
                        <a:pt x="0" y="10"/>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72" name="Freeform 143">
                  <a:extLst>
                    <a:ext uri="{FF2B5EF4-FFF2-40B4-BE49-F238E27FC236}">
                      <a16:creationId xmlns="" xmlns:a16="http://schemas.microsoft.com/office/drawing/2014/main" id="{716958A0-8FCA-4F59-BC5A-ED28DBBCA54B}"/>
                    </a:ext>
                  </a:extLst>
                </p:cNvPr>
                <p:cNvSpPr>
                  <a:spLocks/>
                </p:cNvSpPr>
                <p:nvPr/>
              </p:nvSpPr>
              <p:spPr bwMode="auto">
                <a:xfrm>
                  <a:off x="3899" y="3758"/>
                  <a:ext cx="341" cy="92"/>
                </a:xfrm>
                <a:custGeom>
                  <a:avLst/>
                  <a:gdLst>
                    <a:gd name="T0" fmla="*/ 1 w 144"/>
                    <a:gd name="T1" fmla="*/ 30 h 39"/>
                    <a:gd name="T2" fmla="*/ 9 w 144"/>
                    <a:gd name="T3" fmla="*/ 18 h 39"/>
                    <a:gd name="T4" fmla="*/ 132 w 144"/>
                    <a:gd name="T5" fmla="*/ 1 h 39"/>
                    <a:gd name="T6" fmla="*/ 143 w 144"/>
                    <a:gd name="T7" fmla="*/ 10 h 39"/>
                    <a:gd name="T8" fmla="*/ 143 w 144"/>
                    <a:gd name="T9" fmla="*/ 10 h 39"/>
                    <a:gd name="T10" fmla="*/ 135 w 144"/>
                    <a:gd name="T11" fmla="*/ 21 h 39"/>
                    <a:gd name="T12" fmla="*/ 12 w 144"/>
                    <a:gd name="T13" fmla="*/ 38 h 39"/>
                    <a:gd name="T14" fmla="*/ 1 w 144"/>
                    <a:gd name="T15" fmla="*/ 30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4" h="39">
                      <a:moveTo>
                        <a:pt x="1" y="30"/>
                      </a:moveTo>
                      <a:cubicBezTo>
                        <a:pt x="0" y="24"/>
                        <a:pt x="4" y="19"/>
                        <a:pt x="9" y="18"/>
                      </a:cubicBezTo>
                      <a:cubicBezTo>
                        <a:pt x="132" y="1"/>
                        <a:pt x="132" y="1"/>
                        <a:pt x="132" y="1"/>
                      </a:cubicBezTo>
                      <a:cubicBezTo>
                        <a:pt x="138" y="0"/>
                        <a:pt x="143" y="4"/>
                        <a:pt x="143" y="10"/>
                      </a:cubicBezTo>
                      <a:cubicBezTo>
                        <a:pt x="143" y="10"/>
                        <a:pt x="143" y="10"/>
                        <a:pt x="143" y="10"/>
                      </a:cubicBezTo>
                      <a:cubicBezTo>
                        <a:pt x="144" y="15"/>
                        <a:pt x="140" y="20"/>
                        <a:pt x="135" y="21"/>
                      </a:cubicBezTo>
                      <a:cubicBezTo>
                        <a:pt x="12" y="38"/>
                        <a:pt x="12" y="38"/>
                        <a:pt x="12" y="38"/>
                      </a:cubicBezTo>
                      <a:cubicBezTo>
                        <a:pt x="7" y="39"/>
                        <a:pt x="2" y="35"/>
                        <a:pt x="1" y="30"/>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73" name="Freeform 144">
                  <a:extLst>
                    <a:ext uri="{FF2B5EF4-FFF2-40B4-BE49-F238E27FC236}">
                      <a16:creationId xmlns="" xmlns:a16="http://schemas.microsoft.com/office/drawing/2014/main" id="{1F367A04-834E-4B67-86CC-2F51BAC05CB9}"/>
                    </a:ext>
                  </a:extLst>
                </p:cNvPr>
                <p:cNvSpPr>
                  <a:spLocks/>
                </p:cNvSpPr>
                <p:nvPr/>
              </p:nvSpPr>
              <p:spPr bwMode="auto">
                <a:xfrm>
                  <a:off x="4242" y="3644"/>
                  <a:ext cx="329" cy="154"/>
                </a:xfrm>
                <a:custGeom>
                  <a:avLst/>
                  <a:gdLst>
                    <a:gd name="T0" fmla="*/ 2 w 139"/>
                    <a:gd name="T1" fmla="*/ 57 h 65"/>
                    <a:gd name="T2" fmla="*/ 8 w 139"/>
                    <a:gd name="T3" fmla="*/ 44 h 65"/>
                    <a:gd name="T4" fmla="*/ 124 w 139"/>
                    <a:gd name="T5" fmla="*/ 2 h 65"/>
                    <a:gd name="T6" fmla="*/ 137 w 139"/>
                    <a:gd name="T7" fmla="*/ 8 h 65"/>
                    <a:gd name="T8" fmla="*/ 137 w 139"/>
                    <a:gd name="T9" fmla="*/ 8 h 65"/>
                    <a:gd name="T10" fmla="*/ 131 w 139"/>
                    <a:gd name="T11" fmla="*/ 20 h 65"/>
                    <a:gd name="T12" fmla="*/ 15 w 139"/>
                    <a:gd name="T13" fmla="*/ 63 h 65"/>
                    <a:gd name="T14" fmla="*/ 2 w 139"/>
                    <a:gd name="T15" fmla="*/ 57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9" h="65">
                      <a:moveTo>
                        <a:pt x="2" y="57"/>
                      </a:moveTo>
                      <a:cubicBezTo>
                        <a:pt x="0" y="52"/>
                        <a:pt x="3" y="46"/>
                        <a:pt x="8" y="44"/>
                      </a:cubicBezTo>
                      <a:cubicBezTo>
                        <a:pt x="124" y="2"/>
                        <a:pt x="124" y="2"/>
                        <a:pt x="124" y="2"/>
                      </a:cubicBezTo>
                      <a:cubicBezTo>
                        <a:pt x="130" y="0"/>
                        <a:pt x="135" y="2"/>
                        <a:pt x="137" y="8"/>
                      </a:cubicBezTo>
                      <a:cubicBezTo>
                        <a:pt x="137" y="8"/>
                        <a:pt x="137" y="8"/>
                        <a:pt x="137" y="8"/>
                      </a:cubicBezTo>
                      <a:cubicBezTo>
                        <a:pt x="139" y="13"/>
                        <a:pt x="136" y="18"/>
                        <a:pt x="131" y="20"/>
                      </a:cubicBezTo>
                      <a:cubicBezTo>
                        <a:pt x="15" y="63"/>
                        <a:pt x="15" y="63"/>
                        <a:pt x="15" y="63"/>
                      </a:cubicBezTo>
                      <a:cubicBezTo>
                        <a:pt x="9" y="65"/>
                        <a:pt x="4" y="62"/>
                        <a:pt x="2" y="57"/>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74" name="Freeform 145">
                  <a:extLst>
                    <a:ext uri="{FF2B5EF4-FFF2-40B4-BE49-F238E27FC236}">
                      <a16:creationId xmlns="" xmlns:a16="http://schemas.microsoft.com/office/drawing/2014/main" id="{B65BF34F-61DF-455F-A240-CBB6F70737E9}"/>
                    </a:ext>
                  </a:extLst>
                </p:cNvPr>
                <p:cNvSpPr>
                  <a:spLocks/>
                </p:cNvSpPr>
                <p:nvPr/>
              </p:nvSpPr>
              <p:spPr bwMode="auto">
                <a:xfrm>
                  <a:off x="4569" y="3464"/>
                  <a:ext cx="303" cy="208"/>
                </a:xfrm>
                <a:custGeom>
                  <a:avLst/>
                  <a:gdLst>
                    <a:gd name="T0" fmla="*/ 2 w 128"/>
                    <a:gd name="T1" fmla="*/ 82 h 88"/>
                    <a:gd name="T2" fmla="*/ 6 w 128"/>
                    <a:gd name="T3" fmla="*/ 68 h 88"/>
                    <a:gd name="T4" fmla="*/ 111 w 128"/>
                    <a:gd name="T5" fmla="*/ 3 h 88"/>
                    <a:gd name="T6" fmla="*/ 125 w 128"/>
                    <a:gd name="T7" fmla="*/ 6 h 88"/>
                    <a:gd name="T8" fmla="*/ 125 w 128"/>
                    <a:gd name="T9" fmla="*/ 6 h 88"/>
                    <a:gd name="T10" fmla="*/ 121 w 128"/>
                    <a:gd name="T11" fmla="*/ 20 h 88"/>
                    <a:gd name="T12" fmla="*/ 16 w 128"/>
                    <a:gd name="T13" fmla="*/ 85 h 88"/>
                    <a:gd name="T14" fmla="*/ 2 w 128"/>
                    <a:gd name="T15" fmla="*/ 82 h 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 h="88">
                      <a:moveTo>
                        <a:pt x="2" y="82"/>
                      </a:moveTo>
                      <a:cubicBezTo>
                        <a:pt x="0" y="77"/>
                        <a:pt x="1" y="71"/>
                        <a:pt x="6" y="68"/>
                      </a:cubicBezTo>
                      <a:cubicBezTo>
                        <a:pt x="111" y="3"/>
                        <a:pt x="111" y="3"/>
                        <a:pt x="111" y="3"/>
                      </a:cubicBezTo>
                      <a:cubicBezTo>
                        <a:pt x="116" y="0"/>
                        <a:pt x="122" y="1"/>
                        <a:pt x="125" y="6"/>
                      </a:cubicBezTo>
                      <a:cubicBezTo>
                        <a:pt x="125" y="6"/>
                        <a:pt x="125" y="6"/>
                        <a:pt x="125" y="6"/>
                      </a:cubicBezTo>
                      <a:cubicBezTo>
                        <a:pt x="128" y="10"/>
                        <a:pt x="126" y="17"/>
                        <a:pt x="121" y="20"/>
                      </a:cubicBezTo>
                      <a:cubicBezTo>
                        <a:pt x="16" y="85"/>
                        <a:pt x="16" y="85"/>
                        <a:pt x="16" y="85"/>
                      </a:cubicBezTo>
                      <a:cubicBezTo>
                        <a:pt x="12" y="88"/>
                        <a:pt x="5" y="87"/>
                        <a:pt x="2" y="82"/>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75" name="Freeform 146">
                  <a:extLst>
                    <a:ext uri="{FF2B5EF4-FFF2-40B4-BE49-F238E27FC236}">
                      <a16:creationId xmlns="" xmlns:a16="http://schemas.microsoft.com/office/drawing/2014/main" id="{FD274F80-9ADC-471F-A786-695BB38AA82A}"/>
                    </a:ext>
                  </a:extLst>
                </p:cNvPr>
                <p:cNvSpPr>
                  <a:spLocks/>
                </p:cNvSpPr>
                <p:nvPr/>
              </p:nvSpPr>
              <p:spPr bwMode="auto">
                <a:xfrm>
                  <a:off x="4862" y="3227"/>
                  <a:ext cx="263" cy="256"/>
                </a:xfrm>
                <a:custGeom>
                  <a:avLst/>
                  <a:gdLst>
                    <a:gd name="T0" fmla="*/ 4 w 111"/>
                    <a:gd name="T1" fmla="*/ 104 h 108"/>
                    <a:gd name="T2" fmla="*/ 4 w 111"/>
                    <a:gd name="T3" fmla="*/ 90 h 108"/>
                    <a:gd name="T4" fmla="*/ 93 w 111"/>
                    <a:gd name="T5" fmla="*/ 3 h 108"/>
                    <a:gd name="T6" fmla="*/ 107 w 111"/>
                    <a:gd name="T7" fmla="*/ 4 h 108"/>
                    <a:gd name="T8" fmla="*/ 107 w 111"/>
                    <a:gd name="T9" fmla="*/ 4 h 108"/>
                    <a:gd name="T10" fmla="*/ 107 w 111"/>
                    <a:gd name="T11" fmla="*/ 18 h 108"/>
                    <a:gd name="T12" fmla="*/ 18 w 111"/>
                    <a:gd name="T13" fmla="*/ 104 h 108"/>
                    <a:gd name="T14" fmla="*/ 4 w 111"/>
                    <a:gd name="T15" fmla="*/ 104 h 1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 h="108">
                      <a:moveTo>
                        <a:pt x="4" y="104"/>
                      </a:moveTo>
                      <a:cubicBezTo>
                        <a:pt x="0" y="100"/>
                        <a:pt x="0" y="93"/>
                        <a:pt x="4" y="90"/>
                      </a:cubicBezTo>
                      <a:cubicBezTo>
                        <a:pt x="93" y="3"/>
                        <a:pt x="93" y="3"/>
                        <a:pt x="93" y="3"/>
                      </a:cubicBezTo>
                      <a:cubicBezTo>
                        <a:pt x="97" y="0"/>
                        <a:pt x="103" y="0"/>
                        <a:pt x="107" y="4"/>
                      </a:cubicBezTo>
                      <a:cubicBezTo>
                        <a:pt x="107" y="4"/>
                        <a:pt x="107" y="4"/>
                        <a:pt x="107" y="4"/>
                      </a:cubicBezTo>
                      <a:cubicBezTo>
                        <a:pt x="111" y="8"/>
                        <a:pt x="111" y="14"/>
                        <a:pt x="107" y="18"/>
                      </a:cubicBezTo>
                      <a:cubicBezTo>
                        <a:pt x="18" y="104"/>
                        <a:pt x="18" y="104"/>
                        <a:pt x="18" y="104"/>
                      </a:cubicBezTo>
                      <a:cubicBezTo>
                        <a:pt x="14" y="108"/>
                        <a:pt x="7" y="108"/>
                        <a:pt x="4" y="104"/>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76" name="Freeform 147">
                  <a:extLst>
                    <a:ext uri="{FF2B5EF4-FFF2-40B4-BE49-F238E27FC236}">
                      <a16:creationId xmlns="" xmlns:a16="http://schemas.microsoft.com/office/drawing/2014/main" id="{2406073F-BDFC-47ED-A504-9650B77F22DD}"/>
                    </a:ext>
                  </a:extLst>
                </p:cNvPr>
                <p:cNvSpPr>
                  <a:spLocks/>
                </p:cNvSpPr>
                <p:nvPr/>
              </p:nvSpPr>
              <p:spPr bwMode="auto">
                <a:xfrm>
                  <a:off x="5109" y="2941"/>
                  <a:ext cx="217" cy="296"/>
                </a:xfrm>
                <a:custGeom>
                  <a:avLst/>
                  <a:gdLst>
                    <a:gd name="T0" fmla="*/ 6 w 92"/>
                    <a:gd name="T1" fmla="*/ 122 h 125"/>
                    <a:gd name="T2" fmla="*/ 3 w 92"/>
                    <a:gd name="T3" fmla="*/ 108 h 125"/>
                    <a:gd name="T4" fmla="*/ 72 w 92"/>
                    <a:gd name="T5" fmla="*/ 5 h 125"/>
                    <a:gd name="T6" fmla="*/ 86 w 92"/>
                    <a:gd name="T7" fmla="*/ 3 h 125"/>
                    <a:gd name="T8" fmla="*/ 86 w 92"/>
                    <a:gd name="T9" fmla="*/ 3 h 125"/>
                    <a:gd name="T10" fmla="*/ 89 w 92"/>
                    <a:gd name="T11" fmla="*/ 16 h 125"/>
                    <a:gd name="T12" fmla="*/ 19 w 92"/>
                    <a:gd name="T13" fmla="*/ 119 h 125"/>
                    <a:gd name="T14" fmla="*/ 6 w 92"/>
                    <a:gd name="T15" fmla="*/ 122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125">
                      <a:moveTo>
                        <a:pt x="6" y="122"/>
                      </a:moveTo>
                      <a:cubicBezTo>
                        <a:pt x="1" y="119"/>
                        <a:pt x="0" y="113"/>
                        <a:pt x="3" y="108"/>
                      </a:cubicBezTo>
                      <a:cubicBezTo>
                        <a:pt x="72" y="5"/>
                        <a:pt x="72" y="5"/>
                        <a:pt x="72" y="5"/>
                      </a:cubicBezTo>
                      <a:cubicBezTo>
                        <a:pt x="75" y="1"/>
                        <a:pt x="82" y="0"/>
                        <a:pt x="86" y="3"/>
                      </a:cubicBezTo>
                      <a:cubicBezTo>
                        <a:pt x="86" y="3"/>
                        <a:pt x="86" y="3"/>
                        <a:pt x="86" y="3"/>
                      </a:cubicBezTo>
                      <a:cubicBezTo>
                        <a:pt x="91" y="6"/>
                        <a:pt x="92" y="12"/>
                        <a:pt x="89" y="16"/>
                      </a:cubicBezTo>
                      <a:cubicBezTo>
                        <a:pt x="19" y="119"/>
                        <a:pt x="19" y="119"/>
                        <a:pt x="19" y="119"/>
                      </a:cubicBezTo>
                      <a:cubicBezTo>
                        <a:pt x="16" y="124"/>
                        <a:pt x="10" y="125"/>
                        <a:pt x="6" y="122"/>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77" name="Freeform 148">
                  <a:extLst>
                    <a:ext uri="{FF2B5EF4-FFF2-40B4-BE49-F238E27FC236}">
                      <a16:creationId xmlns="" xmlns:a16="http://schemas.microsoft.com/office/drawing/2014/main" id="{C93C1DB3-3940-433B-9346-8EB2935185FC}"/>
                    </a:ext>
                  </a:extLst>
                </p:cNvPr>
                <p:cNvSpPr>
                  <a:spLocks/>
                </p:cNvSpPr>
                <p:nvPr/>
              </p:nvSpPr>
              <p:spPr bwMode="auto">
                <a:xfrm>
                  <a:off x="5298" y="2619"/>
                  <a:ext cx="163" cy="327"/>
                </a:xfrm>
                <a:custGeom>
                  <a:avLst/>
                  <a:gdLst>
                    <a:gd name="T0" fmla="*/ 8 w 69"/>
                    <a:gd name="T1" fmla="*/ 136 h 138"/>
                    <a:gd name="T2" fmla="*/ 2 w 69"/>
                    <a:gd name="T3" fmla="*/ 122 h 138"/>
                    <a:gd name="T4" fmla="*/ 49 w 69"/>
                    <a:gd name="T5" fmla="*/ 8 h 138"/>
                    <a:gd name="T6" fmla="*/ 62 w 69"/>
                    <a:gd name="T7" fmla="*/ 2 h 138"/>
                    <a:gd name="T8" fmla="*/ 62 w 69"/>
                    <a:gd name="T9" fmla="*/ 2 h 138"/>
                    <a:gd name="T10" fmla="*/ 67 w 69"/>
                    <a:gd name="T11" fmla="*/ 15 h 138"/>
                    <a:gd name="T12" fmla="*/ 21 w 69"/>
                    <a:gd name="T13" fmla="*/ 130 h 138"/>
                    <a:gd name="T14" fmla="*/ 8 w 69"/>
                    <a:gd name="T15" fmla="*/ 136 h 1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138">
                      <a:moveTo>
                        <a:pt x="8" y="136"/>
                      </a:moveTo>
                      <a:cubicBezTo>
                        <a:pt x="3" y="133"/>
                        <a:pt x="0" y="128"/>
                        <a:pt x="2" y="122"/>
                      </a:cubicBezTo>
                      <a:cubicBezTo>
                        <a:pt x="49" y="8"/>
                        <a:pt x="49" y="8"/>
                        <a:pt x="49" y="8"/>
                      </a:cubicBezTo>
                      <a:cubicBezTo>
                        <a:pt x="51" y="2"/>
                        <a:pt x="57" y="0"/>
                        <a:pt x="62" y="2"/>
                      </a:cubicBezTo>
                      <a:cubicBezTo>
                        <a:pt x="62" y="2"/>
                        <a:pt x="62" y="2"/>
                        <a:pt x="62" y="2"/>
                      </a:cubicBezTo>
                      <a:cubicBezTo>
                        <a:pt x="67" y="4"/>
                        <a:pt x="69" y="10"/>
                        <a:pt x="67" y="15"/>
                      </a:cubicBezTo>
                      <a:cubicBezTo>
                        <a:pt x="21" y="130"/>
                        <a:pt x="21" y="130"/>
                        <a:pt x="21" y="130"/>
                      </a:cubicBezTo>
                      <a:cubicBezTo>
                        <a:pt x="19" y="135"/>
                        <a:pt x="13" y="138"/>
                        <a:pt x="8" y="136"/>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78" name="Freeform 149">
                  <a:extLst>
                    <a:ext uri="{FF2B5EF4-FFF2-40B4-BE49-F238E27FC236}">
                      <a16:creationId xmlns="" xmlns:a16="http://schemas.microsoft.com/office/drawing/2014/main" id="{F8EF8DF6-5C50-4CD9-8E3C-A3B8BBEFC61A}"/>
                    </a:ext>
                  </a:extLst>
                </p:cNvPr>
                <p:cNvSpPr>
                  <a:spLocks/>
                </p:cNvSpPr>
                <p:nvPr/>
              </p:nvSpPr>
              <p:spPr bwMode="auto">
                <a:xfrm>
                  <a:off x="5426" y="2278"/>
                  <a:ext cx="102" cy="341"/>
                </a:xfrm>
                <a:custGeom>
                  <a:avLst/>
                  <a:gdLst>
                    <a:gd name="T0" fmla="*/ 9 w 43"/>
                    <a:gd name="T1" fmla="*/ 143 h 144"/>
                    <a:gd name="T2" fmla="*/ 1 w 43"/>
                    <a:gd name="T3" fmla="*/ 131 h 144"/>
                    <a:gd name="T4" fmla="*/ 22 w 43"/>
                    <a:gd name="T5" fmla="*/ 9 h 144"/>
                    <a:gd name="T6" fmla="*/ 34 w 43"/>
                    <a:gd name="T7" fmla="*/ 1 h 144"/>
                    <a:gd name="T8" fmla="*/ 34 w 43"/>
                    <a:gd name="T9" fmla="*/ 1 h 144"/>
                    <a:gd name="T10" fmla="*/ 42 w 43"/>
                    <a:gd name="T11" fmla="*/ 12 h 144"/>
                    <a:gd name="T12" fmla="*/ 21 w 43"/>
                    <a:gd name="T13" fmla="*/ 134 h 144"/>
                    <a:gd name="T14" fmla="*/ 9 w 43"/>
                    <a:gd name="T15" fmla="*/ 143 h 1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144">
                      <a:moveTo>
                        <a:pt x="9" y="143"/>
                      </a:moveTo>
                      <a:cubicBezTo>
                        <a:pt x="4" y="142"/>
                        <a:pt x="0" y="136"/>
                        <a:pt x="1" y="131"/>
                      </a:cubicBezTo>
                      <a:cubicBezTo>
                        <a:pt x="22" y="9"/>
                        <a:pt x="22" y="9"/>
                        <a:pt x="22" y="9"/>
                      </a:cubicBezTo>
                      <a:cubicBezTo>
                        <a:pt x="23" y="3"/>
                        <a:pt x="29" y="0"/>
                        <a:pt x="34" y="1"/>
                      </a:cubicBezTo>
                      <a:cubicBezTo>
                        <a:pt x="34" y="1"/>
                        <a:pt x="34" y="1"/>
                        <a:pt x="34" y="1"/>
                      </a:cubicBezTo>
                      <a:cubicBezTo>
                        <a:pt x="39" y="2"/>
                        <a:pt x="43" y="7"/>
                        <a:pt x="42" y="12"/>
                      </a:cubicBezTo>
                      <a:cubicBezTo>
                        <a:pt x="21" y="134"/>
                        <a:pt x="21" y="134"/>
                        <a:pt x="21" y="134"/>
                      </a:cubicBezTo>
                      <a:cubicBezTo>
                        <a:pt x="20" y="140"/>
                        <a:pt x="14" y="144"/>
                        <a:pt x="9" y="143"/>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79" name="Freeform 150">
                  <a:extLst>
                    <a:ext uri="{FF2B5EF4-FFF2-40B4-BE49-F238E27FC236}">
                      <a16:creationId xmlns="" xmlns:a16="http://schemas.microsoft.com/office/drawing/2014/main" id="{C9AAAC3D-38B2-4FC8-A93B-CDB59D3CA6F6}"/>
                    </a:ext>
                  </a:extLst>
                </p:cNvPr>
                <p:cNvSpPr>
                  <a:spLocks/>
                </p:cNvSpPr>
                <p:nvPr/>
              </p:nvSpPr>
              <p:spPr bwMode="auto">
                <a:xfrm>
                  <a:off x="5473" y="1930"/>
                  <a:ext cx="57" cy="341"/>
                </a:xfrm>
                <a:custGeom>
                  <a:avLst/>
                  <a:gdLst>
                    <a:gd name="T0" fmla="*/ 14 w 24"/>
                    <a:gd name="T1" fmla="*/ 144 h 144"/>
                    <a:gd name="T2" fmla="*/ 4 w 24"/>
                    <a:gd name="T3" fmla="*/ 135 h 144"/>
                    <a:gd name="T4" fmla="*/ 0 w 24"/>
                    <a:gd name="T5" fmla="*/ 11 h 144"/>
                    <a:gd name="T6" fmla="*/ 9 w 24"/>
                    <a:gd name="T7" fmla="*/ 0 h 144"/>
                    <a:gd name="T8" fmla="*/ 9 w 24"/>
                    <a:gd name="T9" fmla="*/ 0 h 144"/>
                    <a:gd name="T10" fmla="*/ 20 w 24"/>
                    <a:gd name="T11" fmla="*/ 10 h 144"/>
                    <a:gd name="T12" fmla="*/ 24 w 24"/>
                    <a:gd name="T13" fmla="*/ 134 h 144"/>
                    <a:gd name="T14" fmla="*/ 14 w 24"/>
                    <a:gd name="T15" fmla="*/ 144 h 1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144">
                      <a:moveTo>
                        <a:pt x="14" y="144"/>
                      </a:moveTo>
                      <a:cubicBezTo>
                        <a:pt x="9" y="144"/>
                        <a:pt x="4" y="140"/>
                        <a:pt x="4" y="135"/>
                      </a:cubicBezTo>
                      <a:cubicBezTo>
                        <a:pt x="0" y="11"/>
                        <a:pt x="0" y="11"/>
                        <a:pt x="0" y="11"/>
                      </a:cubicBezTo>
                      <a:cubicBezTo>
                        <a:pt x="0" y="5"/>
                        <a:pt x="4" y="0"/>
                        <a:pt x="9" y="0"/>
                      </a:cubicBezTo>
                      <a:cubicBezTo>
                        <a:pt x="9" y="0"/>
                        <a:pt x="9" y="0"/>
                        <a:pt x="9" y="0"/>
                      </a:cubicBezTo>
                      <a:cubicBezTo>
                        <a:pt x="15" y="0"/>
                        <a:pt x="20" y="4"/>
                        <a:pt x="20" y="10"/>
                      </a:cubicBezTo>
                      <a:cubicBezTo>
                        <a:pt x="24" y="134"/>
                        <a:pt x="24" y="134"/>
                        <a:pt x="24" y="134"/>
                      </a:cubicBezTo>
                      <a:cubicBezTo>
                        <a:pt x="24" y="139"/>
                        <a:pt x="20" y="144"/>
                        <a:pt x="14" y="144"/>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80" name="Freeform 151">
                  <a:extLst>
                    <a:ext uri="{FF2B5EF4-FFF2-40B4-BE49-F238E27FC236}">
                      <a16:creationId xmlns="" xmlns:a16="http://schemas.microsoft.com/office/drawing/2014/main" id="{F93DB452-B6C0-4921-8877-FD25EE8C8297}"/>
                    </a:ext>
                  </a:extLst>
                </p:cNvPr>
                <p:cNvSpPr>
                  <a:spLocks/>
                </p:cNvSpPr>
                <p:nvPr/>
              </p:nvSpPr>
              <p:spPr bwMode="auto">
                <a:xfrm>
                  <a:off x="5393" y="1590"/>
                  <a:ext cx="123" cy="336"/>
                </a:xfrm>
                <a:custGeom>
                  <a:avLst/>
                  <a:gdLst>
                    <a:gd name="T0" fmla="*/ 43 w 52"/>
                    <a:gd name="T1" fmla="*/ 141 h 142"/>
                    <a:gd name="T2" fmla="*/ 31 w 52"/>
                    <a:gd name="T3" fmla="*/ 133 h 142"/>
                    <a:gd name="T4" fmla="*/ 1 w 52"/>
                    <a:gd name="T5" fmla="*/ 13 h 142"/>
                    <a:gd name="T6" fmla="*/ 8 w 52"/>
                    <a:gd name="T7" fmla="*/ 1 h 142"/>
                    <a:gd name="T8" fmla="*/ 8 w 52"/>
                    <a:gd name="T9" fmla="*/ 1 h 142"/>
                    <a:gd name="T10" fmla="*/ 20 w 52"/>
                    <a:gd name="T11" fmla="*/ 8 h 142"/>
                    <a:gd name="T12" fmla="*/ 50 w 52"/>
                    <a:gd name="T13" fmla="*/ 129 h 142"/>
                    <a:gd name="T14" fmla="*/ 43 w 52"/>
                    <a:gd name="T15" fmla="*/ 141 h 1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142">
                      <a:moveTo>
                        <a:pt x="43" y="141"/>
                      </a:moveTo>
                      <a:cubicBezTo>
                        <a:pt x="38" y="142"/>
                        <a:pt x="32" y="139"/>
                        <a:pt x="31" y="133"/>
                      </a:cubicBezTo>
                      <a:cubicBezTo>
                        <a:pt x="1" y="13"/>
                        <a:pt x="1" y="13"/>
                        <a:pt x="1" y="13"/>
                      </a:cubicBezTo>
                      <a:cubicBezTo>
                        <a:pt x="0" y="8"/>
                        <a:pt x="3" y="2"/>
                        <a:pt x="8" y="1"/>
                      </a:cubicBezTo>
                      <a:cubicBezTo>
                        <a:pt x="8" y="1"/>
                        <a:pt x="8" y="1"/>
                        <a:pt x="8" y="1"/>
                      </a:cubicBezTo>
                      <a:cubicBezTo>
                        <a:pt x="14" y="0"/>
                        <a:pt x="19" y="3"/>
                        <a:pt x="20" y="8"/>
                      </a:cubicBezTo>
                      <a:cubicBezTo>
                        <a:pt x="50" y="129"/>
                        <a:pt x="50" y="129"/>
                        <a:pt x="50" y="129"/>
                      </a:cubicBezTo>
                      <a:cubicBezTo>
                        <a:pt x="52" y="134"/>
                        <a:pt x="48" y="139"/>
                        <a:pt x="43" y="141"/>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81" name="Freeform 152">
                  <a:extLst>
                    <a:ext uri="{FF2B5EF4-FFF2-40B4-BE49-F238E27FC236}">
                      <a16:creationId xmlns="" xmlns:a16="http://schemas.microsoft.com/office/drawing/2014/main" id="{B68F7137-513B-4A2A-86AF-EE28B2E7F107}"/>
                    </a:ext>
                  </a:extLst>
                </p:cNvPr>
                <p:cNvSpPr>
                  <a:spLocks/>
                </p:cNvSpPr>
                <p:nvPr/>
              </p:nvSpPr>
              <p:spPr bwMode="auto">
                <a:xfrm>
                  <a:off x="5243" y="1272"/>
                  <a:ext cx="183" cy="318"/>
                </a:xfrm>
                <a:custGeom>
                  <a:avLst/>
                  <a:gdLst>
                    <a:gd name="T0" fmla="*/ 70 w 77"/>
                    <a:gd name="T1" fmla="*/ 131 h 134"/>
                    <a:gd name="T2" fmla="*/ 57 w 77"/>
                    <a:gd name="T3" fmla="*/ 127 h 134"/>
                    <a:gd name="T4" fmla="*/ 2 w 77"/>
                    <a:gd name="T5" fmla="*/ 15 h 134"/>
                    <a:gd name="T6" fmla="*/ 7 w 77"/>
                    <a:gd name="T7" fmla="*/ 2 h 134"/>
                    <a:gd name="T8" fmla="*/ 7 w 77"/>
                    <a:gd name="T9" fmla="*/ 2 h 134"/>
                    <a:gd name="T10" fmla="*/ 20 w 77"/>
                    <a:gd name="T11" fmla="*/ 7 h 134"/>
                    <a:gd name="T12" fmla="*/ 75 w 77"/>
                    <a:gd name="T13" fmla="*/ 118 h 134"/>
                    <a:gd name="T14" fmla="*/ 70 w 77"/>
                    <a:gd name="T15" fmla="*/ 131 h 1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134">
                      <a:moveTo>
                        <a:pt x="70" y="131"/>
                      </a:moveTo>
                      <a:cubicBezTo>
                        <a:pt x="65" y="134"/>
                        <a:pt x="59" y="132"/>
                        <a:pt x="57" y="127"/>
                      </a:cubicBezTo>
                      <a:cubicBezTo>
                        <a:pt x="2" y="15"/>
                        <a:pt x="2" y="15"/>
                        <a:pt x="2" y="15"/>
                      </a:cubicBezTo>
                      <a:cubicBezTo>
                        <a:pt x="0" y="10"/>
                        <a:pt x="2" y="4"/>
                        <a:pt x="7" y="2"/>
                      </a:cubicBezTo>
                      <a:cubicBezTo>
                        <a:pt x="7" y="2"/>
                        <a:pt x="7" y="2"/>
                        <a:pt x="7" y="2"/>
                      </a:cubicBezTo>
                      <a:cubicBezTo>
                        <a:pt x="12" y="0"/>
                        <a:pt x="18" y="2"/>
                        <a:pt x="20" y="7"/>
                      </a:cubicBezTo>
                      <a:cubicBezTo>
                        <a:pt x="75" y="118"/>
                        <a:pt x="75" y="118"/>
                        <a:pt x="75" y="118"/>
                      </a:cubicBezTo>
                      <a:cubicBezTo>
                        <a:pt x="77" y="123"/>
                        <a:pt x="75" y="129"/>
                        <a:pt x="70" y="131"/>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82" name="Freeform 153">
                  <a:extLst>
                    <a:ext uri="{FF2B5EF4-FFF2-40B4-BE49-F238E27FC236}">
                      <a16:creationId xmlns="" xmlns:a16="http://schemas.microsoft.com/office/drawing/2014/main" id="{2851B7F8-142F-4CE1-B859-6B9C6BBF8799}"/>
                    </a:ext>
                  </a:extLst>
                </p:cNvPr>
                <p:cNvSpPr>
                  <a:spLocks/>
                </p:cNvSpPr>
                <p:nvPr/>
              </p:nvSpPr>
              <p:spPr bwMode="auto">
                <a:xfrm>
                  <a:off x="5033" y="993"/>
                  <a:ext cx="234" cy="284"/>
                </a:xfrm>
                <a:custGeom>
                  <a:avLst/>
                  <a:gdLst>
                    <a:gd name="T0" fmla="*/ 94 w 99"/>
                    <a:gd name="T1" fmla="*/ 117 h 120"/>
                    <a:gd name="T2" fmla="*/ 80 w 99"/>
                    <a:gd name="T3" fmla="*/ 115 h 120"/>
                    <a:gd name="T4" fmla="*/ 4 w 99"/>
                    <a:gd name="T5" fmla="*/ 17 h 120"/>
                    <a:gd name="T6" fmla="*/ 6 w 99"/>
                    <a:gd name="T7" fmla="*/ 3 h 120"/>
                    <a:gd name="T8" fmla="*/ 6 w 99"/>
                    <a:gd name="T9" fmla="*/ 3 h 120"/>
                    <a:gd name="T10" fmla="*/ 20 w 99"/>
                    <a:gd name="T11" fmla="*/ 5 h 120"/>
                    <a:gd name="T12" fmla="*/ 96 w 99"/>
                    <a:gd name="T13" fmla="*/ 103 h 120"/>
                    <a:gd name="T14" fmla="*/ 94 w 99"/>
                    <a:gd name="T15" fmla="*/ 117 h 1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 h="120">
                      <a:moveTo>
                        <a:pt x="94" y="117"/>
                      </a:moveTo>
                      <a:cubicBezTo>
                        <a:pt x="90" y="120"/>
                        <a:pt x="84" y="120"/>
                        <a:pt x="80" y="115"/>
                      </a:cubicBezTo>
                      <a:cubicBezTo>
                        <a:pt x="4" y="17"/>
                        <a:pt x="4" y="17"/>
                        <a:pt x="4" y="17"/>
                      </a:cubicBezTo>
                      <a:cubicBezTo>
                        <a:pt x="0" y="13"/>
                        <a:pt x="1" y="7"/>
                        <a:pt x="6" y="3"/>
                      </a:cubicBezTo>
                      <a:cubicBezTo>
                        <a:pt x="6" y="3"/>
                        <a:pt x="6" y="3"/>
                        <a:pt x="6" y="3"/>
                      </a:cubicBezTo>
                      <a:cubicBezTo>
                        <a:pt x="10" y="0"/>
                        <a:pt x="16" y="1"/>
                        <a:pt x="20" y="5"/>
                      </a:cubicBezTo>
                      <a:cubicBezTo>
                        <a:pt x="96" y="103"/>
                        <a:pt x="96" y="103"/>
                        <a:pt x="96" y="103"/>
                      </a:cubicBezTo>
                      <a:cubicBezTo>
                        <a:pt x="99" y="107"/>
                        <a:pt x="99" y="114"/>
                        <a:pt x="94" y="117"/>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83" name="Freeform 154">
                  <a:extLst>
                    <a:ext uri="{FF2B5EF4-FFF2-40B4-BE49-F238E27FC236}">
                      <a16:creationId xmlns="" xmlns:a16="http://schemas.microsoft.com/office/drawing/2014/main" id="{30BFB7A2-BE68-4259-929F-A43B3FEC131F}"/>
                    </a:ext>
                  </a:extLst>
                </p:cNvPr>
                <p:cNvSpPr>
                  <a:spLocks/>
                </p:cNvSpPr>
                <p:nvPr/>
              </p:nvSpPr>
              <p:spPr bwMode="auto">
                <a:xfrm>
                  <a:off x="4770" y="764"/>
                  <a:ext cx="279" cy="243"/>
                </a:xfrm>
                <a:custGeom>
                  <a:avLst/>
                  <a:gdLst>
                    <a:gd name="T0" fmla="*/ 114 w 118"/>
                    <a:gd name="T1" fmla="*/ 98 h 103"/>
                    <a:gd name="T2" fmla="*/ 100 w 118"/>
                    <a:gd name="T3" fmla="*/ 99 h 103"/>
                    <a:gd name="T4" fmla="*/ 5 w 118"/>
                    <a:gd name="T5" fmla="*/ 19 h 103"/>
                    <a:gd name="T6" fmla="*/ 4 w 118"/>
                    <a:gd name="T7" fmla="*/ 5 h 103"/>
                    <a:gd name="T8" fmla="*/ 4 w 118"/>
                    <a:gd name="T9" fmla="*/ 5 h 103"/>
                    <a:gd name="T10" fmla="*/ 18 w 118"/>
                    <a:gd name="T11" fmla="*/ 4 h 103"/>
                    <a:gd name="T12" fmla="*/ 113 w 118"/>
                    <a:gd name="T13" fmla="*/ 84 h 103"/>
                    <a:gd name="T14" fmla="*/ 114 w 118"/>
                    <a:gd name="T15" fmla="*/ 98 h 1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8" h="103">
                      <a:moveTo>
                        <a:pt x="114" y="98"/>
                      </a:moveTo>
                      <a:cubicBezTo>
                        <a:pt x="111" y="102"/>
                        <a:pt x="104" y="103"/>
                        <a:pt x="100" y="99"/>
                      </a:cubicBezTo>
                      <a:cubicBezTo>
                        <a:pt x="5" y="19"/>
                        <a:pt x="5" y="19"/>
                        <a:pt x="5" y="19"/>
                      </a:cubicBezTo>
                      <a:cubicBezTo>
                        <a:pt x="1" y="16"/>
                        <a:pt x="0" y="9"/>
                        <a:pt x="4" y="5"/>
                      </a:cubicBezTo>
                      <a:cubicBezTo>
                        <a:pt x="4" y="5"/>
                        <a:pt x="4" y="5"/>
                        <a:pt x="4" y="5"/>
                      </a:cubicBezTo>
                      <a:cubicBezTo>
                        <a:pt x="7" y="1"/>
                        <a:pt x="14" y="0"/>
                        <a:pt x="18" y="4"/>
                      </a:cubicBezTo>
                      <a:cubicBezTo>
                        <a:pt x="113" y="84"/>
                        <a:pt x="113" y="84"/>
                        <a:pt x="113" y="84"/>
                      </a:cubicBezTo>
                      <a:cubicBezTo>
                        <a:pt x="117" y="87"/>
                        <a:pt x="118" y="94"/>
                        <a:pt x="114" y="98"/>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84" name="Freeform 155">
                  <a:extLst>
                    <a:ext uri="{FF2B5EF4-FFF2-40B4-BE49-F238E27FC236}">
                      <a16:creationId xmlns="" xmlns:a16="http://schemas.microsoft.com/office/drawing/2014/main" id="{235BA42D-CF89-47D9-94F3-8E374095E550}"/>
                    </a:ext>
                  </a:extLst>
                </p:cNvPr>
                <p:cNvSpPr>
                  <a:spLocks/>
                </p:cNvSpPr>
                <p:nvPr/>
              </p:nvSpPr>
              <p:spPr bwMode="auto">
                <a:xfrm>
                  <a:off x="4465" y="596"/>
                  <a:ext cx="315" cy="191"/>
                </a:xfrm>
                <a:custGeom>
                  <a:avLst/>
                  <a:gdLst>
                    <a:gd name="T0" fmla="*/ 130 w 133"/>
                    <a:gd name="T1" fmla="*/ 74 h 81"/>
                    <a:gd name="T2" fmla="*/ 116 w 133"/>
                    <a:gd name="T3" fmla="*/ 78 h 81"/>
                    <a:gd name="T4" fmla="*/ 7 w 133"/>
                    <a:gd name="T5" fmla="*/ 20 h 81"/>
                    <a:gd name="T6" fmla="*/ 3 w 133"/>
                    <a:gd name="T7" fmla="*/ 6 h 81"/>
                    <a:gd name="T8" fmla="*/ 3 w 133"/>
                    <a:gd name="T9" fmla="*/ 6 h 81"/>
                    <a:gd name="T10" fmla="*/ 16 w 133"/>
                    <a:gd name="T11" fmla="*/ 2 h 81"/>
                    <a:gd name="T12" fmla="*/ 126 w 133"/>
                    <a:gd name="T13" fmla="*/ 61 h 81"/>
                    <a:gd name="T14" fmla="*/ 130 w 133"/>
                    <a:gd name="T15" fmla="*/ 74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3" h="81">
                      <a:moveTo>
                        <a:pt x="130" y="74"/>
                      </a:moveTo>
                      <a:cubicBezTo>
                        <a:pt x="127" y="79"/>
                        <a:pt x="121" y="81"/>
                        <a:pt x="116" y="78"/>
                      </a:cubicBezTo>
                      <a:cubicBezTo>
                        <a:pt x="7" y="20"/>
                        <a:pt x="7" y="20"/>
                        <a:pt x="7" y="20"/>
                      </a:cubicBezTo>
                      <a:cubicBezTo>
                        <a:pt x="2" y="17"/>
                        <a:pt x="0" y="11"/>
                        <a:pt x="3" y="6"/>
                      </a:cubicBezTo>
                      <a:cubicBezTo>
                        <a:pt x="3" y="6"/>
                        <a:pt x="3" y="6"/>
                        <a:pt x="3" y="6"/>
                      </a:cubicBezTo>
                      <a:cubicBezTo>
                        <a:pt x="5" y="2"/>
                        <a:pt x="11" y="0"/>
                        <a:pt x="16" y="2"/>
                      </a:cubicBezTo>
                      <a:cubicBezTo>
                        <a:pt x="126" y="61"/>
                        <a:pt x="126" y="61"/>
                        <a:pt x="126" y="61"/>
                      </a:cubicBezTo>
                      <a:cubicBezTo>
                        <a:pt x="131" y="63"/>
                        <a:pt x="133" y="69"/>
                        <a:pt x="130" y="74"/>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85" name="Freeform 156">
                  <a:extLst>
                    <a:ext uri="{FF2B5EF4-FFF2-40B4-BE49-F238E27FC236}">
                      <a16:creationId xmlns="" xmlns:a16="http://schemas.microsoft.com/office/drawing/2014/main" id="{F16D0C46-3A0C-4CF9-B532-619A5EA97A13}"/>
                    </a:ext>
                  </a:extLst>
                </p:cNvPr>
                <p:cNvSpPr>
                  <a:spLocks/>
                </p:cNvSpPr>
                <p:nvPr/>
              </p:nvSpPr>
              <p:spPr bwMode="auto">
                <a:xfrm>
                  <a:off x="4134" y="494"/>
                  <a:ext cx="333" cy="132"/>
                </a:xfrm>
                <a:custGeom>
                  <a:avLst/>
                  <a:gdLst>
                    <a:gd name="T0" fmla="*/ 139 w 141"/>
                    <a:gd name="T1" fmla="*/ 48 h 56"/>
                    <a:gd name="T2" fmla="*/ 127 w 141"/>
                    <a:gd name="T3" fmla="*/ 55 h 56"/>
                    <a:gd name="T4" fmla="*/ 8 w 141"/>
                    <a:gd name="T5" fmla="*/ 21 h 56"/>
                    <a:gd name="T6" fmla="*/ 1 w 141"/>
                    <a:gd name="T7" fmla="*/ 8 h 56"/>
                    <a:gd name="T8" fmla="*/ 1 w 141"/>
                    <a:gd name="T9" fmla="*/ 8 h 56"/>
                    <a:gd name="T10" fmla="*/ 13 w 141"/>
                    <a:gd name="T11" fmla="*/ 1 h 56"/>
                    <a:gd name="T12" fmla="*/ 133 w 141"/>
                    <a:gd name="T13" fmla="*/ 36 h 56"/>
                    <a:gd name="T14" fmla="*/ 139 w 141"/>
                    <a:gd name="T15" fmla="*/ 48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56">
                      <a:moveTo>
                        <a:pt x="139" y="48"/>
                      </a:moveTo>
                      <a:cubicBezTo>
                        <a:pt x="138" y="53"/>
                        <a:pt x="132" y="56"/>
                        <a:pt x="127" y="55"/>
                      </a:cubicBezTo>
                      <a:cubicBezTo>
                        <a:pt x="8" y="21"/>
                        <a:pt x="8" y="21"/>
                        <a:pt x="8" y="21"/>
                      </a:cubicBezTo>
                      <a:cubicBezTo>
                        <a:pt x="3" y="19"/>
                        <a:pt x="0" y="14"/>
                        <a:pt x="1" y="8"/>
                      </a:cubicBezTo>
                      <a:cubicBezTo>
                        <a:pt x="1" y="8"/>
                        <a:pt x="1" y="8"/>
                        <a:pt x="1" y="8"/>
                      </a:cubicBezTo>
                      <a:cubicBezTo>
                        <a:pt x="3" y="3"/>
                        <a:pt x="8" y="0"/>
                        <a:pt x="13" y="1"/>
                      </a:cubicBezTo>
                      <a:cubicBezTo>
                        <a:pt x="133" y="36"/>
                        <a:pt x="133" y="36"/>
                        <a:pt x="133" y="36"/>
                      </a:cubicBezTo>
                      <a:cubicBezTo>
                        <a:pt x="138" y="37"/>
                        <a:pt x="141" y="43"/>
                        <a:pt x="139" y="48"/>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186" name="Freeform 157">
                  <a:extLst>
                    <a:ext uri="{FF2B5EF4-FFF2-40B4-BE49-F238E27FC236}">
                      <a16:creationId xmlns="" xmlns:a16="http://schemas.microsoft.com/office/drawing/2014/main" id="{1DC33621-82A7-4916-8CBC-2A46D2B97BC2}"/>
                    </a:ext>
                  </a:extLst>
                </p:cNvPr>
                <p:cNvSpPr>
                  <a:spLocks/>
                </p:cNvSpPr>
                <p:nvPr/>
              </p:nvSpPr>
              <p:spPr bwMode="auto">
                <a:xfrm>
                  <a:off x="3786" y="465"/>
                  <a:ext cx="343" cy="69"/>
                </a:xfrm>
                <a:custGeom>
                  <a:avLst/>
                  <a:gdLst>
                    <a:gd name="T0" fmla="*/ 145 w 145"/>
                    <a:gd name="T1" fmla="*/ 20 h 29"/>
                    <a:gd name="T2" fmla="*/ 134 w 145"/>
                    <a:gd name="T3" fmla="*/ 29 h 29"/>
                    <a:gd name="T4" fmla="*/ 10 w 145"/>
                    <a:gd name="T5" fmla="*/ 20 h 29"/>
                    <a:gd name="T6" fmla="*/ 1 w 145"/>
                    <a:gd name="T7" fmla="*/ 9 h 29"/>
                    <a:gd name="T8" fmla="*/ 1 w 145"/>
                    <a:gd name="T9" fmla="*/ 9 h 29"/>
                    <a:gd name="T10" fmla="*/ 12 w 145"/>
                    <a:gd name="T11" fmla="*/ 0 h 29"/>
                    <a:gd name="T12" fmla="*/ 135 w 145"/>
                    <a:gd name="T13" fmla="*/ 9 h 29"/>
                    <a:gd name="T14" fmla="*/ 145 w 145"/>
                    <a:gd name="T15" fmla="*/ 20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5" h="29">
                      <a:moveTo>
                        <a:pt x="145" y="20"/>
                      </a:moveTo>
                      <a:cubicBezTo>
                        <a:pt x="144" y="25"/>
                        <a:pt x="139" y="29"/>
                        <a:pt x="134" y="29"/>
                      </a:cubicBezTo>
                      <a:cubicBezTo>
                        <a:pt x="10" y="20"/>
                        <a:pt x="10" y="20"/>
                        <a:pt x="10" y="20"/>
                      </a:cubicBezTo>
                      <a:cubicBezTo>
                        <a:pt x="5" y="20"/>
                        <a:pt x="0" y="15"/>
                        <a:pt x="1" y="9"/>
                      </a:cubicBezTo>
                      <a:cubicBezTo>
                        <a:pt x="1" y="9"/>
                        <a:pt x="1" y="9"/>
                        <a:pt x="1" y="9"/>
                      </a:cubicBezTo>
                      <a:cubicBezTo>
                        <a:pt x="1" y="4"/>
                        <a:pt x="6" y="0"/>
                        <a:pt x="12" y="0"/>
                      </a:cubicBezTo>
                      <a:cubicBezTo>
                        <a:pt x="135" y="9"/>
                        <a:pt x="135" y="9"/>
                        <a:pt x="135" y="9"/>
                      </a:cubicBezTo>
                      <a:cubicBezTo>
                        <a:pt x="141" y="9"/>
                        <a:pt x="145" y="14"/>
                        <a:pt x="145" y="20"/>
                      </a:cubicBezTo>
                      <a:close/>
                    </a:path>
                  </a:pathLst>
                </a:custGeom>
                <a:gradFill flip="none" rotWithShape="1">
                  <a:gsLst>
                    <a:gs pos="0">
                      <a:schemeClr val="accent3"/>
                    </a:gs>
                    <a:gs pos="100000">
                      <a:srgbClr val="021F65">
                        <a:alpha val="0"/>
                      </a:srgbClr>
                    </a:gs>
                  </a:gsLst>
                  <a:path path="circle">
                    <a:fillToRect l="100000" b="100000"/>
                  </a:path>
                  <a:tileRect t="-100000" r="-100000"/>
                </a:gra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grpSp>
          <p:grpSp>
            <p:nvGrpSpPr>
              <p:cNvPr id="152" name="组合 151">
                <a:extLst>
                  <a:ext uri="{FF2B5EF4-FFF2-40B4-BE49-F238E27FC236}">
                    <a16:creationId xmlns="" xmlns:a16="http://schemas.microsoft.com/office/drawing/2014/main" id="{484AA60F-57EB-4C81-9387-0C9751A48C7A}"/>
                  </a:ext>
                </a:extLst>
              </p:cNvPr>
              <p:cNvGrpSpPr/>
              <p:nvPr/>
            </p:nvGrpSpPr>
            <p:grpSpPr>
              <a:xfrm>
                <a:off x="4138211" y="2008843"/>
                <a:ext cx="526838" cy="526836"/>
                <a:chOff x="3623889" y="1125021"/>
                <a:chExt cx="564634" cy="564632"/>
              </a:xfrm>
            </p:grpSpPr>
            <p:sp>
              <p:nvSpPr>
                <p:cNvPr id="153" name="任意多边形 350">
                  <a:extLst>
                    <a:ext uri="{FF2B5EF4-FFF2-40B4-BE49-F238E27FC236}">
                      <a16:creationId xmlns="" xmlns:a16="http://schemas.microsoft.com/office/drawing/2014/main" id="{B716BE77-C1AB-42E4-A580-70CCD76CAD8B}"/>
                    </a:ext>
                  </a:extLst>
                </p:cNvPr>
                <p:cNvSpPr/>
                <p:nvPr/>
              </p:nvSpPr>
              <p:spPr>
                <a:xfrm rot="10800000">
                  <a:off x="3623889" y="1125021"/>
                  <a:ext cx="138551" cy="138550"/>
                </a:xfrm>
                <a:custGeom>
                  <a:avLst/>
                  <a:gdLst>
                    <a:gd name="connsiteX0" fmla="*/ 0 w 138551"/>
                    <a:gd name="connsiteY0" fmla="*/ 138550 h 138550"/>
                    <a:gd name="connsiteX1" fmla="*/ 0 w 138551"/>
                    <a:gd name="connsiteY1" fmla="*/ 0 h 138550"/>
                    <a:gd name="connsiteX2" fmla="*/ 138551 w 138551"/>
                    <a:gd name="connsiteY2" fmla="*/ 0 h 138550"/>
                    <a:gd name="connsiteX3" fmla="*/ 120038 w 138551"/>
                    <a:gd name="connsiteY3" fmla="*/ 34107 h 138550"/>
                    <a:gd name="connsiteX4" fmla="*/ 34107 w 138551"/>
                    <a:gd name="connsiteY4" fmla="*/ 120037 h 138550"/>
                    <a:gd name="connsiteX5" fmla="*/ 0 w 138551"/>
                    <a:gd name="connsiteY5" fmla="*/ 138550 h 138550"/>
                    <a:gd name="connsiteX0" fmla="*/ 0 w 138551"/>
                    <a:gd name="connsiteY0" fmla="*/ 0 h 138550"/>
                    <a:gd name="connsiteX1" fmla="*/ 138551 w 138551"/>
                    <a:gd name="connsiteY1" fmla="*/ 0 h 138550"/>
                    <a:gd name="connsiteX2" fmla="*/ 120038 w 138551"/>
                    <a:gd name="connsiteY2" fmla="*/ 34107 h 138550"/>
                    <a:gd name="connsiteX3" fmla="*/ 34107 w 138551"/>
                    <a:gd name="connsiteY3" fmla="*/ 120037 h 138550"/>
                    <a:gd name="connsiteX4" fmla="*/ 0 w 138551"/>
                    <a:gd name="connsiteY4" fmla="*/ 138550 h 138550"/>
                    <a:gd name="connsiteX5" fmla="*/ 91440 w 138551"/>
                    <a:gd name="connsiteY5" fmla="*/ 91440 h 138550"/>
                    <a:gd name="connsiteX0" fmla="*/ 138551 w 138551"/>
                    <a:gd name="connsiteY0" fmla="*/ 0 h 138550"/>
                    <a:gd name="connsiteX1" fmla="*/ 120038 w 138551"/>
                    <a:gd name="connsiteY1" fmla="*/ 34107 h 138550"/>
                    <a:gd name="connsiteX2" fmla="*/ 34107 w 138551"/>
                    <a:gd name="connsiteY2" fmla="*/ 120037 h 138550"/>
                    <a:gd name="connsiteX3" fmla="*/ 0 w 138551"/>
                    <a:gd name="connsiteY3" fmla="*/ 138550 h 138550"/>
                    <a:gd name="connsiteX4" fmla="*/ 91440 w 138551"/>
                    <a:gd name="connsiteY4" fmla="*/ 91440 h 138550"/>
                    <a:gd name="connsiteX0" fmla="*/ 138551 w 138551"/>
                    <a:gd name="connsiteY0" fmla="*/ 0 h 138550"/>
                    <a:gd name="connsiteX1" fmla="*/ 120038 w 138551"/>
                    <a:gd name="connsiteY1" fmla="*/ 34107 h 138550"/>
                    <a:gd name="connsiteX2" fmla="*/ 34107 w 138551"/>
                    <a:gd name="connsiteY2" fmla="*/ 120037 h 138550"/>
                    <a:gd name="connsiteX3" fmla="*/ 0 w 138551"/>
                    <a:gd name="connsiteY3" fmla="*/ 138550 h 138550"/>
                  </a:gdLst>
                  <a:ahLst/>
                  <a:cxnLst>
                    <a:cxn ang="0">
                      <a:pos x="connsiteX0" y="connsiteY0"/>
                    </a:cxn>
                    <a:cxn ang="0">
                      <a:pos x="connsiteX1" y="connsiteY1"/>
                    </a:cxn>
                    <a:cxn ang="0">
                      <a:pos x="connsiteX2" y="connsiteY2"/>
                    </a:cxn>
                    <a:cxn ang="0">
                      <a:pos x="connsiteX3" y="connsiteY3"/>
                    </a:cxn>
                  </a:cxnLst>
                  <a:rect l="l" t="t" r="r" b="b"/>
                  <a:pathLst>
                    <a:path w="138551" h="138550">
                      <a:moveTo>
                        <a:pt x="138551" y="0"/>
                      </a:moveTo>
                      <a:lnTo>
                        <a:pt x="120038" y="34107"/>
                      </a:lnTo>
                      <a:cubicBezTo>
                        <a:pt x="97170" y="67957"/>
                        <a:pt x="67957" y="97169"/>
                        <a:pt x="34107" y="120037"/>
                      </a:cubicBezTo>
                      <a:lnTo>
                        <a:pt x="0" y="138550"/>
                      </a:lnTo>
                    </a:path>
                  </a:pathLst>
                </a:custGeom>
                <a:noFill/>
                <a:ln w="19050">
                  <a:solidFill>
                    <a:schemeClr val="bg1"/>
                  </a:solidFill>
                </a:ln>
                <a:effectLst>
                  <a:outerShdw blurRad="63500" sx="102000" sy="1020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p>
              </p:txBody>
            </p:sp>
            <p:sp>
              <p:nvSpPr>
                <p:cNvPr id="154" name="任意多边形 351">
                  <a:extLst>
                    <a:ext uri="{FF2B5EF4-FFF2-40B4-BE49-F238E27FC236}">
                      <a16:creationId xmlns="" xmlns:a16="http://schemas.microsoft.com/office/drawing/2014/main" id="{1AC8026A-960B-4381-ABF7-9BB1165490A8}"/>
                    </a:ext>
                  </a:extLst>
                </p:cNvPr>
                <p:cNvSpPr/>
                <p:nvPr/>
              </p:nvSpPr>
              <p:spPr>
                <a:xfrm rot="10800000">
                  <a:off x="4049972" y="1125021"/>
                  <a:ext cx="138551" cy="138550"/>
                </a:xfrm>
                <a:custGeom>
                  <a:avLst/>
                  <a:gdLst>
                    <a:gd name="connsiteX0" fmla="*/ 138551 w 138551"/>
                    <a:gd name="connsiteY0" fmla="*/ 138550 h 138550"/>
                    <a:gd name="connsiteX1" fmla="*/ 104444 w 138551"/>
                    <a:gd name="connsiteY1" fmla="*/ 120037 h 138550"/>
                    <a:gd name="connsiteX2" fmla="*/ 18513 w 138551"/>
                    <a:gd name="connsiteY2" fmla="*/ 34107 h 138550"/>
                    <a:gd name="connsiteX3" fmla="*/ 0 w 138551"/>
                    <a:gd name="connsiteY3" fmla="*/ 0 h 138550"/>
                    <a:gd name="connsiteX4" fmla="*/ 138551 w 138551"/>
                    <a:gd name="connsiteY4" fmla="*/ 0 h 138550"/>
                    <a:gd name="connsiteX5" fmla="*/ 138551 w 138551"/>
                    <a:gd name="connsiteY5" fmla="*/ 138550 h 138550"/>
                    <a:gd name="connsiteX0" fmla="*/ 138551 w 229991"/>
                    <a:gd name="connsiteY0" fmla="*/ 0 h 138550"/>
                    <a:gd name="connsiteX1" fmla="*/ 138551 w 229991"/>
                    <a:gd name="connsiteY1" fmla="*/ 138550 h 138550"/>
                    <a:gd name="connsiteX2" fmla="*/ 104444 w 229991"/>
                    <a:gd name="connsiteY2" fmla="*/ 120037 h 138550"/>
                    <a:gd name="connsiteX3" fmla="*/ 18513 w 229991"/>
                    <a:gd name="connsiteY3" fmla="*/ 34107 h 138550"/>
                    <a:gd name="connsiteX4" fmla="*/ 0 w 229991"/>
                    <a:gd name="connsiteY4" fmla="*/ 0 h 138550"/>
                    <a:gd name="connsiteX5" fmla="*/ 229991 w 229991"/>
                    <a:gd name="connsiteY5" fmla="*/ 91440 h 138550"/>
                    <a:gd name="connsiteX0" fmla="*/ 138551 w 229991"/>
                    <a:gd name="connsiteY0" fmla="*/ 138550 h 138550"/>
                    <a:gd name="connsiteX1" fmla="*/ 104444 w 229991"/>
                    <a:gd name="connsiteY1" fmla="*/ 120037 h 138550"/>
                    <a:gd name="connsiteX2" fmla="*/ 18513 w 229991"/>
                    <a:gd name="connsiteY2" fmla="*/ 34107 h 138550"/>
                    <a:gd name="connsiteX3" fmla="*/ 0 w 229991"/>
                    <a:gd name="connsiteY3" fmla="*/ 0 h 138550"/>
                    <a:gd name="connsiteX4" fmla="*/ 229991 w 229991"/>
                    <a:gd name="connsiteY4" fmla="*/ 91440 h 138550"/>
                    <a:gd name="connsiteX0" fmla="*/ 138551 w 138551"/>
                    <a:gd name="connsiteY0" fmla="*/ 138550 h 138550"/>
                    <a:gd name="connsiteX1" fmla="*/ 104444 w 138551"/>
                    <a:gd name="connsiteY1" fmla="*/ 120037 h 138550"/>
                    <a:gd name="connsiteX2" fmla="*/ 18513 w 138551"/>
                    <a:gd name="connsiteY2" fmla="*/ 34107 h 138550"/>
                    <a:gd name="connsiteX3" fmla="*/ 0 w 138551"/>
                    <a:gd name="connsiteY3" fmla="*/ 0 h 138550"/>
                  </a:gdLst>
                  <a:ahLst/>
                  <a:cxnLst>
                    <a:cxn ang="0">
                      <a:pos x="connsiteX0" y="connsiteY0"/>
                    </a:cxn>
                    <a:cxn ang="0">
                      <a:pos x="connsiteX1" y="connsiteY1"/>
                    </a:cxn>
                    <a:cxn ang="0">
                      <a:pos x="connsiteX2" y="connsiteY2"/>
                    </a:cxn>
                    <a:cxn ang="0">
                      <a:pos x="connsiteX3" y="connsiteY3"/>
                    </a:cxn>
                  </a:cxnLst>
                  <a:rect l="l" t="t" r="r" b="b"/>
                  <a:pathLst>
                    <a:path w="138551" h="138550">
                      <a:moveTo>
                        <a:pt x="138551" y="138550"/>
                      </a:moveTo>
                      <a:lnTo>
                        <a:pt x="104444" y="120037"/>
                      </a:lnTo>
                      <a:cubicBezTo>
                        <a:pt x="70594" y="97169"/>
                        <a:pt x="41382" y="67957"/>
                        <a:pt x="18513" y="34107"/>
                      </a:cubicBezTo>
                      <a:lnTo>
                        <a:pt x="0" y="0"/>
                      </a:lnTo>
                    </a:path>
                  </a:pathLst>
                </a:custGeom>
                <a:noFill/>
                <a:ln w="19050">
                  <a:solidFill>
                    <a:schemeClr val="bg1"/>
                  </a:solidFill>
                </a:ln>
                <a:effectLst>
                  <a:outerShdw blurRad="63500" sx="102000" sy="1020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p>
              </p:txBody>
            </p:sp>
            <p:sp>
              <p:nvSpPr>
                <p:cNvPr id="155" name="任意多边形 352">
                  <a:extLst>
                    <a:ext uri="{FF2B5EF4-FFF2-40B4-BE49-F238E27FC236}">
                      <a16:creationId xmlns="" xmlns:a16="http://schemas.microsoft.com/office/drawing/2014/main" id="{2BC4BE25-741B-4F2E-BD22-B4D4FB0DE084}"/>
                    </a:ext>
                  </a:extLst>
                </p:cNvPr>
                <p:cNvSpPr/>
                <p:nvPr/>
              </p:nvSpPr>
              <p:spPr>
                <a:xfrm rot="10800000">
                  <a:off x="3623889" y="1551103"/>
                  <a:ext cx="138551" cy="138550"/>
                </a:xfrm>
                <a:custGeom>
                  <a:avLst/>
                  <a:gdLst>
                    <a:gd name="connsiteX0" fmla="*/ 138551 w 138551"/>
                    <a:gd name="connsiteY0" fmla="*/ 138550 h 138550"/>
                    <a:gd name="connsiteX1" fmla="*/ 0 w 138551"/>
                    <a:gd name="connsiteY1" fmla="*/ 138550 h 138550"/>
                    <a:gd name="connsiteX2" fmla="*/ 0 w 138551"/>
                    <a:gd name="connsiteY2" fmla="*/ 0 h 138550"/>
                    <a:gd name="connsiteX3" fmla="*/ 34107 w 138551"/>
                    <a:gd name="connsiteY3" fmla="*/ 18513 h 138550"/>
                    <a:gd name="connsiteX4" fmla="*/ 120038 w 138551"/>
                    <a:gd name="connsiteY4" fmla="*/ 104443 h 138550"/>
                    <a:gd name="connsiteX5" fmla="*/ 138551 w 138551"/>
                    <a:gd name="connsiteY5" fmla="*/ 138550 h 138550"/>
                    <a:gd name="connsiteX0" fmla="*/ 0 w 138551"/>
                    <a:gd name="connsiteY0" fmla="*/ 138550 h 229990"/>
                    <a:gd name="connsiteX1" fmla="*/ 0 w 138551"/>
                    <a:gd name="connsiteY1" fmla="*/ 0 h 229990"/>
                    <a:gd name="connsiteX2" fmla="*/ 34107 w 138551"/>
                    <a:gd name="connsiteY2" fmla="*/ 18513 h 229990"/>
                    <a:gd name="connsiteX3" fmla="*/ 120038 w 138551"/>
                    <a:gd name="connsiteY3" fmla="*/ 104443 h 229990"/>
                    <a:gd name="connsiteX4" fmla="*/ 138551 w 138551"/>
                    <a:gd name="connsiteY4" fmla="*/ 138550 h 229990"/>
                    <a:gd name="connsiteX5" fmla="*/ 91440 w 138551"/>
                    <a:gd name="connsiteY5" fmla="*/ 229990 h 229990"/>
                    <a:gd name="connsiteX0" fmla="*/ 0 w 138551"/>
                    <a:gd name="connsiteY0" fmla="*/ 0 h 229990"/>
                    <a:gd name="connsiteX1" fmla="*/ 34107 w 138551"/>
                    <a:gd name="connsiteY1" fmla="*/ 18513 h 229990"/>
                    <a:gd name="connsiteX2" fmla="*/ 120038 w 138551"/>
                    <a:gd name="connsiteY2" fmla="*/ 104443 h 229990"/>
                    <a:gd name="connsiteX3" fmla="*/ 138551 w 138551"/>
                    <a:gd name="connsiteY3" fmla="*/ 138550 h 229990"/>
                    <a:gd name="connsiteX4" fmla="*/ 91440 w 138551"/>
                    <a:gd name="connsiteY4" fmla="*/ 229990 h 229990"/>
                    <a:gd name="connsiteX0" fmla="*/ 0 w 138551"/>
                    <a:gd name="connsiteY0" fmla="*/ 0 h 138550"/>
                    <a:gd name="connsiteX1" fmla="*/ 34107 w 138551"/>
                    <a:gd name="connsiteY1" fmla="*/ 18513 h 138550"/>
                    <a:gd name="connsiteX2" fmla="*/ 120038 w 138551"/>
                    <a:gd name="connsiteY2" fmla="*/ 104443 h 138550"/>
                    <a:gd name="connsiteX3" fmla="*/ 138551 w 138551"/>
                    <a:gd name="connsiteY3" fmla="*/ 138550 h 138550"/>
                  </a:gdLst>
                  <a:ahLst/>
                  <a:cxnLst>
                    <a:cxn ang="0">
                      <a:pos x="connsiteX0" y="connsiteY0"/>
                    </a:cxn>
                    <a:cxn ang="0">
                      <a:pos x="connsiteX1" y="connsiteY1"/>
                    </a:cxn>
                    <a:cxn ang="0">
                      <a:pos x="connsiteX2" y="connsiteY2"/>
                    </a:cxn>
                    <a:cxn ang="0">
                      <a:pos x="connsiteX3" y="connsiteY3"/>
                    </a:cxn>
                  </a:cxnLst>
                  <a:rect l="l" t="t" r="r" b="b"/>
                  <a:pathLst>
                    <a:path w="138551" h="138550">
                      <a:moveTo>
                        <a:pt x="0" y="0"/>
                      </a:moveTo>
                      <a:lnTo>
                        <a:pt x="34107" y="18513"/>
                      </a:lnTo>
                      <a:cubicBezTo>
                        <a:pt x="67957" y="41381"/>
                        <a:pt x="97170" y="70593"/>
                        <a:pt x="120038" y="104443"/>
                      </a:cubicBezTo>
                      <a:lnTo>
                        <a:pt x="138551" y="138550"/>
                      </a:lnTo>
                    </a:path>
                  </a:pathLst>
                </a:custGeom>
                <a:noFill/>
                <a:ln w="19050">
                  <a:solidFill>
                    <a:schemeClr val="bg1"/>
                  </a:solidFill>
                </a:ln>
                <a:effectLst>
                  <a:outerShdw blurRad="63500" sx="102000" sy="1020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p>
              </p:txBody>
            </p:sp>
            <p:sp>
              <p:nvSpPr>
                <p:cNvPr id="156" name="任意多边形 353">
                  <a:extLst>
                    <a:ext uri="{FF2B5EF4-FFF2-40B4-BE49-F238E27FC236}">
                      <a16:creationId xmlns="" xmlns:a16="http://schemas.microsoft.com/office/drawing/2014/main" id="{93BEBE03-0D02-485C-86F6-D6C5EA6AAEEF}"/>
                    </a:ext>
                  </a:extLst>
                </p:cNvPr>
                <p:cNvSpPr/>
                <p:nvPr/>
              </p:nvSpPr>
              <p:spPr>
                <a:xfrm rot="10800000">
                  <a:off x="4049972" y="1551103"/>
                  <a:ext cx="138551" cy="138550"/>
                </a:xfrm>
                <a:custGeom>
                  <a:avLst/>
                  <a:gdLst>
                    <a:gd name="connsiteX0" fmla="*/ 138551 w 138551"/>
                    <a:gd name="connsiteY0" fmla="*/ 138550 h 138550"/>
                    <a:gd name="connsiteX1" fmla="*/ 0 w 138551"/>
                    <a:gd name="connsiteY1" fmla="*/ 138550 h 138550"/>
                    <a:gd name="connsiteX2" fmla="*/ 18513 w 138551"/>
                    <a:gd name="connsiteY2" fmla="*/ 104443 h 138550"/>
                    <a:gd name="connsiteX3" fmla="*/ 104444 w 138551"/>
                    <a:gd name="connsiteY3" fmla="*/ 18513 h 138550"/>
                    <a:gd name="connsiteX4" fmla="*/ 138551 w 138551"/>
                    <a:gd name="connsiteY4" fmla="*/ 0 h 138550"/>
                    <a:gd name="connsiteX5" fmla="*/ 138551 w 138551"/>
                    <a:gd name="connsiteY5" fmla="*/ 138550 h 138550"/>
                    <a:gd name="connsiteX0" fmla="*/ 138551 w 229991"/>
                    <a:gd name="connsiteY0" fmla="*/ 138550 h 229990"/>
                    <a:gd name="connsiteX1" fmla="*/ 0 w 229991"/>
                    <a:gd name="connsiteY1" fmla="*/ 138550 h 229990"/>
                    <a:gd name="connsiteX2" fmla="*/ 18513 w 229991"/>
                    <a:gd name="connsiteY2" fmla="*/ 104443 h 229990"/>
                    <a:gd name="connsiteX3" fmla="*/ 104444 w 229991"/>
                    <a:gd name="connsiteY3" fmla="*/ 18513 h 229990"/>
                    <a:gd name="connsiteX4" fmla="*/ 138551 w 229991"/>
                    <a:gd name="connsiteY4" fmla="*/ 0 h 229990"/>
                    <a:gd name="connsiteX5" fmla="*/ 229991 w 229991"/>
                    <a:gd name="connsiteY5" fmla="*/ 229990 h 229990"/>
                    <a:gd name="connsiteX0" fmla="*/ 138551 w 138551"/>
                    <a:gd name="connsiteY0" fmla="*/ 138550 h 138550"/>
                    <a:gd name="connsiteX1" fmla="*/ 0 w 138551"/>
                    <a:gd name="connsiteY1" fmla="*/ 138550 h 138550"/>
                    <a:gd name="connsiteX2" fmla="*/ 18513 w 138551"/>
                    <a:gd name="connsiteY2" fmla="*/ 104443 h 138550"/>
                    <a:gd name="connsiteX3" fmla="*/ 104444 w 138551"/>
                    <a:gd name="connsiteY3" fmla="*/ 18513 h 138550"/>
                    <a:gd name="connsiteX4" fmla="*/ 138551 w 138551"/>
                    <a:gd name="connsiteY4" fmla="*/ 0 h 138550"/>
                    <a:gd name="connsiteX0" fmla="*/ 0 w 138551"/>
                    <a:gd name="connsiteY0" fmla="*/ 138550 h 138550"/>
                    <a:gd name="connsiteX1" fmla="*/ 18513 w 138551"/>
                    <a:gd name="connsiteY1" fmla="*/ 104443 h 138550"/>
                    <a:gd name="connsiteX2" fmla="*/ 104444 w 138551"/>
                    <a:gd name="connsiteY2" fmla="*/ 18513 h 138550"/>
                    <a:gd name="connsiteX3" fmla="*/ 138551 w 138551"/>
                    <a:gd name="connsiteY3" fmla="*/ 0 h 138550"/>
                  </a:gdLst>
                  <a:ahLst/>
                  <a:cxnLst>
                    <a:cxn ang="0">
                      <a:pos x="connsiteX0" y="connsiteY0"/>
                    </a:cxn>
                    <a:cxn ang="0">
                      <a:pos x="connsiteX1" y="connsiteY1"/>
                    </a:cxn>
                    <a:cxn ang="0">
                      <a:pos x="connsiteX2" y="connsiteY2"/>
                    </a:cxn>
                    <a:cxn ang="0">
                      <a:pos x="connsiteX3" y="connsiteY3"/>
                    </a:cxn>
                  </a:cxnLst>
                  <a:rect l="l" t="t" r="r" b="b"/>
                  <a:pathLst>
                    <a:path w="138551" h="138550">
                      <a:moveTo>
                        <a:pt x="0" y="138550"/>
                      </a:moveTo>
                      <a:lnTo>
                        <a:pt x="18513" y="104443"/>
                      </a:lnTo>
                      <a:cubicBezTo>
                        <a:pt x="41382" y="70593"/>
                        <a:pt x="70594" y="41381"/>
                        <a:pt x="104444" y="18513"/>
                      </a:cubicBezTo>
                      <a:lnTo>
                        <a:pt x="138551" y="0"/>
                      </a:lnTo>
                    </a:path>
                  </a:pathLst>
                </a:custGeom>
                <a:noFill/>
                <a:ln w="19050">
                  <a:solidFill>
                    <a:schemeClr val="bg1"/>
                  </a:solidFill>
                </a:ln>
                <a:effectLst>
                  <a:outerShdw blurRad="63500" sx="102000" sy="1020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p>
              </p:txBody>
            </p:sp>
          </p:grpSp>
        </p:grpSp>
        <p:sp>
          <p:nvSpPr>
            <p:cNvPr id="149" name="矩形 148">
              <a:extLst>
                <a:ext uri="{FF2B5EF4-FFF2-40B4-BE49-F238E27FC236}">
                  <a16:creationId xmlns="" xmlns:a16="http://schemas.microsoft.com/office/drawing/2014/main" id="{0D9E6351-A65E-4485-AE64-97F2393357CE}"/>
                </a:ext>
              </a:extLst>
            </p:cNvPr>
            <p:cNvSpPr/>
            <p:nvPr/>
          </p:nvSpPr>
          <p:spPr>
            <a:xfrm>
              <a:off x="1656192" y="2400572"/>
              <a:ext cx="1082348" cy="307777"/>
            </a:xfrm>
            <a:prstGeom prst="rect">
              <a:avLst/>
            </a:prstGeom>
          </p:spPr>
          <p:txBody>
            <a:bodyPr wrap="none">
              <a:spAutoFit/>
            </a:bodyPr>
            <a:lstStyle/>
            <a:p>
              <a:pPr algn="ctr"/>
              <a:r>
                <a:rPr lang="zh-CN" altLang="en-US" sz="1400" dirty="0">
                  <a:solidFill>
                    <a:schemeClr val="bg1"/>
                  </a:solidFill>
                </a:rPr>
                <a:t>新分工体系</a:t>
              </a:r>
            </a:p>
          </p:txBody>
        </p:sp>
      </p:grpSp>
      <p:grpSp>
        <p:nvGrpSpPr>
          <p:cNvPr id="232" name="组合 231">
            <a:extLst>
              <a:ext uri="{FF2B5EF4-FFF2-40B4-BE49-F238E27FC236}">
                <a16:creationId xmlns="" xmlns:a16="http://schemas.microsoft.com/office/drawing/2014/main" id="{C2C151ED-509B-48A3-B01C-16EC2CF646A8}"/>
              </a:ext>
            </a:extLst>
          </p:cNvPr>
          <p:cNvGrpSpPr/>
          <p:nvPr/>
        </p:nvGrpSpPr>
        <p:grpSpPr>
          <a:xfrm>
            <a:off x="3299360" y="4334817"/>
            <a:ext cx="1330270" cy="1329164"/>
            <a:chOff x="1531165" y="1925024"/>
            <a:chExt cx="1330270" cy="1329164"/>
          </a:xfrm>
        </p:grpSpPr>
        <p:grpSp>
          <p:nvGrpSpPr>
            <p:cNvPr id="233" name="组合 232">
              <a:extLst>
                <a:ext uri="{FF2B5EF4-FFF2-40B4-BE49-F238E27FC236}">
                  <a16:creationId xmlns="" xmlns:a16="http://schemas.microsoft.com/office/drawing/2014/main" id="{75C8AF2C-E103-4AB0-91DA-0A111B5DBB4E}"/>
                </a:ext>
              </a:extLst>
            </p:cNvPr>
            <p:cNvGrpSpPr/>
            <p:nvPr/>
          </p:nvGrpSpPr>
          <p:grpSpPr>
            <a:xfrm flipH="1">
              <a:off x="1531165" y="1925024"/>
              <a:ext cx="1330270" cy="1329164"/>
              <a:chOff x="3994983" y="1865952"/>
              <a:chExt cx="813294" cy="812618"/>
            </a:xfrm>
          </p:grpSpPr>
          <p:grpSp>
            <p:nvGrpSpPr>
              <p:cNvPr id="235" name="Group 79">
                <a:extLst>
                  <a:ext uri="{FF2B5EF4-FFF2-40B4-BE49-F238E27FC236}">
                    <a16:creationId xmlns="" xmlns:a16="http://schemas.microsoft.com/office/drawing/2014/main" id="{3EF0E55B-4DEC-47B5-9C37-07153D434392}"/>
                  </a:ext>
                </a:extLst>
              </p:cNvPr>
              <p:cNvGrpSpPr>
                <a:grpSpLocks noChangeAspect="1"/>
              </p:cNvGrpSpPr>
              <p:nvPr/>
            </p:nvGrpSpPr>
            <p:grpSpPr bwMode="auto">
              <a:xfrm>
                <a:off x="3994983" y="1865952"/>
                <a:ext cx="813294" cy="812618"/>
                <a:chOff x="2035" y="355"/>
                <a:chExt cx="3610" cy="3607"/>
              </a:xfrm>
              <a:gradFill flip="none" rotWithShape="1">
                <a:gsLst>
                  <a:gs pos="0">
                    <a:schemeClr val="bg1"/>
                  </a:gs>
                  <a:gs pos="77000">
                    <a:schemeClr val="bg1">
                      <a:alpha val="0"/>
                    </a:schemeClr>
                  </a:gs>
                </a:gsLst>
                <a:lin ang="2700000" scaled="1"/>
                <a:tileRect/>
              </a:gradFill>
            </p:grpSpPr>
            <p:sp>
              <p:nvSpPr>
                <p:cNvPr id="272" name="Freeform 80">
                  <a:extLst>
                    <a:ext uri="{FF2B5EF4-FFF2-40B4-BE49-F238E27FC236}">
                      <a16:creationId xmlns="" xmlns:a16="http://schemas.microsoft.com/office/drawing/2014/main" id="{8A753D69-659D-42AD-9810-9D5222156AA3}"/>
                    </a:ext>
                  </a:extLst>
                </p:cNvPr>
                <p:cNvSpPr>
                  <a:spLocks/>
                </p:cNvSpPr>
                <p:nvPr/>
              </p:nvSpPr>
              <p:spPr bwMode="auto">
                <a:xfrm>
                  <a:off x="2634" y="772"/>
                  <a:ext cx="140" cy="137"/>
                </a:xfrm>
                <a:custGeom>
                  <a:avLst/>
                  <a:gdLst>
                    <a:gd name="T0" fmla="*/ 48 w 59"/>
                    <a:gd name="T1" fmla="*/ 48 h 58"/>
                    <a:gd name="T2" fmla="*/ 10 w 59"/>
                    <a:gd name="T3" fmla="*/ 47 h 58"/>
                    <a:gd name="T4" fmla="*/ 11 w 59"/>
                    <a:gd name="T5" fmla="*/ 10 h 58"/>
                    <a:gd name="T6" fmla="*/ 49 w 59"/>
                    <a:gd name="T7" fmla="*/ 11 h 58"/>
                    <a:gd name="T8" fmla="*/ 48 w 59"/>
                    <a:gd name="T9" fmla="*/ 48 h 58"/>
                  </a:gdLst>
                  <a:ahLst/>
                  <a:cxnLst>
                    <a:cxn ang="0">
                      <a:pos x="T0" y="T1"/>
                    </a:cxn>
                    <a:cxn ang="0">
                      <a:pos x="T2" y="T3"/>
                    </a:cxn>
                    <a:cxn ang="0">
                      <a:pos x="T4" y="T5"/>
                    </a:cxn>
                    <a:cxn ang="0">
                      <a:pos x="T6" y="T7"/>
                    </a:cxn>
                    <a:cxn ang="0">
                      <a:pos x="T8" y="T9"/>
                    </a:cxn>
                  </a:cxnLst>
                  <a:rect l="0" t="0" r="r" b="b"/>
                  <a:pathLst>
                    <a:path w="59" h="58">
                      <a:moveTo>
                        <a:pt x="48" y="48"/>
                      </a:moveTo>
                      <a:cubicBezTo>
                        <a:pt x="37" y="58"/>
                        <a:pt x="20" y="58"/>
                        <a:pt x="10" y="47"/>
                      </a:cubicBezTo>
                      <a:cubicBezTo>
                        <a:pt x="0" y="36"/>
                        <a:pt x="1" y="20"/>
                        <a:pt x="11" y="10"/>
                      </a:cubicBezTo>
                      <a:cubicBezTo>
                        <a:pt x="22" y="0"/>
                        <a:pt x="39" y="0"/>
                        <a:pt x="49" y="11"/>
                      </a:cubicBezTo>
                      <a:cubicBezTo>
                        <a:pt x="59" y="22"/>
                        <a:pt x="58" y="38"/>
                        <a:pt x="48" y="48"/>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73" name="Freeform 81">
                  <a:extLst>
                    <a:ext uri="{FF2B5EF4-FFF2-40B4-BE49-F238E27FC236}">
                      <a16:creationId xmlns="" xmlns:a16="http://schemas.microsoft.com/office/drawing/2014/main" id="{433ED939-BBBA-4DB9-9711-76FB157BA03B}"/>
                    </a:ext>
                  </a:extLst>
                </p:cNvPr>
                <p:cNvSpPr>
                  <a:spLocks/>
                </p:cNvSpPr>
                <p:nvPr/>
              </p:nvSpPr>
              <p:spPr bwMode="auto">
                <a:xfrm>
                  <a:off x="2461" y="940"/>
                  <a:ext cx="140" cy="142"/>
                </a:xfrm>
                <a:custGeom>
                  <a:avLst/>
                  <a:gdLst>
                    <a:gd name="T0" fmla="*/ 50 w 59"/>
                    <a:gd name="T1" fmla="*/ 47 h 60"/>
                    <a:gd name="T2" fmla="*/ 13 w 59"/>
                    <a:gd name="T3" fmla="*/ 51 h 60"/>
                    <a:gd name="T4" fmla="*/ 9 w 59"/>
                    <a:gd name="T5" fmla="*/ 14 h 60"/>
                    <a:gd name="T6" fmla="*/ 46 w 59"/>
                    <a:gd name="T7" fmla="*/ 10 h 60"/>
                    <a:gd name="T8" fmla="*/ 50 w 59"/>
                    <a:gd name="T9" fmla="*/ 47 h 60"/>
                  </a:gdLst>
                  <a:ahLst/>
                  <a:cxnLst>
                    <a:cxn ang="0">
                      <a:pos x="T0" y="T1"/>
                    </a:cxn>
                    <a:cxn ang="0">
                      <a:pos x="T2" y="T3"/>
                    </a:cxn>
                    <a:cxn ang="0">
                      <a:pos x="T4" y="T5"/>
                    </a:cxn>
                    <a:cxn ang="0">
                      <a:pos x="T6" y="T7"/>
                    </a:cxn>
                    <a:cxn ang="0">
                      <a:pos x="T8" y="T9"/>
                    </a:cxn>
                  </a:cxnLst>
                  <a:rect l="0" t="0" r="r" b="b"/>
                  <a:pathLst>
                    <a:path w="59" h="60">
                      <a:moveTo>
                        <a:pt x="50" y="47"/>
                      </a:moveTo>
                      <a:cubicBezTo>
                        <a:pt x="41" y="58"/>
                        <a:pt x="24" y="60"/>
                        <a:pt x="13" y="51"/>
                      </a:cubicBezTo>
                      <a:cubicBezTo>
                        <a:pt x="2" y="42"/>
                        <a:pt x="0" y="25"/>
                        <a:pt x="9" y="14"/>
                      </a:cubicBezTo>
                      <a:cubicBezTo>
                        <a:pt x="18" y="2"/>
                        <a:pt x="35" y="0"/>
                        <a:pt x="46" y="10"/>
                      </a:cubicBezTo>
                      <a:cubicBezTo>
                        <a:pt x="58" y="19"/>
                        <a:pt x="59" y="35"/>
                        <a:pt x="50" y="47"/>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74" name="Freeform 82">
                  <a:extLst>
                    <a:ext uri="{FF2B5EF4-FFF2-40B4-BE49-F238E27FC236}">
                      <a16:creationId xmlns="" xmlns:a16="http://schemas.microsoft.com/office/drawing/2014/main" id="{EEC5A80C-6AB6-4F6A-AEAA-9A46EAE6E866}"/>
                    </a:ext>
                  </a:extLst>
                </p:cNvPr>
                <p:cNvSpPr>
                  <a:spLocks/>
                </p:cNvSpPr>
                <p:nvPr/>
              </p:nvSpPr>
              <p:spPr bwMode="auto">
                <a:xfrm>
                  <a:off x="2312" y="1134"/>
                  <a:ext cx="145" cy="142"/>
                </a:xfrm>
                <a:custGeom>
                  <a:avLst/>
                  <a:gdLst>
                    <a:gd name="T0" fmla="*/ 53 w 61"/>
                    <a:gd name="T1" fmla="*/ 43 h 60"/>
                    <a:gd name="T2" fmla="*/ 17 w 61"/>
                    <a:gd name="T3" fmla="*/ 53 h 60"/>
                    <a:gd name="T4" fmla="*/ 8 w 61"/>
                    <a:gd name="T5" fmla="*/ 16 h 60"/>
                    <a:gd name="T6" fmla="*/ 44 w 61"/>
                    <a:gd name="T7" fmla="*/ 7 h 60"/>
                    <a:gd name="T8" fmla="*/ 53 w 61"/>
                    <a:gd name="T9" fmla="*/ 43 h 60"/>
                  </a:gdLst>
                  <a:ahLst/>
                  <a:cxnLst>
                    <a:cxn ang="0">
                      <a:pos x="T0" y="T1"/>
                    </a:cxn>
                    <a:cxn ang="0">
                      <a:pos x="T2" y="T3"/>
                    </a:cxn>
                    <a:cxn ang="0">
                      <a:pos x="T4" y="T5"/>
                    </a:cxn>
                    <a:cxn ang="0">
                      <a:pos x="T6" y="T7"/>
                    </a:cxn>
                    <a:cxn ang="0">
                      <a:pos x="T8" y="T9"/>
                    </a:cxn>
                  </a:cxnLst>
                  <a:rect l="0" t="0" r="r" b="b"/>
                  <a:pathLst>
                    <a:path w="61" h="60">
                      <a:moveTo>
                        <a:pt x="53" y="43"/>
                      </a:moveTo>
                      <a:cubicBezTo>
                        <a:pt x="46" y="56"/>
                        <a:pt x="29" y="60"/>
                        <a:pt x="17" y="53"/>
                      </a:cubicBezTo>
                      <a:cubicBezTo>
                        <a:pt x="4" y="45"/>
                        <a:pt x="0" y="29"/>
                        <a:pt x="8" y="16"/>
                      </a:cubicBezTo>
                      <a:cubicBezTo>
                        <a:pt x="15" y="4"/>
                        <a:pt x="31" y="0"/>
                        <a:pt x="44" y="7"/>
                      </a:cubicBezTo>
                      <a:cubicBezTo>
                        <a:pt x="57" y="15"/>
                        <a:pt x="61" y="31"/>
                        <a:pt x="53" y="43"/>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75" name="Freeform 83">
                  <a:extLst>
                    <a:ext uri="{FF2B5EF4-FFF2-40B4-BE49-F238E27FC236}">
                      <a16:creationId xmlns="" xmlns:a16="http://schemas.microsoft.com/office/drawing/2014/main" id="{46824F22-CD3B-46FD-8062-D8BDE821A0FE}"/>
                    </a:ext>
                  </a:extLst>
                </p:cNvPr>
                <p:cNvSpPr>
                  <a:spLocks/>
                </p:cNvSpPr>
                <p:nvPr/>
              </p:nvSpPr>
              <p:spPr bwMode="auto">
                <a:xfrm>
                  <a:off x="2194" y="1345"/>
                  <a:ext cx="142" cy="142"/>
                </a:xfrm>
                <a:custGeom>
                  <a:avLst/>
                  <a:gdLst>
                    <a:gd name="T0" fmla="*/ 55 w 60"/>
                    <a:gd name="T1" fmla="*/ 41 h 60"/>
                    <a:gd name="T2" fmla="*/ 20 w 60"/>
                    <a:gd name="T3" fmla="*/ 55 h 60"/>
                    <a:gd name="T4" fmla="*/ 6 w 60"/>
                    <a:gd name="T5" fmla="*/ 20 h 60"/>
                    <a:gd name="T6" fmla="*/ 40 w 60"/>
                    <a:gd name="T7" fmla="*/ 6 h 60"/>
                    <a:gd name="T8" fmla="*/ 55 w 60"/>
                    <a:gd name="T9" fmla="*/ 41 h 60"/>
                  </a:gdLst>
                  <a:ahLst/>
                  <a:cxnLst>
                    <a:cxn ang="0">
                      <a:pos x="T0" y="T1"/>
                    </a:cxn>
                    <a:cxn ang="0">
                      <a:pos x="T2" y="T3"/>
                    </a:cxn>
                    <a:cxn ang="0">
                      <a:pos x="T4" y="T5"/>
                    </a:cxn>
                    <a:cxn ang="0">
                      <a:pos x="T6" y="T7"/>
                    </a:cxn>
                    <a:cxn ang="0">
                      <a:pos x="T8" y="T9"/>
                    </a:cxn>
                  </a:cxnLst>
                  <a:rect l="0" t="0" r="r" b="b"/>
                  <a:pathLst>
                    <a:path w="60" h="60">
                      <a:moveTo>
                        <a:pt x="55" y="41"/>
                      </a:moveTo>
                      <a:cubicBezTo>
                        <a:pt x="49" y="54"/>
                        <a:pt x="33" y="60"/>
                        <a:pt x="20" y="55"/>
                      </a:cubicBezTo>
                      <a:cubicBezTo>
                        <a:pt x="6" y="49"/>
                        <a:pt x="0" y="33"/>
                        <a:pt x="6" y="20"/>
                      </a:cubicBezTo>
                      <a:cubicBezTo>
                        <a:pt x="11" y="6"/>
                        <a:pt x="27" y="0"/>
                        <a:pt x="40" y="6"/>
                      </a:cubicBezTo>
                      <a:cubicBezTo>
                        <a:pt x="54" y="12"/>
                        <a:pt x="60" y="27"/>
                        <a:pt x="55" y="41"/>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76" name="Freeform 84">
                  <a:extLst>
                    <a:ext uri="{FF2B5EF4-FFF2-40B4-BE49-F238E27FC236}">
                      <a16:creationId xmlns="" xmlns:a16="http://schemas.microsoft.com/office/drawing/2014/main" id="{10907DA2-EFF5-4293-8875-B5FB1620D436}"/>
                    </a:ext>
                  </a:extLst>
                </p:cNvPr>
                <p:cNvSpPr>
                  <a:spLocks/>
                </p:cNvSpPr>
                <p:nvPr/>
              </p:nvSpPr>
              <p:spPr bwMode="auto">
                <a:xfrm>
                  <a:off x="2106" y="1572"/>
                  <a:ext cx="140" cy="140"/>
                </a:xfrm>
                <a:custGeom>
                  <a:avLst/>
                  <a:gdLst>
                    <a:gd name="T0" fmla="*/ 55 w 59"/>
                    <a:gd name="T1" fmla="*/ 37 h 59"/>
                    <a:gd name="T2" fmla="*/ 23 w 59"/>
                    <a:gd name="T3" fmla="*/ 56 h 59"/>
                    <a:gd name="T4" fmla="*/ 4 w 59"/>
                    <a:gd name="T5" fmla="*/ 23 h 59"/>
                    <a:gd name="T6" fmla="*/ 37 w 59"/>
                    <a:gd name="T7" fmla="*/ 4 h 59"/>
                    <a:gd name="T8" fmla="*/ 55 w 59"/>
                    <a:gd name="T9" fmla="*/ 37 h 59"/>
                  </a:gdLst>
                  <a:ahLst/>
                  <a:cxnLst>
                    <a:cxn ang="0">
                      <a:pos x="T0" y="T1"/>
                    </a:cxn>
                    <a:cxn ang="0">
                      <a:pos x="T2" y="T3"/>
                    </a:cxn>
                    <a:cxn ang="0">
                      <a:pos x="T4" y="T5"/>
                    </a:cxn>
                    <a:cxn ang="0">
                      <a:pos x="T6" y="T7"/>
                    </a:cxn>
                    <a:cxn ang="0">
                      <a:pos x="T8" y="T9"/>
                    </a:cxn>
                  </a:cxnLst>
                  <a:rect l="0" t="0" r="r" b="b"/>
                  <a:pathLst>
                    <a:path w="59" h="59">
                      <a:moveTo>
                        <a:pt x="55" y="37"/>
                      </a:moveTo>
                      <a:cubicBezTo>
                        <a:pt x="52" y="51"/>
                        <a:pt x="37" y="59"/>
                        <a:pt x="23" y="56"/>
                      </a:cubicBezTo>
                      <a:cubicBezTo>
                        <a:pt x="9" y="52"/>
                        <a:pt x="0" y="37"/>
                        <a:pt x="4" y="23"/>
                      </a:cubicBezTo>
                      <a:cubicBezTo>
                        <a:pt x="8" y="9"/>
                        <a:pt x="22" y="0"/>
                        <a:pt x="37" y="4"/>
                      </a:cubicBezTo>
                      <a:cubicBezTo>
                        <a:pt x="51" y="8"/>
                        <a:pt x="59" y="23"/>
                        <a:pt x="55" y="37"/>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77" name="Freeform 85">
                  <a:extLst>
                    <a:ext uri="{FF2B5EF4-FFF2-40B4-BE49-F238E27FC236}">
                      <a16:creationId xmlns="" xmlns:a16="http://schemas.microsoft.com/office/drawing/2014/main" id="{DD7E6418-B762-472F-B021-8DBEE35BEC91}"/>
                    </a:ext>
                  </a:extLst>
                </p:cNvPr>
                <p:cNvSpPr>
                  <a:spLocks/>
                </p:cNvSpPr>
                <p:nvPr/>
              </p:nvSpPr>
              <p:spPr bwMode="auto">
                <a:xfrm>
                  <a:off x="2054" y="1813"/>
                  <a:ext cx="133" cy="133"/>
                </a:xfrm>
                <a:custGeom>
                  <a:avLst/>
                  <a:gdLst>
                    <a:gd name="T0" fmla="*/ 54 w 56"/>
                    <a:gd name="T1" fmla="*/ 31 h 56"/>
                    <a:gd name="T2" fmla="*/ 25 w 56"/>
                    <a:gd name="T3" fmla="*/ 54 h 56"/>
                    <a:gd name="T4" fmla="*/ 2 w 56"/>
                    <a:gd name="T5" fmla="*/ 25 h 56"/>
                    <a:gd name="T6" fmla="*/ 31 w 56"/>
                    <a:gd name="T7" fmla="*/ 1 h 56"/>
                    <a:gd name="T8" fmla="*/ 54 w 56"/>
                    <a:gd name="T9" fmla="*/ 31 h 56"/>
                  </a:gdLst>
                  <a:ahLst/>
                  <a:cxnLst>
                    <a:cxn ang="0">
                      <a:pos x="T0" y="T1"/>
                    </a:cxn>
                    <a:cxn ang="0">
                      <a:pos x="T2" y="T3"/>
                    </a:cxn>
                    <a:cxn ang="0">
                      <a:pos x="T4" y="T5"/>
                    </a:cxn>
                    <a:cxn ang="0">
                      <a:pos x="T6" y="T7"/>
                    </a:cxn>
                    <a:cxn ang="0">
                      <a:pos x="T8" y="T9"/>
                    </a:cxn>
                  </a:cxnLst>
                  <a:rect l="0" t="0" r="r" b="b"/>
                  <a:pathLst>
                    <a:path w="56" h="56">
                      <a:moveTo>
                        <a:pt x="54" y="31"/>
                      </a:moveTo>
                      <a:cubicBezTo>
                        <a:pt x="53" y="45"/>
                        <a:pt x="39" y="56"/>
                        <a:pt x="25" y="54"/>
                      </a:cubicBezTo>
                      <a:cubicBezTo>
                        <a:pt x="10" y="52"/>
                        <a:pt x="0" y="39"/>
                        <a:pt x="2" y="25"/>
                      </a:cubicBezTo>
                      <a:cubicBezTo>
                        <a:pt x="4" y="10"/>
                        <a:pt x="17" y="0"/>
                        <a:pt x="31" y="1"/>
                      </a:cubicBezTo>
                      <a:cubicBezTo>
                        <a:pt x="46" y="3"/>
                        <a:pt x="56" y="16"/>
                        <a:pt x="54" y="31"/>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78" name="Freeform 86">
                  <a:extLst>
                    <a:ext uri="{FF2B5EF4-FFF2-40B4-BE49-F238E27FC236}">
                      <a16:creationId xmlns="" xmlns:a16="http://schemas.microsoft.com/office/drawing/2014/main" id="{C8128DFA-63FC-40D7-9E5D-AA0B2530BBAD}"/>
                    </a:ext>
                  </a:extLst>
                </p:cNvPr>
                <p:cNvSpPr>
                  <a:spLocks/>
                </p:cNvSpPr>
                <p:nvPr/>
              </p:nvSpPr>
              <p:spPr bwMode="auto">
                <a:xfrm>
                  <a:off x="2035" y="2057"/>
                  <a:ext cx="126" cy="128"/>
                </a:xfrm>
                <a:custGeom>
                  <a:avLst/>
                  <a:gdLst>
                    <a:gd name="T0" fmla="*/ 53 w 53"/>
                    <a:gd name="T1" fmla="*/ 26 h 54"/>
                    <a:gd name="T2" fmla="*/ 27 w 53"/>
                    <a:gd name="T3" fmla="*/ 53 h 54"/>
                    <a:gd name="T4" fmla="*/ 0 w 53"/>
                    <a:gd name="T5" fmla="*/ 27 h 54"/>
                    <a:gd name="T6" fmla="*/ 26 w 53"/>
                    <a:gd name="T7" fmla="*/ 0 h 54"/>
                    <a:gd name="T8" fmla="*/ 53 w 53"/>
                    <a:gd name="T9" fmla="*/ 26 h 54"/>
                  </a:gdLst>
                  <a:ahLst/>
                  <a:cxnLst>
                    <a:cxn ang="0">
                      <a:pos x="T0" y="T1"/>
                    </a:cxn>
                    <a:cxn ang="0">
                      <a:pos x="T2" y="T3"/>
                    </a:cxn>
                    <a:cxn ang="0">
                      <a:pos x="T4" y="T5"/>
                    </a:cxn>
                    <a:cxn ang="0">
                      <a:pos x="T6" y="T7"/>
                    </a:cxn>
                    <a:cxn ang="0">
                      <a:pos x="T8" y="T9"/>
                    </a:cxn>
                  </a:cxnLst>
                  <a:rect l="0" t="0" r="r" b="b"/>
                  <a:pathLst>
                    <a:path w="53" h="54">
                      <a:moveTo>
                        <a:pt x="53" y="26"/>
                      </a:moveTo>
                      <a:cubicBezTo>
                        <a:pt x="53" y="41"/>
                        <a:pt x="42" y="53"/>
                        <a:pt x="27" y="53"/>
                      </a:cubicBezTo>
                      <a:cubicBezTo>
                        <a:pt x="12" y="54"/>
                        <a:pt x="0" y="42"/>
                        <a:pt x="0" y="27"/>
                      </a:cubicBezTo>
                      <a:cubicBezTo>
                        <a:pt x="0" y="13"/>
                        <a:pt x="11" y="1"/>
                        <a:pt x="26" y="0"/>
                      </a:cubicBezTo>
                      <a:cubicBezTo>
                        <a:pt x="41" y="0"/>
                        <a:pt x="53" y="12"/>
                        <a:pt x="53" y="26"/>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79" name="Freeform 87">
                  <a:extLst>
                    <a:ext uri="{FF2B5EF4-FFF2-40B4-BE49-F238E27FC236}">
                      <a16:creationId xmlns="" xmlns:a16="http://schemas.microsoft.com/office/drawing/2014/main" id="{39144AB7-F69F-4AD3-B5B1-88F7C261C245}"/>
                    </a:ext>
                  </a:extLst>
                </p:cNvPr>
                <p:cNvSpPr>
                  <a:spLocks/>
                </p:cNvSpPr>
                <p:nvPr/>
              </p:nvSpPr>
              <p:spPr bwMode="auto">
                <a:xfrm>
                  <a:off x="2042" y="2296"/>
                  <a:ext cx="135" cy="135"/>
                </a:xfrm>
                <a:custGeom>
                  <a:avLst/>
                  <a:gdLst>
                    <a:gd name="T0" fmla="*/ 55 w 57"/>
                    <a:gd name="T1" fmla="*/ 24 h 57"/>
                    <a:gd name="T2" fmla="*/ 33 w 57"/>
                    <a:gd name="T3" fmla="*/ 55 h 57"/>
                    <a:gd name="T4" fmla="*/ 2 w 57"/>
                    <a:gd name="T5" fmla="*/ 33 h 57"/>
                    <a:gd name="T6" fmla="*/ 24 w 57"/>
                    <a:gd name="T7" fmla="*/ 2 h 57"/>
                    <a:gd name="T8" fmla="*/ 55 w 57"/>
                    <a:gd name="T9" fmla="*/ 24 h 57"/>
                  </a:gdLst>
                  <a:ahLst/>
                  <a:cxnLst>
                    <a:cxn ang="0">
                      <a:pos x="T0" y="T1"/>
                    </a:cxn>
                    <a:cxn ang="0">
                      <a:pos x="T2" y="T3"/>
                    </a:cxn>
                    <a:cxn ang="0">
                      <a:pos x="T4" y="T5"/>
                    </a:cxn>
                    <a:cxn ang="0">
                      <a:pos x="T6" y="T7"/>
                    </a:cxn>
                    <a:cxn ang="0">
                      <a:pos x="T8" y="T9"/>
                    </a:cxn>
                  </a:cxnLst>
                  <a:rect l="0" t="0" r="r" b="b"/>
                  <a:pathLst>
                    <a:path w="57" h="57">
                      <a:moveTo>
                        <a:pt x="55" y="24"/>
                      </a:moveTo>
                      <a:cubicBezTo>
                        <a:pt x="57" y="39"/>
                        <a:pt x="47" y="52"/>
                        <a:pt x="33" y="55"/>
                      </a:cubicBezTo>
                      <a:cubicBezTo>
                        <a:pt x="18" y="57"/>
                        <a:pt x="4" y="47"/>
                        <a:pt x="2" y="33"/>
                      </a:cubicBezTo>
                      <a:cubicBezTo>
                        <a:pt x="0" y="18"/>
                        <a:pt x="10" y="5"/>
                        <a:pt x="24" y="2"/>
                      </a:cubicBezTo>
                      <a:cubicBezTo>
                        <a:pt x="39" y="0"/>
                        <a:pt x="52" y="10"/>
                        <a:pt x="55" y="2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80" name="Freeform 88">
                  <a:extLst>
                    <a:ext uri="{FF2B5EF4-FFF2-40B4-BE49-F238E27FC236}">
                      <a16:creationId xmlns="" xmlns:a16="http://schemas.microsoft.com/office/drawing/2014/main" id="{EE801631-442D-4A2E-9AA7-C7B477C42A3C}"/>
                    </a:ext>
                  </a:extLst>
                </p:cNvPr>
                <p:cNvSpPr>
                  <a:spLocks/>
                </p:cNvSpPr>
                <p:nvPr/>
              </p:nvSpPr>
              <p:spPr bwMode="auto">
                <a:xfrm>
                  <a:off x="2085" y="2533"/>
                  <a:ext cx="140" cy="139"/>
                </a:xfrm>
                <a:custGeom>
                  <a:avLst/>
                  <a:gdLst>
                    <a:gd name="T0" fmla="*/ 55 w 59"/>
                    <a:gd name="T1" fmla="*/ 21 h 59"/>
                    <a:gd name="T2" fmla="*/ 37 w 59"/>
                    <a:gd name="T3" fmla="*/ 55 h 59"/>
                    <a:gd name="T4" fmla="*/ 4 w 59"/>
                    <a:gd name="T5" fmla="*/ 37 h 59"/>
                    <a:gd name="T6" fmla="*/ 22 w 59"/>
                    <a:gd name="T7" fmla="*/ 4 h 59"/>
                    <a:gd name="T8" fmla="*/ 55 w 59"/>
                    <a:gd name="T9" fmla="*/ 21 h 59"/>
                  </a:gdLst>
                  <a:ahLst/>
                  <a:cxnLst>
                    <a:cxn ang="0">
                      <a:pos x="T0" y="T1"/>
                    </a:cxn>
                    <a:cxn ang="0">
                      <a:pos x="T2" y="T3"/>
                    </a:cxn>
                    <a:cxn ang="0">
                      <a:pos x="T4" y="T5"/>
                    </a:cxn>
                    <a:cxn ang="0">
                      <a:pos x="T6" y="T7"/>
                    </a:cxn>
                    <a:cxn ang="0">
                      <a:pos x="T8" y="T9"/>
                    </a:cxn>
                  </a:cxnLst>
                  <a:rect l="0" t="0" r="r" b="b"/>
                  <a:pathLst>
                    <a:path w="59" h="59">
                      <a:moveTo>
                        <a:pt x="55" y="21"/>
                      </a:moveTo>
                      <a:cubicBezTo>
                        <a:pt x="59" y="36"/>
                        <a:pt x="51" y="50"/>
                        <a:pt x="37" y="55"/>
                      </a:cubicBezTo>
                      <a:cubicBezTo>
                        <a:pt x="23" y="59"/>
                        <a:pt x="8" y="51"/>
                        <a:pt x="4" y="37"/>
                      </a:cubicBezTo>
                      <a:cubicBezTo>
                        <a:pt x="0" y="23"/>
                        <a:pt x="8" y="8"/>
                        <a:pt x="22" y="4"/>
                      </a:cubicBezTo>
                      <a:cubicBezTo>
                        <a:pt x="36" y="0"/>
                        <a:pt x="50" y="7"/>
                        <a:pt x="55" y="21"/>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81" name="Freeform 89">
                  <a:extLst>
                    <a:ext uri="{FF2B5EF4-FFF2-40B4-BE49-F238E27FC236}">
                      <a16:creationId xmlns="" xmlns:a16="http://schemas.microsoft.com/office/drawing/2014/main" id="{40E8A2FA-A7EB-4580-ABFD-86ED9BC0F31E}"/>
                    </a:ext>
                  </a:extLst>
                </p:cNvPr>
                <p:cNvSpPr>
                  <a:spLocks/>
                </p:cNvSpPr>
                <p:nvPr/>
              </p:nvSpPr>
              <p:spPr bwMode="auto">
                <a:xfrm>
                  <a:off x="2161" y="2760"/>
                  <a:ext cx="142" cy="144"/>
                </a:xfrm>
                <a:custGeom>
                  <a:avLst/>
                  <a:gdLst>
                    <a:gd name="T0" fmla="*/ 54 w 60"/>
                    <a:gd name="T1" fmla="*/ 19 h 61"/>
                    <a:gd name="T2" fmla="*/ 41 w 60"/>
                    <a:gd name="T3" fmla="*/ 55 h 61"/>
                    <a:gd name="T4" fmla="*/ 6 w 60"/>
                    <a:gd name="T5" fmla="*/ 42 h 61"/>
                    <a:gd name="T6" fmla="*/ 19 w 60"/>
                    <a:gd name="T7" fmla="*/ 7 h 61"/>
                    <a:gd name="T8" fmla="*/ 54 w 60"/>
                    <a:gd name="T9" fmla="*/ 19 h 61"/>
                  </a:gdLst>
                  <a:ahLst/>
                  <a:cxnLst>
                    <a:cxn ang="0">
                      <a:pos x="T0" y="T1"/>
                    </a:cxn>
                    <a:cxn ang="0">
                      <a:pos x="T2" y="T3"/>
                    </a:cxn>
                    <a:cxn ang="0">
                      <a:pos x="T4" y="T5"/>
                    </a:cxn>
                    <a:cxn ang="0">
                      <a:pos x="T6" y="T7"/>
                    </a:cxn>
                    <a:cxn ang="0">
                      <a:pos x="T8" y="T9"/>
                    </a:cxn>
                  </a:cxnLst>
                  <a:rect l="0" t="0" r="r" b="b"/>
                  <a:pathLst>
                    <a:path w="60" h="61">
                      <a:moveTo>
                        <a:pt x="54" y="19"/>
                      </a:moveTo>
                      <a:cubicBezTo>
                        <a:pt x="60" y="33"/>
                        <a:pt x="55" y="48"/>
                        <a:pt x="41" y="55"/>
                      </a:cubicBezTo>
                      <a:cubicBezTo>
                        <a:pt x="28" y="61"/>
                        <a:pt x="12" y="55"/>
                        <a:pt x="6" y="42"/>
                      </a:cubicBezTo>
                      <a:cubicBezTo>
                        <a:pt x="0" y="29"/>
                        <a:pt x="6" y="13"/>
                        <a:pt x="19" y="7"/>
                      </a:cubicBezTo>
                      <a:cubicBezTo>
                        <a:pt x="32" y="0"/>
                        <a:pt x="48" y="6"/>
                        <a:pt x="54" y="19"/>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82" name="Freeform 90">
                  <a:extLst>
                    <a:ext uri="{FF2B5EF4-FFF2-40B4-BE49-F238E27FC236}">
                      <a16:creationId xmlns="" xmlns:a16="http://schemas.microsoft.com/office/drawing/2014/main" id="{E6C8DB30-C0B1-48B4-B026-76F7B68D58F0}"/>
                    </a:ext>
                  </a:extLst>
                </p:cNvPr>
                <p:cNvSpPr>
                  <a:spLocks/>
                </p:cNvSpPr>
                <p:nvPr/>
              </p:nvSpPr>
              <p:spPr bwMode="auto">
                <a:xfrm>
                  <a:off x="2270" y="2978"/>
                  <a:ext cx="142" cy="142"/>
                </a:xfrm>
                <a:custGeom>
                  <a:avLst/>
                  <a:gdLst>
                    <a:gd name="T0" fmla="*/ 52 w 60"/>
                    <a:gd name="T1" fmla="*/ 16 h 60"/>
                    <a:gd name="T2" fmla="*/ 45 w 60"/>
                    <a:gd name="T3" fmla="*/ 52 h 60"/>
                    <a:gd name="T4" fmla="*/ 8 w 60"/>
                    <a:gd name="T5" fmla="*/ 45 h 60"/>
                    <a:gd name="T6" fmla="*/ 16 w 60"/>
                    <a:gd name="T7" fmla="*/ 8 h 60"/>
                    <a:gd name="T8" fmla="*/ 52 w 60"/>
                    <a:gd name="T9" fmla="*/ 16 h 60"/>
                  </a:gdLst>
                  <a:ahLst/>
                  <a:cxnLst>
                    <a:cxn ang="0">
                      <a:pos x="T0" y="T1"/>
                    </a:cxn>
                    <a:cxn ang="0">
                      <a:pos x="T2" y="T3"/>
                    </a:cxn>
                    <a:cxn ang="0">
                      <a:pos x="T4" y="T5"/>
                    </a:cxn>
                    <a:cxn ang="0">
                      <a:pos x="T6" y="T7"/>
                    </a:cxn>
                    <a:cxn ang="0">
                      <a:pos x="T8" y="T9"/>
                    </a:cxn>
                  </a:cxnLst>
                  <a:rect l="0" t="0" r="r" b="b"/>
                  <a:pathLst>
                    <a:path w="60" h="60">
                      <a:moveTo>
                        <a:pt x="52" y="16"/>
                      </a:moveTo>
                      <a:cubicBezTo>
                        <a:pt x="60" y="28"/>
                        <a:pt x="57" y="44"/>
                        <a:pt x="45" y="52"/>
                      </a:cubicBezTo>
                      <a:cubicBezTo>
                        <a:pt x="33" y="60"/>
                        <a:pt x="16" y="57"/>
                        <a:pt x="8" y="45"/>
                      </a:cubicBezTo>
                      <a:cubicBezTo>
                        <a:pt x="0" y="32"/>
                        <a:pt x="4" y="16"/>
                        <a:pt x="16" y="8"/>
                      </a:cubicBezTo>
                      <a:cubicBezTo>
                        <a:pt x="28" y="0"/>
                        <a:pt x="44" y="3"/>
                        <a:pt x="52" y="16"/>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83" name="Freeform 91">
                  <a:extLst>
                    <a:ext uri="{FF2B5EF4-FFF2-40B4-BE49-F238E27FC236}">
                      <a16:creationId xmlns="" xmlns:a16="http://schemas.microsoft.com/office/drawing/2014/main" id="{7F3FF769-80FA-4596-8936-259E30986DE3}"/>
                    </a:ext>
                  </a:extLst>
                </p:cNvPr>
                <p:cNvSpPr>
                  <a:spLocks/>
                </p:cNvSpPr>
                <p:nvPr/>
              </p:nvSpPr>
              <p:spPr bwMode="auto">
                <a:xfrm>
                  <a:off x="2409" y="3179"/>
                  <a:ext cx="140" cy="140"/>
                </a:xfrm>
                <a:custGeom>
                  <a:avLst/>
                  <a:gdLst>
                    <a:gd name="T0" fmla="*/ 50 w 59"/>
                    <a:gd name="T1" fmla="*/ 12 h 59"/>
                    <a:gd name="T2" fmla="*/ 47 w 59"/>
                    <a:gd name="T3" fmla="*/ 50 h 59"/>
                    <a:gd name="T4" fmla="*/ 10 w 59"/>
                    <a:gd name="T5" fmla="*/ 47 h 59"/>
                    <a:gd name="T6" fmla="*/ 12 w 59"/>
                    <a:gd name="T7" fmla="*/ 10 h 59"/>
                    <a:gd name="T8" fmla="*/ 50 w 59"/>
                    <a:gd name="T9" fmla="*/ 12 h 59"/>
                  </a:gdLst>
                  <a:ahLst/>
                  <a:cxnLst>
                    <a:cxn ang="0">
                      <a:pos x="T0" y="T1"/>
                    </a:cxn>
                    <a:cxn ang="0">
                      <a:pos x="T2" y="T3"/>
                    </a:cxn>
                    <a:cxn ang="0">
                      <a:pos x="T4" y="T5"/>
                    </a:cxn>
                    <a:cxn ang="0">
                      <a:pos x="T6" y="T7"/>
                    </a:cxn>
                    <a:cxn ang="0">
                      <a:pos x="T8" y="T9"/>
                    </a:cxn>
                  </a:cxnLst>
                  <a:rect l="0" t="0" r="r" b="b"/>
                  <a:pathLst>
                    <a:path w="59" h="59">
                      <a:moveTo>
                        <a:pt x="50" y="12"/>
                      </a:moveTo>
                      <a:cubicBezTo>
                        <a:pt x="59" y="23"/>
                        <a:pt x="58" y="40"/>
                        <a:pt x="47" y="50"/>
                      </a:cubicBezTo>
                      <a:cubicBezTo>
                        <a:pt x="36" y="59"/>
                        <a:pt x="19" y="58"/>
                        <a:pt x="10" y="47"/>
                      </a:cubicBezTo>
                      <a:cubicBezTo>
                        <a:pt x="0" y="36"/>
                        <a:pt x="1" y="19"/>
                        <a:pt x="12" y="10"/>
                      </a:cubicBezTo>
                      <a:cubicBezTo>
                        <a:pt x="23" y="0"/>
                        <a:pt x="40" y="1"/>
                        <a:pt x="50" y="12"/>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84" name="Freeform 92">
                  <a:extLst>
                    <a:ext uri="{FF2B5EF4-FFF2-40B4-BE49-F238E27FC236}">
                      <a16:creationId xmlns="" xmlns:a16="http://schemas.microsoft.com/office/drawing/2014/main" id="{EDD5540A-F339-4AD9-9E36-DA37E11B0CCD}"/>
                    </a:ext>
                  </a:extLst>
                </p:cNvPr>
                <p:cNvSpPr>
                  <a:spLocks/>
                </p:cNvSpPr>
                <p:nvPr/>
              </p:nvSpPr>
              <p:spPr bwMode="auto">
                <a:xfrm>
                  <a:off x="2575" y="3356"/>
                  <a:ext cx="140" cy="142"/>
                </a:xfrm>
                <a:custGeom>
                  <a:avLst/>
                  <a:gdLst>
                    <a:gd name="T0" fmla="*/ 47 w 59"/>
                    <a:gd name="T1" fmla="*/ 10 h 60"/>
                    <a:gd name="T2" fmla="*/ 49 w 59"/>
                    <a:gd name="T3" fmla="*/ 47 h 60"/>
                    <a:gd name="T4" fmla="*/ 12 w 59"/>
                    <a:gd name="T5" fmla="*/ 50 h 60"/>
                    <a:gd name="T6" fmla="*/ 9 w 59"/>
                    <a:gd name="T7" fmla="*/ 13 h 60"/>
                    <a:gd name="T8" fmla="*/ 47 w 59"/>
                    <a:gd name="T9" fmla="*/ 10 h 60"/>
                  </a:gdLst>
                  <a:ahLst/>
                  <a:cxnLst>
                    <a:cxn ang="0">
                      <a:pos x="T0" y="T1"/>
                    </a:cxn>
                    <a:cxn ang="0">
                      <a:pos x="T2" y="T3"/>
                    </a:cxn>
                    <a:cxn ang="0">
                      <a:pos x="T4" y="T5"/>
                    </a:cxn>
                    <a:cxn ang="0">
                      <a:pos x="T6" y="T7"/>
                    </a:cxn>
                    <a:cxn ang="0">
                      <a:pos x="T8" y="T9"/>
                    </a:cxn>
                  </a:cxnLst>
                  <a:rect l="0" t="0" r="r" b="b"/>
                  <a:pathLst>
                    <a:path w="59" h="60">
                      <a:moveTo>
                        <a:pt x="47" y="10"/>
                      </a:moveTo>
                      <a:cubicBezTo>
                        <a:pt x="58" y="20"/>
                        <a:pt x="59" y="36"/>
                        <a:pt x="49" y="47"/>
                      </a:cubicBezTo>
                      <a:cubicBezTo>
                        <a:pt x="40" y="59"/>
                        <a:pt x="23" y="60"/>
                        <a:pt x="12" y="50"/>
                      </a:cubicBezTo>
                      <a:cubicBezTo>
                        <a:pt x="1" y="41"/>
                        <a:pt x="0" y="24"/>
                        <a:pt x="9" y="13"/>
                      </a:cubicBezTo>
                      <a:cubicBezTo>
                        <a:pt x="19" y="2"/>
                        <a:pt x="35" y="0"/>
                        <a:pt x="47" y="10"/>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85" name="Freeform 93">
                  <a:extLst>
                    <a:ext uri="{FF2B5EF4-FFF2-40B4-BE49-F238E27FC236}">
                      <a16:creationId xmlns="" xmlns:a16="http://schemas.microsoft.com/office/drawing/2014/main" id="{AD0483E9-CE85-41C9-AC63-8970F6289E70}"/>
                    </a:ext>
                  </a:extLst>
                </p:cNvPr>
                <p:cNvSpPr>
                  <a:spLocks/>
                </p:cNvSpPr>
                <p:nvPr/>
              </p:nvSpPr>
              <p:spPr bwMode="auto">
                <a:xfrm>
                  <a:off x="2760" y="3510"/>
                  <a:ext cx="144" cy="142"/>
                </a:xfrm>
                <a:custGeom>
                  <a:avLst/>
                  <a:gdLst>
                    <a:gd name="T0" fmla="*/ 45 w 61"/>
                    <a:gd name="T1" fmla="*/ 8 h 60"/>
                    <a:gd name="T2" fmla="*/ 53 w 61"/>
                    <a:gd name="T3" fmla="*/ 45 h 60"/>
                    <a:gd name="T4" fmla="*/ 16 w 61"/>
                    <a:gd name="T5" fmla="*/ 52 h 60"/>
                    <a:gd name="T6" fmla="*/ 8 w 61"/>
                    <a:gd name="T7" fmla="*/ 16 h 60"/>
                    <a:gd name="T8" fmla="*/ 45 w 61"/>
                    <a:gd name="T9" fmla="*/ 8 h 60"/>
                  </a:gdLst>
                  <a:ahLst/>
                  <a:cxnLst>
                    <a:cxn ang="0">
                      <a:pos x="T0" y="T1"/>
                    </a:cxn>
                    <a:cxn ang="0">
                      <a:pos x="T2" y="T3"/>
                    </a:cxn>
                    <a:cxn ang="0">
                      <a:pos x="T4" y="T5"/>
                    </a:cxn>
                    <a:cxn ang="0">
                      <a:pos x="T6" y="T7"/>
                    </a:cxn>
                    <a:cxn ang="0">
                      <a:pos x="T8" y="T9"/>
                    </a:cxn>
                  </a:cxnLst>
                  <a:rect l="0" t="0" r="r" b="b"/>
                  <a:pathLst>
                    <a:path w="61" h="60">
                      <a:moveTo>
                        <a:pt x="45" y="8"/>
                      </a:moveTo>
                      <a:cubicBezTo>
                        <a:pt x="57" y="16"/>
                        <a:pt x="61" y="32"/>
                        <a:pt x="53" y="45"/>
                      </a:cubicBezTo>
                      <a:cubicBezTo>
                        <a:pt x="45" y="57"/>
                        <a:pt x="29" y="60"/>
                        <a:pt x="16" y="52"/>
                      </a:cubicBezTo>
                      <a:cubicBezTo>
                        <a:pt x="4" y="44"/>
                        <a:pt x="0" y="28"/>
                        <a:pt x="8" y="16"/>
                      </a:cubicBezTo>
                      <a:cubicBezTo>
                        <a:pt x="16" y="3"/>
                        <a:pt x="33" y="0"/>
                        <a:pt x="45" y="8"/>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86" name="Freeform 94">
                  <a:extLst>
                    <a:ext uri="{FF2B5EF4-FFF2-40B4-BE49-F238E27FC236}">
                      <a16:creationId xmlns="" xmlns:a16="http://schemas.microsoft.com/office/drawing/2014/main" id="{BFD2A8A0-137B-4482-9193-1A8DEE58D814}"/>
                    </a:ext>
                  </a:extLst>
                </p:cNvPr>
                <p:cNvSpPr>
                  <a:spLocks/>
                </p:cNvSpPr>
                <p:nvPr/>
              </p:nvSpPr>
              <p:spPr bwMode="auto">
                <a:xfrm>
                  <a:off x="2968" y="3636"/>
                  <a:ext cx="142" cy="144"/>
                </a:xfrm>
                <a:custGeom>
                  <a:avLst/>
                  <a:gdLst>
                    <a:gd name="T0" fmla="*/ 41 w 60"/>
                    <a:gd name="T1" fmla="*/ 6 h 61"/>
                    <a:gd name="T2" fmla="*/ 54 w 60"/>
                    <a:gd name="T3" fmla="*/ 42 h 61"/>
                    <a:gd name="T4" fmla="*/ 19 w 60"/>
                    <a:gd name="T5" fmla="*/ 55 h 61"/>
                    <a:gd name="T6" fmla="*/ 6 w 60"/>
                    <a:gd name="T7" fmla="*/ 19 h 61"/>
                    <a:gd name="T8" fmla="*/ 41 w 60"/>
                    <a:gd name="T9" fmla="*/ 6 h 61"/>
                  </a:gdLst>
                  <a:ahLst/>
                  <a:cxnLst>
                    <a:cxn ang="0">
                      <a:pos x="T0" y="T1"/>
                    </a:cxn>
                    <a:cxn ang="0">
                      <a:pos x="T2" y="T3"/>
                    </a:cxn>
                    <a:cxn ang="0">
                      <a:pos x="T4" y="T5"/>
                    </a:cxn>
                    <a:cxn ang="0">
                      <a:pos x="T6" y="T7"/>
                    </a:cxn>
                    <a:cxn ang="0">
                      <a:pos x="T8" y="T9"/>
                    </a:cxn>
                  </a:cxnLst>
                  <a:rect l="0" t="0" r="r" b="b"/>
                  <a:pathLst>
                    <a:path w="60" h="61">
                      <a:moveTo>
                        <a:pt x="41" y="6"/>
                      </a:moveTo>
                      <a:cubicBezTo>
                        <a:pt x="55" y="13"/>
                        <a:pt x="60" y="28"/>
                        <a:pt x="54" y="42"/>
                      </a:cubicBezTo>
                      <a:cubicBezTo>
                        <a:pt x="48" y="55"/>
                        <a:pt x="32" y="61"/>
                        <a:pt x="19" y="55"/>
                      </a:cubicBezTo>
                      <a:cubicBezTo>
                        <a:pt x="6" y="48"/>
                        <a:pt x="0" y="33"/>
                        <a:pt x="6" y="19"/>
                      </a:cubicBezTo>
                      <a:cubicBezTo>
                        <a:pt x="12" y="6"/>
                        <a:pt x="28" y="0"/>
                        <a:pt x="41" y="6"/>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87" name="Freeform 95">
                  <a:extLst>
                    <a:ext uri="{FF2B5EF4-FFF2-40B4-BE49-F238E27FC236}">
                      <a16:creationId xmlns="" xmlns:a16="http://schemas.microsoft.com/office/drawing/2014/main" id="{C84650C1-30BF-442E-8CD4-395DE09835D3}"/>
                    </a:ext>
                  </a:extLst>
                </p:cNvPr>
                <p:cNvSpPr>
                  <a:spLocks/>
                </p:cNvSpPr>
                <p:nvPr/>
              </p:nvSpPr>
              <p:spPr bwMode="auto">
                <a:xfrm>
                  <a:off x="3193" y="3735"/>
                  <a:ext cx="139" cy="140"/>
                </a:xfrm>
                <a:custGeom>
                  <a:avLst/>
                  <a:gdLst>
                    <a:gd name="T0" fmla="*/ 37 w 59"/>
                    <a:gd name="T1" fmla="*/ 4 h 59"/>
                    <a:gd name="T2" fmla="*/ 55 w 59"/>
                    <a:gd name="T3" fmla="*/ 37 h 59"/>
                    <a:gd name="T4" fmla="*/ 22 w 59"/>
                    <a:gd name="T5" fmla="*/ 55 h 59"/>
                    <a:gd name="T6" fmla="*/ 4 w 59"/>
                    <a:gd name="T7" fmla="*/ 21 h 59"/>
                    <a:gd name="T8" fmla="*/ 37 w 59"/>
                    <a:gd name="T9" fmla="*/ 4 h 59"/>
                  </a:gdLst>
                  <a:ahLst/>
                  <a:cxnLst>
                    <a:cxn ang="0">
                      <a:pos x="T0" y="T1"/>
                    </a:cxn>
                    <a:cxn ang="0">
                      <a:pos x="T2" y="T3"/>
                    </a:cxn>
                    <a:cxn ang="0">
                      <a:pos x="T4" y="T5"/>
                    </a:cxn>
                    <a:cxn ang="0">
                      <a:pos x="T6" y="T7"/>
                    </a:cxn>
                    <a:cxn ang="0">
                      <a:pos x="T8" y="T9"/>
                    </a:cxn>
                  </a:cxnLst>
                  <a:rect l="0" t="0" r="r" b="b"/>
                  <a:pathLst>
                    <a:path w="59" h="59">
                      <a:moveTo>
                        <a:pt x="37" y="4"/>
                      </a:moveTo>
                      <a:cubicBezTo>
                        <a:pt x="51" y="8"/>
                        <a:pt x="59" y="23"/>
                        <a:pt x="55" y="37"/>
                      </a:cubicBezTo>
                      <a:cubicBezTo>
                        <a:pt x="51" y="51"/>
                        <a:pt x="36" y="59"/>
                        <a:pt x="22" y="55"/>
                      </a:cubicBezTo>
                      <a:cubicBezTo>
                        <a:pt x="8" y="50"/>
                        <a:pt x="0" y="35"/>
                        <a:pt x="4" y="21"/>
                      </a:cubicBezTo>
                      <a:cubicBezTo>
                        <a:pt x="8" y="7"/>
                        <a:pt x="23" y="0"/>
                        <a:pt x="37" y="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88" name="Freeform 96">
                  <a:extLst>
                    <a:ext uri="{FF2B5EF4-FFF2-40B4-BE49-F238E27FC236}">
                      <a16:creationId xmlns="" xmlns:a16="http://schemas.microsoft.com/office/drawing/2014/main" id="{6ACAD5BA-37BC-49C5-A8A1-41C6635C6599}"/>
                    </a:ext>
                  </a:extLst>
                </p:cNvPr>
                <p:cNvSpPr>
                  <a:spLocks/>
                </p:cNvSpPr>
                <p:nvPr/>
              </p:nvSpPr>
              <p:spPr bwMode="auto">
                <a:xfrm>
                  <a:off x="3429" y="3801"/>
                  <a:ext cx="135" cy="135"/>
                </a:xfrm>
                <a:custGeom>
                  <a:avLst/>
                  <a:gdLst>
                    <a:gd name="T0" fmla="*/ 33 w 57"/>
                    <a:gd name="T1" fmla="*/ 2 h 57"/>
                    <a:gd name="T2" fmla="*/ 55 w 57"/>
                    <a:gd name="T3" fmla="*/ 32 h 57"/>
                    <a:gd name="T4" fmla="*/ 24 w 57"/>
                    <a:gd name="T5" fmla="*/ 55 h 57"/>
                    <a:gd name="T6" fmla="*/ 2 w 57"/>
                    <a:gd name="T7" fmla="*/ 24 h 57"/>
                    <a:gd name="T8" fmla="*/ 33 w 57"/>
                    <a:gd name="T9" fmla="*/ 2 h 57"/>
                  </a:gdLst>
                  <a:ahLst/>
                  <a:cxnLst>
                    <a:cxn ang="0">
                      <a:pos x="T0" y="T1"/>
                    </a:cxn>
                    <a:cxn ang="0">
                      <a:pos x="T2" y="T3"/>
                    </a:cxn>
                    <a:cxn ang="0">
                      <a:pos x="T4" y="T5"/>
                    </a:cxn>
                    <a:cxn ang="0">
                      <a:pos x="T6" y="T7"/>
                    </a:cxn>
                    <a:cxn ang="0">
                      <a:pos x="T8" y="T9"/>
                    </a:cxn>
                  </a:cxnLst>
                  <a:rect l="0" t="0" r="r" b="b"/>
                  <a:pathLst>
                    <a:path w="57" h="57">
                      <a:moveTo>
                        <a:pt x="33" y="2"/>
                      </a:moveTo>
                      <a:cubicBezTo>
                        <a:pt x="47" y="4"/>
                        <a:pt x="57" y="18"/>
                        <a:pt x="55" y="32"/>
                      </a:cubicBezTo>
                      <a:cubicBezTo>
                        <a:pt x="52" y="47"/>
                        <a:pt x="39" y="57"/>
                        <a:pt x="24" y="55"/>
                      </a:cubicBezTo>
                      <a:cubicBezTo>
                        <a:pt x="10" y="52"/>
                        <a:pt x="0" y="39"/>
                        <a:pt x="2" y="24"/>
                      </a:cubicBezTo>
                      <a:cubicBezTo>
                        <a:pt x="5" y="10"/>
                        <a:pt x="18" y="0"/>
                        <a:pt x="33" y="2"/>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89" name="Freeform 97">
                  <a:extLst>
                    <a:ext uri="{FF2B5EF4-FFF2-40B4-BE49-F238E27FC236}">
                      <a16:creationId xmlns="" xmlns:a16="http://schemas.microsoft.com/office/drawing/2014/main" id="{A0C3E929-B013-42F1-B001-9EE212F4AC02}"/>
                    </a:ext>
                  </a:extLst>
                </p:cNvPr>
                <p:cNvSpPr>
                  <a:spLocks/>
                </p:cNvSpPr>
                <p:nvPr/>
              </p:nvSpPr>
              <p:spPr bwMode="auto">
                <a:xfrm>
                  <a:off x="3675" y="3837"/>
                  <a:ext cx="126" cy="125"/>
                </a:xfrm>
                <a:custGeom>
                  <a:avLst/>
                  <a:gdLst>
                    <a:gd name="T0" fmla="*/ 27 w 53"/>
                    <a:gd name="T1" fmla="*/ 0 h 53"/>
                    <a:gd name="T2" fmla="*/ 53 w 53"/>
                    <a:gd name="T3" fmla="*/ 27 h 53"/>
                    <a:gd name="T4" fmla="*/ 26 w 53"/>
                    <a:gd name="T5" fmla="*/ 53 h 53"/>
                    <a:gd name="T6" fmla="*/ 0 w 53"/>
                    <a:gd name="T7" fmla="*/ 26 h 53"/>
                    <a:gd name="T8" fmla="*/ 27 w 53"/>
                    <a:gd name="T9" fmla="*/ 0 h 53"/>
                  </a:gdLst>
                  <a:ahLst/>
                  <a:cxnLst>
                    <a:cxn ang="0">
                      <a:pos x="T0" y="T1"/>
                    </a:cxn>
                    <a:cxn ang="0">
                      <a:pos x="T2" y="T3"/>
                    </a:cxn>
                    <a:cxn ang="0">
                      <a:pos x="T4" y="T5"/>
                    </a:cxn>
                    <a:cxn ang="0">
                      <a:pos x="T6" y="T7"/>
                    </a:cxn>
                    <a:cxn ang="0">
                      <a:pos x="T8" y="T9"/>
                    </a:cxn>
                  </a:cxnLst>
                  <a:rect l="0" t="0" r="r" b="b"/>
                  <a:pathLst>
                    <a:path w="53" h="53">
                      <a:moveTo>
                        <a:pt x="27" y="0"/>
                      </a:moveTo>
                      <a:cubicBezTo>
                        <a:pt x="41" y="0"/>
                        <a:pt x="53" y="12"/>
                        <a:pt x="53" y="27"/>
                      </a:cubicBezTo>
                      <a:cubicBezTo>
                        <a:pt x="53" y="41"/>
                        <a:pt x="41" y="53"/>
                        <a:pt x="26" y="53"/>
                      </a:cubicBezTo>
                      <a:cubicBezTo>
                        <a:pt x="11" y="53"/>
                        <a:pt x="0" y="41"/>
                        <a:pt x="0" y="26"/>
                      </a:cubicBezTo>
                      <a:cubicBezTo>
                        <a:pt x="0" y="11"/>
                        <a:pt x="12" y="0"/>
                        <a:pt x="27" y="0"/>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90" name="Freeform 98">
                  <a:extLst>
                    <a:ext uri="{FF2B5EF4-FFF2-40B4-BE49-F238E27FC236}">
                      <a16:creationId xmlns="" xmlns:a16="http://schemas.microsoft.com/office/drawing/2014/main" id="{43DD2A30-DA19-4F46-B97A-E944D0A76C66}"/>
                    </a:ext>
                  </a:extLst>
                </p:cNvPr>
                <p:cNvSpPr>
                  <a:spLocks/>
                </p:cNvSpPr>
                <p:nvPr/>
              </p:nvSpPr>
              <p:spPr bwMode="auto">
                <a:xfrm>
                  <a:off x="3915" y="3830"/>
                  <a:ext cx="132" cy="132"/>
                </a:xfrm>
                <a:custGeom>
                  <a:avLst/>
                  <a:gdLst>
                    <a:gd name="T0" fmla="*/ 25 w 56"/>
                    <a:gd name="T1" fmla="*/ 2 h 56"/>
                    <a:gd name="T2" fmla="*/ 54 w 56"/>
                    <a:gd name="T3" fmla="*/ 25 h 56"/>
                    <a:gd name="T4" fmla="*/ 31 w 56"/>
                    <a:gd name="T5" fmla="*/ 55 h 56"/>
                    <a:gd name="T6" fmla="*/ 2 w 56"/>
                    <a:gd name="T7" fmla="*/ 31 h 56"/>
                    <a:gd name="T8" fmla="*/ 25 w 56"/>
                    <a:gd name="T9" fmla="*/ 2 h 56"/>
                  </a:gdLst>
                  <a:ahLst/>
                  <a:cxnLst>
                    <a:cxn ang="0">
                      <a:pos x="T0" y="T1"/>
                    </a:cxn>
                    <a:cxn ang="0">
                      <a:pos x="T2" y="T3"/>
                    </a:cxn>
                    <a:cxn ang="0">
                      <a:pos x="T4" y="T5"/>
                    </a:cxn>
                    <a:cxn ang="0">
                      <a:pos x="T6" y="T7"/>
                    </a:cxn>
                    <a:cxn ang="0">
                      <a:pos x="T8" y="T9"/>
                    </a:cxn>
                  </a:cxnLst>
                  <a:rect l="0" t="0" r="r" b="b"/>
                  <a:pathLst>
                    <a:path w="56" h="56">
                      <a:moveTo>
                        <a:pt x="25" y="2"/>
                      </a:moveTo>
                      <a:cubicBezTo>
                        <a:pt x="39" y="0"/>
                        <a:pt x="52" y="10"/>
                        <a:pt x="54" y="25"/>
                      </a:cubicBezTo>
                      <a:cubicBezTo>
                        <a:pt x="56" y="39"/>
                        <a:pt x="46" y="53"/>
                        <a:pt x="31" y="55"/>
                      </a:cubicBezTo>
                      <a:cubicBezTo>
                        <a:pt x="17" y="56"/>
                        <a:pt x="3" y="46"/>
                        <a:pt x="2" y="31"/>
                      </a:cubicBezTo>
                      <a:cubicBezTo>
                        <a:pt x="0" y="17"/>
                        <a:pt x="10" y="4"/>
                        <a:pt x="25" y="2"/>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91" name="Freeform 99">
                  <a:extLst>
                    <a:ext uri="{FF2B5EF4-FFF2-40B4-BE49-F238E27FC236}">
                      <a16:creationId xmlns="" xmlns:a16="http://schemas.microsoft.com/office/drawing/2014/main" id="{CC9DA4D8-8CAC-4DFA-B442-185D455BE1E3}"/>
                    </a:ext>
                  </a:extLst>
                </p:cNvPr>
                <p:cNvSpPr>
                  <a:spLocks/>
                </p:cNvSpPr>
                <p:nvPr/>
              </p:nvSpPr>
              <p:spPr bwMode="auto">
                <a:xfrm>
                  <a:off x="4151" y="3790"/>
                  <a:ext cx="140" cy="139"/>
                </a:xfrm>
                <a:custGeom>
                  <a:avLst/>
                  <a:gdLst>
                    <a:gd name="T0" fmla="*/ 22 w 59"/>
                    <a:gd name="T1" fmla="*/ 4 h 59"/>
                    <a:gd name="T2" fmla="*/ 55 w 59"/>
                    <a:gd name="T3" fmla="*/ 23 h 59"/>
                    <a:gd name="T4" fmla="*/ 36 w 59"/>
                    <a:gd name="T5" fmla="*/ 55 h 59"/>
                    <a:gd name="T6" fmla="*/ 4 w 59"/>
                    <a:gd name="T7" fmla="*/ 37 h 59"/>
                    <a:gd name="T8" fmla="*/ 22 w 59"/>
                    <a:gd name="T9" fmla="*/ 4 h 59"/>
                  </a:gdLst>
                  <a:ahLst/>
                  <a:cxnLst>
                    <a:cxn ang="0">
                      <a:pos x="T0" y="T1"/>
                    </a:cxn>
                    <a:cxn ang="0">
                      <a:pos x="T2" y="T3"/>
                    </a:cxn>
                    <a:cxn ang="0">
                      <a:pos x="T4" y="T5"/>
                    </a:cxn>
                    <a:cxn ang="0">
                      <a:pos x="T6" y="T7"/>
                    </a:cxn>
                    <a:cxn ang="0">
                      <a:pos x="T8" y="T9"/>
                    </a:cxn>
                  </a:cxnLst>
                  <a:rect l="0" t="0" r="r" b="b"/>
                  <a:pathLst>
                    <a:path w="59" h="59">
                      <a:moveTo>
                        <a:pt x="22" y="4"/>
                      </a:moveTo>
                      <a:cubicBezTo>
                        <a:pt x="37" y="0"/>
                        <a:pt x="51" y="9"/>
                        <a:pt x="55" y="23"/>
                      </a:cubicBezTo>
                      <a:cubicBezTo>
                        <a:pt x="59" y="37"/>
                        <a:pt x="50" y="52"/>
                        <a:pt x="36" y="55"/>
                      </a:cubicBezTo>
                      <a:cubicBezTo>
                        <a:pt x="22" y="59"/>
                        <a:pt x="8" y="51"/>
                        <a:pt x="4" y="37"/>
                      </a:cubicBezTo>
                      <a:cubicBezTo>
                        <a:pt x="0" y="22"/>
                        <a:pt x="8" y="8"/>
                        <a:pt x="22" y="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92" name="Freeform 100">
                  <a:extLst>
                    <a:ext uri="{FF2B5EF4-FFF2-40B4-BE49-F238E27FC236}">
                      <a16:creationId xmlns="" xmlns:a16="http://schemas.microsoft.com/office/drawing/2014/main" id="{1C08F28A-EF50-4E2E-ABD0-5FB11FCE465D}"/>
                    </a:ext>
                  </a:extLst>
                </p:cNvPr>
                <p:cNvSpPr>
                  <a:spLocks/>
                </p:cNvSpPr>
                <p:nvPr/>
              </p:nvSpPr>
              <p:spPr bwMode="auto">
                <a:xfrm>
                  <a:off x="4383" y="3719"/>
                  <a:ext cx="142" cy="142"/>
                </a:xfrm>
                <a:custGeom>
                  <a:avLst/>
                  <a:gdLst>
                    <a:gd name="T0" fmla="*/ 19 w 60"/>
                    <a:gd name="T1" fmla="*/ 6 h 60"/>
                    <a:gd name="T2" fmla="*/ 54 w 60"/>
                    <a:gd name="T3" fmla="*/ 20 h 60"/>
                    <a:gd name="T4" fmla="*/ 40 w 60"/>
                    <a:gd name="T5" fmla="*/ 55 h 60"/>
                    <a:gd name="T6" fmla="*/ 5 w 60"/>
                    <a:gd name="T7" fmla="*/ 41 h 60"/>
                    <a:gd name="T8" fmla="*/ 19 w 60"/>
                    <a:gd name="T9" fmla="*/ 6 h 60"/>
                  </a:gdLst>
                  <a:ahLst/>
                  <a:cxnLst>
                    <a:cxn ang="0">
                      <a:pos x="T0" y="T1"/>
                    </a:cxn>
                    <a:cxn ang="0">
                      <a:pos x="T2" y="T3"/>
                    </a:cxn>
                    <a:cxn ang="0">
                      <a:pos x="T4" y="T5"/>
                    </a:cxn>
                    <a:cxn ang="0">
                      <a:pos x="T6" y="T7"/>
                    </a:cxn>
                    <a:cxn ang="0">
                      <a:pos x="T8" y="T9"/>
                    </a:cxn>
                  </a:cxnLst>
                  <a:rect l="0" t="0" r="r" b="b"/>
                  <a:pathLst>
                    <a:path w="60" h="60">
                      <a:moveTo>
                        <a:pt x="19" y="6"/>
                      </a:moveTo>
                      <a:cubicBezTo>
                        <a:pt x="33" y="0"/>
                        <a:pt x="48" y="6"/>
                        <a:pt x="54" y="20"/>
                      </a:cubicBezTo>
                      <a:cubicBezTo>
                        <a:pt x="60" y="33"/>
                        <a:pt x="54" y="49"/>
                        <a:pt x="40" y="55"/>
                      </a:cubicBezTo>
                      <a:cubicBezTo>
                        <a:pt x="27" y="60"/>
                        <a:pt x="11" y="54"/>
                        <a:pt x="5" y="41"/>
                      </a:cubicBezTo>
                      <a:cubicBezTo>
                        <a:pt x="0" y="27"/>
                        <a:pt x="6" y="12"/>
                        <a:pt x="19" y="6"/>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93" name="Freeform 101">
                  <a:extLst>
                    <a:ext uri="{FF2B5EF4-FFF2-40B4-BE49-F238E27FC236}">
                      <a16:creationId xmlns="" xmlns:a16="http://schemas.microsoft.com/office/drawing/2014/main" id="{A3B5F65A-7B7B-4249-B759-3DDA37610BDB}"/>
                    </a:ext>
                  </a:extLst>
                </p:cNvPr>
                <p:cNvSpPr>
                  <a:spLocks/>
                </p:cNvSpPr>
                <p:nvPr/>
              </p:nvSpPr>
              <p:spPr bwMode="auto">
                <a:xfrm>
                  <a:off x="4603" y="3617"/>
                  <a:ext cx="142" cy="144"/>
                </a:xfrm>
                <a:custGeom>
                  <a:avLst/>
                  <a:gdLst>
                    <a:gd name="T0" fmla="*/ 16 w 60"/>
                    <a:gd name="T1" fmla="*/ 8 h 61"/>
                    <a:gd name="T2" fmla="*/ 53 w 60"/>
                    <a:gd name="T3" fmla="*/ 17 h 61"/>
                    <a:gd name="T4" fmla="*/ 44 w 60"/>
                    <a:gd name="T5" fmla="*/ 53 h 61"/>
                    <a:gd name="T6" fmla="*/ 7 w 60"/>
                    <a:gd name="T7" fmla="*/ 44 h 61"/>
                    <a:gd name="T8" fmla="*/ 16 w 60"/>
                    <a:gd name="T9" fmla="*/ 8 h 61"/>
                  </a:gdLst>
                  <a:ahLst/>
                  <a:cxnLst>
                    <a:cxn ang="0">
                      <a:pos x="T0" y="T1"/>
                    </a:cxn>
                    <a:cxn ang="0">
                      <a:pos x="T2" y="T3"/>
                    </a:cxn>
                    <a:cxn ang="0">
                      <a:pos x="T4" y="T5"/>
                    </a:cxn>
                    <a:cxn ang="0">
                      <a:pos x="T6" y="T7"/>
                    </a:cxn>
                    <a:cxn ang="0">
                      <a:pos x="T8" y="T9"/>
                    </a:cxn>
                  </a:cxnLst>
                  <a:rect l="0" t="0" r="r" b="b"/>
                  <a:pathLst>
                    <a:path w="60" h="61">
                      <a:moveTo>
                        <a:pt x="16" y="8"/>
                      </a:moveTo>
                      <a:cubicBezTo>
                        <a:pt x="29" y="0"/>
                        <a:pt x="45" y="4"/>
                        <a:pt x="53" y="17"/>
                      </a:cubicBezTo>
                      <a:cubicBezTo>
                        <a:pt x="60" y="29"/>
                        <a:pt x="56" y="46"/>
                        <a:pt x="44" y="53"/>
                      </a:cubicBezTo>
                      <a:cubicBezTo>
                        <a:pt x="31" y="61"/>
                        <a:pt x="15" y="57"/>
                        <a:pt x="7" y="44"/>
                      </a:cubicBezTo>
                      <a:cubicBezTo>
                        <a:pt x="0" y="32"/>
                        <a:pt x="4" y="15"/>
                        <a:pt x="16" y="8"/>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94" name="Freeform 102">
                  <a:extLst>
                    <a:ext uri="{FF2B5EF4-FFF2-40B4-BE49-F238E27FC236}">
                      <a16:creationId xmlns="" xmlns:a16="http://schemas.microsoft.com/office/drawing/2014/main" id="{9DD99BB0-6FF3-412C-BFF1-76CA0E0747BC}"/>
                    </a:ext>
                  </a:extLst>
                </p:cNvPr>
                <p:cNvSpPr>
                  <a:spLocks/>
                </p:cNvSpPr>
                <p:nvPr/>
              </p:nvSpPr>
              <p:spPr bwMode="auto">
                <a:xfrm>
                  <a:off x="4809" y="3487"/>
                  <a:ext cx="140" cy="142"/>
                </a:xfrm>
                <a:custGeom>
                  <a:avLst/>
                  <a:gdLst>
                    <a:gd name="T0" fmla="*/ 13 w 59"/>
                    <a:gd name="T1" fmla="*/ 9 h 60"/>
                    <a:gd name="T2" fmla="*/ 50 w 59"/>
                    <a:gd name="T3" fmla="*/ 13 h 60"/>
                    <a:gd name="T4" fmla="*/ 46 w 59"/>
                    <a:gd name="T5" fmla="*/ 51 h 60"/>
                    <a:gd name="T6" fmla="*/ 9 w 59"/>
                    <a:gd name="T7" fmla="*/ 47 h 60"/>
                    <a:gd name="T8" fmla="*/ 13 w 59"/>
                    <a:gd name="T9" fmla="*/ 9 h 60"/>
                  </a:gdLst>
                  <a:ahLst/>
                  <a:cxnLst>
                    <a:cxn ang="0">
                      <a:pos x="T0" y="T1"/>
                    </a:cxn>
                    <a:cxn ang="0">
                      <a:pos x="T2" y="T3"/>
                    </a:cxn>
                    <a:cxn ang="0">
                      <a:pos x="T4" y="T5"/>
                    </a:cxn>
                    <a:cxn ang="0">
                      <a:pos x="T6" y="T7"/>
                    </a:cxn>
                    <a:cxn ang="0">
                      <a:pos x="T8" y="T9"/>
                    </a:cxn>
                  </a:cxnLst>
                  <a:rect l="0" t="0" r="r" b="b"/>
                  <a:pathLst>
                    <a:path w="59" h="60">
                      <a:moveTo>
                        <a:pt x="13" y="9"/>
                      </a:moveTo>
                      <a:cubicBezTo>
                        <a:pt x="24" y="0"/>
                        <a:pt x="41" y="2"/>
                        <a:pt x="50" y="13"/>
                      </a:cubicBezTo>
                      <a:cubicBezTo>
                        <a:pt x="59" y="25"/>
                        <a:pt x="57" y="41"/>
                        <a:pt x="46" y="51"/>
                      </a:cubicBezTo>
                      <a:cubicBezTo>
                        <a:pt x="35" y="60"/>
                        <a:pt x="18" y="58"/>
                        <a:pt x="9" y="47"/>
                      </a:cubicBezTo>
                      <a:cubicBezTo>
                        <a:pt x="0" y="35"/>
                        <a:pt x="1" y="19"/>
                        <a:pt x="13" y="9"/>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95" name="Freeform 103">
                  <a:extLst>
                    <a:ext uri="{FF2B5EF4-FFF2-40B4-BE49-F238E27FC236}">
                      <a16:creationId xmlns="" xmlns:a16="http://schemas.microsoft.com/office/drawing/2014/main" id="{4FF557D0-A1D8-4348-88D7-FE6E07583E3E}"/>
                    </a:ext>
                  </a:extLst>
                </p:cNvPr>
                <p:cNvSpPr>
                  <a:spLocks/>
                </p:cNvSpPr>
                <p:nvPr/>
              </p:nvSpPr>
              <p:spPr bwMode="auto">
                <a:xfrm>
                  <a:off x="4994" y="3330"/>
                  <a:ext cx="139" cy="140"/>
                </a:xfrm>
                <a:custGeom>
                  <a:avLst/>
                  <a:gdLst>
                    <a:gd name="T0" fmla="*/ 10 w 59"/>
                    <a:gd name="T1" fmla="*/ 11 h 59"/>
                    <a:gd name="T2" fmla="*/ 47 w 59"/>
                    <a:gd name="T3" fmla="*/ 10 h 59"/>
                    <a:gd name="T4" fmla="*/ 49 w 59"/>
                    <a:gd name="T5" fmla="*/ 47 h 59"/>
                    <a:gd name="T6" fmla="*/ 11 w 59"/>
                    <a:gd name="T7" fmla="*/ 49 h 59"/>
                    <a:gd name="T8" fmla="*/ 10 w 59"/>
                    <a:gd name="T9" fmla="*/ 11 h 59"/>
                  </a:gdLst>
                  <a:ahLst/>
                  <a:cxnLst>
                    <a:cxn ang="0">
                      <a:pos x="T0" y="T1"/>
                    </a:cxn>
                    <a:cxn ang="0">
                      <a:pos x="T2" y="T3"/>
                    </a:cxn>
                    <a:cxn ang="0">
                      <a:pos x="T4" y="T5"/>
                    </a:cxn>
                    <a:cxn ang="0">
                      <a:pos x="T6" y="T7"/>
                    </a:cxn>
                    <a:cxn ang="0">
                      <a:pos x="T8" y="T9"/>
                    </a:cxn>
                  </a:cxnLst>
                  <a:rect l="0" t="0" r="r" b="b"/>
                  <a:pathLst>
                    <a:path w="59" h="59">
                      <a:moveTo>
                        <a:pt x="10" y="11"/>
                      </a:moveTo>
                      <a:cubicBezTo>
                        <a:pt x="20" y="0"/>
                        <a:pt x="36" y="0"/>
                        <a:pt x="47" y="10"/>
                      </a:cubicBezTo>
                      <a:cubicBezTo>
                        <a:pt x="58" y="20"/>
                        <a:pt x="59" y="36"/>
                        <a:pt x="49" y="47"/>
                      </a:cubicBezTo>
                      <a:cubicBezTo>
                        <a:pt x="39" y="58"/>
                        <a:pt x="22" y="59"/>
                        <a:pt x="11" y="49"/>
                      </a:cubicBezTo>
                      <a:cubicBezTo>
                        <a:pt x="0" y="39"/>
                        <a:pt x="0" y="22"/>
                        <a:pt x="10" y="11"/>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96" name="Freeform 104">
                  <a:extLst>
                    <a:ext uri="{FF2B5EF4-FFF2-40B4-BE49-F238E27FC236}">
                      <a16:creationId xmlns="" xmlns:a16="http://schemas.microsoft.com/office/drawing/2014/main" id="{FC9D8DA3-49B0-48F0-A2CB-7BF08E7F2029}"/>
                    </a:ext>
                  </a:extLst>
                </p:cNvPr>
                <p:cNvSpPr>
                  <a:spLocks/>
                </p:cNvSpPr>
                <p:nvPr/>
              </p:nvSpPr>
              <p:spPr bwMode="auto">
                <a:xfrm>
                  <a:off x="5152" y="3146"/>
                  <a:ext cx="142" cy="142"/>
                </a:xfrm>
                <a:custGeom>
                  <a:avLst/>
                  <a:gdLst>
                    <a:gd name="T0" fmla="*/ 8 w 60"/>
                    <a:gd name="T1" fmla="*/ 15 h 60"/>
                    <a:gd name="T2" fmla="*/ 45 w 60"/>
                    <a:gd name="T3" fmla="*/ 8 h 60"/>
                    <a:gd name="T4" fmla="*/ 52 w 60"/>
                    <a:gd name="T5" fmla="*/ 45 h 60"/>
                    <a:gd name="T6" fmla="*/ 15 w 60"/>
                    <a:gd name="T7" fmla="*/ 52 h 60"/>
                    <a:gd name="T8" fmla="*/ 8 w 60"/>
                    <a:gd name="T9" fmla="*/ 15 h 60"/>
                  </a:gdLst>
                  <a:ahLst/>
                  <a:cxnLst>
                    <a:cxn ang="0">
                      <a:pos x="T0" y="T1"/>
                    </a:cxn>
                    <a:cxn ang="0">
                      <a:pos x="T2" y="T3"/>
                    </a:cxn>
                    <a:cxn ang="0">
                      <a:pos x="T4" y="T5"/>
                    </a:cxn>
                    <a:cxn ang="0">
                      <a:pos x="T6" y="T7"/>
                    </a:cxn>
                    <a:cxn ang="0">
                      <a:pos x="T8" y="T9"/>
                    </a:cxn>
                  </a:cxnLst>
                  <a:rect l="0" t="0" r="r" b="b"/>
                  <a:pathLst>
                    <a:path w="60" h="60">
                      <a:moveTo>
                        <a:pt x="8" y="15"/>
                      </a:moveTo>
                      <a:cubicBezTo>
                        <a:pt x="17" y="3"/>
                        <a:pt x="33" y="0"/>
                        <a:pt x="45" y="8"/>
                      </a:cubicBezTo>
                      <a:cubicBezTo>
                        <a:pt x="57" y="17"/>
                        <a:pt x="60" y="33"/>
                        <a:pt x="52" y="45"/>
                      </a:cubicBezTo>
                      <a:cubicBezTo>
                        <a:pt x="43" y="57"/>
                        <a:pt x="27" y="60"/>
                        <a:pt x="15" y="52"/>
                      </a:cubicBezTo>
                      <a:cubicBezTo>
                        <a:pt x="3" y="43"/>
                        <a:pt x="0" y="27"/>
                        <a:pt x="8" y="15"/>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97" name="Freeform 105">
                  <a:extLst>
                    <a:ext uri="{FF2B5EF4-FFF2-40B4-BE49-F238E27FC236}">
                      <a16:creationId xmlns="" xmlns:a16="http://schemas.microsoft.com/office/drawing/2014/main" id="{36687DAE-EE56-4538-BA7A-1EE732167B21}"/>
                    </a:ext>
                  </a:extLst>
                </p:cNvPr>
                <p:cNvSpPr>
                  <a:spLocks/>
                </p:cNvSpPr>
                <p:nvPr/>
              </p:nvSpPr>
              <p:spPr bwMode="auto">
                <a:xfrm>
                  <a:off x="5285" y="2942"/>
                  <a:ext cx="144" cy="145"/>
                </a:xfrm>
                <a:custGeom>
                  <a:avLst/>
                  <a:gdLst>
                    <a:gd name="T0" fmla="*/ 7 w 61"/>
                    <a:gd name="T1" fmla="*/ 18 h 61"/>
                    <a:gd name="T2" fmla="*/ 42 w 61"/>
                    <a:gd name="T3" fmla="*/ 7 h 61"/>
                    <a:gd name="T4" fmla="*/ 54 w 61"/>
                    <a:gd name="T5" fmla="*/ 42 h 61"/>
                    <a:gd name="T6" fmla="*/ 18 w 61"/>
                    <a:gd name="T7" fmla="*/ 54 h 61"/>
                    <a:gd name="T8" fmla="*/ 7 w 61"/>
                    <a:gd name="T9" fmla="*/ 18 h 61"/>
                  </a:gdLst>
                  <a:ahLst/>
                  <a:cxnLst>
                    <a:cxn ang="0">
                      <a:pos x="T0" y="T1"/>
                    </a:cxn>
                    <a:cxn ang="0">
                      <a:pos x="T2" y="T3"/>
                    </a:cxn>
                    <a:cxn ang="0">
                      <a:pos x="T4" y="T5"/>
                    </a:cxn>
                    <a:cxn ang="0">
                      <a:pos x="T6" y="T7"/>
                    </a:cxn>
                    <a:cxn ang="0">
                      <a:pos x="T8" y="T9"/>
                    </a:cxn>
                  </a:cxnLst>
                  <a:rect l="0" t="0" r="r" b="b"/>
                  <a:pathLst>
                    <a:path w="61" h="61">
                      <a:moveTo>
                        <a:pt x="7" y="18"/>
                      </a:moveTo>
                      <a:cubicBezTo>
                        <a:pt x="13" y="5"/>
                        <a:pt x="29" y="0"/>
                        <a:pt x="42" y="7"/>
                      </a:cubicBezTo>
                      <a:cubicBezTo>
                        <a:pt x="55" y="13"/>
                        <a:pt x="61" y="29"/>
                        <a:pt x="54" y="42"/>
                      </a:cubicBezTo>
                      <a:cubicBezTo>
                        <a:pt x="47" y="55"/>
                        <a:pt x="31" y="61"/>
                        <a:pt x="18" y="54"/>
                      </a:cubicBezTo>
                      <a:cubicBezTo>
                        <a:pt x="5" y="47"/>
                        <a:pt x="0" y="31"/>
                        <a:pt x="7" y="18"/>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98" name="Freeform 106">
                  <a:extLst>
                    <a:ext uri="{FF2B5EF4-FFF2-40B4-BE49-F238E27FC236}">
                      <a16:creationId xmlns="" xmlns:a16="http://schemas.microsoft.com/office/drawing/2014/main" id="{B5B43682-B383-423B-858D-8B537A0993E8}"/>
                    </a:ext>
                  </a:extLst>
                </p:cNvPr>
                <p:cNvSpPr>
                  <a:spLocks/>
                </p:cNvSpPr>
                <p:nvPr/>
              </p:nvSpPr>
              <p:spPr bwMode="auto">
                <a:xfrm>
                  <a:off x="5389" y="2725"/>
                  <a:ext cx="142" cy="139"/>
                </a:xfrm>
                <a:custGeom>
                  <a:avLst/>
                  <a:gdLst>
                    <a:gd name="T0" fmla="*/ 5 w 60"/>
                    <a:gd name="T1" fmla="*/ 21 h 59"/>
                    <a:gd name="T2" fmla="*/ 39 w 60"/>
                    <a:gd name="T3" fmla="*/ 4 h 59"/>
                    <a:gd name="T4" fmla="*/ 55 w 60"/>
                    <a:gd name="T5" fmla="*/ 38 h 59"/>
                    <a:gd name="T6" fmla="*/ 22 w 60"/>
                    <a:gd name="T7" fmla="*/ 55 h 59"/>
                    <a:gd name="T8" fmla="*/ 5 w 60"/>
                    <a:gd name="T9" fmla="*/ 21 h 59"/>
                  </a:gdLst>
                  <a:ahLst/>
                  <a:cxnLst>
                    <a:cxn ang="0">
                      <a:pos x="T0" y="T1"/>
                    </a:cxn>
                    <a:cxn ang="0">
                      <a:pos x="T2" y="T3"/>
                    </a:cxn>
                    <a:cxn ang="0">
                      <a:pos x="T4" y="T5"/>
                    </a:cxn>
                    <a:cxn ang="0">
                      <a:pos x="T6" y="T7"/>
                    </a:cxn>
                    <a:cxn ang="0">
                      <a:pos x="T8" y="T9"/>
                    </a:cxn>
                  </a:cxnLst>
                  <a:rect l="0" t="0" r="r" b="b"/>
                  <a:pathLst>
                    <a:path w="60" h="59">
                      <a:moveTo>
                        <a:pt x="5" y="21"/>
                      </a:moveTo>
                      <a:cubicBezTo>
                        <a:pt x="10" y="7"/>
                        <a:pt x="25" y="0"/>
                        <a:pt x="39" y="4"/>
                      </a:cubicBezTo>
                      <a:cubicBezTo>
                        <a:pt x="53" y="9"/>
                        <a:pt x="60" y="24"/>
                        <a:pt x="55" y="38"/>
                      </a:cubicBezTo>
                      <a:cubicBezTo>
                        <a:pt x="51" y="52"/>
                        <a:pt x="36" y="59"/>
                        <a:pt x="22" y="55"/>
                      </a:cubicBezTo>
                      <a:cubicBezTo>
                        <a:pt x="8" y="50"/>
                        <a:pt x="0" y="35"/>
                        <a:pt x="5" y="21"/>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99" name="Freeform 107">
                  <a:extLst>
                    <a:ext uri="{FF2B5EF4-FFF2-40B4-BE49-F238E27FC236}">
                      <a16:creationId xmlns="" xmlns:a16="http://schemas.microsoft.com/office/drawing/2014/main" id="{B392254A-7696-46C9-80CE-659AD83D8667}"/>
                    </a:ext>
                  </a:extLst>
                </p:cNvPr>
                <p:cNvSpPr>
                  <a:spLocks/>
                </p:cNvSpPr>
                <p:nvPr/>
              </p:nvSpPr>
              <p:spPr bwMode="auto">
                <a:xfrm>
                  <a:off x="5465" y="2495"/>
                  <a:ext cx="137" cy="135"/>
                </a:xfrm>
                <a:custGeom>
                  <a:avLst/>
                  <a:gdLst>
                    <a:gd name="T0" fmla="*/ 3 w 58"/>
                    <a:gd name="T1" fmla="*/ 24 h 57"/>
                    <a:gd name="T2" fmla="*/ 34 w 58"/>
                    <a:gd name="T3" fmla="*/ 3 h 57"/>
                    <a:gd name="T4" fmla="*/ 55 w 58"/>
                    <a:gd name="T5" fmla="*/ 34 h 57"/>
                    <a:gd name="T6" fmla="*/ 24 w 58"/>
                    <a:gd name="T7" fmla="*/ 55 h 57"/>
                    <a:gd name="T8" fmla="*/ 3 w 58"/>
                    <a:gd name="T9" fmla="*/ 24 h 57"/>
                  </a:gdLst>
                  <a:ahLst/>
                  <a:cxnLst>
                    <a:cxn ang="0">
                      <a:pos x="T0" y="T1"/>
                    </a:cxn>
                    <a:cxn ang="0">
                      <a:pos x="T2" y="T3"/>
                    </a:cxn>
                    <a:cxn ang="0">
                      <a:pos x="T4" y="T5"/>
                    </a:cxn>
                    <a:cxn ang="0">
                      <a:pos x="T6" y="T7"/>
                    </a:cxn>
                    <a:cxn ang="0">
                      <a:pos x="T8" y="T9"/>
                    </a:cxn>
                  </a:cxnLst>
                  <a:rect l="0" t="0" r="r" b="b"/>
                  <a:pathLst>
                    <a:path w="58" h="57">
                      <a:moveTo>
                        <a:pt x="3" y="24"/>
                      </a:moveTo>
                      <a:cubicBezTo>
                        <a:pt x="6" y="9"/>
                        <a:pt x="19" y="0"/>
                        <a:pt x="34" y="3"/>
                      </a:cubicBezTo>
                      <a:cubicBezTo>
                        <a:pt x="48" y="5"/>
                        <a:pt x="58" y="19"/>
                        <a:pt x="55" y="34"/>
                      </a:cubicBezTo>
                      <a:cubicBezTo>
                        <a:pt x="52" y="48"/>
                        <a:pt x="38" y="57"/>
                        <a:pt x="24" y="55"/>
                      </a:cubicBezTo>
                      <a:cubicBezTo>
                        <a:pt x="9" y="52"/>
                        <a:pt x="0" y="38"/>
                        <a:pt x="3" y="2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300" name="Freeform 108">
                  <a:extLst>
                    <a:ext uri="{FF2B5EF4-FFF2-40B4-BE49-F238E27FC236}">
                      <a16:creationId xmlns="" xmlns:a16="http://schemas.microsoft.com/office/drawing/2014/main" id="{0C3B9810-1607-43F3-879F-5FC3B6B4BA17}"/>
                    </a:ext>
                  </a:extLst>
                </p:cNvPr>
                <p:cNvSpPr>
                  <a:spLocks/>
                </p:cNvSpPr>
                <p:nvPr/>
              </p:nvSpPr>
              <p:spPr bwMode="auto">
                <a:xfrm>
                  <a:off x="5507" y="2258"/>
                  <a:ext cx="131" cy="130"/>
                </a:xfrm>
                <a:custGeom>
                  <a:avLst/>
                  <a:gdLst>
                    <a:gd name="T0" fmla="*/ 1 w 55"/>
                    <a:gd name="T1" fmla="*/ 26 h 55"/>
                    <a:gd name="T2" fmla="*/ 29 w 55"/>
                    <a:gd name="T3" fmla="*/ 1 h 55"/>
                    <a:gd name="T4" fmla="*/ 54 w 55"/>
                    <a:gd name="T5" fmla="*/ 29 h 55"/>
                    <a:gd name="T6" fmla="*/ 26 w 55"/>
                    <a:gd name="T7" fmla="*/ 54 h 55"/>
                    <a:gd name="T8" fmla="*/ 1 w 55"/>
                    <a:gd name="T9" fmla="*/ 26 h 55"/>
                  </a:gdLst>
                  <a:ahLst/>
                  <a:cxnLst>
                    <a:cxn ang="0">
                      <a:pos x="T0" y="T1"/>
                    </a:cxn>
                    <a:cxn ang="0">
                      <a:pos x="T2" y="T3"/>
                    </a:cxn>
                    <a:cxn ang="0">
                      <a:pos x="T4" y="T5"/>
                    </a:cxn>
                    <a:cxn ang="0">
                      <a:pos x="T6" y="T7"/>
                    </a:cxn>
                    <a:cxn ang="0">
                      <a:pos x="T8" y="T9"/>
                    </a:cxn>
                  </a:cxnLst>
                  <a:rect l="0" t="0" r="r" b="b"/>
                  <a:pathLst>
                    <a:path w="55" h="55">
                      <a:moveTo>
                        <a:pt x="1" y="26"/>
                      </a:moveTo>
                      <a:cubicBezTo>
                        <a:pt x="2" y="11"/>
                        <a:pt x="14" y="0"/>
                        <a:pt x="29" y="1"/>
                      </a:cubicBezTo>
                      <a:cubicBezTo>
                        <a:pt x="43" y="2"/>
                        <a:pt x="55" y="14"/>
                        <a:pt x="54" y="29"/>
                      </a:cubicBezTo>
                      <a:cubicBezTo>
                        <a:pt x="53" y="43"/>
                        <a:pt x="41" y="55"/>
                        <a:pt x="26" y="54"/>
                      </a:cubicBezTo>
                      <a:cubicBezTo>
                        <a:pt x="11" y="53"/>
                        <a:pt x="0" y="41"/>
                        <a:pt x="1" y="26"/>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301" name="Freeform 109">
                  <a:extLst>
                    <a:ext uri="{FF2B5EF4-FFF2-40B4-BE49-F238E27FC236}">
                      <a16:creationId xmlns="" xmlns:a16="http://schemas.microsoft.com/office/drawing/2014/main" id="{EA7415E8-FFE5-442B-B3A8-FDB8AC0C68F4}"/>
                    </a:ext>
                  </a:extLst>
                </p:cNvPr>
                <p:cNvSpPr>
                  <a:spLocks/>
                </p:cNvSpPr>
                <p:nvPr/>
              </p:nvSpPr>
              <p:spPr bwMode="auto">
                <a:xfrm>
                  <a:off x="5512" y="2015"/>
                  <a:ext cx="133" cy="130"/>
                </a:xfrm>
                <a:custGeom>
                  <a:avLst/>
                  <a:gdLst>
                    <a:gd name="T0" fmla="*/ 1 w 56"/>
                    <a:gd name="T1" fmla="*/ 30 h 55"/>
                    <a:gd name="T2" fmla="*/ 25 w 56"/>
                    <a:gd name="T3" fmla="*/ 1 h 55"/>
                    <a:gd name="T4" fmla="*/ 54 w 56"/>
                    <a:gd name="T5" fmla="*/ 25 h 55"/>
                    <a:gd name="T6" fmla="*/ 30 w 56"/>
                    <a:gd name="T7" fmla="*/ 54 h 55"/>
                    <a:gd name="T8" fmla="*/ 1 w 56"/>
                    <a:gd name="T9" fmla="*/ 30 h 55"/>
                  </a:gdLst>
                  <a:ahLst/>
                  <a:cxnLst>
                    <a:cxn ang="0">
                      <a:pos x="T0" y="T1"/>
                    </a:cxn>
                    <a:cxn ang="0">
                      <a:pos x="T2" y="T3"/>
                    </a:cxn>
                    <a:cxn ang="0">
                      <a:pos x="T4" y="T5"/>
                    </a:cxn>
                    <a:cxn ang="0">
                      <a:pos x="T6" y="T7"/>
                    </a:cxn>
                    <a:cxn ang="0">
                      <a:pos x="T8" y="T9"/>
                    </a:cxn>
                  </a:cxnLst>
                  <a:rect l="0" t="0" r="r" b="b"/>
                  <a:pathLst>
                    <a:path w="56" h="55">
                      <a:moveTo>
                        <a:pt x="1" y="30"/>
                      </a:moveTo>
                      <a:cubicBezTo>
                        <a:pt x="0" y="16"/>
                        <a:pt x="11" y="3"/>
                        <a:pt x="25" y="1"/>
                      </a:cubicBezTo>
                      <a:cubicBezTo>
                        <a:pt x="40" y="0"/>
                        <a:pt x="53" y="11"/>
                        <a:pt x="54" y="25"/>
                      </a:cubicBezTo>
                      <a:cubicBezTo>
                        <a:pt x="56" y="40"/>
                        <a:pt x="45" y="53"/>
                        <a:pt x="30" y="54"/>
                      </a:cubicBezTo>
                      <a:cubicBezTo>
                        <a:pt x="16" y="55"/>
                        <a:pt x="3" y="45"/>
                        <a:pt x="1" y="30"/>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302" name="Freeform 110">
                  <a:extLst>
                    <a:ext uri="{FF2B5EF4-FFF2-40B4-BE49-F238E27FC236}">
                      <a16:creationId xmlns="" xmlns:a16="http://schemas.microsoft.com/office/drawing/2014/main" id="{B1AD5AA0-3384-4C7A-93B0-1B7F1BEBF67B}"/>
                    </a:ext>
                  </a:extLst>
                </p:cNvPr>
                <p:cNvSpPr>
                  <a:spLocks/>
                </p:cNvSpPr>
                <p:nvPr/>
              </p:nvSpPr>
              <p:spPr bwMode="auto">
                <a:xfrm>
                  <a:off x="5481" y="1771"/>
                  <a:ext cx="138" cy="137"/>
                </a:xfrm>
                <a:custGeom>
                  <a:avLst/>
                  <a:gdLst>
                    <a:gd name="T0" fmla="*/ 3 w 58"/>
                    <a:gd name="T1" fmla="*/ 35 h 58"/>
                    <a:gd name="T2" fmla="*/ 23 w 58"/>
                    <a:gd name="T3" fmla="*/ 3 h 58"/>
                    <a:gd name="T4" fmla="*/ 55 w 58"/>
                    <a:gd name="T5" fmla="*/ 23 h 58"/>
                    <a:gd name="T6" fmla="*/ 35 w 58"/>
                    <a:gd name="T7" fmla="*/ 55 h 58"/>
                    <a:gd name="T8" fmla="*/ 3 w 58"/>
                    <a:gd name="T9" fmla="*/ 35 h 58"/>
                  </a:gdLst>
                  <a:ahLst/>
                  <a:cxnLst>
                    <a:cxn ang="0">
                      <a:pos x="T0" y="T1"/>
                    </a:cxn>
                    <a:cxn ang="0">
                      <a:pos x="T2" y="T3"/>
                    </a:cxn>
                    <a:cxn ang="0">
                      <a:pos x="T4" y="T5"/>
                    </a:cxn>
                    <a:cxn ang="0">
                      <a:pos x="T6" y="T7"/>
                    </a:cxn>
                    <a:cxn ang="0">
                      <a:pos x="T8" y="T9"/>
                    </a:cxn>
                  </a:cxnLst>
                  <a:rect l="0" t="0" r="r" b="b"/>
                  <a:pathLst>
                    <a:path w="58" h="58">
                      <a:moveTo>
                        <a:pt x="3" y="35"/>
                      </a:moveTo>
                      <a:cubicBezTo>
                        <a:pt x="0" y="21"/>
                        <a:pt x="9" y="6"/>
                        <a:pt x="23" y="3"/>
                      </a:cubicBezTo>
                      <a:cubicBezTo>
                        <a:pt x="37" y="0"/>
                        <a:pt x="51" y="8"/>
                        <a:pt x="55" y="23"/>
                      </a:cubicBezTo>
                      <a:cubicBezTo>
                        <a:pt x="58" y="37"/>
                        <a:pt x="49" y="51"/>
                        <a:pt x="35" y="55"/>
                      </a:cubicBezTo>
                      <a:cubicBezTo>
                        <a:pt x="21" y="58"/>
                        <a:pt x="6" y="49"/>
                        <a:pt x="3" y="35"/>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303" name="Freeform 111">
                  <a:extLst>
                    <a:ext uri="{FF2B5EF4-FFF2-40B4-BE49-F238E27FC236}">
                      <a16:creationId xmlns="" xmlns:a16="http://schemas.microsoft.com/office/drawing/2014/main" id="{B4C4A1C3-C528-4CE2-8892-BF83D75889AE}"/>
                    </a:ext>
                  </a:extLst>
                </p:cNvPr>
                <p:cNvSpPr>
                  <a:spLocks/>
                </p:cNvSpPr>
                <p:nvPr/>
              </p:nvSpPr>
              <p:spPr bwMode="auto">
                <a:xfrm>
                  <a:off x="5417" y="1532"/>
                  <a:ext cx="142" cy="144"/>
                </a:xfrm>
                <a:custGeom>
                  <a:avLst/>
                  <a:gdLst>
                    <a:gd name="T0" fmla="*/ 5 w 60"/>
                    <a:gd name="T1" fmla="*/ 40 h 61"/>
                    <a:gd name="T2" fmla="*/ 20 w 60"/>
                    <a:gd name="T3" fmla="*/ 6 h 61"/>
                    <a:gd name="T4" fmla="*/ 55 w 60"/>
                    <a:gd name="T5" fmla="*/ 21 h 61"/>
                    <a:gd name="T6" fmla="*/ 39 w 60"/>
                    <a:gd name="T7" fmla="*/ 55 h 61"/>
                    <a:gd name="T8" fmla="*/ 5 w 60"/>
                    <a:gd name="T9" fmla="*/ 40 h 61"/>
                  </a:gdLst>
                  <a:ahLst/>
                  <a:cxnLst>
                    <a:cxn ang="0">
                      <a:pos x="T0" y="T1"/>
                    </a:cxn>
                    <a:cxn ang="0">
                      <a:pos x="T2" y="T3"/>
                    </a:cxn>
                    <a:cxn ang="0">
                      <a:pos x="T4" y="T5"/>
                    </a:cxn>
                    <a:cxn ang="0">
                      <a:pos x="T6" y="T7"/>
                    </a:cxn>
                    <a:cxn ang="0">
                      <a:pos x="T8" y="T9"/>
                    </a:cxn>
                  </a:cxnLst>
                  <a:rect l="0" t="0" r="r" b="b"/>
                  <a:pathLst>
                    <a:path w="60" h="61">
                      <a:moveTo>
                        <a:pt x="5" y="40"/>
                      </a:moveTo>
                      <a:cubicBezTo>
                        <a:pt x="0" y="26"/>
                        <a:pt x="7" y="11"/>
                        <a:pt x="20" y="6"/>
                      </a:cubicBezTo>
                      <a:cubicBezTo>
                        <a:pt x="34" y="0"/>
                        <a:pt x="49" y="7"/>
                        <a:pt x="55" y="21"/>
                      </a:cubicBezTo>
                      <a:cubicBezTo>
                        <a:pt x="60" y="35"/>
                        <a:pt x="53" y="50"/>
                        <a:pt x="39" y="55"/>
                      </a:cubicBezTo>
                      <a:cubicBezTo>
                        <a:pt x="26" y="61"/>
                        <a:pt x="10" y="54"/>
                        <a:pt x="5" y="40"/>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304" name="Freeform 112">
                  <a:extLst>
                    <a:ext uri="{FF2B5EF4-FFF2-40B4-BE49-F238E27FC236}">
                      <a16:creationId xmlns="" xmlns:a16="http://schemas.microsoft.com/office/drawing/2014/main" id="{24168924-BB77-4566-8EF8-2174123A52AA}"/>
                    </a:ext>
                  </a:extLst>
                </p:cNvPr>
                <p:cNvSpPr>
                  <a:spLocks/>
                </p:cNvSpPr>
                <p:nvPr/>
              </p:nvSpPr>
              <p:spPr bwMode="auto">
                <a:xfrm>
                  <a:off x="5323" y="1307"/>
                  <a:ext cx="144" cy="144"/>
                </a:xfrm>
                <a:custGeom>
                  <a:avLst/>
                  <a:gdLst>
                    <a:gd name="T0" fmla="*/ 7 w 61"/>
                    <a:gd name="T1" fmla="*/ 44 h 61"/>
                    <a:gd name="T2" fmla="*/ 17 w 61"/>
                    <a:gd name="T3" fmla="*/ 8 h 61"/>
                    <a:gd name="T4" fmla="*/ 54 w 61"/>
                    <a:gd name="T5" fmla="*/ 18 h 61"/>
                    <a:gd name="T6" fmla="*/ 43 w 61"/>
                    <a:gd name="T7" fmla="*/ 54 h 61"/>
                    <a:gd name="T8" fmla="*/ 7 w 61"/>
                    <a:gd name="T9" fmla="*/ 44 h 61"/>
                  </a:gdLst>
                  <a:ahLst/>
                  <a:cxnLst>
                    <a:cxn ang="0">
                      <a:pos x="T0" y="T1"/>
                    </a:cxn>
                    <a:cxn ang="0">
                      <a:pos x="T2" y="T3"/>
                    </a:cxn>
                    <a:cxn ang="0">
                      <a:pos x="T4" y="T5"/>
                    </a:cxn>
                    <a:cxn ang="0">
                      <a:pos x="T6" y="T7"/>
                    </a:cxn>
                    <a:cxn ang="0">
                      <a:pos x="T8" y="T9"/>
                    </a:cxn>
                  </a:cxnLst>
                  <a:rect l="0" t="0" r="r" b="b"/>
                  <a:pathLst>
                    <a:path w="61" h="61">
                      <a:moveTo>
                        <a:pt x="7" y="44"/>
                      </a:moveTo>
                      <a:cubicBezTo>
                        <a:pt x="0" y="31"/>
                        <a:pt x="5" y="15"/>
                        <a:pt x="17" y="8"/>
                      </a:cubicBezTo>
                      <a:cubicBezTo>
                        <a:pt x="30" y="0"/>
                        <a:pt x="46" y="5"/>
                        <a:pt x="54" y="18"/>
                      </a:cubicBezTo>
                      <a:cubicBezTo>
                        <a:pt x="61" y="31"/>
                        <a:pt x="56" y="47"/>
                        <a:pt x="43" y="54"/>
                      </a:cubicBezTo>
                      <a:cubicBezTo>
                        <a:pt x="30" y="61"/>
                        <a:pt x="14" y="57"/>
                        <a:pt x="7" y="4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305" name="Freeform 113">
                  <a:extLst>
                    <a:ext uri="{FF2B5EF4-FFF2-40B4-BE49-F238E27FC236}">
                      <a16:creationId xmlns="" xmlns:a16="http://schemas.microsoft.com/office/drawing/2014/main" id="{F1EF456B-886C-44B6-A772-0C45AEAAF588}"/>
                    </a:ext>
                  </a:extLst>
                </p:cNvPr>
                <p:cNvSpPr>
                  <a:spLocks/>
                </p:cNvSpPr>
                <p:nvPr/>
              </p:nvSpPr>
              <p:spPr bwMode="auto">
                <a:xfrm>
                  <a:off x="5200" y="1101"/>
                  <a:ext cx="142" cy="142"/>
                </a:xfrm>
                <a:custGeom>
                  <a:avLst/>
                  <a:gdLst>
                    <a:gd name="T0" fmla="*/ 9 w 60"/>
                    <a:gd name="T1" fmla="*/ 46 h 60"/>
                    <a:gd name="T2" fmla="*/ 14 w 60"/>
                    <a:gd name="T3" fmla="*/ 8 h 60"/>
                    <a:gd name="T4" fmla="*/ 51 w 60"/>
                    <a:gd name="T5" fmla="*/ 14 h 60"/>
                    <a:gd name="T6" fmla="*/ 46 w 60"/>
                    <a:gd name="T7" fmla="*/ 51 h 60"/>
                    <a:gd name="T8" fmla="*/ 9 w 60"/>
                    <a:gd name="T9" fmla="*/ 46 h 60"/>
                  </a:gdLst>
                  <a:ahLst/>
                  <a:cxnLst>
                    <a:cxn ang="0">
                      <a:pos x="T0" y="T1"/>
                    </a:cxn>
                    <a:cxn ang="0">
                      <a:pos x="T2" y="T3"/>
                    </a:cxn>
                    <a:cxn ang="0">
                      <a:pos x="T4" y="T5"/>
                    </a:cxn>
                    <a:cxn ang="0">
                      <a:pos x="T6" y="T7"/>
                    </a:cxn>
                    <a:cxn ang="0">
                      <a:pos x="T8" y="T9"/>
                    </a:cxn>
                  </a:cxnLst>
                  <a:rect l="0" t="0" r="r" b="b"/>
                  <a:pathLst>
                    <a:path w="60" h="60">
                      <a:moveTo>
                        <a:pt x="9" y="46"/>
                      </a:moveTo>
                      <a:cubicBezTo>
                        <a:pt x="0" y="34"/>
                        <a:pt x="2" y="17"/>
                        <a:pt x="14" y="8"/>
                      </a:cubicBezTo>
                      <a:cubicBezTo>
                        <a:pt x="26" y="0"/>
                        <a:pt x="42" y="2"/>
                        <a:pt x="51" y="14"/>
                      </a:cubicBezTo>
                      <a:cubicBezTo>
                        <a:pt x="60" y="25"/>
                        <a:pt x="58" y="42"/>
                        <a:pt x="46" y="51"/>
                      </a:cubicBezTo>
                      <a:cubicBezTo>
                        <a:pt x="34" y="60"/>
                        <a:pt x="18" y="57"/>
                        <a:pt x="9" y="46"/>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306" name="Freeform 114">
                  <a:extLst>
                    <a:ext uri="{FF2B5EF4-FFF2-40B4-BE49-F238E27FC236}">
                      <a16:creationId xmlns="" xmlns:a16="http://schemas.microsoft.com/office/drawing/2014/main" id="{931E174E-BF1E-4E0E-BBB7-DC68522E5F54}"/>
                    </a:ext>
                  </a:extLst>
                </p:cNvPr>
                <p:cNvSpPr>
                  <a:spLocks/>
                </p:cNvSpPr>
                <p:nvPr/>
              </p:nvSpPr>
              <p:spPr bwMode="auto">
                <a:xfrm>
                  <a:off x="5051" y="912"/>
                  <a:ext cx="137" cy="139"/>
                </a:xfrm>
                <a:custGeom>
                  <a:avLst/>
                  <a:gdLst>
                    <a:gd name="T0" fmla="*/ 10 w 58"/>
                    <a:gd name="T1" fmla="*/ 48 h 59"/>
                    <a:gd name="T2" fmla="*/ 10 w 58"/>
                    <a:gd name="T3" fmla="*/ 11 h 59"/>
                    <a:gd name="T4" fmla="*/ 48 w 58"/>
                    <a:gd name="T5" fmla="*/ 11 h 59"/>
                    <a:gd name="T6" fmla="*/ 48 w 58"/>
                    <a:gd name="T7" fmla="*/ 48 h 59"/>
                    <a:gd name="T8" fmla="*/ 10 w 58"/>
                    <a:gd name="T9" fmla="*/ 48 h 59"/>
                  </a:gdLst>
                  <a:ahLst/>
                  <a:cxnLst>
                    <a:cxn ang="0">
                      <a:pos x="T0" y="T1"/>
                    </a:cxn>
                    <a:cxn ang="0">
                      <a:pos x="T2" y="T3"/>
                    </a:cxn>
                    <a:cxn ang="0">
                      <a:pos x="T4" y="T5"/>
                    </a:cxn>
                    <a:cxn ang="0">
                      <a:pos x="T6" y="T7"/>
                    </a:cxn>
                    <a:cxn ang="0">
                      <a:pos x="T8" y="T9"/>
                    </a:cxn>
                  </a:cxnLst>
                  <a:rect l="0" t="0" r="r" b="b"/>
                  <a:pathLst>
                    <a:path w="58" h="59">
                      <a:moveTo>
                        <a:pt x="10" y="48"/>
                      </a:moveTo>
                      <a:cubicBezTo>
                        <a:pt x="0" y="38"/>
                        <a:pt x="0" y="21"/>
                        <a:pt x="10" y="11"/>
                      </a:cubicBezTo>
                      <a:cubicBezTo>
                        <a:pt x="20" y="0"/>
                        <a:pt x="37" y="0"/>
                        <a:pt x="48" y="11"/>
                      </a:cubicBezTo>
                      <a:cubicBezTo>
                        <a:pt x="58" y="21"/>
                        <a:pt x="58" y="38"/>
                        <a:pt x="48" y="48"/>
                      </a:cubicBezTo>
                      <a:cubicBezTo>
                        <a:pt x="37" y="59"/>
                        <a:pt x="21" y="59"/>
                        <a:pt x="10" y="48"/>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307" name="Freeform 115">
                  <a:extLst>
                    <a:ext uri="{FF2B5EF4-FFF2-40B4-BE49-F238E27FC236}">
                      <a16:creationId xmlns="" xmlns:a16="http://schemas.microsoft.com/office/drawing/2014/main" id="{6CA1EB52-E510-4842-93EF-6AD9BC955F6F}"/>
                    </a:ext>
                  </a:extLst>
                </p:cNvPr>
                <p:cNvSpPr>
                  <a:spLocks/>
                </p:cNvSpPr>
                <p:nvPr/>
              </p:nvSpPr>
              <p:spPr bwMode="auto">
                <a:xfrm>
                  <a:off x="4871" y="744"/>
                  <a:ext cx="142" cy="142"/>
                </a:xfrm>
                <a:custGeom>
                  <a:avLst/>
                  <a:gdLst>
                    <a:gd name="T0" fmla="*/ 14 w 60"/>
                    <a:gd name="T1" fmla="*/ 51 h 60"/>
                    <a:gd name="T2" fmla="*/ 9 w 60"/>
                    <a:gd name="T3" fmla="*/ 14 h 60"/>
                    <a:gd name="T4" fmla="*/ 46 w 60"/>
                    <a:gd name="T5" fmla="*/ 9 h 60"/>
                    <a:gd name="T6" fmla="*/ 51 w 60"/>
                    <a:gd name="T7" fmla="*/ 46 h 60"/>
                    <a:gd name="T8" fmla="*/ 14 w 60"/>
                    <a:gd name="T9" fmla="*/ 51 h 60"/>
                  </a:gdLst>
                  <a:ahLst/>
                  <a:cxnLst>
                    <a:cxn ang="0">
                      <a:pos x="T0" y="T1"/>
                    </a:cxn>
                    <a:cxn ang="0">
                      <a:pos x="T2" y="T3"/>
                    </a:cxn>
                    <a:cxn ang="0">
                      <a:pos x="T4" y="T5"/>
                    </a:cxn>
                    <a:cxn ang="0">
                      <a:pos x="T6" y="T7"/>
                    </a:cxn>
                    <a:cxn ang="0">
                      <a:pos x="T8" y="T9"/>
                    </a:cxn>
                  </a:cxnLst>
                  <a:rect l="0" t="0" r="r" b="b"/>
                  <a:pathLst>
                    <a:path w="60" h="60">
                      <a:moveTo>
                        <a:pt x="14" y="51"/>
                      </a:moveTo>
                      <a:cubicBezTo>
                        <a:pt x="3" y="42"/>
                        <a:pt x="0" y="26"/>
                        <a:pt x="9" y="14"/>
                      </a:cubicBezTo>
                      <a:cubicBezTo>
                        <a:pt x="18" y="2"/>
                        <a:pt x="34" y="0"/>
                        <a:pt x="46" y="9"/>
                      </a:cubicBezTo>
                      <a:cubicBezTo>
                        <a:pt x="58" y="18"/>
                        <a:pt x="60" y="34"/>
                        <a:pt x="51" y="46"/>
                      </a:cubicBezTo>
                      <a:cubicBezTo>
                        <a:pt x="43" y="58"/>
                        <a:pt x="26" y="60"/>
                        <a:pt x="14" y="51"/>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308" name="Freeform 116">
                  <a:extLst>
                    <a:ext uri="{FF2B5EF4-FFF2-40B4-BE49-F238E27FC236}">
                      <a16:creationId xmlns="" xmlns:a16="http://schemas.microsoft.com/office/drawing/2014/main" id="{C3709D00-BB9D-4AC2-B8AF-5FF66AFEF7CC}"/>
                    </a:ext>
                  </a:extLst>
                </p:cNvPr>
                <p:cNvSpPr>
                  <a:spLocks/>
                </p:cNvSpPr>
                <p:nvPr/>
              </p:nvSpPr>
              <p:spPr bwMode="auto">
                <a:xfrm>
                  <a:off x="4672" y="602"/>
                  <a:ext cx="144" cy="144"/>
                </a:xfrm>
                <a:custGeom>
                  <a:avLst/>
                  <a:gdLst>
                    <a:gd name="T0" fmla="*/ 18 w 61"/>
                    <a:gd name="T1" fmla="*/ 54 h 61"/>
                    <a:gd name="T2" fmla="*/ 7 w 61"/>
                    <a:gd name="T3" fmla="*/ 18 h 61"/>
                    <a:gd name="T4" fmla="*/ 43 w 61"/>
                    <a:gd name="T5" fmla="*/ 7 h 61"/>
                    <a:gd name="T6" fmla="*/ 54 w 61"/>
                    <a:gd name="T7" fmla="*/ 43 h 61"/>
                    <a:gd name="T8" fmla="*/ 18 w 61"/>
                    <a:gd name="T9" fmla="*/ 54 h 61"/>
                  </a:gdLst>
                  <a:ahLst/>
                  <a:cxnLst>
                    <a:cxn ang="0">
                      <a:pos x="T0" y="T1"/>
                    </a:cxn>
                    <a:cxn ang="0">
                      <a:pos x="T2" y="T3"/>
                    </a:cxn>
                    <a:cxn ang="0">
                      <a:pos x="T4" y="T5"/>
                    </a:cxn>
                    <a:cxn ang="0">
                      <a:pos x="T6" y="T7"/>
                    </a:cxn>
                    <a:cxn ang="0">
                      <a:pos x="T8" y="T9"/>
                    </a:cxn>
                  </a:cxnLst>
                  <a:rect l="0" t="0" r="r" b="b"/>
                  <a:pathLst>
                    <a:path w="61" h="61">
                      <a:moveTo>
                        <a:pt x="18" y="54"/>
                      </a:moveTo>
                      <a:cubicBezTo>
                        <a:pt x="5" y="47"/>
                        <a:pt x="0" y="31"/>
                        <a:pt x="7" y="18"/>
                      </a:cubicBezTo>
                      <a:cubicBezTo>
                        <a:pt x="14" y="5"/>
                        <a:pt x="30" y="0"/>
                        <a:pt x="43" y="7"/>
                      </a:cubicBezTo>
                      <a:cubicBezTo>
                        <a:pt x="56" y="14"/>
                        <a:pt x="61" y="31"/>
                        <a:pt x="54" y="43"/>
                      </a:cubicBezTo>
                      <a:cubicBezTo>
                        <a:pt x="47" y="56"/>
                        <a:pt x="31" y="61"/>
                        <a:pt x="18" y="5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309" name="Freeform 117">
                  <a:extLst>
                    <a:ext uri="{FF2B5EF4-FFF2-40B4-BE49-F238E27FC236}">
                      <a16:creationId xmlns="" xmlns:a16="http://schemas.microsoft.com/office/drawing/2014/main" id="{03F7F6E0-13CF-45DD-846A-1F64EF3CCAA8}"/>
                    </a:ext>
                  </a:extLst>
                </p:cNvPr>
                <p:cNvSpPr>
                  <a:spLocks/>
                </p:cNvSpPr>
                <p:nvPr/>
              </p:nvSpPr>
              <p:spPr bwMode="auto">
                <a:xfrm>
                  <a:off x="4457" y="493"/>
                  <a:ext cx="142" cy="142"/>
                </a:xfrm>
                <a:custGeom>
                  <a:avLst/>
                  <a:gdLst>
                    <a:gd name="T0" fmla="*/ 21 w 60"/>
                    <a:gd name="T1" fmla="*/ 54 h 60"/>
                    <a:gd name="T2" fmla="*/ 6 w 60"/>
                    <a:gd name="T3" fmla="*/ 20 h 60"/>
                    <a:gd name="T4" fmla="*/ 40 w 60"/>
                    <a:gd name="T5" fmla="*/ 5 h 60"/>
                    <a:gd name="T6" fmla="*/ 55 w 60"/>
                    <a:gd name="T7" fmla="*/ 39 h 60"/>
                    <a:gd name="T8" fmla="*/ 21 w 60"/>
                    <a:gd name="T9" fmla="*/ 54 h 60"/>
                  </a:gdLst>
                  <a:ahLst/>
                  <a:cxnLst>
                    <a:cxn ang="0">
                      <a:pos x="T0" y="T1"/>
                    </a:cxn>
                    <a:cxn ang="0">
                      <a:pos x="T2" y="T3"/>
                    </a:cxn>
                    <a:cxn ang="0">
                      <a:pos x="T4" y="T5"/>
                    </a:cxn>
                    <a:cxn ang="0">
                      <a:pos x="T6" y="T7"/>
                    </a:cxn>
                    <a:cxn ang="0">
                      <a:pos x="T8" y="T9"/>
                    </a:cxn>
                  </a:cxnLst>
                  <a:rect l="0" t="0" r="r" b="b"/>
                  <a:pathLst>
                    <a:path w="60" h="60">
                      <a:moveTo>
                        <a:pt x="21" y="54"/>
                      </a:moveTo>
                      <a:cubicBezTo>
                        <a:pt x="7" y="49"/>
                        <a:pt x="0" y="34"/>
                        <a:pt x="6" y="20"/>
                      </a:cubicBezTo>
                      <a:cubicBezTo>
                        <a:pt x="11" y="6"/>
                        <a:pt x="26" y="0"/>
                        <a:pt x="40" y="5"/>
                      </a:cubicBezTo>
                      <a:cubicBezTo>
                        <a:pt x="53" y="10"/>
                        <a:pt x="60" y="25"/>
                        <a:pt x="55" y="39"/>
                      </a:cubicBezTo>
                      <a:cubicBezTo>
                        <a:pt x="50" y="53"/>
                        <a:pt x="35" y="60"/>
                        <a:pt x="21" y="5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310" name="Freeform 118">
                  <a:extLst>
                    <a:ext uri="{FF2B5EF4-FFF2-40B4-BE49-F238E27FC236}">
                      <a16:creationId xmlns="" xmlns:a16="http://schemas.microsoft.com/office/drawing/2014/main" id="{4DAF803E-DC3E-445B-8692-96AC7EAB461F}"/>
                    </a:ext>
                  </a:extLst>
                </p:cNvPr>
                <p:cNvSpPr>
                  <a:spLocks/>
                </p:cNvSpPr>
                <p:nvPr/>
              </p:nvSpPr>
              <p:spPr bwMode="auto">
                <a:xfrm>
                  <a:off x="4229" y="412"/>
                  <a:ext cx="140" cy="140"/>
                </a:xfrm>
                <a:custGeom>
                  <a:avLst/>
                  <a:gdLst>
                    <a:gd name="T0" fmla="*/ 24 w 59"/>
                    <a:gd name="T1" fmla="*/ 55 h 59"/>
                    <a:gd name="T2" fmla="*/ 4 w 59"/>
                    <a:gd name="T3" fmla="*/ 24 h 59"/>
                    <a:gd name="T4" fmla="*/ 35 w 59"/>
                    <a:gd name="T5" fmla="*/ 4 h 59"/>
                    <a:gd name="T6" fmla="*/ 55 w 59"/>
                    <a:gd name="T7" fmla="*/ 35 h 59"/>
                    <a:gd name="T8" fmla="*/ 24 w 59"/>
                    <a:gd name="T9" fmla="*/ 55 h 59"/>
                  </a:gdLst>
                  <a:ahLst/>
                  <a:cxnLst>
                    <a:cxn ang="0">
                      <a:pos x="T0" y="T1"/>
                    </a:cxn>
                    <a:cxn ang="0">
                      <a:pos x="T2" y="T3"/>
                    </a:cxn>
                    <a:cxn ang="0">
                      <a:pos x="T4" y="T5"/>
                    </a:cxn>
                    <a:cxn ang="0">
                      <a:pos x="T6" y="T7"/>
                    </a:cxn>
                    <a:cxn ang="0">
                      <a:pos x="T8" y="T9"/>
                    </a:cxn>
                  </a:cxnLst>
                  <a:rect l="0" t="0" r="r" b="b"/>
                  <a:pathLst>
                    <a:path w="59" h="59">
                      <a:moveTo>
                        <a:pt x="24" y="55"/>
                      </a:moveTo>
                      <a:cubicBezTo>
                        <a:pt x="9" y="52"/>
                        <a:pt x="0" y="38"/>
                        <a:pt x="4" y="24"/>
                      </a:cubicBezTo>
                      <a:cubicBezTo>
                        <a:pt x="7" y="9"/>
                        <a:pt x="21" y="0"/>
                        <a:pt x="35" y="4"/>
                      </a:cubicBezTo>
                      <a:cubicBezTo>
                        <a:pt x="50" y="7"/>
                        <a:pt x="59" y="21"/>
                        <a:pt x="55" y="35"/>
                      </a:cubicBezTo>
                      <a:cubicBezTo>
                        <a:pt x="52" y="50"/>
                        <a:pt x="38" y="59"/>
                        <a:pt x="24" y="55"/>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311" name="Freeform 119">
                  <a:extLst>
                    <a:ext uri="{FF2B5EF4-FFF2-40B4-BE49-F238E27FC236}">
                      <a16:creationId xmlns="" xmlns:a16="http://schemas.microsoft.com/office/drawing/2014/main" id="{084B8A6F-9480-468A-9711-8EF3A7B8FA05}"/>
                    </a:ext>
                  </a:extLst>
                </p:cNvPr>
                <p:cNvSpPr>
                  <a:spLocks/>
                </p:cNvSpPr>
                <p:nvPr/>
              </p:nvSpPr>
              <p:spPr bwMode="auto">
                <a:xfrm>
                  <a:off x="3995" y="370"/>
                  <a:ext cx="133" cy="130"/>
                </a:xfrm>
                <a:custGeom>
                  <a:avLst/>
                  <a:gdLst>
                    <a:gd name="T0" fmla="*/ 26 w 56"/>
                    <a:gd name="T1" fmla="*/ 54 h 55"/>
                    <a:gd name="T2" fmla="*/ 1 w 56"/>
                    <a:gd name="T3" fmla="*/ 25 h 55"/>
                    <a:gd name="T4" fmla="*/ 30 w 56"/>
                    <a:gd name="T5" fmla="*/ 1 h 55"/>
                    <a:gd name="T6" fmla="*/ 54 w 56"/>
                    <a:gd name="T7" fmla="*/ 30 h 55"/>
                    <a:gd name="T8" fmla="*/ 26 w 56"/>
                    <a:gd name="T9" fmla="*/ 54 h 55"/>
                  </a:gdLst>
                  <a:ahLst/>
                  <a:cxnLst>
                    <a:cxn ang="0">
                      <a:pos x="T0" y="T1"/>
                    </a:cxn>
                    <a:cxn ang="0">
                      <a:pos x="T2" y="T3"/>
                    </a:cxn>
                    <a:cxn ang="0">
                      <a:pos x="T4" y="T5"/>
                    </a:cxn>
                    <a:cxn ang="0">
                      <a:pos x="T6" y="T7"/>
                    </a:cxn>
                    <a:cxn ang="0">
                      <a:pos x="T8" y="T9"/>
                    </a:cxn>
                  </a:cxnLst>
                  <a:rect l="0" t="0" r="r" b="b"/>
                  <a:pathLst>
                    <a:path w="56" h="55">
                      <a:moveTo>
                        <a:pt x="26" y="54"/>
                      </a:moveTo>
                      <a:cubicBezTo>
                        <a:pt x="11" y="53"/>
                        <a:pt x="0" y="40"/>
                        <a:pt x="1" y="25"/>
                      </a:cubicBezTo>
                      <a:cubicBezTo>
                        <a:pt x="3" y="11"/>
                        <a:pt x="16" y="0"/>
                        <a:pt x="30" y="1"/>
                      </a:cubicBezTo>
                      <a:cubicBezTo>
                        <a:pt x="45" y="2"/>
                        <a:pt x="56" y="15"/>
                        <a:pt x="54" y="30"/>
                      </a:cubicBezTo>
                      <a:cubicBezTo>
                        <a:pt x="53" y="44"/>
                        <a:pt x="40" y="55"/>
                        <a:pt x="26" y="5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312" name="Freeform 120">
                  <a:extLst>
                    <a:ext uri="{FF2B5EF4-FFF2-40B4-BE49-F238E27FC236}">
                      <a16:creationId xmlns="" xmlns:a16="http://schemas.microsoft.com/office/drawing/2014/main" id="{BE77728D-8F9F-44E1-BA57-B8860BC16C84}"/>
                    </a:ext>
                  </a:extLst>
                </p:cNvPr>
                <p:cNvSpPr>
                  <a:spLocks/>
                </p:cNvSpPr>
                <p:nvPr/>
              </p:nvSpPr>
              <p:spPr bwMode="auto">
                <a:xfrm>
                  <a:off x="3754" y="355"/>
                  <a:ext cx="130" cy="131"/>
                </a:xfrm>
                <a:custGeom>
                  <a:avLst/>
                  <a:gdLst>
                    <a:gd name="T0" fmla="*/ 29 w 55"/>
                    <a:gd name="T1" fmla="*/ 54 h 55"/>
                    <a:gd name="T2" fmla="*/ 1 w 55"/>
                    <a:gd name="T3" fmla="*/ 29 h 55"/>
                    <a:gd name="T4" fmla="*/ 26 w 55"/>
                    <a:gd name="T5" fmla="*/ 1 h 55"/>
                    <a:gd name="T6" fmla="*/ 54 w 55"/>
                    <a:gd name="T7" fmla="*/ 26 h 55"/>
                    <a:gd name="T8" fmla="*/ 29 w 55"/>
                    <a:gd name="T9" fmla="*/ 54 h 55"/>
                  </a:gdLst>
                  <a:ahLst/>
                  <a:cxnLst>
                    <a:cxn ang="0">
                      <a:pos x="T0" y="T1"/>
                    </a:cxn>
                    <a:cxn ang="0">
                      <a:pos x="T2" y="T3"/>
                    </a:cxn>
                    <a:cxn ang="0">
                      <a:pos x="T4" y="T5"/>
                    </a:cxn>
                    <a:cxn ang="0">
                      <a:pos x="T6" y="T7"/>
                    </a:cxn>
                    <a:cxn ang="0">
                      <a:pos x="T8" y="T9"/>
                    </a:cxn>
                  </a:cxnLst>
                  <a:rect l="0" t="0" r="r" b="b"/>
                  <a:pathLst>
                    <a:path w="55" h="55">
                      <a:moveTo>
                        <a:pt x="29" y="54"/>
                      </a:moveTo>
                      <a:cubicBezTo>
                        <a:pt x="14" y="55"/>
                        <a:pt x="2" y="43"/>
                        <a:pt x="1" y="29"/>
                      </a:cubicBezTo>
                      <a:cubicBezTo>
                        <a:pt x="0" y="14"/>
                        <a:pt x="11" y="2"/>
                        <a:pt x="26" y="1"/>
                      </a:cubicBezTo>
                      <a:cubicBezTo>
                        <a:pt x="41" y="0"/>
                        <a:pt x="53" y="11"/>
                        <a:pt x="54" y="26"/>
                      </a:cubicBezTo>
                      <a:cubicBezTo>
                        <a:pt x="55" y="41"/>
                        <a:pt x="43" y="53"/>
                        <a:pt x="29" y="5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313" name="Freeform 121">
                  <a:extLst>
                    <a:ext uri="{FF2B5EF4-FFF2-40B4-BE49-F238E27FC236}">
                      <a16:creationId xmlns="" xmlns:a16="http://schemas.microsoft.com/office/drawing/2014/main" id="{6E145F5F-25C8-4033-8CF6-94D49FF1C00F}"/>
                    </a:ext>
                  </a:extLst>
                </p:cNvPr>
                <p:cNvSpPr>
                  <a:spLocks/>
                </p:cNvSpPr>
                <p:nvPr/>
              </p:nvSpPr>
              <p:spPr bwMode="auto">
                <a:xfrm>
                  <a:off x="3507" y="372"/>
                  <a:ext cx="138" cy="137"/>
                </a:xfrm>
                <a:custGeom>
                  <a:avLst/>
                  <a:gdLst>
                    <a:gd name="T0" fmla="*/ 34 w 58"/>
                    <a:gd name="T1" fmla="*/ 55 h 58"/>
                    <a:gd name="T2" fmla="*/ 3 w 58"/>
                    <a:gd name="T3" fmla="*/ 34 h 58"/>
                    <a:gd name="T4" fmla="*/ 24 w 58"/>
                    <a:gd name="T5" fmla="*/ 3 h 58"/>
                    <a:gd name="T6" fmla="*/ 55 w 58"/>
                    <a:gd name="T7" fmla="*/ 24 h 58"/>
                    <a:gd name="T8" fmla="*/ 34 w 58"/>
                    <a:gd name="T9" fmla="*/ 55 h 58"/>
                  </a:gdLst>
                  <a:ahLst/>
                  <a:cxnLst>
                    <a:cxn ang="0">
                      <a:pos x="T0" y="T1"/>
                    </a:cxn>
                    <a:cxn ang="0">
                      <a:pos x="T2" y="T3"/>
                    </a:cxn>
                    <a:cxn ang="0">
                      <a:pos x="T4" y="T5"/>
                    </a:cxn>
                    <a:cxn ang="0">
                      <a:pos x="T6" y="T7"/>
                    </a:cxn>
                    <a:cxn ang="0">
                      <a:pos x="T8" y="T9"/>
                    </a:cxn>
                  </a:cxnLst>
                  <a:rect l="0" t="0" r="r" b="b"/>
                  <a:pathLst>
                    <a:path w="58" h="58">
                      <a:moveTo>
                        <a:pt x="34" y="55"/>
                      </a:moveTo>
                      <a:cubicBezTo>
                        <a:pt x="20" y="58"/>
                        <a:pt x="6" y="48"/>
                        <a:pt x="3" y="34"/>
                      </a:cubicBezTo>
                      <a:cubicBezTo>
                        <a:pt x="0" y="20"/>
                        <a:pt x="10" y="6"/>
                        <a:pt x="24" y="3"/>
                      </a:cubicBezTo>
                      <a:cubicBezTo>
                        <a:pt x="38" y="0"/>
                        <a:pt x="52" y="9"/>
                        <a:pt x="55" y="24"/>
                      </a:cubicBezTo>
                      <a:cubicBezTo>
                        <a:pt x="58" y="38"/>
                        <a:pt x="49" y="52"/>
                        <a:pt x="34" y="55"/>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314" name="Freeform 122">
                  <a:extLst>
                    <a:ext uri="{FF2B5EF4-FFF2-40B4-BE49-F238E27FC236}">
                      <a16:creationId xmlns="" xmlns:a16="http://schemas.microsoft.com/office/drawing/2014/main" id="{1F544F2A-CDCB-44DF-8F8A-B0FFC5E8D650}"/>
                    </a:ext>
                  </a:extLst>
                </p:cNvPr>
                <p:cNvSpPr>
                  <a:spLocks/>
                </p:cNvSpPr>
                <p:nvPr/>
              </p:nvSpPr>
              <p:spPr bwMode="auto">
                <a:xfrm>
                  <a:off x="3268" y="422"/>
                  <a:ext cx="142" cy="142"/>
                </a:xfrm>
                <a:custGeom>
                  <a:avLst/>
                  <a:gdLst>
                    <a:gd name="T0" fmla="*/ 39 w 60"/>
                    <a:gd name="T1" fmla="*/ 55 h 60"/>
                    <a:gd name="T2" fmla="*/ 5 w 60"/>
                    <a:gd name="T3" fmla="*/ 39 h 60"/>
                    <a:gd name="T4" fmla="*/ 21 w 60"/>
                    <a:gd name="T5" fmla="*/ 5 h 60"/>
                    <a:gd name="T6" fmla="*/ 55 w 60"/>
                    <a:gd name="T7" fmla="*/ 22 h 60"/>
                    <a:gd name="T8" fmla="*/ 39 w 60"/>
                    <a:gd name="T9" fmla="*/ 55 h 60"/>
                  </a:gdLst>
                  <a:ahLst/>
                  <a:cxnLst>
                    <a:cxn ang="0">
                      <a:pos x="T0" y="T1"/>
                    </a:cxn>
                    <a:cxn ang="0">
                      <a:pos x="T2" y="T3"/>
                    </a:cxn>
                    <a:cxn ang="0">
                      <a:pos x="T4" y="T5"/>
                    </a:cxn>
                    <a:cxn ang="0">
                      <a:pos x="T6" y="T7"/>
                    </a:cxn>
                    <a:cxn ang="0">
                      <a:pos x="T8" y="T9"/>
                    </a:cxn>
                  </a:cxnLst>
                  <a:rect l="0" t="0" r="r" b="b"/>
                  <a:pathLst>
                    <a:path w="60" h="60">
                      <a:moveTo>
                        <a:pt x="39" y="55"/>
                      </a:moveTo>
                      <a:cubicBezTo>
                        <a:pt x="25" y="60"/>
                        <a:pt x="10" y="53"/>
                        <a:pt x="5" y="39"/>
                      </a:cubicBezTo>
                      <a:cubicBezTo>
                        <a:pt x="0" y="25"/>
                        <a:pt x="7" y="10"/>
                        <a:pt x="21" y="5"/>
                      </a:cubicBezTo>
                      <a:cubicBezTo>
                        <a:pt x="35" y="0"/>
                        <a:pt x="50" y="8"/>
                        <a:pt x="55" y="22"/>
                      </a:cubicBezTo>
                      <a:cubicBezTo>
                        <a:pt x="60" y="35"/>
                        <a:pt x="53" y="51"/>
                        <a:pt x="39" y="55"/>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315" name="Freeform 123">
                  <a:extLst>
                    <a:ext uri="{FF2B5EF4-FFF2-40B4-BE49-F238E27FC236}">
                      <a16:creationId xmlns="" xmlns:a16="http://schemas.microsoft.com/office/drawing/2014/main" id="{0BFF2ADC-DBB5-496A-9587-22C2D717303B}"/>
                    </a:ext>
                  </a:extLst>
                </p:cNvPr>
                <p:cNvSpPr>
                  <a:spLocks/>
                </p:cNvSpPr>
                <p:nvPr/>
              </p:nvSpPr>
              <p:spPr bwMode="auto">
                <a:xfrm>
                  <a:off x="3041" y="507"/>
                  <a:ext cx="142" cy="144"/>
                </a:xfrm>
                <a:custGeom>
                  <a:avLst/>
                  <a:gdLst>
                    <a:gd name="T0" fmla="*/ 42 w 60"/>
                    <a:gd name="T1" fmla="*/ 54 h 61"/>
                    <a:gd name="T2" fmla="*/ 6 w 60"/>
                    <a:gd name="T3" fmla="*/ 43 h 61"/>
                    <a:gd name="T4" fmla="*/ 18 w 60"/>
                    <a:gd name="T5" fmla="*/ 7 h 61"/>
                    <a:gd name="T6" fmla="*/ 54 w 60"/>
                    <a:gd name="T7" fmla="*/ 18 h 61"/>
                    <a:gd name="T8" fmla="*/ 42 w 60"/>
                    <a:gd name="T9" fmla="*/ 54 h 61"/>
                  </a:gdLst>
                  <a:ahLst/>
                  <a:cxnLst>
                    <a:cxn ang="0">
                      <a:pos x="T0" y="T1"/>
                    </a:cxn>
                    <a:cxn ang="0">
                      <a:pos x="T2" y="T3"/>
                    </a:cxn>
                    <a:cxn ang="0">
                      <a:pos x="T4" y="T5"/>
                    </a:cxn>
                    <a:cxn ang="0">
                      <a:pos x="T6" y="T7"/>
                    </a:cxn>
                    <a:cxn ang="0">
                      <a:pos x="T8" y="T9"/>
                    </a:cxn>
                  </a:cxnLst>
                  <a:rect l="0" t="0" r="r" b="b"/>
                  <a:pathLst>
                    <a:path w="60" h="61">
                      <a:moveTo>
                        <a:pt x="42" y="54"/>
                      </a:moveTo>
                      <a:cubicBezTo>
                        <a:pt x="29" y="61"/>
                        <a:pt x="13" y="56"/>
                        <a:pt x="6" y="43"/>
                      </a:cubicBezTo>
                      <a:cubicBezTo>
                        <a:pt x="0" y="30"/>
                        <a:pt x="5" y="14"/>
                        <a:pt x="18" y="7"/>
                      </a:cubicBezTo>
                      <a:cubicBezTo>
                        <a:pt x="31" y="0"/>
                        <a:pt x="47" y="5"/>
                        <a:pt x="54" y="18"/>
                      </a:cubicBezTo>
                      <a:cubicBezTo>
                        <a:pt x="60" y="31"/>
                        <a:pt x="55" y="47"/>
                        <a:pt x="42" y="5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316" name="Freeform 124">
                  <a:extLst>
                    <a:ext uri="{FF2B5EF4-FFF2-40B4-BE49-F238E27FC236}">
                      <a16:creationId xmlns="" xmlns:a16="http://schemas.microsoft.com/office/drawing/2014/main" id="{BFD39920-F416-4B3C-BCF9-BF8806B6A3B2}"/>
                    </a:ext>
                  </a:extLst>
                </p:cNvPr>
                <p:cNvSpPr>
                  <a:spLocks/>
                </p:cNvSpPr>
                <p:nvPr/>
              </p:nvSpPr>
              <p:spPr bwMode="auto">
                <a:xfrm>
                  <a:off x="2828" y="625"/>
                  <a:ext cx="142" cy="142"/>
                </a:xfrm>
                <a:custGeom>
                  <a:avLst/>
                  <a:gdLst>
                    <a:gd name="T0" fmla="*/ 45 w 60"/>
                    <a:gd name="T1" fmla="*/ 51 h 60"/>
                    <a:gd name="T2" fmla="*/ 8 w 60"/>
                    <a:gd name="T3" fmla="*/ 45 h 60"/>
                    <a:gd name="T4" fmla="*/ 15 w 60"/>
                    <a:gd name="T5" fmla="*/ 8 h 60"/>
                    <a:gd name="T6" fmla="*/ 52 w 60"/>
                    <a:gd name="T7" fmla="*/ 14 h 60"/>
                    <a:gd name="T8" fmla="*/ 45 w 60"/>
                    <a:gd name="T9" fmla="*/ 51 h 60"/>
                  </a:gdLst>
                  <a:ahLst/>
                  <a:cxnLst>
                    <a:cxn ang="0">
                      <a:pos x="T0" y="T1"/>
                    </a:cxn>
                    <a:cxn ang="0">
                      <a:pos x="T2" y="T3"/>
                    </a:cxn>
                    <a:cxn ang="0">
                      <a:pos x="T4" y="T5"/>
                    </a:cxn>
                    <a:cxn ang="0">
                      <a:pos x="T6" y="T7"/>
                    </a:cxn>
                    <a:cxn ang="0">
                      <a:pos x="T8" y="T9"/>
                    </a:cxn>
                  </a:cxnLst>
                  <a:rect l="0" t="0" r="r" b="b"/>
                  <a:pathLst>
                    <a:path w="60" h="60">
                      <a:moveTo>
                        <a:pt x="45" y="51"/>
                      </a:moveTo>
                      <a:cubicBezTo>
                        <a:pt x="33" y="60"/>
                        <a:pt x="17" y="57"/>
                        <a:pt x="8" y="45"/>
                      </a:cubicBezTo>
                      <a:cubicBezTo>
                        <a:pt x="0" y="33"/>
                        <a:pt x="3" y="16"/>
                        <a:pt x="15" y="8"/>
                      </a:cubicBezTo>
                      <a:cubicBezTo>
                        <a:pt x="27" y="0"/>
                        <a:pt x="43" y="3"/>
                        <a:pt x="52" y="14"/>
                      </a:cubicBezTo>
                      <a:cubicBezTo>
                        <a:pt x="60" y="26"/>
                        <a:pt x="57" y="43"/>
                        <a:pt x="45" y="51"/>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grpSp>
          <p:grpSp>
            <p:nvGrpSpPr>
              <p:cNvPr id="236" name="Group 127">
                <a:extLst>
                  <a:ext uri="{FF2B5EF4-FFF2-40B4-BE49-F238E27FC236}">
                    <a16:creationId xmlns="" xmlns:a16="http://schemas.microsoft.com/office/drawing/2014/main" id="{B2BF9653-9D59-471B-8117-73CDB2844F57}"/>
                  </a:ext>
                </a:extLst>
              </p:cNvPr>
              <p:cNvGrpSpPr>
                <a:grpSpLocks noChangeAspect="1"/>
              </p:cNvGrpSpPr>
              <p:nvPr/>
            </p:nvGrpSpPr>
            <p:grpSpPr bwMode="auto">
              <a:xfrm>
                <a:off x="4054124" y="1924241"/>
                <a:ext cx="695012" cy="696040"/>
                <a:chOff x="2150" y="465"/>
                <a:chExt cx="3380" cy="3385"/>
              </a:xfrm>
              <a:gradFill flip="none" rotWithShape="1">
                <a:gsLst>
                  <a:gs pos="0">
                    <a:srgbClr val="01E2BC"/>
                  </a:gs>
                  <a:gs pos="77000">
                    <a:srgbClr val="01E2BC">
                      <a:alpha val="0"/>
                    </a:srgbClr>
                  </a:gs>
                </a:gsLst>
                <a:lin ang="13500000" scaled="1"/>
                <a:tileRect/>
              </a:gradFill>
            </p:grpSpPr>
            <p:sp>
              <p:nvSpPr>
                <p:cNvPr id="242" name="Freeform 128">
                  <a:extLst>
                    <a:ext uri="{FF2B5EF4-FFF2-40B4-BE49-F238E27FC236}">
                      <a16:creationId xmlns="" xmlns:a16="http://schemas.microsoft.com/office/drawing/2014/main" id="{683AF943-D88E-4D38-9030-A6D2AED34104}"/>
                    </a:ext>
                  </a:extLst>
                </p:cNvPr>
                <p:cNvSpPr>
                  <a:spLocks/>
                </p:cNvSpPr>
                <p:nvPr/>
              </p:nvSpPr>
              <p:spPr bwMode="auto">
                <a:xfrm>
                  <a:off x="3440" y="465"/>
                  <a:ext cx="341" cy="93"/>
                </a:xfrm>
                <a:custGeom>
                  <a:avLst/>
                  <a:gdLst>
                    <a:gd name="T0" fmla="*/ 143 w 144"/>
                    <a:gd name="T1" fmla="*/ 9 h 39"/>
                    <a:gd name="T2" fmla="*/ 135 w 144"/>
                    <a:gd name="T3" fmla="*/ 21 h 39"/>
                    <a:gd name="T4" fmla="*/ 12 w 144"/>
                    <a:gd name="T5" fmla="*/ 38 h 39"/>
                    <a:gd name="T6" fmla="*/ 1 w 144"/>
                    <a:gd name="T7" fmla="*/ 29 h 39"/>
                    <a:gd name="T8" fmla="*/ 1 w 144"/>
                    <a:gd name="T9" fmla="*/ 29 h 39"/>
                    <a:gd name="T10" fmla="*/ 9 w 144"/>
                    <a:gd name="T11" fmla="*/ 18 h 39"/>
                    <a:gd name="T12" fmla="*/ 132 w 144"/>
                    <a:gd name="T13" fmla="*/ 1 h 39"/>
                    <a:gd name="T14" fmla="*/ 143 w 144"/>
                    <a:gd name="T15" fmla="*/ 9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4" h="39">
                      <a:moveTo>
                        <a:pt x="143" y="9"/>
                      </a:moveTo>
                      <a:cubicBezTo>
                        <a:pt x="144" y="15"/>
                        <a:pt x="140" y="20"/>
                        <a:pt x="135" y="21"/>
                      </a:cubicBezTo>
                      <a:cubicBezTo>
                        <a:pt x="12" y="38"/>
                        <a:pt x="12" y="38"/>
                        <a:pt x="12" y="38"/>
                      </a:cubicBezTo>
                      <a:cubicBezTo>
                        <a:pt x="6" y="39"/>
                        <a:pt x="1" y="35"/>
                        <a:pt x="1" y="29"/>
                      </a:cubicBezTo>
                      <a:cubicBezTo>
                        <a:pt x="1" y="29"/>
                        <a:pt x="1" y="29"/>
                        <a:pt x="1" y="29"/>
                      </a:cubicBezTo>
                      <a:cubicBezTo>
                        <a:pt x="0" y="24"/>
                        <a:pt x="4" y="19"/>
                        <a:pt x="9" y="18"/>
                      </a:cubicBezTo>
                      <a:cubicBezTo>
                        <a:pt x="132" y="1"/>
                        <a:pt x="132" y="1"/>
                        <a:pt x="132" y="1"/>
                      </a:cubicBezTo>
                      <a:cubicBezTo>
                        <a:pt x="137" y="0"/>
                        <a:pt x="143" y="4"/>
                        <a:pt x="143" y="9"/>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43" name="Freeform 129">
                  <a:extLst>
                    <a:ext uri="{FF2B5EF4-FFF2-40B4-BE49-F238E27FC236}">
                      <a16:creationId xmlns="" xmlns:a16="http://schemas.microsoft.com/office/drawing/2014/main" id="{D64F4E9C-CA0C-46A2-8EE5-1C40AA56E388}"/>
                    </a:ext>
                  </a:extLst>
                </p:cNvPr>
                <p:cNvSpPr>
                  <a:spLocks/>
                </p:cNvSpPr>
                <p:nvPr/>
              </p:nvSpPr>
              <p:spPr bwMode="auto">
                <a:xfrm>
                  <a:off x="3109" y="517"/>
                  <a:ext cx="329" cy="154"/>
                </a:xfrm>
                <a:custGeom>
                  <a:avLst/>
                  <a:gdLst>
                    <a:gd name="T0" fmla="*/ 137 w 139"/>
                    <a:gd name="T1" fmla="*/ 8 h 65"/>
                    <a:gd name="T2" fmla="*/ 131 w 139"/>
                    <a:gd name="T3" fmla="*/ 21 h 65"/>
                    <a:gd name="T4" fmla="*/ 15 w 139"/>
                    <a:gd name="T5" fmla="*/ 63 h 65"/>
                    <a:gd name="T6" fmla="*/ 2 w 139"/>
                    <a:gd name="T7" fmla="*/ 57 h 65"/>
                    <a:gd name="T8" fmla="*/ 2 w 139"/>
                    <a:gd name="T9" fmla="*/ 57 h 65"/>
                    <a:gd name="T10" fmla="*/ 8 w 139"/>
                    <a:gd name="T11" fmla="*/ 45 h 65"/>
                    <a:gd name="T12" fmla="*/ 124 w 139"/>
                    <a:gd name="T13" fmla="*/ 2 h 65"/>
                    <a:gd name="T14" fmla="*/ 137 w 139"/>
                    <a:gd name="T15" fmla="*/ 8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9" h="65">
                      <a:moveTo>
                        <a:pt x="137" y="8"/>
                      </a:moveTo>
                      <a:cubicBezTo>
                        <a:pt x="139" y="13"/>
                        <a:pt x="136" y="19"/>
                        <a:pt x="131" y="21"/>
                      </a:cubicBezTo>
                      <a:cubicBezTo>
                        <a:pt x="15" y="63"/>
                        <a:pt x="15" y="63"/>
                        <a:pt x="15" y="63"/>
                      </a:cubicBezTo>
                      <a:cubicBezTo>
                        <a:pt x="9" y="65"/>
                        <a:pt x="4" y="63"/>
                        <a:pt x="2" y="57"/>
                      </a:cubicBezTo>
                      <a:cubicBezTo>
                        <a:pt x="2" y="57"/>
                        <a:pt x="2" y="57"/>
                        <a:pt x="2" y="57"/>
                      </a:cubicBezTo>
                      <a:cubicBezTo>
                        <a:pt x="0" y="52"/>
                        <a:pt x="3" y="47"/>
                        <a:pt x="8" y="45"/>
                      </a:cubicBezTo>
                      <a:cubicBezTo>
                        <a:pt x="124" y="2"/>
                        <a:pt x="124" y="2"/>
                        <a:pt x="124" y="2"/>
                      </a:cubicBezTo>
                      <a:cubicBezTo>
                        <a:pt x="130" y="0"/>
                        <a:pt x="135" y="3"/>
                        <a:pt x="137" y="8"/>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44" name="Freeform 130">
                  <a:extLst>
                    <a:ext uri="{FF2B5EF4-FFF2-40B4-BE49-F238E27FC236}">
                      <a16:creationId xmlns="" xmlns:a16="http://schemas.microsoft.com/office/drawing/2014/main" id="{E18E9BFE-E210-4BF5-81B7-A0F2B8476D4C}"/>
                    </a:ext>
                  </a:extLst>
                </p:cNvPr>
                <p:cNvSpPr>
                  <a:spLocks/>
                </p:cNvSpPr>
                <p:nvPr/>
              </p:nvSpPr>
              <p:spPr bwMode="auto">
                <a:xfrm>
                  <a:off x="2808" y="643"/>
                  <a:ext cx="303" cy="208"/>
                </a:xfrm>
                <a:custGeom>
                  <a:avLst/>
                  <a:gdLst>
                    <a:gd name="T0" fmla="*/ 126 w 128"/>
                    <a:gd name="T1" fmla="*/ 6 h 88"/>
                    <a:gd name="T2" fmla="*/ 122 w 128"/>
                    <a:gd name="T3" fmla="*/ 20 h 88"/>
                    <a:gd name="T4" fmla="*/ 17 w 128"/>
                    <a:gd name="T5" fmla="*/ 85 h 88"/>
                    <a:gd name="T6" fmla="*/ 3 w 128"/>
                    <a:gd name="T7" fmla="*/ 82 h 88"/>
                    <a:gd name="T8" fmla="*/ 3 w 128"/>
                    <a:gd name="T9" fmla="*/ 82 h 88"/>
                    <a:gd name="T10" fmla="*/ 7 w 128"/>
                    <a:gd name="T11" fmla="*/ 68 h 88"/>
                    <a:gd name="T12" fmla="*/ 112 w 128"/>
                    <a:gd name="T13" fmla="*/ 3 h 88"/>
                    <a:gd name="T14" fmla="*/ 126 w 128"/>
                    <a:gd name="T15" fmla="*/ 6 h 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 h="88">
                      <a:moveTo>
                        <a:pt x="126" y="6"/>
                      </a:moveTo>
                      <a:cubicBezTo>
                        <a:pt x="128" y="11"/>
                        <a:pt x="127" y="17"/>
                        <a:pt x="122" y="20"/>
                      </a:cubicBezTo>
                      <a:cubicBezTo>
                        <a:pt x="17" y="85"/>
                        <a:pt x="17" y="85"/>
                        <a:pt x="17" y="85"/>
                      </a:cubicBezTo>
                      <a:cubicBezTo>
                        <a:pt x="12" y="88"/>
                        <a:pt x="6" y="87"/>
                        <a:pt x="3" y="82"/>
                      </a:cubicBezTo>
                      <a:cubicBezTo>
                        <a:pt x="3" y="82"/>
                        <a:pt x="3" y="82"/>
                        <a:pt x="3" y="82"/>
                      </a:cubicBezTo>
                      <a:cubicBezTo>
                        <a:pt x="0" y="78"/>
                        <a:pt x="2" y="71"/>
                        <a:pt x="7" y="68"/>
                      </a:cubicBezTo>
                      <a:cubicBezTo>
                        <a:pt x="112" y="3"/>
                        <a:pt x="112" y="3"/>
                        <a:pt x="112" y="3"/>
                      </a:cubicBezTo>
                      <a:cubicBezTo>
                        <a:pt x="116" y="0"/>
                        <a:pt x="123" y="1"/>
                        <a:pt x="126" y="6"/>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45" name="Freeform 131">
                  <a:extLst>
                    <a:ext uri="{FF2B5EF4-FFF2-40B4-BE49-F238E27FC236}">
                      <a16:creationId xmlns="" xmlns:a16="http://schemas.microsoft.com/office/drawing/2014/main" id="{4B6E37C7-DE87-47E6-8D95-18FB865796C8}"/>
                    </a:ext>
                  </a:extLst>
                </p:cNvPr>
                <p:cNvSpPr>
                  <a:spLocks/>
                </p:cNvSpPr>
                <p:nvPr/>
              </p:nvSpPr>
              <p:spPr bwMode="auto">
                <a:xfrm>
                  <a:off x="2555" y="832"/>
                  <a:ext cx="263" cy="256"/>
                </a:xfrm>
                <a:custGeom>
                  <a:avLst/>
                  <a:gdLst>
                    <a:gd name="T0" fmla="*/ 107 w 111"/>
                    <a:gd name="T1" fmla="*/ 4 h 108"/>
                    <a:gd name="T2" fmla="*/ 107 w 111"/>
                    <a:gd name="T3" fmla="*/ 18 h 108"/>
                    <a:gd name="T4" fmla="*/ 18 w 111"/>
                    <a:gd name="T5" fmla="*/ 105 h 108"/>
                    <a:gd name="T6" fmla="*/ 4 w 111"/>
                    <a:gd name="T7" fmla="*/ 104 h 108"/>
                    <a:gd name="T8" fmla="*/ 4 w 111"/>
                    <a:gd name="T9" fmla="*/ 104 h 108"/>
                    <a:gd name="T10" fmla="*/ 4 w 111"/>
                    <a:gd name="T11" fmla="*/ 90 h 108"/>
                    <a:gd name="T12" fmla="*/ 93 w 111"/>
                    <a:gd name="T13" fmla="*/ 4 h 108"/>
                    <a:gd name="T14" fmla="*/ 107 w 111"/>
                    <a:gd name="T15" fmla="*/ 4 h 1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 h="108">
                      <a:moveTo>
                        <a:pt x="107" y="4"/>
                      </a:moveTo>
                      <a:cubicBezTo>
                        <a:pt x="111" y="8"/>
                        <a:pt x="111" y="15"/>
                        <a:pt x="107" y="18"/>
                      </a:cubicBezTo>
                      <a:cubicBezTo>
                        <a:pt x="18" y="105"/>
                        <a:pt x="18" y="105"/>
                        <a:pt x="18" y="105"/>
                      </a:cubicBezTo>
                      <a:cubicBezTo>
                        <a:pt x="14" y="108"/>
                        <a:pt x="8" y="108"/>
                        <a:pt x="4" y="104"/>
                      </a:cubicBezTo>
                      <a:cubicBezTo>
                        <a:pt x="4" y="104"/>
                        <a:pt x="4" y="104"/>
                        <a:pt x="4" y="104"/>
                      </a:cubicBezTo>
                      <a:cubicBezTo>
                        <a:pt x="0" y="100"/>
                        <a:pt x="0" y="94"/>
                        <a:pt x="4" y="90"/>
                      </a:cubicBezTo>
                      <a:cubicBezTo>
                        <a:pt x="93" y="4"/>
                        <a:pt x="93" y="4"/>
                        <a:pt x="93" y="4"/>
                      </a:cubicBezTo>
                      <a:cubicBezTo>
                        <a:pt x="97" y="0"/>
                        <a:pt x="104" y="0"/>
                        <a:pt x="107" y="4"/>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46" name="Freeform 132">
                  <a:extLst>
                    <a:ext uri="{FF2B5EF4-FFF2-40B4-BE49-F238E27FC236}">
                      <a16:creationId xmlns="" xmlns:a16="http://schemas.microsoft.com/office/drawing/2014/main" id="{F94F35D0-E031-408A-9A10-C8A29FD69A26}"/>
                    </a:ext>
                  </a:extLst>
                </p:cNvPr>
                <p:cNvSpPr>
                  <a:spLocks/>
                </p:cNvSpPr>
                <p:nvPr/>
              </p:nvSpPr>
              <p:spPr bwMode="auto">
                <a:xfrm>
                  <a:off x="2354" y="1078"/>
                  <a:ext cx="217" cy="296"/>
                </a:xfrm>
                <a:custGeom>
                  <a:avLst/>
                  <a:gdLst>
                    <a:gd name="T0" fmla="*/ 86 w 92"/>
                    <a:gd name="T1" fmla="*/ 3 h 125"/>
                    <a:gd name="T2" fmla="*/ 89 w 92"/>
                    <a:gd name="T3" fmla="*/ 17 h 125"/>
                    <a:gd name="T4" fmla="*/ 20 w 92"/>
                    <a:gd name="T5" fmla="*/ 120 h 125"/>
                    <a:gd name="T6" fmla="*/ 6 w 92"/>
                    <a:gd name="T7" fmla="*/ 122 h 125"/>
                    <a:gd name="T8" fmla="*/ 6 w 92"/>
                    <a:gd name="T9" fmla="*/ 122 h 125"/>
                    <a:gd name="T10" fmla="*/ 3 w 92"/>
                    <a:gd name="T11" fmla="*/ 109 h 125"/>
                    <a:gd name="T12" fmla="*/ 73 w 92"/>
                    <a:gd name="T13" fmla="*/ 6 h 125"/>
                    <a:gd name="T14" fmla="*/ 86 w 92"/>
                    <a:gd name="T15" fmla="*/ 3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125">
                      <a:moveTo>
                        <a:pt x="86" y="3"/>
                      </a:moveTo>
                      <a:cubicBezTo>
                        <a:pt x="91" y="6"/>
                        <a:pt x="92" y="12"/>
                        <a:pt x="89" y="17"/>
                      </a:cubicBezTo>
                      <a:cubicBezTo>
                        <a:pt x="20" y="120"/>
                        <a:pt x="20" y="120"/>
                        <a:pt x="20" y="120"/>
                      </a:cubicBezTo>
                      <a:cubicBezTo>
                        <a:pt x="17" y="124"/>
                        <a:pt x="10" y="125"/>
                        <a:pt x="6" y="122"/>
                      </a:cubicBezTo>
                      <a:cubicBezTo>
                        <a:pt x="6" y="122"/>
                        <a:pt x="6" y="122"/>
                        <a:pt x="6" y="122"/>
                      </a:cubicBezTo>
                      <a:cubicBezTo>
                        <a:pt x="1" y="119"/>
                        <a:pt x="0" y="113"/>
                        <a:pt x="3" y="109"/>
                      </a:cubicBezTo>
                      <a:cubicBezTo>
                        <a:pt x="73" y="6"/>
                        <a:pt x="73" y="6"/>
                        <a:pt x="73" y="6"/>
                      </a:cubicBezTo>
                      <a:cubicBezTo>
                        <a:pt x="76" y="1"/>
                        <a:pt x="82" y="0"/>
                        <a:pt x="86" y="3"/>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47" name="Freeform 133">
                  <a:extLst>
                    <a:ext uri="{FF2B5EF4-FFF2-40B4-BE49-F238E27FC236}">
                      <a16:creationId xmlns="" xmlns:a16="http://schemas.microsoft.com/office/drawing/2014/main" id="{2569B2FF-32BA-4A9C-AFCF-3041A443CCAF}"/>
                    </a:ext>
                  </a:extLst>
                </p:cNvPr>
                <p:cNvSpPr>
                  <a:spLocks/>
                </p:cNvSpPr>
                <p:nvPr/>
              </p:nvSpPr>
              <p:spPr bwMode="auto">
                <a:xfrm>
                  <a:off x="2219" y="1370"/>
                  <a:ext cx="163" cy="326"/>
                </a:xfrm>
                <a:custGeom>
                  <a:avLst/>
                  <a:gdLst>
                    <a:gd name="T0" fmla="*/ 61 w 69"/>
                    <a:gd name="T1" fmla="*/ 3 h 138"/>
                    <a:gd name="T2" fmla="*/ 67 w 69"/>
                    <a:gd name="T3" fmla="*/ 16 h 138"/>
                    <a:gd name="T4" fmla="*/ 20 w 69"/>
                    <a:gd name="T5" fmla="*/ 130 h 138"/>
                    <a:gd name="T6" fmla="*/ 7 w 69"/>
                    <a:gd name="T7" fmla="*/ 136 h 138"/>
                    <a:gd name="T8" fmla="*/ 7 w 69"/>
                    <a:gd name="T9" fmla="*/ 136 h 138"/>
                    <a:gd name="T10" fmla="*/ 2 w 69"/>
                    <a:gd name="T11" fmla="*/ 123 h 138"/>
                    <a:gd name="T12" fmla="*/ 48 w 69"/>
                    <a:gd name="T13" fmla="*/ 8 h 138"/>
                    <a:gd name="T14" fmla="*/ 61 w 69"/>
                    <a:gd name="T15" fmla="*/ 3 h 1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138">
                      <a:moveTo>
                        <a:pt x="61" y="3"/>
                      </a:moveTo>
                      <a:cubicBezTo>
                        <a:pt x="66" y="5"/>
                        <a:pt x="69" y="10"/>
                        <a:pt x="67" y="16"/>
                      </a:cubicBezTo>
                      <a:cubicBezTo>
                        <a:pt x="20" y="130"/>
                        <a:pt x="20" y="130"/>
                        <a:pt x="20" y="130"/>
                      </a:cubicBezTo>
                      <a:cubicBezTo>
                        <a:pt x="18" y="136"/>
                        <a:pt x="12" y="138"/>
                        <a:pt x="7" y="136"/>
                      </a:cubicBezTo>
                      <a:cubicBezTo>
                        <a:pt x="7" y="136"/>
                        <a:pt x="7" y="136"/>
                        <a:pt x="7" y="136"/>
                      </a:cubicBezTo>
                      <a:cubicBezTo>
                        <a:pt x="2" y="134"/>
                        <a:pt x="0" y="128"/>
                        <a:pt x="2" y="123"/>
                      </a:cubicBezTo>
                      <a:cubicBezTo>
                        <a:pt x="48" y="8"/>
                        <a:pt x="48" y="8"/>
                        <a:pt x="48" y="8"/>
                      </a:cubicBezTo>
                      <a:cubicBezTo>
                        <a:pt x="50" y="3"/>
                        <a:pt x="56" y="0"/>
                        <a:pt x="61" y="3"/>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48" name="Freeform 134">
                  <a:extLst>
                    <a:ext uri="{FF2B5EF4-FFF2-40B4-BE49-F238E27FC236}">
                      <a16:creationId xmlns="" xmlns:a16="http://schemas.microsoft.com/office/drawing/2014/main" id="{F6710D83-C2F3-494A-A184-629862702B72}"/>
                    </a:ext>
                  </a:extLst>
                </p:cNvPr>
                <p:cNvSpPr>
                  <a:spLocks/>
                </p:cNvSpPr>
                <p:nvPr/>
              </p:nvSpPr>
              <p:spPr bwMode="auto">
                <a:xfrm>
                  <a:off x="2153" y="1696"/>
                  <a:ext cx="101" cy="341"/>
                </a:xfrm>
                <a:custGeom>
                  <a:avLst/>
                  <a:gdLst>
                    <a:gd name="T0" fmla="*/ 34 w 43"/>
                    <a:gd name="T1" fmla="*/ 1 h 144"/>
                    <a:gd name="T2" fmla="*/ 42 w 43"/>
                    <a:gd name="T3" fmla="*/ 13 h 144"/>
                    <a:gd name="T4" fmla="*/ 21 w 43"/>
                    <a:gd name="T5" fmla="*/ 135 h 144"/>
                    <a:gd name="T6" fmla="*/ 9 w 43"/>
                    <a:gd name="T7" fmla="*/ 143 h 144"/>
                    <a:gd name="T8" fmla="*/ 9 w 43"/>
                    <a:gd name="T9" fmla="*/ 143 h 144"/>
                    <a:gd name="T10" fmla="*/ 1 w 43"/>
                    <a:gd name="T11" fmla="*/ 132 h 144"/>
                    <a:gd name="T12" fmla="*/ 22 w 43"/>
                    <a:gd name="T13" fmla="*/ 10 h 144"/>
                    <a:gd name="T14" fmla="*/ 34 w 43"/>
                    <a:gd name="T15" fmla="*/ 1 h 1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144">
                      <a:moveTo>
                        <a:pt x="34" y="1"/>
                      </a:moveTo>
                      <a:cubicBezTo>
                        <a:pt x="39" y="2"/>
                        <a:pt x="43" y="8"/>
                        <a:pt x="42" y="13"/>
                      </a:cubicBezTo>
                      <a:cubicBezTo>
                        <a:pt x="21" y="135"/>
                        <a:pt x="21" y="135"/>
                        <a:pt x="21" y="135"/>
                      </a:cubicBezTo>
                      <a:cubicBezTo>
                        <a:pt x="20" y="141"/>
                        <a:pt x="14" y="144"/>
                        <a:pt x="9" y="143"/>
                      </a:cubicBezTo>
                      <a:cubicBezTo>
                        <a:pt x="9" y="143"/>
                        <a:pt x="9" y="143"/>
                        <a:pt x="9" y="143"/>
                      </a:cubicBezTo>
                      <a:cubicBezTo>
                        <a:pt x="4" y="142"/>
                        <a:pt x="0" y="137"/>
                        <a:pt x="1" y="132"/>
                      </a:cubicBezTo>
                      <a:cubicBezTo>
                        <a:pt x="22" y="10"/>
                        <a:pt x="22" y="10"/>
                        <a:pt x="22" y="10"/>
                      </a:cubicBezTo>
                      <a:cubicBezTo>
                        <a:pt x="23" y="4"/>
                        <a:pt x="29" y="0"/>
                        <a:pt x="34" y="1"/>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49" name="Freeform 135">
                  <a:extLst>
                    <a:ext uri="{FF2B5EF4-FFF2-40B4-BE49-F238E27FC236}">
                      <a16:creationId xmlns="" xmlns:a16="http://schemas.microsoft.com/office/drawing/2014/main" id="{FDEB128B-464D-4D0F-9ECB-F8839EDC1966}"/>
                    </a:ext>
                  </a:extLst>
                </p:cNvPr>
                <p:cNvSpPr>
                  <a:spLocks/>
                </p:cNvSpPr>
                <p:nvPr/>
              </p:nvSpPr>
              <p:spPr bwMode="auto">
                <a:xfrm>
                  <a:off x="2150" y="2044"/>
                  <a:ext cx="57" cy="341"/>
                </a:xfrm>
                <a:custGeom>
                  <a:avLst/>
                  <a:gdLst>
                    <a:gd name="T0" fmla="*/ 10 w 24"/>
                    <a:gd name="T1" fmla="*/ 0 h 144"/>
                    <a:gd name="T2" fmla="*/ 20 w 24"/>
                    <a:gd name="T3" fmla="*/ 9 h 144"/>
                    <a:gd name="T4" fmla="*/ 24 w 24"/>
                    <a:gd name="T5" fmla="*/ 133 h 144"/>
                    <a:gd name="T6" fmla="*/ 15 w 24"/>
                    <a:gd name="T7" fmla="*/ 144 h 144"/>
                    <a:gd name="T8" fmla="*/ 15 w 24"/>
                    <a:gd name="T9" fmla="*/ 144 h 144"/>
                    <a:gd name="T10" fmla="*/ 4 w 24"/>
                    <a:gd name="T11" fmla="*/ 134 h 144"/>
                    <a:gd name="T12" fmla="*/ 0 w 24"/>
                    <a:gd name="T13" fmla="*/ 10 h 144"/>
                    <a:gd name="T14" fmla="*/ 10 w 24"/>
                    <a:gd name="T15" fmla="*/ 0 h 1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144">
                      <a:moveTo>
                        <a:pt x="10" y="0"/>
                      </a:moveTo>
                      <a:cubicBezTo>
                        <a:pt x="15" y="0"/>
                        <a:pt x="20" y="4"/>
                        <a:pt x="20" y="9"/>
                      </a:cubicBezTo>
                      <a:cubicBezTo>
                        <a:pt x="24" y="133"/>
                        <a:pt x="24" y="133"/>
                        <a:pt x="24" y="133"/>
                      </a:cubicBezTo>
                      <a:cubicBezTo>
                        <a:pt x="24" y="139"/>
                        <a:pt x="20" y="144"/>
                        <a:pt x="15" y="144"/>
                      </a:cubicBezTo>
                      <a:cubicBezTo>
                        <a:pt x="15" y="144"/>
                        <a:pt x="15" y="144"/>
                        <a:pt x="15" y="144"/>
                      </a:cubicBezTo>
                      <a:cubicBezTo>
                        <a:pt x="9" y="144"/>
                        <a:pt x="4" y="140"/>
                        <a:pt x="4" y="134"/>
                      </a:cubicBezTo>
                      <a:cubicBezTo>
                        <a:pt x="0" y="10"/>
                        <a:pt x="0" y="10"/>
                        <a:pt x="0" y="10"/>
                      </a:cubicBezTo>
                      <a:cubicBezTo>
                        <a:pt x="0" y="5"/>
                        <a:pt x="4" y="0"/>
                        <a:pt x="10" y="0"/>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50" name="Freeform 136">
                  <a:extLst>
                    <a:ext uri="{FF2B5EF4-FFF2-40B4-BE49-F238E27FC236}">
                      <a16:creationId xmlns="" xmlns:a16="http://schemas.microsoft.com/office/drawing/2014/main" id="{A7B438AC-1058-491A-851A-E4FC843EF4F5}"/>
                    </a:ext>
                  </a:extLst>
                </p:cNvPr>
                <p:cNvSpPr>
                  <a:spLocks/>
                </p:cNvSpPr>
                <p:nvPr/>
              </p:nvSpPr>
              <p:spPr bwMode="auto">
                <a:xfrm>
                  <a:off x="2164" y="2390"/>
                  <a:ext cx="123" cy="336"/>
                </a:xfrm>
                <a:custGeom>
                  <a:avLst/>
                  <a:gdLst>
                    <a:gd name="T0" fmla="*/ 9 w 52"/>
                    <a:gd name="T1" fmla="*/ 1 h 142"/>
                    <a:gd name="T2" fmla="*/ 21 w 52"/>
                    <a:gd name="T3" fmla="*/ 9 h 142"/>
                    <a:gd name="T4" fmla="*/ 51 w 52"/>
                    <a:gd name="T5" fmla="*/ 129 h 142"/>
                    <a:gd name="T6" fmla="*/ 44 w 52"/>
                    <a:gd name="T7" fmla="*/ 141 h 142"/>
                    <a:gd name="T8" fmla="*/ 44 w 52"/>
                    <a:gd name="T9" fmla="*/ 141 h 142"/>
                    <a:gd name="T10" fmla="*/ 32 w 52"/>
                    <a:gd name="T11" fmla="*/ 134 h 142"/>
                    <a:gd name="T12" fmla="*/ 2 w 52"/>
                    <a:gd name="T13" fmla="*/ 13 h 142"/>
                    <a:gd name="T14" fmla="*/ 9 w 52"/>
                    <a:gd name="T15" fmla="*/ 1 h 1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142">
                      <a:moveTo>
                        <a:pt x="9" y="1"/>
                      </a:moveTo>
                      <a:cubicBezTo>
                        <a:pt x="14" y="0"/>
                        <a:pt x="20" y="3"/>
                        <a:pt x="21" y="9"/>
                      </a:cubicBezTo>
                      <a:cubicBezTo>
                        <a:pt x="51" y="129"/>
                        <a:pt x="51" y="129"/>
                        <a:pt x="51" y="129"/>
                      </a:cubicBezTo>
                      <a:cubicBezTo>
                        <a:pt x="52" y="134"/>
                        <a:pt x="49" y="140"/>
                        <a:pt x="44" y="141"/>
                      </a:cubicBezTo>
                      <a:cubicBezTo>
                        <a:pt x="44" y="141"/>
                        <a:pt x="44" y="141"/>
                        <a:pt x="44" y="141"/>
                      </a:cubicBezTo>
                      <a:cubicBezTo>
                        <a:pt x="38" y="142"/>
                        <a:pt x="33" y="139"/>
                        <a:pt x="32" y="134"/>
                      </a:cubicBezTo>
                      <a:cubicBezTo>
                        <a:pt x="2" y="13"/>
                        <a:pt x="2" y="13"/>
                        <a:pt x="2" y="13"/>
                      </a:cubicBezTo>
                      <a:cubicBezTo>
                        <a:pt x="0" y="8"/>
                        <a:pt x="4" y="3"/>
                        <a:pt x="9" y="1"/>
                      </a:cubicBezTo>
                      <a:close/>
                    </a:path>
                  </a:pathLst>
                </a:custGeom>
                <a:gradFill flip="none" rotWithShape="1">
                  <a:gsLst>
                    <a:gs pos="0">
                      <a:schemeClr val="accent3"/>
                    </a:gs>
                    <a:gs pos="100000">
                      <a:srgbClr val="021F65">
                        <a:alpha val="0"/>
                      </a:srgbClr>
                    </a:gs>
                  </a:gsLst>
                  <a:lin ang="10800000" scaled="1"/>
                  <a:tileRect/>
                </a:gra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51" name="Freeform 137">
                  <a:extLst>
                    <a:ext uri="{FF2B5EF4-FFF2-40B4-BE49-F238E27FC236}">
                      <a16:creationId xmlns="" xmlns:a16="http://schemas.microsoft.com/office/drawing/2014/main" id="{3CE35D94-5757-4E2F-A8E9-2CEF59E44151}"/>
                    </a:ext>
                  </a:extLst>
                </p:cNvPr>
                <p:cNvSpPr>
                  <a:spLocks/>
                </p:cNvSpPr>
                <p:nvPr/>
              </p:nvSpPr>
              <p:spPr bwMode="auto">
                <a:xfrm>
                  <a:off x="2254" y="2726"/>
                  <a:ext cx="183" cy="317"/>
                </a:xfrm>
                <a:custGeom>
                  <a:avLst/>
                  <a:gdLst>
                    <a:gd name="T0" fmla="*/ 7 w 77"/>
                    <a:gd name="T1" fmla="*/ 3 h 134"/>
                    <a:gd name="T2" fmla="*/ 20 w 77"/>
                    <a:gd name="T3" fmla="*/ 7 h 134"/>
                    <a:gd name="T4" fmla="*/ 75 w 77"/>
                    <a:gd name="T5" fmla="*/ 119 h 134"/>
                    <a:gd name="T6" fmla="*/ 70 w 77"/>
                    <a:gd name="T7" fmla="*/ 132 h 134"/>
                    <a:gd name="T8" fmla="*/ 70 w 77"/>
                    <a:gd name="T9" fmla="*/ 132 h 134"/>
                    <a:gd name="T10" fmla="*/ 57 w 77"/>
                    <a:gd name="T11" fmla="*/ 127 h 134"/>
                    <a:gd name="T12" fmla="*/ 2 w 77"/>
                    <a:gd name="T13" fmla="*/ 16 h 134"/>
                    <a:gd name="T14" fmla="*/ 7 w 77"/>
                    <a:gd name="T15" fmla="*/ 3 h 1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134">
                      <a:moveTo>
                        <a:pt x="7" y="3"/>
                      </a:moveTo>
                      <a:cubicBezTo>
                        <a:pt x="12" y="0"/>
                        <a:pt x="18" y="2"/>
                        <a:pt x="20" y="7"/>
                      </a:cubicBezTo>
                      <a:cubicBezTo>
                        <a:pt x="75" y="119"/>
                        <a:pt x="75" y="119"/>
                        <a:pt x="75" y="119"/>
                      </a:cubicBezTo>
                      <a:cubicBezTo>
                        <a:pt x="77" y="124"/>
                        <a:pt x="75" y="130"/>
                        <a:pt x="70" y="132"/>
                      </a:cubicBezTo>
                      <a:cubicBezTo>
                        <a:pt x="70" y="132"/>
                        <a:pt x="70" y="132"/>
                        <a:pt x="70" y="132"/>
                      </a:cubicBezTo>
                      <a:cubicBezTo>
                        <a:pt x="65" y="134"/>
                        <a:pt x="59" y="132"/>
                        <a:pt x="57" y="127"/>
                      </a:cubicBezTo>
                      <a:cubicBezTo>
                        <a:pt x="2" y="16"/>
                        <a:pt x="2" y="16"/>
                        <a:pt x="2" y="16"/>
                      </a:cubicBezTo>
                      <a:cubicBezTo>
                        <a:pt x="0" y="11"/>
                        <a:pt x="2" y="5"/>
                        <a:pt x="7" y="3"/>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52" name="Freeform 138">
                  <a:extLst>
                    <a:ext uri="{FF2B5EF4-FFF2-40B4-BE49-F238E27FC236}">
                      <a16:creationId xmlns="" xmlns:a16="http://schemas.microsoft.com/office/drawing/2014/main" id="{4AC2E17C-809E-4E98-A22E-994F41760202}"/>
                    </a:ext>
                  </a:extLst>
                </p:cNvPr>
                <p:cNvSpPr>
                  <a:spLocks/>
                </p:cNvSpPr>
                <p:nvPr/>
              </p:nvSpPr>
              <p:spPr bwMode="auto">
                <a:xfrm>
                  <a:off x="2413" y="3038"/>
                  <a:ext cx="234" cy="284"/>
                </a:xfrm>
                <a:custGeom>
                  <a:avLst/>
                  <a:gdLst>
                    <a:gd name="T0" fmla="*/ 5 w 99"/>
                    <a:gd name="T1" fmla="*/ 3 h 120"/>
                    <a:gd name="T2" fmla="*/ 19 w 99"/>
                    <a:gd name="T3" fmla="*/ 5 h 120"/>
                    <a:gd name="T4" fmla="*/ 95 w 99"/>
                    <a:gd name="T5" fmla="*/ 103 h 120"/>
                    <a:gd name="T6" fmla="*/ 93 w 99"/>
                    <a:gd name="T7" fmla="*/ 117 h 120"/>
                    <a:gd name="T8" fmla="*/ 93 w 99"/>
                    <a:gd name="T9" fmla="*/ 117 h 120"/>
                    <a:gd name="T10" fmla="*/ 79 w 99"/>
                    <a:gd name="T11" fmla="*/ 115 h 120"/>
                    <a:gd name="T12" fmla="*/ 3 w 99"/>
                    <a:gd name="T13" fmla="*/ 17 h 120"/>
                    <a:gd name="T14" fmla="*/ 5 w 99"/>
                    <a:gd name="T15" fmla="*/ 3 h 1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 h="120">
                      <a:moveTo>
                        <a:pt x="5" y="3"/>
                      </a:moveTo>
                      <a:cubicBezTo>
                        <a:pt x="9" y="0"/>
                        <a:pt x="15" y="0"/>
                        <a:pt x="19" y="5"/>
                      </a:cubicBezTo>
                      <a:cubicBezTo>
                        <a:pt x="95" y="103"/>
                        <a:pt x="95" y="103"/>
                        <a:pt x="95" y="103"/>
                      </a:cubicBezTo>
                      <a:cubicBezTo>
                        <a:pt x="99" y="107"/>
                        <a:pt x="98" y="113"/>
                        <a:pt x="93" y="117"/>
                      </a:cubicBezTo>
                      <a:cubicBezTo>
                        <a:pt x="93" y="117"/>
                        <a:pt x="93" y="117"/>
                        <a:pt x="93" y="117"/>
                      </a:cubicBezTo>
                      <a:cubicBezTo>
                        <a:pt x="89" y="120"/>
                        <a:pt x="83" y="119"/>
                        <a:pt x="79" y="115"/>
                      </a:cubicBezTo>
                      <a:cubicBezTo>
                        <a:pt x="3" y="17"/>
                        <a:pt x="3" y="17"/>
                        <a:pt x="3" y="17"/>
                      </a:cubicBezTo>
                      <a:cubicBezTo>
                        <a:pt x="0" y="13"/>
                        <a:pt x="0" y="6"/>
                        <a:pt x="5" y="3"/>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53" name="Freeform 139">
                  <a:extLst>
                    <a:ext uri="{FF2B5EF4-FFF2-40B4-BE49-F238E27FC236}">
                      <a16:creationId xmlns="" xmlns:a16="http://schemas.microsoft.com/office/drawing/2014/main" id="{F8FB6639-9F44-42CD-9791-7E6B8496D92C}"/>
                    </a:ext>
                  </a:extLst>
                </p:cNvPr>
                <p:cNvSpPr>
                  <a:spLocks/>
                </p:cNvSpPr>
                <p:nvPr/>
              </p:nvSpPr>
              <p:spPr bwMode="auto">
                <a:xfrm>
                  <a:off x="2631" y="3308"/>
                  <a:ext cx="279" cy="244"/>
                </a:xfrm>
                <a:custGeom>
                  <a:avLst/>
                  <a:gdLst>
                    <a:gd name="T0" fmla="*/ 4 w 118"/>
                    <a:gd name="T1" fmla="*/ 5 h 103"/>
                    <a:gd name="T2" fmla="*/ 18 w 118"/>
                    <a:gd name="T3" fmla="*/ 4 h 103"/>
                    <a:gd name="T4" fmla="*/ 113 w 118"/>
                    <a:gd name="T5" fmla="*/ 84 h 103"/>
                    <a:gd name="T6" fmla="*/ 114 w 118"/>
                    <a:gd name="T7" fmla="*/ 98 h 103"/>
                    <a:gd name="T8" fmla="*/ 114 w 118"/>
                    <a:gd name="T9" fmla="*/ 98 h 103"/>
                    <a:gd name="T10" fmla="*/ 100 w 118"/>
                    <a:gd name="T11" fmla="*/ 99 h 103"/>
                    <a:gd name="T12" fmla="*/ 5 w 118"/>
                    <a:gd name="T13" fmla="*/ 19 h 103"/>
                    <a:gd name="T14" fmla="*/ 4 w 118"/>
                    <a:gd name="T15" fmla="*/ 5 h 1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8" h="103">
                      <a:moveTo>
                        <a:pt x="4" y="5"/>
                      </a:moveTo>
                      <a:cubicBezTo>
                        <a:pt x="7" y="1"/>
                        <a:pt x="14" y="0"/>
                        <a:pt x="18" y="4"/>
                      </a:cubicBezTo>
                      <a:cubicBezTo>
                        <a:pt x="113" y="84"/>
                        <a:pt x="113" y="84"/>
                        <a:pt x="113" y="84"/>
                      </a:cubicBezTo>
                      <a:cubicBezTo>
                        <a:pt x="117" y="87"/>
                        <a:pt x="118" y="94"/>
                        <a:pt x="114" y="98"/>
                      </a:cubicBezTo>
                      <a:cubicBezTo>
                        <a:pt x="114" y="98"/>
                        <a:pt x="114" y="98"/>
                        <a:pt x="114" y="98"/>
                      </a:cubicBezTo>
                      <a:cubicBezTo>
                        <a:pt x="111" y="102"/>
                        <a:pt x="104" y="103"/>
                        <a:pt x="100" y="99"/>
                      </a:cubicBezTo>
                      <a:cubicBezTo>
                        <a:pt x="5" y="19"/>
                        <a:pt x="5" y="19"/>
                        <a:pt x="5" y="19"/>
                      </a:cubicBezTo>
                      <a:cubicBezTo>
                        <a:pt x="1" y="16"/>
                        <a:pt x="0" y="9"/>
                        <a:pt x="4" y="5"/>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54" name="Freeform 140">
                  <a:extLst>
                    <a:ext uri="{FF2B5EF4-FFF2-40B4-BE49-F238E27FC236}">
                      <a16:creationId xmlns="" xmlns:a16="http://schemas.microsoft.com/office/drawing/2014/main" id="{1D3EDB9B-65FF-4767-881C-E47856D49E43}"/>
                    </a:ext>
                  </a:extLst>
                </p:cNvPr>
                <p:cNvSpPr>
                  <a:spLocks/>
                </p:cNvSpPr>
                <p:nvPr/>
              </p:nvSpPr>
              <p:spPr bwMode="auto">
                <a:xfrm>
                  <a:off x="2903" y="3528"/>
                  <a:ext cx="312" cy="192"/>
                </a:xfrm>
                <a:custGeom>
                  <a:avLst/>
                  <a:gdLst>
                    <a:gd name="T0" fmla="*/ 2 w 132"/>
                    <a:gd name="T1" fmla="*/ 7 h 81"/>
                    <a:gd name="T2" fmla="*/ 16 w 132"/>
                    <a:gd name="T3" fmla="*/ 3 h 81"/>
                    <a:gd name="T4" fmla="*/ 125 w 132"/>
                    <a:gd name="T5" fmla="*/ 61 h 81"/>
                    <a:gd name="T6" fmla="*/ 129 w 132"/>
                    <a:gd name="T7" fmla="*/ 75 h 81"/>
                    <a:gd name="T8" fmla="*/ 129 w 132"/>
                    <a:gd name="T9" fmla="*/ 75 h 81"/>
                    <a:gd name="T10" fmla="*/ 116 w 132"/>
                    <a:gd name="T11" fmla="*/ 79 h 81"/>
                    <a:gd name="T12" fmla="*/ 6 w 132"/>
                    <a:gd name="T13" fmla="*/ 20 h 81"/>
                    <a:gd name="T14" fmla="*/ 2 w 132"/>
                    <a:gd name="T15" fmla="*/ 7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2" h="81">
                      <a:moveTo>
                        <a:pt x="2" y="7"/>
                      </a:moveTo>
                      <a:cubicBezTo>
                        <a:pt x="5" y="2"/>
                        <a:pt x="11" y="0"/>
                        <a:pt x="16" y="3"/>
                      </a:cubicBezTo>
                      <a:cubicBezTo>
                        <a:pt x="125" y="61"/>
                        <a:pt x="125" y="61"/>
                        <a:pt x="125" y="61"/>
                      </a:cubicBezTo>
                      <a:cubicBezTo>
                        <a:pt x="130" y="64"/>
                        <a:pt x="132" y="70"/>
                        <a:pt x="129" y="75"/>
                      </a:cubicBezTo>
                      <a:cubicBezTo>
                        <a:pt x="129" y="75"/>
                        <a:pt x="129" y="75"/>
                        <a:pt x="129" y="75"/>
                      </a:cubicBezTo>
                      <a:cubicBezTo>
                        <a:pt x="127" y="79"/>
                        <a:pt x="121" y="81"/>
                        <a:pt x="116" y="79"/>
                      </a:cubicBezTo>
                      <a:cubicBezTo>
                        <a:pt x="6" y="20"/>
                        <a:pt x="6" y="20"/>
                        <a:pt x="6" y="20"/>
                      </a:cubicBezTo>
                      <a:cubicBezTo>
                        <a:pt x="1" y="18"/>
                        <a:pt x="0" y="12"/>
                        <a:pt x="2" y="7"/>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55" name="Freeform 141">
                  <a:extLst>
                    <a:ext uri="{FF2B5EF4-FFF2-40B4-BE49-F238E27FC236}">
                      <a16:creationId xmlns="" xmlns:a16="http://schemas.microsoft.com/office/drawing/2014/main" id="{C8F70396-9141-489E-9C8C-AB37D1FC51EF}"/>
                    </a:ext>
                  </a:extLst>
                </p:cNvPr>
                <p:cNvSpPr>
                  <a:spLocks/>
                </p:cNvSpPr>
                <p:nvPr/>
              </p:nvSpPr>
              <p:spPr bwMode="auto">
                <a:xfrm>
                  <a:off x="3213" y="3689"/>
                  <a:ext cx="334" cy="132"/>
                </a:xfrm>
                <a:custGeom>
                  <a:avLst/>
                  <a:gdLst>
                    <a:gd name="T0" fmla="*/ 2 w 141"/>
                    <a:gd name="T1" fmla="*/ 8 h 56"/>
                    <a:gd name="T2" fmla="*/ 14 w 141"/>
                    <a:gd name="T3" fmla="*/ 1 h 56"/>
                    <a:gd name="T4" fmla="*/ 133 w 141"/>
                    <a:gd name="T5" fmla="*/ 35 h 56"/>
                    <a:gd name="T6" fmla="*/ 140 w 141"/>
                    <a:gd name="T7" fmla="*/ 48 h 56"/>
                    <a:gd name="T8" fmla="*/ 140 w 141"/>
                    <a:gd name="T9" fmla="*/ 48 h 56"/>
                    <a:gd name="T10" fmla="*/ 128 w 141"/>
                    <a:gd name="T11" fmla="*/ 55 h 56"/>
                    <a:gd name="T12" fmla="*/ 8 w 141"/>
                    <a:gd name="T13" fmla="*/ 20 h 56"/>
                    <a:gd name="T14" fmla="*/ 2 w 141"/>
                    <a:gd name="T15" fmla="*/ 8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56">
                      <a:moveTo>
                        <a:pt x="2" y="8"/>
                      </a:moveTo>
                      <a:cubicBezTo>
                        <a:pt x="3" y="3"/>
                        <a:pt x="9" y="0"/>
                        <a:pt x="14" y="1"/>
                      </a:cubicBezTo>
                      <a:cubicBezTo>
                        <a:pt x="133" y="35"/>
                        <a:pt x="133" y="35"/>
                        <a:pt x="133" y="35"/>
                      </a:cubicBezTo>
                      <a:cubicBezTo>
                        <a:pt x="138" y="37"/>
                        <a:pt x="141" y="42"/>
                        <a:pt x="140" y="48"/>
                      </a:cubicBezTo>
                      <a:cubicBezTo>
                        <a:pt x="140" y="48"/>
                        <a:pt x="140" y="48"/>
                        <a:pt x="140" y="48"/>
                      </a:cubicBezTo>
                      <a:cubicBezTo>
                        <a:pt x="138" y="53"/>
                        <a:pt x="133" y="56"/>
                        <a:pt x="128" y="55"/>
                      </a:cubicBezTo>
                      <a:cubicBezTo>
                        <a:pt x="8" y="20"/>
                        <a:pt x="8" y="20"/>
                        <a:pt x="8" y="20"/>
                      </a:cubicBezTo>
                      <a:cubicBezTo>
                        <a:pt x="3" y="19"/>
                        <a:pt x="0" y="13"/>
                        <a:pt x="2" y="8"/>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56" name="Freeform 142">
                  <a:extLst>
                    <a:ext uri="{FF2B5EF4-FFF2-40B4-BE49-F238E27FC236}">
                      <a16:creationId xmlns="" xmlns:a16="http://schemas.microsoft.com/office/drawing/2014/main" id="{1E0BF747-6C76-40A5-944F-33A6ABBC2EFB}"/>
                    </a:ext>
                  </a:extLst>
                </p:cNvPr>
                <p:cNvSpPr>
                  <a:spLocks/>
                </p:cNvSpPr>
                <p:nvPr/>
              </p:nvSpPr>
              <p:spPr bwMode="auto">
                <a:xfrm>
                  <a:off x="3551" y="3781"/>
                  <a:ext cx="343" cy="69"/>
                </a:xfrm>
                <a:custGeom>
                  <a:avLst/>
                  <a:gdLst>
                    <a:gd name="T0" fmla="*/ 0 w 145"/>
                    <a:gd name="T1" fmla="*/ 10 h 29"/>
                    <a:gd name="T2" fmla="*/ 11 w 145"/>
                    <a:gd name="T3" fmla="*/ 0 h 29"/>
                    <a:gd name="T4" fmla="*/ 135 w 145"/>
                    <a:gd name="T5" fmla="*/ 9 h 29"/>
                    <a:gd name="T6" fmla="*/ 144 w 145"/>
                    <a:gd name="T7" fmla="*/ 20 h 29"/>
                    <a:gd name="T8" fmla="*/ 144 w 145"/>
                    <a:gd name="T9" fmla="*/ 20 h 29"/>
                    <a:gd name="T10" fmla="*/ 133 w 145"/>
                    <a:gd name="T11" fmla="*/ 29 h 29"/>
                    <a:gd name="T12" fmla="*/ 10 w 145"/>
                    <a:gd name="T13" fmla="*/ 20 h 29"/>
                    <a:gd name="T14" fmla="*/ 0 w 145"/>
                    <a:gd name="T15" fmla="*/ 10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5" h="29">
                      <a:moveTo>
                        <a:pt x="0" y="10"/>
                      </a:moveTo>
                      <a:cubicBezTo>
                        <a:pt x="1" y="4"/>
                        <a:pt x="6" y="0"/>
                        <a:pt x="11" y="0"/>
                      </a:cubicBezTo>
                      <a:cubicBezTo>
                        <a:pt x="135" y="9"/>
                        <a:pt x="135" y="9"/>
                        <a:pt x="135" y="9"/>
                      </a:cubicBezTo>
                      <a:cubicBezTo>
                        <a:pt x="140" y="9"/>
                        <a:pt x="145" y="14"/>
                        <a:pt x="144" y="20"/>
                      </a:cubicBezTo>
                      <a:cubicBezTo>
                        <a:pt x="144" y="20"/>
                        <a:pt x="144" y="20"/>
                        <a:pt x="144" y="20"/>
                      </a:cubicBezTo>
                      <a:cubicBezTo>
                        <a:pt x="144" y="25"/>
                        <a:pt x="139" y="29"/>
                        <a:pt x="133" y="29"/>
                      </a:cubicBezTo>
                      <a:cubicBezTo>
                        <a:pt x="10" y="20"/>
                        <a:pt x="10" y="20"/>
                        <a:pt x="10" y="20"/>
                      </a:cubicBezTo>
                      <a:cubicBezTo>
                        <a:pt x="4" y="20"/>
                        <a:pt x="0" y="15"/>
                        <a:pt x="0" y="10"/>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57" name="Freeform 143">
                  <a:extLst>
                    <a:ext uri="{FF2B5EF4-FFF2-40B4-BE49-F238E27FC236}">
                      <a16:creationId xmlns="" xmlns:a16="http://schemas.microsoft.com/office/drawing/2014/main" id="{DEF0B09C-3CBA-47F6-9761-8D2A671A13CB}"/>
                    </a:ext>
                  </a:extLst>
                </p:cNvPr>
                <p:cNvSpPr>
                  <a:spLocks/>
                </p:cNvSpPr>
                <p:nvPr/>
              </p:nvSpPr>
              <p:spPr bwMode="auto">
                <a:xfrm>
                  <a:off x="3899" y="3758"/>
                  <a:ext cx="341" cy="92"/>
                </a:xfrm>
                <a:custGeom>
                  <a:avLst/>
                  <a:gdLst>
                    <a:gd name="T0" fmla="*/ 1 w 144"/>
                    <a:gd name="T1" fmla="*/ 30 h 39"/>
                    <a:gd name="T2" fmla="*/ 9 w 144"/>
                    <a:gd name="T3" fmla="*/ 18 h 39"/>
                    <a:gd name="T4" fmla="*/ 132 w 144"/>
                    <a:gd name="T5" fmla="*/ 1 h 39"/>
                    <a:gd name="T6" fmla="*/ 143 w 144"/>
                    <a:gd name="T7" fmla="*/ 10 h 39"/>
                    <a:gd name="T8" fmla="*/ 143 w 144"/>
                    <a:gd name="T9" fmla="*/ 10 h 39"/>
                    <a:gd name="T10" fmla="*/ 135 w 144"/>
                    <a:gd name="T11" fmla="*/ 21 h 39"/>
                    <a:gd name="T12" fmla="*/ 12 w 144"/>
                    <a:gd name="T13" fmla="*/ 38 h 39"/>
                    <a:gd name="T14" fmla="*/ 1 w 144"/>
                    <a:gd name="T15" fmla="*/ 30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4" h="39">
                      <a:moveTo>
                        <a:pt x="1" y="30"/>
                      </a:moveTo>
                      <a:cubicBezTo>
                        <a:pt x="0" y="24"/>
                        <a:pt x="4" y="19"/>
                        <a:pt x="9" y="18"/>
                      </a:cubicBezTo>
                      <a:cubicBezTo>
                        <a:pt x="132" y="1"/>
                        <a:pt x="132" y="1"/>
                        <a:pt x="132" y="1"/>
                      </a:cubicBezTo>
                      <a:cubicBezTo>
                        <a:pt x="138" y="0"/>
                        <a:pt x="143" y="4"/>
                        <a:pt x="143" y="10"/>
                      </a:cubicBezTo>
                      <a:cubicBezTo>
                        <a:pt x="143" y="10"/>
                        <a:pt x="143" y="10"/>
                        <a:pt x="143" y="10"/>
                      </a:cubicBezTo>
                      <a:cubicBezTo>
                        <a:pt x="144" y="15"/>
                        <a:pt x="140" y="20"/>
                        <a:pt x="135" y="21"/>
                      </a:cubicBezTo>
                      <a:cubicBezTo>
                        <a:pt x="12" y="38"/>
                        <a:pt x="12" y="38"/>
                        <a:pt x="12" y="38"/>
                      </a:cubicBezTo>
                      <a:cubicBezTo>
                        <a:pt x="7" y="39"/>
                        <a:pt x="2" y="35"/>
                        <a:pt x="1" y="30"/>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58" name="Freeform 144">
                  <a:extLst>
                    <a:ext uri="{FF2B5EF4-FFF2-40B4-BE49-F238E27FC236}">
                      <a16:creationId xmlns="" xmlns:a16="http://schemas.microsoft.com/office/drawing/2014/main" id="{16CC2B18-E0EC-44CF-A271-52BC01E5C7FE}"/>
                    </a:ext>
                  </a:extLst>
                </p:cNvPr>
                <p:cNvSpPr>
                  <a:spLocks/>
                </p:cNvSpPr>
                <p:nvPr/>
              </p:nvSpPr>
              <p:spPr bwMode="auto">
                <a:xfrm>
                  <a:off x="4242" y="3644"/>
                  <a:ext cx="329" cy="154"/>
                </a:xfrm>
                <a:custGeom>
                  <a:avLst/>
                  <a:gdLst>
                    <a:gd name="T0" fmla="*/ 2 w 139"/>
                    <a:gd name="T1" fmla="*/ 57 h 65"/>
                    <a:gd name="T2" fmla="*/ 8 w 139"/>
                    <a:gd name="T3" fmla="*/ 44 h 65"/>
                    <a:gd name="T4" fmla="*/ 124 w 139"/>
                    <a:gd name="T5" fmla="*/ 2 h 65"/>
                    <a:gd name="T6" fmla="*/ 137 w 139"/>
                    <a:gd name="T7" fmla="*/ 8 h 65"/>
                    <a:gd name="T8" fmla="*/ 137 w 139"/>
                    <a:gd name="T9" fmla="*/ 8 h 65"/>
                    <a:gd name="T10" fmla="*/ 131 w 139"/>
                    <a:gd name="T11" fmla="*/ 20 h 65"/>
                    <a:gd name="T12" fmla="*/ 15 w 139"/>
                    <a:gd name="T13" fmla="*/ 63 h 65"/>
                    <a:gd name="T14" fmla="*/ 2 w 139"/>
                    <a:gd name="T15" fmla="*/ 57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9" h="65">
                      <a:moveTo>
                        <a:pt x="2" y="57"/>
                      </a:moveTo>
                      <a:cubicBezTo>
                        <a:pt x="0" y="52"/>
                        <a:pt x="3" y="46"/>
                        <a:pt x="8" y="44"/>
                      </a:cubicBezTo>
                      <a:cubicBezTo>
                        <a:pt x="124" y="2"/>
                        <a:pt x="124" y="2"/>
                        <a:pt x="124" y="2"/>
                      </a:cubicBezTo>
                      <a:cubicBezTo>
                        <a:pt x="130" y="0"/>
                        <a:pt x="135" y="2"/>
                        <a:pt x="137" y="8"/>
                      </a:cubicBezTo>
                      <a:cubicBezTo>
                        <a:pt x="137" y="8"/>
                        <a:pt x="137" y="8"/>
                        <a:pt x="137" y="8"/>
                      </a:cubicBezTo>
                      <a:cubicBezTo>
                        <a:pt x="139" y="13"/>
                        <a:pt x="136" y="18"/>
                        <a:pt x="131" y="20"/>
                      </a:cubicBezTo>
                      <a:cubicBezTo>
                        <a:pt x="15" y="63"/>
                        <a:pt x="15" y="63"/>
                        <a:pt x="15" y="63"/>
                      </a:cubicBezTo>
                      <a:cubicBezTo>
                        <a:pt x="9" y="65"/>
                        <a:pt x="4" y="62"/>
                        <a:pt x="2" y="57"/>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59" name="Freeform 145">
                  <a:extLst>
                    <a:ext uri="{FF2B5EF4-FFF2-40B4-BE49-F238E27FC236}">
                      <a16:creationId xmlns="" xmlns:a16="http://schemas.microsoft.com/office/drawing/2014/main" id="{04C95ADD-C17E-4DD8-B404-DB282D1C1D49}"/>
                    </a:ext>
                  </a:extLst>
                </p:cNvPr>
                <p:cNvSpPr>
                  <a:spLocks/>
                </p:cNvSpPr>
                <p:nvPr/>
              </p:nvSpPr>
              <p:spPr bwMode="auto">
                <a:xfrm>
                  <a:off x="4569" y="3464"/>
                  <a:ext cx="303" cy="208"/>
                </a:xfrm>
                <a:custGeom>
                  <a:avLst/>
                  <a:gdLst>
                    <a:gd name="T0" fmla="*/ 2 w 128"/>
                    <a:gd name="T1" fmla="*/ 82 h 88"/>
                    <a:gd name="T2" fmla="*/ 6 w 128"/>
                    <a:gd name="T3" fmla="*/ 68 h 88"/>
                    <a:gd name="T4" fmla="*/ 111 w 128"/>
                    <a:gd name="T5" fmla="*/ 3 h 88"/>
                    <a:gd name="T6" fmla="*/ 125 w 128"/>
                    <a:gd name="T7" fmla="*/ 6 h 88"/>
                    <a:gd name="T8" fmla="*/ 125 w 128"/>
                    <a:gd name="T9" fmla="*/ 6 h 88"/>
                    <a:gd name="T10" fmla="*/ 121 w 128"/>
                    <a:gd name="T11" fmla="*/ 20 h 88"/>
                    <a:gd name="T12" fmla="*/ 16 w 128"/>
                    <a:gd name="T13" fmla="*/ 85 h 88"/>
                    <a:gd name="T14" fmla="*/ 2 w 128"/>
                    <a:gd name="T15" fmla="*/ 82 h 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 h="88">
                      <a:moveTo>
                        <a:pt x="2" y="82"/>
                      </a:moveTo>
                      <a:cubicBezTo>
                        <a:pt x="0" y="77"/>
                        <a:pt x="1" y="71"/>
                        <a:pt x="6" y="68"/>
                      </a:cubicBezTo>
                      <a:cubicBezTo>
                        <a:pt x="111" y="3"/>
                        <a:pt x="111" y="3"/>
                        <a:pt x="111" y="3"/>
                      </a:cubicBezTo>
                      <a:cubicBezTo>
                        <a:pt x="116" y="0"/>
                        <a:pt x="122" y="1"/>
                        <a:pt x="125" y="6"/>
                      </a:cubicBezTo>
                      <a:cubicBezTo>
                        <a:pt x="125" y="6"/>
                        <a:pt x="125" y="6"/>
                        <a:pt x="125" y="6"/>
                      </a:cubicBezTo>
                      <a:cubicBezTo>
                        <a:pt x="128" y="10"/>
                        <a:pt x="126" y="17"/>
                        <a:pt x="121" y="20"/>
                      </a:cubicBezTo>
                      <a:cubicBezTo>
                        <a:pt x="16" y="85"/>
                        <a:pt x="16" y="85"/>
                        <a:pt x="16" y="85"/>
                      </a:cubicBezTo>
                      <a:cubicBezTo>
                        <a:pt x="12" y="88"/>
                        <a:pt x="5" y="87"/>
                        <a:pt x="2" y="82"/>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60" name="Freeform 146">
                  <a:extLst>
                    <a:ext uri="{FF2B5EF4-FFF2-40B4-BE49-F238E27FC236}">
                      <a16:creationId xmlns="" xmlns:a16="http://schemas.microsoft.com/office/drawing/2014/main" id="{6AE912E0-037B-4B83-82B6-C41BAF95F488}"/>
                    </a:ext>
                  </a:extLst>
                </p:cNvPr>
                <p:cNvSpPr>
                  <a:spLocks/>
                </p:cNvSpPr>
                <p:nvPr/>
              </p:nvSpPr>
              <p:spPr bwMode="auto">
                <a:xfrm>
                  <a:off x="4862" y="3227"/>
                  <a:ext cx="263" cy="256"/>
                </a:xfrm>
                <a:custGeom>
                  <a:avLst/>
                  <a:gdLst>
                    <a:gd name="T0" fmla="*/ 4 w 111"/>
                    <a:gd name="T1" fmla="*/ 104 h 108"/>
                    <a:gd name="T2" fmla="*/ 4 w 111"/>
                    <a:gd name="T3" fmla="*/ 90 h 108"/>
                    <a:gd name="T4" fmla="*/ 93 w 111"/>
                    <a:gd name="T5" fmla="*/ 3 h 108"/>
                    <a:gd name="T6" fmla="*/ 107 w 111"/>
                    <a:gd name="T7" fmla="*/ 4 h 108"/>
                    <a:gd name="T8" fmla="*/ 107 w 111"/>
                    <a:gd name="T9" fmla="*/ 4 h 108"/>
                    <a:gd name="T10" fmla="*/ 107 w 111"/>
                    <a:gd name="T11" fmla="*/ 18 h 108"/>
                    <a:gd name="T12" fmla="*/ 18 w 111"/>
                    <a:gd name="T13" fmla="*/ 104 h 108"/>
                    <a:gd name="T14" fmla="*/ 4 w 111"/>
                    <a:gd name="T15" fmla="*/ 104 h 1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 h="108">
                      <a:moveTo>
                        <a:pt x="4" y="104"/>
                      </a:moveTo>
                      <a:cubicBezTo>
                        <a:pt x="0" y="100"/>
                        <a:pt x="0" y="93"/>
                        <a:pt x="4" y="90"/>
                      </a:cubicBezTo>
                      <a:cubicBezTo>
                        <a:pt x="93" y="3"/>
                        <a:pt x="93" y="3"/>
                        <a:pt x="93" y="3"/>
                      </a:cubicBezTo>
                      <a:cubicBezTo>
                        <a:pt x="97" y="0"/>
                        <a:pt x="103" y="0"/>
                        <a:pt x="107" y="4"/>
                      </a:cubicBezTo>
                      <a:cubicBezTo>
                        <a:pt x="107" y="4"/>
                        <a:pt x="107" y="4"/>
                        <a:pt x="107" y="4"/>
                      </a:cubicBezTo>
                      <a:cubicBezTo>
                        <a:pt x="111" y="8"/>
                        <a:pt x="111" y="14"/>
                        <a:pt x="107" y="18"/>
                      </a:cubicBezTo>
                      <a:cubicBezTo>
                        <a:pt x="18" y="104"/>
                        <a:pt x="18" y="104"/>
                        <a:pt x="18" y="104"/>
                      </a:cubicBezTo>
                      <a:cubicBezTo>
                        <a:pt x="14" y="108"/>
                        <a:pt x="7" y="108"/>
                        <a:pt x="4" y="104"/>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61" name="Freeform 147">
                  <a:extLst>
                    <a:ext uri="{FF2B5EF4-FFF2-40B4-BE49-F238E27FC236}">
                      <a16:creationId xmlns="" xmlns:a16="http://schemas.microsoft.com/office/drawing/2014/main" id="{082BD669-4697-451A-9C68-4E8B1752BF53}"/>
                    </a:ext>
                  </a:extLst>
                </p:cNvPr>
                <p:cNvSpPr>
                  <a:spLocks/>
                </p:cNvSpPr>
                <p:nvPr/>
              </p:nvSpPr>
              <p:spPr bwMode="auto">
                <a:xfrm>
                  <a:off x="5109" y="2941"/>
                  <a:ext cx="217" cy="296"/>
                </a:xfrm>
                <a:custGeom>
                  <a:avLst/>
                  <a:gdLst>
                    <a:gd name="T0" fmla="*/ 6 w 92"/>
                    <a:gd name="T1" fmla="*/ 122 h 125"/>
                    <a:gd name="T2" fmla="*/ 3 w 92"/>
                    <a:gd name="T3" fmla="*/ 108 h 125"/>
                    <a:gd name="T4" fmla="*/ 72 w 92"/>
                    <a:gd name="T5" fmla="*/ 5 h 125"/>
                    <a:gd name="T6" fmla="*/ 86 w 92"/>
                    <a:gd name="T7" fmla="*/ 3 h 125"/>
                    <a:gd name="T8" fmla="*/ 86 w 92"/>
                    <a:gd name="T9" fmla="*/ 3 h 125"/>
                    <a:gd name="T10" fmla="*/ 89 w 92"/>
                    <a:gd name="T11" fmla="*/ 16 h 125"/>
                    <a:gd name="T12" fmla="*/ 19 w 92"/>
                    <a:gd name="T13" fmla="*/ 119 h 125"/>
                    <a:gd name="T14" fmla="*/ 6 w 92"/>
                    <a:gd name="T15" fmla="*/ 122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125">
                      <a:moveTo>
                        <a:pt x="6" y="122"/>
                      </a:moveTo>
                      <a:cubicBezTo>
                        <a:pt x="1" y="119"/>
                        <a:pt x="0" y="113"/>
                        <a:pt x="3" y="108"/>
                      </a:cubicBezTo>
                      <a:cubicBezTo>
                        <a:pt x="72" y="5"/>
                        <a:pt x="72" y="5"/>
                        <a:pt x="72" y="5"/>
                      </a:cubicBezTo>
                      <a:cubicBezTo>
                        <a:pt x="75" y="1"/>
                        <a:pt x="82" y="0"/>
                        <a:pt x="86" y="3"/>
                      </a:cubicBezTo>
                      <a:cubicBezTo>
                        <a:pt x="86" y="3"/>
                        <a:pt x="86" y="3"/>
                        <a:pt x="86" y="3"/>
                      </a:cubicBezTo>
                      <a:cubicBezTo>
                        <a:pt x="91" y="6"/>
                        <a:pt x="92" y="12"/>
                        <a:pt x="89" y="16"/>
                      </a:cubicBezTo>
                      <a:cubicBezTo>
                        <a:pt x="19" y="119"/>
                        <a:pt x="19" y="119"/>
                        <a:pt x="19" y="119"/>
                      </a:cubicBezTo>
                      <a:cubicBezTo>
                        <a:pt x="16" y="124"/>
                        <a:pt x="10" y="125"/>
                        <a:pt x="6" y="122"/>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62" name="Freeform 148">
                  <a:extLst>
                    <a:ext uri="{FF2B5EF4-FFF2-40B4-BE49-F238E27FC236}">
                      <a16:creationId xmlns="" xmlns:a16="http://schemas.microsoft.com/office/drawing/2014/main" id="{12DA2F83-C8DA-418E-94E6-734BF1562E25}"/>
                    </a:ext>
                  </a:extLst>
                </p:cNvPr>
                <p:cNvSpPr>
                  <a:spLocks/>
                </p:cNvSpPr>
                <p:nvPr/>
              </p:nvSpPr>
              <p:spPr bwMode="auto">
                <a:xfrm>
                  <a:off x="5298" y="2619"/>
                  <a:ext cx="163" cy="327"/>
                </a:xfrm>
                <a:custGeom>
                  <a:avLst/>
                  <a:gdLst>
                    <a:gd name="T0" fmla="*/ 8 w 69"/>
                    <a:gd name="T1" fmla="*/ 136 h 138"/>
                    <a:gd name="T2" fmla="*/ 2 w 69"/>
                    <a:gd name="T3" fmla="*/ 122 h 138"/>
                    <a:gd name="T4" fmla="*/ 49 w 69"/>
                    <a:gd name="T5" fmla="*/ 8 h 138"/>
                    <a:gd name="T6" fmla="*/ 62 w 69"/>
                    <a:gd name="T7" fmla="*/ 2 h 138"/>
                    <a:gd name="T8" fmla="*/ 62 w 69"/>
                    <a:gd name="T9" fmla="*/ 2 h 138"/>
                    <a:gd name="T10" fmla="*/ 67 w 69"/>
                    <a:gd name="T11" fmla="*/ 15 h 138"/>
                    <a:gd name="T12" fmla="*/ 21 w 69"/>
                    <a:gd name="T13" fmla="*/ 130 h 138"/>
                    <a:gd name="T14" fmla="*/ 8 w 69"/>
                    <a:gd name="T15" fmla="*/ 136 h 1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138">
                      <a:moveTo>
                        <a:pt x="8" y="136"/>
                      </a:moveTo>
                      <a:cubicBezTo>
                        <a:pt x="3" y="133"/>
                        <a:pt x="0" y="128"/>
                        <a:pt x="2" y="122"/>
                      </a:cubicBezTo>
                      <a:cubicBezTo>
                        <a:pt x="49" y="8"/>
                        <a:pt x="49" y="8"/>
                        <a:pt x="49" y="8"/>
                      </a:cubicBezTo>
                      <a:cubicBezTo>
                        <a:pt x="51" y="2"/>
                        <a:pt x="57" y="0"/>
                        <a:pt x="62" y="2"/>
                      </a:cubicBezTo>
                      <a:cubicBezTo>
                        <a:pt x="62" y="2"/>
                        <a:pt x="62" y="2"/>
                        <a:pt x="62" y="2"/>
                      </a:cubicBezTo>
                      <a:cubicBezTo>
                        <a:pt x="67" y="4"/>
                        <a:pt x="69" y="10"/>
                        <a:pt x="67" y="15"/>
                      </a:cubicBezTo>
                      <a:cubicBezTo>
                        <a:pt x="21" y="130"/>
                        <a:pt x="21" y="130"/>
                        <a:pt x="21" y="130"/>
                      </a:cubicBezTo>
                      <a:cubicBezTo>
                        <a:pt x="19" y="135"/>
                        <a:pt x="13" y="138"/>
                        <a:pt x="8" y="136"/>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63" name="Freeform 149">
                  <a:extLst>
                    <a:ext uri="{FF2B5EF4-FFF2-40B4-BE49-F238E27FC236}">
                      <a16:creationId xmlns="" xmlns:a16="http://schemas.microsoft.com/office/drawing/2014/main" id="{380CE52B-3D1B-47E6-B1BF-D25883715857}"/>
                    </a:ext>
                  </a:extLst>
                </p:cNvPr>
                <p:cNvSpPr>
                  <a:spLocks/>
                </p:cNvSpPr>
                <p:nvPr/>
              </p:nvSpPr>
              <p:spPr bwMode="auto">
                <a:xfrm>
                  <a:off x="5426" y="2278"/>
                  <a:ext cx="102" cy="341"/>
                </a:xfrm>
                <a:custGeom>
                  <a:avLst/>
                  <a:gdLst>
                    <a:gd name="T0" fmla="*/ 9 w 43"/>
                    <a:gd name="T1" fmla="*/ 143 h 144"/>
                    <a:gd name="T2" fmla="*/ 1 w 43"/>
                    <a:gd name="T3" fmla="*/ 131 h 144"/>
                    <a:gd name="T4" fmla="*/ 22 w 43"/>
                    <a:gd name="T5" fmla="*/ 9 h 144"/>
                    <a:gd name="T6" fmla="*/ 34 w 43"/>
                    <a:gd name="T7" fmla="*/ 1 h 144"/>
                    <a:gd name="T8" fmla="*/ 34 w 43"/>
                    <a:gd name="T9" fmla="*/ 1 h 144"/>
                    <a:gd name="T10" fmla="*/ 42 w 43"/>
                    <a:gd name="T11" fmla="*/ 12 h 144"/>
                    <a:gd name="T12" fmla="*/ 21 w 43"/>
                    <a:gd name="T13" fmla="*/ 134 h 144"/>
                    <a:gd name="T14" fmla="*/ 9 w 43"/>
                    <a:gd name="T15" fmla="*/ 143 h 1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144">
                      <a:moveTo>
                        <a:pt x="9" y="143"/>
                      </a:moveTo>
                      <a:cubicBezTo>
                        <a:pt x="4" y="142"/>
                        <a:pt x="0" y="136"/>
                        <a:pt x="1" y="131"/>
                      </a:cubicBezTo>
                      <a:cubicBezTo>
                        <a:pt x="22" y="9"/>
                        <a:pt x="22" y="9"/>
                        <a:pt x="22" y="9"/>
                      </a:cubicBezTo>
                      <a:cubicBezTo>
                        <a:pt x="23" y="3"/>
                        <a:pt x="29" y="0"/>
                        <a:pt x="34" y="1"/>
                      </a:cubicBezTo>
                      <a:cubicBezTo>
                        <a:pt x="34" y="1"/>
                        <a:pt x="34" y="1"/>
                        <a:pt x="34" y="1"/>
                      </a:cubicBezTo>
                      <a:cubicBezTo>
                        <a:pt x="39" y="2"/>
                        <a:pt x="43" y="7"/>
                        <a:pt x="42" y="12"/>
                      </a:cubicBezTo>
                      <a:cubicBezTo>
                        <a:pt x="21" y="134"/>
                        <a:pt x="21" y="134"/>
                        <a:pt x="21" y="134"/>
                      </a:cubicBezTo>
                      <a:cubicBezTo>
                        <a:pt x="20" y="140"/>
                        <a:pt x="14" y="144"/>
                        <a:pt x="9" y="143"/>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64" name="Freeform 150">
                  <a:extLst>
                    <a:ext uri="{FF2B5EF4-FFF2-40B4-BE49-F238E27FC236}">
                      <a16:creationId xmlns="" xmlns:a16="http://schemas.microsoft.com/office/drawing/2014/main" id="{2A55BE94-F626-40E7-BD9D-3F8CFDE71932}"/>
                    </a:ext>
                  </a:extLst>
                </p:cNvPr>
                <p:cNvSpPr>
                  <a:spLocks/>
                </p:cNvSpPr>
                <p:nvPr/>
              </p:nvSpPr>
              <p:spPr bwMode="auto">
                <a:xfrm>
                  <a:off x="5473" y="1930"/>
                  <a:ext cx="57" cy="341"/>
                </a:xfrm>
                <a:custGeom>
                  <a:avLst/>
                  <a:gdLst>
                    <a:gd name="T0" fmla="*/ 14 w 24"/>
                    <a:gd name="T1" fmla="*/ 144 h 144"/>
                    <a:gd name="T2" fmla="*/ 4 w 24"/>
                    <a:gd name="T3" fmla="*/ 135 h 144"/>
                    <a:gd name="T4" fmla="*/ 0 w 24"/>
                    <a:gd name="T5" fmla="*/ 11 h 144"/>
                    <a:gd name="T6" fmla="*/ 9 w 24"/>
                    <a:gd name="T7" fmla="*/ 0 h 144"/>
                    <a:gd name="T8" fmla="*/ 9 w 24"/>
                    <a:gd name="T9" fmla="*/ 0 h 144"/>
                    <a:gd name="T10" fmla="*/ 20 w 24"/>
                    <a:gd name="T11" fmla="*/ 10 h 144"/>
                    <a:gd name="T12" fmla="*/ 24 w 24"/>
                    <a:gd name="T13" fmla="*/ 134 h 144"/>
                    <a:gd name="T14" fmla="*/ 14 w 24"/>
                    <a:gd name="T15" fmla="*/ 144 h 1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144">
                      <a:moveTo>
                        <a:pt x="14" y="144"/>
                      </a:moveTo>
                      <a:cubicBezTo>
                        <a:pt x="9" y="144"/>
                        <a:pt x="4" y="140"/>
                        <a:pt x="4" y="135"/>
                      </a:cubicBezTo>
                      <a:cubicBezTo>
                        <a:pt x="0" y="11"/>
                        <a:pt x="0" y="11"/>
                        <a:pt x="0" y="11"/>
                      </a:cubicBezTo>
                      <a:cubicBezTo>
                        <a:pt x="0" y="5"/>
                        <a:pt x="4" y="0"/>
                        <a:pt x="9" y="0"/>
                      </a:cubicBezTo>
                      <a:cubicBezTo>
                        <a:pt x="9" y="0"/>
                        <a:pt x="9" y="0"/>
                        <a:pt x="9" y="0"/>
                      </a:cubicBezTo>
                      <a:cubicBezTo>
                        <a:pt x="15" y="0"/>
                        <a:pt x="20" y="4"/>
                        <a:pt x="20" y="10"/>
                      </a:cubicBezTo>
                      <a:cubicBezTo>
                        <a:pt x="24" y="134"/>
                        <a:pt x="24" y="134"/>
                        <a:pt x="24" y="134"/>
                      </a:cubicBezTo>
                      <a:cubicBezTo>
                        <a:pt x="24" y="139"/>
                        <a:pt x="20" y="144"/>
                        <a:pt x="14" y="144"/>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65" name="Freeform 151">
                  <a:extLst>
                    <a:ext uri="{FF2B5EF4-FFF2-40B4-BE49-F238E27FC236}">
                      <a16:creationId xmlns="" xmlns:a16="http://schemas.microsoft.com/office/drawing/2014/main" id="{91846C17-06FA-4BCE-A8BC-2C820021EA74}"/>
                    </a:ext>
                  </a:extLst>
                </p:cNvPr>
                <p:cNvSpPr>
                  <a:spLocks/>
                </p:cNvSpPr>
                <p:nvPr/>
              </p:nvSpPr>
              <p:spPr bwMode="auto">
                <a:xfrm>
                  <a:off x="5393" y="1590"/>
                  <a:ext cx="123" cy="336"/>
                </a:xfrm>
                <a:custGeom>
                  <a:avLst/>
                  <a:gdLst>
                    <a:gd name="T0" fmla="*/ 43 w 52"/>
                    <a:gd name="T1" fmla="*/ 141 h 142"/>
                    <a:gd name="T2" fmla="*/ 31 w 52"/>
                    <a:gd name="T3" fmla="*/ 133 h 142"/>
                    <a:gd name="T4" fmla="*/ 1 w 52"/>
                    <a:gd name="T5" fmla="*/ 13 h 142"/>
                    <a:gd name="T6" fmla="*/ 8 w 52"/>
                    <a:gd name="T7" fmla="*/ 1 h 142"/>
                    <a:gd name="T8" fmla="*/ 8 w 52"/>
                    <a:gd name="T9" fmla="*/ 1 h 142"/>
                    <a:gd name="T10" fmla="*/ 20 w 52"/>
                    <a:gd name="T11" fmla="*/ 8 h 142"/>
                    <a:gd name="T12" fmla="*/ 50 w 52"/>
                    <a:gd name="T13" fmla="*/ 129 h 142"/>
                    <a:gd name="T14" fmla="*/ 43 w 52"/>
                    <a:gd name="T15" fmla="*/ 141 h 1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142">
                      <a:moveTo>
                        <a:pt x="43" y="141"/>
                      </a:moveTo>
                      <a:cubicBezTo>
                        <a:pt x="38" y="142"/>
                        <a:pt x="32" y="139"/>
                        <a:pt x="31" y="133"/>
                      </a:cubicBezTo>
                      <a:cubicBezTo>
                        <a:pt x="1" y="13"/>
                        <a:pt x="1" y="13"/>
                        <a:pt x="1" y="13"/>
                      </a:cubicBezTo>
                      <a:cubicBezTo>
                        <a:pt x="0" y="8"/>
                        <a:pt x="3" y="2"/>
                        <a:pt x="8" y="1"/>
                      </a:cubicBezTo>
                      <a:cubicBezTo>
                        <a:pt x="8" y="1"/>
                        <a:pt x="8" y="1"/>
                        <a:pt x="8" y="1"/>
                      </a:cubicBezTo>
                      <a:cubicBezTo>
                        <a:pt x="14" y="0"/>
                        <a:pt x="19" y="3"/>
                        <a:pt x="20" y="8"/>
                      </a:cubicBezTo>
                      <a:cubicBezTo>
                        <a:pt x="50" y="129"/>
                        <a:pt x="50" y="129"/>
                        <a:pt x="50" y="129"/>
                      </a:cubicBezTo>
                      <a:cubicBezTo>
                        <a:pt x="52" y="134"/>
                        <a:pt x="48" y="139"/>
                        <a:pt x="43" y="141"/>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66" name="Freeform 152">
                  <a:extLst>
                    <a:ext uri="{FF2B5EF4-FFF2-40B4-BE49-F238E27FC236}">
                      <a16:creationId xmlns="" xmlns:a16="http://schemas.microsoft.com/office/drawing/2014/main" id="{0580055D-242C-422B-8691-FE650C5F7C45}"/>
                    </a:ext>
                  </a:extLst>
                </p:cNvPr>
                <p:cNvSpPr>
                  <a:spLocks/>
                </p:cNvSpPr>
                <p:nvPr/>
              </p:nvSpPr>
              <p:spPr bwMode="auto">
                <a:xfrm>
                  <a:off x="5243" y="1272"/>
                  <a:ext cx="183" cy="318"/>
                </a:xfrm>
                <a:custGeom>
                  <a:avLst/>
                  <a:gdLst>
                    <a:gd name="T0" fmla="*/ 70 w 77"/>
                    <a:gd name="T1" fmla="*/ 131 h 134"/>
                    <a:gd name="T2" fmla="*/ 57 w 77"/>
                    <a:gd name="T3" fmla="*/ 127 h 134"/>
                    <a:gd name="T4" fmla="*/ 2 w 77"/>
                    <a:gd name="T5" fmla="*/ 15 h 134"/>
                    <a:gd name="T6" fmla="*/ 7 w 77"/>
                    <a:gd name="T7" fmla="*/ 2 h 134"/>
                    <a:gd name="T8" fmla="*/ 7 w 77"/>
                    <a:gd name="T9" fmla="*/ 2 h 134"/>
                    <a:gd name="T10" fmla="*/ 20 w 77"/>
                    <a:gd name="T11" fmla="*/ 7 h 134"/>
                    <a:gd name="T12" fmla="*/ 75 w 77"/>
                    <a:gd name="T13" fmla="*/ 118 h 134"/>
                    <a:gd name="T14" fmla="*/ 70 w 77"/>
                    <a:gd name="T15" fmla="*/ 131 h 1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134">
                      <a:moveTo>
                        <a:pt x="70" y="131"/>
                      </a:moveTo>
                      <a:cubicBezTo>
                        <a:pt x="65" y="134"/>
                        <a:pt x="59" y="132"/>
                        <a:pt x="57" y="127"/>
                      </a:cubicBezTo>
                      <a:cubicBezTo>
                        <a:pt x="2" y="15"/>
                        <a:pt x="2" y="15"/>
                        <a:pt x="2" y="15"/>
                      </a:cubicBezTo>
                      <a:cubicBezTo>
                        <a:pt x="0" y="10"/>
                        <a:pt x="2" y="4"/>
                        <a:pt x="7" y="2"/>
                      </a:cubicBezTo>
                      <a:cubicBezTo>
                        <a:pt x="7" y="2"/>
                        <a:pt x="7" y="2"/>
                        <a:pt x="7" y="2"/>
                      </a:cubicBezTo>
                      <a:cubicBezTo>
                        <a:pt x="12" y="0"/>
                        <a:pt x="18" y="2"/>
                        <a:pt x="20" y="7"/>
                      </a:cubicBezTo>
                      <a:cubicBezTo>
                        <a:pt x="75" y="118"/>
                        <a:pt x="75" y="118"/>
                        <a:pt x="75" y="118"/>
                      </a:cubicBezTo>
                      <a:cubicBezTo>
                        <a:pt x="77" y="123"/>
                        <a:pt x="75" y="129"/>
                        <a:pt x="70" y="131"/>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67" name="Freeform 153">
                  <a:extLst>
                    <a:ext uri="{FF2B5EF4-FFF2-40B4-BE49-F238E27FC236}">
                      <a16:creationId xmlns="" xmlns:a16="http://schemas.microsoft.com/office/drawing/2014/main" id="{17641D4C-3518-4E48-8419-E854786412FF}"/>
                    </a:ext>
                  </a:extLst>
                </p:cNvPr>
                <p:cNvSpPr>
                  <a:spLocks/>
                </p:cNvSpPr>
                <p:nvPr/>
              </p:nvSpPr>
              <p:spPr bwMode="auto">
                <a:xfrm>
                  <a:off x="5033" y="993"/>
                  <a:ext cx="234" cy="284"/>
                </a:xfrm>
                <a:custGeom>
                  <a:avLst/>
                  <a:gdLst>
                    <a:gd name="T0" fmla="*/ 94 w 99"/>
                    <a:gd name="T1" fmla="*/ 117 h 120"/>
                    <a:gd name="T2" fmla="*/ 80 w 99"/>
                    <a:gd name="T3" fmla="*/ 115 h 120"/>
                    <a:gd name="T4" fmla="*/ 4 w 99"/>
                    <a:gd name="T5" fmla="*/ 17 h 120"/>
                    <a:gd name="T6" fmla="*/ 6 w 99"/>
                    <a:gd name="T7" fmla="*/ 3 h 120"/>
                    <a:gd name="T8" fmla="*/ 6 w 99"/>
                    <a:gd name="T9" fmla="*/ 3 h 120"/>
                    <a:gd name="T10" fmla="*/ 20 w 99"/>
                    <a:gd name="T11" fmla="*/ 5 h 120"/>
                    <a:gd name="T12" fmla="*/ 96 w 99"/>
                    <a:gd name="T13" fmla="*/ 103 h 120"/>
                    <a:gd name="T14" fmla="*/ 94 w 99"/>
                    <a:gd name="T15" fmla="*/ 117 h 1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 h="120">
                      <a:moveTo>
                        <a:pt x="94" y="117"/>
                      </a:moveTo>
                      <a:cubicBezTo>
                        <a:pt x="90" y="120"/>
                        <a:pt x="84" y="120"/>
                        <a:pt x="80" y="115"/>
                      </a:cubicBezTo>
                      <a:cubicBezTo>
                        <a:pt x="4" y="17"/>
                        <a:pt x="4" y="17"/>
                        <a:pt x="4" y="17"/>
                      </a:cubicBezTo>
                      <a:cubicBezTo>
                        <a:pt x="0" y="13"/>
                        <a:pt x="1" y="7"/>
                        <a:pt x="6" y="3"/>
                      </a:cubicBezTo>
                      <a:cubicBezTo>
                        <a:pt x="6" y="3"/>
                        <a:pt x="6" y="3"/>
                        <a:pt x="6" y="3"/>
                      </a:cubicBezTo>
                      <a:cubicBezTo>
                        <a:pt x="10" y="0"/>
                        <a:pt x="16" y="1"/>
                        <a:pt x="20" y="5"/>
                      </a:cubicBezTo>
                      <a:cubicBezTo>
                        <a:pt x="96" y="103"/>
                        <a:pt x="96" y="103"/>
                        <a:pt x="96" y="103"/>
                      </a:cubicBezTo>
                      <a:cubicBezTo>
                        <a:pt x="99" y="107"/>
                        <a:pt x="99" y="114"/>
                        <a:pt x="94" y="117"/>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68" name="Freeform 154">
                  <a:extLst>
                    <a:ext uri="{FF2B5EF4-FFF2-40B4-BE49-F238E27FC236}">
                      <a16:creationId xmlns="" xmlns:a16="http://schemas.microsoft.com/office/drawing/2014/main" id="{6083B76C-85B8-4440-9DCF-FEF38814C01D}"/>
                    </a:ext>
                  </a:extLst>
                </p:cNvPr>
                <p:cNvSpPr>
                  <a:spLocks/>
                </p:cNvSpPr>
                <p:nvPr/>
              </p:nvSpPr>
              <p:spPr bwMode="auto">
                <a:xfrm>
                  <a:off x="4770" y="764"/>
                  <a:ext cx="279" cy="243"/>
                </a:xfrm>
                <a:custGeom>
                  <a:avLst/>
                  <a:gdLst>
                    <a:gd name="T0" fmla="*/ 114 w 118"/>
                    <a:gd name="T1" fmla="*/ 98 h 103"/>
                    <a:gd name="T2" fmla="*/ 100 w 118"/>
                    <a:gd name="T3" fmla="*/ 99 h 103"/>
                    <a:gd name="T4" fmla="*/ 5 w 118"/>
                    <a:gd name="T5" fmla="*/ 19 h 103"/>
                    <a:gd name="T6" fmla="*/ 4 w 118"/>
                    <a:gd name="T7" fmla="*/ 5 h 103"/>
                    <a:gd name="T8" fmla="*/ 4 w 118"/>
                    <a:gd name="T9" fmla="*/ 5 h 103"/>
                    <a:gd name="T10" fmla="*/ 18 w 118"/>
                    <a:gd name="T11" fmla="*/ 4 h 103"/>
                    <a:gd name="T12" fmla="*/ 113 w 118"/>
                    <a:gd name="T13" fmla="*/ 84 h 103"/>
                    <a:gd name="T14" fmla="*/ 114 w 118"/>
                    <a:gd name="T15" fmla="*/ 98 h 1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8" h="103">
                      <a:moveTo>
                        <a:pt x="114" y="98"/>
                      </a:moveTo>
                      <a:cubicBezTo>
                        <a:pt x="111" y="102"/>
                        <a:pt x="104" y="103"/>
                        <a:pt x="100" y="99"/>
                      </a:cubicBezTo>
                      <a:cubicBezTo>
                        <a:pt x="5" y="19"/>
                        <a:pt x="5" y="19"/>
                        <a:pt x="5" y="19"/>
                      </a:cubicBezTo>
                      <a:cubicBezTo>
                        <a:pt x="1" y="16"/>
                        <a:pt x="0" y="9"/>
                        <a:pt x="4" y="5"/>
                      </a:cubicBezTo>
                      <a:cubicBezTo>
                        <a:pt x="4" y="5"/>
                        <a:pt x="4" y="5"/>
                        <a:pt x="4" y="5"/>
                      </a:cubicBezTo>
                      <a:cubicBezTo>
                        <a:pt x="7" y="1"/>
                        <a:pt x="14" y="0"/>
                        <a:pt x="18" y="4"/>
                      </a:cubicBezTo>
                      <a:cubicBezTo>
                        <a:pt x="113" y="84"/>
                        <a:pt x="113" y="84"/>
                        <a:pt x="113" y="84"/>
                      </a:cubicBezTo>
                      <a:cubicBezTo>
                        <a:pt x="117" y="87"/>
                        <a:pt x="118" y="94"/>
                        <a:pt x="114" y="98"/>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69" name="Freeform 155">
                  <a:extLst>
                    <a:ext uri="{FF2B5EF4-FFF2-40B4-BE49-F238E27FC236}">
                      <a16:creationId xmlns="" xmlns:a16="http://schemas.microsoft.com/office/drawing/2014/main" id="{EECEA93A-4292-4D2F-B01C-341DA129994A}"/>
                    </a:ext>
                  </a:extLst>
                </p:cNvPr>
                <p:cNvSpPr>
                  <a:spLocks/>
                </p:cNvSpPr>
                <p:nvPr/>
              </p:nvSpPr>
              <p:spPr bwMode="auto">
                <a:xfrm>
                  <a:off x="4465" y="596"/>
                  <a:ext cx="315" cy="191"/>
                </a:xfrm>
                <a:custGeom>
                  <a:avLst/>
                  <a:gdLst>
                    <a:gd name="T0" fmla="*/ 130 w 133"/>
                    <a:gd name="T1" fmla="*/ 74 h 81"/>
                    <a:gd name="T2" fmla="*/ 116 w 133"/>
                    <a:gd name="T3" fmla="*/ 78 h 81"/>
                    <a:gd name="T4" fmla="*/ 7 w 133"/>
                    <a:gd name="T5" fmla="*/ 20 h 81"/>
                    <a:gd name="T6" fmla="*/ 3 w 133"/>
                    <a:gd name="T7" fmla="*/ 6 h 81"/>
                    <a:gd name="T8" fmla="*/ 3 w 133"/>
                    <a:gd name="T9" fmla="*/ 6 h 81"/>
                    <a:gd name="T10" fmla="*/ 16 w 133"/>
                    <a:gd name="T11" fmla="*/ 2 h 81"/>
                    <a:gd name="T12" fmla="*/ 126 w 133"/>
                    <a:gd name="T13" fmla="*/ 61 h 81"/>
                    <a:gd name="T14" fmla="*/ 130 w 133"/>
                    <a:gd name="T15" fmla="*/ 74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3" h="81">
                      <a:moveTo>
                        <a:pt x="130" y="74"/>
                      </a:moveTo>
                      <a:cubicBezTo>
                        <a:pt x="127" y="79"/>
                        <a:pt x="121" y="81"/>
                        <a:pt x="116" y="78"/>
                      </a:cubicBezTo>
                      <a:cubicBezTo>
                        <a:pt x="7" y="20"/>
                        <a:pt x="7" y="20"/>
                        <a:pt x="7" y="20"/>
                      </a:cubicBezTo>
                      <a:cubicBezTo>
                        <a:pt x="2" y="17"/>
                        <a:pt x="0" y="11"/>
                        <a:pt x="3" y="6"/>
                      </a:cubicBezTo>
                      <a:cubicBezTo>
                        <a:pt x="3" y="6"/>
                        <a:pt x="3" y="6"/>
                        <a:pt x="3" y="6"/>
                      </a:cubicBezTo>
                      <a:cubicBezTo>
                        <a:pt x="5" y="2"/>
                        <a:pt x="11" y="0"/>
                        <a:pt x="16" y="2"/>
                      </a:cubicBezTo>
                      <a:cubicBezTo>
                        <a:pt x="126" y="61"/>
                        <a:pt x="126" y="61"/>
                        <a:pt x="126" y="61"/>
                      </a:cubicBezTo>
                      <a:cubicBezTo>
                        <a:pt x="131" y="63"/>
                        <a:pt x="133" y="69"/>
                        <a:pt x="130" y="74"/>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70" name="Freeform 156">
                  <a:extLst>
                    <a:ext uri="{FF2B5EF4-FFF2-40B4-BE49-F238E27FC236}">
                      <a16:creationId xmlns="" xmlns:a16="http://schemas.microsoft.com/office/drawing/2014/main" id="{D6D8A9B7-A3D5-4371-A437-0A1215B19199}"/>
                    </a:ext>
                  </a:extLst>
                </p:cNvPr>
                <p:cNvSpPr>
                  <a:spLocks/>
                </p:cNvSpPr>
                <p:nvPr/>
              </p:nvSpPr>
              <p:spPr bwMode="auto">
                <a:xfrm>
                  <a:off x="4134" y="494"/>
                  <a:ext cx="333" cy="132"/>
                </a:xfrm>
                <a:custGeom>
                  <a:avLst/>
                  <a:gdLst>
                    <a:gd name="T0" fmla="*/ 139 w 141"/>
                    <a:gd name="T1" fmla="*/ 48 h 56"/>
                    <a:gd name="T2" fmla="*/ 127 w 141"/>
                    <a:gd name="T3" fmla="*/ 55 h 56"/>
                    <a:gd name="T4" fmla="*/ 8 w 141"/>
                    <a:gd name="T5" fmla="*/ 21 h 56"/>
                    <a:gd name="T6" fmla="*/ 1 w 141"/>
                    <a:gd name="T7" fmla="*/ 8 h 56"/>
                    <a:gd name="T8" fmla="*/ 1 w 141"/>
                    <a:gd name="T9" fmla="*/ 8 h 56"/>
                    <a:gd name="T10" fmla="*/ 13 w 141"/>
                    <a:gd name="T11" fmla="*/ 1 h 56"/>
                    <a:gd name="T12" fmla="*/ 133 w 141"/>
                    <a:gd name="T13" fmla="*/ 36 h 56"/>
                    <a:gd name="T14" fmla="*/ 139 w 141"/>
                    <a:gd name="T15" fmla="*/ 48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56">
                      <a:moveTo>
                        <a:pt x="139" y="48"/>
                      </a:moveTo>
                      <a:cubicBezTo>
                        <a:pt x="138" y="53"/>
                        <a:pt x="132" y="56"/>
                        <a:pt x="127" y="55"/>
                      </a:cubicBezTo>
                      <a:cubicBezTo>
                        <a:pt x="8" y="21"/>
                        <a:pt x="8" y="21"/>
                        <a:pt x="8" y="21"/>
                      </a:cubicBezTo>
                      <a:cubicBezTo>
                        <a:pt x="3" y="19"/>
                        <a:pt x="0" y="14"/>
                        <a:pt x="1" y="8"/>
                      </a:cubicBezTo>
                      <a:cubicBezTo>
                        <a:pt x="1" y="8"/>
                        <a:pt x="1" y="8"/>
                        <a:pt x="1" y="8"/>
                      </a:cubicBezTo>
                      <a:cubicBezTo>
                        <a:pt x="3" y="3"/>
                        <a:pt x="8" y="0"/>
                        <a:pt x="13" y="1"/>
                      </a:cubicBezTo>
                      <a:cubicBezTo>
                        <a:pt x="133" y="36"/>
                        <a:pt x="133" y="36"/>
                        <a:pt x="133" y="36"/>
                      </a:cubicBezTo>
                      <a:cubicBezTo>
                        <a:pt x="138" y="37"/>
                        <a:pt x="141" y="43"/>
                        <a:pt x="139" y="48"/>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271" name="Freeform 157">
                  <a:extLst>
                    <a:ext uri="{FF2B5EF4-FFF2-40B4-BE49-F238E27FC236}">
                      <a16:creationId xmlns="" xmlns:a16="http://schemas.microsoft.com/office/drawing/2014/main" id="{E8981270-D33B-4D3B-8F3A-B6C427C5788E}"/>
                    </a:ext>
                  </a:extLst>
                </p:cNvPr>
                <p:cNvSpPr>
                  <a:spLocks/>
                </p:cNvSpPr>
                <p:nvPr/>
              </p:nvSpPr>
              <p:spPr bwMode="auto">
                <a:xfrm>
                  <a:off x="3786" y="465"/>
                  <a:ext cx="343" cy="69"/>
                </a:xfrm>
                <a:custGeom>
                  <a:avLst/>
                  <a:gdLst>
                    <a:gd name="T0" fmla="*/ 145 w 145"/>
                    <a:gd name="T1" fmla="*/ 20 h 29"/>
                    <a:gd name="T2" fmla="*/ 134 w 145"/>
                    <a:gd name="T3" fmla="*/ 29 h 29"/>
                    <a:gd name="T4" fmla="*/ 10 w 145"/>
                    <a:gd name="T5" fmla="*/ 20 h 29"/>
                    <a:gd name="T6" fmla="*/ 1 w 145"/>
                    <a:gd name="T7" fmla="*/ 9 h 29"/>
                    <a:gd name="T8" fmla="*/ 1 w 145"/>
                    <a:gd name="T9" fmla="*/ 9 h 29"/>
                    <a:gd name="T10" fmla="*/ 12 w 145"/>
                    <a:gd name="T11" fmla="*/ 0 h 29"/>
                    <a:gd name="T12" fmla="*/ 135 w 145"/>
                    <a:gd name="T13" fmla="*/ 9 h 29"/>
                    <a:gd name="T14" fmla="*/ 145 w 145"/>
                    <a:gd name="T15" fmla="*/ 20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5" h="29">
                      <a:moveTo>
                        <a:pt x="145" y="20"/>
                      </a:moveTo>
                      <a:cubicBezTo>
                        <a:pt x="144" y="25"/>
                        <a:pt x="139" y="29"/>
                        <a:pt x="134" y="29"/>
                      </a:cubicBezTo>
                      <a:cubicBezTo>
                        <a:pt x="10" y="20"/>
                        <a:pt x="10" y="20"/>
                        <a:pt x="10" y="20"/>
                      </a:cubicBezTo>
                      <a:cubicBezTo>
                        <a:pt x="5" y="20"/>
                        <a:pt x="0" y="15"/>
                        <a:pt x="1" y="9"/>
                      </a:cubicBezTo>
                      <a:cubicBezTo>
                        <a:pt x="1" y="9"/>
                        <a:pt x="1" y="9"/>
                        <a:pt x="1" y="9"/>
                      </a:cubicBezTo>
                      <a:cubicBezTo>
                        <a:pt x="1" y="4"/>
                        <a:pt x="6" y="0"/>
                        <a:pt x="12" y="0"/>
                      </a:cubicBezTo>
                      <a:cubicBezTo>
                        <a:pt x="135" y="9"/>
                        <a:pt x="135" y="9"/>
                        <a:pt x="135" y="9"/>
                      </a:cubicBezTo>
                      <a:cubicBezTo>
                        <a:pt x="141" y="9"/>
                        <a:pt x="145" y="14"/>
                        <a:pt x="145" y="20"/>
                      </a:cubicBezTo>
                      <a:close/>
                    </a:path>
                  </a:pathLst>
                </a:custGeom>
                <a:gradFill flip="none" rotWithShape="1">
                  <a:gsLst>
                    <a:gs pos="0">
                      <a:schemeClr val="accent3"/>
                    </a:gs>
                    <a:gs pos="100000">
                      <a:srgbClr val="021F65">
                        <a:alpha val="0"/>
                      </a:srgbClr>
                    </a:gs>
                  </a:gsLst>
                  <a:path path="circle">
                    <a:fillToRect l="100000" b="100000"/>
                  </a:path>
                  <a:tileRect t="-100000" r="-100000"/>
                </a:gra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grpSp>
          <p:grpSp>
            <p:nvGrpSpPr>
              <p:cNvPr id="237" name="组合 236">
                <a:extLst>
                  <a:ext uri="{FF2B5EF4-FFF2-40B4-BE49-F238E27FC236}">
                    <a16:creationId xmlns="" xmlns:a16="http://schemas.microsoft.com/office/drawing/2014/main" id="{8C6735E9-8042-4768-84C8-FB51A0B2956E}"/>
                  </a:ext>
                </a:extLst>
              </p:cNvPr>
              <p:cNvGrpSpPr/>
              <p:nvPr/>
            </p:nvGrpSpPr>
            <p:grpSpPr>
              <a:xfrm>
                <a:off x="4138211" y="2008843"/>
                <a:ext cx="526838" cy="526836"/>
                <a:chOff x="3623889" y="1125021"/>
                <a:chExt cx="564634" cy="564632"/>
              </a:xfrm>
            </p:grpSpPr>
            <p:sp>
              <p:nvSpPr>
                <p:cNvPr id="238" name="任意多边形 350">
                  <a:extLst>
                    <a:ext uri="{FF2B5EF4-FFF2-40B4-BE49-F238E27FC236}">
                      <a16:creationId xmlns="" xmlns:a16="http://schemas.microsoft.com/office/drawing/2014/main" id="{90B88E19-65CA-4078-804D-3D8193968D0F}"/>
                    </a:ext>
                  </a:extLst>
                </p:cNvPr>
                <p:cNvSpPr/>
                <p:nvPr/>
              </p:nvSpPr>
              <p:spPr>
                <a:xfrm rot="10800000">
                  <a:off x="3623889" y="1125021"/>
                  <a:ext cx="138551" cy="138550"/>
                </a:xfrm>
                <a:custGeom>
                  <a:avLst/>
                  <a:gdLst>
                    <a:gd name="connsiteX0" fmla="*/ 0 w 138551"/>
                    <a:gd name="connsiteY0" fmla="*/ 138550 h 138550"/>
                    <a:gd name="connsiteX1" fmla="*/ 0 w 138551"/>
                    <a:gd name="connsiteY1" fmla="*/ 0 h 138550"/>
                    <a:gd name="connsiteX2" fmla="*/ 138551 w 138551"/>
                    <a:gd name="connsiteY2" fmla="*/ 0 h 138550"/>
                    <a:gd name="connsiteX3" fmla="*/ 120038 w 138551"/>
                    <a:gd name="connsiteY3" fmla="*/ 34107 h 138550"/>
                    <a:gd name="connsiteX4" fmla="*/ 34107 w 138551"/>
                    <a:gd name="connsiteY4" fmla="*/ 120037 h 138550"/>
                    <a:gd name="connsiteX5" fmla="*/ 0 w 138551"/>
                    <a:gd name="connsiteY5" fmla="*/ 138550 h 138550"/>
                    <a:gd name="connsiteX0" fmla="*/ 0 w 138551"/>
                    <a:gd name="connsiteY0" fmla="*/ 0 h 138550"/>
                    <a:gd name="connsiteX1" fmla="*/ 138551 w 138551"/>
                    <a:gd name="connsiteY1" fmla="*/ 0 h 138550"/>
                    <a:gd name="connsiteX2" fmla="*/ 120038 w 138551"/>
                    <a:gd name="connsiteY2" fmla="*/ 34107 h 138550"/>
                    <a:gd name="connsiteX3" fmla="*/ 34107 w 138551"/>
                    <a:gd name="connsiteY3" fmla="*/ 120037 h 138550"/>
                    <a:gd name="connsiteX4" fmla="*/ 0 w 138551"/>
                    <a:gd name="connsiteY4" fmla="*/ 138550 h 138550"/>
                    <a:gd name="connsiteX5" fmla="*/ 91440 w 138551"/>
                    <a:gd name="connsiteY5" fmla="*/ 91440 h 138550"/>
                    <a:gd name="connsiteX0" fmla="*/ 138551 w 138551"/>
                    <a:gd name="connsiteY0" fmla="*/ 0 h 138550"/>
                    <a:gd name="connsiteX1" fmla="*/ 120038 w 138551"/>
                    <a:gd name="connsiteY1" fmla="*/ 34107 h 138550"/>
                    <a:gd name="connsiteX2" fmla="*/ 34107 w 138551"/>
                    <a:gd name="connsiteY2" fmla="*/ 120037 h 138550"/>
                    <a:gd name="connsiteX3" fmla="*/ 0 w 138551"/>
                    <a:gd name="connsiteY3" fmla="*/ 138550 h 138550"/>
                    <a:gd name="connsiteX4" fmla="*/ 91440 w 138551"/>
                    <a:gd name="connsiteY4" fmla="*/ 91440 h 138550"/>
                    <a:gd name="connsiteX0" fmla="*/ 138551 w 138551"/>
                    <a:gd name="connsiteY0" fmla="*/ 0 h 138550"/>
                    <a:gd name="connsiteX1" fmla="*/ 120038 w 138551"/>
                    <a:gd name="connsiteY1" fmla="*/ 34107 h 138550"/>
                    <a:gd name="connsiteX2" fmla="*/ 34107 w 138551"/>
                    <a:gd name="connsiteY2" fmla="*/ 120037 h 138550"/>
                    <a:gd name="connsiteX3" fmla="*/ 0 w 138551"/>
                    <a:gd name="connsiteY3" fmla="*/ 138550 h 138550"/>
                  </a:gdLst>
                  <a:ahLst/>
                  <a:cxnLst>
                    <a:cxn ang="0">
                      <a:pos x="connsiteX0" y="connsiteY0"/>
                    </a:cxn>
                    <a:cxn ang="0">
                      <a:pos x="connsiteX1" y="connsiteY1"/>
                    </a:cxn>
                    <a:cxn ang="0">
                      <a:pos x="connsiteX2" y="connsiteY2"/>
                    </a:cxn>
                    <a:cxn ang="0">
                      <a:pos x="connsiteX3" y="connsiteY3"/>
                    </a:cxn>
                  </a:cxnLst>
                  <a:rect l="l" t="t" r="r" b="b"/>
                  <a:pathLst>
                    <a:path w="138551" h="138550">
                      <a:moveTo>
                        <a:pt x="138551" y="0"/>
                      </a:moveTo>
                      <a:lnTo>
                        <a:pt x="120038" y="34107"/>
                      </a:lnTo>
                      <a:cubicBezTo>
                        <a:pt x="97170" y="67957"/>
                        <a:pt x="67957" y="97169"/>
                        <a:pt x="34107" y="120037"/>
                      </a:cubicBezTo>
                      <a:lnTo>
                        <a:pt x="0" y="138550"/>
                      </a:lnTo>
                    </a:path>
                  </a:pathLst>
                </a:custGeom>
                <a:noFill/>
                <a:ln w="19050">
                  <a:solidFill>
                    <a:schemeClr val="bg1"/>
                  </a:solidFill>
                </a:ln>
                <a:effectLst>
                  <a:outerShdw blurRad="63500" sx="102000" sy="1020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p>
              </p:txBody>
            </p:sp>
            <p:sp>
              <p:nvSpPr>
                <p:cNvPr id="239" name="任意多边形 351">
                  <a:extLst>
                    <a:ext uri="{FF2B5EF4-FFF2-40B4-BE49-F238E27FC236}">
                      <a16:creationId xmlns="" xmlns:a16="http://schemas.microsoft.com/office/drawing/2014/main" id="{F19D0BB9-8948-41A3-BEF9-3DE0F46FAE82}"/>
                    </a:ext>
                  </a:extLst>
                </p:cNvPr>
                <p:cNvSpPr/>
                <p:nvPr/>
              </p:nvSpPr>
              <p:spPr>
                <a:xfrm rot="10800000">
                  <a:off x="4049972" y="1125021"/>
                  <a:ext cx="138551" cy="138550"/>
                </a:xfrm>
                <a:custGeom>
                  <a:avLst/>
                  <a:gdLst>
                    <a:gd name="connsiteX0" fmla="*/ 138551 w 138551"/>
                    <a:gd name="connsiteY0" fmla="*/ 138550 h 138550"/>
                    <a:gd name="connsiteX1" fmla="*/ 104444 w 138551"/>
                    <a:gd name="connsiteY1" fmla="*/ 120037 h 138550"/>
                    <a:gd name="connsiteX2" fmla="*/ 18513 w 138551"/>
                    <a:gd name="connsiteY2" fmla="*/ 34107 h 138550"/>
                    <a:gd name="connsiteX3" fmla="*/ 0 w 138551"/>
                    <a:gd name="connsiteY3" fmla="*/ 0 h 138550"/>
                    <a:gd name="connsiteX4" fmla="*/ 138551 w 138551"/>
                    <a:gd name="connsiteY4" fmla="*/ 0 h 138550"/>
                    <a:gd name="connsiteX5" fmla="*/ 138551 w 138551"/>
                    <a:gd name="connsiteY5" fmla="*/ 138550 h 138550"/>
                    <a:gd name="connsiteX0" fmla="*/ 138551 w 229991"/>
                    <a:gd name="connsiteY0" fmla="*/ 0 h 138550"/>
                    <a:gd name="connsiteX1" fmla="*/ 138551 w 229991"/>
                    <a:gd name="connsiteY1" fmla="*/ 138550 h 138550"/>
                    <a:gd name="connsiteX2" fmla="*/ 104444 w 229991"/>
                    <a:gd name="connsiteY2" fmla="*/ 120037 h 138550"/>
                    <a:gd name="connsiteX3" fmla="*/ 18513 w 229991"/>
                    <a:gd name="connsiteY3" fmla="*/ 34107 h 138550"/>
                    <a:gd name="connsiteX4" fmla="*/ 0 w 229991"/>
                    <a:gd name="connsiteY4" fmla="*/ 0 h 138550"/>
                    <a:gd name="connsiteX5" fmla="*/ 229991 w 229991"/>
                    <a:gd name="connsiteY5" fmla="*/ 91440 h 138550"/>
                    <a:gd name="connsiteX0" fmla="*/ 138551 w 229991"/>
                    <a:gd name="connsiteY0" fmla="*/ 138550 h 138550"/>
                    <a:gd name="connsiteX1" fmla="*/ 104444 w 229991"/>
                    <a:gd name="connsiteY1" fmla="*/ 120037 h 138550"/>
                    <a:gd name="connsiteX2" fmla="*/ 18513 w 229991"/>
                    <a:gd name="connsiteY2" fmla="*/ 34107 h 138550"/>
                    <a:gd name="connsiteX3" fmla="*/ 0 w 229991"/>
                    <a:gd name="connsiteY3" fmla="*/ 0 h 138550"/>
                    <a:gd name="connsiteX4" fmla="*/ 229991 w 229991"/>
                    <a:gd name="connsiteY4" fmla="*/ 91440 h 138550"/>
                    <a:gd name="connsiteX0" fmla="*/ 138551 w 138551"/>
                    <a:gd name="connsiteY0" fmla="*/ 138550 h 138550"/>
                    <a:gd name="connsiteX1" fmla="*/ 104444 w 138551"/>
                    <a:gd name="connsiteY1" fmla="*/ 120037 h 138550"/>
                    <a:gd name="connsiteX2" fmla="*/ 18513 w 138551"/>
                    <a:gd name="connsiteY2" fmla="*/ 34107 h 138550"/>
                    <a:gd name="connsiteX3" fmla="*/ 0 w 138551"/>
                    <a:gd name="connsiteY3" fmla="*/ 0 h 138550"/>
                  </a:gdLst>
                  <a:ahLst/>
                  <a:cxnLst>
                    <a:cxn ang="0">
                      <a:pos x="connsiteX0" y="connsiteY0"/>
                    </a:cxn>
                    <a:cxn ang="0">
                      <a:pos x="connsiteX1" y="connsiteY1"/>
                    </a:cxn>
                    <a:cxn ang="0">
                      <a:pos x="connsiteX2" y="connsiteY2"/>
                    </a:cxn>
                    <a:cxn ang="0">
                      <a:pos x="connsiteX3" y="connsiteY3"/>
                    </a:cxn>
                  </a:cxnLst>
                  <a:rect l="l" t="t" r="r" b="b"/>
                  <a:pathLst>
                    <a:path w="138551" h="138550">
                      <a:moveTo>
                        <a:pt x="138551" y="138550"/>
                      </a:moveTo>
                      <a:lnTo>
                        <a:pt x="104444" y="120037"/>
                      </a:lnTo>
                      <a:cubicBezTo>
                        <a:pt x="70594" y="97169"/>
                        <a:pt x="41382" y="67957"/>
                        <a:pt x="18513" y="34107"/>
                      </a:cubicBezTo>
                      <a:lnTo>
                        <a:pt x="0" y="0"/>
                      </a:lnTo>
                    </a:path>
                  </a:pathLst>
                </a:custGeom>
                <a:noFill/>
                <a:ln w="19050">
                  <a:solidFill>
                    <a:schemeClr val="bg1"/>
                  </a:solidFill>
                </a:ln>
                <a:effectLst>
                  <a:outerShdw blurRad="63500" sx="102000" sy="1020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p>
              </p:txBody>
            </p:sp>
            <p:sp>
              <p:nvSpPr>
                <p:cNvPr id="240" name="任意多边形 352">
                  <a:extLst>
                    <a:ext uri="{FF2B5EF4-FFF2-40B4-BE49-F238E27FC236}">
                      <a16:creationId xmlns="" xmlns:a16="http://schemas.microsoft.com/office/drawing/2014/main" id="{B85FDCFE-7232-4CDA-B063-0634B0433033}"/>
                    </a:ext>
                  </a:extLst>
                </p:cNvPr>
                <p:cNvSpPr/>
                <p:nvPr/>
              </p:nvSpPr>
              <p:spPr>
                <a:xfrm rot="10800000">
                  <a:off x="3623889" y="1551103"/>
                  <a:ext cx="138551" cy="138550"/>
                </a:xfrm>
                <a:custGeom>
                  <a:avLst/>
                  <a:gdLst>
                    <a:gd name="connsiteX0" fmla="*/ 138551 w 138551"/>
                    <a:gd name="connsiteY0" fmla="*/ 138550 h 138550"/>
                    <a:gd name="connsiteX1" fmla="*/ 0 w 138551"/>
                    <a:gd name="connsiteY1" fmla="*/ 138550 h 138550"/>
                    <a:gd name="connsiteX2" fmla="*/ 0 w 138551"/>
                    <a:gd name="connsiteY2" fmla="*/ 0 h 138550"/>
                    <a:gd name="connsiteX3" fmla="*/ 34107 w 138551"/>
                    <a:gd name="connsiteY3" fmla="*/ 18513 h 138550"/>
                    <a:gd name="connsiteX4" fmla="*/ 120038 w 138551"/>
                    <a:gd name="connsiteY4" fmla="*/ 104443 h 138550"/>
                    <a:gd name="connsiteX5" fmla="*/ 138551 w 138551"/>
                    <a:gd name="connsiteY5" fmla="*/ 138550 h 138550"/>
                    <a:gd name="connsiteX0" fmla="*/ 0 w 138551"/>
                    <a:gd name="connsiteY0" fmla="*/ 138550 h 229990"/>
                    <a:gd name="connsiteX1" fmla="*/ 0 w 138551"/>
                    <a:gd name="connsiteY1" fmla="*/ 0 h 229990"/>
                    <a:gd name="connsiteX2" fmla="*/ 34107 w 138551"/>
                    <a:gd name="connsiteY2" fmla="*/ 18513 h 229990"/>
                    <a:gd name="connsiteX3" fmla="*/ 120038 w 138551"/>
                    <a:gd name="connsiteY3" fmla="*/ 104443 h 229990"/>
                    <a:gd name="connsiteX4" fmla="*/ 138551 w 138551"/>
                    <a:gd name="connsiteY4" fmla="*/ 138550 h 229990"/>
                    <a:gd name="connsiteX5" fmla="*/ 91440 w 138551"/>
                    <a:gd name="connsiteY5" fmla="*/ 229990 h 229990"/>
                    <a:gd name="connsiteX0" fmla="*/ 0 w 138551"/>
                    <a:gd name="connsiteY0" fmla="*/ 0 h 229990"/>
                    <a:gd name="connsiteX1" fmla="*/ 34107 w 138551"/>
                    <a:gd name="connsiteY1" fmla="*/ 18513 h 229990"/>
                    <a:gd name="connsiteX2" fmla="*/ 120038 w 138551"/>
                    <a:gd name="connsiteY2" fmla="*/ 104443 h 229990"/>
                    <a:gd name="connsiteX3" fmla="*/ 138551 w 138551"/>
                    <a:gd name="connsiteY3" fmla="*/ 138550 h 229990"/>
                    <a:gd name="connsiteX4" fmla="*/ 91440 w 138551"/>
                    <a:gd name="connsiteY4" fmla="*/ 229990 h 229990"/>
                    <a:gd name="connsiteX0" fmla="*/ 0 w 138551"/>
                    <a:gd name="connsiteY0" fmla="*/ 0 h 138550"/>
                    <a:gd name="connsiteX1" fmla="*/ 34107 w 138551"/>
                    <a:gd name="connsiteY1" fmla="*/ 18513 h 138550"/>
                    <a:gd name="connsiteX2" fmla="*/ 120038 w 138551"/>
                    <a:gd name="connsiteY2" fmla="*/ 104443 h 138550"/>
                    <a:gd name="connsiteX3" fmla="*/ 138551 w 138551"/>
                    <a:gd name="connsiteY3" fmla="*/ 138550 h 138550"/>
                  </a:gdLst>
                  <a:ahLst/>
                  <a:cxnLst>
                    <a:cxn ang="0">
                      <a:pos x="connsiteX0" y="connsiteY0"/>
                    </a:cxn>
                    <a:cxn ang="0">
                      <a:pos x="connsiteX1" y="connsiteY1"/>
                    </a:cxn>
                    <a:cxn ang="0">
                      <a:pos x="connsiteX2" y="connsiteY2"/>
                    </a:cxn>
                    <a:cxn ang="0">
                      <a:pos x="connsiteX3" y="connsiteY3"/>
                    </a:cxn>
                  </a:cxnLst>
                  <a:rect l="l" t="t" r="r" b="b"/>
                  <a:pathLst>
                    <a:path w="138551" h="138550">
                      <a:moveTo>
                        <a:pt x="0" y="0"/>
                      </a:moveTo>
                      <a:lnTo>
                        <a:pt x="34107" y="18513"/>
                      </a:lnTo>
                      <a:cubicBezTo>
                        <a:pt x="67957" y="41381"/>
                        <a:pt x="97170" y="70593"/>
                        <a:pt x="120038" y="104443"/>
                      </a:cubicBezTo>
                      <a:lnTo>
                        <a:pt x="138551" y="138550"/>
                      </a:lnTo>
                    </a:path>
                  </a:pathLst>
                </a:custGeom>
                <a:noFill/>
                <a:ln w="19050">
                  <a:solidFill>
                    <a:schemeClr val="bg1"/>
                  </a:solidFill>
                </a:ln>
                <a:effectLst>
                  <a:outerShdw blurRad="63500" sx="102000" sy="1020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p>
              </p:txBody>
            </p:sp>
            <p:sp>
              <p:nvSpPr>
                <p:cNvPr id="241" name="任意多边形 353">
                  <a:extLst>
                    <a:ext uri="{FF2B5EF4-FFF2-40B4-BE49-F238E27FC236}">
                      <a16:creationId xmlns="" xmlns:a16="http://schemas.microsoft.com/office/drawing/2014/main" id="{70D19CD6-38C4-40FE-A4B8-0B1F4694B53E}"/>
                    </a:ext>
                  </a:extLst>
                </p:cNvPr>
                <p:cNvSpPr/>
                <p:nvPr/>
              </p:nvSpPr>
              <p:spPr>
                <a:xfrm rot="10800000">
                  <a:off x="4049972" y="1551103"/>
                  <a:ext cx="138551" cy="138550"/>
                </a:xfrm>
                <a:custGeom>
                  <a:avLst/>
                  <a:gdLst>
                    <a:gd name="connsiteX0" fmla="*/ 138551 w 138551"/>
                    <a:gd name="connsiteY0" fmla="*/ 138550 h 138550"/>
                    <a:gd name="connsiteX1" fmla="*/ 0 w 138551"/>
                    <a:gd name="connsiteY1" fmla="*/ 138550 h 138550"/>
                    <a:gd name="connsiteX2" fmla="*/ 18513 w 138551"/>
                    <a:gd name="connsiteY2" fmla="*/ 104443 h 138550"/>
                    <a:gd name="connsiteX3" fmla="*/ 104444 w 138551"/>
                    <a:gd name="connsiteY3" fmla="*/ 18513 h 138550"/>
                    <a:gd name="connsiteX4" fmla="*/ 138551 w 138551"/>
                    <a:gd name="connsiteY4" fmla="*/ 0 h 138550"/>
                    <a:gd name="connsiteX5" fmla="*/ 138551 w 138551"/>
                    <a:gd name="connsiteY5" fmla="*/ 138550 h 138550"/>
                    <a:gd name="connsiteX0" fmla="*/ 138551 w 229991"/>
                    <a:gd name="connsiteY0" fmla="*/ 138550 h 229990"/>
                    <a:gd name="connsiteX1" fmla="*/ 0 w 229991"/>
                    <a:gd name="connsiteY1" fmla="*/ 138550 h 229990"/>
                    <a:gd name="connsiteX2" fmla="*/ 18513 w 229991"/>
                    <a:gd name="connsiteY2" fmla="*/ 104443 h 229990"/>
                    <a:gd name="connsiteX3" fmla="*/ 104444 w 229991"/>
                    <a:gd name="connsiteY3" fmla="*/ 18513 h 229990"/>
                    <a:gd name="connsiteX4" fmla="*/ 138551 w 229991"/>
                    <a:gd name="connsiteY4" fmla="*/ 0 h 229990"/>
                    <a:gd name="connsiteX5" fmla="*/ 229991 w 229991"/>
                    <a:gd name="connsiteY5" fmla="*/ 229990 h 229990"/>
                    <a:gd name="connsiteX0" fmla="*/ 138551 w 138551"/>
                    <a:gd name="connsiteY0" fmla="*/ 138550 h 138550"/>
                    <a:gd name="connsiteX1" fmla="*/ 0 w 138551"/>
                    <a:gd name="connsiteY1" fmla="*/ 138550 h 138550"/>
                    <a:gd name="connsiteX2" fmla="*/ 18513 w 138551"/>
                    <a:gd name="connsiteY2" fmla="*/ 104443 h 138550"/>
                    <a:gd name="connsiteX3" fmla="*/ 104444 w 138551"/>
                    <a:gd name="connsiteY3" fmla="*/ 18513 h 138550"/>
                    <a:gd name="connsiteX4" fmla="*/ 138551 w 138551"/>
                    <a:gd name="connsiteY4" fmla="*/ 0 h 138550"/>
                    <a:gd name="connsiteX0" fmla="*/ 0 w 138551"/>
                    <a:gd name="connsiteY0" fmla="*/ 138550 h 138550"/>
                    <a:gd name="connsiteX1" fmla="*/ 18513 w 138551"/>
                    <a:gd name="connsiteY1" fmla="*/ 104443 h 138550"/>
                    <a:gd name="connsiteX2" fmla="*/ 104444 w 138551"/>
                    <a:gd name="connsiteY2" fmla="*/ 18513 h 138550"/>
                    <a:gd name="connsiteX3" fmla="*/ 138551 w 138551"/>
                    <a:gd name="connsiteY3" fmla="*/ 0 h 138550"/>
                  </a:gdLst>
                  <a:ahLst/>
                  <a:cxnLst>
                    <a:cxn ang="0">
                      <a:pos x="connsiteX0" y="connsiteY0"/>
                    </a:cxn>
                    <a:cxn ang="0">
                      <a:pos x="connsiteX1" y="connsiteY1"/>
                    </a:cxn>
                    <a:cxn ang="0">
                      <a:pos x="connsiteX2" y="connsiteY2"/>
                    </a:cxn>
                    <a:cxn ang="0">
                      <a:pos x="connsiteX3" y="connsiteY3"/>
                    </a:cxn>
                  </a:cxnLst>
                  <a:rect l="l" t="t" r="r" b="b"/>
                  <a:pathLst>
                    <a:path w="138551" h="138550">
                      <a:moveTo>
                        <a:pt x="0" y="138550"/>
                      </a:moveTo>
                      <a:lnTo>
                        <a:pt x="18513" y="104443"/>
                      </a:lnTo>
                      <a:cubicBezTo>
                        <a:pt x="41382" y="70593"/>
                        <a:pt x="70594" y="41381"/>
                        <a:pt x="104444" y="18513"/>
                      </a:cubicBezTo>
                      <a:lnTo>
                        <a:pt x="138551" y="0"/>
                      </a:lnTo>
                    </a:path>
                  </a:pathLst>
                </a:custGeom>
                <a:noFill/>
                <a:ln w="19050">
                  <a:solidFill>
                    <a:schemeClr val="bg1"/>
                  </a:solidFill>
                </a:ln>
                <a:effectLst>
                  <a:outerShdw blurRad="63500" sx="102000" sy="1020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p>
              </p:txBody>
            </p:sp>
          </p:grpSp>
        </p:grpSp>
        <p:sp>
          <p:nvSpPr>
            <p:cNvPr id="234" name="矩形 233">
              <a:extLst>
                <a:ext uri="{FF2B5EF4-FFF2-40B4-BE49-F238E27FC236}">
                  <a16:creationId xmlns="" xmlns:a16="http://schemas.microsoft.com/office/drawing/2014/main" id="{130008E1-0683-4422-BD6B-B2164E29B11C}"/>
                </a:ext>
              </a:extLst>
            </p:cNvPr>
            <p:cNvSpPr/>
            <p:nvPr/>
          </p:nvSpPr>
          <p:spPr>
            <a:xfrm>
              <a:off x="1656192" y="2400572"/>
              <a:ext cx="1082348" cy="307777"/>
            </a:xfrm>
            <a:prstGeom prst="rect">
              <a:avLst/>
            </a:prstGeom>
          </p:spPr>
          <p:txBody>
            <a:bodyPr wrap="none">
              <a:spAutoFit/>
            </a:bodyPr>
            <a:lstStyle/>
            <a:p>
              <a:pPr algn="ctr"/>
              <a:r>
                <a:rPr lang="zh-CN" altLang="en-US" sz="1400" dirty="0">
                  <a:solidFill>
                    <a:schemeClr val="bg1"/>
                  </a:solidFill>
                </a:rPr>
                <a:t>新生产要素</a:t>
              </a:r>
            </a:p>
          </p:txBody>
        </p:sp>
      </p:grpSp>
      <p:sp>
        <p:nvSpPr>
          <p:cNvPr id="317" name="矩形 316">
            <a:extLst>
              <a:ext uri="{FF2B5EF4-FFF2-40B4-BE49-F238E27FC236}">
                <a16:creationId xmlns="" xmlns:a16="http://schemas.microsoft.com/office/drawing/2014/main" id="{6057430C-2139-43C0-8DE8-2196F5736913}"/>
              </a:ext>
            </a:extLst>
          </p:cNvPr>
          <p:cNvSpPr/>
          <p:nvPr/>
        </p:nvSpPr>
        <p:spPr>
          <a:xfrm>
            <a:off x="4791284" y="2026272"/>
            <a:ext cx="1338828" cy="369332"/>
          </a:xfrm>
          <a:prstGeom prst="rect">
            <a:avLst/>
          </a:prstGeom>
        </p:spPr>
        <p:txBody>
          <a:bodyPr wrap="none">
            <a:spAutoFit/>
          </a:bodyPr>
          <a:lstStyle/>
          <a:p>
            <a:r>
              <a:rPr lang="zh-CN" altLang="en-US" dirty="0">
                <a:solidFill>
                  <a:schemeClr val="bg1"/>
                </a:solidFill>
              </a:rPr>
              <a:t>云、网、端</a:t>
            </a:r>
          </a:p>
        </p:txBody>
      </p:sp>
      <p:sp>
        <p:nvSpPr>
          <p:cNvPr id="318" name="矩形 317">
            <a:extLst>
              <a:ext uri="{FF2B5EF4-FFF2-40B4-BE49-F238E27FC236}">
                <a16:creationId xmlns="" xmlns:a16="http://schemas.microsoft.com/office/drawing/2014/main" id="{671D6F0C-7D77-4D4E-81B0-CD032C0CDC73}"/>
              </a:ext>
            </a:extLst>
          </p:cNvPr>
          <p:cNvSpPr/>
          <p:nvPr/>
        </p:nvSpPr>
        <p:spPr>
          <a:xfrm>
            <a:off x="2106488" y="3130960"/>
            <a:ext cx="2031325" cy="369332"/>
          </a:xfrm>
          <a:prstGeom prst="rect">
            <a:avLst/>
          </a:prstGeom>
        </p:spPr>
        <p:txBody>
          <a:bodyPr wrap="none">
            <a:spAutoFit/>
          </a:bodyPr>
          <a:lstStyle/>
          <a:p>
            <a:r>
              <a:rPr lang="zh-CN" altLang="en-US" dirty="0">
                <a:solidFill>
                  <a:schemeClr val="bg1"/>
                </a:solidFill>
              </a:rPr>
              <a:t>大规模社会化协同</a:t>
            </a:r>
          </a:p>
        </p:txBody>
      </p:sp>
      <p:sp>
        <p:nvSpPr>
          <p:cNvPr id="319" name="矩形 318">
            <a:extLst>
              <a:ext uri="{FF2B5EF4-FFF2-40B4-BE49-F238E27FC236}">
                <a16:creationId xmlns="" xmlns:a16="http://schemas.microsoft.com/office/drawing/2014/main" id="{456BCD7E-47AC-4AF8-A42D-538554E8D329}"/>
              </a:ext>
            </a:extLst>
          </p:cNvPr>
          <p:cNvSpPr/>
          <p:nvPr/>
        </p:nvSpPr>
        <p:spPr>
          <a:xfrm>
            <a:off x="2003293" y="4786515"/>
            <a:ext cx="1107996" cy="369332"/>
          </a:xfrm>
          <a:prstGeom prst="rect">
            <a:avLst/>
          </a:prstGeom>
        </p:spPr>
        <p:txBody>
          <a:bodyPr wrap="none">
            <a:spAutoFit/>
          </a:bodyPr>
          <a:lstStyle/>
          <a:p>
            <a:r>
              <a:rPr lang="zh-CN" altLang="en-US" dirty="0">
                <a:solidFill>
                  <a:schemeClr val="bg1"/>
                </a:solidFill>
              </a:rPr>
              <a:t>数据资源</a:t>
            </a:r>
          </a:p>
        </p:txBody>
      </p:sp>
      <p:grpSp>
        <p:nvGrpSpPr>
          <p:cNvPr id="320" name="组合 319">
            <a:extLst>
              <a:ext uri="{FF2B5EF4-FFF2-40B4-BE49-F238E27FC236}">
                <a16:creationId xmlns="" xmlns:a16="http://schemas.microsoft.com/office/drawing/2014/main" id="{96012167-1E0F-4EC9-B5AC-EE1453708842}"/>
              </a:ext>
            </a:extLst>
          </p:cNvPr>
          <p:cNvGrpSpPr/>
          <p:nvPr/>
        </p:nvGrpSpPr>
        <p:grpSpPr>
          <a:xfrm>
            <a:off x="4234741" y="2110980"/>
            <a:ext cx="506585" cy="165344"/>
            <a:chOff x="-29932" y="520698"/>
            <a:chExt cx="577569" cy="258806"/>
          </a:xfrm>
          <a:solidFill>
            <a:schemeClr val="accent3"/>
          </a:solidFill>
        </p:grpSpPr>
        <p:sp>
          <p:nvSpPr>
            <p:cNvPr id="321" name="箭头: V 形 320">
              <a:extLst>
                <a:ext uri="{FF2B5EF4-FFF2-40B4-BE49-F238E27FC236}">
                  <a16:creationId xmlns="" xmlns:a16="http://schemas.microsoft.com/office/drawing/2014/main" id="{8C1B6F00-0FBB-4B29-87AC-9A97CFAF7084}"/>
                </a:ext>
              </a:extLst>
            </p:cNvPr>
            <p:cNvSpPr/>
            <p:nvPr/>
          </p:nvSpPr>
          <p:spPr>
            <a:xfrm>
              <a:off x="-29932" y="520698"/>
              <a:ext cx="186431" cy="258804"/>
            </a:xfrm>
            <a:prstGeom prst="chevron">
              <a:avLst/>
            </a:prstGeom>
            <a:grpFill/>
            <a:ln w="889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bg1"/>
                </a:solidFill>
              </a:endParaRPr>
            </a:p>
          </p:txBody>
        </p:sp>
        <p:sp>
          <p:nvSpPr>
            <p:cNvPr id="322" name="箭头: V 形 321">
              <a:extLst>
                <a:ext uri="{FF2B5EF4-FFF2-40B4-BE49-F238E27FC236}">
                  <a16:creationId xmlns="" xmlns:a16="http://schemas.microsoft.com/office/drawing/2014/main" id="{8EDCB6B5-8BD9-48B4-B1CF-E270E61CE60C}"/>
                </a:ext>
              </a:extLst>
            </p:cNvPr>
            <p:cNvSpPr/>
            <p:nvPr/>
          </p:nvSpPr>
          <p:spPr>
            <a:xfrm>
              <a:off x="165637" y="520699"/>
              <a:ext cx="186431" cy="258804"/>
            </a:xfrm>
            <a:prstGeom prst="chevron">
              <a:avLst/>
            </a:prstGeom>
            <a:grpFill/>
            <a:ln w="889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bg1"/>
                </a:solidFill>
              </a:endParaRPr>
            </a:p>
          </p:txBody>
        </p:sp>
        <p:sp>
          <p:nvSpPr>
            <p:cNvPr id="323" name="箭头: V 形 322">
              <a:extLst>
                <a:ext uri="{FF2B5EF4-FFF2-40B4-BE49-F238E27FC236}">
                  <a16:creationId xmlns="" xmlns:a16="http://schemas.microsoft.com/office/drawing/2014/main" id="{3899A3F2-BAF7-4DBA-83A4-A997E1FD3FEF}"/>
                </a:ext>
              </a:extLst>
            </p:cNvPr>
            <p:cNvSpPr/>
            <p:nvPr/>
          </p:nvSpPr>
          <p:spPr>
            <a:xfrm>
              <a:off x="361206" y="520700"/>
              <a:ext cx="186431" cy="258804"/>
            </a:xfrm>
            <a:prstGeom prst="chevron">
              <a:avLst/>
            </a:prstGeom>
            <a:grpFill/>
            <a:ln w="889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bg1"/>
                </a:solidFill>
              </a:endParaRPr>
            </a:p>
          </p:txBody>
        </p:sp>
      </p:grpSp>
      <p:grpSp>
        <p:nvGrpSpPr>
          <p:cNvPr id="324" name="组合 323">
            <a:extLst>
              <a:ext uri="{FF2B5EF4-FFF2-40B4-BE49-F238E27FC236}">
                <a16:creationId xmlns="" xmlns:a16="http://schemas.microsoft.com/office/drawing/2014/main" id="{9E7BC3E6-1868-4157-BE25-5B4B8E3C6DA3}"/>
              </a:ext>
            </a:extLst>
          </p:cNvPr>
          <p:cNvGrpSpPr/>
          <p:nvPr/>
        </p:nvGrpSpPr>
        <p:grpSpPr>
          <a:xfrm>
            <a:off x="1571748" y="3242578"/>
            <a:ext cx="506585" cy="165344"/>
            <a:chOff x="-29932" y="520698"/>
            <a:chExt cx="577569" cy="258806"/>
          </a:xfrm>
          <a:solidFill>
            <a:schemeClr val="accent3"/>
          </a:solidFill>
        </p:grpSpPr>
        <p:sp>
          <p:nvSpPr>
            <p:cNvPr id="325" name="箭头: V 形 324">
              <a:extLst>
                <a:ext uri="{FF2B5EF4-FFF2-40B4-BE49-F238E27FC236}">
                  <a16:creationId xmlns="" xmlns:a16="http://schemas.microsoft.com/office/drawing/2014/main" id="{2B7DA31A-F2F5-4E5A-971E-5BFDA2A52A51}"/>
                </a:ext>
              </a:extLst>
            </p:cNvPr>
            <p:cNvSpPr/>
            <p:nvPr/>
          </p:nvSpPr>
          <p:spPr>
            <a:xfrm>
              <a:off x="-29932" y="520698"/>
              <a:ext cx="186431" cy="258804"/>
            </a:xfrm>
            <a:prstGeom prst="chevron">
              <a:avLst/>
            </a:prstGeom>
            <a:grpFill/>
            <a:ln w="889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bg1"/>
                </a:solidFill>
              </a:endParaRPr>
            </a:p>
          </p:txBody>
        </p:sp>
        <p:sp>
          <p:nvSpPr>
            <p:cNvPr id="326" name="箭头: V 形 325">
              <a:extLst>
                <a:ext uri="{FF2B5EF4-FFF2-40B4-BE49-F238E27FC236}">
                  <a16:creationId xmlns="" xmlns:a16="http://schemas.microsoft.com/office/drawing/2014/main" id="{1AC159FF-999A-4C2B-A868-A86D29EFE34C}"/>
                </a:ext>
              </a:extLst>
            </p:cNvPr>
            <p:cNvSpPr/>
            <p:nvPr/>
          </p:nvSpPr>
          <p:spPr>
            <a:xfrm>
              <a:off x="165637" y="520699"/>
              <a:ext cx="186431" cy="258804"/>
            </a:xfrm>
            <a:prstGeom prst="chevron">
              <a:avLst/>
            </a:prstGeom>
            <a:grpFill/>
            <a:ln w="889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bg1"/>
                </a:solidFill>
              </a:endParaRPr>
            </a:p>
          </p:txBody>
        </p:sp>
        <p:sp>
          <p:nvSpPr>
            <p:cNvPr id="327" name="箭头: V 形 326">
              <a:extLst>
                <a:ext uri="{FF2B5EF4-FFF2-40B4-BE49-F238E27FC236}">
                  <a16:creationId xmlns="" xmlns:a16="http://schemas.microsoft.com/office/drawing/2014/main" id="{4ED577C8-4740-44C4-A17D-32C554A8D23F}"/>
                </a:ext>
              </a:extLst>
            </p:cNvPr>
            <p:cNvSpPr/>
            <p:nvPr/>
          </p:nvSpPr>
          <p:spPr>
            <a:xfrm>
              <a:off x="361206" y="520700"/>
              <a:ext cx="186431" cy="258804"/>
            </a:xfrm>
            <a:prstGeom prst="chevron">
              <a:avLst/>
            </a:prstGeom>
            <a:grpFill/>
            <a:ln w="889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bg1"/>
                </a:solidFill>
              </a:endParaRPr>
            </a:p>
          </p:txBody>
        </p:sp>
      </p:grpSp>
      <p:grpSp>
        <p:nvGrpSpPr>
          <p:cNvPr id="328" name="组合 327">
            <a:extLst>
              <a:ext uri="{FF2B5EF4-FFF2-40B4-BE49-F238E27FC236}">
                <a16:creationId xmlns="" xmlns:a16="http://schemas.microsoft.com/office/drawing/2014/main" id="{815A53E0-8A55-432E-8905-942C8C2256D3}"/>
              </a:ext>
            </a:extLst>
          </p:cNvPr>
          <p:cNvGrpSpPr/>
          <p:nvPr/>
        </p:nvGrpSpPr>
        <p:grpSpPr>
          <a:xfrm>
            <a:off x="1488135" y="4885808"/>
            <a:ext cx="506585" cy="165344"/>
            <a:chOff x="-29932" y="520698"/>
            <a:chExt cx="577569" cy="258806"/>
          </a:xfrm>
          <a:solidFill>
            <a:schemeClr val="accent3"/>
          </a:solidFill>
        </p:grpSpPr>
        <p:sp>
          <p:nvSpPr>
            <p:cNvPr id="329" name="箭头: V 形 328">
              <a:extLst>
                <a:ext uri="{FF2B5EF4-FFF2-40B4-BE49-F238E27FC236}">
                  <a16:creationId xmlns="" xmlns:a16="http://schemas.microsoft.com/office/drawing/2014/main" id="{73753E63-499F-4788-96F4-C9D93F1EE1D2}"/>
                </a:ext>
              </a:extLst>
            </p:cNvPr>
            <p:cNvSpPr/>
            <p:nvPr/>
          </p:nvSpPr>
          <p:spPr>
            <a:xfrm>
              <a:off x="-29932" y="520698"/>
              <a:ext cx="186431" cy="258804"/>
            </a:xfrm>
            <a:prstGeom prst="chevron">
              <a:avLst/>
            </a:prstGeom>
            <a:grpFill/>
            <a:ln w="889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bg1"/>
                </a:solidFill>
              </a:endParaRPr>
            </a:p>
          </p:txBody>
        </p:sp>
        <p:sp>
          <p:nvSpPr>
            <p:cNvPr id="330" name="箭头: V 形 329">
              <a:extLst>
                <a:ext uri="{FF2B5EF4-FFF2-40B4-BE49-F238E27FC236}">
                  <a16:creationId xmlns="" xmlns:a16="http://schemas.microsoft.com/office/drawing/2014/main" id="{87915491-D1C0-4E48-9917-A74F63354EC9}"/>
                </a:ext>
              </a:extLst>
            </p:cNvPr>
            <p:cNvSpPr/>
            <p:nvPr/>
          </p:nvSpPr>
          <p:spPr>
            <a:xfrm>
              <a:off x="165637" y="520699"/>
              <a:ext cx="186431" cy="258804"/>
            </a:xfrm>
            <a:prstGeom prst="chevron">
              <a:avLst/>
            </a:prstGeom>
            <a:grpFill/>
            <a:ln w="889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bg1"/>
                </a:solidFill>
              </a:endParaRPr>
            </a:p>
          </p:txBody>
        </p:sp>
        <p:sp>
          <p:nvSpPr>
            <p:cNvPr id="331" name="箭头: V 形 330">
              <a:extLst>
                <a:ext uri="{FF2B5EF4-FFF2-40B4-BE49-F238E27FC236}">
                  <a16:creationId xmlns="" xmlns:a16="http://schemas.microsoft.com/office/drawing/2014/main" id="{0D033BFA-F94E-458B-B57C-EC86087B9BB8}"/>
                </a:ext>
              </a:extLst>
            </p:cNvPr>
            <p:cNvSpPr/>
            <p:nvPr/>
          </p:nvSpPr>
          <p:spPr>
            <a:xfrm>
              <a:off x="361206" y="520700"/>
              <a:ext cx="186431" cy="258804"/>
            </a:xfrm>
            <a:prstGeom prst="chevron">
              <a:avLst/>
            </a:prstGeom>
            <a:grpFill/>
            <a:ln w="889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bg1"/>
                </a:solidFill>
              </a:endParaRPr>
            </a:p>
          </p:txBody>
        </p:sp>
      </p:grpSp>
    </p:spTree>
    <p:extLst>
      <p:ext uri="{BB962C8B-B14F-4D97-AF65-F5344CB8AC3E}">
        <p14:creationId xmlns:p14="http://schemas.microsoft.com/office/powerpoint/2010/main" val="3911999787"/>
      </p:ext>
    </p:extLst>
  </p:cSld>
  <p:clrMapOvr>
    <a:masterClrMapping/>
  </p:clrMapOvr>
  <mc:AlternateContent xmlns:mc="http://schemas.openxmlformats.org/markup-compatibility/2006" xmlns:p14="http://schemas.microsoft.com/office/powerpoint/2010/main">
    <mc:Choice Requires="p14">
      <p:transition spd="slow" p14:dur="1500" advTm="6000">
        <p:random/>
      </p:transition>
    </mc:Choice>
    <mc:Fallback xmlns="">
      <p:transition spd="slow" advTm="6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p:cTn id="7" dur="500" fill="hold"/>
                                        <p:tgtEl>
                                          <p:spTgt spid="51"/>
                                        </p:tgtEl>
                                        <p:attrNameLst>
                                          <p:attrName>ppt_w</p:attrName>
                                        </p:attrNameLst>
                                      </p:cBhvr>
                                      <p:tavLst>
                                        <p:tav tm="0">
                                          <p:val>
                                            <p:fltVal val="0"/>
                                          </p:val>
                                        </p:tav>
                                        <p:tav tm="100000">
                                          <p:val>
                                            <p:strVal val="#ppt_w"/>
                                          </p:val>
                                        </p:tav>
                                      </p:tavLst>
                                    </p:anim>
                                    <p:anim calcmode="lin" valueType="num">
                                      <p:cBhvr>
                                        <p:cTn id="8" dur="500" fill="hold"/>
                                        <p:tgtEl>
                                          <p:spTgt spid="51"/>
                                        </p:tgtEl>
                                        <p:attrNameLst>
                                          <p:attrName>ppt_h</p:attrName>
                                        </p:attrNameLst>
                                      </p:cBhvr>
                                      <p:tavLst>
                                        <p:tav tm="0">
                                          <p:val>
                                            <p:fltVal val="0"/>
                                          </p:val>
                                        </p:tav>
                                        <p:tav tm="100000">
                                          <p:val>
                                            <p:strVal val="#ppt_h"/>
                                          </p:val>
                                        </p:tav>
                                      </p:tavLst>
                                    </p:anim>
                                    <p:animEffect transition="in" filter="fade">
                                      <p:cBhvr>
                                        <p:cTn id="9" dur="500"/>
                                        <p:tgtEl>
                                          <p:spTgt spid="51"/>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45"/>
                                        </p:tgtEl>
                                        <p:attrNameLst>
                                          <p:attrName>style.visibility</p:attrName>
                                        </p:attrNameLst>
                                      </p:cBhvr>
                                      <p:to>
                                        <p:strVal val="visible"/>
                                      </p:to>
                                    </p:set>
                                    <p:animEffect transition="in" filter="fade">
                                      <p:cBhvr>
                                        <p:cTn id="13" dur="500"/>
                                        <p:tgtEl>
                                          <p:spTgt spid="145"/>
                                        </p:tgtEl>
                                      </p:cBhvr>
                                    </p:animEffect>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320"/>
                                        </p:tgtEl>
                                        <p:attrNameLst>
                                          <p:attrName>style.visibility</p:attrName>
                                        </p:attrNameLst>
                                      </p:cBhvr>
                                      <p:to>
                                        <p:strVal val="visible"/>
                                      </p:to>
                                    </p:set>
                                    <p:anim calcmode="lin" valueType="num">
                                      <p:cBhvr additive="base">
                                        <p:cTn id="17" dur="500" fill="hold"/>
                                        <p:tgtEl>
                                          <p:spTgt spid="320"/>
                                        </p:tgtEl>
                                        <p:attrNameLst>
                                          <p:attrName>ppt_x</p:attrName>
                                        </p:attrNameLst>
                                      </p:cBhvr>
                                      <p:tavLst>
                                        <p:tav tm="0">
                                          <p:val>
                                            <p:strVal val="0-#ppt_w/2"/>
                                          </p:val>
                                        </p:tav>
                                        <p:tav tm="100000">
                                          <p:val>
                                            <p:strVal val="#ppt_x"/>
                                          </p:val>
                                        </p:tav>
                                      </p:tavLst>
                                    </p:anim>
                                    <p:anim calcmode="lin" valueType="num">
                                      <p:cBhvr additive="base">
                                        <p:cTn id="18" dur="500" fill="hold"/>
                                        <p:tgtEl>
                                          <p:spTgt spid="320"/>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16" presetClass="entr" presetSubtype="21" fill="hold" grpId="0" nodeType="afterEffect">
                                  <p:stCondLst>
                                    <p:cond delay="0"/>
                                  </p:stCondLst>
                                  <p:childTnLst>
                                    <p:set>
                                      <p:cBhvr>
                                        <p:cTn id="21" dur="1" fill="hold">
                                          <p:stCondLst>
                                            <p:cond delay="0"/>
                                          </p:stCondLst>
                                        </p:cTn>
                                        <p:tgtEl>
                                          <p:spTgt spid="317"/>
                                        </p:tgtEl>
                                        <p:attrNameLst>
                                          <p:attrName>style.visibility</p:attrName>
                                        </p:attrNameLst>
                                      </p:cBhvr>
                                      <p:to>
                                        <p:strVal val="visible"/>
                                      </p:to>
                                    </p:set>
                                    <p:animEffect transition="in" filter="barn(inVertical)">
                                      <p:cBhvr>
                                        <p:cTn id="22" dur="500"/>
                                        <p:tgtEl>
                                          <p:spTgt spid="317"/>
                                        </p:tgtEl>
                                      </p:cBhvr>
                                    </p:animEffect>
                                  </p:childTnLst>
                                </p:cTn>
                              </p:par>
                            </p:childTnLst>
                          </p:cTn>
                        </p:par>
                        <p:par>
                          <p:cTn id="23" fill="hold">
                            <p:stCondLst>
                              <p:cond delay="2000"/>
                            </p:stCondLst>
                            <p:childTnLst>
                              <p:par>
                                <p:cTn id="24" presetID="6" presetClass="entr" presetSubtype="32" fill="hold" nodeType="afterEffect">
                                  <p:stCondLst>
                                    <p:cond delay="0"/>
                                  </p:stCondLst>
                                  <p:childTnLst>
                                    <p:set>
                                      <p:cBhvr>
                                        <p:cTn id="25" dur="1" fill="hold">
                                          <p:stCondLst>
                                            <p:cond delay="0"/>
                                          </p:stCondLst>
                                        </p:cTn>
                                        <p:tgtEl>
                                          <p:spTgt spid="147"/>
                                        </p:tgtEl>
                                        <p:attrNameLst>
                                          <p:attrName>style.visibility</p:attrName>
                                        </p:attrNameLst>
                                      </p:cBhvr>
                                      <p:to>
                                        <p:strVal val="visible"/>
                                      </p:to>
                                    </p:set>
                                    <p:animEffect transition="in" filter="circle(out)">
                                      <p:cBhvr>
                                        <p:cTn id="26" dur="600"/>
                                        <p:tgtEl>
                                          <p:spTgt spid="147"/>
                                        </p:tgtEl>
                                      </p:cBhvr>
                                    </p:animEffect>
                                  </p:childTnLst>
                                </p:cTn>
                              </p:par>
                            </p:childTnLst>
                          </p:cTn>
                        </p:par>
                        <p:par>
                          <p:cTn id="27" fill="hold">
                            <p:stCondLst>
                              <p:cond delay="2600"/>
                            </p:stCondLst>
                            <p:childTnLst>
                              <p:par>
                                <p:cTn id="28" presetID="2" presetClass="entr" presetSubtype="8" fill="hold" nodeType="afterEffect">
                                  <p:stCondLst>
                                    <p:cond delay="0"/>
                                  </p:stCondLst>
                                  <p:childTnLst>
                                    <p:set>
                                      <p:cBhvr>
                                        <p:cTn id="29" dur="1" fill="hold">
                                          <p:stCondLst>
                                            <p:cond delay="0"/>
                                          </p:stCondLst>
                                        </p:cTn>
                                        <p:tgtEl>
                                          <p:spTgt spid="324"/>
                                        </p:tgtEl>
                                        <p:attrNameLst>
                                          <p:attrName>style.visibility</p:attrName>
                                        </p:attrNameLst>
                                      </p:cBhvr>
                                      <p:to>
                                        <p:strVal val="visible"/>
                                      </p:to>
                                    </p:set>
                                    <p:anim calcmode="lin" valueType="num">
                                      <p:cBhvr additive="base">
                                        <p:cTn id="30" dur="500" fill="hold"/>
                                        <p:tgtEl>
                                          <p:spTgt spid="324"/>
                                        </p:tgtEl>
                                        <p:attrNameLst>
                                          <p:attrName>ppt_x</p:attrName>
                                        </p:attrNameLst>
                                      </p:cBhvr>
                                      <p:tavLst>
                                        <p:tav tm="0">
                                          <p:val>
                                            <p:strVal val="0-#ppt_w/2"/>
                                          </p:val>
                                        </p:tav>
                                        <p:tav tm="100000">
                                          <p:val>
                                            <p:strVal val="#ppt_x"/>
                                          </p:val>
                                        </p:tav>
                                      </p:tavLst>
                                    </p:anim>
                                    <p:anim calcmode="lin" valueType="num">
                                      <p:cBhvr additive="base">
                                        <p:cTn id="31" dur="500" fill="hold"/>
                                        <p:tgtEl>
                                          <p:spTgt spid="324"/>
                                        </p:tgtEl>
                                        <p:attrNameLst>
                                          <p:attrName>ppt_y</p:attrName>
                                        </p:attrNameLst>
                                      </p:cBhvr>
                                      <p:tavLst>
                                        <p:tav tm="0">
                                          <p:val>
                                            <p:strVal val="#ppt_y"/>
                                          </p:val>
                                        </p:tav>
                                        <p:tav tm="100000">
                                          <p:val>
                                            <p:strVal val="#ppt_y"/>
                                          </p:val>
                                        </p:tav>
                                      </p:tavLst>
                                    </p:anim>
                                  </p:childTnLst>
                                </p:cTn>
                              </p:par>
                            </p:childTnLst>
                          </p:cTn>
                        </p:par>
                        <p:par>
                          <p:cTn id="32" fill="hold">
                            <p:stCondLst>
                              <p:cond delay="3100"/>
                            </p:stCondLst>
                            <p:childTnLst>
                              <p:par>
                                <p:cTn id="33" presetID="16" presetClass="entr" presetSubtype="21" fill="hold" grpId="0" nodeType="afterEffect">
                                  <p:stCondLst>
                                    <p:cond delay="0"/>
                                  </p:stCondLst>
                                  <p:childTnLst>
                                    <p:set>
                                      <p:cBhvr>
                                        <p:cTn id="34" dur="1" fill="hold">
                                          <p:stCondLst>
                                            <p:cond delay="0"/>
                                          </p:stCondLst>
                                        </p:cTn>
                                        <p:tgtEl>
                                          <p:spTgt spid="318"/>
                                        </p:tgtEl>
                                        <p:attrNameLst>
                                          <p:attrName>style.visibility</p:attrName>
                                        </p:attrNameLst>
                                      </p:cBhvr>
                                      <p:to>
                                        <p:strVal val="visible"/>
                                      </p:to>
                                    </p:set>
                                    <p:animEffect transition="in" filter="barn(inVertical)">
                                      <p:cBhvr>
                                        <p:cTn id="35" dur="500"/>
                                        <p:tgtEl>
                                          <p:spTgt spid="318"/>
                                        </p:tgtEl>
                                      </p:cBhvr>
                                    </p:animEffect>
                                  </p:childTnLst>
                                </p:cTn>
                              </p:par>
                            </p:childTnLst>
                          </p:cTn>
                        </p:par>
                        <p:par>
                          <p:cTn id="36" fill="hold">
                            <p:stCondLst>
                              <p:cond delay="3600"/>
                            </p:stCondLst>
                            <p:childTnLst>
                              <p:par>
                                <p:cTn id="37" presetID="6" presetClass="entr" presetSubtype="32" fill="hold" nodeType="afterEffect">
                                  <p:stCondLst>
                                    <p:cond delay="0"/>
                                  </p:stCondLst>
                                  <p:childTnLst>
                                    <p:set>
                                      <p:cBhvr>
                                        <p:cTn id="38" dur="1" fill="hold">
                                          <p:stCondLst>
                                            <p:cond delay="0"/>
                                          </p:stCondLst>
                                        </p:cTn>
                                        <p:tgtEl>
                                          <p:spTgt spid="146"/>
                                        </p:tgtEl>
                                        <p:attrNameLst>
                                          <p:attrName>style.visibility</p:attrName>
                                        </p:attrNameLst>
                                      </p:cBhvr>
                                      <p:to>
                                        <p:strVal val="visible"/>
                                      </p:to>
                                    </p:set>
                                    <p:animEffect transition="in" filter="circle(out)">
                                      <p:cBhvr>
                                        <p:cTn id="39" dur="600"/>
                                        <p:tgtEl>
                                          <p:spTgt spid="146"/>
                                        </p:tgtEl>
                                      </p:cBhvr>
                                    </p:animEffect>
                                  </p:childTnLst>
                                </p:cTn>
                              </p:par>
                            </p:childTnLst>
                          </p:cTn>
                        </p:par>
                        <p:par>
                          <p:cTn id="40" fill="hold">
                            <p:stCondLst>
                              <p:cond delay="4200"/>
                            </p:stCondLst>
                            <p:childTnLst>
                              <p:par>
                                <p:cTn id="41" presetID="2" presetClass="entr" presetSubtype="8" fill="hold" nodeType="afterEffect">
                                  <p:stCondLst>
                                    <p:cond delay="0"/>
                                  </p:stCondLst>
                                  <p:childTnLst>
                                    <p:set>
                                      <p:cBhvr>
                                        <p:cTn id="42" dur="1" fill="hold">
                                          <p:stCondLst>
                                            <p:cond delay="0"/>
                                          </p:stCondLst>
                                        </p:cTn>
                                        <p:tgtEl>
                                          <p:spTgt spid="328"/>
                                        </p:tgtEl>
                                        <p:attrNameLst>
                                          <p:attrName>style.visibility</p:attrName>
                                        </p:attrNameLst>
                                      </p:cBhvr>
                                      <p:to>
                                        <p:strVal val="visible"/>
                                      </p:to>
                                    </p:set>
                                    <p:anim calcmode="lin" valueType="num">
                                      <p:cBhvr additive="base">
                                        <p:cTn id="43" dur="500" fill="hold"/>
                                        <p:tgtEl>
                                          <p:spTgt spid="328"/>
                                        </p:tgtEl>
                                        <p:attrNameLst>
                                          <p:attrName>ppt_x</p:attrName>
                                        </p:attrNameLst>
                                      </p:cBhvr>
                                      <p:tavLst>
                                        <p:tav tm="0">
                                          <p:val>
                                            <p:strVal val="0-#ppt_w/2"/>
                                          </p:val>
                                        </p:tav>
                                        <p:tav tm="100000">
                                          <p:val>
                                            <p:strVal val="#ppt_x"/>
                                          </p:val>
                                        </p:tav>
                                      </p:tavLst>
                                    </p:anim>
                                    <p:anim calcmode="lin" valueType="num">
                                      <p:cBhvr additive="base">
                                        <p:cTn id="44" dur="500" fill="hold"/>
                                        <p:tgtEl>
                                          <p:spTgt spid="328"/>
                                        </p:tgtEl>
                                        <p:attrNameLst>
                                          <p:attrName>ppt_y</p:attrName>
                                        </p:attrNameLst>
                                      </p:cBhvr>
                                      <p:tavLst>
                                        <p:tav tm="0">
                                          <p:val>
                                            <p:strVal val="#ppt_y"/>
                                          </p:val>
                                        </p:tav>
                                        <p:tav tm="100000">
                                          <p:val>
                                            <p:strVal val="#ppt_y"/>
                                          </p:val>
                                        </p:tav>
                                      </p:tavLst>
                                    </p:anim>
                                  </p:childTnLst>
                                </p:cTn>
                              </p:par>
                            </p:childTnLst>
                          </p:cTn>
                        </p:par>
                        <p:par>
                          <p:cTn id="45" fill="hold">
                            <p:stCondLst>
                              <p:cond delay="4700"/>
                            </p:stCondLst>
                            <p:childTnLst>
                              <p:par>
                                <p:cTn id="46" presetID="16" presetClass="entr" presetSubtype="21" fill="hold" grpId="0" nodeType="afterEffect">
                                  <p:stCondLst>
                                    <p:cond delay="0"/>
                                  </p:stCondLst>
                                  <p:childTnLst>
                                    <p:set>
                                      <p:cBhvr>
                                        <p:cTn id="47" dur="1" fill="hold">
                                          <p:stCondLst>
                                            <p:cond delay="0"/>
                                          </p:stCondLst>
                                        </p:cTn>
                                        <p:tgtEl>
                                          <p:spTgt spid="319"/>
                                        </p:tgtEl>
                                        <p:attrNameLst>
                                          <p:attrName>style.visibility</p:attrName>
                                        </p:attrNameLst>
                                      </p:cBhvr>
                                      <p:to>
                                        <p:strVal val="visible"/>
                                      </p:to>
                                    </p:set>
                                    <p:animEffect transition="in" filter="barn(inVertical)">
                                      <p:cBhvr>
                                        <p:cTn id="48" dur="500"/>
                                        <p:tgtEl>
                                          <p:spTgt spid="319"/>
                                        </p:tgtEl>
                                      </p:cBhvr>
                                    </p:animEffect>
                                  </p:childTnLst>
                                </p:cTn>
                              </p:par>
                            </p:childTnLst>
                          </p:cTn>
                        </p:par>
                        <p:par>
                          <p:cTn id="49" fill="hold">
                            <p:stCondLst>
                              <p:cond delay="5200"/>
                            </p:stCondLst>
                            <p:childTnLst>
                              <p:par>
                                <p:cTn id="50" presetID="6" presetClass="entr" presetSubtype="32" fill="hold" nodeType="afterEffect">
                                  <p:stCondLst>
                                    <p:cond delay="0"/>
                                  </p:stCondLst>
                                  <p:childTnLst>
                                    <p:set>
                                      <p:cBhvr>
                                        <p:cTn id="51" dur="1" fill="hold">
                                          <p:stCondLst>
                                            <p:cond delay="0"/>
                                          </p:stCondLst>
                                        </p:cTn>
                                        <p:tgtEl>
                                          <p:spTgt spid="232"/>
                                        </p:tgtEl>
                                        <p:attrNameLst>
                                          <p:attrName>style.visibility</p:attrName>
                                        </p:attrNameLst>
                                      </p:cBhvr>
                                      <p:to>
                                        <p:strVal val="visible"/>
                                      </p:to>
                                    </p:set>
                                    <p:animEffect transition="in" filter="circle(out)">
                                      <p:cBhvr>
                                        <p:cTn id="52" dur="600"/>
                                        <p:tgtEl>
                                          <p:spTgt spid="2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317" grpId="0"/>
      <p:bldP spid="318" grpId="0"/>
      <p:bldP spid="31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 name="矩形 347">
            <a:extLst>
              <a:ext uri="{FF2B5EF4-FFF2-40B4-BE49-F238E27FC236}">
                <a16:creationId xmlns="" xmlns:a16="http://schemas.microsoft.com/office/drawing/2014/main" id="{D2C6D781-6853-4D4F-8547-8FC7E6C4E410}"/>
              </a:ext>
            </a:extLst>
          </p:cNvPr>
          <p:cNvSpPr/>
          <p:nvPr/>
        </p:nvSpPr>
        <p:spPr>
          <a:xfrm>
            <a:off x="1699566" y="3600252"/>
            <a:ext cx="2301030" cy="579438"/>
          </a:xfrm>
          <a:prstGeom prst="rect">
            <a:avLst/>
          </a:prstGeom>
          <a:gradFill flip="none" rotWithShape="1">
            <a:gsLst>
              <a:gs pos="0">
                <a:schemeClr val="accent3">
                  <a:alpha val="30000"/>
                </a:schemeClr>
              </a:gs>
              <a:gs pos="49000">
                <a:schemeClr val="accent3">
                  <a:alpha val="10000"/>
                </a:schemeClr>
              </a:gs>
              <a:gs pos="100000">
                <a:schemeClr val="accent3">
                  <a:alpha val="15000"/>
                </a:schemeClr>
              </a:gs>
            </a:gsLst>
            <a:lin ang="5400000" scaled="1"/>
            <a:tileRect/>
          </a:gradFill>
          <a:ln w="28575">
            <a:gradFill flip="none" rotWithShape="1">
              <a:gsLst>
                <a:gs pos="0">
                  <a:schemeClr val="accent3">
                    <a:alpha val="30000"/>
                  </a:schemeClr>
                </a:gs>
                <a:gs pos="100000">
                  <a:schemeClr val="accent3">
                    <a:alpha val="30000"/>
                  </a:schemeClr>
                </a:gs>
                <a:gs pos="52000">
                  <a:schemeClr val="accent3">
                    <a:alpha val="10000"/>
                  </a:scheme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 xmlns:a16="http://schemas.microsoft.com/office/drawing/2014/main" id="{D695A36F-65DE-4BA0-B27D-38DF64854EAF}"/>
              </a:ext>
            </a:extLst>
          </p:cNvPr>
          <p:cNvGrpSpPr/>
          <p:nvPr/>
        </p:nvGrpSpPr>
        <p:grpSpPr>
          <a:xfrm>
            <a:off x="3613427" y="282265"/>
            <a:ext cx="4965147" cy="609273"/>
            <a:chOff x="3613427" y="282265"/>
            <a:chExt cx="4965147" cy="609273"/>
          </a:xfrm>
        </p:grpSpPr>
        <p:pic>
          <p:nvPicPr>
            <p:cNvPr id="3" name="图片 2">
              <a:extLst>
                <a:ext uri="{FF2B5EF4-FFF2-40B4-BE49-F238E27FC236}">
                  <a16:creationId xmlns="" xmlns:a16="http://schemas.microsoft.com/office/drawing/2014/main" id="{4312625C-EC29-4849-86F1-F33EAD8EA86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V="1">
              <a:off x="3737908" y="282265"/>
              <a:ext cx="4716185" cy="609273"/>
            </a:xfrm>
            <a:prstGeom prst="rect">
              <a:avLst/>
            </a:prstGeom>
          </p:spPr>
        </p:pic>
        <p:sp>
          <p:nvSpPr>
            <p:cNvPr id="4" name="文本框 3">
              <a:extLst>
                <a:ext uri="{FF2B5EF4-FFF2-40B4-BE49-F238E27FC236}">
                  <a16:creationId xmlns="" xmlns:a16="http://schemas.microsoft.com/office/drawing/2014/main" id="{E00C5390-4740-4143-A265-94D6739F671B}"/>
                </a:ext>
              </a:extLst>
            </p:cNvPr>
            <p:cNvSpPr txBox="1"/>
            <p:nvPr/>
          </p:nvSpPr>
          <p:spPr>
            <a:xfrm>
              <a:off x="3613427" y="356888"/>
              <a:ext cx="4965147" cy="523220"/>
            </a:xfrm>
            <a:prstGeom prst="rect">
              <a:avLst/>
            </a:prstGeom>
            <a:noFill/>
            <a:effectLst>
              <a:outerShdw blurRad="50800" dist="38100" dir="8100000" algn="tr" rotWithShape="0">
                <a:prstClr val="black">
                  <a:alpha val="40000"/>
                </a:prstClr>
              </a:outerShdw>
            </a:effectLst>
          </p:spPr>
          <p:txBody>
            <a:bodyPr wrap="square" rtlCol="0">
              <a:spAutoFit/>
            </a:bodyPr>
            <a:lstStyle/>
            <a:p>
              <a:pPr algn="ctr"/>
              <a:r>
                <a:rPr lang="zh-CN" altLang="en-US" sz="2800" b="1" dirty="0">
                  <a:solidFill>
                    <a:schemeClr val="bg1"/>
                  </a:solidFill>
                  <a:latin typeface="思源黑体 CN Bold" panose="020B0800000000000000" pitchFamily="34" charset="-122"/>
                  <a:ea typeface="思源黑体 CN Bold" panose="020B0800000000000000" pitchFamily="34" charset="-122"/>
                </a:rPr>
                <a:t>“互联网＋”的新基础设施</a:t>
              </a:r>
            </a:p>
          </p:txBody>
        </p:sp>
      </p:grpSp>
      <p:grpSp>
        <p:nvGrpSpPr>
          <p:cNvPr id="5" name="组合 4">
            <a:extLst>
              <a:ext uri="{FF2B5EF4-FFF2-40B4-BE49-F238E27FC236}">
                <a16:creationId xmlns="" xmlns:a16="http://schemas.microsoft.com/office/drawing/2014/main" id="{D9F56529-4BE3-48F2-9A3E-849CE0B0DF79}"/>
              </a:ext>
            </a:extLst>
          </p:cNvPr>
          <p:cNvGrpSpPr/>
          <p:nvPr/>
        </p:nvGrpSpPr>
        <p:grpSpPr>
          <a:xfrm>
            <a:off x="5338189" y="1733333"/>
            <a:ext cx="1527702" cy="1526432"/>
            <a:chOff x="1531165" y="1925024"/>
            <a:chExt cx="1330270" cy="1329164"/>
          </a:xfrm>
        </p:grpSpPr>
        <p:grpSp>
          <p:nvGrpSpPr>
            <p:cNvPr id="6" name="组合 5">
              <a:extLst>
                <a:ext uri="{FF2B5EF4-FFF2-40B4-BE49-F238E27FC236}">
                  <a16:creationId xmlns="" xmlns:a16="http://schemas.microsoft.com/office/drawing/2014/main" id="{EC0D9047-FE80-46F0-B160-247B708BC14C}"/>
                </a:ext>
              </a:extLst>
            </p:cNvPr>
            <p:cNvGrpSpPr/>
            <p:nvPr/>
          </p:nvGrpSpPr>
          <p:grpSpPr>
            <a:xfrm flipH="1">
              <a:off x="1531165" y="1925024"/>
              <a:ext cx="1330270" cy="1329164"/>
              <a:chOff x="3994983" y="1865952"/>
              <a:chExt cx="813294" cy="812618"/>
            </a:xfrm>
          </p:grpSpPr>
          <p:grpSp>
            <p:nvGrpSpPr>
              <p:cNvPr id="8" name="Group 79">
                <a:extLst>
                  <a:ext uri="{FF2B5EF4-FFF2-40B4-BE49-F238E27FC236}">
                    <a16:creationId xmlns="" xmlns:a16="http://schemas.microsoft.com/office/drawing/2014/main" id="{ECDA153B-6D5A-4E80-8D31-BF959EB175E7}"/>
                  </a:ext>
                </a:extLst>
              </p:cNvPr>
              <p:cNvGrpSpPr>
                <a:grpSpLocks noChangeAspect="1"/>
              </p:cNvGrpSpPr>
              <p:nvPr/>
            </p:nvGrpSpPr>
            <p:grpSpPr bwMode="auto">
              <a:xfrm>
                <a:off x="3994983" y="1865952"/>
                <a:ext cx="813294" cy="812618"/>
                <a:chOff x="2035" y="355"/>
                <a:chExt cx="3610" cy="3607"/>
              </a:xfrm>
              <a:gradFill flip="none" rotWithShape="1">
                <a:gsLst>
                  <a:gs pos="0">
                    <a:schemeClr val="bg1"/>
                  </a:gs>
                  <a:gs pos="77000">
                    <a:schemeClr val="bg1">
                      <a:alpha val="0"/>
                    </a:schemeClr>
                  </a:gs>
                </a:gsLst>
                <a:lin ang="2700000" scaled="1"/>
                <a:tileRect/>
              </a:gradFill>
            </p:grpSpPr>
            <p:sp>
              <p:nvSpPr>
                <p:cNvPr id="45" name="Freeform 80">
                  <a:extLst>
                    <a:ext uri="{FF2B5EF4-FFF2-40B4-BE49-F238E27FC236}">
                      <a16:creationId xmlns="" xmlns:a16="http://schemas.microsoft.com/office/drawing/2014/main" id="{0B6D798D-D4D9-46DC-9B6E-2EF00B0B56A8}"/>
                    </a:ext>
                  </a:extLst>
                </p:cNvPr>
                <p:cNvSpPr>
                  <a:spLocks/>
                </p:cNvSpPr>
                <p:nvPr/>
              </p:nvSpPr>
              <p:spPr bwMode="auto">
                <a:xfrm>
                  <a:off x="2634" y="772"/>
                  <a:ext cx="140" cy="137"/>
                </a:xfrm>
                <a:custGeom>
                  <a:avLst/>
                  <a:gdLst>
                    <a:gd name="T0" fmla="*/ 48 w 59"/>
                    <a:gd name="T1" fmla="*/ 48 h 58"/>
                    <a:gd name="T2" fmla="*/ 10 w 59"/>
                    <a:gd name="T3" fmla="*/ 47 h 58"/>
                    <a:gd name="T4" fmla="*/ 11 w 59"/>
                    <a:gd name="T5" fmla="*/ 10 h 58"/>
                    <a:gd name="T6" fmla="*/ 49 w 59"/>
                    <a:gd name="T7" fmla="*/ 11 h 58"/>
                    <a:gd name="T8" fmla="*/ 48 w 59"/>
                    <a:gd name="T9" fmla="*/ 48 h 58"/>
                  </a:gdLst>
                  <a:ahLst/>
                  <a:cxnLst>
                    <a:cxn ang="0">
                      <a:pos x="T0" y="T1"/>
                    </a:cxn>
                    <a:cxn ang="0">
                      <a:pos x="T2" y="T3"/>
                    </a:cxn>
                    <a:cxn ang="0">
                      <a:pos x="T4" y="T5"/>
                    </a:cxn>
                    <a:cxn ang="0">
                      <a:pos x="T6" y="T7"/>
                    </a:cxn>
                    <a:cxn ang="0">
                      <a:pos x="T8" y="T9"/>
                    </a:cxn>
                  </a:cxnLst>
                  <a:rect l="0" t="0" r="r" b="b"/>
                  <a:pathLst>
                    <a:path w="59" h="58">
                      <a:moveTo>
                        <a:pt x="48" y="48"/>
                      </a:moveTo>
                      <a:cubicBezTo>
                        <a:pt x="37" y="58"/>
                        <a:pt x="20" y="58"/>
                        <a:pt x="10" y="47"/>
                      </a:cubicBezTo>
                      <a:cubicBezTo>
                        <a:pt x="0" y="36"/>
                        <a:pt x="1" y="20"/>
                        <a:pt x="11" y="10"/>
                      </a:cubicBezTo>
                      <a:cubicBezTo>
                        <a:pt x="22" y="0"/>
                        <a:pt x="39" y="0"/>
                        <a:pt x="49" y="11"/>
                      </a:cubicBezTo>
                      <a:cubicBezTo>
                        <a:pt x="59" y="22"/>
                        <a:pt x="58" y="38"/>
                        <a:pt x="48" y="48"/>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46" name="Freeform 81">
                  <a:extLst>
                    <a:ext uri="{FF2B5EF4-FFF2-40B4-BE49-F238E27FC236}">
                      <a16:creationId xmlns="" xmlns:a16="http://schemas.microsoft.com/office/drawing/2014/main" id="{76878E57-8A8D-4AA3-8C2D-DB6C27D7241D}"/>
                    </a:ext>
                  </a:extLst>
                </p:cNvPr>
                <p:cNvSpPr>
                  <a:spLocks/>
                </p:cNvSpPr>
                <p:nvPr/>
              </p:nvSpPr>
              <p:spPr bwMode="auto">
                <a:xfrm>
                  <a:off x="2461" y="940"/>
                  <a:ext cx="140" cy="142"/>
                </a:xfrm>
                <a:custGeom>
                  <a:avLst/>
                  <a:gdLst>
                    <a:gd name="T0" fmla="*/ 50 w 59"/>
                    <a:gd name="T1" fmla="*/ 47 h 60"/>
                    <a:gd name="T2" fmla="*/ 13 w 59"/>
                    <a:gd name="T3" fmla="*/ 51 h 60"/>
                    <a:gd name="T4" fmla="*/ 9 w 59"/>
                    <a:gd name="T5" fmla="*/ 14 h 60"/>
                    <a:gd name="T6" fmla="*/ 46 w 59"/>
                    <a:gd name="T7" fmla="*/ 10 h 60"/>
                    <a:gd name="T8" fmla="*/ 50 w 59"/>
                    <a:gd name="T9" fmla="*/ 47 h 60"/>
                  </a:gdLst>
                  <a:ahLst/>
                  <a:cxnLst>
                    <a:cxn ang="0">
                      <a:pos x="T0" y="T1"/>
                    </a:cxn>
                    <a:cxn ang="0">
                      <a:pos x="T2" y="T3"/>
                    </a:cxn>
                    <a:cxn ang="0">
                      <a:pos x="T4" y="T5"/>
                    </a:cxn>
                    <a:cxn ang="0">
                      <a:pos x="T6" y="T7"/>
                    </a:cxn>
                    <a:cxn ang="0">
                      <a:pos x="T8" y="T9"/>
                    </a:cxn>
                  </a:cxnLst>
                  <a:rect l="0" t="0" r="r" b="b"/>
                  <a:pathLst>
                    <a:path w="59" h="60">
                      <a:moveTo>
                        <a:pt x="50" y="47"/>
                      </a:moveTo>
                      <a:cubicBezTo>
                        <a:pt x="41" y="58"/>
                        <a:pt x="24" y="60"/>
                        <a:pt x="13" y="51"/>
                      </a:cubicBezTo>
                      <a:cubicBezTo>
                        <a:pt x="2" y="42"/>
                        <a:pt x="0" y="25"/>
                        <a:pt x="9" y="14"/>
                      </a:cubicBezTo>
                      <a:cubicBezTo>
                        <a:pt x="18" y="2"/>
                        <a:pt x="35" y="0"/>
                        <a:pt x="46" y="10"/>
                      </a:cubicBezTo>
                      <a:cubicBezTo>
                        <a:pt x="58" y="19"/>
                        <a:pt x="59" y="35"/>
                        <a:pt x="50" y="47"/>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47" name="Freeform 82">
                  <a:extLst>
                    <a:ext uri="{FF2B5EF4-FFF2-40B4-BE49-F238E27FC236}">
                      <a16:creationId xmlns="" xmlns:a16="http://schemas.microsoft.com/office/drawing/2014/main" id="{24F3529B-97FE-452A-9170-8A2609E5CD65}"/>
                    </a:ext>
                  </a:extLst>
                </p:cNvPr>
                <p:cNvSpPr>
                  <a:spLocks/>
                </p:cNvSpPr>
                <p:nvPr/>
              </p:nvSpPr>
              <p:spPr bwMode="auto">
                <a:xfrm>
                  <a:off x="2312" y="1134"/>
                  <a:ext cx="145" cy="142"/>
                </a:xfrm>
                <a:custGeom>
                  <a:avLst/>
                  <a:gdLst>
                    <a:gd name="T0" fmla="*/ 53 w 61"/>
                    <a:gd name="T1" fmla="*/ 43 h 60"/>
                    <a:gd name="T2" fmla="*/ 17 w 61"/>
                    <a:gd name="T3" fmla="*/ 53 h 60"/>
                    <a:gd name="T4" fmla="*/ 8 w 61"/>
                    <a:gd name="T5" fmla="*/ 16 h 60"/>
                    <a:gd name="T6" fmla="*/ 44 w 61"/>
                    <a:gd name="T7" fmla="*/ 7 h 60"/>
                    <a:gd name="T8" fmla="*/ 53 w 61"/>
                    <a:gd name="T9" fmla="*/ 43 h 60"/>
                  </a:gdLst>
                  <a:ahLst/>
                  <a:cxnLst>
                    <a:cxn ang="0">
                      <a:pos x="T0" y="T1"/>
                    </a:cxn>
                    <a:cxn ang="0">
                      <a:pos x="T2" y="T3"/>
                    </a:cxn>
                    <a:cxn ang="0">
                      <a:pos x="T4" y="T5"/>
                    </a:cxn>
                    <a:cxn ang="0">
                      <a:pos x="T6" y="T7"/>
                    </a:cxn>
                    <a:cxn ang="0">
                      <a:pos x="T8" y="T9"/>
                    </a:cxn>
                  </a:cxnLst>
                  <a:rect l="0" t="0" r="r" b="b"/>
                  <a:pathLst>
                    <a:path w="61" h="60">
                      <a:moveTo>
                        <a:pt x="53" y="43"/>
                      </a:moveTo>
                      <a:cubicBezTo>
                        <a:pt x="46" y="56"/>
                        <a:pt x="29" y="60"/>
                        <a:pt x="17" y="53"/>
                      </a:cubicBezTo>
                      <a:cubicBezTo>
                        <a:pt x="4" y="45"/>
                        <a:pt x="0" y="29"/>
                        <a:pt x="8" y="16"/>
                      </a:cubicBezTo>
                      <a:cubicBezTo>
                        <a:pt x="15" y="4"/>
                        <a:pt x="31" y="0"/>
                        <a:pt x="44" y="7"/>
                      </a:cubicBezTo>
                      <a:cubicBezTo>
                        <a:pt x="57" y="15"/>
                        <a:pt x="61" y="31"/>
                        <a:pt x="53" y="43"/>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48" name="Freeform 83">
                  <a:extLst>
                    <a:ext uri="{FF2B5EF4-FFF2-40B4-BE49-F238E27FC236}">
                      <a16:creationId xmlns="" xmlns:a16="http://schemas.microsoft.com/office/drawing/2014/main" id="{BD85D9F8-CE07-4344-8146-8D76639C12B1}"/>
                    </a:ext>
                  </a:extLst>
                </p:cNvPr>
                <p:cNvSpPr>
                  <a:spLocks/>
                </p:cNvSpPr>
                <p:nvPr/>
              </p:nvSpPr>
              <p:spPr bwMode="auto">
                <a:xfrm>
                  <a:off x="2194" y="1345"/>
                  <a:ext cx="142" cy="142"/>
                </a:xfrm>
                <a:custGeom>
                  <a:avLst/>
                  <a:gdLst>
                    <a:gd name="T0" fmla="*/ 55 w 60"/>
                    <a:gd name="T1" fmla="*/ 41 h 60"/>
                    <a:gd name="T2" fmla="*/ 20 w 60"/>
                    <a:gd name="T3" fmla="*/ 55 h 60"/>
                    <a:gd name="T4" fmla="*/ 6 w 60"/>
                    <a:gd name="T5" fmla="*/ 20 h 60"/>
                    <a:gd name="T6" fmla="*/ 40 w 60"/>
                    <a:gd name="T7" fmla="*/ 6 h 60"/>
                    <a:gd name="T8" fmla="*/ 55 w 60"/>
                    <a:gd name="T9" fmla="*/ 41 h 60"/>
                  </a:gdLst>
                  <a:ahLst/>
                  <a:cxnLst>
                    <a:cxn ang="0">
                      <a:pos x="T0" y="T1"/>
                    </a:cxn>
                    <a:cxn ang="0">
                      <a:pos x="T2" y="T3"/>
                    </a:cxn>
                    <a:cxn ang="0">
                      <a:pos x="T4" y="T5"/>
                    </a:cxn>
                    <a:cxn ang="0">
                      <a:pos x="T6" y="T7"/>
                    </a:cxn>
                    <a:cxn ang="0">
                      <a:pos x="T8" y="T9"/>
                    </a:cxn>
                  </a:cxnLst>
                  <a:rect l="0" t="0" r="r" b="b"/>
                  <a:pathLst>
                    <a:path w="60" h="60">
                      <a:moveTo>
                        <a:pt x="55" y="41"/>
                      </a:moveTo>
                      <a:cubicBezTo>
                        <a:pt x="49" y="54"/>
                        <a:pt x="33" y="60"/>
                        <a:pt x="20" y="55"/>
                      </a:cubicBezTo>
                      <a:cubicBezTo>
                        <a:pt x="6" y="49"/>
                        <a:pt x="0" y="33"/>
                        <a:pt x="6" y="20"/>
                      </a:cubicBezTo>
                      <a:cubicBezTo>
                        <a:pt x="11" y="6"/>
                        <a:pt x="27" y="0"/>
                        <a:pt x="40" y="6"/>
                      </a:cubicBezTo>
                      <a:cubicBezTo>
                        <a:pt x="54" y="12"/>
                        <a:pt x="60" y="27"/>
                        <a:pt x="55" y="41"/>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49" name="Freeform 84">
                  <a:extLst>
                    <a:ext uri="{FF2B5EF4-FFF2-40B4-BE49-F238E27FC236}">
                      <a16:creationId xmlns="" xmlns:a16="http://schemas.microsoft.com/office/drawing/2014/main" id="{A643918F-EA04-4E58-A75C-39C5D3DD093C}"/>
                    </a:ext>
                  </a:extLst>
                </p:cNvPr>
                <p:cNvSpPr>
                  <a:spLocks/>
                </p:cNvSpPr>
                <p:nvPr/>
              </p:nvSpPr>
              <p:spPr bwMode="auto">
                <a:xfrm>
                  <a:off x="2106" y="1572"/>
                  <a:ext cx="140" cy="140"/>
                </a:xfrm>
                <a:custGeom>
                  <a:avLst/>
                  <a:gdLst>
                    <a:gd name="T0" fmla="*/ 55 w 59"/>
                    <a:gd name="T1" fmla="*/ 37 h 59"/>
                    <a:gd name="T2" fmla="*/ 23 w 59"/>
                    <a:gd name="T3" fmla="*/ 56 h 59"/>
                    <a:gd name="T4" fmla="*/ 4 w 59"/>
                    <a:gd name="T5" fmla="*/ 23 h 59"/>
                    <a:gd name="T6" fmla="*/ 37 w 59"/>
                    <a:gd name="T7" fmla="*/ 4 h 59"/>
                    <a:gd name="T8" fmla="*/ 55 w 59"/>
                    <a:gd name="T9" fmla="*/ 37 h 59"/>
                  </a:gdLst>
                  <a:ahLst/>
                  <a:cxnLst>
                    <a:cxn ang="0">
                      <a:pos x="T0" y="T1"/>
                    </a:cxn>
                    <a:cxn ang="0">
                      <a:pos x="T2" y="T3"/>
                    </a:cxn>
                    <a:cxn ang="0">
                      <a:pos x="T4" y="T5"/>
                    </a:cxn>
                    <a:cxn ang="0">
                      <a:pos x="T6" y="T7"/>
                    </a:cxn>
                    <a:cxn ang="0">
                      <a:pos x="T8" y="T9"/>
                    </a:cxn>
                  </a:cxnLst>
                  <a:rect l="0" t="0" r="r" b="b"/>
                  <a:pathLst>
                    <a:path w="59" h="59">
                      <a:moveTo>
                        <a:pt x="55" y="37"/>
                      </a:moveTo>
                      <a:cubicBezTo>
                        <a:pt x="52" y="51"/>
                        <a:pt x="37" y="59"/>
                        <a:pt x="23" y="56"/>
                      </a:cubicBezTo>
                      <a:cubicBezTo>
                        <a:pt x="9" y="52"/>
                        <a:pt x="0" y="37"/>
                        <a:pt x="4" y="23"/>
                      </a:cubicBezTo>
                      <a:cubicBezTo>
                        <a:pt x="8" y="9"/>
                        <a:pt x="22" y="0"/>
                        <a:pt x="37" y="4"/>
                      </a:cubicBezTo>
                      <a:cubicBezTo>
                        <a:pt x="51" y="8"/>
                        <a:pt x="59" y="23"/>
                        <a:pt x="55" y="37"/>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50" name="Freeform 85">
                  <a:extLst>
                    <a:ext uri="{FF2B5EF4-FFF2-40B4-BE49-F238E27FC236}">
                      <a16:creationId xmlns="" xmlns:a16="http://schemas.microsoft.com/office/drawing/2014/main" id="{16740F80-E066-418E-8BF9-99B18E9F70C1}"/>
                    </a:ext>
                  </a:extLst>
                </p:cNvPr>
                <p:cNvSpPr>
                  <a:spLocks/>
                </p:cNvSpPr>
                <p:nvPr/>
              </p:nvSpPr>
              <p:spPr bwMode="auto">
                <a:xfrm>
                  <a:off x="2054" y="1813"/>
                  <a:ext cx="133" cy="133"/>
                </a:xfrm>
                <a:custGeom>
                  <a:avLst/>
                  <a:gdLst>
                    <a:gd name="T0" fmla="*/ 54 w 56"/>
                    <a:gd name="T1" fmla="*/ 31 h 56"/>
                    <a:gd name="T2" fmla="*/ 25 w 56"/>
                    <a:gd name="T3" fmla="*/ 54 h 56"/>
                    <a:gd name="T4" fmla="*/ 2 w 56"/>
                    <a:gd name="T5" fmla="*/ 25 h 56"/>
                    <a:gd name="T6" fmla="*/ 31 w 56"/>
                    <a:gd name="T7" fmla="*/ 1 h 56"/>
                    <a:gd name="T8" fmla="*/ 54 w 56"/>
                    <a:gd name="T9" fmla="*/ 31 h 56"/>
                  </a:gdLst>
                  <a:ahLst/>
                  <a:cxnLst>
                    <a:cxn ang="0">
                      <a:pos x="T0" y="T1"/>
                    </a:cxn>
                    <a:cxn ang="0">
                      <a:pos x="T2" y="T3"/>
                    </a:cxn>
                    <a:cxn ang="0">
                      <a:pos x="T4" y="T5"/>
                    </a:cxn>
                    <a:cxn ang="0">
                      <a:pos x="T6" y="T7"/>
                    </a:cxn>
                    <a:cxn ang="0">
                      <a:pos x="T8" y="T9"/>
                    </a:cxn>
                  </a:cxnLst>
                  <a:rect l="0" t="0" r="r" b="b"/>
                  <a:pathLst>
                    <a:path w="56" h="56">
                      <a:moveTo>
                        <a:pt x="54" y="31"/>
                      </a:moveTo>
                      <a:cubicBezTo>
                        <a:pt x="53" y="45"/>
                        <a:pt x="39" y="56"/>
                        <a:pt x="25" y="54"/>
                      </a:cubicBezTo>
                      <a:cubicBezTo>
                        <a:pt x="10" y="52"/>
                        <a:pt x="0" y="39"/>
                        <a:pt x="2" y="25"/>
                      </a:cubicBezTo>
                      <a:cubicBezTo>
                        <a:pt x="4" y="10"/>
                        <a:pt x="17" y="0"/>
                        <a:pt x="31" y="1"/>
                      </a:cubicBezTo>
                      <a:cubicBezTo>
                        <a:pt x="46" y="3"/>
                        <a:pt x="56" y="16"/>
                        <a:pt x="54" y="31"/>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51" name="Freeform 86">
                  <a:extLst>
                    <a:ext uri="{FF2B5EF4-FFF2-40B4-BE49-F238E27FC236}">
                      <a16:creationId xmlns="" xmlns:a16="http://schemas.microsoft.com/office/drawing/2014/main" id="{EEE8F8F3-9A33-4507-95F3-F54B74DE08EC}"/>
                    </a:ext>
                  </a:extLst>
                </p:cNvPr>
                <p:cNvSpPr>
                  <a:spLocks/>
                </p:cNvSpPr>
                <p:nvPr/>
              </p:nvSpPr>
              <p:spPr bwMode="auto">
                <a:xfrm>
                  <a:off x="2035" y="2057"/>
                  <a:ext cx="126" cy="128"/>
                </a:xfrm>
                <a:custGeom>
                  <a:avLst/>
                  <a:gdLst>
                    <a:gd name="T0" fmla="*/ 53 w 53"/>
                    <a:gd name="T1" fmla="*/ 26 h 54"/>
                    <a:gd name="T2" fmla="*/ 27 w 53"/>
                    <a:gd name="T3" fmla="*/ 53 h 54"/>
                    <a:gd name="T4" fmla="*/ 0 w 53"/>
                    <a:gd name="T5" fmla="*/ 27 h 54"/>
                    <a:gd name="T6" fmla="*/ 26 w 53"/>
                    <a:gd name="T7" fmla="*/ 0 h 54"/>
                    <a:gd name="T8" fmla="*/ 53 w 53"/>
                    <a:gd name="T9" fmla="*/ 26 h 54"/>
                  </a:gdLst>
                  <a:ahLst/>
                  <a:cxnLst>
                    <a:cxn ang="0">
                      <a:pos x="T0" y="T1"/>
                    </a:cxn>
                    <a:cxn ang="0">
                      <a:pos x="T2" y="T3"/>
                    </a:cxn>
                    <a:cxn ang="0">
                      <a:pos x="T4" y="T5"/>
                    </a:cxn>
                    <a:cxn ang="0">
                      <a:pos x="T6" y="T7"/>
                    </a:cxn>
                    <a:cxn ang="0">
                      <a:pos x="T8" y="T9"/>
                    </a:cxn>
                  </a:cxnLst>
                  <a:rect l="0" t="0" r="r" b="b"/>
                  <a:pathLst>
                    <a:path w="53" h="54">
                      <a:moveTo>
                        <a:pt x="53" y="26"/>
                      </a:moveTo>
                      <a:cubicBezTo>
                        <a:pt x="53" y="41"/>
                        <a:pt x="42" y="53"/>
                        <a:pt x="27" y="53"/>
                      </a:cubicBezTo>
                      <a:cubicBezTo>
                        <a:pt x="12" y="54"/>
                        <a:pt x="0" y="42"/>
                        <a:pt x="0" y="27"/>
                      </a:cubicBezTo>
                      <a:cubicBezTo>
                        <a:pt x="0" y="13"/>
                        <a:pt x="11" y="1"/>
                        <a:pt x="26" y="0"/>
                      </a:cubicBezTo>
                      <a:cubicBezTo>
                        <a:pt x="41" y="0"/>
                        <a:pt x="53" y="12"/>
                        <a:pt x="53" y="26"/>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52" name="Freeform 87">
                  <a:extLst>
                    <a:ext uri="{FF2B5EF4-FFF2-40B4-BE49-F238E27FC236}">
                      <a16:creationId xmlns="" xmlns:a16="http://schemas.microsoft.com/office/drawing/2014/main" id="{E5AE4DF6-0418-4E15-BFF2-91410803D56F}"/>
                    </a:ext>
                  </a:extLst>
                </p:cNvPr>
                <p:cNvSpPr>
                  <a:spLocks/>
                </p:cNvSpPr>
                <p:nvPr/>
              </p:nvSpPr>
              <p:spPr bwMode="auto">
                <a:xfrm>
                  <a:off x="2042" y="2296"/>
                  <a:ext cx="135" cy="135"/>
                </a:xfrm>
                <a:custGeom>
                  <a:avLst/>
                  <a:gdLst>
                    <a:gd name="T0" fmla="*/ 55 w 57"/>
                    <a:gd name="T1" fmla="*/ 24 h 57"/>
                    <a:gd name="T2" fmla="*/ 33 w 57"/>
                    <a:gd name="T3" fmla="*/ 55 h 57"/>
                    <a:gd name="T4" fmla="*/ 2 w 57"/>
                    <a:gd name="T5" fmla="*/ 33 h 57"/>
                    <a:gd name="T6" fmla="*/ 24 w 57"/>
                    <a:gd name="T7" fmla="*/ 2 h 57"/>
                    <a:gd name="T8" fmla="*/ 55 w 57"/>
                    <a:gd name="T9" fmla="*/ 24 h 57"/>
                  </a:gdLst>
                  <a:ahLst/>
                  <a:cxnLst>
                    <a:cxn ang="0">
                      <a:pos x="T0" y="T1"/>
                    </a:cxn>
                    <a:cxn ang="0">
                      <a:pos x="T2" y="T3"/>
                    </a:cxn>
                    <a:cxn ang="0">
                      <a:pos x="T4" y="T5"/>
                    </a:cxn>
                    <a:cxn ang="0">
                      <a:pos x="T6" y="T7"/>
                    </a:cxn>
                    <a:cxn ang="0">
                      <a:pos x="T8" y="T9"/>
                    </a:cxn>
                  </a:cxnLst>
                  <a:rect l="0" t="0" r="r" b="b"/>
                  <a:pathLst>
                    <a:path w="57" h="57">
                      <a:moveTo>
                        <a:pt x="55" y="24"/>
                      </a:moveTo>
                      <a:cubicBezTo>
                        <a:pt x="57" y="39"/>
                        <a:pt x="47" y="52"/>
                        <a:pt x="33" y="55"/>
                      </a:cubicBezTo>
                      <a:cubicBezTo>
                        <a:pt x="18" y="57"/>
                        <a:pt x="4" y="47"/>
                        <a:pt x="2" y="33"/>
                      </a:cubicBezTo>
                      <a:cubicBezTo>
                        <a:pt x="0" y="18"/>
                        <a:pt x="10" y="5"/>
                        <a:pt x="24" y="2"/>
                      </a:cubicBezTo>
                      <a:cubicBezTo>
                        <a:pt x="39" y="0"/>
                        <a:pt x="52" y="10"/>
                        <a:pt x="55" y="2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53" name="Freeform 88">
                  <a:extLst>
                    <a:ext uri="{FF2B5EF4-FFF2-40B4-BE49-F238E27FC236}">
                      <a16:creationId xmlns="" xmlns:a16="http://schemas.microsoft.com/office/drawing/2014/main" id="{B2EDA61D-EEE0-46E3-A280-F8E0A8E3A39B}"/>
                    </a:ext>
                  </a:extLst>
                </p:cNvPr>
                <p:cNvSpPr>
                  <a:spLocks/>
                </p:cNvSpPr>
                <p:nvPr/>
              </p:nvSpPr>
              <p:spPr bwMode="auto">
                <a:xfrm>
                  <a:off x="2085" y="2533"/>
                  <a:ext cx="140" cy="139"/>
                </a:xfrm>
                <a:custGeom>
                  <a:avLst/>
                  <a:gdLst>
                    <a:gd name="T0" fmla="*/ 55 w 59"/>
                    <a:gd name="T1" fmla="*/ 21 h 59"/>
                    <a:gd name="T2" fmla="*/ 37 w 59"/>
                    <a:gd name="T3" fmla="*/ 55 h 59"/>
                    <a:gd name="T4" fmla="*/ 4 w 59"/>
                    <a:gd name="T5" fmla="*/ 37 h 59"/>
                    <a:gd name="T6" fmla="*/ 22 w 59"/>
                    <a:gd name="T7" fmla="*/ 4 h 59"/>
                    <a:gd name="T8" fmla="*/ 55 w 59"/>
                    <a:gd name="T9" fmla="*/ 21 h 59"/>
                  </a:gdLst>
                  <a:ahLst/>
                  <a:cxnLst>
                    <a:cxn ang="0">
                      <a:pos x="T0" y="T1"/>
                    </a:cxn>
                    <a:cxn ang="0">
                      <a:pos x="T2" y="T3"/>
                    </a:cxn>
                    <a:cxn ang="0">
                      <a:pos x="T4" y="T5"/>
                    </a:cxn>
                    <a:cxn ang="0">
                      <a:pos x="T6" y="T7"/>
                    </a:cxn>
                    <a:cxn ang="0">
                      <a:pos x="T8" y="T9"/>
                    </a:cxn>
                  </a:cxnLst>
                  <a:rect l="0" t="0" r="r" b="b"/>
                  <a:pathLst>
                    <a:path w="59" h="59">
                      <a:moveTo>
                        <a:pt x="55" y="21"/>
                      </a:moveTo>
                      <a:cubicBezTo>
                        <a:pt x="59" y="36"/>
                        <a:pt x="51" y="50"/>
                        <a:pt x="37" y="55"/>
                      </a:cubicBezTo>
                      <a:cubicBezTo>
                        <a:pt x="23" y="59"/>
                        <a:pt x="8" y="51"/>
                        <a:pt x="4" y="37"/>
                      </a:cubicBezTo>
                      <a:cubicBezTo>
                        <a:pt x="0" y="23"/>
                        <a:pt x="8" y="8"/>
                        <a:pt x="22" y="4"/>
                      </a:cubicBezTo>
                      <a:cubicBezTo>
                        <a:pt x="36" y="0"/>
                        <a:pt x="50" y="7"/>
                        <a:pt x="55" y="21"/>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54" name="Freeform 89">
                  <a:extLst>
                    <a:ext uri="{FF2B5EF4-FFF2-40B4-BE49-F238E27FC236}">
                      <a16:creationId xmlns="" xmlns:a16="http://schemas.microsoft.com/office/drawing/2014/main" id="{DE0CD3EB-C5D6-459B-95C6-1FCC02297362}"/>
                    </a:ext>
                  </a:extLst>
                </p:cNvPr>
                <p:cNvSpPr>
                  <a:spLocks/>
                </p:cNvSpPr>
                <p:nvPr/>
              </p:nvSpPr>
              <p:spPr bwMode="auto">
                <a:xfrm>
                  <a:off x="2161" y="2760"/>
                  <a:ext cx="142" cy="144"/>
                </a:xfrm>
                <a:custGeom>
                  <a:avLst/>
                  <a:gdLst>
                    <a:gd name="T0" fmla="*/ 54 w 60"/>
                    <a:gd name="T1" fmla="*/ 19 h 61"/>
                    <a:gd name="T2" fmla="*/ 41 w 60"/>
                    <a:gd name="T3" fmla="*/ 55 h 61"/>
                    <a:gd name="T4" fmla="*/ 6 w 60"/>
                    <a:gd name="T5" fmla="*/ 42 h 61"/>
                    <a:gd name="T6" fmla="*/ 19 w 60"/>
                    <a:gd name="T7" fmla="*/ 7 h 61"/>
                    <a:gd name="T8" fmla="*/ 54 w 60"/>
                    <a:gd name="T9" fmla="*/ 19 h 61"/>
                  </a:gdLst>
                  <a:ahLst/>
                  <a:cxnLst>
                    <a:cxn ang="0">
                      <a:pos x="T0" y="T1"/>
                    </a:cxn>
                    <a:cxn ang="0">
                      <a:pos x="T2" y="T3"/>
                    </a:cxn>
                    <a:cxn ang="0">
                      <a:pos x="T4" y="T5"/>
                    </a:cxn>
                    <a:cxn ang="0">
                      <a:pos x="T6" y="T7"/>
                    </a:cxn>
                    <a:cxn ang="0">
                      <a:pos x="T8" y="T9"/>
                    </a:cxn>
                  </a:cxnLst>
                  <a:rect l="0" t="0" r="r" b="b"/>
                  <a:pathLst>
                    <a:path w="60" h="61">
                      <a:moveTo>
                        <a:pt x="54" y="19"/>
                      </a:moveTo>
                      <a:cubicBezTo>
                        <a:pt x="60" y="33"/>
                        <a:pt x="55" y="48"/>
                        <a:pt x="41" y="55"/>
                      </a:cubicBezTo>
                      <a:cubicBezTo>
                        <a:pt x="28" y="61"/>
                        <a:pt x="12" y="55"/>
                        <a:pt x="6" y="42"/>
                      </a:cubicBezTo>
                      <a:cubicBezTo>
                        <a:pt x="0" y="29"/>
                        <a:pt x="6" y="13"/>
                        <a:pt x="19" y="7"/>
                      </a:cubicBezTo>
                      <a:cubicBezTo>
                        <a:pt x="32" y="0"/>
                        <a:pt x="48" y="6"/>
                        <a:pt x="54" y="19"/>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55" name="Freeform 90">
                  <a:extLst>
                    <a:ext uri="{FF2B5EF4-FFF2-40B4-BE49-F238E27FC236}">
                      <a16:creationId xmlns="" xmlns:a16="http://schemas.microsoft.com/office/drawing/2014/main" id="{322017C1-2B49-487F-8682-6AF9EB6F07FA}"/>
                    </a:ext>
                  </a:extLst>
                </p:cNvPr>
                <p:cNvSpPr>
                  <a:spLocks/>
                </p:cNvSpPr>
                <p:nvPr/>
              </p:nvSpPr>
              <p:spPr bwMode="auto">
                <a:xfrm>
                  <a:off x="2270" y="2978"/>
                  <a:ext cx="142" cy="142"/>
                </a:xfrm>
                <a:custGeom>
                  <a:avLst/>
                  <a:gdLst>
                    <a:gd name="T0" fmla="*/ 52 w 60"/>
                    <a:gd name="T1" fmla="*/ 16 h 60"/>
                    <a:gd name="T2" fmla="*/ 45 w 60"/>
                    <a:gd name="T3" fmla="*/ 52 h 60"/>
                    <a:gd name="T4" fmla="*/ 8 w 60"/>
                    <a:gd name="T5" fmla="*/ 45 h 60"/>
                    <a:gd name="T6" fmla="*/ 16 w 60"/>
                    <a:gd name="T7" fmla="*/ 8 h 60"/>
                    <a:gd name="T8" fmla="*/ 52 w 60"/>
                    <a:gd name="T9" fmla="*/ 16 h 60"/>
                  </a:gdLst>
                  <a:ahLst/>
                  <a:cxnLst>
                    <a:cxn ang="0">
                      <a:pos x="T0" y="T1"/>
                    </a:cxn>
                    <a:cxn ang="0">
                      <a:pos x="T2" y="T3"/>
                    </a:cxn>
                    <a:cxn ang="0">
                      <a:pos x="T4" y="T5"/>
                    </a:cxn>
                    <a:cxn ang="0">
                      <a:pos x="T6" y="T7"/>
                    </a:cxn>
                    <a:cxn ang="0">
                      <a:pos x="T8" y="T9"/>
                    </a:cxn>
                  </a:cxnLst>
                  <a:rect l="0" t="0" r="r" b="b"/>
                  <a:pathLst>
                    <a:path w="60" h="60">
                      <a:moveTo>
                        <a:pt x="52" y="16"/>
                      </a:moveTo>
                      <a:cubicBezTo>
                        <a:pt x="60" y="28"/>
                        <a:pt x="57" y="44"/>
                        <a:pt x="45" y="52"/>
                      </a:cubicBezTo>
                      <a:cubicBezTo>
                        <a:pt x="33" y="60"/>
                        <a:pt x="16" y="57"/>
                        <a:pt x="8" y="45"/>
                      </a:cubicBezTo>
                      <a:cubicBezTo>
                        <a:pt x="0" y="32"/>
                        <a:pt x="4" y="16"/>
                        <a:pt x="16" y="8"/>
                      </a:cubicBezTo>
                      <a:cubicBezTo>
                        <a:pt x="28" y="0"/>
                        <a:pt x="44" y="3"/>
                        <a:pt x="52" y="16"/>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56" name="Freeform 91">
                  <a:extLst>
                    <a:ext uri="{FF2B5EF4-FFF2-40B4-BE49-F238E27FC236}">
                      <a16:creationId xmlns="" xmlns:a16="http://schemas.microsoft.com/office/drawing/2014/main" id="{EDBC9FDD-F157-43AC-9700-69DA8E0EC40D}"/>
                    </a:ext>
                  </a:extLst>
                </p:cNvPr>
                <p:cNvSpPr>
                  <a:spLocks/>
                </p:cNvSpPr>
                <p:nvPr/>
              </p:nvSpPr>
              <p:spPr bwMode="auto">
                <a:xfrm>
                  <a:off x="2409" y="3179"/>
                  <a:ext cx="140" cy="140"/>
                </a:xfrm>
                <a:custGeom>
                  <a:avLst/>
                  <a:gdLst>
                    <a:gd name="T0" fmla="*/ 50 w 59"/>
                    <a:gd name="T1" fmla="*/ 12 h 59"/>
                    <a:gd name="T2" fmla="*/ 47 w 59"/>
                    <a:gd name="T3" fmla="*/ 50 h 59"/>
                    <a:gd name="T4" fmla="*/ 10 w 59"/>
                    <a:gd name="T5" fmla="*/ 47 h 59"/>
                    <a:gd name="T6" fmla="*/ 12 w 59"/>
                    <a:gd name="T7" fmla="*/ 10 h 59"/>
                    <a:gd name="T8" fmla="*/ 50 w 59"/>
                    <a:gd name="T9" fmla="*/ 12 h 59"/>
                  </a:gdLst>
                  <a:ahLst/>
                  <a:cxnLst>
                    <a:cxn ang="0">
                      <a:pos x="T0" y="T1"/>
                    </a:cxn>
                    <a:cxn ang="0">
                      <a:pos x="T2" y="T3"/>
                    </a:cxn>
                    <a:cxn ang="0">
                      <a:pos x="T4" y="T5"/>
                    </a:cxn>
                    <a:cxn ang="0">
                      <a:pos x="T6" y="T7"/>
                    </a:cxn>
                    <a:cxn ang="0">
                      <a:pos x="T8" y="T9"/>
                    </a:cxn>
                  </a:cxnLst>
                  <a:rect l="0" t="0" r="r" b="b"/>
                  <a:pathLst>
                    <a:path w="59" h="59">
                      <a:moveTo>
                        <a:pt x="50" y="12"/>
                      </a:moveTo>
                      <a:cubicBezTo>
                        <a:pt x="59" y="23"/>
                        <a:pt x="58" y="40"/>
                        <a:pt x="47" y="50"/>
                      </a:cubicBezTo>
                      <a:cubicBezTo>
                        <a:pt x="36" y="59"/>
                        <a:pt x="19" y="58"/>
                        <a:pt x="10" y="47"/>
                      </a:cubicBezTo>
                      <a:cubicBezTo>
                        <a:pt x="0" y="36"/>
                        <a:pt x="1" y="19"/>
                        <a:pt x="12" y="10"/>
                      </a:cubicBezTo>
                      <a:cubicBezTo>
                        <a:pt x="23" y="0"/>
                        <a:pt x="40" y="1"/>
                        <a:pt x="50" y="12"/>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57" name="Freeform 92">
                  <a:extLst>
                    <a:ext uri="{FF2B5EF4-FFF2-40B4-BE49-F238E27FC236}">
                      <a16:creationId xmlns="" xmlns:a16="http://schemas.microsoft.com/office/drawing/2014/main" id="{9C5CB6F5-2DDB-452A-9162-32F556C9AC90}"/>
                    </a:ext>
                  </a:extLst>
                </p:cNvPr>
                <p:cNvSpPr>
                  <a:spLocks/>
                </p:cNvSpPr>
                <p:nvPr/>
              </p:nvSpPr>
              <p:spPr bwMode="auto">
                <a:xfrm>
                  <a:off x="2575" y="3356"/>
                  <a:ext cx="140" cy="142"/>
                </a:xfrm>
                <a:custGeom>
                  <a:avLst/>
                  <a:gdLst>
                    <a:gd name="T0" fmla="*/ 47 w 59"/>
                    <a:gd name="T1" fmla="*/ 10 h 60"/>
                    <a:gd name="T2" fmla="*/ 49 w 59"/>
                    <a:gd name="T3" fmla="*/ 47 h 60"/>
                    <a:gd name="T4" fmla="*/ 12 w 59"/>
                    <a:gd name="T5" fmla="*/ 50 h 60"/>
                    <a:gd name="T6" fmla="*/ 9 w 59"/>
                    <a:gd name="T7" fmla="*/ 13 h 60"/>
                    <a:gd name="T8" fmla="*/ 47 w 59"/>
                    <a:gd name="T9" fmla="*/ 10 h 60"/>
                  </a:gdLst>
                  <a:ahLst/>
                  <a:cxnLst>
                    <a:cxn ang="0">
                      <a:pos x="T0" y="T1"/>
                    </a:cxn>
                    <a:cxn ang="0">
                      <a:pos x="T2" y="T3"/>
                    </a:cxn>
                    <a:cxn ang="0">
                      <a:pos x="T4" y="T5"/>
                    </a:cxn>
                    <a:cxn ang="0">
                      <a:pos x="T6" y="T7"/>
                    </a:cxn>
                    <a:cxn ang="0">
                      <a:pos x="T8" y="T9"/>
                    </a:cxn>
                  </a:cxnLst>
                  <a:rect l="0" t="0" r="r" b="b"/>
                  <a:pathLst>
                    <a:path w="59" h="60">
                      <a:moveTo>
                        <a:pt x="47" y="10"/>
                      </a:moveTo>
                      <a:cubicBezTo>
                        <a:pt x="58" y="20"/>
                        <a:pt x="59" y="36"/>
                        <a:pt x="49" y="47"/>
                      </a:cubicBezTo>
                      <a:cubicBezTo>
                        <a:pt x="40" y="59"/>
                        <a:pt x="23" y="60"/>
                        <a:pt x="12" y="50"/>
                      </a:cubicBezTo>
                      <a:cubicBezTo>
                        <a:pt x="1" y="41"/>
                        <a:pt x="0" y="24"/>
                        <a:pt x="9" y="13"/>
                      </a:cubicBezTo>
                      <a:cubicBezTo>
                        <a:pt x="19" y="2"/>
                        <a:pt x="35" y="0"/>
                        <a:pt x="47" y="10"/>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58" name="Freeform 93">
                  <a:extLst>
                    <a:ext uri="{FF2B5EF4-FFF2-40B4-BE49-F238E27FC236}">
                      <a16:creationId xmlns="" xmlns:a16="http://schemas.microsoft.com/office/drawing/2014/main" id="{3C3E5AC5-1A59-4B56-B147-EF7C48C2F9B5}"/>
                    </a:ext>
                  </a:extLst>
                </p:cNvPr>
                <p:cNvSpPr>
                  <a:spLocks/>
                </p:cNvSpPr>
                <p:nvPr/>
              </p:nvSpPr>
              <p:spPr bwMode="auto">
                <a:xfrm>
                  <a:off x="2760" y="3510"/>
                  <a:ext cx="144" cy="142"/>
                </a:xfrm>
                <a:custGeom>
                  <a:avLst/>
                  <a:gdLst>
                    <a:gd name="T0" fmla="*/ 45 w 61"/>
                    <a:gd name="T1" fmla="*/ 8 h 60"/>
                    <a:gd name="T2" fmla="*/ 53 w 61"/>
                    <a:gd name="T3" fmla="*/ 45 h 60"/>
                    <a:gd name="T4" fmla="*/ 16 w 61"/>
                    <a:gd name="T5" fmla="*/ 52 h 60"/>
                    <a:gd name="T6" fmla="*/ 8 w 61"/>
                    <a:gd name="T7" fmla="*/ 16 h 60"/>
                    <a:gd name="T8" fmla="*/ 45 w 61"/>
                    <a:gd name="T9" fmla="*/ 8 h 60"/>
                  </a:gdLst>
                  <a:ahLst/>
                  <a:cxnLst>
                    <a:cxn ang="0">
                      <a:pos x="T0" y="T1"/>
                    </a:cxn>
                    <a:cxn ang="0">
                      <a:pos x="T2" y="T3"/>
                    </a:cxn>
                    <a:cxn ang="0">
                      <a:pos x="T4" y="T5"/>
                    </a:cxn>
                    <a:cxn ang="0">
                      <a:pos x="T6" y="T7"/>
                    </a:cxn>
                    <a:cxn ang="0">
                      <a:pos x="T8" y="T9"/>
                    </a:cxn>
                  </a:cxnLst>
                  <a:rect l="0" t="0" r="r" b="b"/>
                  <a:pathLst>
                    <a:path w="61" h="60">
                      <a:moveTo>
                        <a:pt x="45" y="8"/>
                      </a:moveTo>
                      <a:cubicBezTo>
                        <a:pt x="57" y="16"/>
                        <a:pt x="61" y="32"/>
                        <a:pt x="53" y="45"/>
                      </a:cubicBezTo>
                      <a:cubicBezTo>
                        <a:pt x="45" y="57"/>
                        <a:pt x="29" y="60"/>
                        <a:pt x="16" y="52"/>
                      </a:cubicBezTo>
                      <a:cubicBezTo>
                        <a:pt x="4" y="44"/>
                        <a:pt x="0" y="28"/>
                        <a:pt x="8" y="16"/>
                      </a:cubicBezTo>
                      <a:cubicBezTo>
                        <a:pt x="16" y="3"/>
                        <a:pt x="33" y="0"/>
                        <a:pt x="45" y="8"/>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59" name="Freeform 94">
                  <a:extLst>
                    <a:ext uri="{FF2B5EF4-FFF2-40B4-BE49-F238E27FC236}">
                      <a16:creationId xmlns="" xmlns:a16="http://schemas.microsoft.com/office/drawing/2014/main" id="{192D5CE6-8065-4D7A-B9B4-78F5B3CD9A2D}"/>
                    </a:ext>
                  </a:extLst>
                </p:cNvPr>
                <p:cNvSpPr>
                  <a:spLocks/>
                </p:cNvSpPr>
                <p:nvPr/>
              </p:nvSpPr>
              <p:spPr bwMode="auto">
                <a:xfrm>
                  <a:off x="2968" y="3636"/>
                  <a:ext cx="142" cy="144"/>
                </a:xfrm>
                <a:custGeom>
                  <a:avLst/>
                  <a:gdLst>
                    <a:gd name="T0" fmla="*/ 41 w 60"/>
                    <a:gd name="T1" fmla="*/ 6 h 61"/>
                    <a:gd name="T2" fmla="*/ 54 w 60"/>
                    <a:gd name="T3" fmla="*/ 42 h 61"/>
                    <a:gd name="T4" fmla="*/ 19 w 60"/>
                    <a:gd name="T5" fmla="*/ 55 h 61"/>
                    <a:gd name="T6" fmla="*/ 6 w 60"/>
                    <a:gd name="T7" fmla="*/ 19 h 61"/>
                    <a:gd name="T8" fmla="*/ 41 w 60"/>
                    <a:gd name="T9" fmla="*/ 6 h 61"/>
                  </a:gdLst>
                  <a:ahLst/>
                  <a:cxnLst>
                    <a:cxn ang="0">
                      <a:pos x="T0" y="T1"/>
                    </a:cxn>
                    <a:cxn ang="0">
                      <a:pos x="T2" y="T3"/>
                    </a:cxn>
                    <a:cxn ang="0">
                      <a:pos x="T4" y="T5"/>
                    </a:cxn>
                    <a:cxn ang="0">
                      <a:pos x="T6" y="T7"/>
                    </a:cxn>
                    <a:cxn ang="0">
                      <a:pos x="T8" y="T9"/>
                    </a:cxn>
                  </a:cxnLst>
                  <a:rect l="0" t="0" r="r" b="b"/>
                  <a:pathLst>
                    <a:path w="60" h="61">
                      <a:moveTo>
                        <a:pt x="41" y="6"/>
                      </a:moveTo>
                      <a:cubicBezTo>
                        <a:pt x="55" y="13"/>
                        <a:pt x="60" y="28"/>
                        <a:pt x="54" y="42"/>
                      </a:cubicBezTo>
                      <a:cubicBezTo>
                        <a:pt x="48" y="55"/>
                        <a:pt x="32" y="61"/>
                        <a:pt x="19" y="55"/>
                      </a:cubicBezTo>
                      <a:cubicBezTo>
                        <a:pt x="6" y="48"/>
                        <a:pt x="0" y="33"/>
                        <a:pt x="6" y="19"/>
                      </a:cubicBezTo>
                      <a:cubicBezTo>
                        <a:pt x="12" y="6"/>
                        <a:pt x="28" y="0"/>
                        <a:pt x="41" y="6"/>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60" name="Freeform 95">
                  <a:extLst>
                    <a:ext uri="{FF2B5EF4-FFF2-40B4-BE49-F238E27FC236}">
                      <a16:creationId xmlns="" xmlns:a16="http://schemas.microsoft.com/office/drawing/2014/main" id="{351EDC0F-31B4-4313-AA80-5DD95468343D}"/>
                    </a:ext>
                  </a:extLst>
                </p:cNvPr>
                <p:cNvSpPr>
                  <a:spLocks/>
                </p:cNvSpPr>
                <p:nvPr/>
              </p:nvSpPr>
              <p:spPr bwMode="auto">
                <a:xfrm>
                  <a:off x="3193" y="3735"/>
                  <a:ext cx="139" cy="140"/>
                </a:xfrm>
                <a:custGeom>
                  <a:avLst/>
                  <a:gdLst>
                    <a:gd name="T0" fmla="*/ 37 w 59"/>
                    <a:gd name="T1" fmla="*/ 4 h 59"/>
                    <a:gd name="T2" fmla="*/ 55 w 59"/>
                    <a:gd name="T3" fmla="*/ 37 h 59"/>
                    <a:gd name="T4" fmla="*/ 22 w 59"/>
                    <a:gd name="T5" fmla="*/ 55 h 59"/>
                    <a:gd name="T6" fmla="*/ 4 w 59"/>
                    <a:gd name="T7" fmla="*/ 21 h 59"/>
                    <a:gd name="T8" fmla="*/ 37 w 59"/>
                    <a:gd name="T9" fmla="*/ 4 h 59"/>
                  </a:gdLst>
                  <a:ahLst/>
                  <a:cxnLst>
                    <a:cxn ang="0">
                      <a:pos x="T0" y="T1"/>
                    </a:cxn>
                    <a:cxn ang="0">
                      <a:pos x="T2" y="T3"/>
                    </a:cxn>
                    <a:cxn ang="0">
                      <a:pos x="T4" y="T5"/>
                    </a:cxn>
                    <a:cxn ang="0">
                      <a:pos x="T6" y="T7"/>
                    </a:cxn>
                    <a:cxn ang="0">
                      <a:pos x="T8" y="T9"/>
                    </a:cxn>
                  </a:cxnLst>
                  <a:rect l="0" t="0" r="r" b="b"/>
                  <a:pathLst>
                    <a:path w="59" h="59">
                      <a:moveTo>
                        <a:pt x="37" y="4"/>
                      </a:moveTo>
                      <a:cubicBezTo>
                        <a:pt x="51" y="8"/>
                        <a:pt x="59" y="23"/>
                        <a:pt x="55" y="37"/>
                      </a:cubicBezTo>
                      <a:cubicBezTo>
                        <a:pt x="51" y="51"/>
                        <a:pt x="36" y="59"/>
                        <a:pt x="22" y="55"/>
                      </a:cubicBezTo>
                      <a:cubicBezTo>
                        <a:pt x="8" y="50"/>
                        <a:pt x="0" y="35"/>
                        <a:pt x="4" y="21"/>
                      </a:cubicBezTo>
                      <a:cubicBezTo>
                        <a:pt x="8" y="7"/>
                        <a:pt x="23" y="0"/>
                        <a:pt x="37" y="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61" name="Freeform 96">
                  <a:extLst>
                    <a:ext uri="{FF2B5EF4-FFF2-40B4-BE49-F238E27FC236}">
                      <a16:creationId xmlns="" xmlns:a16="http://schemas.microsoft.com/office/drawing/2014/main" id="{6E7BD546-3500-40B7-8DB9-C1F3ACFACEDF}"/>
                    </a:ext>
                  </a:extLst>
                </p:cNvPr>
                <p:cNvSpPr>
                  <a:spLocks/>
                </p:cNvSpPr>
                <p:nvPr/>
              </p:nvSpPr>
              <p:spPr bwMode="auto">
                <a:xfrm>
                  <a:off x="3429" y="3801"/>
                  <a:ext cx="135" cy="135"/>
                </a:xfrm>
                <a:custGeom>
                  <a:avLst/>
                  <a:gdLst>
                    <a:gd name="T0" fmla="*/ 33 w 57"/>
                    <a:gd name="T1" fmla="*/ 2 h 57"/>
                    <a:gd name="T2" fmla="*/ 55 w 57"/>
                    <a:gd name="T3" fmla="*/ 32 h 57"/>
                    <a:gd name="T4" fmla="*/ 24 w 57"/>
                    <a:gd name="T5" fmla="*/ 55 h 57"/>
                    <a:gd name="T6" fmla="*/ 2 w 57"/>
                    <a:gd name="T7" fmla="*/ 24 h 57"/>
                    <a:gd name="T8" fmla="*/ 33 w 57"/>
                    <a:gd name="T9" fmla="*/ 2 h 57"/>
                  </a:gdLst>
                  <a:ahLst/>
                  <a:cxnLst>
                    <a:cxn ang="0">
                      <a:pos x="T0" y="T1"/>
                    </a:cxn>
                    <a:cxn ang="0">
                      <a:pos x="T2" y="T3"/>
                    </a:cxn>
                    <a:cxn ang="0">
                      <a:pos x="T4" y="T5"/>
                    </a:cxn>
                    <a:cxn ang="0">
                      <a:pos x="T6" y="T7"/>
                    </a:cxn>
                    <a:cxn ang="0">
                      <a:pos x="T8" y="T9"/>
                    </a:cxn>
                  </a:cxnLst>
                  <a:rect l="0" t="0" r="r" b="b"/>
                  <a:pathLst>
                    <a:path w="57" h="57">
                      <a:moveTo>
                        <a:pt x="33" y="2"/>
                      </a:moveTo>
                      <a:cubicBezTo>
                        <a:pt x="47" y="4"/>
                        <a:pt x="57" y="18"/>
                        <a:pt x="55" y="32"/>
                      </a:cubicBezTo>
                      <a:cubicBezTo>
                        <a:pt x="52" y="47"/>
                        <a:pt x="39" y="57"/>
                        <a:pt x="24" y="55"/>
                      </a:cubicBezTo>
                      <a:cubicBezTo>
                        <a:pt x="10" y="52"/>
                        <a:pt x="0" y="39"/>
                        <a:pt x="2" y="24"/>
                      </a:cubicBezTo>
                      <a:cubicBezTo>
                        <a:pt x="5" y="10"/>
                        <a:pt x="18" y="0"/>
                        <a:pt x="33" y="2"/>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62" name="Freeform 97">
                  <a:extLst>
                    <a:ext uri="{FF2B5EF4-FFF2-40B4-BE49-F238E27FC236}">
                      <a16:creationId xmlns="" xmlns:a16="http://schemas.microsoft.com/office/drawing/2014/main" id="{2FADF6E7-F88C-495E-BB3F-D549E79624F1}"/>
                    </a:ext>
                  </a:extLst>
                </p:cNvPr>
                <p:cNvSpPr>
                  <a:spLocks/>
                </p:cNvSpPr>
                <p:nvPr/>
              </p:nvSpPr>
              <p:spPr bwMode="auto">
                <a:xfrm>
                  <a:off x="3675" y="3837"/>
                  <a:ext cx="126" cy="125"/>
                </a:xfrm>
                <a:custGeom>
                  <a:avLst/>
                  <a:gdLst>
                    <a:gd name="T0" fmla="*/ 27 w 53"/>
                    <a:gd name="T1" fmla="*/ 0 h 53"/>
                    <a:gd name="T2" fmla="*/ 53 w 53"/>
                    <a:gd name="T3" fmla="*/ 27 h 53"/>
                    <a:gd name="T4" fmla="*/ 26 w 53"/>
                    <a:gd name="T5" fmla="*/ 53 h 53"/>
                    <a:gd name="T6" fmla="*/ 0 w 53"/>
                    <a:gd name="T7" fmla="*/ 26 h 53"/>
                    <a:gd name="T8" fmla="*/ 27 w 53"/>
                    <a:gd name="T9" fmla="*/ 0 h 53"/>
                  </a:gdLst>
                  <a:ahLst/>
                  <a:cxnLst>
                    <a:cxn ang="0">
                      <a:pos x="T0" y="T1"/>
                    </a:cxn>
                    <a:cxn ang="0">
                      <a:pos x="T2" y="T3"/>
                    </a:cxn>
                    <a:cxn ang="0">
                      <a:pos x="T4" y="T5"/>
                    </a:cxn>
                    <a:cxn ang="0">
                      <a:pos x="T6" y="T7"/>
                    </a:cxn>
                    <a:cxn ang="0">
                      <a:pos x="T8" y="T9"/>
                    </a:cxn>
                  </a:cxnLst>
                  <a:rect l="0" t="0" r="r" b="b"/>
                  <a:pathLst>
                    <a:path w="53" h="53">
                      <a:moveTo>
                        <a:pt x="27" y="0"/>
                      </a:moveTo>
                      <a:cubicBezTo>
                        <a:pt x="41" y="0"/>
                        <a:pt x="53" y="12"/>
                        <a:pt x="53" y="27"/>
                      </a:cubicBezTo>
                      <a:cubicBezTo>
                        <a:pt x="53" y="41"/>
                        <a:pt x="41" y="53"/>
                        <a:pt x="26" y="53"/>
                      </a:cubicBezTo>
                      <a:cubicBezTo>
                        <a:pt x="11" y="53"/>
                        <a:pt x="0" y="41"/>
                        <a:pt x="0" y="26"/>
                      </a:cubicBezTo>
                      <a:cubicBezTo>
                        <a:pt x="0" y="11"/>
                        <a:pt x="12" y="0"/>
                        <a:pt x="27" y="0"/>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63" name="Freeform 98">
                  <a:extLst>
                    <a:ext uri="{FF2B5EF4-FFF2-40B4-BE49-F238E27FC236}">
                      <a16:creationId xmlns="" xmlns:a16="http://schemas.microsoft.com/office/drawing/2014/main" id="{EBA1D5FA-DC99-4C8E-9586-2B2F96FF3A80}"/>
                    </a:ext>
                  </a:extLst>
                </p:cNvPr>
                <p:cNvSpPr>
                  <a:spLocks/>
                </p:cNvSpPr>
                <p:nvPr/>
              </p:nvSpPr>
              <p:spPr bwMode="auto">
                <a:xfrm>
                  <a:off x="3915" y="3830"/>
                  <a:ext cx="132" cy="132"/>
                </a:xfrm>
                <a:custGeom>
                  <a:avLst/>
                  <a:gdLst>
                    <a:gd name="T0" fmla="*/ 25 w 56"/>
                    <a:gd name="T1" fmla="*/ 2 h 56"/>
                    <a:gd name="T2" fmla="*/ 54 w 56"/>
                    <a:gd name="T3" fmla="*/ 25 h 56"/>
                    <a:gd name="T4" fmla="*/ 31 w 56"/>
                    <a:gd name="T5" fmla="*/ 55 h 56"/>
                    <a:gd name="T6" fmla="*/ 2 w 56"/>
                    <a:gd name="T7" fmla="*/ 31 h 56"/>
                    <a:gd name="T8" fmla="*/ 25 w 56"/>
                    <a:gd name="T9" fmla="*/ 2 h 56"/>
                  </a:gdLst>
                  <a:ahLst/>
                  <a:cxnLst>
                    <a:cxn ang="0">
                      <a:pos x="T0" y="T1"/>
                    </a:cxn>
                    <a:cxn ang="0">
                      <a:pos x="T2" y="T3"/>
                    </a:cxn>
                    <a:cxn ang="0">
                      <a:pos x="T4" y="T5"/>
                    </a:cxn>
                    <a:cxn ang="0">
                      <a:pos x="T6" y="T7"/>
                    </a:cxn>
                    <a:cxn ang="0">
                      <a:pos x="T8" y="T9"/>
                    </a:cxn>
                  </a:cxnLst>
                  <a:rect l="0" t="0" r="r" b="b"/>
                  <a:pathLst>
                    <a:path w="56" h="56">
                      <a:moveTo>
                        <a:pt x="25" y="2"/>
                      </a:moveTo>
                      <a:cubicBezTo>
                        <a:pt x="39" y="0"/>
                        <a:pt x="52" y="10"/>
                        <a:pt x="54" y="25"/>
                      </a:cubicBezTo>
                      <a:cubicBezTo>
                        <a:pt x="56" y="39"/>
                        <a:pt x="46" y="53"/>
                        <a:pt x="31" y="55"/>
                      </a:cubicBezTo>
                      <a:cubicBezTo>
                        <a:pt x="17" y="56"/>
                        <a:pt x="3" y="46"/>
                        <a:pt x="2" y="31"/>
                      </a:cubicBezTo>
                      <a:cubicBezTo>
                        <a:pt x="0" y="17"/>
                        <a:pt x="10" y="4"/>
                        <a:pt x="25" y="2"/>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64" name="Freeform 99">
                  <a:extLst>
                    <a:ext uri="{FF2B5EF4-FFF2-40B4-BE49-F238E27FC236}">
                      <a16:creationId xmlns="" xmlns:a16="http://schemas.microsoft.com/office/drawing/2014/main" id="{ED718075-64D8-42E9-B314-FEF6C19596EB}"/>
                    </a:ext>
                  </a:extLst>
                </p:cNvPr>
                <p:cNvSpPr>
                  <a:spLocks/>
                </p:cNvSpPr>
                <p:nvPr/>
              </p:nvSpPr>
              <p:spPr bwMode="auto">
                <a:xfrm>
                  <a:off x="4151" y="3790"/>
                  <a:ext cx="140" cy="139"/>
                </a:xfrm>
                <a:custGeom>
                  <a:avLst/>
                  <a:gdLst>
                    <a:gd name="T0" fmla="*/ 22 w 59"/>
                    <a:gd name="T1" fmla="*/ 4 h 59"/>
                    <a:gd name="T2" fmla="*/ 55 w 59"/>
                    <a:gd name="T3" fmla="*/ 23 h 59"/>
                    <a:gd name="T4" fmla="*/ 36 w 59"/>
                    <a:gd name="T5" fmla="*/ 55 h 59"/>
                    <a:gd name="T6" fmla="*/ 4 w 59"/>
                    <a:gd name="T7" fmla="*/ 37 h 59"/>
                    <a:gd name="T8" fmla="*/ 22 w 59"/>
                    <a:gd name="T9" fmla="*/ 4 h 59"/>
                  </a:gdLst>
                  <a:ahLst/>
                  <a:cxnLst>
                    <a:cxn ang="0">
                      <a:pos x="T0" y="T1"/>
                    </a:cxn>
                    <a:cxn ang="0">
                      <a:pos x="T2" y="T3"/>
                    </a:cxn>
                    <a:cxn ang="0">
                      <a:pos x="T4" y="T5"/>
                    </a:cxn>
                    <a:cxn ang="0">
                      <a:pos x="T6" y="T7"/>
                    </a:cxn>
                    <a:cxn ang="0">
                      <a:pos x="T8" y="T9"/>
                    </a:cxn>
                  </a:cxnLst>
                  <a:rect l="0" t="0" r="r" b="b"/>
                  <a:pathLst>
                    <a:path w="59" h="59">
                      <a:moveTo>
                        <a:pt x="22" y="4"/>
                      </a:moveTo>
                      <a:cubicBezTo>
                        <a:pt x="37" y="0"/>
                        <a:pt x="51" y="9"/>
                        <a:pt x="55" y="23"/>
                      </a:cubicBezTo>
                      <a:cubicBezTo>
                        <a:pt x="59" y="37"/>
                        <a:pt x="50" y="52"/>
                        <a:pt x="36" y="55"/>
                      </a:cubicBezTo>
                      <a:cubicBezTo>
                        <a:pt x="22" y="59"/>
                        <a:pt x="8" y="51"/>
                        <a:pt x="4" y="37"/>
                      </a:cubicBezTo>
                      <a:cubicBezTo>
                        <a:pt x="0" y="22"/>
                        <a:pt x="8" y="8"/>
                        <a:pt x="22" y="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65" name="Freeform 100">
                  <a:extLst>
                    <a:ext uri="{FF2B5EF4-FFF2-40B4-BE49-F238E27FC236}">
                      <a16:creationId xmlns="" xmlns:a16="http://schemas.microsoft.com/office/drawing/2014/main" id="{46A893F5-10A1-4A80-897F-233B6F17F87B}"/>
                    </a:ext>
                  </a:extLst>
                </p:cNvPr>
                <p:cNvSpPr>
                  <a:spLocks/>
                </p:cNvSpPr>
                <p:nvPr/>
              </p:nvSpPr>
              <p:spPr bwMode="auto">
                <a:xfrm>
                  <a:off x="4383" y="3719"/>
                  <a:ext cx="142" cy="142"/>
                </a:xfrm>
                <a:custGeom>
                  <a:avLst/>
                  <a:gdLst>
                    <a:gd name="T0" fmla="*/ 19 w 60"/>
                    <a:gd name="T1" fmla="*/ 6 h 60"/>
                    <a:gd name="T2" fmla="*/ 54 w 60"/>
                    <a:gd name="T3" fmla="*/ 20 h 60"/>
                    <a:gd name="T4" fmla="*/ 40 w 60"/>
                    <a:gd name="T5" fmla="*/ 55 h 60"/>
                    <a:gd name="T6" fmla="*/ 5 w 60"/>
                    <a:gd name="T7" fmla="*/ 41 h 60"/>
                    <a:gd name="T8" fmla="*/ 19 w 60"/>
                    <a:gd name="T9" fmla="*/ 6 h 60"/>
                  </a:gdLst>
                  <a:ahLst/>
                  <a:cxnLst>
                    <a:cxn ang="0">
                      <a:pos x="T0" y="T1"/>
                    </a:cxn>
                    <a:cxn ang="0">
                      <a:pos x="T2" y="T3"/>
                    </a:cxn>
                    <a:cxn ang="0">
                      <a:pos x="T4" y="T5"/>
                    </a:cxn>
                    <a:cxn ang="0">
                      <a:pos x="T6" y="T7"/>
                    </a:cxn>
                    <a:cxn ang="0">
                      <a:pos x="T8" y="T9"/>
                    </a:cxn>
                  </a:cxnLst>
                  <a:rect l="0" t="0" r="r" b="b"/>
                  <a:pathLst>
                    <a:path w="60" h="60">
                      <a:moveTo>
                        <a:pt x="19" y="6"/>
                      </a:moveTo>
                      <a:cubicBezTo>
                        <a:pt x="33" y="0"/>
                        <a:pt x="48" y="6"/>
                        <a:pt x="54" y="20"/>
                      </a:cubicBezTo>
                      <a:cubicBezTo>
                        <a:pt x="60" y="33"/>
                        <a:pt x="54" y="49"/>
                        <a:pt x="40" y="55"/>
                      </a:cubicBezTo>
                      <a:cubicBezTo>
                        <a:pt x="27" y="60"/>
                        <a:pt x="11" y="54"/>
                        <a:pt x="5" y="41"/>
                      </a:cubicBezTo>
                      <a:cubicBezTo>
                        <a:pt x="0" y="27"/>
                        <a:pt x="6" y="12"/>
                        <a:pt x="19" y="6"/>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66" name="Freeform 101">
                  <a:extLst>
                    <a:ext uri="{FF2B5EF4-FFF2-40B4-BE49-F238E27FC236}">
                      <a16:creationId xmlns="" xmlns:a16="http://schemas.microsoft.com/office/drawing/2014/main" id="{DBBCE2E0-73AC-433B-AB6E-3789BB9E25FC}"/>
                    </a:ext>
                  </a:extLst>
                </p:cNvPr>
                <p:cNvSpPr>
                  <a:spLocks/>
                </p:cNvSpPr>
                <p:nvPr/>
              </p:nvSpPr>
              <p:spPr bwMode="auto">
                <a:xfrm>
                  <a:off x="4603" y="3617"/>
                  <a:ext cx="142" cy="144"/>
                </a:xfrm>
                <a:custGeom>
                  <a:avLst/>
                  <a:gdLst>
                    <a:gd name="T0" fmla="*/ 16 w 60"/>
                    <a:gd name="T1" fmla="*/ 8 h 61"/>
                    <a:gd name="T2" fmla="*/ 53 w 60"/>
                    <a:gd name="T3" fmla="*/ 17 h 61"/>
                    <a:gd name="T4" fmla="*/ 44 w 60"/>
                    <a:gd name="T5" fmla="*/ 53 h 61"/>
                    <a:gd name="T6" fmla="*/ 7 w 60"/>
                    <a:gd name="T7" fmla="*/ 44 h 61"/>
                    <a:gd name="T8" fmla="*/ 16 w 60"/>
                    <a:gd name="T9" fmla="*/ 8 h 61"/>
                  </a:gdLst>
                  <a:ahLst/>
                  <a:cxnLst>
                    <a:cxn ang="0">
                      <a:pos x="T0" y="T1"/>
                    </a:cxn>
                    <a:cxn ang="0">
                      <a:pos x="T2" y="T3"/>
                    </a:cxn>
                    <a:cxn ang="0">
                      <a:pos x="T4" y="T5"/>
                    </a:cxn>
                    <a:cxn ang="0">
                      <a:pos x="T6" y="T7"/>
                    </a:cxn>
                    <a:cxn ang="0">
                      <a:pos x="T8" y="T9"/>
                    </a:cxn>
                  </a:cxnLst>
                  <a:rect l="0" t="0" r="r" b="b"/>
                  <a:pathLst>
                    <a:path w="60" h="61">
                      <a:moveTo>
                        <a:pt x="16" y="8"/>
                      </a:moveTo>
                      <a:cubicBezTo>
                        <a:pt x="29" y="0"/>
                        <a:pt x="45" y="4"/>
                        <a:pt x="53" y="17"/>
                      </a:cubicBezTo>
                      <a:cubicBezTo>
                        <a:pt x="60" y="29"/>
                        <a:pt x="56" y="46"/>
                        <a:pt x="44" y="53"/>
                      </a:cubicBezTo>
                      <a:cubicBezTo>
                        <a:pt x="31" y="61"/>
                        <a:pt x="15" y="57"/>
                        <a:pt x="7" y="44"/>
                      </a:cubicBezTo>
                      <a:cubicBezTo>
                        <a:pt x="0" y="32"/>
                        <a:pt x="4" y="15"/>
                        <a:pt x="16" y="8"/>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67" name="Freeform 102">
                  <a:extLst>
                    <a:ext uri="{FF2B5EF4-FFF2-40B4-BE49-F238E27FC236}">
                      <a16:creationId xmlns="" xmlns:a16="http://schemas.microsoft.com/office/drawing/2014/main" id="{B1DA823C-D1B0-4778-BD06-5DF9B8191F89}"/>
                    </a:ext>
                  </a:extLst>
                </p:cNvPr>
                <p:cNvSpPr>
                  <a:spLocks/>
                </p:cNvSpPr>
                <p:nvPr/>
              </p:nvSpPr>
              <p:spPr bwMode="auto">
                <a:xfrm>
                  <a:off x="4809" y="3487"/>
                  <a:ext cx="140" cy="142"/>
                </a:xfrm>
                <a:custGeom>
                  <a:avLst/>
                  <a:gdLst>
                    <a:gd name="T0" fmla="*/ 13 w 59"/>
                    <a:gd name="T1" fmla="*/ 9 h 60"/>
                    <a:gd name="T2" fmla="*/ 50 w 59"/>
                    <a:gd name="T3" fmla="*/ 13 h 60"/>
                    <a:gd name="T4" fmla="*/ 46 w 59"/>
                    <a:gd name="T5" fmla="*/ 51 h 60"/>
                    <a:gd name="T6" fmla="*/ 9 w 59"/>
                    <a:gd name="T7" fmla="*/ 47 h 60"/>
                    <a:gd name="T8" fmla="*/ 13 w 59"/>
                    <a:gd name="T9" fmla="*/ 9 h 60"/>
                  </a:gdLst>
                  <a:ahLst/>
                  <a:cxnLst>
                    <a:cxn ang="0">
                      <a:pos x="T0" y="T1"/>
                    </a:cxn>
                    <a:cxn ang="0">
                      <a:pos x="T2" y="T3"/>
                    </a:cxn>
                    <a:cxn ang="0">
                      <a:pos x="T4" y="T5"/>
                    </a:cxn>
                    <a:cxn ang="0">
                      <a:pos x="T6" y="T7"/>
                    </a:cxn>
                    <a:cxn ang="0">
                      <a:pos x="T8" y="T9"/>
                    </a:cxn>
                  </a:cxnLst>
                  <a:rect l="0" t="0" r="r" b="b"/>
                  <a:pathLst>
                    <a:path w="59" h="60">
                      <a:moveTo>
                        <a:pt x="13" y="9"/>
                      </a:moveTo>
                      <a:cubicBezTo>
                        <a:pt x="24" y="0"/>
                        <a:pt x="41" y="2"/>
                        <a:pt x="50" y="13"/>
                      </a:cubicBezTo>
                      <a:cubicBezTo>
                        <a:pt x="59" y="25"/>
                        <a:pt x="57" y="41"/>
                        <a:pt x="46" y="51"/>
                      </a:cubicBezTo>
                      <a:cubicBezTo>
                        <a:pt x="35" y="60"/>
                        <a:pt x="18" y="58"/>
                        <a:pt x="9" y="47"/>
                      </a:cubicBezTo>
                      <a:cubicBezTo>
                        <a:pt x="0" y="35"/>
                        <a:pt x="1" y="19"/>
                        <a:pt x="13" y="9"/>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68" name="Freeform 103">
                  <a:extLst>
                    <a:ext uri="{FF2B5EF4-FFF2-40B4-BE49-F238E27FC236}">
                      <a16:creationId xmlns="" xmlns:a16="http://schemas.microsoft.com/office/drawing/2014/main" id="{F4D75D48-81B6-4019-A5B3-1371C9B7C089}"/>
                    </a:ext>
                  </a:extLst>
                </p:cNvPr>
                <p:cNvSpPr>
                  <a:spLocks/>
                </p:cNvSpPr>
                <p:nvPr/>
              </p:nvSpPr>
              <p:spPr bwMode="auto">
                <a:xfrm>
                  <a:off x="4994" y="3330"/>
                  <a:ext cx="139" cy="140"/>
                </a:xfrm>
                <a:custGeom>
                  <a:avLst/>
                  <a:gdLst>
                    <a:gd name="T0" fmla="*/ 10 w 59"/>
                    <a:gd name="T1" fmla="*/ 11 h 59"/>
                    <a:gd name="T2" fmla="*/ 47 w 59"/>
                    <a:gd name="T3" fmla="*/ 10 h 59"/>
                    <a:gd name="T4" fmla="*/ 49 w 59"/>
                    <a:gd name="T5" fmla="*/ 47 h 59"/>
                    <a:gd name="T6" fmla="*/ 11 w 59"/>
                    <a:gd name="T7" fmla="*/ 49 h 59"/>
                    <a:gd name="T8" fmla="*/ 10 w 59"/>
                    <a:gd name="T9" fmla="*/ 11 h 59"/>
                  </a:gdLst>
                  <a:ahLst/>
                  <a:cxnLst>
                    <a:cxn ang="0">
                      <a:pos x="T0" y="T1"/>
                    </a:cxn>
                    <a:cxn ang="0">
                      <a:pos x="T2" y="T3"/>
                    </a:cxn>
                    <a:cxn ang="0">
                      <a:pos x="T4" y="T5"/>
                    </a:cxn>
                    <a:cxn ang="0">
                      <a:pos x="T6" y="T7"/>
                    </a:cxn>
                    <a:cxn ang="0">
                      <a:pos x="T8" y="T9"/>
                    </a:cxn>
                  </a:cxnLst>
                  <a:rect l="0" t="0" r="r" b="b"/>
                  <a:pathLst>
                    <a:path w="59" h="59">
                      <a:moveTo>
                        <a:pt x="10" y="11"/>
                      </a:moveTo>
                      <a:cubicBezTo>
                        <a:pt x="20" y="0"/>
                        <a:pt x="36" y="0"/>
                        <a:pt x="47" y="10"/>
                      </a:cubicBezTo>
                      <a:cubicBezTo>
                        <a:pt x="58" y="20"/>
                        <a:pt x="59" y="36"/>
                        <a:pt x="49" y="47"/>
                      </a:cubicBezTo>
                      <a:cubicBezTo>
                        <a:pt x="39" y="58"/>
                        <a:pt x="22" y="59"/>
                        <a:pt x="11" y="49"/>
                      </a:cubicBezTo>
                      <a:cubicBezTo>
                        <a:pt x="0" y="39"/>
                        <a:pt x="0" y="22"/>
                        <a:pt x="10" y="11"/>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69" name="Freeform 104">
                  <a:extLst>
                    <a:ext uri="{FF2B5EF4-FFF2-40B4-BE49-F238E27FC236}">
                      <a16:creationId xmlns="" xmlns:a16="http://schemas.microsoft.com/office/drawing/2014/main" id="{EF65FC42-4D95-4FAE-98D1-986FF84AEFCF}"/>
                    </a:ext>
                  </a:extLst>
                </p:cNvPr>
                <p:cNvSpPr>
                  <a:spLocks/>
                </p:cNvSpPr>
                <p:nvPr/>
              </p:nvSpPr>
              <p:spPr bwMode="auto">
                <a:xfrm>
                  <a:off x="5152" y="3146"/>
                  <a:ext cx="142" cy="142"/>
                </a:xfrm>
                <a:custGeom>
                  <a:avLst/>
                  <a:gdLst>
                    <a:gd name="T0" fmla="*/ 8 w 60"/>
                    <a:gd name="T1" fmla="*/ 15 h 60"/>
                    <a:gd name="T2" fmla="*/ 45 w 60"/>
                    <a:gd name="T3" fmla="*/ 8 h 60"/>
                    <a:gd name="T4" fmla="*/ 52 w 60"/>
                    <a:gd name="T5" fmla="*/ 45 h 60"/>
                    <a:gd name="T6" fmla="*/ 15 w 60"/>
                    <a:gd name="T7" fmla="*/ 52 h 60"/>
                    <a:gd name="T8" fmla="*/ 8 w 60"/>
                    <a:gd name="T9" fmla="*/ 15 h 60"/>
                  </a:gdLst>
                  <a:ahLst/>
                  <a:cxnLst>
                    <a:cxn ang="0">
                      <a:pos x="T0" y="T1"/>
                    </a:cxn>
                    <a:cxn ang="0">
                      <a:pos x="T2" y="T3"/>
                    </a:cxn>
                    <a:cxn ang="0">
                      <a:pos x="T4" y="T5"/>
                    </a:cxn>
                    <a:cxn ang="0">
                      <a:pos x="T6" y="T7"/>
                    </a:cxn>
                    <a:cxn ang="0">
                      <a:pos x="T8" y="T9"/>
                    </a:cxn>
                  </a:cxnLst>
                  <a:rect l="0" t="0" r="r" b="b"/>
                  <a:pathLst>
                    <a:path w="60" h="60">
                      <a:moveTo>
                        <a:pt x="8" y="15"/>
                      </a:moveTo>
                      <a:cubicBezTo>
                        <a:pt x="17" y="3"/>
                        <a:pt x="33" y="0"/>
                        <a:pt x="45" y="8"/>
                      </a:cubicBezTo>
                      <a:cubicBezTo>
                        <a:pt x="57" y="17"/>
                        <a:pt x="60" y="33"/>
                        <a:pt x="52" y="45"/>
                      </a:cubicBezTo>
                      <a:cubicBezTo>
                        <a:pt x="43" y="57"/>
                        <a:pt x="27" y="60"/>
                        <a:pt x="15" y="52"/>
                      </a:cubicBezTo>
                      <a:cubicBezTo>
                        <a:pt x="3" y="43"/>
                        <a:pt x="0" y="27"/>
                        <a:pt x="8" y="15"/>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70" name="Freeform 105">
                  <a:extLst>
                    <a:ext uri="{FF2B5EF4-FFF2-40B4-BE49-F238E27FC236}">
                      <a16:creationId xmlns="" xmlns:a16="http://schemas.microsoft.com/office/drawing/2014/main" id="{B21FD246-B599-4A38-A2EA-ED108313746E}"/>
                    </a:ext>
                  </a:extLst>
                </p:cNvPr>
                <p:cNvSpPr>
                  <a:spLocks/>
                </p:cNvSpPr>
                <p:nvPr/>
              </p:nvSpPr>
              <p:spPr bwMode="auto">
                <a:xfrm>
                  <a:off x="5285" y="2942"/>
                  <a:ext cx="144" cy="145"/>
                </a:xfrm>
                <a:custGeom>
                  <a:avLst/>
                  <a:gdLst>
                    <a:gd name="T0" fmla="*/ 7 w 61"/>
                    <a:gd name="T1" fmla="*/ 18 h 61"/>
                    <a:gd name="T2" fmla="*/ 42 w 61"/>
                    <a:gd name="T3" fmla="*/ 7 h 61"/>
                    <a:gd name="T4" fmla="*/ 54 w 61"/>
                    <a:gd name="T5" fmla="*/ 42 h 61"/>
                    <a:gd name="T6" fmla="*/ 18 w 61"/>
                    <a:gd name="T7" fmla="*/ 54 h 61"/>
                    <a:gd name="T8" fmla="*/ 7 w 61"/>
                    <a:gd name="T9" fmla="*/ 18 h 61"/>
                  </a:gdLst>
                  <a:ahLst/>
                  <a:cxnLst>
                    <a:cxn ang="0">
                      <a:pos x="T0" y="T1"/>
                    </a:cxn>
                    <a:cxn ang="0">
                      <a:pos x="T2" y="T3"/>
                    </a:cxn>
                    <a:cxn ang="0">
                      <a:pos x="T4" y="T5"/>
                    </a:cxn>
                    <a:cxn ang="0">
                      <a:pos x="T6" y="T7"/>
                    </a:cxn>
                    <a:cxn ang="0">
                      <a:pos x="T8" y="T9"/>
                    </a:cxn>
                  </a:cxnLst>
                  <a:rect l="0" t="0" r="r" b="b"/>
                  <a:pathLst>
                    <a:path w="61" h="61">
                      <a:moveTo>
                        <a:pt x="7" y="18"/>
                      </a:moveTo>
                      <a:cubicBezTo>
                        <a:pt x="13" y="5"/>
                        <a:pt x="29" y="0"/>
                        <a:pt x="42" y="7"/>
                      </a:cubicBezTo>
                      <a:cubicBezTo>
                        <a:pt x="55" y="13"/>
                        <a:pt x="61" y="29"/>
                        <a:pt x="54" y="42"/>
                      </a:cubicBezTo>
                      <a:cubicBezTo>
                        <a:pt x="47" y="55"/>
                        <a:pt x="31" y="61"/>
                        <a:pt x="18" y="54"/>
                      </a:cubicBezTo>
                      <a:cubicBezTo>
                        <a:pt x="5" y="47"/>
                        <a:pt x="0" y="31"/>
                        <a:pt x="7" y="18"/>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71" name="Freeform 106">
                  <a:extLst>
                    <a:ext uri="{FF2B5EF4-FFF2-40B4-BE49-F238E27FC236}">
                      <a16:creationId xmlns="" xmlns:a16="http://schemas.microsoft.com/office/drawing/2014/main" id="{C43BD49B-1319-48DE-B6A2-A24FCBA8118A}"/>
                    </a:ext>
                  </a:extLst>
                </p:cNvPr>
                <p:cNvSpPr>
                  <a:spLocks/>
                </p:cNvSpPr>
                <p:nvPr/>
              </p:nvSpPr>
              <p:spPr bwMode="auto">
                <a:xfrm>
                  <a:off x="5389" y="2725"/>
                  <a:ext cx="142" cy="139"/>
                </a:xfrm>
                <a:custGeom>
                  <a:avLst/>
                  <a:gdLst>
                    <a:gd name="T0" fmla="*/ 5 w 60"/>
                    <a:gd name="T1" fmla="*/ 21 h 59"/>
                    <a:gd name="T2" fmla="*/ 39 w 60"/>
                    <a:gd name="T3" fmla="*/ 4 h 59"/>
                    <a:gd name="T4" fmla="*/ 55 w 60"/>
                    <a:gd name="T5" fmla="*/ 38 h 59"/>
                    <a:gd name="T6" fmla="*/ 22 w 60"/>
                    <a:gd name="T7" fmla="*/ 55 h 59"/>
                    <a:gd name="T8" fmla="*/ 5 w 60"/>
                    <a:gd name="T9" fmla="*/ 21 h 59"/>
                  </a:gdLst>
                  <a:ahLst/>
                  <a:cxnLst>
                    <a:cxn ang="0">
                      <a:pos x="T0" y="T1"/>
                    </a:cxn>
                    <a:cxn ang="0">
                      <a:pos x="T2" y="T3"/>
                    </a:cxn>
                    <a:cxn ang="0">
                      <a:pos x="T4" y="T5"/>
                    </a:cxn>
                    <a:cxn ang="0">
                      <a:pos x="T6" y="T7"/>
                    </a:cxn>
                    <a:cxn ang="0">
                      <a:pos x="T8" y="T9"/>
                    </a:cxn>
                  </a:cxnLst>
                  <a:rect l="0" t="0" r="r" b="b"/>
                  <a:pathLst>
                    <a:path w="60" h="59">
                      <a:moveTo>
                        <a:pt x="5" y="21"/>
                      </a:moveTo>
                      <a:cubicBezTo>
                        <a:pt x="10" y="7"/>
                        <a:pt x="25" y="0"/>
                        <a:pt x="39" y="4"/>
                      </a:cubicBezTo>
                      <a:cubicBezTo>
                        <a:pt x="53" y="9"/>
                        <a:pt x="60" y="24"/>
                        <a:pt x="55" y="38"/>
                      </a:cubicBezTo>
                      <a:cubicBezTo>
                        <a:pt x="51" y="52"/>
                        <a:pt x="36" y="59"/>
                        <a:pt x="22" y="55"/>
                      </a:cubicBezTo>
                      <a:cubicBezTo>
                        <a:pt x="8" y="50"/>
                        <a:pt x="0" y="35"/>
                        <a:pt x="5" y="21"/>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72" name="Freeform 107">
                  <a:extLst>
                    <a:ext uri="{FF2B5EF4-FFF2-40B4-BE49-F238E27FC236}">
                      <a16:creationId xmlns="" xmlns:a16="http://schemas.microsoft.com/office/drawing/2014/main" id="{F32819B1-B1F3-4E07-A098-5802E5BDCDC5}"/>
                    </a:ext>
                  </a:extLst>
                </p:cNvPr>
                <p:cNvSpPr>
                  <a:spLocks/>
                </p:cNvSpPr>
                <p:nvPr/>
              </p:nvSpPr>
              <p:spPr bwMode="auto">
                <a:xfrm>
                  <a:off x="5465" y="2495"/>
                  <a:ext cx="137" cy="135"/>
                </a:xfrm>
                <a:custGeom>
                  <a:avLst/>
                  <a:gdLst>
                    <a:gd name="T0" fmla="*/ 3 w 58"/>
                    <a:gd name="T1" fmla="*/ 24 h 57"/>
                    <a:gd name="T2" fmla="*/ 34 w 58"/>
                    <a:gd name="T3" fmla="*/ 3 h 57"/>
                    <a:gd name="T4" fmla="*/ 55 w 58"/>
                    <a:gd name="T5" fmla="*/ 34 h 57"/>
                    <a:gd name="T6" fmla="*/ 24 w 58"/>
                    <a:gd name="T7" fmla="*/ 55 h 57"/>
                    <a:gd name="T8" fmla="*/ 3 w 58"/>
                    <a:gd name="T9" fmla="*/ 24 h 57"/>
                  </a:gdLst>
                  <a:ahLst/>
                  <a:cxnLst>
                    <a:cxn ang="0">
                      <a:pos x="T0" y="T1"/>
                    </a:cxn>
                    <a:cxn ang="0">
                      <a:pos x="T2" y="T3"/>
                    </a:cxn>
                    <a:cxn ang="0">
                      <a:pos x="T4" y="T5"/>
                    </a:cxn>
                    <a:cxn ang="0">
                      <a:pos x="T6" y="T7"/>
                    </a:cxn>
                    <a:cxn ang="0">
                      <a:pos x="T8" y="T9"/>
                    </a:cxn>
                  </a:cxnLst>
                  <a:rect l="0" t="0" r="r" b="b"/>
                  <a:pathLst>
                    <a:path w="58" h="57">
                      <a:moveTo>
                        <a:pt x="3" y="24"/>
                      </a:moveTo>
                      <a:cubicBezTo>
                        <a:pt x="6" y="9"/>
                        <a:pt x="19" y="0"/>
                        <a:pt x="34" y="3"/>
                      </a:cubicBezTo>
                      <a:cubicBezTo>
                        <a:pt x="48" y="5"/>
                        <a:pt x="58" y="19"/>
                        <a:pt x="55" y="34"/>
                      </a:cubicBezTo>
                      <a:cubicBezTo>
                        <a:pt x="52" y="48"/>
                        <a:pt x="38" y="57"/>
                        <a:pt x="24" y="55"/>
                      </a:cubicBezTo>
                      <a:cubicBezTo>
                        <a:pt x="9" y="52"/>
                        <a:pt x="0" y="38"/>
                        <a:pt x="3" y="2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73" name="Freeform 108">
                  <a:extLst>
                    <a:ext uri="{FF2B5EF4-FFF2-40B4-BE49-F238E27FC236}">
                      <a16:creationId xmlns="" xmlns:a16="http://schemas.microsoft.com/office/drawing/2014/main" id="{FB408CC8-71BD-4D25-A635-95C5462818EB}"/>
                    </a:ext>
                  </a:extLst>
                </p:cNvPr>
                <p:cNvSpPr>
                  <a:spLocks/>
                </p:cNvSpPr>
                <p:nvPr/>
              </p:nvSpPr>
              <p:spPr bwMode="auto">
                <a:xfrm>
                  <a:off x="5507" y="2258"/>
                  <a:ext cx="131" cy="130"/>
                </a:xfrm>
                <a:custGeom>
                  <a:avLst/>
                  <a:gdLst>
                    <a:gd name="T0" fmla="*/ 1 w 55"/>
                    <a:gd name="T1" fmla="*/ 26 h 55"/>
                    <a:gd name="T2" fmla="*/ 29 w 55"/>
                    <a:gd name="T3" fmla="*/ 1 h 55"/>
                    <a:gd name="T4" fmla="*/ 54 w 55"/>
                    <a:gd name="T5" fmla="*/ 29 h 55"/>
                    <a:gd name="T6" fmla="*/ 26 w 55"/>
                    <a:gd name="T7" fmla="*/ 54 h 55"/>
                    <a:gd name="T8" fmla="*/ 1 w 55"/>
                    <a:gd name="T9" fmla="*/ 26 h 55"/>
                  </a:gdLst>
                  <a:ahLst/>
                  <a:cxnLst>
                    <a:cxn ang="0">
                      <a:pos x="T0" y="T1"/>
                    </a:cxn>
                    <a:cxn ang="0">
                      <a:pos x="T2" y="T3"/>
                    </a:cxn>
                    <a:cxn ang="0">
                      <a:pos x="T4" y="T5"/>
                    </a:cxn>
                    <a:cxn ang="0">
                      <a:pos x="T6" y="T7"/>
                    </a:cxn>
                    <a:cxn ang="0">
                      <a:pos x="T8" y="T9"/>
                    </a:cxn>
                  </a:cxnLst>
                  <a:rect l="0" t="0" r="r" b="b"/>
                  <a:pathLst>
                    <a:path w="55" h="55">
                      <a:moveTo>
                        <a:pt x="1" y="26"/>
                      </a:moveTo>
                      <a:cubicBezTo>
                        <a:pt x="2" y="11"/>
                        <a:pt x="14" y="0"/>
                        <a:pt x="29" y="1"/>
                      </a:cubicBezTo>
                      <a:cubicBezTo>
                        <a:pt x="43" y="2"/>
                        <a:pt x="55" y="14"/>
                        <a:pt x="54" y="29"/>
                      </a:cubicBezTo>
                      <a:cubicBezTo>
                        <a:pt x="53" y="43"/>
                        <a:pt x="41" y="55"/>
                        <a:pt x="26" y="54"/>
                      </a:cubicBezTo>
                      <a:cubicBezTo>
                        <a:pt x="11" y="53"/>
                        <a:pt x="0" y="41"/>
                        <a:pt x="1" y="26"/>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74" name="Freeform 109">
                  <a:extLst>
                    <a:ext uri="{FF2B5EF4-FFF2-40B4-BE49-F238E27FC236}">
                      <a16:creationId xmlns="" xmlns:a16="http://schemas.microsoft.com/office/drawing/2014/main" id="{DFC79E2E-BA51-453C-9432-70FB762D6E71}"/>
                    </a:ext>
                  </a:extLst>
                </p:cNvPr>
                <p:cNvSpPr>
                  <a:spLocks/>
                </p:cNvSpPr>
                <p:nvPr/>
              </p:nvSpPr>
              <p:spPr bwMode="auto">
                <a:xfrm>
                  <a:off x="5512" y="2015"/>
                  <a:ext cx="133" cy="130"/>
                </a:xfrm>
                <a:custGeom>
                  <a:avLst/>
                  <a:gdLst>
                    <a:gd name="T0" fmla="*/ 1 w 56"/>
                    <a:gd name="T1" fmla="*/ 30 h 55"/>
                    <a:gd name="T2" fmla="*/ 25 w 56"/>
                    <a:gd name="T3" fmla="*/ 1 h 55"/>
                    <a:gd name="T4" fmla="*/ 54 w 56"/>
                    <a:gd name="T5" fmla="*/ 25 h 55"/>
                    <a:gd name="T6" fmla="*/ 30 w 56"/>
                    <a:gd name="T7" fmla="*/ 54 h 55"/>
                    <a:gd name="T8" fmla="*/ 1 w 56"/>
                    <a:gd name="T9" fmla="*/ 30 h 55"/>
                  </a:gdLst>
                  <a:ahLst/>
                  <a:cxnLst>
                    <a:cxn ang="0">
                      <a:pos x="T0" y="T1"/>
                    </a:cxn>
                    <a:cxn ang="0">
                      <a:pos x="T2" y="T3"/>
                    </a:cxn>
                    <a:cxn ang="0">
                      <a:pos x="T4" y="T5"/>
                    </a:cxn>
                    <a:cxn ang="0">
                      <a:pos x="T6" y="T7"/>
                    </a:cxn>
                    <a:cxn ang="0">
                      <a:pos x="T8" y="T9"/>
                    </a:cxn>
                  </a:cxnLst>
                  <a:rect l="0" t="0" r="r" b="b"/>
                  <a:pathLst>
                    <a:path w="56" h="55">
                      <a:moveTo>
                        <a:pt x="1" y="30"/>
                      </a:moveTo>
                      <a:cubicBezTo>
                        <a:pt x="0" y="16"/>
                        <a:pt x="11" y="3"/>
                        <a:pt x="25" y="1"/>
                      </a:cubicBezTo>
                      <a:cubicBezTo>
                        <a:pt x="40" y="0"/>
                        <a:pt x="53" y="11"/>
                        <a:pt x="54" y="25"/>
                      </a:cubicBezTo>
                      <a:cubicBezTo>
                        <a:pt x="56" y="40"/>
                        <a:pt x="45" y="53"/>
                        <a:pt x="30" y="54"/>
                      </a:cubicBezTo>
                      <a:cubicBezTo>
                        <a:pt x="16" y="55"/>
                        <a:pt x="3" y="45"/>
                        <a:pt x="1" y="30"/>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75" name="Freeform 110">
                  <a:extLst>
                    <a:ext uri="{FF2B5EF4-FFF2-40B4-BE49-F238E27FC236}">
                      <a16:creationId xmlns="" xmlns:a16="http://schemas.microsoft.com/office/drawing/2014/main" id="{3204AB4D-2CA0-49CA-9F20-5599388F6B7F}"/>
                    </a:ext>
                  </a:extLst>
                </p:cNvPr>
                <p:cNvSpPr>
                  <a:spLocks/>
                </p:cNvSpPr>
                <p:nvPr/>
              </p:nvSpPr>
              <p:spPr bwMode="auto">
                <a:xfrm>
                  <a:off x="5481" y="1771"/>
                  <a:ext cx="138" cy="137"/>
                </a:xfrm>
                <a:custGeom>
                  <a:avLst/>
                  <a:gdLst>
                    <a:gd name="T0" fmla="*/ 3 w 58"/>
                    <a:gd name="T1" fmla="*/ 35 h 58"/>
                    <a:gd name="T2" fmla="*/ 23 w 58"/>
                    <a:gd name="T3" fmla="*/ 3 h 58"/>
                    <a:gd name="T4" fmla="*/ 55 w 58"/>
                    <a:gd name="T5" fmla="*/ 23 h 58"/>
                    <a:gd name="T6" fmla="*/ 35 w 58"/>
                    <a:gd name="T7" fmla="*/ 55 h 58"/>
                    <a:gd name="T8" fmla="*/ 3 w 58"/>
                    <a:gd name="T9" fmla="*/ 35 h 58"/>
                  </a:gdLst>
                  <a:ahLst/>
                  <a:cxnLst>
                    <a:cxn ang="0">
                      <a:pos x="T0" y="T1"/>
                    </a:cxn>
                    <a:cxn ang="0">
                      <a:pos x="T2" y="T3"/>
                    </a:cxn>
                    <a:cxn ang="0">
                      <a:pos x="T4" y="T5"/>
                    </a:cxn>
                    <a:cxn ang="0">
                      <a:pos x="T6" y="T7"/>
                    </a:cxn>
                    <a:cxn ang="0">
                      <a:pos x="T8" y="T9"/>
                    </a:cxn>
                  </a:cxnLst>
                  <a:rect l="0" t="0" r="r" b="b"/>
                  <a:pathLst>
                    <a:path w="58" h="58">
                      <a:moveTo>
                        <a:pt x="3" y="35"/>
                      </a:moveTo>
                      <a:cubicBezTo>
                        <a:pt x="0" y="21"/>
                        <a:pt x="9" y="6"/>
                        <a:pt x="23" y="3"/>
                      </a:cubicBezTo>
                      <a:cubicBezTo>
                        <a:pt x="37" y="0"/>
                        <a:pt x="51" y="8"/>
                        <a:pt x="55" y="23"/>
                      </a:cubicBezTo>
                      <a:cubicBezTo>
                        <a:pt x="58" y="37"/>
                        <a:pt x="49" y="51"/>
                        <a:pt x="35" y="55"/>
                      </a:cubicBezTo>
                      <a:cubicBezTo>
                        <a:pt x="21" y="58"/>
                        <a:pt x="6" y="49"/>
                        <a:pt x="3" y="35"/>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76" name="Freeform 111">
                  <a:extLst>
                    <a:ext uri="{FF2B5EF4-FFF2-40B4-BE49-F238E27FC236}">
                      <a16:creationId xmlns="" xmlns:a16="http://schemas.microsoft.com/office/drawing/2014/main" id="{1DA0C9F5-4455-4297-84AB-D6489A93087A}"/>
                    </a:ext>
                  </a:extLst>
                </p:cNvPr>
                <p:cNvSpPr>
                  <a:spLocks/>
                </p:cNvSpPr>
                <p:nvPr/>
              </p:nvSpPr>
              <p:spPr bwMode="auto">
                <a:xfrm>
                  <a:off x="5417" y="1532"/>
                  <a:ext cx="142" cy="144"/>
                </a:xfrm>
                <a:custGeom>
                  <a:avLst/>
                  <a:gdLst>
                    <a:gd name="T0" fmla="*/ 5 w 60"/>
                    <a:gd name="T1" fmla="*/ 40 h 61"/>
                    <a:gd name="T2" fmla="*/ 20 w 60"/>
                    <a:gd name="T3" fmla="*/ 6 h 61"/>
                    <a:gd name="T4" fmla="*/ 55 w 60"/>
                    <a:gd name="T5" fmla="*/ 21 h 61"/>
                    <a:gd name="T6" fmla="*/ 39 w 60"/>
                    <a:gd name="T7" fmla="*/ 55 h 61"/>
                    <a:gd name="T8" fmla="*/ 5 w 60"/>
                    <a:gd name="T9" fmla="*/ 40 h 61"/>
                  </a:gdLst>
                  <a:ahLst/>
                  <a:cxnLst>
                    <a:cxn ang="0">
                      <a:pos x="T0" y="T1"/>
                    </a:cxn>
                    <a:cxn ang="0">
                      <a:pos x="T2" y="T3"/>
                    </a:cxn>
                    <a:cxn ang="0">
                      <a:pos x="T4" y="T5"/>
                    </a:cxn>
                    <a:cxn ang="0">
                      <a:pos x="T6" y="T7"/>
                    </a:cxn>
                    <a:cxn ang="0">
                      <a:pos x="T8" y="T9"/>
                    </a:cxn>
                  </a:cxnLst>
                  <a:rect l="0" t="0" r="r" b="b"/>
                  <a:pathLst>
                    <a:path w="60" h="61">
                      <a:moveTo>
                        <a:pt x="5" y="40"/>
                      </a:moveTo>
                      <a:cubicBezTo>
                        <a:pt x="0" y="26"/>
                        <a:pt x="7" y="11"/>
                        <a:pt x="20" y="6"/>
                      </a:cubicBezTo>
                      <a:cubicBezTo>
                        <a:pt x="34" y="0"/>
                        <a:pt x="49" y="7"/>
                        <a:pt x="55" y="21"/>
                      </a:cubicBezTo>
                      <a:cubicBezTo>
                        <a:pt x="60" y="35"/>
                        <a:pt x="53" y="50"/>
                        <a:pt x="39" y="55"/>
                      </a:cubicBezTo>
                      <a:cubicBezTo>
                        <a:pt x="26" y="61"/>
                        <a:pt x="10" y="54"/>
                        <a:pt x="5" y="40"/>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77" name="Freeform 112">
                  <a:extLst>
                    <a:ext uri="{FF2B5EF4-FFF2-40B4-BE49-F238E27FC236}">
                      <a16:creationId xmlns="" xmlns:a16="http://schemas.microsoft.com/office/drawing/2014/main" id="{C753DB2F-0C5C-426B-995E-774A141FFCEF}"/>
                    </a:ext>
                  </a:extLst>
                </p:cNvPr>
                <p:cNvSpPr>
                  <a:spLocks/>
                </p:cNvSpPr>
                <p:nvPr/>
              </p:nvSpPr>
              <p:spPr bwMode="auto">
                <a:xfrm>
                  <a:off x="5323" y="1307"/>
                  <a:ext cx="144" cy="144"/>
                </a:xfrm>
                <a:custGeom>
                  <a:avLst/>
                  <a:gdLst>
                    <a:gd name="T0" fmla="*/ 7 w 61"/>
                    <a:gd name="T1" fmla="*/ 44 h 61"/>
                    <a:gd name="T2" fmla="*/ 17 w 61"/>
                    <a:gd name="T3" fmla="*/ 8 h 61"/>
                    <a:gd name="T4" fmla="*/ 54 w 61"/>
                    <a:gd name="T5" fmla="*/ 18 h 61"/>
                    <a:gd name="T6" fmla="*/ 43 w 61"/>
                    <a:gd name="T7" fmla="*/ 54 h 61"/>
                    <a:gd name="T8" fmla="*/ 7 w 61"/>
                    <a:gd name="T9" fmla="*/ 44 h 61"/>
                  </a:gdLst>
                  <a:ahLst/>
                  <a:cxnLst>
                    <a:cxn ang="0">
                      <a:pos x="T0" y="T1"/>
                    </a:cxn>
                    <a:cxn ang="0">
                      <a:pos x="T2" y="T3"/>
                    </a:cxn>
                    <a:cxn ang="0">
                      <a:pos x="T4" y="T5"/>
                    </a:cxn>
                    <a:cxn ang="0">
                      <a:pos x="T6" y="T7"/>
                    </a:cxn>
                    <a:cxn ang="0">
                      <a:pos x="T8" y="T9"/>
                    </a:cxn>
                  </a:cxnLst>
                  <a:rect l="0" t="0" r="r" b="b"/>
                  <a:pathLst>
                    <a:path w="61" h="61">
                      <a:moveTo>
                        <a:pt x="7" y="44"/>
                      </a:moveTo>
                      <a:cubicBezTo>
                        <a:pt x="0" y="31"/>
                        <a:pt x="5" y="15"/>
                        <a:pt x="17" y="8"/>
                      </a:cubicBezTo>
                      <a:cubicBezTo>
                        <a:pt x="30" y="0"/>
                        <a:pt x="46" y="5"/>
                        <a:pt x="54" y="18"/>
                      </a:cubicBezTo>
                      <a:cubicBezTo>
                        <a:pt x="61" y="31"/>
                        <a:pt x="56" y="47"/>
                        <a:pt x="43" y="54"/>
                      </a:cubicBezTo>
                      <a:cubicBezTo>
                        <a:pt x="30" y="61"/>
                        <a:pt x="14" y="57"/>
                        <a:pt x="7" y="4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78" name="Freeform 113">
                  <a:extLst>
                    <a:ext uri="{FF2B5EF4-FFF2-40B4-BE49-F238E27FC236}">
                      <a16:creationId xmlns="" xmlns:a16="http://schemas.microsoft.com/office/drawing/2014/main" id="{F7421DB6-B5DA-42AE-8E8E-EF0E2CF8D500}"/>
                    </a:ext>
                  </a:extLst>
                </p:cNvPr>
                <p:cNvSpPr>
                  <a:spLocks/>
                </p:cNvSpPr>
                <p:nvPr/>
              </p:nvSpPr>
              <p:spPr bwMode="auto">
                <a:xfrm>
                  <a:off x="5200" y="1101"/>
                  <a:ext cx="142" cy="142"/>
                </a:xfrm>
                <a:custGeom>
                  <a:avLst/>
                  <a:gdLst>
                    <a:gd name="T0" fmla="*/ 9 w 60"/>
                    <a:gd name="T1" fmla="*/ 46 h 60"/>
                    <a:gd name="T2" fmla="*/ 14 w 60"/>
                    <a:gd name="T3" fmla="*/ 8 h 60"/>
                    <a:gd name="T4" fmla="*/ 51 w 60"/>
                    <a:gd name="T5" fmla="*/ 14 h 60"/>
                    <a:gd name="T6" fmla="*/ 46 w 60"/>
                    <a:gd name="T7" fmla="*/ 51 h 60"/>
                    <a:gd name="T8" fmla="*/ 9 w 60"/>
                    <a:gd name="T9" fmla="*/ 46 h 60"/>
                  </a:gdLst>
                  <a:ahLst/>
                  <a:cxnLst>
                    <a:cxn ang="0">
                      <a:pos x="T0" y="T1"/>
                    </a:cxn>
                    <a:cxn ang="0">
                      <a:pos x="T2" y="T3"/>
                    </a:cxn>
                    <a:cxn ang="0">
                      <a:pos x="T4" y="T5"/>
                    </a:cxn>
                    <a:cxn ang="0">
                      <a:pos x="T6" y="T7"/>
                    </a:cxn>
                    <a:cxn ang="0">
                      <a:pos x="T8" y="T9"/>
                    </a:cxn>
                  </a:cxnLst>
                  <a:rect l="0" t="0" r="r" b="b"/>
                  <a:pathLst>
                    <a:path w="60" h="60">
                      <a:moveTo>
                        <a:pt x="9" y="46"/>
                      </a:moveTo>
                      <a:cubicBezTo>
                        <a:pt x="0" y="34"/>
                        <a:pt x="2" y="17"/>
                        <a:pt x="14" y="8"/>
                      </a:cubicBezTo>
                      <a:cubicBezTo>
                        <a:pt x="26" y="0"/>
                        <a:pt x="42" y="2"/>
                        <a:pt x="51" y="14"/>
                      </a:cubicBezTo>
                      <a:cubicBezTo>
                        <a:pt x="60" y="25"/>
                        <a:pt x="58" y="42"/>
                        <a:pt x="46" y="51"/>
                      </a:cubicBezTo>
                      <a:cubicBezTo>
                        <a:pt x="34" y="60"/>
                        <a:pt x="18" y="57"/>
                        <a:pt x="9" y="46"/>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79" name="Freeform 114">
                  <a:extLst>
                    <a:ext uri="{FF2B5EF4-FFF2-40B4-BE49-F238E27FC236}">
                      <a16:creationId xmlns="" xmlns:a16="http://schemas.microsoft.com/office/drawing/2014/main" id="{32D881CB-37C7-4A36-B9A9-D775C1E0D138}"/>
                    </a:ext>
                  </a:extLst>
                </p:cNvPr>
                <p:cNvSpPr>
                  <a:spLocks/>
                </p:cNvSpPr>
                <p:nvPr/>
              </p:nvSpPr>
              <p:spPr bwMode="auto">
                <a:xfrm>
                  <a:off x="5051" y="912"/>
                  <a:ext cx="137" cy="139"/>
                </a:xfrm>
                <a:custGeom>
                  <a:avLst/>
                  <a:gdLst>
                    <a:gd name="T0" fmla="*/ 10 w 58"/>
                    <a:gd name="T1" fmla="*/ 48 h 59"/>
                    <a:gd name="T2" fmla="*/ 10 w 58"/>
                    <a:gd name="T3" fmla="*/ 11 h 59"/>
                    <a:gd name="T4" fmla="*/ 48 w 58"/>
                    <a:gd name="T5" fmla="*/ 11 h 59"/>
                    <a:gd name="T6" fmla="*/ 48 w 58"/>
                    <a:gd name="T7" fmla="*/ 48 h 59"/>
                    <a:gd name="T8" fmla="*/ 10 w 58"/>
                    <a:gd name="T9" fmla="*/ 48 h 59"/>
                  </a:gdLst>
                  <a:ahLst/>
                  <a:cxnLst>
                    <a:cxn ang="0">
                      <a:pos x="T0" y="T1"/>
                    </a:cxn>
                    <a:cxn ang="0">
                      <a:pos x="T2" y="T3"/>
                    </a:cxn>
                    <a:cxn ang="0">
                      <a:pos x="T4" y="T5"/>
                    </a:cxn>
                    <a:cxn ang="0">
                      <a:pos x="T6" y="T7"/>
                    </a:cxn>
                    <a:cxn ang="0">
                      <a:pos x="T8" y="T9"/>
                    </a:cxn>
                  </a:cxnLst>
                  <a:rect l="0" t="0" r="r" b="b"/>
                  <a:pathLst>
                    <a:path w="58" h="59">
                      <a:moveTo>
                        <a:pt x="10" y="48"/>
                      </a:moveTo>
                      <a:cubicBezTo>
                        <a:pt x="0" y="38"/>
                        <a:pt x="0" y="21"/>
                        <a:pt x="10" y="11"/>
                      </a:cubicBezTo>
                      <a:cubicBezTo>
                        <a:pt x="20" y="0"/>
                        <a:pt x="37" y="0"/>
                        <a:pt x="48" y="11"/>
                      </a:cubicBezTo>
                      <a:cubicBezTo>
                        <a:pt x="58" y="21"/>
                        <a:pt x="58" y="38"/>
                        <a:pt x="48" y="48"/>
                      </a:cubicBezTo>
                      <a:cubicBezTo>
                        <a:pt x="37" y="59"/>
                        <a:pt x="21" y="59"/>
                        <a:pt x="10" y="48"/>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80" name="Freeform 115">
                  <a:extLst>
                    <a:ext uri="{FF2B5EF4-FFF2-40B4-BE49-F238E27FC236}">
                      <a16:creationId xmlns="" xmlns:a16="http://schemas.microsoft.com/office/drawing/2014/main" id="{B7AD9DBE-513E-4BC1-AF6A-CF261586B2C4}"/>
                    </a:ext>
                  </a:extLst>
                </p:cNvPr>
                <p:cNvSpPr>
                  <a:spLocks/>
                </p:cNvSpPr>
                <p:nvPr/>
              </p:nvSpPr>
              <p:spPr bwMode="auto">
                <a:xfrm>
                  <a:off x="4871" y="744"/>
                  <a:ext cx="142" cy="142"/>
                </a:xfrm>
                <a:custGeom>
                  <a:avLst/>
                  <a:gdLst>
                    <a:gd name="T0" fmla="*/ 14 w 60"/>
                    <a:gd name="T1" fmla="*/ 51 h 60"/>
                    <a:gd name="T2" fmla="*/ 9 w 60"/>
                    <a:gd name="T3" fmla="*/ 14 h 60"/>
                    <a:gd name="T4" fmla="*/ 46 w 60"/>
                    <a:gd name="T5" fmla="*/ 9 h 60"/>
                    <a:gd name="T6" fmla="*/ 51 w 60"/>
                    <a:gd name="T7" fmla="*/ 46 h 60"/>
                    <a:gd name="T8" fmla="*/ 14 w 60"/>
                    <a:gd name="T9" fmla="*/ 51 h 60"/>
                  </a:gdLst>
                  <a:ahLst/>
                  <a:cxnLst>
                    <a:cxn ang="0">
                      <a:pos x="T0" y="T1"/>
                    </a:cxn>
                    <a:cxn ang="0">
                      <a:pos x="T2" y="T3"/>
                    </a:cxn>
                    <a:cxn ang="0">
                      <a:pos x="T4" y="T5"/>
                    </a:cxn>
                    <a:cxn ang="0">
                      <a:pos x="T6" y="T7"/>
                    </a:cxn>
                    <a:cxn ang="0">
                      <a:pos x="T8" y="T9"/>
                    </a:cxn>
                  </a:cxnLst>
                  <a:rect l="0" t="0" r="r" b="b"/>
                  <a:pathLst>
                    <a:path w="60" h="60">
                      <a:moveTo>
                        <a:pt x="14" y="51"/>
                      </a:moveTo>
                      <a:cubicBezTo>
                        <a:pt x="3" y="42"/>
                        <a:pt x="0" y="26"/>
                        <a:pt x="9" y="14"/>
                      </a:cubicBezTo>
                      <a:cubicBezTo>
                        <a:pt x="18" y="2"/>
                        <a:pt x="34" y="0"/>
                        <a:pt x="46" y="9"/>
                      </a:cubicBezTo>
                      <a:cubicBezTo>
                        <a:pt x="58" y="18"/>
                        <a:pt x="60" y="34"/>
                        <a:pt x="51" y="46"/>
                      </a:cubicBezTo>
                      <a:cubicBezTo>
                        <a:pt x="43" y="58"/>
                        <a:pt x="26" y="60"/>
                        <a:pt x="14" y="51"/>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81" name="Freeform 116">
                  <a:extLst>
                    <a:ext uri="{FF2B5EF4-FFF2-40B4-BE49-F238E27FC236}">
                      <a16:creationId xmlns="" xmlns:a16="http://schemas.microsoft.com/office/drawing/2014/main" id="{E84C444B-BA5B-40B2-B6FA-99BD031CE57B}"/>
                    </a:ext>
                  </a:extLst>
                </p:cNvPr>
                <p:cNvSpPr>
                  <a:spLocks/>
                </p:cNvSpPr>
                <p:nvPr/>
              </p:nvSpPr>
              <p:spPr bwMode="auto">
                <a:xfrm>
                  <a:off x="4672" y="602"/>
                  <a:ext cx="144" cy="144"/>
                </a:xfrm>
                <a:custGeom>
                  <a:avLst/>
                  <a:gdLst>
                    <a:gd name="T0" fmla="*/ 18 w 61"/>
                    <a:gd name="T1" fmla="*/ 54 h 61"/>
                    <a:gd name="T2" fmla="*/ 7 w 61"/>
                    <a:gd name="T3" fmla="*/ 18 h 61"/>
                    <a:gd name="T4" fmla="*/ 43 w 61"/>
                    <a:gd name="T5" fmla="*/ 7 h 61"/>
                    <a:gd name="T6" fmla="*/ 54 w 61"/>
                    <a:gd name="T7" fmla="*/ 43 h 61"/>
                    <a:gd name="T8" fmla="*/ 18 w 61"/>
                    <a:gd name="T9" fmla="*/ 54 h 61"/>
                  </a:gdLst>
                  <a:ahLst/>
                  <a:cxnLst>
                    <a:cxn ang="0">
                      <a:pos x="T0" y="T1"/>
                    </a:cxn>
                    <a:cxn ang="0">
                      <a:pos x="T2" y="T3"/>
                    </a:cxn>
                    <a:cxn ang="0">
                      <a:pos x="T4" y="T5"/>
                    </a:cxn>
                    <a:cxn ang="0">
                      <a:pos x="T6" y="T7"/>
                    </a:cxn>
                    <a:cxn ang="0">
                      <a:pos x="T8" y="T9"/>
                    </a:cxn>
                  </a:cxnLst>
                  <a:rect l="0" t="0" r="r" b="b"/>
                  <a:pathLst>
                    <a:path w="61" h="61">
                      <a:moveTo>
                        <a:pt x="18" y="54"/>
                      </a:moveTo>
                      <a:cubicBezTo>
                        <a:pt x="5" y="47"/>
                        <a:pt x="0" y="31"/>
                        <a:pt x="7" y="18"/>
                      </a:cubicBezTo>
                      <a:cubicBezTo>
                        <a:pt x="14" y="5"/>
                        <a:pt x="30" y="0"/>
                        <a:pt x="43" y="7"/>
                      </a:cubicBezTo>
                      <a:cubicBezTo>
                        <a:pt x="56" y="14"/>
                        <a:pt x="61" y="31"/>
                        <a:pt x="54" y="43"/>
                      </a:cubicBezTo>
                      <a:cubicBezTo>
                        <a:pt x="47" y="56"/>
                        <a:pt x="31" y="61"/>
                        <a:pt x="18" y="5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82" name="Freeform 117">
                  <a:extLst>
                    <a:ext uri="{FF2B5EF4-FFF2-40B4-BE49-F238E27FC236}">
                      <a16:creationId xmlns="" xmlns:a16="http://schemas.microsoft.com/office/drawing/2014/main" id="{427E4EE0-F0BF-4402-89EA-1952BFA54834}"/>
                    </a:ext>
                  </a:extLst>
                </p:cNvPr>
                <p:cNvSpPr>
                  <a:spLocks/>
                </p:cNvSpPr>
                <p:nvPr/>
              </p:nvSpPr>
              <p:spPr bwMode="auto">
                <a:xfrm>
                  <a:off x="4457" y="493"/>
                  <a:ext cx="142" cy="142"/>
                </a:xfrm>
                <a:custGeom>
                  <a:avLst/>
                  <a:gdLst>
                    <a:gd name="T0" fmla="*/ 21 w 60"/>
                    <a:gd name="T1" fmla="*/ 54 h 60"/>
                    <a:gd name="T2" fmla="*/ 6 w 60"/>
                    <a:gd name="T3" fmla="*/ 20 h 60"/>
                    <a:gd name="T4" fmla="*/ 40 w 60"/>
                    <a:gd name="T5" fmla="*/ 5 h 60"/>
                    <a:gd name="T6" fmla="*/ 55 w 60"/>
                    <a:gd name="T7" fmla="*/ 39 h 60"/>
                    <a:gd name="T8" fmla="*/ 21 w 60"/>
                    <a:gd name="T9" fmla="*/ 54 h 60"/>
                  </a:gdLst>
                  <a:ahLst/>
                  <a:cxnLst>
                    <a:cxn ang="0">
                      <a:pos x="T0" y="T1"/>
                    </a:cxn>
                    <a:cxn ang="0">
                      <a:pos x="T2" y="T3"/>
                    </a:cxn>
                    <a:cxn ang="0">
                      <a:pos x="T4" y="T5"/>
                    </a:cxn>
                    <a:cxn ang="0">
                      <a:pos x="T6" y="T7"/>
                    </a:cxn>
                    <a:cxn ang="0">
                      <a:pos x="T8" y="T9"/>
                    </a:cxn>
                  </a:cxnLst>
                  <a:rect l="0" t="0" r="r" b="b"/>
                  <a:pathLst>
                    <a:path w="60" h="60">
                      <a:moveTo>
                        <a:pt x="21" y="54"/>
                      </a:moveTo>
                      <a:cubicBezTo>
                        <a:pt x="7" y="49"/>
                        <a:pt x="0" y="34"/>
                        <a:pt x="6" y="20"/>
                      </a:cubicBezTo>
                      <a:cubicBezTo>
                        <a:pt x="11" y="6"/>
                        <a:pt x="26" y="0"/>
                        <a:pt x="40" y="5"/>
                      </a:cubicBezTo>
                      <a:cubicBezTo>
                        <a:pt x="53" y="10"/>
                        <a:pt x="60" y="25"/>
                        <a:pt x="55" y="39"/>
                      </a:cubicBezTo>
                      <a:cubicBezTo>
                        <a:pt x="50" y="53"/>
                        <a:pt x="35" y="60"/>
                        <a:pt x="21" y="5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83" name="Freeform 118">
                  <a:extLst>
                    <a:ext uri="{FF2B5EF4-FFF2-40B4-BE49-F238E27FC236}">
                      <a16:creationId xmlns="" xmlns:a16="http://schemas.microsoft.com/office/drawing/2014/main" id="{01C1BFBC-3F4C-47EC-AF77-B7C5E73DA48D}"/>
                    </a:ext>
                  </a:extLst>
                </p:cNvPr>
                <p:cNvSpPr>
                  <a:spLocks/>
                </p:cNvSpPr>
                <p:nvPr/>
              </p:nvSpPr>
              <p:spPr bwMode="auto">
                <a:xfrm>
                  <a:off x="4229" y="412"/>
                  <a:ext cx="140" cy="140"/>
                </a:xfrm>
                <a:custGeom>
                  <a:avLst/>
                  <a:gdLst>
                    <a:gd name="T0" fmla="*/ 24 w 59"/>
                    <a:gd name="T1" fmla="*/ 55 h 59"/>
                    <a:gd name="T2" fmla="*/ 4 w 59"/>
                    <a:gd name="T3" fmla="*/ 24 h 59"/>
                    <a:gd name="T4" fmla="*/ 35 w 59"/>
                    <a:gd name="T5" fmla="*/ 4 h 59"/>
                    <a:gd name="T6" fmla="*/ 55 w 59"/>
                    <a:gd name="T7" fmla="*/ 35 h 59"/>
                    <a:gd name="T8" fmla="*/ 24 w 59"/>
                    <a:gd name="T9" fmla="*/ 55 h 59"/>
                  </a:gdLst>
                  <a:ahLst/>
                  <a:cxnLst>
                    <a:cxn ang="0">
                      <a:pos x="T0" y="T1"/>
                    </a:cxn>
                    <a:cxn ang="0">
                      <a:pos x="T2" y="T3"/>
                    </a:cxn>
                    <a:cxn ang="0">
                      <a:pos x="T4" y="T5"/>
                    </a:cxn>
                    <a:cxn ang="0">
                      <a:pos x="T6" y="T7"/>
                    </a:cxn>
                    <a:cxn ang="0">
                      <a:pos x="T8" y="T9"/>
                    </a:cxn>
                  </a:cxnLst>
                  <a:rect l="0" t="0" r="r" b="b"/>
                  <a:pathLst>
                    <a:path w="59" h="59">
                      <a:moveTo>
                        <a:pt x="24" y="55"/>
                      </a:moveTo>
                      <a:cubicBezTo>
                        <a:pt x="9" y="52"/>
                        <a:pt x="0" y="38"/>
                        <a:pt x="4" y="24"/>
                      </a:cubicBezTo>
                      <a:cubicBezTo>
                        <a:pt x="7" y="9"/>
                        <a:pt x="21" y="0"/>
                        <a:pt x="35" y="4"/>
                      </a:cubicBezTo>
                      <a:cubicBezTo>
                        <a:pt x="50" y="7"/>
                        <a:pt x="59" y="21"/>
                        <a:pt x="55" y="35"/>
                      </a:cubicBezTo>
                      <a:cubicBezTo>
                        <a:pt x="52" y="50"/>
                        <a:pt x="38" y="59"/>
                        <a:pt x="24" y="55"/>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84" name="Freeform 119">
                  <a:extLst>
                    <a:ext uri="{FF2B5EF4-FFF2-40B4-BE49-F238E27FC236}">
                      <a16:creationId xmlns="" xmlns:a16="http://schemas.microsoft.com/office/drawing/2014/main" id="{D9965721-C074-4505-8F51-DFDB9AD3E345}"/>
                    </a:ext>
                  </a:extLst>
                </p:cNvPr>
                <p:cNvSpPr>
                  <a:spLocks/>
                </p:cNvSpPr>
                <p:nvPr/>
              </p:nvSpPr>
              <p:spPr bwMode="auto">
                <a:xfrm>
                  <a:off x="3995" y="370"/>
                  <a:ext cx="133" cy="130"/>
                </a:xfrm>
                <a:custGeom>
                  <a:avLst/>
                  <a:gdLst>
                    <a:gd name="T0" fmla="*/ 26 w 56"/>
                    <a:gd name="T1" fmla="*/ 54 h 55"/>
                    <a:gd name="T2" fmla="*/ 1 w 56"/>
                    <a:gd name="T3" fmla="*/ 25 h 55"/>
                    <a:gd name="T4" fmla="*/ 30 w 56"/>
                    <a:gd name="T5" fmla="*/ 1 h 55"/>
                    <a:gd name="T6" fmla="*/ 54 w 56"/>
                    <a:gd name="T7" fmla="*/ 30 h 55"/>
                    <a:gd name="T8" fmla="*/ 26 w 56"/>
                    <a:gd name="T9" fmla="*/ 54 h 55"/>
                  </a:gdLst>
                  <a:ahLst/>
                  <a:cxnLst>
                    <a:cxn ang="0">
                      <a:pos x="T0" y="T1"/>
                    </a:cxn>
                    <a:cxn ang="0">
                      <a:pos x="T2" y="T3"/>
                    </a:cxn>
                    <a:cxn ang="0">
                      <a:pos x="T4" y="T5"/>
                    </a:cxn>
                    <a:cxn ang="0">
                      <a:pos x="T6" y="T7"/>
                    </a:cxn>
                    <a:cxn ang="0">
                      <a:pos x="T8" y="T9"/>
                    </a:cxn>
                  </a:cxnLst>
                  <a:rect l="0" t="0" r="r" b="b"/>
                  <a:pathLst>
                    <a:path w="56" h="55">
                      <a:moveTo>
                        <a:pt x="26" y="54"/>
                      </a:moveTo>
                      <a:cubicBezTo>
                        <a:pt x="11" y="53"/>
                        <a:pt x="0" y="40"/>
                        <a:pt x="1" y="25"/>
                      </a:cubicBezTo>
                      <a:cubicBezTo>
                        <a:pt x="3" y="11"/>
                        <a:pt x="16" y="0"/>
                        <a:pt x="30" y="1"/>
                      </a:cubicBezTo>
                      <a:cubicBezTo>
                        <a:pt x="45" y="2"/>
                        <a:pt x="56" y="15"/>
                        <a:pt x="54" y="30"/>
                      </a:cubicBezTo>
                      <a:cubicBezTo>
                        <a:pt x="53" y="44"/>
                        <a:pt x="40" y="55"/>
                        <a:pt x="26" y="5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85" name="Freeform 120">
                  <a:extLst>
                    <a:ext uri="{FF2B5EF4-FFF2-40B4-BE49-F238E27FC236}">
                      <a16:creationId xmlns="" xmlns:a16="http://schemas.microsoft.com/office/drawing/2014/main" id="{0F615530-94FF-44C9-BFF7-07F54375EA29}"/>
                    </a:ext>
                  </a:extLst>
                </p:cNvPr>
                <p:cNvSpPr>
                  <a:spLocks/>
                </p:cNvSpPr>
                <p:nvPr/>
              </p:nvSpPr>
              <p:spPr bwMode="auto">
                <a:xfrm>
                  <a:off x="3754" y="355"/>
                  <a:ext cx="130" cy="131"/>
                </a:xfrm>
                <a:custGeom>
                  <a:avLst/>
                  <a:gdLst>
                    <a:gd name="T0" fmla="*/ 29 w 55"/>
                    <a:gd name="T1" fmla="*/ 54 h 55"/>
                    <a:gd name="T2" fmla="*/ 1 w 55"/>
                    <a:gd name="T3" fmla="*/ 29 h 55"/>
                    <a:gd name="T4" fmla="*/ 26 w 55"/>
                    <a:gd name="T5" fmla="*/ 1 h 55"/>
                    <a:gd name="T6" fmla="*/ 54 w 55"/>
                    <a:gd name="T7" fmla="*/ 26 h 55"/>
                    <a:gd name="T8" fmla="*/ 29 w 55"/>
                    <a:gd name="T9" fmla="*/ 54 h 55"/>
                  </a:gdLst>
                  <a:ahLst/>
                  <a:cxnLst>
                    <a:cxn ang="0">
                      <a:pos x="T0" y="T1"/>
                    </a:cxn>
                    <a:cxn ang="0">
                      <a:pos x="T2" y="T3"/>
                    </a:cxn>
                    <a:cxn ang="0">
                      <a:pos x="T4" y="T5"/>
                    </a:cxn>
                    <a:cxn ang="0">
                      <a:pos x="T6" y="T7"/>
                    </a:cxn>
                    <a:cxn ang="0">
                      <a:pos x="T8" y="T9"/>
                    </a:cxn>
                  </a:cxnLst>
                  <a:rect l="0" t="0" r="r" b="b"/>
                  <a:pathLst>
                    <a:path w="55" h="55">
                      <a:moveTo>
                        <a:pt x="29" y="54"/>
                      </a:moveTo>
                      <a:cubicBezTo>
                        <a:pt x="14" y="55"/>
                        <a:pt x="2" y="43"/>
                        <a:pt x="1" y="29"/>
                      </a:cubicBezTo>
                      <a:cubicBezTo>
                        <a:pt x="0" y="14"/>
                        <a:pt x="11" y="2"/>
                        <a:pt x="26" y="1"/>
                      </a:cubicBezTo>
                      <a:cubicBezTo>
                        <a:pt x="41" y="0"/>
                        <a:pt x="53" y="11"/>
                        <a:pt x="54" y="26"/>
                      </a:cubicBezTo>
                      <a:cubicBezTo>
                        <a:pt x="55" y="41"/>
                        <a:pt x="43" y="53"/>
                        <a:pt x="29" y="5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86" name="Freeform 121">
                  <a:extLst>
                    <a:ext uri="{FF2B5EF4-FFF2-40B4-BE49-F238E27FC236}">
                      <a16:creationId xmlns="" xmlns:a16="http://schemas.microsoft.com/office/drawing/2014/main" id="{E508EA4C-7A11-4810-A4E0-141B3A2E79D9}"/>
                    </a:ext>
                  </a:extLst>
                </p:cNvPr>
                <p:cNvSpPr>
                  <a:spLocks/>
                </p:cNvSpPr>
                <p:nvPr/>
              </p:nvSpPr>
              <p:spPr bwMode="auto">
                <a:xfrm>
                  <a:off x="3507" y="372"/>
                  <a:ext cx="138" cy="137"/>
                </a:xfrm>
                <a:custGeom>
                  <a:avLst/>
                  <a:gdLst>
                    <a:gd name="T0" fmla="*/ 34 w 58"/>
                    <a:gd name="T1" fmla="*/ 55 h 58"/>
                    <a:gd name="T2" fmla="*/ 3 w 58"/>
                    <a:gd name="T3" fmla="*/ 34 h 58"/>
                    <a:gd name="T4" fmla="*/ 24 w 58"/>
                    <a:gd name="T5" fmla="*/ 3 h 58"/>
                    <a:gd name="T6" fmla="*/ 55 w 58"/>
                    <a:gd name="T7" fmla="*/ 24 h 58"/>
                    <a:gd name="T8" fmla="*/ 34 w 58"/>
                    <a:gd name="T9" fmla="*/ 55 h 58"/>
                  </a:gdLst>
                  <a:ahLst/>
                  <a:cxnLst>
                    <a:cxn ang="0">
                      <a:pos x="T0" y="T1"/>
                    </a:cxn>
                    <a:cxn ang="0">
                      <a:pos x="T2" y="T3"/>
                    </a:cxn>
                    <a:cxn ang="0">
                      <a:pos x="T4" y="T5"/>
                    </a:cxn>
                    <a:cxn ang="0">
                      <a:pos x="T6" y="T7"/>
                    </a:cxn>
                    <a:cxn ang="0">
                      <a:pos x="T8" y="T9"/>
                    </a:cxn>
                  </a:cxnLst>
                  <a:rect l="0" t="0" r="r" b="b"/>
                  <a:pathLst>
                    <a:path w="58" h="58">
                      <a:moveTo>
                        <a:pt x="34" y="55"/>
                      </a:moveTo>
                      <a:cubicBezTo>
                        <a:pt x="20" y="58"/>
                        <a:pt x="6" y="48"/>
                        <a:pt x="3" y="34"/>
                      </a:cubicBezTo>
                      <a:cubicBezTo>
                        <a:pt x="0" y="20"/>
                        <a:pt x="10" y="6"/>
                        <a:pt x="24" y="3"/>
                      </a:cubicBezTo>
                      <a:cubicBezTo>
                        <a:pt x="38" y="0"/>
                        <a:pt x="52" y="9"/>
                        <a:pt x="55" y="24"/>
                      </a:cubicBezTo>
                      <a:cubicBezTo>
                        <a:pt x="58" y="38"/>
                        <a:pt x="49" y="52"/>
                        <a:pt x="34" y="55"/>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87" name="Freeform 122">
                  <a:extLst>
                    <a:ext uri="{FF2B5EF4-FFF2-40B4-BE49-F238E27FC236}">
                      <a16:creationId xmlns="" xmlns:a16="http://schemas.microsoft.com/office/drawing/2014/main" id="{D5178969-BB3B-435C-BD77-44514C429940}"/>
                    </a:ext>
                  </a:extLst>
                </p:cNvPr>
                <p:cNvSpPr>
                  <a:spLocks/>
                </p:cNvSpPr>
                <p:nvPr/>
              </p:nvSpPr>
              <p:spPr bwMode="auto">
                <a:xfrm>
                  <a:off x="3268" y="422"/>
                  <a:ext cx="142" cy="142"/>
                </a:xfrm>
                <a:custGeom>
                  <a:avLst/>
                  <a:gdLst>
                    <a:gd name="T0" fmla="*/ 39 w 60"/>
                    <a:gd name="T1" fmla="*/ 55 h 60"/>
                    <a:gd name="T2" fmla="*/ 5 w 60"/>
                    <a:gd name="T3" fmla="*/ 39 h 60"/>
                    <a:gd name="T4" fmla="*/ 21 w 60"/>
                    <a:gd name="T5" fmla="*/ 5 h 60"/>
                    <a:gd name="T6" fmla="*/ 55 w 60"/>
                    <a:gd name="T7" fmla="*/ 22 h 60"/>
                    <a:gd name="T8" fmla="*/ 39 w 60"/>
                    <a:gd name="T9" fmla="*/ 55 h 60"/>
                  </a:gdLst>
                  <a:ahLst/>
                  <a:cxnLst>
                    <a:cxn ang="0">
                      <a:pos x="T0" y="T1"/>
                    </a:cxn>
                    <a:cxn ang="0">
                      <a:pos x="T2" y="T3"/>
                    </a:cxn>
                    <a:cxn ang="0">
                      <a:pos x="T4" y="T5"/>
                    </a:cxn>
                    <a:cxn ang="0">
                      <a:pos x="T6" y="T7"/>
                    </a:cxn>
                    <a:cxn ang="0">
                      <a:pos x="T8" y="T9"/>
                    </a:cxn>
                  </a:cxnLst>
                  <a:rect l="0" t="0" r="r" b="b"/>
                  <a:pathLst>
                    <a:path w="60" h="60">
                      <a:moveTo>
                        <a:pt x="39" y="55"/>
                      </a:moveTo>
                      <a:cubicBezTo>
                        <a:pt x="25" y="60"/>
                        <a:pt x="10" y="53"/>
                        <a:pt x="5" y="39"/>
                      </a:cubicBezTo>
                      <a:cubicBezTo>
                        <a:pt x="0" y="25"/>
                        <a:pt x="7" y="10"/>
                        <a:pt x="21" y="5"/>
                      </a:cubicBezTo>
                      <a:cubicBezTo>
                        <a:pt x="35" y="0"/>
                        <a:pt x="50" y="8"/>
                        <a:pt x="55" y="22"/>
                      </a:cubicBezTo>
                      <a:cubicBezTo>
                        <a:pt x="60" y="35"/>
                        <a:pt x="53" y="51"/>
                        <a:pt x="39" y="55"/>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88" name="Freeform 123">
                  <a:extLst>
                    <a:ext uri="{FF2B5EF4-FFF2-40B4-BE49-F238E27FC236}">
                      <a16:creationId xmlns="" xmlns:a16="http://schemas.microsoft.com/office/drawing/2014/main" id="{939B9D7B-3225-4C44-A520-0C65A992BEAE}"/>
                    </a:ext>
                  </a:extLst>
                </p:cNvPr>
                <p:cNvSpPr>
                  <a:spLocks/>
                </p:cNvSpPr>
                <p:nvPr/>
              </p:nvSpPr>
              <p:spPr bwMode="auto">
                <a:xfrm>
                  <a:off x="3041" y="507"/>
                  <a:ext cx="142" cy="144"/>
                </a:xfrm>
                <a:custGeom>
                  <a:avLst/>
                  <a:gdLst>
                    <a:gd name="T0" fmla="*/ 42 w 60"/>
                    <a:gd name="T1" fmla="*/ 54 h 61"/>
                    <a:gd name="T2" fmla="*/ 6 w 60"/>
                    <a:gd name="T3" fmla="*/ 43 h 61"/>
                    <a:gd name="T4" fmla="*/ 18 w 60"/>
                    <a:gd name="T5" fmla="*/ 7 h 61"/>
                    <a:gd name="T6" fmla="*/ 54 w 60"/>
                    <a:gd name="T7" fmla="*/ 18 h 61"/>
                    <a:gd name="T8" fmla="*/ 42 w 60"/>
                    <a:gd name="T9" fmla="*/ 54 h 61"/>
                  </a:gdLst>
                  <a:ahLst/>
                  <a:cxnLst>
                    <a:cxn ang="0">
                      <a:pos x="T0" y="T1"/>
                    </a:cxn>
                    <a:cxn ang="0">
                      <a:pos x="T2" y="T3"/>
                    </a:cxn>
                    <a:cxn ang="0">
                      <a:pos x="T4" y="T5"/>
                    </a:cxn>
                    <a:cxn ang="0">
                      <a:pos x="T6" y="T7"/>
                    </a:cxn>
                    <a:cxn ang="0">
                      <a:pos x="T8" y="T9"/>
                    </a:cxn>
                  </a:cxnLst>
                  <a:rect l="0" t="0" r="r" b="b"/>
                  <a:pathLst>
                    <a:path w="60" h="61">
                      <a:moveTo>
                        <a:pt x="42" y="54"/>
                      </a:moveTo>
                      <a:cubicBezTo>
                        <a:pt x="29" y="61"/>
                        <a:pt x="13" y="56"/>
                        <a:pt x="6" y="43"/>
                      </a:cubicBezTo>
                      <a:cubicBezTo>
                        <a:pt x="0" y="30"/>
                        <a:pt x="5" y="14"/>
                        <a:pt x="18" y="7"/>
                      </a:cubicBezTo>
                      <a:cubicBezTo>
                        <a:pt x="31" y="0"/>
                        <a:pt x="47" y="5"/>
                        <a:pt x="54" y="18"/>
                      </a:cubicBezTo>
                      <a:cubicBezTo>
                        <a:pt x="60" y="31"/>
                        <a:pt x="55" y="47"/>
                        <a:pt x="42" y="5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89" name="Freeform 124">
                  <a:extLst>
                    <a:ext uri="{FF2B5EF4-FFF2-40B4-BE49-F238E27FC236}">
                      <a16:creationId xmlns="" xmlns:a16="http://schemas.microsoft.com/office/drawing/2014/main" id="{767F02A5-E9E8-4F46-9594-9AF57D54EAC1}"/>
                    </a:ext>
                  </a:extLst>
                </p:cNvPr>
                <p:cNvSpPr>
                  <a:spLocks/>
                </p:cNvSpPr>
                <p:nvPr/>
              </p:nvSpPr>
              <p:spPr bwMode="auto">
                <a:xfrm>
                  <a:off x="2828" y="625"/>
                  <a:ext cx="142" cy="142"/>
                </a:xfrm>
                <a:custGeom>
                  <a:avLst/>
                  <a:gdLst>
                    <a:gd name="T0" fmla="*/ 45 w 60"/>
                    <a:gd name="T1" fmla="*/ 51 h 60"/>
                    <a:gd name="T2" fmla="*/ 8 w 60"/>
                    <a:gd name="T3" fmla="*/ 45 h 60"/>
                    <a:gd name="T4" fmla="*/ 15 w 60"/>
                    <a:gd name="T5" fmla="*/ 8 h 60"/>
                    <a:gd name="T6" fmla="*/ 52 w 60"/>
                    <a:gd name="T7" fmla="*/ 14 h 60"/>
                    <a:gd name="T8" fmla="*/ 45 w 60"/>
                    <a:gd name="T9" fmla="*/ 51 h 60"/>
                  </a:gdLst>
                  <a:ahLst/>
                  <a:cxnLst>
                    <a:cxn ang="0">
                      <a:pos x="T0" y="T1"/>
                    </a:cxn>
                    <a:cxn ang="0">
                      <a:pos x="T2" y="T3"/>
                    </a:cxn>
                    <a:cxn ang="0">
                      <a:pos x="T4" y="T5"/>
                    </a:cxn>
                    <a:cxn ang="0">
                      <a:pos x="T6" y="T7"/>
                    </a:cxn>
                    <a:cxn ang="0">
                      <a:pos x="T8" y="T9"/>
                    </a:cxn>
                  </a:cxnLst>
                  <a:rect l="0" t="0" r="r" b="b"/>
                  <a:pathLst>
                    <a:path w="60" h="60">
                      <a:moveTo>
                        <a:pt x="45" y="51"/>
                      </a:moveTo>
                      <a:cubicBezTo>
                        <a:pt x="33" y="60"/>
                        <a:pt x="17" y="57"/>
                        <a:pt x="8" y="45"/>
                      </a:cubicBezTo>
                      <a:cubicBezTo>
                        <a:pt x="0" y="33"/>
                        <a:pt x="3" y="16"/>
                        <a:pt x="15" y="8"/>
                      </a:cubicBezTo>
                      <a:cubicBezTo>
                        <a:pt x="27" y="0"/>
                        <a:pt x="43" y="3"/>
                        <a:pt x="52" y="14"/>
                      </a:cubicBezTo>
                      <a:cubicBezTo>
                        <a:pt x="60" y="26"/>
                        <a:pt x="57" y="43"/>
                        <a:pt x="45" y="51"/>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grpSp>
          <p:grpSp>
            <p:nvGrpSpPr>
              <p:cNvPr id="9" name="Group 127">
                <a:extLst>
                  <a:ext uri="{FF2B5EF4-FFF2-40B4-BE49-F238E27FC236}">
                    <a16:creationId xmlns="" xmlns:a16="http://schemas.microsoft.com/office/drawing/2014/main" id="{2A771945-296D-4416-B7F8-A1DB56AEAA8F}"/>
                  </a:ext>
                </a:extLst>
              </p:cNvPr>
              <p:cNvGrpSpPr>
                <a:grpSpLocks noChangeAspect="1"/>
              </p:cNvGrpSpPr>
              <p:nvPr/>
            </p:nvGrpSpPr>
            <p:grpSpPr bwMode="auto">
              <a:xfrm>
                <a:off x="4054124" y="1924241"/>
                <a:ext cx="695012" cy="696040"/>
                <a:chOff x="2150" y="465"/>
                <a:chExt cx="3380" cy="3385"/>
              </a:xfrm>
              <a:gradFill flip="none" rotWithShape="1">
                <a:gsLst>
                  <a:gs pos="0">
                    <a:srgbClr val="01E2BC"/>
                  </a:gs>
                  <a:gs pos="77000">
                    <a:srgbClr val="01E2BC">
                      <a:alpha val="0"/>
                    </a:srgbClr>
                  </a:gs>
                </a:gsLst>
                <a:lin ang="13500000" scaled="1"/>
                <a:tileRect/>
              </a:gradFill>
            </p:grpSpPr>
            <p:sp>
              <p:nvSpPr>
                <p:cNvPr id="15" name="Freeform 128">
                  <a:extLst>
                    <a:ext uri="{FF2B5EF4-FFF2-40B4-BE49-F238E27FC236}">
                      <a16:creationId xmlns="" xmlns:a16="http://schemas.microsoft.com/office/drawing/2014/main" id="{D775BE44-006A-4006-B2A0-FC83328E1208}"/>
                    </a:ext>
                  </a:extLst>
                </p:cNvPr>
                <p:cNvSpPr>
                  <a:spLocks/>
                </p:cNvSpPr>
                <p:nvPr/>
              </p:nvSpPr>
              <p:spPr bwMode="auto">
                <a:xfrm>
                  <a:off x="3440" y="465"/>
                  <a:ext cx="341" cy="93"/>
                </a:xfrm>
                <a:custGeom>
                  <a:avLst/>
                  <a:gdLst>
                    <a:gd name="T0" fmla="*/ 143 w 144"/>
                    <a:gd name="T1" fmla="*/ 9 h 39"/>
                    <a:gd name="T2" fmla="*/ 135 w 144"/>
                    <a:gd name="T3" fmla="*/ 21 h 39"/>
                    <a:gd name="T4" fmla="*/ 12 w 144"/>
                    <a:gd name="T5" fmla="*/ 38 h 39"/>
                    <a:gd name="T6" fmla="*/ 1 w 144"/>
                    <a:gd name="T7" fmla="*/ 29 h 39"/>
                    <a:gd name="T8" fmla="*/ 1 w 144"/>
                    <a:gd name="T9" fmla="*/ 29 h 39"/>
                    <a:gd name="T10" fmla="*/ 9 w 144"/>
                    <a:gd name="T11" fmla="*/ 18 h 39"/>
                    <a:gd name="T12" fmla="*/ 132 w 144"/>
                    <a:gd name="T13" fmla="*/ 1 h 39"/>
                    <a:gd name="T14" fmla="*/ 143 w 144"/>
                    <a:gd name="T15" fmla="*/ 9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4" h="39">
                      <a:moveTo>
                        <a:pt x="143" y="9"/>
                      </a:moveTo>
                      <a:cubicBezTo>
                        <a:pt x="144" y="15"/>
                        <a:pt x="140" y="20"/>
                        <a:pt x="135" y="21"/>
                      </a:cubicBezTo>
                      <a:cubicBezTo>
                        <a:pt x="12" y="38"/>
                        <a:pt x="12" y="38"/>
                        <a:pt x="12" y="38"/>
                      </a:cubicBezTo>
                      <a:cubicBezTo>
                        <a:pt x="6" y="39"/>
                        <a:pt x="1" y="35"/>
                        <a:pt x="1" y="29"/>
                      </a:cubicBezTo>
                      <a:cubicBezTo>
                        <a:pt x="1" y="29"/>
                        <a:pt x="1" y="29"/>
                        <a:pt x="1" y="29"/>
                      </a:cubicBezTo>
                      <a:cubicBezTo>
                        <a:pt x="0" y="24"/>
                        <a:pt x="4" y="19"/>
                        <a:pt x="9" y="18"/>
                      </a:cubicBezTo>
                      <a:cubicBezTo>
                        <a:pt x="132" y="1"/>
                        <a:pt x="132" y="1"/>
                        <a:pt x="132" y="1"/>
                      </a:cubicBezTo>
                      <a:cubicBezTo>
                        <a:pt x="137" y="0"/>
                        <a:pt x="143" y="4"/>
                        <a:pt x="143" y="9"/>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16" name="Freeform 129">
                  <a:extLst>
                    <a:ext uri="{FF2B5EF4-FFF2-40B4-BE49-F238E27FC236}">
                      <a16:creationId xmlns="" xmlns:a16="http://schemas.microsoft.com/office/drawing/2014/main" id="{222C9956-80B1-4DAF-8081-18553440F823}"/>
                    </a:ext>
                  </a:extLst>
                </p:cNvPr>
                <p:cNvSpPr>
                  <a:spLocks/>
                </p:cNvSpPr>
                <p:nvPr/>
              </p:nvSpPr>
              <p:spPr bwMode="auto">
                <a:xfrm>
                  <a:off x="3109" y="517"/>
                  <a:ext cx="329" cy="154"/>
                </a:xfrm>
                <a:custGeom>
                  <a:avLst/>
                  <a:gdLst>
                    <a:gd name="T0" fmla="*/ 137 w 139"/>
                    <a:gd name="T1" fmla="*/ 8 h 65"/>
                    <a:gd name="T2" fmla="*/ 131 w 139"/>
                    <a:gd name="T3" fmla="*/ 21 h 65"/>
                    <a:gd name="T4" fmla="*/ 15 w 139"/>
                    <a:gd name="T5" fmla="*/ 63 h 65"/>
                    <a:gd name="T6" fmla="*/ 2 w 139"/>
                    <a:gd name="T7" fmla="*/ 57 h 65"/>
                    <a:gd name="T8" fmla="*/ 2 w 139"/>
                    <a:gd name="T9" fmla="*/ 57 h 65"/>
                    <a:gd name="T10" fmla="*/ 8 w 139"/>
                    <a:gd name="T11" fmla="*/ 45 h 65"/>
                    <a:gd name="T12" fmla="*/ 124 w 139"/>
                    <a:gd name="T13" fmla="*/ 2 h 65"/>
                    <a:gd name="T14" fmla="*/ 137 w 139"/>
                    <a:gd name="T15" fmla="*/ 8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9" h="65">
                      <a:moveTo>
                        <a:pt x="137" y="8"/>
                      </a:moveTo>
                      <a:cubicBezTo>
                        <a:pt x="139" y="13"/>
                        <a:pt x="136" y="19"/>
                        <a:pt x="131" y="21"/>
                      </a:cubicBezTo>
                      <a:cubicBezTo>
                        <a:pt x="15" y="63"/>
                        <a:pt x="15" y="63"/>
                        <a:pt x="15" y="63"/>
                      </a:cubicBezTo>
                      <a:cubicBezTo>
                        <a:pt x="9" y="65"/>
                        <a:pt x="4" y="63"/>
                        <a:pt x="2" y="57"/>
                      </a:cubicBezTo>
                      <a:cubicBezTo>
                        <a:pt x="2" y="57"/>
                        <a:pt x="2" y="57"/>
                        <a:pt x="2" y="57"/>
                      </a:cubicBezTo>
                      <a:cubicBezTo>
                        <a:pt x="0" y="52"/>
                        <a:pt x="3" y="47"/>
                        <a:pt x="8" y="45"/>
                      </a:cubicBezTo>
                      <a:cubicBezTo>
                        <a:pt x="124" y="2"/>
                        <a:pt x="124" y="2"/>
                        <a:pt x="124" y="2"/>
                      </a:cubicBezTo>
                      <a:cubicBezTo>
                        <a:pt x="130" y="0"/>
                        <a:pt x="135" y="3"/>
                        <a:pt x="137" y="8"/>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17" name="Freeform 130">
                  <a:extLst>
                    <a:ext uri="{FF2B5EF4-FFF2-40B4-BE49-F238E27FC236}">
                      <a16:creationId xmlns="" xmlns:a16="http://schemas.microsoft.com/office/drawing/2014/main" id="{DA870963-E7CA-4EB6-9A43-72420C276840}"/>
                    </a:ext>
                  </a:extLst>
                </p:cNvPr>
                <p:cNvSpPr>
                  <a:spLocks/>
                </p:cNvSpPr>
                <p:nvPr/>
              </p:nvSpPr>
              <p:spPr bwMode="auto">
                <a:xfrm>
                  <a:off x="2808" y="643"/>
                  <a:ext cx="303" cy="208"/>
                </a:xfrm>
                <a:custGeom>
                  <a:avLst/>
                  <a:gdLst>
                    <a:gd name="T0" fmla="*/ 126 w 128"/>
                    <a:gd name="T1" fmla="*/ 6 h 88"/>
                    <a:gd name="T2" fmla="*/ 122 w 128"/>
                    <a:gd name="T3" fmla="*/ 20 h 88"/>
                    <a:gd name="T4" fmla="*/ 17 w 128"/>
                    <a:gd name="T5" fmla="*/ 85 h 88"/>
                    <a:gd name="T6" fmla="*/ 3 w 128"/>
                    <a:gd name="T7" fmla="*/ 82 h 88"/>
                    <a:gd name="T8" fmla="*/ 3 w 128"/>
                    <a:gd name="T9" fmla="*/ 82 h 88"/>
                    <a:gd name="T10" fmla="*/ 7 w 128"/>
                    <a:gd name="T11" fmla="*/ 68 h 88"/>
                    <a:gd name="T12" fmla="*/ 112 w 128"/>
                    <a:gd name="T13" fmla="*/ 3 h 88"/>
                    <a:gd name="T14" fmla="*/ 126 w 128"/>
                    <a:gd name="T15" fmla="*/ 6 h 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 h="88">
                      <a:moveTo>
                        <a:pt x="126" y="6"/>
                      </a:moveTo>
                      <a:cubicBezTo>
                        <a:pt x="128" y="11"/>
                        <a:pt x="127" y="17"/>
                        <a:pt x="122" y="20"/>
                      </a:cubicBezTo>
                      <a:cubicBezTo>
                        <a:pt x="17" y="85"/>
                        <a:pt x="17" y="85"/>
                        <a:pt x="17" y="85"/>
                      </a:cubicBezTo>
                      <a:cubicBezTo>
                        <a:pt x="12" y="88"/>
                        <a:pt x="6" y="87"/>
                        <a:pt x="3" y="82"/>
                      </a:cubicBezTo>
                      <a:cubicBezTo>
                        <a:pt x="3" y="82"/>
                        <a:pt x="3" y="82"/>
                        <a:pt x="3" y="82"/>
                      </a:cubicBezTo>
                      <a:cubicBezTo>
                        <a:pt x="0" y="78"/>
                        <a:pt x="2" y="71"/>
                        <a:pt x="7" y="68"/>
                      </a:cubicBezTo>
                      <a:cubicBezTo>
                        <a:pt x="112" y="3"/>
                        <a:pt x="112" y="3"/>
                        <a:pt x="112" y="3"/>
                      </a:cubicBezTo>
                      <a:cubicBezTo>
                        <a:pt x="116" y="0"/>
                        <a:pt x="123" y="1"/>
                        <a:pt x="126" y="6"/>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18" name="Freeform 131">
                  <a:extLst>
                    <a:ext uri="{FF2B5EF4-FFF2-40B4-BE49-F238E27FC236}">
                      <a16:creationId xmlns="" xmlns:a16="http://schemas.microsoft.com/office/drawing/2014/main" id="{7A65425A-8DA2-43A4-AEAD-C178EC63B7F6}"/>
                    </a:ext>
                  </a:extLst>
                </p:cNvPr>
                <p:cNvSpPr>
                  <a:spLocks/>
                </p:cNvSpPr>
                <p:nvPr/>
              </p:nvSpPr>
              <p:spPr bwMode="auto">
                <a:xfrm>
                  <a:off x="2555" y="832"/>
                  <a:ext cx="263" cy="256"/>
                </a:xfrm>
                <a:custGeom>
                  <a:avLst/>
                  <a:gdLst>
                    <a:gd name="T0" fmla="*/ 107 w 111"/>
                    <a:gd name="T1" fmla="*/ 4 h 108"/>
                    <a:gd name="T2" fmla="*/ 107 w 111"/>
                    <a:gd name="T3" fmla="*/ 18 h 108"/>
                    <a:gd name="T4" fmla="*/ 18 w 111"/>
                    <a:gd name="T5" fmla="*/ 105 h 108"/>
                    <a:gd name="T6" fmla="*/ 4 w 111"/>
                    <a:gd name="T7" fmla="*/ 104 h 108"/>
                    <a:gd name="T8" fmla="*/ 4 w 111"/>
                    <a:gd name="T9" fmla="*/ 104 h 108"/>
                    <a:gd name="T10" fmla="*/ 4 w 111"/>
                    <a:gd name="T11" fmla="*/ 90 h 108"/>
                    <a:gd name="T12" fmla="*/ 93 w 111"/>
                    <a:gd name="T13" fmla="*/ 4 h 108"/>
                    <a:gd name="T14" fmla="*/ 107 w 111"/>
                    <a:gd name="T15" fmla="*/ 4 h 1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 h="108">
                      <a:moveTo>
                        <a:pt x="107" y="4"/>
                      </a:moveTo>
                      <a:cubicBezTo>
                        <a:pt x="111" y="8"/>
                        <a:pt x="111" y="15"/>
                        <a:pt x="107" y="18"/>
                      </a:cubicBezTo>
                      <a:cubicBezTo>
                        <a:pt x="18" y="105"/>
                        <a:pt x="18" y="105"/>
                        <a:pt x="18" y="105"/>
                      </a:cubicBezTo>
                      <a:cubicBezTo>
                        <a:pt x="14" y="108"/>
                        <a:pt x="8" y="108"/>
                        <a:pt x="4" y="104"/>
                      </a:cubicBezTo>
                      <a:cubicBezTo>
                        <a:pt x="4" y="104"/>
                        <a:pt x="4" y="104"/>
                        <a:pt x="4" y="104"/>
                      </a:cubicBezTo>
                      <a:cubicBezTo>
                        <a:pt x="0" y="100"/>
                        <a:pt x="0" y="94"/>
                        <a:pt x="4" y="90"/>
                      </a:cubicBezTo>
                      <a:cubicBezTo>
                        <a:pt x="93" y="4"/>
                        <a:pt x="93" y="4"/>
                        <a:pt x="93" y="4"/>
                      </a:cubicBezTo>
                      <a:cubicBezTo>
                        <a:pt x="97" y="0"/>
                        <a:pt x="104" y="0"/>
                        <a:pt x="107" y="4"/>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19" name="Freeform 132">
                  <a:extLst>
                    <a:ext uri="{FF2B5EF4-FFF2-40B4-BE49-F238E27FC236}">
                      <a16:creationId xmlns="" xmlns:a16="http://schemas.microsoft.com/office/drawing/2014/main" id="{EC9A10F0-C271-40AD-9C66-686ED79B3EB9}"/>
                    </a:ext>
                  </a:extLst>
                </p:cNvPr>
                <p:cNvSpPr>
                  <a:spLocks/>
                </p:cNvSpPr>
                <p:nvPr/>
              </p:nvSpPr>
              <p:spPr bwMode="auto">
                <a:xfrm>
                  <a:off x="2354" y="1078"/>
                  <a:ext cx="217" cy="296"/>
                </a:xfrm>
                <a:custGeom>
                  <a:avLst/>
                  <a:gdLst>
                    <a:gd name="T0" fmla="*/ 86 w 92"/>
                    <a:gd name="T1" fmla="*/ 3 h 125"/>
                    <a:gd name="T2" fmla="*/ 89 w 92"/>
                    <a:gd name="T3" fmla="*/ 17 h 125"/>
                    <a:gd name="T4" fmla="*/ 20 w 92"/>
                    <a:gd name="T5" fmla="*/ 120 h 125"/>
                    <a:gd name="T6" fmla="*/ 6 w 92"/>
                    <a:gd name="T7" fmla="*/ 122 h 125"/>
                    <a:gd name="T8" fmla="*/ 6 w 92"/>
                    <a:gd name="T9" fmla="*/ 122 h 125"/>
                    <a:gd name="T10" fmla="*/ 3 w 92"/>
                    <a:gd name="T11" fmla="*/ 109 h 125"/>
                    <a:gd name="T12" fmla="*/ 73 w 92"/>
                    <a:gd name="T13" fmla="*/ 6 h 125"/>
                    <a:gd name="T14" fmla="*/ 86 w 92"/>
                    <a:gd name="T15" fmla="*/ 3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125">
                      <a:moveTo>
                        <a:pt x="86" y="3"/>
                      </a:moveTo>
                      <a:cubicBezTo>
                        <a:pt x="91" y="6"/>
                        <a:pt x="92" y="12"/>
                        <a:pt x="89" y="17"/>
                      </a:cubicBezTo>
                      <a:cubicBezTo>
                        <a:pt x="20" y="120"/>
                        <a:pt x="20" y="120"/>
                        <a:pt x="20" y="120"/>
                      </a:cubicBezTo>
                      <a:cubicBezTo>
                        <a:pt x="17" y="124"/>
                        <a:pt x="10" y="125"/>
                        <a:pt x="6" y="122"/>
                      </a:cubicBezTo>
                      <a:cubicBezTo>
                        <a:pt x="6" y="122"/>
                        <a:pt x="6" y="122"/>
                        <a:pt x="6" y="122"/>
                      </a:cubicBezTo>
                      <a:cubicBezTo>
                        <a:pt x="1" y="119"/>
                        <a:pt x="0" y="113"/>
                        <a:pt x="3" y="109"/>
                      </a:cubicBezTo>
                      <a:cubicBezTo>
                        <a:pt x="73" y="6"/>
                        <a:pt x="73" y="6"/>
                        <a:pt x="73" y="6"/>
                      </a:cubicBezTo>
                      <a:cubicBezTo>
                        <a:pt x="76" y="1"/>
                        <a:pt x="82" y="0"/>
                        <a:pt x="86" y="3"/>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20" name="Freeform 133">
                  <a:extLst>
                    <a:ext uri="{FF2B5EF4-FFF2-40B4-BE49-F238E27FC236}">
                      <a16:creationId xmlns="" xmlns:a16="http://schemas.microsoft.com/office/drawing/2014/main" id="{882F4B13-9643-4F26-9C41-22251BCC3924}"/>
                    </a:ext>
                  </a:extLst>
                </p:cNvPr>
                <p:cNvSpPr>
                  <a:spLocks/>
                </p:cNvSpPr>
                <p:nvPr/>
              </p:nvSpPr>
              <p:spPr bwMode="auto">
                <a:xfrm>
                  <a:off x="2219" y="1370"/>
                  <a:ext cx="163" cy="326"/>
                </a:xfrm>
                <a:custGeom>
                  <a:avLst/>
                  <a:gdLst>
                    <a:gd name="T0" fmla="*/ 61 w 69"/>
                    <a:gd name="T1" fmla="*/ 3 h 138"/>
                    <a:gd name="T2" fmla="*/ 67 w 69"/>
                    <a:gd name="T3" fmla="*/ 16 h 138"/>
                    <a:gd name="T4" fmla="*/ 20 w 69"/>
                    <a:gd name="T5" fmla="*/ 130 h 138"/>
                    <a:gd name="T6" fmla="*/ 7 w 69"/>
                    <a:gd name="T7" fmla="*/ 136 h 138"/>
                    <a:gd name="T8" fmla="*/ 7 w 69"/>
                    <a:gd name="T9" fmla="*/ 136 h 138"/>
                    <a:gd name="T10" fmla="*/ 2 w 69"/>
                    <a:gd name="T11" fmla="*/ 123 h 138"/>
                    <a:gd name="T12" fmla="*/ 48 w 69"/>
                    <a:gd name="T13" fmla="*/ 8 h 138"/>
                    <a:gd name="T14" fmla="*/ 61 w 69"/>
                    <a:gd name="T15" fmla="*/ 3 h 1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138">
                      <a:moveTo>
                        <a:pt x="61" y="3"/>
                      </a:moveTo>
                      <a:cubicBezTo>
                        <a:pt x="66" y="5"/>
                        <a:pt x="69" y="10"/>
                        <a:pt x="67" y="16"/>
                      </a:cubicBezTo>
                      <a:cubicBezTo>
                        <a:pt x="20" y="130"/>
                        <a:pt x="20" y="130"/>
                        <a:pt x="20" y="130"/>
                      </a:cubicBezTo>
                      <a:cubicBezTo>
                        <a:pt x="18" y="136"/>
                        <a:pt x="12" y="138"/>
                        <a:pt x="7" y="136"/>
                      </a:cubicBezTo>
                      <a:cubicBezTo>
                        <a:pt x="7" y="136"/>
                        <a:pt x="7" y="136"/>
                        <a:pt x="7" y="136"/>
                      </a:cubicBezTo>
                      <a:cubicBezTo>
                        <a:pt x="2" y="134"/>
                        <a:pt x="0" y="128"/>
                        <a:pt x="2" y="123"/>
                      </a:cubicBezTo>
                      <a:cubicBezTo>
                        <a:pt x="48" y="8"/>
                        <a:pt x="48" y="8"/>
                        <a:pt x="48" y="8"/>
                      </a:cubicBezTo>
                      <a:cubicBezTo>
                        <a:pt x="50" y="3"/>
                        <a:pt x="56" y="0"/>
                        <a:pt x="61" y="3"/>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21" name="Freeform 134">
                  <a:extLst>
                    <a:ext uri="{FF2B5EF4-FFF2-40B4-BE49-F238E27FC236}">
                      <a16:creationId xmlns="" xmlns:a16="http://schemas.microsoft.com/office/drawing/2014/main" id="{F1D2D384-635C-4B2C-9CE4-AB84EB923C5F}"/>
                    </a:ext>
                  </a:extLst>
                </p:cNvPr>
                <p:cNvSpPr>
                  <a:spLocks/>
                </p:cNvSpPr>
                <p:nvPr/>
              </p:nvSpPr>
              <p:spPr bwMode="auto">
                <a:xfrm>
                  <a:off x="2153" y="1696"/>
                  <a:ext cx="101" cy="341"/>
                </a:xfrm>
                <a:custGeom>
                  <a:avLst/>
                  <a:gdLst>
                    <a:gd name="T0" fmla="*/ 34 w 43"/>
                    <a:gd name="T1" fmla="*/ 1 h 144"/>
                    <a:gd name="T2" fmla="*/ 42 w 43"/>
                    <a:gd name="T3" fmla="*/ 13 h 144"/>
                    <a:gd name="T4" fmla="*/ 21 w 43"/>
                    <a:gd name="T5" fmla="*/ 135 h 144"/>
                    <a:gd name="T6" fmla="*/ 9 w 43"/>
                    <a:gd name="T7" fmla="*/ 143 h 144"/>
                    <a:gd name="T8" fmla="*/ 9 w 43"/>
                    <a:gd name="T9" fmla="*/ 143 h 144"/>
                    <a:gd name="T10" fmla="*/ 1 w 43"/>
                    <a:gd name="T11" fmla="*/ 132 h 144"/>
                    <a:gd name="T12" fmla="*/ 22 w 43"/>
                    <a:gd name="T13" fmla="*/ 10 h 144"/>
                    <a:gd name="T14" fmla="*/ 34 w 43"/>
                    <a:gd name="T15" fmla="*/ 1 h 1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144">
                      <a:moveTo>
                        <a:pt x="34" y="1"/>
                      </a:moveTo>
                      <a:cubicBezTo>
                        <a:pt x="39" y="2"/>
                        <a:pt x="43" y="8"/>
                        <a:pt x="42" y="13"/>
                      </a:cubicBezTo>
                      <a:cubicBezTo>
                        <a:pt x="21" y="135"/>
                        <a:pt x="21" y="135"/>
                        <a:pt x="21" y="135"/>
                      </a:cubicBezTo>
                      <a:cubicBezTo>
                        <a:pt x="20" y="141"/>
                        <a:pt x="14" y="144"/>
                        <a:pt x="9" y="143"/>
                      </a:cubicBezTo>
                      <a:cubicBezTo>
                        <a:pt x="9" y="143"/>
                        <a:pt x="9" y="143"/>
                        <a:pt x="9" y="143"/>
                      </a:cubicBezTo>
                      <a:cubicBezTo>
                        <a:pt x="4" y="142"/>
                        <a:pt x="0" y="137"/>
                        <a:pt x="1" y="132"/>
                      </a:cubicBezTo>
                      <a:cubicBezTo>
                        <a:pt x="22" y="10"/>
                        <a:pt x="22" y="10"/>
                        <a:pt x="22" y="10"/>
                      </a:cubicBezTo>
                      <a:cubicBezTo>
                        <a:pt x="23" y="4"/>
                        <a:pt x="29" y="0"/>
                        <a:pt x="34" y="1"/>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22" name="Freeform 135">
                  <a:extLst>
                    <a:ext uri="{FF2B5EF4-FFF2-40B4-BE49-F238E27FC236}">
                      <a16:creationId xmlns="" xmlns:a16="http://schemas.microsoft.com/office/drawing/2014/main" id="{76430BEB-2213-4FD4-8462-AF99CCB8BA88}"/>
                    </a:ext>
                  </a:extLst>
                </p:cNvPr>
                <p:cNvSpPr>
                  <a:spLocks/>
                </p:cNvSpPr>
                <p:nvPr/>
              </p:nvSpPr>
              <p:spPr bwMode="auto">
                <a:xfrm>
                  <a:off x="2150" y="2044"/>
                  <a:ext cx="57" cy="341"/>
                </a:xfrm>
                <a:custGeom>
                  <a:avLst/>
                  <a:gdLst>
                    <a:gd name="T0" fmla="*/ 10 w 24"/>
                    <a:gd name="T1" fmla="*/ 0 h 144"/>
                    <a:gd name="T2" fmla="*/ 20 w 24"/>
                    <a:gd name="T3" fmla="*/ 9 h 144"/>
                    <a:gd name="T4" fmla="*/ 24 w 24"/>
                    <a:gd name="T5" fmla="*/ 133 h 144"/>
                    <a:gd name="T6" fmla="*/ 15 w 24"/>
                    <a:gd name="T7" fmla="*/ 144 h 144"/>
                    <a:gd name="T8" fmla="*/ 15 w 24"/>
                    <a:gd name="T9" fmla="*/ 144 h 144"/>
                    <a:gd name="T10" fmla="*/ 4 w 24"/>
                    <a:gd name="T11" fmla="*/ 134 h 144"/>
                    <a:gd name="T12" fmla="*/ 0 w 24"/>
                    <a:gd name="T13" fmla="*/ 10 h 144"/>
                    <a:gd name="T14" fmla="*/ 10 w 24"/>
                    <a:gd name="T15" fmla="*/ 0 h 1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144">
                      <a:moveTo>
                        <a:pt x="10" y="0"/>
                      </a:moveTo>
                      <a:cubicBezTo>
                        <a:pt x="15" y="0"/>
                        <a:pt x="20" y="4"/>
                        <a:pt x="20" y="9"/>
                      </a:cubicBezTo>
                      <a:cubicBezTo>
                        <a:pt x="24" y="133"/>
                        <a:pt x="24" y="133"/>
                        <a:pt x="24" y="133"/>
                      </a:cubicBezTo>
                      <a:cubicBezTo>
                        <a:pt x="24" y="139"/>
                        <a:pt x="20" y="144"/>
                        <a:pt x="15" y="144"/>
                      </a:cubicBezTo>
                      <a:cubicBezTo>
                        <a:pt x="15" y="144"/>
                        <a:pt x="15" y="144"/>
                        <a:pt x="15" y="144"/>
                      </a:cubicBezTo>
                      <a:cubicBezTo>
                        <a:pt x="9" y="144"/>
                        <a:pt x="4" y="140"/>
                        <a:pt x="4" y="134"/>
                      </a:cubicBezTo>
                      <a:cubicBezTo>
                        <a:pt x="0" y="10"/>
                        <a:pt x="0" y="10"/>
                        <a:pt x="0" y="10"/>
                      </a:cubicBezTo>
                      <a:cubicBezTo>
                        <a:pt x="0" y="5"/>
                        <a:pt x="4" y="0"/>
                        <a:pt x="10" y="0"/>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23" name="Freeform 136">
                  <a:extLst>
                    <a:ext uri="{FF2B5EF4-FFF2-40B4-BE49-F238E27FC236}">
                      <a16:creationId xmlns="" xmlns:a16="http://schemas.microsoft.com/office/drawing/2014/main" id="{1575DD8E-8354-4EF7-8AA7-459B8936148C}"/>
                    </a:ext>
                  </a:extLst>
                </p:cNvPr>
                <p:cNvSpPr>
                  <a:spLocks/>
                </p:cNvSpPr>
                <p:nvPr/>
              </p:nvSpPr>
              <p:spPr bwMode="auto">
                <a:xfrm>
                  <a:off x="2164" y="2390"/>
                  <a:ext cx="123" cy="336"/>
                </a:xfrm>
                <a:custGeom>
                  <a:avLst/>
                  <a:gdLst>
                    <a:gd name="T0" fmla="*/ 9 w 52"/>
                    <a:gd name="T1" fmla="*/ 1 h 142"/>
                    <a:gd name="T2" fmla="*/ 21 w 52"/>
                    <a:gd name="T3" fmla="*/ 9 h 142"/>
                    <a:gd name="T4" fmla="*/ 51 w 52"/>
                    <a:gd name="T5" fmla="*/ 129 h 142"/>
                    <a:gd name="T6" fmla="*/ 44 w 52"/>
                    <a:gd name="T7" fmla="*/ 141 h 142"/>
                    <a:gd name="T8" fmla="*/ 44 w 52"/>
                    <a:gd name="T9" fmla="*/ 141 h 142"/>
                    <a:gd name="T10" fmla="*/ 32 w 52"/>
                    <a:gd name="T11" fmla="*/ 134 h 142"/>
                    <a:gd name="T12" fmla="*/ 2 w 52"/>
                    <a:gd name="T13" fmla="*/ 13 h 142"/>
                    <a:gd name="T14" fmla="*/ 9 w 52"/>
                    <a:gd name="T15" fmla="*/ 1 h 1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142">
                      <a:moveTo>
                        <a:pt x="9" y="1"/>
                      </a:moveTo>
                      <a:cubicBezTo>
                        <a:pt x="14" y="0"/>
                        <a:pt x="20" y="3"/>
                        <a:pt x="21" y="9"/>
                      </a:cubicBezTo>
                      <a:cubicBezTo>
                        <a:pt x="51" y="129"/>
                        <a:pt x="51" y="129"/>
                        <a:pt x="51" y="129"/>
                      </a:cubicBezTo>
                      <a:cubicBezTo>
                        <a:pt x="52" y="134"/>
                        <a:pt x="49" y="140"/>
                        <a:pt x="44" y="141"/>
                      </a:cubicBezTo>
                      <a:cubicBezTo>
                        <a:pt x="44" y="141"/>
                        <a:pt x="44" y="141"/>
                        <a:pt x="44" y="141"/>
                      </a:cubicBezTo>
                      <a:cubicBezTo>
                        <a:pt x="38" y="142"/>
                        <a:pt x="33" y="139"/>
                        <a:pt x="32" y="134"/>
                      </a:cubicBezTo>
                      <a:cubicBezTo>
                        <a:pt x="2" y="13"/>
                        <a:pt x="2" y="13"/>
                        <a:pt x="2" y="13"/>
                      </a:cubicBezTo>
                      <a:cubicBezTo>
                        <a:pt x="0" y="8"/>
                        <a:pt x="4" y="3"/>
                        <a:pt x="9" y="1"/>
                      </a:cubicBezTo>
                      <a:close/>
                    </a:path>
                  </a:pathLst>
                </a:custGeom>
                <a:gradFill flip="none" rotWithShape="1">
                  <a:gsLst>
                    <a:gs pos="0">
                      <a:schemeClr val="accent3"/>
                    </a:gs>
                    <a:gs pos="100000">
                      <a:srgbClr val="021F65">
                        <a:alpha val="0"/>
                      </a:srgbClr>
                    </a:gs>
                  </a:gsLst>
                  <a:lin ang="10800000" scaled="1"/>
                  <a:tileRect/>
                </a:gra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24" name="Freeform 137">
                  <a:extLst>
                    <a:ext uri="{FF2B5EF4-FFF2-40B4-BE49-F238E27FC236}">
                      <a16:creationId xmlns="" xmlns:a16="http://schemas.microsoft.com/office/drawing/2014/main" id="{6542BCDA-27AB-47F8-AC0C-BEF9B1EB122B}"/>
                    </a:ext>
                  </a:extLst>
                </p:cNvPr>
                <p:cNvSpPr>
                  <a:spLocks/>
                </p:cNvSpPr>
                <p:nvPr/>
              </p:nvSpPr>
              <p:spPr bwMode="auto">
                <a:xfrm>
                  <a:off x="2254" y="2726"/>
                  <a:ext cx="183" cy="317"/>
                </a:xfrm>
                <a:custGeom>
                  <a:avLst/>
                  <a:gdLst>
                    <a:gd name="T0" fmla="*/ 7 w 77"/>
                    <a:gd name="T1" fmla="*/ 3 h 134"/>
                    <a:gd name="T2" fmla="*/ 20 w 77"/>
                    <a:gd name="T3" fmla="*/ 7 h 134"/>
                    <a:gd name="T4" fmla="*/ 75 w 77"/>
                    <a:gd name="T5" fmla="*/ 119 h 134"/>
                    <a:gd name="T6" fmla="*/ 70 w 77"/>
                    <a:gd name="T7" fmla="*/ 132 h 134"/>
                    <a:gd name="T8" fmla="*/ 70 w 77"/>
                    <a:gd name="T9" fmla="*/ 132 h 134"/>
                    <a:gd name="T10" fmla="*/ 57 w 77"/>
                    <a:gd name="T11" fmla="*/ 127 h 134"/>
                    <a:gd name="T12" fmla="*/ 2 w 77"/>
                    <a:gd name="T13" fmla="*/ 16 h 134"/>
                    <a:gd name="T14" fmla="*/ 7 w 77"/>
                    <a:gd name="T15" fmla="*/ 3 h 1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134">
                      <a:moveTo>
                        <a:pt x="7" y="3"/>
                      </a:moveTo>
                      <a:cubicBezTo>
                        <a:pt x="12" y="0"/>
                        <a:pt x="18" y="2"/>
                        <a:pt x="20" y="7"/>
                      </a:cubicBezTo>
                      <a:cubicBezTo>
                        <a:pt x="75" y="119"/>
                        <a:pt x="75" y="119"/>
                        <a:pt x="75" y="119"/>
                      </a:cubicBezTo>
                      <a:cubicBezTo>
                        <a:pt x="77" y="124"/>
                        <a:pt x="75" y="130"/>
                        <a:pt x="70" y="132"/>
                      </a:cubicBezTo>
                      <a:cubicBezTo>
                        <a:pt x="70" y="132"/>
                        <a:pt x="70" y="132"/>
                        <a:pt x="70" y="132"/>
                      </a:cubicBezTo>
                      <a:cubicBezTo>
                        <a:pt x="65" y="134"/>
                        <a:pt x="59" y="132"/>
                        <a:pt x="57" y="127"/>
                      </a:cubicBezTo>
                      <a:cubicBezTo>
                        <a:pt x="2" y="16"/>
                        <a:pt x="2" y="16"/>
                        <a:pt x="2" y="16"/>
                      </a:cubicBezTo>
                      <a:cubicBezTo>
                        <a:pt x="0" y="11"/>
                        <a:pt x="2" y="5"/>
                        <a:pt x="7" y="3"/>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25" name="Freeform 138">
                  <a:extLst>
                    <a:ext uri="{FF2B5EF4-FFF2-40B4-BE49-F238E27FC236}">
                      <a16:creationId xmlns="" xmlns:a16="http://schemas.microsoft.com/office/drawing/2014/main" id="{1F4349DE-1CC4-45E9-BFDB-FBDF4EE99217}"/>
                    </a:ext>
                  </a:extLst>
                </p:cNvPr>
                <p:cNvSpPr>
                  <a:spLocks/>
                </p:cNvSpPr>
                <p:nvPr/>
              </p:nvSpPr>
              <p:spPr bwMode="auto">
                <a:xfrm>
                  <a:off x="2413" y="3038"/>
                  <a:ext cx="234" cy="284"/>
                </a:xfrm>
                <a:custGeom>
                  <a:avLst/>
                  <a:gdLst>
                    <a:gd name="T0" fmla="*/ 5 w 99"/>
                    <a:gd name="T1" fmla="*/ 3 h 120"/>
                    <a:gd name="T2" fmla="*/ 19 w 99"/>
                    <a:gd name="T3" fmla="*/ 5 h 120"/>
                    <a:gd name="T4" fmla="*/ 95 w 99"/>
                    <a:gd name="T5" fmla="*/ 103 h 120"/>
                    <a:gd name="T6" fmla="*/ 93 w 99"/>
                    <a:gd name="T7" fmla="*/ 117 h 120"/>
                    <a:gd name="T8" fmla="*/ 93 w 99"/>
                    <a:gd name="T9" fmla="*/ 117 h 120"/>
                    <a:gd name="T10" fmla="*/ 79 w 99"/>
                    <a:gd name="T11" fmla="*/ 115 h 120"/>
                    <a:gd name="T12" fmla="*/ 3 w 99"/>
                    <a:gd name="T13" fmla="*/ 17 h 120"/>
                    <a:gd name="T14" fmla="*/ 5 w 99"/>
                    <a:gd name="T15" fmla="*/ 3 h 1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 h="120">
                      <a:moveTo>
                        <a:pt x="5" y="3"/>
                      </a:moveTo>
                      <a:cubicBezTo>
                        <a:pt x="9" y="0"/>
                        <a:pt x="15" y="0"/>
                        <a:pt x="19" y="5"/>
                      </a:cubicBezTo>
                      <a:cubicBezTo>
                        <a:pt x="95" y="103"/>
                        <a:pt x="95" y="103"/>
                        <a:pt x="95" y="103"/>
                      </a:cubicBezTo>
                      <a:cubicBezTo>
                        <a:pt x="99" y="107"/>
                        <a:pt x="98" y="113"/>
                        <a:pt x="93" y="117"/>
                      </a:cubicBezTo>
                      <a:cubicBezTo>
                        <a:pt x="93" y="117"/>
                        <a:pt x="93" y="117"/>
                        <a:pt x="93" y="117"/>
                      </a:cubicBezTo>
                      <a:cubicBezTo>
                        <a:pt x="89" y="120"/>
                        <a:pt x="83" y="119"/>
                        <a:pt x="79" y="115"/>
                      </a:cubicBezTo>
                      <a:cubicBezTo>
                        <a:pt x="3" y="17"/>
                        <a:pt x="3" y="17"/>
                        <a:pt x="3" y="17"/>
                      </a:cubicBezTo>
                      <a:cubicBezTo>
                        <a:pt x="0" y="13"/>
                        <a:pt x="0" y="6"/>
                        <a:pt x="5" y="3"/>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26" name="Freeform 139">
                  <a:extLst>
                    <a:ext uri="{FF2B5EF4-FFF2-40B4-BE49-F238E27FC236}">
                      <a16:creationId xmlns="" xmlns:a16="http://schemas.microsoft.com/office/drawing/2014/main" id="{807D65AD-45F5-4ECC-A30F-F3DAC5B08860}"/>
                    </a:ext>
                  </a:extLst>
                </p:cNvPr>
                <p:cNvSpPr>
                  <a:spLocks/>
                </p:cNvSpPr>
                <p:nvPr/>
              </p:nvSpPr>
              <p:spPr bwMode="auto">
                <a:xfrm>
                  <a:off x="2631" y="3308"/>
                  <a:ext cx="279" cy="244"/>
                </a:xfrm>
                <a:custGeom>
                  <a:avLst/>
                  <a:gdLst>
                    <a:gd name="T0" fmla="*/ 4 w 118"/>
                    <a:gd name="T1" fmla="*/ 5 h 103"/>
                    <a:gd name="T2" fmla="*/ 18 w 118"/>
                    <a:gd name="T3" fmla="*/ 4 h 103"/>
                    <a:gd name="T4" fmla="*/ 113 w 118"/>
                    <a:gd name="T5" fmla="*/ 84 h 103"/>
                    <a:gd name="T6" fmla="*/ 114 w 118"/>
                    <a:gd name="T7" fmla="*/ 98 h 103"/>
                    <a:gd name="T8" fmla="*/ 114 w 118"/>
                    <a:gd name="T9" fmla="*/ 98 h 103"/>
                    <a:gd name="T10" fmla="*/ 100 w 118"/>
                    <a:gd name="T11" fmla="*/ 99 h 103"/>
                    <a:gd name="T12" fmla="*/ 5 w 118"/>
                    <a:gd name="T13" fmla="*/ 19 h 103"/>
                    <a:gd name="T14" fmla="*/ 4 w 118"/>
                    <a:gd name="T15" fmla="*/ 5 h 1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8" h="103">
                      <a:moveTo>
                        <a:pt x="4" y="5"/>
                      </a:moveTo>
                      <a:cubicBezTo>
                        <a:pt x="7" y="1"/>
                        <a:pt x="14" y="0"/>
                        <a:pt x="18" y="4"/>
                      </a:cubicBezTo>
                      <a:cubicBezTo>
                        <a:pt x="113" y="84"/>
                        <a:pt x="113" y="84"/>
                        <a:pt x="113" y="84"/>
                      </a:cubicBezTo>
                      <a:cubicBezTo>
                        <a:pt x="117" y="87"/>
                        <a:pt x="118" y="94"/>
                        <a:pt x="114" y="98"/>
                      </a:cubicBezTo>
                      <a:cubicBezTo>
                        <a:pt x="114" y="98"/>
                        <a:pt x="114" y="98"/>
                        <a:pt x="114" y="98"/>
                      </a:cubicBezTo>
                      <a:cubicBezTo>
                        <a:pt x="111" y="102"/>
                        <a:pt x="104" y="103"/>
                        <a:pt x="100" y="99"/>
                      </a:cubicBezTo>
                      <a:cubicBezTo>
                        <a:pt x="5" y="19"/>
                        <a:pt x="5" y="19"/>
                        <a:pt x="5" y="19"/>
                      </a:cubicBezTo>
                      <a:cubicBezTo>
                        <a:pt x="1" y="16"/>
                        <a:pt x="0" y="9"/>
                        <a:pt x="4" y="5"/>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27" name="Freeform 140">
                  <a:extLst>
                    <a:ext uri="{FF2B5EF4-FFF2-40B4-BE49-F238E27FC236}">
                      <a16:creationId xmlns="" xmlns:a16="http://schemas.microsoft.com/office/drawing/2014/main" id="{168584C0-D431-404F-960A-585B15E9606B}"/>
                    </a:ext>
                  </a:extLst>
                </p:cNvPr>
                <p:cNvSpPr>
                  <a:spLocks/>
                </p:cNvSpPr>
                <p:nvPr/>
              </p:nvSpPr>
              <p:spPr bwMode="auto">
                <a:xfrm>
                  <a:off x="2903" y="3528"/>
                  <a:ext cx="312" cy="192"/>
                </a:xfrm>
                <a:custGeom>
                  <a:avLst/>
                  <a:gdLst>
                    <a:gd name="T0" fmla="*/ 2 w 132"/>
                    <a:gd name="T1" fmla="*/ 7 h 81"/>
                    <a:gd name="T2" fmla="*/ 16 w 132"/>
                    <a:gd name="T3" fmla="*/ 3 h 81"/>
                    <a:gd name="T4" fmla="*/ 125 w 132"/>
                    <a:gd name="T5" fmla="*/ 61 h 81"/>
                    <a:gd name="T6" fmla="*/ 129 w 132"/>
                    <a:gd name="T7" fmla="*/ 75 h 81"/>
                    <a:gd name="T8" fmla="*/ 129 w 132"/>
                    <a:gd name="T9" fmla="*/ 75 h 81"/>
                    <a:gd name="T10" fmla="*/ 116 w 132"/>
                    <a:gd name="T11" fmla="*/ 79 h 81"/>
                    <a:gd name="T12" fmla="*/ 6 w 132"/>
                    <a:gd name="T13" fmla="*/ 20 h 81"/>
                    <a:gd name="T14" fmla="*/ 2 w 132"/>
                    <a:gd name="T15" fmla="*/ 7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2" h="81">
                      <a:moveTo>
                        <a:pt x="2" y="7"/>
                      </a:moveTo>
                      <a:cubicBezTo>
                        <a:pt x="5" y="2"/>
                        <a:pt x="11" y="0"/>
                        <a:pt x="16" y="3"/>
                      </a:cubicBezTo>
                      <a:cubicBezTo>
                        <a:pt x="125" y="61"/>
                        <a:pt x="125" y="61"/>
                        <a:pt x="125" y="61"/>
                      </a:cubicBezTo>
                      <a:cubicBezTo>
                        <a:pt x="130" y="64"/>
                        <a:pt x="132" y="70"/>
                        <a:pt x="129" y="75"/>
                      </a:cubicBezTo>
                      <a:cubicBezTo>
                        <a:pt x="129" y="75"/>
                        <a:pt x="129" y="75"/>
                        <a:pt x="129" y="75"/>
                      </a:cubicBezTo>
                      <a:cubicBezTo>
                        <a:pt x="127" y="79"/>
                        <a:pt x="121" y="81"/>
                        <a:pt x="116" y="79"/>
                      </a:cubicBezTo>
                      <a:cubicBezTo>
                        <a:pt x="6" y="20"/>
                        <a:pt x="6" y="20"/>
                        <a:pt x="6" y="20"/>
                      </a:cubicBezTo>
                      <a:cubicBezTo>
                        <a:pt x="1" y="18"/>
                        <a:pt x="0" y="12"/>
                        <a:pt x="2" y="7"/>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28" name="Freeform 141">
                  <a:extLst>
                    <a:ext uri="{FF2B5EF4-FFF2-40B4-BE49-F238E27FC236}">
                      <a16:creationId xmlns="" xmlns:a16="http://schemas.microsoft.com/office/drawing/2014/main" id="{40CAA60D-D247-4EA1-A713-51B333D6AB5F}"/>
                    </a:ext>
                  </a:extLst>
                </p:cNvPr>
                <p:cNvSpPr>
                  <a:spLocks/>
                </p:cNvSpPr>
                <p:nvPr/>
              </p:nvSpPr>
              <p:spPr bwMode="auto">
                <a:xfrm>
                  <a:off x="3213" y="3689"/>
                  <a:ext cx="334" cy="132"/>
                </a:xfrm>
                <a:custGeom>
                  <a:avLst/>
                  <a:gdLst>
                    <a:gd name="T0" fmla="*/ 2 w 141"/>
                    <a:gd name="T1" fmla="*/ 8 h 56"/>
                    <a:gd name="T2" fmla="*/ 14 w 141"/>
                    <a:gd name="T3" fmla="*/ 1 h 56"/>
                    <a:gd name="T4" fmla="*/ 133 w 141"/>
                    <a:gd name="T5" fmla="*/ 35 h 56"/>
                    <a:gd name="T6" fmla="*/ 140 w 141"/>
                    <a:gd name="T7" fmla="*/ 48 h 56"/>
                    <a:gd name="T8" fmla="*/ 140 w 141"/>
                    <a:gd name="T9" fmla="*/ 48 h 56"/>
                    <a:gd name="T10" fmla="*/ 128 w 141"/>
                    <a:gd name="T11" fmla="*/ 55 h 56"/>
                    <a:gd name="T12" fmla="*/ 8 w 141"/>
                    <a:gd name="T13" fmla="*/ 20 h 56"/>
                    <a:gd name="T14" fmla="*/ 2 w 141"/>
                    <a:gd name="T15" fmla="*/ 8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56">
                      <a:moveTo>
                        <a:pt x="2" y="8"/>
                      </a:moveTo>
                      <a:cubicBezTo>
                        <a:pt x="3" y="3"/>
                        <a:pt x="9" y="0"/>
                        <a:pt x="14" y="1"/>
                      </a:cubicBezTo>
                      <a:cubicBezTo>
                        <a:pt x="133" y="35"/>
                        <a:pt x="133" y="35"/>
                        <a:pt x="133" y="35"/>
                      </a:cubicBezTo>
                      <a:cubicBezTo>
                        <a:pt x="138" y="37"/>
                        <a:pt x="141" y="42"/>
                        <a:pt x="140" y="48"/>
                      </a:cubicBezTo>
                      <a:cubicBezTo>
                        <a:pt x="140" y="48"/>
                        <a:pt x="140" y="48"/>
                        <a:pt x="140" y="48"/>
                      </a:cubicBezTo>
                      <a:cubicBezTo>
                        <a:pt x="138" y="53"/>
                        <a:pt x="133" y="56"/>
                        <a:pt x="128" y="55"/>
                      </a:cubicBezTo>
                      <a:cubicBezTo>
                        <a:pt x="8" y="20"/>
                        <a:pt x="8" y="20"/>
                        <a:pt x="8" y="20"/>
                      </a:cubicBezTo>
                      <a:cubicBezTo>
                        <a:pt x="3" y="19"/>
                        <a:pt x="0" y="13"/>
                        <a:pt x="2" y="8"/>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29" name="Freeform 142">
                  <a:extLst>
                    <a:ext uri="{FF2B5EF4-FFF2-40B4-BE49-F238E27FC236}">
                      <a16:creationId xmlns="" xmlns:a16="http://schemas.microsoft.com/office/drawing/2014/main" id="{CC0350E6-E707-4E86-8AA9-A3972BE43F07}"/>
                    </a:ext>
                  </a:extLst>
                </p:cNvPr>
                <p:cNvSpPr>
                  <a:spLocks/>
                </p:cNvSpPr>
                <p:nvPr/>
              </p:nvSpPr>
              <p:spPr bwMode="auto">
                <a:xfrm>
                  <a:off x="3551" y="3781"/>
                  <a:ext cx="343" cy="69"/>
                </a:xfrm>
                <a:custGeom>
                  <a:avLst/>
                  <a:gdLst>
                    <a:gd name="T0" fmla="*/ 0 w 145"/>
                    <a:gd name="T1" fmla="*/ 10 h 29"/>
                    <a:gd name="T2" fmla="*/ 11 w 145"/>
                    <a:gd name="T3" fmla="*/ 0 h 29"/>
                    <a:gd name="T4" fmla="*/ 135 w 145"/>
                    <a:gd name="T5" fmla="*/ 9 h 29"/>
                    <a:gd name="T6" fmla="*/ 144 w 145"/>
                    <a:gd name="T7" fmla="*/ 20 h 29"/>
                    <a:gd name="T8" fmla="*/ 144 w 145"/>
                    <a:gd name="T9" fmla="*/ 20 h 29"/>
                    <a:gd name="T10" fmla="*/ 133 w 145"/>
                    <a:gd name="T11" fmla="*/ 29 h 29"/>
                    <a:gd name="T12" fmla="*/ 10 w 145"/>
                    <a:gd name="T13" fmla="*/ 20 h 29"/>
                    <a:gd name="T14" fmla="*/ 0 w 145"/>
                    <a:gd name="T15" fmla="*/ 10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5" h="29">
                      <a:moveTo>
                        <a:pt x="0" y="10"/>
                      </a:moveTo>
                      <a:cubicBezTo>
                        <a:pt x="1" y="4"/>
                        <a:pt x="6" y="0"/>
                        <a:pt x="11" y="0"/>
                      </a:cubicBezTo>
                      <a:cubicBezTo>
                        <a:pt x="135" y="9"/>
                        <a:pt x="135" y="9"/>
                        <a:pt x="135" y="9"/>
                      </a:cubicBezTo>
                      <a:cubicBezTo>
                        <a:pt x="140" y="9"/>
                        <a:pt x="145" y="14"/>
                        <a:pt x="144" y="20"/>
                      </a:cubicBezTo>
                      <a:cubicBezTo>
                        <a:pt x="144" y="20"/>
                        <a:pt x="144" y="20"/>
                        <a:pt x="144" y="20"/>
                      </a:cubicBezTo>
                      <a:cubicBezTo>
                        <a:pt x="144" y="25"/>
                        <a:pt x="139" y="29"/>
                        <a:pt x="133" y="29"/>
                      </a:cubicBezTo>
                      <a:cubicBezTo>
                        <a:pt x="10" y="20"/>
                        <a:pt x="10" y="20"/>
                        <a:pt x="10" y="20"/>
                      </a:cubicBezTo>
                      <a:cubicBezTo>
                        <a:pt x="4" y="20"/>
                        <a:pt x="0" y="15"/>
                        <a:pt x="0" y="10"/>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30" name="Freeform 143">
                  <a:extLst>
                    <a:ext uri="{FF2B5EF4-FFF2-40B4-BE49-F238E27FC236}">
                      <a16:creationId xmlns="" xmlns:a16="http://schemas.microsoft.com/office/drawing/2014/main" id="{F8B05993-2A30-4DB8-B638-F99027E8FCDA}"/>
                    </a:ext>
                  </a:extLst>
                </p:cNvPr>
                <p:cNvSpPr>
                  <a:spLocks/>
                </p:cNvSpPr>
                <p:nvPr/>
              </p:nvSpPr>
              <p:spPr bwMode="auto">
                <a:xfrm>
                  <a:off x="3899" y="3758"/>
                  <a:ext cx="341" cy="92"/>
                </a:xfrm>
                <a:custGeom>
                  <a:avLst/>
                  <a:gdLst>
                    <a:gd name="T0" fmla="*/ 1 w 144"/>
                    <a:gd name="T1" fmla="*/ 30 h 39"/>
                    <a:gd name="T2" fmla="*/ 9 w 144"/>
                    <a:gd name="T3" fmla="*/ 18 h 39"/>
                    <a:gd name="T4" fmla="*/ 132 w 144"/>
                    <a:gd name="T5" fmla="*/ 1 h 39"/>
                    <a:gd name="T6" fmla="*/ 143 w 144"/>
                    <a:gd name="T7" fmla="*/ 10 h 39"/>
                    <a:gd name="T8" fmla="*/ 143 w 144"/>
                    <a:gd name="T9" fmla="*/ 10 h 39"/>
                    <a:gd name="T10" fmla="*/ 135 w 144"/>
                    <a:gd name="T11" fmla="*/ 21 h 39"/>
                    <a:gd name="T12" fmla="*/ 12 w 144"/>
                    <a:gd name="T13" fmla="*/ 38 h 39"/>
                    <a:gd name="T14" fmla="*/ 1 w 144"/>
                    <a:gd name="T15" fmla="*/ 30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4" h="39">
                      <a:moveTo>
                        <a:pt x="1" y="30"/>
                      </a:moveTo>
                      <a:cubicBezTo>
                        <a:pt x="0" y="24"/>
                        <a:pt x="4" y="19"/>
                        <a:pt x="9" y="18"/>
                      </a:cubicBezTo>
                      <a:cubicBezTo>
                        <a:pt x="132" y="1"/>
                        <a:pt x="132" y="1"/>
                        <a:pt x="132" y="1"/>
                      </a:cubicBezTo>
                      <a:cubicBezTo>
                        <a:pt x="138" y="0"/>
                        <a:pt x="143" y="4"/>
                        <a:pt x="143" y="10"/>
                      </a:cubicBezTo>
                      <a:cubicBezTo>
                        <a:pt x="143" y="10"/>
                        <a:pt x="143" y="10"/>
                        <a:pt x="143" y="10"/>
                      </a:cubicBezTo>
                      <a:cubicBezTo>
                        <a:pt x="144" y="15"/>
                        <a:pt x="140" y="20"/>
                        <a:pt x="135" y="21"/>
                      </a:cubicBezTo>
                      <a:cubicBezTo>
                        <a:pt x="12" y="38"/>
                        <a:pt x="12" y="38"/>
                        <a:pt x="12" y="38"/>
                      </a:cubicBezTo>
                      <a:cubicBezTo>
                        <a:pt x="7" y="39"/>
                        <a:pt x="2" y="35"/>
                        <a:pt x="1" y="30"/>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31" name="Freeform 144">
                  <a:extLst>
                    <a:ext uri="{FF2B5EF4-FFF2-40B4-BE49-F238E27FC236}">
                      <a16:creationId xmlns="" xmlns:a16="http://schemas.microsoft.com/office/drawing/2014/main" id="{547D1E8E-CDFD-4241-867A-81A2F5B5F64F}"/>
                    </a:ext>
                  </a:extLst>
                </p:cNvPr>
                <p:cNvSpPr>
                  <a:spLocks/>
                </p:cNvSpPr>
                <p:nvPr/>
              </p:nvSpPr>
              <p:spPr bwMode="auto">
                <a:xfrm>
                  <a:off x="4242" y="3644"/>
                  <a:ext cx="329" cy="154"/>
                </a:xfrm>
                <a:custGeom>
                  <a:avLst/>
                  <a:gdLst>
                    <a:gd name="T0" fmla="*/ 2 w 139"/>
                    <a:gd name="T1" fmla="*/ 57 h 65"/>
                    <a:gd name="T2" fmla="*/ 8 w 139"/>
                    <a:gd name="T3" fmla="*/ 44 h 65"/>
                    <a:gd name="T4" fmla="*/ 124 w 139"/>
                    <a:gd name="T5" fmla="*/ 2 h 65"/>
                    <a:gd name="T6" fmla="*/ 137 w 139"/>
                    <a:gd name="T7" fmla="*/ 8 h 65"/>
                    <a:gd name="T8" fmla="*/ 137 w 139"/>
                    <a:gd name="T9" fmla="*/ 8 h 65"/>
                    <a:gd name="T10" fmla="*/ 131 w 139"/>
                    <a:gd name="T11" fmla="*/ 20 h 65"/>
                    <a:gd name="T12" fmla="*/ 15 w 139"/>
                    <a:gd name="T13" fmla="*/ 63 h 65"/>
                    <a:gd name="T14" fmla="*/ 2 w 139"/>
                    <a:gd name="T15" fmla="*/ 57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9" h="65">
                      <a:moveTo>
                        <a:pt x="2" y="57"/>
                      </a:moveTo>
                      <a:cubicBezTo>
                        <a:pt x="0" y="52"/>
                        <a:pt x="3" y="46"/>
                        <a:pt x="8" y="44"/>
                      </a:cubicBezTo>
                      <a:cubicBezTo>
                        <a:pt x="124" y="2"/>
                        <a:pt x="124" y="2"/>
                        <a:pt x="124" y="2"/>
                      </a:cubicBezTo>
                      <a:cubicBezTo>
                        <a:pt x="130" y="0"/>
                        <a:pt x="135" y="2"/>
                        <a:pt x="137" y="8"/>
                      </a:cubicBezTo>
                      <a:cubicBezTo>
                        <a:pt x="137" y="8"/>
                        <a:pt x="137" y="8"/>
                        <a:pt x="137" y="8"/>
                      </a:cubicBezTo>
                      <a:cubicBezTo>
                        <a:pt x="139" y="13"/>
                        <a:pt x="136" y="18"/>
                        <a:pt x="131" y="20"/>
                      </a:cubicBezTo>
                      <a:cubicBezTo>
                        <a:pt x="15" y="63"/>
                        <a:pt x="15" y="63"/>
                        <a:pt x="15" y="63"/>
                      </a:cubicBezTo>
                      <a:cubicBezTo>
                        <a:pt x="9" y="65"/>
                        <a:pt x="4" y="62"/>
                        <a:pt x="2" y="57"/>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32" name="Freeform 145">
                  <a:extLst>
                    <a:ext uri="{FF2B5EF4-FFF2-40B4-BE49-F238E27FC236}">
                      <a16:creationId xmlns="" xmlns:a16="http://schemas.microsoft.com/office/drawing/2014/main" id="{39703522-6DD0-430C-93F0-C27A2C28D0A0}"/>
                    </a:ext>
                  </a:extLst>
                </p:cNvPr>
                <p:cNvSpPr>
                  <a:spLocks/>
                </p:cNvSpPr>
                <p:nvPr/>
              </p:nvSpPr>
              <p:spPr bwMode="auto">
                <a:xfrm>
                  <a:off x="4569" y="3464"/>
                  <a:ext cx="303" cy="208"/>
                </a:xfrm>
                <a:custGeom>
                  <a:avLst/>
                  <a:gdLst>
                    <a:gd name="T0" fmla="*/ 2 w 128"/>
                    <a:gd name="T1" fmla="*/ 82 h 88"/>
                    <a:gd name="T2" fmla="*/ 6 w 128"/>
                    <a:gd name="T3" fmla="*/ 68 h 88"/>
                    <a:gd name="T4" fmla="*/ 111 w 128"/>
                    <a:gd name="T5" fmla="*/ 3 h 88"/>
                    <a:gd name="T6" fmla="*/ 125 w 128"/>
                    <a:gd name="T7" fmla="*/ 6 h 88"/>
                    <a:gd name="T8" fmla="*/ 125 w 128"/>
                    <a:gd name="T9" fmla="*/ 6 h 88"/>
                    <a:gd name="T10" fmla="*/ 121 w 128"/>
                    <a:gd name="T11" fmla="*/ 20 h 88"/>
                    <a:gd name="T12" fmla="*/ 16 w 128"/>
                    <a:gd name="T13" fmla="*/ 85 h 88"/>
                    <a:gd name="T14" fmla="*/ 2 w 128"/>
                    <a:gd name="T15" fmla="*/ 82 h 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 h="88">
                      <a:moveTo>
                        <a:pt x="2" y="82"/>
                      </a:moveTo>
                      <a:cubicBezTo>
                        <a:pt x="0" y="77"/>
                        <a:pt x="1" y="71"/>
                        <a:pt x="6" y="68"/>
                      </a:cubicBezTo>
                      <a:cubicBezTo>
                        <a:pt x="111" y="3"/>
                        <a:pt x="111" y="3"/>
                        <a:pt x="111" y="3"/>
                      </a:cubicBezTo>
                      <a:cubicBezTo>
                        <a:pt x="116" y="0"/>
                        <a:pt x="122" y="1"/>
                        <a:pt x="125" y="6"/>
                      </a:cubicBezTo>
                      <a:cubicBezTo>
                        <a:pt x="125" y="6"/>
                        <a:pt x="125" y="6"/>
                        <a:pt x="125" y="6"/>
                      </a:cubicBezTo>
                      <a:cubicBezTo>
                        <a:pt x="128" y="10"/>
                        <a:pt x="126" y="17"/>
                        <a:pt x="121" y="20"/>
                      </a:cubicBezTo>
                      <a:cubicBezTo>
                        <a:pt x="16" y="85"/>
                        <a:pt x="16" y="85"/>
                        <a:pt x="16" y="85"/>
                      </a:cubicBezTo>
                      <a:cubicBezTo>
                        <a:pt x="12" y="88"/>
                        <a:pt x="5" y="87"/>
                        <a:pt x="2" y="82"/>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33" name="Freeform 146">
                  <a:extLst>
                    <a:ext uri="{FF2B5EF4-FFF2-40B4-BE49-F238E27FC236}">
                      <a16:creationId xmlns="" xmlns:a16="http://schemas.microsoft.com/office/drawing/2014/main" id="{D79D5069-BF2C-4EC0-86ED-EEFE18F5AF3A}"/>
                    </a:ext>
                  </a:extLst>
                </p:cNvPr>
                <p:cNvSpPr>
                  <a:spLocks/>
                </p:cNvSpPr>
                <p:nvPr/>
              </p:nvSpPr>
              <p:spPr bwMode="auto">
                <a:xfrm>
                  <a:off x="4862" y="3227"/>
                  <a:ext cx="263" cy="256"/>
                </a:xfrm>
                <a:custGeom>
                  <a:avLst/>
                  <a:gdLst>
                    <a:gd name="T0" fmla="*/ 4 w 111"/>
                    <a:gd name="T1" fmla="*/ 104 h 108"/>
                    <a:gd name="T2" fmla="*/ 4 w 111"/>
                    <a:gd name="T3" fmla="*/ 90 h 108"/>
                    <a:gd name="T4" fmla="*/ 93 w 111"/>
                    <a:gd name="T5" fmla="*/ 3 h 108"/>
                    <a:gd name="T6" fmla="*/ 107 w 111"/>
                    <a:gd name="T7" fmla="*/ 4 h 108"/>
                    <a:gd name="T8" fmla="*/ 107 w 111"/>
                    <a:gd name="T9" fmla="*/ 4 h 108"/>
                    <a:gd name="T10" fmla="*/ 107 w 111"/>
                    <a:gd name="T11" fmla="*/ 18 h 108"/>
                    <a:gd name="T12" fmla="*/ 18 w 111"/>
                    <a:gd name="T13" fmla="*/ 104 h 108"/>
                    <a:gd name="T14" fmla="*/ 4 w 111"/>
                    <a:gd name="T15" fmla="*/ 104 h 1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 h="108">
                      <a:moveTo>
                        <a:pt x="4" y="104"/>
                      </a:moveTo>
                      <a:cubicBezTo>
                        <a:pt x="0" y="100"/>
                        <a:pt x="0" y="93"/>
                        <a:pt x="4" y="90"/>
                      </a:cubicBezTo>
                      <a:cubicBezTo>
                        <a:pt x="93" y="3"/>
                        <a:pt x="93" y="3"/>
                        <a:pt x="93" y="3"/>
                      </a:cubicBezTo>
                      <a:cubicBezTo>
                        <a:pt x="97" y="0"/>
                        <a:pt x="103" y="0"/>
                        <a:pt x="107" y="4"/>
                      </a:cubicBezTo>
                      <a:cubicBezTo>
                        <a:pt x="107" y="4"/>
                        <a:pt x="107" y="4"/>
                        <a:pt x="107" y="4"/>
                      </a:cubicBezTo>
                      <a:cubicBezTo>
                        <a:pt x="111" y="8"/>
                        <a:pt x="111" y="14"/>
                        <a:pt x="107" y="18"/>
                      </a:cubicBezTo>
                      <a:cubicBezTo>
                        <a:pt x="18" y="104"/>
                        <a:pt x="18" y="104"/>
                        <a:pt x="18" y="104"/>
                      </a:cubicBezTo>
                      <a:cubicBezTo>
                        <a:pt x="14" y="108"/>
                        <a:pt x="7" y="108"/>
                        <a:pt x="4" y="104"/>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34" name="Freeform 147">
                  <a:extLst>
                    <a:ext uri="{FF2B5EF4-FFF2-40B4-BE49-F238E27FC236}">
                      <a16:creationId xmlns="" xmlns:a16="http://schemas.microsoft.com/office/drawing/2014/main" id="{3814B144-D39D-432D-BDE1-56E54D520A56}"/>
                    </a:ext>
                  </a:extLst>
                </p:cNvPr>
                <p:cNvSpPr>
                  <a:spLocks/>
                </p:cNvSpPr>
                <p:nvPr/>
              </p:nvSpPr>
              <p:spPr bwMode="auto">
                <a:xfrm>
                  <a:off x="5109" y="2941"/>
                  <a:ext cx="217" cy="296"/>
                </a:xfrm>
                <a:custGeom>
                  <a:avLst/>
                  <a:gdLst>
                    <a:gd name="T0" fmla="*/ 6 w 92"/>
                    <a:gd name="T1" fmla="*/ 122 h 125"/>
                    <a:gd name="T2" fmla="*/ 3 w 92"/>
                    <a:gd name="T3" fmla="*/ 108 h 125"/>
                    <a:gd name="T4" fmla="*/ 72 w 92"/>
                    <a:gd name="T5" fmla="*/ 5 h 125"/>
                    <a:gd name="T6" fmla="*/ 86 w 92"/>
                    <a:gd name="T7" fmla="*/ 3 h 125"/>
                    <a:gd name="T8" fmla="*/ 86 w 92"/>
                    <a:gd name="T9" fmla="*/ 3 h 125"/>
                    <a:gd name="T10" fmla="*/ 89 w 92"/>
                    <a:gd name="T11" fmla="*/ 16 h 125"/>
                    <a:gd name="T12" fmla="*/ 19 w 92"/>
                    <a:gd name="T13" fmla="*/ 119 h 125"/>
                    <a:gd name="T14" fmla="*/ 6 w 92"/>
                    <a:gd name="T15" fmla="*/ 122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125">
                      <a:moveTo>
                        <a:pt x="6" y="122"/>
                      </a:moveTo>
                      <a:cubicBezTo>
                        <a:pt x="1" y="119"/>
                        <a:pt x="0" y="113"/>
                        <a:pt x="3" y="108"/>
                      </a:cubicBezTo>
                      <a:cubicBezTo>
                        <a:pt x="72" y="5"/>
                        <a:pt x="72" y="5"/>
                        <a:pt x="72" y="5"/>
                      </a:cubicBezTo>
                      <a:cubicBezTo>
                        <a:pt x="75" y="1"/>
                        <a:pt x="82" y="0"/>
                        <a:pt x="86" y="3"/>
                      </a:cubicBezTo>
                      <a:cubicBezTo>
                        <a:pt x="86" y="3"/>
                        <a:pt x="86" y="3"/>
                        <a:pt x="86" y="3"/>
                      </a:cubicBezTo>
                      <a:cubicBezTo>
                        <a:pt x="91" y="6"/>
                        <a:pt x="92" y="12"/>
                        <a:pt x="89" y="16"/>
                      </a:cubicBezTo>
                      <a:cubicBezTo>
                        <a:pt x="19" y="119"/>
                        <a:pt x="19" y="119"/>
                        <a:pt x="19" y="119"/>
                      </a:cubicBezTo>
                      <a:cubicBezTo>
                        <a:pt x="16" y="124"/>
                        <a:pt x="10" y="125"/>
                        <a:pt x="6" y="122"/>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35" name="Freeform 148">
                  <a:extLst>
                    <a:ext uri="{FF2B5EF4-FFF2-40B4-BE49-F238E27FC236}">
                      <a16:creationId xmlns="" xmlns:a16="http://schemas.microsoft.com/office/drawing/2014/main" id="{62EC7FC3-D00C-4B2E-A6FF-EDFD42DE65B2}"/>
                    </a:ext>
                  </a:extLst>
                </p:cNvPr>
                <p:cNvSpPr>
                  <a:spLocks/>
                </p:cNvSpPr>
                <p:nvPr/>
              </p:nvSpPr>
              <p:spPr bwMode="auto">
                <a:xfrm>
                  <a:off x="5298" y="2619"/>
                  <a:ext cx="163" cy="327"/>
                </a:xfrm>
                <a:custGeom>
                  <a:avLst/>
                  <a:gdLst>
                    <a:gd name="T0" fmla="*/ 8 w 69"/>
                    <a:gd name="T1" fmla="*/ 136 h 138"/>
                    <a:gd name="T2" fmla="*/ 2 w 69"/>
                    <a:gd name="T3" fmla="*/ 122 h 138"/>
                    <a:gd name="T4" fmla="*/ 49 w 69"/>
                    <a:gd name="T5" fmla="*/ 8 h 138"/>
                    <a:gd name="T6" fmla="*/ 62 w 69"/>
                    <a:gd name="T7" fmla="*/ 2 h 138"/>
                    <a:gd name="T8" fmla="*/ 62 w 69"/>
                    <a:gd name="T9" fmla="*/ 2 h 138"/>
                    <a:gd name="T10" fmla="*/ 67 w 69"/>
                    <a:gd name="T11" fmla="*/ 15 h 138"/>
                    <a:gd name="T12" fmla="*/ 21 w 69"/>
                    <a:gd name="T13" fmla="*/ 130 h 138"/>
                    <a:gd name="T14" fmla="*/ 8 w 69"/>
                    <a:gd name="T15" fmla="*/ 136 h 1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138">
                      <a:moveTo>
                        <a:pt x="8" y="136"/>
                      </a:moveTo>
                      <a:cubicBezTo>
                        <a:pt x="3" y="133"/>
                        <a:pt x="0" y="128"/>
                        <a:pt x="2" y="122"/>
                      </a:cubicBezTo>
                      <a:cubicBezTo>
                        <a:pt x="49" y="8"/>
                        <a:pt x="49" y="8"/>
                        <a:pt x="49" y="8"/>
                      </a:cubicBezTo>
                      <a:cubicBezTo>
                        <a:pt x="51" y="2"/>
                        <a:pt x="57" y="0"/>
                        <a:pt x="62" y="2"/>
                      </a:cubicBezTo>
                      <a:cubicBezTo>
                        <a:pt x="62" y="2"/>
                        <a:pt x="62" y="2"/>
                        <a:pt x="62" y="2"/>
                      </a:cubicBezTo>
                      <a:cubicBezTo>
                        <a:pt x="67" y="4"/>
                        <a:pt x="69" y="10"/>
                        <a:pt x="67" y="15"/>
                      </a:cubicBezTo>
                      <a:cubicBezTo>
                        <a:pt x="21" y="130"/>
                        <a:pt x="21" y="130"/>
                        <a:pt x="21" y="130"/>
                      </a:cubicBezTo>
                      <a:cubicBezTo>
                        <a:pt x="19" y="135"/>
                        <a:pt x="13" y="138"/>
                        <a:pt x="8" y="136"/>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36" name="Freeform 149">
                  <a:extLst>
                    <a:ext uri="{FF2B5EF4-FFF2-40B4-BE49-F238E27FC236}">
                      <a16:creationId xmlns="" xmlns:a16="http://schemas.microsoft.com/office/drawing/2014/main" id="{92CC7011-E3B3-411E-9A33-67AFC5318249}"/>
                    </a:ext>
                  </a:extLst>
                </p:cNvPr>
                <p:cNvSpPr>
                  <a:spLocks/>
                </p:cNvSpPr>
                <p:nvPr/>
              </p:nvSpPr>
              <p:spPr bwMode="auto">
                <a:xfrm>
                  <a:off x="5426" y="2278"/>
                  <a:ext cx="102" cy="341"/>
                </a:xfrm>
                <a:custGeom>
                  <a:avLst/>
                  <a:gdLst>
                    <a:gd name="T0" fmla="*/ 9 w 43"/>
                    <a:gd name="T1" fmla="*/ 143 h 144"/>
                    <a:gd name="T2" fmla="*/ 1 w 43"/>
                    <a:gd name="T3" fmla="*/ 131 h 144"/>
                    <a:gd name="T4" fmla="*/ 22 w 43"/>
                    <a:gd name="T5" fmla="*/ 9 h 144"/>
                    <a:gd name="T6" fmla="*/ 34 w 43"/>
                    <a:gd name="T7" fmla="*/ 1 h 144"/>
                    <a:gd name="T8" fmla="*/ 34 w 43"/>
                    <a:gd name="T9" fmla="*/ 1 h 144"/>
                    <a:gd name="T10" fmla="*/ 42 w 43"/>
                    <a:gd name="T11" fmla="*/ 12 h 144"/>
                    <a:gd name="T12" fmla="*/ 21 w 43"/>
                    <a:gd name="T13" fmla="*/ 134 h 144"/>
                    <a:gd name="T14" fmla="*/ 9 w 43"/>
                    <a:gd name="T15" fmla="*/ 143 h 1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144">
                      <a:moveTo>
                        <a:pt x="9" y="143"/>
                      </a:moveTo>
                      <a:cubicBezTo>
                        <a:pt x="4" y="142"/>
                        <a:pt x="0" y="136"/>
                        <a:pt x="1" y="131"/>
                      </a:cubicBezTo>
                      <a:cubicBezTo>
                        <a:pt x="22" y="9"/>
                        <a:pt x="22" y="9"/>
                        <a:pt x="22" y="9"/>
                      </a:cubicBezTo>
                      <a:cubicBezTo>
                        <a:pt x="23" y="3"/>
                        <a:pt x="29" y="0"/>
                        <a:pt x="34" y="1"/>
                      </a:cubicBezTo>
                      <a:cubicBezTo>
                        <a:pt x="34" y="1"/>
                        <a:pt x="34" y="1"/>
                        <a:pt x="34" y="1"/>
                      </a:cubicBezTo>
                      <a:cubicBezTo>
                        <a:pt x="39" y="2"/>
                        <a:pt x="43" y="7"/>
                        <a:pt x="42" y="12"/>
                      </a:cubicBezTo>
                      <a:cubicBezTo>
                        <a:pt x="21" y="134"/>
                        <a:pt x="21" y="134"/>
                        <a:pt x="21" y="134"/>
                      </a:cubicBezTo>
                      <a:cubicBezTo>
                        <a:pt x="20" y="140"/>
                        <a:pt x="14" y="144"/>
                        <a:pt x="9" y="143"/>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37" name="Freeform 150">
                  <a:extLst>
                    <a:ext uri="{FF2B5EF4-FFF2-40B4-BE49-F238E27FC236}">
                      <a16:creationId xmlns="" xmlns:a16="http://schemas.microsoft.com/office/drawing/2014/main" id="{3C8EA5AB-1DE4-4499-B7AC-753998C8BB59}"/>
                    </a:ext>
                  </a:extLst>
                </p:cNvPr>
                <p:cNvSpPr>
                  <a:spLocks/>
                </p:cNvSpPr>
                <p:nvPr/>
              </p:nvSpPr>
              <p:spPr bwMode="auto">
                <a:xfrm>
                  <a:off x="5473" y="1930"/>
                  <a:ext cx="57" cy="341"/>
                </a:xfrm>
                <a:custGeom>
                  <a:avLst/>
                  <a:gdLst>
                    <a:gd name="T0" fmla="*/ 14 w 24"/>
                    <a:gd name="T1" fmla="*/ 144 h 144"/>
                    <a:gd name="T2" fmla="*/ 4 w 24"/>
                    <a:gd name="T3" fmla="*/ 135 h 144"/>
                    <a:gd name="T4" fmla="*/ 0 w 24"/>
                    <a:gd name="T5" fmla="*/ 11 h 144"/>
                    <a:gd name="T6" fmla="*/ 9 w 24"/>
                    <a:gd name="T7" fmla="*/ 0 h 144"/>
                    <a:gd name="T8" fmla="*/ 9 w 24"/>
                    <a:gd name="T9" fmla="*/ 0 h 144"/>
                    <a:gd name="T10" fmla="*/ 20 w 24"/>
                    <a:gd name="T11" fmla="*/ 10 h 144"/>
                    <a:gd name="T12" fmla="*/ 24 w 24"/>
                    <a:gd name="T13" fmla="*/ 134 h 144"/>
                    <a:gd name="T14" fmla="*/ 14 w 24"/>
                    <a:gd name="T15" fmla="*/ 144 h 1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144">
                      <a:moveTo>
                        <a:pt x="14" y="144"/>
                      </a:moveTo>
                      <a:cubicBezTo>
                        <a:pt x="9" y="144"/>
                        <a:pt x="4" y="140"/>
                        <a:pt x="4" y="135"/>
                      </a:cubicBezTo>
                      <a:cubicBezTo>
                        <a:pt x="0" y="11"/>
                        <a:pt x="0" y="11"/>
                        <a:pt x="0" y="11"/>
                      </a:cubicBezTo>
                      <a:cubicBezTo>
                        <a:pt x="0" y="5"/>
                        <a:pt x="4" y="0"/>
                        <a:pt x="9" y="0"/>
                      </a:cubicBezTo>
                      <a:cubicBezTo>
                        <a:pt x="9" y="0"/>
                        <a:pt x="9" y="0"/>
                        <a:pt x="9" y="0"/>
                      </a:cubicBezTo>
                      <a:cubicBezTo>
                        <a:pt x="15" y="0"/>
                        <a:pt x="20" y="4"/>
                        <a:pt x="20" y="10"/>
                      </a:cubicBezTo>
                      <a:cubicBezTo>
                        <a:pt x="24" y="134"/>
                        <a:pt x="24" y="134"/>
                        <a:pt x="24" y="134"/>
                      </a:cubicBezTo>
                      <a:cubicBezTo>
                        <a:pt x="24" y="139"/>
                        <a:pt x="20" y="144"/>
                        <a:pt x="14" y="144"/>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38" name="Freeform 151">
                  <a:extLst>
                    <a:ext uri="{FF2B5EF4-FFF2-40B4-BE49-F238E27FC236}">
                      <a16:creationId xmlns="" xmlns:a16="http://schemas.microsoft.com/office/drawing/2014/main" id="{F96048AD-6DEC-4830-ABFE-FAC107915B6B}"/>
                    </a:ext>
                  </a:extLst>
                </p:cNvPr>
                <p:cNvSpPr>
                  <a:spLocks/>
                </p:cNvSpPr>
                <p:nvPr/>
              </p:nvSpPr>
              <p:spPr bwMode="auto">
                <a:xfrm>
                  <a:off x="5393" y="1590"/>
                  <a:ext cx="123" cy="336"/>
                </a:xfrm>
                <a:custGeom>
                  <a:avLst/>
                  <a:gdLst>
                    <a:gd name="T0" fmla="*/ 43 w 52"/>
                    <a:gd name="T1" fmla="*/ 141 h 142"/>
                    <a:gd name="T2" fmla="*/ 31 w 52"/>
                    <a:gd name="T3" fmla="*/ 133 h 142"/>
                    <a:gd name="T4" fmla="*/ 1 w 52"/>
                    <a:gd name="T5" fmla="*/ 13 h 142"/>
                    <a:gd name="T6" fmla="*/ 8 w 52"/>
                    <a:gd name="T7" fmla="*/ 1 h 142"/>
                    <a:gd name="T8" fmla="*/ 8 w 52"/>
                    <a:gd name="T9" fmla="*/ 1 h 142"/>
                    <a:gd name="T10" fmla="*/ 20 w 52"/>
                    <a:gd name="T11" fmla="*/ 8 h 142"/>
                    <a:gd name="T12" fmla="*/ 50 w 52"/>
                    <a:gd name="T13" fmla="*/ 129 h 142"/>
                    <a:gd name="T14" fmla="*/ 43 w 52"/>
                    <a:gd name="T15" fmla="*/ 141 h 1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142">
                      <a:moveTo>
                        <a:pt x="43" y="141"/>
                      </a:moveTo>
                      <a:cubicBezTo>
                        <a:pt x="38" y="142"/>
                        <a:pt x="32" y="139"/>
                        <a:pt x="31" y="133"/>
                      </a:cubicBezTo>
                      <a:cubicBezTo>
                        <a:pt x="1" y="13"/>
                        <a:pt x="1" y="13"/>
                        <a:pt x="1" y="13"/>
                      </a:cubicBezTo>
                      <a:cubicBezTo>
                        <a:pt x="0" y="8"/>
                        <a:pt x="3" y="2"/>
                        <a:pt x="8" y="1"/>
                      </a:cubicBezTo>
                      <a:cubicBezTo>
                        <a:pt x="8" y="1"/>
                        <a:pt x="8" y="1"/>
                        <a:pt x="8" y="1"/>
                      </a:cubicBezTo>
                      <a:cubicBezTo>
                        <a:pt x="14" y="0"/>
                        <a:pt x="19" y="3"/>
                        <a:pt x="20" y="8"/>
                      </a:cubicBezTo>
                      <a:cubicBezTo>
                        <a:pt x="50" y="129"/>
                        <a:pt x="50" y="129"/>
                        <a:pt x="50" y="129"/>
                      </a:cubicBezTo>
                      <a:cubicBezTo>
                        <a:pt x="52" y="134"/>
                        <a:pt x="48" y="139"/>
                        <a:pt x="43" y="141"/>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39" name="Freeform 152">
                  <a:extLst>
                    <a:ext uri="{FF2B5EF4-FFF2-40B4-BE49-F238E27FC236}">
                      <a16:creationId xmlns="" xmlns:a16="http://schemas.microsoft.com/office/drawing/2014/main" id="{07C77853-F1F6-4C3F-AEFB-DC5AFEAAA6C8}"/>
                    </a:ext>
                  </a:extLst>
                </p:cNvPr>
                <p:cNvSpPr>
                  <a:spLocks/>
                </p:cNvSpPr>
                <p:nvPr/>
              </p:nvSpPr>
              <p:spPr bwMode="auto">
                <a:xfrm>
                  <a:off x="5243" y="1272"/>
                  <a:ext cx="183" cy="318"/>
                </a:xfrm>
                <a:custGeom>
                  <a:avLst/>
                  <a:gdLst>
                    <a:gd name="T0" fmla="*/ 70 w 77"/>
                    <a:gd name="T1" fmla="*/ 131 h 134"/>
                    <a:gd name="T2" fmla="*/ 57 w 77"/>
                    <a:gd name="T3" fmla="*/ 127 h 134"/>
                    <a:gd name="T4" fmla="*/ 2 w 77"/>
                    <a:gd name="T5" fmla="*/ 15 h 134"/>
                    <a:gd name="T6" fmla="*/ 7 w 77"/>
                    <a:gd name="T7" fmla="*/ 2 h 134"/>
                    <a:gd name="T8" fmla="*/ 7 w 77"/>
                    <a:gd name="T9" fmla="*/ 2 h 134"/>
                    <a:gd name="T10" fmla="*/ 20 w 77"/>
                    <a:gd name="T11" fmla="*/ 7 h 134"/>
                    <a:gd name="T12" fmla="*/ 75 w 77"/>
                    <a:gd name="T13" fmla="*/ 118 h 134"/>
                    <a:gd name="T14" fmla="*/ 70 w 77"/>
                    <a:gd name="T15" fmla="*/ 131 h 1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134">
                      <a:moveTo>
                        <a:pt x="70" y="131"/>
                      </a:moveTo>
                      <a:cubicBezTo>
                        <a:pt x="65" y="134"/>
                        <a:pt x="59" y="132"/>
                        <a:pt x="57" y="127"/>
                      </a:cubicBezTo>
                      <a:cubicBezTo>
                        <a:pt x="2" y="15"/>
                        <a:pt x="2" y="15"/>
                        <a:pt x="2" y="15"/>
                      </a:cubicBezTo>
                      <a:cubicBezTo>
                        <a:pt x="0" y="10"/>
                        <a:pt x="2" y="4"/>
                        <a:pt x="7" y="2"/>
                      </a:cubicBezTo>
                      <a:cubicBezTo>
                        <a:pt x="7" y="2"/>
                        <a:pt x="7" y="2"/>
                        <a:pt x="7" y="2"/>
                      </a:cubicBezTo>
                      <a:cubicBezTo>
                        <a:pt x="12" y="0"/>
                        <a:pt x="18" y="2"/>
                        <a:pt x="20" y="7"/>
                      </a:cubicBezTo>
                      <a:cubicBezTo>
                        <a:pt x="75" y="118"/>
                        <a:pt x="75" y="118"/>
                        <a:pt x="75" y="118"/>
                      </a:cubicBezTo>
                      <a:cubicBezTo>
                        <a:pt x="77" y="123"/>
                        <a:pt x="75" y="129"/>
                        <a:pt x="70" y="131"/>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40" name="Freeform 153">
                  <a:extLst>
                    <a:ext uri="{FF2B5EF4-FFF2-40B4-BE49-F238E27FC236}">
                      <a16:creationId xmlns="" xmlns:a16="http://schemas.microsoft.com/office/drawing/2014/main" id="{66F8FC25-4584-4003-82D6-739F65EBC77E}"/>
                    </a:ext>
                  </a:extLst>
                </p:cNvPr>
                <p:cNvSpPr>
                  <a:spLocks/>
                </p:cNvSpPr>
                <p:nvPr/>
              </p:nvSpPr>
              <p:spPr bwMode="auto">
                <a:xfrm>
                  <a:off x="5033" y="993"/>
                  <a:ext cx="234" cy="284"/>
                </a:xfrm>
                <a:custGeom>
                  <a:avLst/>
                  <a:gdLst>
                    <a:gd name="T0" fmla="*/ 94 w 99"/>
                    <a:gd name="T1" fmla="*/ 117 h 120"/>
                    <a:gd name="T2" fmla="*/ 80 w 99"/>
                    <a:gd name="T3" fmla="*/ 115 h 120"/>
                    <a:gd name="T4" fmla="*/ 4 w 99"/>
                    <a:gd name="T5" fmla="*/ 17 h 120"/>
                    <a:gd name="T6" fmla="*/ 6 w 99"/>
                    <a:gd name="T7" fmla="*/ 3 h 120"/>
                    <a:gd name="T8" fmla="*/ 6 w 99"/>
                    <a:gd name="T9" fmla="*/ 3 h 120"/>
                    <a:gd name="T10" fmla="*/ 20 w 99"/>
                    <a:gd name="T11" fmla="*/ 5 h 120"/>
                    <a:gd name="T12" fmla="*/ 96 w 99"/>
                    <a:gd name="T13" fmla="*/ 103 h 120"/>
                    <a:gd name="T14" fmla="*/ 94 w 99"/>
                    <a:gd name="T15" fmla="*/ 117 h 1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 h="120">
                      <a:moveTo>
                        <a:pt x="94" y="117"/>
                      </a:moveTo>
                      <a:cubicBezTo>
                        <a:pt x="90" y="120"/>
                        <a:pt x="84" y="120"/>
                        <a:pt x="80" y="115"/>
                      </a:cubicBezTo>
                      <a:cubicBezTo>
                        <a:pt x="4" y="17"/>
                        <a:pt x="4" y="17"/>
                        <a:pt x="4" y="17"/>
                      </a:cubicBezTo>
                      <a:cubicBezTo>
                        <a:pt x="0" y="13"/>
                        <a:pt x="1" y="7"/>
                        <a:pt x="6" y="3"/>
                      </a:cubicBezTo>
                      <a:cubicBezTo>
                        <a:pt x="6" y="3"/>
                        <a:pt x="6" y="3"/>
                        <a:pt x="6" y="3"/>
                      </a:cubicBezTo>
                      <a:cubicBezTo>
                        <a:pt x="10" y="0"/>
                        <a:pt x="16" y="1"/>
                        <a:pt x="20" y="5"/>
                      </a:cubicBezTo>
                      <a:cubicBezTo>
                        <a:pt x="96" y="103"/>
                        <a:pt x="96" y="103"/>
                        <a:pt x="96" y="103"/>
                      </a:cubicBezTo>
                      <a:cubicBezTo>
                        <a:pt x="99" y="107"/>
                        <a:pt x="99" y="114"/>
                        <a:pt x="94" y="117"/>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41" name="Freeform 154">
                  <a:extLst>
                    <a:ext uri="{FF2B5EF4-FFF2-40B4-BE49-F238E27FC236}">
                      <a16:creationId xmlns="" xmlns:a16="http://schemas.microsoft.com/office/drawing/2014/main" id="{85EB1B1C-1771-4C2B-B806-881898F6708B}"/>
                    </a:ext>
                  </a:extLst>
                </p:cNvPr>
                <p:cNvSpPr>
                  <a:spLocks/>
                </p:cNvSpPr>
                <p:nvPr/>
              </p:nvSpPr>
              <p:spPr bwMode="auto">
                <a:xfrm>
                  <a:off x="4770" y="764"/>
                  <a:ext cx="279" cy="243"/>
                </a:xfrm>
                <a:custGeom>
                  <a:avLst/>
                  <a:gdLst>
                    <a:gd name="T0" fmla="*/ 114 w 118"/>
                    <a:gd name="T1" fmla="*/ 98 h 103"/>
                    <a:gd name="T2" fmla="*/ 100 w 118"/>
                    <a:gd name="T3" fmla="*/ 99 h 103"/>
                    <a:gd name="T4" fmla="*/ 5 w 118"/>
                    <a:gd name="T5" fmla="*/ 19 h 103"/>
                    <a:gd name="T6" fmla="*/ 4 w 118"/>
                    <a:gd name="T7" fmla="*/ 5 h 103"/>
                    <a:gd name="T8" fmla="*/ 4 w 118"/>
                    <a:gd name="T9" fmla="*/ 5 h 103"/>
                    <a:gd name="T10" fmla="*/ 18 w 118"/>
                    <a:gd name="T11" fmla="*/ 4 h 103"/>
                    <a:gd name="T12" fmla="*/ 113 w 118"/>
                    <a:gd name="T13" fmla="*/ 84 h 103"/>
                    <a:gd name="T14" fmla="*/ 114 w 118"/>
                    <a:gd name="T15" fmla="*/ 98 h 1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8" h="103">
                      <a:moveTo>
                        <a:pt x="114" y="98"/>
                      </a:moveTo>
                      <a:cubicBezTo>
                        <a:pt x="111" y="102"/>
                        <a:pt x="104" y="103"/>
                        <a:pt x="100" y="99"/>
                      </a:cubicBezTo>
                      <a:cubicBezTo>
                        <a:pt x="5" y="19"/>
                        <a:pt x="5" y="19"/>
                        <a:pt x="5" y="19"/>
                      </a:cubicBezTo>
                      <a:cubicBezTo>
                        <a:pt x="1" y="16"/>
                        <a:pt x="0" y="9"/>
                        <a:pt x="4" y="5"/>
                      </a:cubicBezTo>
                      <a:cubicBezTo>
                        <a:pt x="4" y="5"/>
                        <a:pt x="4" y="5"/>
                        <a:pt x="4" y="5"/>
                      </a:cubicBezTo>
                      <a:cubicBezTo>
                        <a:pt x="7" y="1"/>
                        <a:pt x="14" y="0"/>
                        <a:pt x="18" y="4"/>
                      </a:cubicBezTo>
                      <a:cubicBezTo>
                        <a:pt x="113" y="84"/>
                        <a:pt x="113" y="84"/>
                        <a:pt x="113" y="84"/>
                      </a:cubicBezTo>
                      <a:cubicBezTo>
                        <a:pt x="117" y="87"/>
                        <a:pt x="118" y="94"/>
                        <a:pt x="114" y="98"/>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42" name="Freeform 155">
                  <a:extLst>
                    <a:ext uri="{FF2B5EF4-FFF2-40B4-BE49-F238E27FC236}">
                      <a16:creationId xmlns="" xmlns:a16="http://schemas.microsoft.com/office/drawing/2014/main" id="{1CB09397-3918-4A35-88FC-C793330E637F}"/>
                    </a:ext>
                  </a:extLst>
                </p:cNvPr>
                <p:cNvSpPr>
                  <a:spLocks/>
                </p:cNvSpPr>
                <p:nvPr/>
              </p:nvSpPr>
              <p:spPr bwMode="auto">
                <a:xfrm>
                  <a:off x="4465" y="596"/>
                  <a:ext cx="315" cy="191"/>
                </a:xfrm>
                <a:custGeom>
                  <a:avLst/>
                  <a:gdLst>
                    <a:gd name="T0" fmla="*/ 130 w 133"/>
                    <a:gd name="T1" fmla="*/ 74 h 81"/>
                    <a:gd name="T2" fmla="*/ 116 w 133"/>
                    <a:gd name="T3" fmla="*/ 78 h 81"/>
                    <a:gd name="T4" fmla="*/ 7 w 133"/>
                    <a:gd name="T5" fmla="*/ 20 h 81"/>
                    <a:gd name="T6" fmla="*/ 3 w 133"/>
                    <a:gd name="T7" fmla="*/ 6 h 81"/>
                    <a:gd name="T8" fmla="*/ 3 w 133"/>
                    <a:gd name="T9" fmla="*/ 6 h 81"/>
                    <a:gd name="T10" fmla="*/ 16 w 133"/>
                    <a:gd name="T11" fmla="*/ 2 h 81"/>
                    <a:gd name="T12" fmla="*/ 126 w 133"/>
                    <a:gd name="T13" fmla="*/ 61 h 81"/>
                    <a:gd name="T14" fmla="*/ 130 w 133"/>
                    <a:gd name="T15" fmla="*/ 74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3" h="81">
                      <a:moveTo>
                        <a:pt x="130" y="74"/>
                      </a:moveTo>
                      <a:cubicBezTo>
                        <a:pt x="127" y="79"/>
                        <a:pt x="121" y="81"/>
                        <a:pt x="116" y="78"/>
                      </a:cubicBezTo>
                      <a:cubicBezTo>
                        <a:pt x="7" y="20"/>
                        <a:pt x="7" y="20"/>
                        <a:pt x="7" y="20"/>
                      </a:cubicBezTo>
                      <a:cubicBezTo>
                        <a:pt x="2" y="17"/>
                        <a:pt x="0" y="11"/>
                        <a:pt x="3" y="6"/>
                      </a:cubicBezTo>
                      <a:cubicBezTo>
                        <a:pt x="3" y="6"/>
                        <a:pt x="3" y="6"/>
                        <a:pt x="3" y="6"/>
                      </a:cubicBezTo>
                      <a:cubicBezTo>
                        <a:pt x="5" y="2"/>
                        <a:pt x="11" y="0"/>
                        <a:pt x="16" y="2"/>
                      </a:cubicBezTo>
                      <a:cubicBezTo>
                        <a:pt x="126" y="61"/>
                        <a:pt x="126" y="61"/>
                        <a:pt x="126" y="61"/>
                      </a:cubicBezTo>
                      <a:cubicBezTo>
                        <a:pt x="131" y="63"/>
                        <a:pt x="133" y="69"/>
                        <a:pt x="130" y="74"/>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43" name="Freeform 156">
                  <a:extLst>
                    <a:ext uri="{FF2B5EF4-FFF2-40B4-BE49-F238E27FC236}">
                      <a16:creationId xmlns="" xmlns:a16="http://schemas.microsoft.com/office/drawing/2014/main" id="{1C643580-472D-419A-9AA0-02EC45C776EC}"/>
                    </a:ext>
                  </a:extLst>
                </p:cNvPr>
                <p:cNvSpPr>
                  <a:spLocks/>
                </p:cNvSpPr>
                <p:nvPr/>
              </p:nvSpPr>
              <p:spPr bwMode="auto">
                <a:xfrm>
                  <a:off x="4134" y="494"/>
                  <a:ext cx="333" cy="132"/>
                </a:xfrm>
                <a:custGeom>
                  <a:avLst/>
                  <a:gdLst>
                    <a:gd name="T0" fmla="*/ 139 w 141"/>
                    <a:gd name="T1" fmla="*/ 48 h 56"/>
                    <a:gd name="T2" fmla="*/ 127 w 141"/>
                    <a:gd name="T3" fmla="*/ 55 h 56"/>
                    <a:gd name="T4" fmla="*/ 8 w 141"/>
                    <a:gd name="T5" fmla="*/ 21 h 56"/>
                    <a:gd name="T6" fmla="*/ 1 w 141"/>
                    <a:gd name="T7" fmla="*/ 8 h 56"/>
                    <a:gd name="T8" fmla="*/ 1 w 141"/>
                    <a:gd name="T9" fmla="*/ 8 h 56"/>
                    <a:gd name="T10" fmla="*/ 13 w 141"/>
                    <a:gd name="T11" fmla="*/ 1 h 56"/>
                    <a:gd name="T12" fmla="*/ 133 w 141"/>
                    <a:gd name="T13" fmla="*/ 36 h 56"/>
                    <a:gd name="T14" fmla="*/ 139 w 141"/>
                    <a:gd name="T15" fmla="*/ 48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56">
                      <a:moveTo>
                        <a:pt x="139" y="48"/>
                      </a:moveTo>
                      <a:cubicBezTo>
                        <a:pt x="138" y="53"/>
                        <a:pt x="132" y="56"/>
                        <a:pt x="127" y="55"/>
                      </a:cubicBezTo>
                      <a:cubicBezTo>
                        <a:pt x="8" y="21"/>
                        <a:pt x="8" y="21"/>
                        <a:pt x="8" y="21"/>
                      </a:cubicBezTo>
                      <a:cubicBezTo>
                        <a:pt x="3" y="19"/>
                        <a:pt x="0" y="14"/>
                        <a:pt x="1" y="8"/>
                      </a:cubicBezTo>
                      <a:cubicBezTo>
                        <a:pt x="1" y="8"/>
                        <a:pt x="1" y="8"/>
                        <a:pt x="1" y="8"/>
                      </a:cubicBezTo>
                      <a:cubicBezTo>
                        <a:pt x="3" y="3"/>
                        <a:pt x="8" y="0"/>
                        <a:pt x="13" y="1"/>
                      </a:cubicBezTo>
                      <a:cubicBezTo>
                        <a:pt x="133" y="36"/>
                        <a:pt x="133" y="36"/>
                        <a:pt x="133" y="36"/>
                      </a:cubicBezTo>
                      <a:cubicBezTo>
                        <a:pt x="138" y="37"/>
                        <a:pt x="141" y="43"/>
                        <a:pt x="139" y="48"/>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44" name="Freeform 157">
                  <a:extLst>
                    <a:ext uri="{FF2B5EF4-FFF2-40B4-BE49-F238E27FC236}">
                      <a16:creationId xmlns="" xmlns:a16="http://schemas.microsoft.com/office/drawing/2014/main" id="{D96C0DD2-532B-4A6A-A5C5-990EF12D6780}"/>
                    </a:ext>
                  </a:extLst>
                </p:cNvPr>
                <p:cNvSpPr>
                  <a:spLocks/>
                </p:cNvSpPr>
                <p:nvPr/>
              </p:nvSpPr>
              <p:spPr bwMode="auto">
                <a:xfrm>
                  <a:off x="3786" y="465"/>
                  <a:ext cx="343" cy="69"/>
                </a:xfrm>
                <a:custGeom>
                  <a:avLst/>
                  <a:gdLst>
                    <a:gd name="T0" fmla="*/ 145 w 145"/>
                    <a:gd name="T1" fmla="*/ 20 h 29"/>
                    <a:gd name="T2" fmla="*/ 134 w 145"/>
                    <a:gd name="T3" fmla="*/ 29 h 29"/>
                    <a:gd name="T4" fmla="*/ 10 w 145"/>
                    <a:gd name="T5" fmla="*/ 20 h 29"/>
                    <a:gd name="T6" fmla="*/ 1 w 145"/>
                    <a:gd name="T7" fmla="*/ 9 h 29"/>
                    <a:gd name="T8" fmla="*/ 1 w 145"/>
                    <a:gd name="T9" fmla="*/ 9 h 29"/>
                    <a:gd name="T10" fmla="*/ 12 w 145"/>
                    <a:gd name="T11" fmla="*/ 0 h 29"/>
                    <a:gd name="T12" fmla="*/ 135 w 145"/>
                    <a:gd name="T13" fmla="*/ 9 h 29"/>
                    <a:gd name="T14" fmla="*/ 145 w 145"/>
                    <a:gd name="T15" fmla="*/ 20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5" h="29">
                      <a:moveTo>
                        <a:pt x="145" y="20"/>
                      </a:moveTo>
                      <a:cubicBezTo>
                        <a:pt x="144" y="25"/>
                        <a:pt x="139" y="29"/>
                        <a:pt x="134" y="29"/>
                      </a:cubicBezTo>
                      <a:cubicBezTo>
                        <a:pt x="10" y="20"/>
                        <a:pt x="10" y="20"/>
                        <a:pt x="10" y="20"/>
                      </a:cubicBezTo>
                      <a:cubicBezTo>
                        <a:pt x="5" y="20"/>
                        <a:pt x="0" y="15"/>
                        <a:pt x="1" y="9"/>
                      </a:cubicBezTo>
                      <a:cubicBezTo>
                        <a:pt x="1" y="9"/>
                        <a:pt x="1" y="9"/>
                        <a:pt x="1" y="9"/>
                      </a:cubicBezTo>
                      <a:cubicBezTo>
                        <a:pt x="1" y="4"/>
                        <a:pt x="6" y="0"/>
                        <a:pt x="12" y="0"/>
                      </a:cubicBezTo>
                      <a:cubicBezTo>
                        <a:pt x="135" y="9"/>
                        <a:pt x="135" y="9"/>
                        <a:pt x="135" y="9"/>
                      </a:cubicBezTo>
                      <a:cubicBezTo>
                        <a:pt x="141" y="9"/>
                        <a:pt x="145" y="14"/>
                        <a:pt x="145" y="20"/>
                      </a:cubicBezTo>
                      <a:close/>
                    </a:path>
                  </a:pathLst>
                </a:custGeom>
                <a:gradFill flip="none" rotWithShape="1">
                  <a:gsLst>
                    <a:gs pos="0">
                      <a:schemeClr val="accent3"/>
                    </a:gs>
                    <a:gs pos="100000">
                      <a:srgbClr val="021F65">
                        <a:alpha val="0"/>
                      </a:srgbClr>
                    </a:gs>
                  </a:gsLst>
                  <a:path path="circle">
                    <a:fillToRect l="100000" b="100000"/>
                  </a:path>
                  <a:tileRect t="-100000" r="-100000"/>
                </a:gra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grpSp>
          <p:grpSp>
            <p:nvGrpSpPr>
              <p:cNvPr id="10" name="组合 9">
                <a:extLst>
                  <a:ext uri="{FF2B5EF4-FFF2-40B4-BE49-F238E27FC236}">
                    <a16:creationId xmlns="" xmlns:a16="http://schemas.microsoft.com/office/drawing/2014/main" id="{B7FF9A8E-60D1-480D-8E81-4732B30B0802}"/>
                  </a:ext>
                </a:extLst>
              </p:cNvPr>
              <p:cNvGrpSpPr/>
              <p:nvPr/>
            </p:nvGrpSpPr>
            <p:grpSpPr>
              <a:xfrm>
                <a:off x="4138211" y="2008843"/>
                <a:ext cx="526838" cy="526836"/>
                <a:chOff x="3623889" y="1125021"/>
                <a:chExt cx="564634" cy="564632"/>
              </a:xfrm>
            </p:grpSpPr>
            <p:sp>
              <p:nvSpPr>
                <p:cNvPr id="11" name="任意多边形 350">
                  <a:extLst>
                    <a:ext uri="{FF2B5EF4-FFF2-40B4-BE49-F238E27FC236}">
                      <a16:creationId xmlns="" xmlns:a16="http://schemas.microsoft.com/office/drawing/2014/main" id="{FD28C2CE-F88D-4804-BAB8-046A2F5EE52C}"/>
                    </a:ext>
                  </a:extLst>
                </p:cNvPr>
                <p:cNvSpPr/>
                <p:nvPr/>
              </p:nvSpPr>
              <p:spPr>
                <a:xfrm rot="10800000">
                  <a:off x="3623889" y="1125021"/>
                  <a:ext cx="138551" cy="138550"/>
                </a:xfrm>
                <a:custGeom>
                  <a:avLst/>
                  <a:gdLst>
                    <a:gd name="connsiteX0" fmla="*/ 0 w 138551"/>
                    <a:gd name="connsiteY0" fmla="*/ 138550 h 138550"/>
                    <a:gd name="connsiteX1" fmla="*/ 0 w 138551"/>
                    <a:gd name="connsiteY1" fmla="*/ 0 h 138550"/>
                    <a:gd name="connsiteX2" fmla="*/ 138551 w 138551"/>
                    <a:gd name="connsiteY2" fmla="*/ 0 h 138550"/>
                    <a:gd name="connsiteX3" fmla="*/ 120038 w 138551"/>
                    <a:gd name="connsiteY3" fmla="*/ 34107 h 138550"/>
                    <a:gd name="connsiteX4" fmla="*/ 34107 w 138551"/>
                    <a:gd name="connsiteY4" fmla="*/ 120037 h 138550"/>
                    <a:gd name="connsiteX5" fmla="*/ 0 w 138551"/>
                    <a:gd name="connsiteY5" fmla="*/ 138550 h 138550"/>
                    <a:gd name="connsiteX0" fmla="*/ 0 w 138551"/>
                    <a:gd name="connsiteY0" fmla="*/ 0 h 138550"/>
                    <a:gd name="connsiteX1" fmla="*/ 138551 w 138551"/>
                    <a:gd name="connsiteY1" fmla="*/ 0 h 138550"/>
                    <a:gd name="connsiteX2" fmla="*/ 120038 w 138551"/>
                    <a:gd name="connsiteY2" fmla="*/ 34107 h 138550"/>
                    <a:gd name="connsiteX3" fmla="*/ 34107 w 138551"/>
                    <a:gd name="connsiteY3" fmla="*/ 120037 h 138550"/>
                    <a:gd name="connsiteX4" fmla="*/ 0 w 138551"/>
                    <a:gd name="connsiteY4" fmla="*/ 138550 h 138550"/>
                    <a:gd name="connsiteX5" fmla="*/ 91440 w 138551"/>
                    <a:gd name="connsiteY5" fmla="*/ 91440 h 138550"/>
                    <a:gd name="connsiteX0" fmla="*/ 138551 w 138551"/>
                    <a:gd name="connsiteY0" fmla="*/ 0 h 138550"/>
                    <a:gd name="connsiteX1" fmla="*/ 120038 w 138551"/>
                    <a:gd name="connsiteY1" fmla="*/ 34107 h 138550"/>
                    <a:gd name="connsiteX2" fmla="*/ 34107 w 138551"/>
                    <a:gd name="connsiteY2" fmla="*/ 120037 h 138550"/>
                    <a:gd name="connsiteX3" fmla="*/ 0 w 138551"/>
                    <a:gd name="connsiteY3" fmla="*/ 138550 h 138550"/>
                    <a:gd name="connsiteX4" fmla="*/ 91440 w 138551"/>
                    <a:gd name="connsiteY4" fmla="*/ 91440 h 138550"/>
                    <a:gd name="connsiteX0" fmla="*/ 138551 w 138551"/>
                    <a:gd name="connsiteY0" fmla="*/ 0 h 138550"/>
                    <a:gd name="connsiteX1" fmla="*/ 120038 w 138551"/>
                    <a:gd name="connsiteY1" fmla="*/ 34107 h 138550"/>
                    <a:gd name="connsiteX2" fmla="*/ 34107 w 138551"/>
                    <a:gd name="connsiteY2" fmla="*/ 120037 h 138550"/>
                    <a:gd name="connsiteX3" fmla="*/ 0 w 138551"/>
                    <a:gd name="connsiteY3" fmla="*/ 138550 h 138550"/>
                  </a:gdLst>
                  <a:ahLst/>
                  <a:cxnLst>
                    <a:cxn ang="0">
                      <a:pos x="connsiteX0" y="connsiteY0"/>
                    </a:cxn>
                    <a:cxn ang="0">
                      <a:pos x="connsiteX1" y="connsiteY1"/>
                    </a:cxn>
                    <a:cxn ang="0">
                      <a:pos x="connsiteX2" y="connsiteY2"/>
                    </a:cxn>
                    <a:cxn ang="0">
                      <a:pos x="connsiteX3" y="connsiteY3"/>
                    </a:cxn>
                  </a:cxnLst>
                  <a:rect l="l" t="t" r="r" b="b"/>
                  <a:pathLst>
                    <a:path w="138551" h="138550">
                      <a:moveTo>
                        <a:pt x="138551" y="0"/>
                      </a:moveTo>
                      <a:lnTo>
                        <a:pt x="120038" y="34107"/>
                      </a:lnTo>
                      <a:cubicBezTo>
                        <a:pt x="97170" y="67957"/>
                        <a:pt x="67957" y="97169"/>
                        <a:pt x="34107" y="120037"/>
                      </a:cubicBezTo>
                      <a:lnTo>
                        <a:pt x="0" y="138550"/>
                      </a:lnTo>
                    </a:path>
                  </a:pathLst>
                </a:custGeom>
                <a:noFill/>
                <a:ln w="19050">
                  <a:solidFill>
                    <a:schemeClr val="bg1"/>
                  </a:solidFill>
                </a:ln>
                <a:effectLst>
                  <a:outerShdw blurRad="63500" sx="102000" sy="1020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2" name="任意多边形 351">
                  <a:extLst>
                    <a:ext uri="{FF2B5EF4-FFF2-40B4-BE49-F238E27FC236}">
                      <a16:creationId xmlns="" xmlns:a16="http://schemas.microsoft.com/office/drawing/2014/main" id="{9B22BFA9-74C7-4713-AA54-0B81201F1EF6}"/>
                    </a:ext>
                  </a:extLst>
                </p:cNvPr>
                <p:cNvSpPr/>
                <p:nvPr/>
              </p:nvSpPr>
              <p:spPr>
                <a:xfrm rot="10800000">
                  <a:off x="4049972" y="1125021"/>
                  <a:ext cx="138551" cy="138550"/>
                </a:xfrm>
                <a:custGeom>
                  <a:avLst/>
                  <a:gdLst>
                    <a:gd name="connsiteX0" fmla="*/ 138551 w 138551"/>
                    <a:gd name="connsiteY0" fmla="*/ 138550 h 138550"/>
                    <a:gd name="connsiteX1" fmla="*/ 104444 w 138551"/>
                    <a:gd name="connsiteY1" fmla="*/ 120037 h 138550"/>
                    <a:gd name="connsiteX2" fmla="*/ 18513 w 138551"/>
                    <a:gd name="connsiteY2" fmla="*/ 34107 h 138550"/>
                    <a:gd name="connsiteX3" fmla="*/ 0 w 138551"/>
                    <a:gd name="connsiteY3" fmla="*/ 0 h 138550"/>
                    <a:gd name="connsiteX4" fmla="*/ 138551 w 138551"/>
                    <a:gd name="connsiteY4" fmla="*/ 0 h 138550"/>
                    <a:gd name="connsiteX5" fmla="*/ 138551 w 138551"/>
                    <a:gd name="connsiteY5" fmla="*/ 138550 h 138550"/>
                    <a:gd name="connsiteX0" fmla="*/ 138551 w 229991"/>
                    <a:gd name="connsiteY0" fmla="*/ 0 h 138550"/>
                    <a:gd name="connsiteX1" fmla="*/ 138551 w 229991"/>
                    <a:gd name="connsiteY1" fmla="*/ 138550 h 138550"/>
                    <a:gd name="connsiteX2" fmla="*/ 104444 w 229991"/>
                    <a:gd name="connsiteY2" fmla="*/ 120037 h 138550"/>
                    <a:gd name="connsiteX3" fmla="*/ 18513 w 229991"/>
                    <a:gd name="connsiteY3" fmla="*/ 34107 h 138550"/>
                    <a:gd name="connsiteX4" fmla="*/ 0 w 229991"/>
                    <a:gd name="connsiteY4" fmla="*/ 0 h 138550"/>
                    <a:gd name="connsiteX5" fmla="*/ 229991 w 229991"/>
                    <a:gd name="connsiteY5" fmla="*/ 91440 h 138550"/>
                    <a:gd name="connsiteX0" fmla="*/ 138551 w 229991"/>
                    <a:gd name="connsiteY0" fmla="*/ 138550 h 138550"/>
                    <a:gd name="connsiteX1" fmla="*/ 104444 w 229991"/>
                    <a:gd name="connsiteY1" fmla="*/ 120037 h 138550"/>
                    <a:gd name="connsiteX2" fmla="*/ 18513 w 229991"/>
                    <a:gd name="connsiteY2" fmla="*/ 34107 h 138550"/>
                    <a:gd name="connsiteX3" fmla="*/ 0 w 229991"/>
                    <a:gd name="connsiteY3" fmla="*/ 0 h 138550"/>
                    <a:gd name="connsiteX4" fmla="*/ 229991 w 229991"/>
                    <a:gd name="connsiteY4" fmla="*/ 91440 h 138550"/>
                    <a:gd name="connsiteX0" fmla="*/ 138551 w 138551"/>
                    <a:gd name="connsiteY0" fmla="*/ 138550 h 138550"/>
                    <a:gd name="connsiteX1" fmla="*/ 104444 w 138551"/>
                    <a:gd name="connsiteY1" fmla="*/ 120037 h 138550"/>
                    <a:gd name="connsiteX2" fmla="*/ 18513 w 138551"/>
                    <a:gd name="connsiteY2" fmla="*/ 34107 h 138550"/>
                    <a:gd name="connsiteX3" fmla="*/ 0 w 138551"/>
                    <a:gd name="connsiteY3" fmla="*/ 0 h 138550"/>
                  </a:gdLst>
                  <a:ahLst/>
                  <a:cxnLst>
                    <a:cxn ang="0">
                      <a:pos x="connsiteX0" y="connsiteY0"/>
                    </a:cxn>
                    <a:cxn ang="0">
                      <a:pos x="connsiteX1" y="connsiteY1"/>
                    </a:cxn>
                    <a:cxn ang="0">
                      <a:pos x="connsiteX2" y="connsiteY2"/>
                    </a:cxn>
                    <a:cxn ang="0">
                      <a:pos x="connsiteX3" y="connsiteY3"/>
                    </a:cxn>
                  </a:cxnLst>
                  <a:rect l="l" t="t" r="r" b="b"/>
                  <a:pathLst>
                    <a:path w="138551" h="138550">
                      <a:moveTo>
                        <a:pt x="138551" y="138550"/>
                      </a:moveTo>
                      <a:lnTo>
                        <a:pt x="104444" y="120037"/>
                      </a:lnTo>
                      <a:cubicBezTo>
                        <a:pt x="70594" y="97169"/>
                        <a:pt x="41382" y="67957"/>
                        <a:pt x="18513" y="34107"/>
                      </a:cubicBezTo>
                      <a:lnTo>
                        <a:pt x="0" y="0"/>
                      </a:lnTo>
                    </a:path>
                  </a:pathLst>
                </a:custGeom>
                <a:noFill/>
                <a:ln w="19050">
                  <a:solidFill>
                    <a:schemeClr val="bg1"/>
                  </a:solidFill>
                </a:ln>
                <a:effectLst>
                  <a:outerShdw blurRad="63500" sx="102000" sy="1020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3" name="任意多边形 352">
                  <a:extLst>
                    <a:ext uri="{FF2B5EF4-FFF2-40B4-BE49-F238E27FC236}">
                      <a16:creationId xmlns="" xmlns:a16="http://schemas.microsoft.com/office/drawing/2014/main" id="{B9049E65-E95A-4648-9E9F-B978C1D86F9E}"/>
                    </a:ext>
                  </a:extLst>
                </p:cNvPr>
                <p:cNvSpPr/>
                <p:nvPr/>
              </p:nvSpPr>
              <p:spPr>
                <a:xfrm rot="10800000">
                  <a:off x="3623889" y="1551103"/>
                  <a:ext cx="138551" cy="138550"/>
                </a:xfrm>
                <a:custGeom>
                  <a:avLst/>
                  <a:gdLst>
                    <a:gd name="connsiteX0" fmla="*/ 138551 w 138551"/>
                    <a:gd name="connsiteY0" fmla="*/ 138550 h 138550"/>
                    <a:gd name="connsiteX1" fmla="*/ 0 w 138551"/>
                    <a:gd name="connsiteY1" fmla="*/ 138550 h 138550"/>
                    <a:gd name="connsiteX2" fmla="*/ 0 w 138551"/>
                    <a:gd name="connsiteY2" fmla="*/ 0 h 138550"/>
                    <a:gd name="connsiteX3" fmla="*/ 34107 w 138551"/>
                    <a:gd name="connsiteY3" fmla="*/ 18513 h 138550"/>
                    <a:gd name="connsiteX4" fmla="*/ 120038 w 138551"/>
                    <a:gd name="connsiteY4" fmla="*/ 104443 h 138550"/>
                    <a:gd name="connsiteX5" fmla="*/ 138551 w 138551"/>
                    <a:gd name="connsiteY5" fmla="*/ 138550 h 138550"/>
                    <a:gd name="connsiteX0" fmla="*/ 0 w 138551"/>
                    <a:gd name="connsiteY0" fmla="*/ 138550 h 229990"/>
                    <a:gd name="connsiteX1" fmla="*/ 0 w 138551"/>
                    <a:gd name="connsiteY1" fmla="*/ 0 h 229990"/>
                    <a:gd name="connsiteX2" fmla="*/ 34107 w 138551"/>
                    <a:gd name="connsiteY2" fmla="*/ 18513 h 229990"/>
                    <a:gd name="connsiteX3" fmla="*/ 120038 w 138551"/>
                    <a:gd name="connsiteY3" fmla="*/ 104443 h 229990"/>
                    <a:gd name="connsiteX4" fmla="*/ 138551 w 138551"/>
                    <a:gd name="connsiteY4" fmla="*/ 138550 h 229990"/>
                    <a:gd name="connsiteX5" fmla="*/ 91440 w 138551"/>
                    <a:gd name="connsiteY5" fmla="*/ 229990 h 229990"/>
                    <a:gd name="connsiteX0" fmla="*/ 0 w 138551"/>
                    <a:gd name="connsiteY0" fmla="*/ 0 h 229990"/>
                    <a:gd name="connsiteX1" fmla="*/ 34107 w 138551"/>
                    <a:gd name="connsiteY1" fmla="*/ 18513 h 229990"/>
                    <a:gd name="connsiteX2" fmla="*/ 120038 w 138551"/>
                    <a:gd name="connsiteY2" fmla="*/ 104443 h 229990"/>
                    <a:gd name="connsiteX3" fmla="*/ 138551 w 138551"/>
                    <a:gd name="connsiteY3" fmla="*/ 138550 h 229990"/>
                    <a:gd name="connsiteX4" fmla="*/ 91440 w 138551"/>
                    <a:gd name="connsiteY4" fmla="*/ 229990 h 229990"/>
                    <a:gd name="connsiteX0" fmla="*/ 0 w 138551"/>
                    <a:gd name="connsiteY0" fmla="*/ 0 h 138550"/>
                    <a:gd name="connsiteX1" fmla="*/ 34107 w 138551"/>
                    <a:gd name="connsiteY1" fmla="*/ 18513 h 138550"/>
                    <a:gd name="connsiteX2" fmla="*/ 120038 w 138551"/>
                    <a:gd name="connsiteY2" fmla="*/ 104443 h 138550"/>
                    <a:gd name="connsiteX3" fmla="*/ 138551 w 138551"/>
                    <a:gd name="connsiteY3" fmla="*/ 138550 h 138550"/>
                  </a:gdLst>
                  <a:ahLst/>
                  <a:cxnLst>
                    <a:cxn ang="0">
                      <a:pos x="connsiteX0" y="connsiteY0"/>
                    </a:cxn>
                    <a:cxn ang="0">
                      <a:pos x="connsiteX1" y="connsiteY1"/>
                    </a:cxn>
                    <a:cxn ang="0">
                      <a:pos x="connsiteX2" y="connsiteY2"/>
                    </a:cxn>
                    <a:cxn ang="0">
                      <a:pos x="connsiteX3" y="connsiteY3"/>
                    </a:cxn>
                  </a:cxnLst>
                  <a:rect l="l" t="t" r="r" b="b"/>
                  <a:pathLst>
                    <a:path w="138551" h="138550">
                      <a:moveTo>
                        <a:pt x="0" y="0"/>
                      </a:moveTo>
                      <a:lnTo>
                        <a:pt x="34107" y="18513"/>
                      </a:lnTo>
                      <a:cubicBezTo>
                        <a:pt x="67957" y="41381"/>
                        <a:pt x="97170" y="70593"/>
                        <a:pt x="120038" y="104443"/>
                      </a:cubicBezTo>
                      <a:lnTo>
                        <a:pt x="138551" y="138550"/>
                      </a:lnTo>
                    </a:path>
                  </a:pathLst>
                </a:custGeom>
                <a:noFill/>
                <a:ln w="19050">
                  <a:solidFill>
                    <a:schemeClr val="bg1"/>
                  </a:solidFill>
                </a:ln>
                <a:effectLst>
                  <a:outerShdw blurRad="63500" sx="102000" sy="1020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4" name="任意多边形 353">
                  <a:extLst>
                    <a:ext uri="{FF2B5EF4-FFF2-40B4-BE49-F238E27FC236}">
                      <a16:creationId xmlns="" xmlns:a16="http://schemas.microsoft.com/office/drawing/2014/main" id="{01784A75-FDAB-4B6F-B6A0-4192775E3D35}"/>
                    </a:ext>
                  </a:extLst>
                </p:cNvPr>
                <p:cNvSpPr/>
                <p:nvPr/>
              </p:nvSpPr>
              <p:spPr>
                <a:xfrm rot="10800000">
                  <a:off x="4049972" y="1551103"/>
                  <a:ext cx="138551" cy="138550"/>
                </a:xfrm>
                <a:custGeom>
                  <a:avLst/>
                  <a:gdLst>
                    <a:gd name="connsiteX0" fmla="*/ 138551 w 138551"/>
                    <a:gd name="connsiteY0" fmla="*/ 138550 h 138550"/>
                    <a:gd name="connsiteX1" fmla="*/ 0 w 138551"/>
                    <a:gd name="connsiteY1" fmla="*/ 138550 h 138550"/>
                    <a:gd name="connsiteX2" fmla="*/ 18513 w 138551"/>
                    <a:gd name="connsiteY2" fmla="*/ 104443 h 138550"/>
                    <a:gd name="connsiteX3" fmla="*/ 104444 w 138551"/>
                    <a:gd name="connsiteY3" fmla="*/ 18513 h 138550"/>
                    <a:gd name="connsiteX4" fmla="*/ 138551 w 138551"/>
                    <a:gd name="connsiteY4" fmla="*/ 0 h 138550"/>
                    <a:gd name="connsiteX5" fmla="*/ 138551 w 138551"/>
                    <a:gd name="connsiteY5" fmla="*/ 138550 h 138550"/>
                    <a:gd name="connsiteX0" fmla="*/ 138551 w 229991"/>
                    <a:gd name="connsiteY0" fmla="*/ 138550 h 229990"/>
                    <a:gd name="connsiteX1" fmla="*/ 0 w 229991"/>
                    <a:gd name="connsiteY1" fmla="*/ 138550 h 229990"/>
                    <a:gd name="connsiteX2" fmla="*/ 18513 w 229991"/>
                    <a:gd name="connsiteY2" fmla="*/ 104443 h 229990"/>
                    <a:gd name="connsiteX3" fmla="*/ 104444 w 229991"/>
                    <a:gd name="connsiteY3" fmla="*/ 18513 h 229990"/>
                    <a:gd name="connsiteX4" fmla="*/ 138551 w 229991"/>
                    <a:gd name="connsiteY4" fmla="*/ 0 h 229990"/>
                    <a:gd name="connsiteX5" fmla="*/ 229991 w 229991"/>
                    <a:gd name="connsiteY5" fmla="*/ 229990 h 229990"/>
                    <a:gd name="connsiteX0" fmla="*/ 138551 w 138551"/>
                    <a:gd name="connsiteY0" fmla="*/ 138550 h 138550"/>
                    <a:gd name="connsiteX1" fmla="*/ 0 w 138551"/>
                    <a:gd name="connsiteY1" fmla="*/ 138550 h 138550"/>
                    <a:gd name="connsiteX2" fmla="*/ 18513 w 138551"/>
                    <a:gd name="connsiteY2" fmla="*/ 104443 h 138550"/>
                    <a:gd name="connsiteX3" fmla="*/ 104444 w 138551"/>
                    <a:gd name="connsiteY3" fmla="*/ 18513 h 138550"/>
                    <a:gd name="connsiteX4" fmla="*/ 138551 w 138551"/>
                    <a:gd name="connsiteY4" fmla="*/ 0 h 138550"/>
                    <a:gd name="connsiteX0" fmla="*/ 0 w 138551"/>
                    <a:gd name="connsiteY0" fmla="*/ 138550 h 138550"/>
                    <a:gd name="connsiteX1" fmla="*/ 18513 w 138551"/>
                    <a:gd name="connsiteY1" fmla="*/ 104443 h 138550"/>
                    <a:gd name="connsiteX2" fmla="*/ 104444 w 138551"/>
                    <a:gd name="connsiteY2" fmla="*/ 18513 h 138550"/>
                    <a:gd name="connsiteX3" fmla="*/ 138551 w 138551"/>
                    <a:gd name="connsiteY3" fmla="*/ 0 h 138550"/>
                  </a:gdLst>
                  <a:ahLst/>
                  <a:cxnLst>
                    <a:cxn ang="0">
                      <a:pos x="connsiteX0" y="connsiteY0"/>
                    </a:cxn>
                    <a:cxn ang="0">
                      <a:pos x="connsiteX1" y="connsiteY1"/>
                    </a:cxn>
                    <a:cxn ang="0">
                      <a:pos x="connsiteX2" y="connsiteY2"/>
                    </a:cxn>
                    <a:cxn ang="0">
                      <a:pos x="connsiteX3" y="connsiteY3"/>
                    </a:cxn>
                  </a:cxnLst>
                  <a:rect l="l" t="t" r="r" b="b"/>
                  <a:pathLst>
                    <a:path w="138551" h="138550">
                      <a:moveTo>
                        <a:pt x="0" y="138550"/>
                      </a:moveTo>
                      <a:lnTo>
                        <a:pt x="18513" y="104443"/>
                      </a:lnTo>
                      <a:cubicBezTo>
                        <a:pt x="41382" y="70593"/>
                        <a:pt x="70594" y="41381"/>
                        <a:pt x="104444" y="18513"/>
                      </a:cubicBezTo>
                      <a:lnTo>
                        <a:pt x="138551" y="0"/>
                      </a:lnTo>
                    </a:path>
                  </a:pathLst>
                </a:custGeom>
                <a:noFill/>
                <a:ln w="19050">
                  <a:solidFill>
                    <a:schemeClr val="bg1"/>
                  </a:solidFill>
                </a:ln>
                <a:effectLst>
                  <a:outerShdw blurRad="63500" sx="102000" sy="1020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sp>
          <p:nvSpPr>
            <p:cNvPr id="7" name="矩形 6">
              <a:extLst>
                <a:ext uri="{FF2B5EF4-FFF2-40B4-BE49-F238E27FC236}">
                  <a16:creationId xmlns="" xmlns:a16="http://schemas.microsoft.com/office/drawing/2014/main" id="{CBE9F6F9-C13D-4594-A249-1236DDA4552B}"/>
                </a:ext>
              </a:extLst>
            </p:cNvPr>
            <p:cNvSpPr/>
            <p:nvPr/>
          </p:nvSpPr>
          <p:spPr>
            <a:xfrm>
              <a:off x="1896506" y="2266154"/>
              <a:ext cx="646331" cy="646331"/>
            </a:xfrm>
            <a:prstGeom prst="rect">
              <a:avLst/>
            </a:prstGeom>
          </p:spPr>
          <p:txBody>
            <a:bodyPr wrap="none">
              <a:spAutoFit/>
            </a:bodyPr>
            <a:lstStyle/>
            <a:p>
              <a:pPr lvl="0" algn="ctr"/>
              <a:r>
                <a:rPr lang="zh-CN" altLang="en-US" sz="3600" dirty="0">
                  <a:solidFill>
                    <a:srgbClr val="FFFFFF"/>
                  </a:solidFill>
                  <a:latin typeface="思源黑体 CN Bold" panose="020B0800000000000000" pitchFamily="34" charset="-122"/>
                  <a:ea typeface="思源黑体 CN Bold" panose="020B0800000000000000" pitchFamily="34" charset="-122"/>
                </a:rPr>
                <a:t>网</a:t>
              </a:r>
            </a:p>
          </p:txBody>
        </p:sp>
      </p:grpSp>
      <p:grpSp>
        <p:nvGrpSpPr>
          <p:cNvPr id="175" name="组合 174">
            <a:extLst>
              <a:ext uri="{FF2B5EF4-FFF2-40B4-BE49-F238E27FC236}">
                <a16:creationId xmlns="" xmlns:a16="http://schemas.microsoft.com/office/drawing/2014/main" id="{539E094E-8460-4149-80D1-5129A8BDB300}"/>
              </a:ext>
            </a:extLst>
          </p:cNvPr>
          <p:cNvGrpSpPr/>
          <p:nvPr/>
        </p:nvGrpSpPr>
        <p:grpSpPr>
          <a:xfrm>
            <a:off x="2070802" y="1733333"/>
            <a:ext cx="1527702" cy="1526432"/>
            <a:chOff x="1531165" y="1925024"/>
            <a:chExt cx="1330270" cy="1329164"/>
          </a:xfrm>
        </p:grpSpPr>
        <p:grpSp>
          <p:nvGrpSpPr>
            <p:cNvPr id="176" name="组合 175">
              <a:extLst>
                <a:ext uri="{FF2B5EF4-FFF2-40B4-BE49-F238E27FC236}">
                  <a16:creationId xmlns="" xmlns:a16="http://schemas.microsoft.com/office/drawing/2014/main" id="{7FF009C8-A50D-4573-A75F-8231DABCDAAC}"/>
                </a:ext>
              </a:extLst>
            </p:cNvPr>
            <p:cNvGrpSpPr/>
            <p:nvPr/>
          </p:nvGrpSpPr>
          <p:grpSpPr>
            <a:xfrm flipH="1">
              <a:off x="1531165" y="1925024"/>
              <a:ext cx="1330270" cy="1329164"/>
              <a:chOff x="3994983" y="1865952"/>
              <a:chExt cx="813294" cy="812618"/>
            </a:xfrm>
          </p:grpSpPr>
          <p:grpSp>
            <p:nvGrpSpPr>
              <p:cNvPr id="178" name="Group 79">
                <a:extLst>
                  <a:ext uri="{FF2B5EF4-FFF2-40B4-BE49-F238E27FC236}">
                    <a16:creationId xmlns="" xmlns:a16="http://schemas.microsoft.com/office/drawing/2014/main" id="{4DA99281-2DCB-4E9E-AB09-61A07D0E73A8}"/>
                  </a:ext>
                </a:extLst>
              </p:cNvPr>
              <p:cNvGrpSpPr>
                <a:grpSpLocks noChangeAspect="1"/>
              </p:cNvGrpSpPr>
              <p:nvPr/>
            </p:nvGrpSpPr>
            <p:grpSpPr bwMode="auto">
              <a:xfrm>
                <a:off x="3994983" y="1865952"/>
                <a:ext cx="813294" cy="812618"/>
                <a:chOff x="2035" y="355"/>
                <a:chExt cx="3610" cy="3607"/>
              </a:xfrm>
              <a:gradFill flip="none" rotWithShape="1">
                <a:gsLst>
                  <a:gs pos="0">
                    <a:schemeClr val="bg1"/>
                  </a:gs>
                  <a:gs pos="77000">
                    <a:schemeClr val="bg1">
                      <a:alpha val="0"/>
                    </a:schemeClr>
                  </a:gs>
                </a:gsLst>
                <a:lin ang="2700000" scaled="1"/>
                <a:tileRect/>
              </a:gradFill>
            </p:grpSpPr>
            <p:sp>
              <p:nvSpPr>
                <p:cNvPr id="215" name="Freeform 80">
                  <a:extLst>
                    <a:ext uri="{FF2B5EF4-FFF2-40B4-BE49-F238E27FC236}">
                      <a16:creationId xmlns="" xmlns:a16="http://schemas.microsoft.com/office/drawing/2014/main" id="{26FA6762-DAD0-43A2-A719-9113E8B75BCE}"/>
                    </a:ext>
                  </a:extLst>
                </p:cNvPr>
                <p:cNvSpPr>
                  <a:spLocks/>
                </p:cNvSpPr>
                <p:nvPr/>
              </p:nvSpPr>
              <p:spPr bwMode="auto">
                <a:xfrm>
                  <a:off x="2634" y="772"/>
                  <a:ext cx="140" cy="137"/>
                </a:xfrm>
                <a:custGeom>
                  <a:avLst/>
                  <a:gdLst>
                    <a:gd name="T0" fmla="*/ 48 w 59"/>
                    <a:gd name="T1" fmla="*/ 48 h 58"/>
                    <a:gd name="T2" fmla="*/ 10 w 59"/>
                    <a:gd name="T3" fmla="*/ 47 h 58"/>
                    <a:gd name="T4" fmla="*/ 11 w 59"/>
                    <a:gd name="T5" fmla="*/ 10 h 58"/>
                    <a:gd name="T6" fmla="*/ 49 w 59"/>
                    <a:gd name="T7" fmla="*/ 11 h 58"/>
                    <a:gd name="T8" fmla="*/ 48 w 59"/>
                    <a:gd name="T9" fmla="*/ 48 h 58"/>
                  </a:gdLst>
                  <a:ahLst/>
                  <a:cxnLst>
                    <a:cxn ang="0">
                      <a:pos x="T0" y="T1"/>
                    </a:cxn>
                    <a:cxn ang="0">
                      <a:pos x="T2" y="T3"/>
                    </a:cxn>
                    <a:cxn ang="0">
                      <a:pos x="T4" y="T5"/>
                    </a:cxn>
                    <a:cxn ang="0">
                      <a:pos x="T6" y="T7"/>
                    </a:cxn>
                    <a:cxn ang="0">
                      <a:pos x="T8" y="T9"/>
                    </a:cxn>
                  </a:cxnLst>
                  <a:rect l="0" t="0" r="r" b="b"/>
                  <a:pathLst>
                    <a:path w="59" h="58">
                      <a:moveTo>
                        <a:pt x="48" y="48"/>
                      </a:moveTo>
                      <a:cubicBezTo>
                        <a:pt x="37" y="58"/>
                        <a:pt x="20" y="58"/>
                        <a:pt x="10" y="47"/>
                      </a:cubicBezTo>
                      <a:cubicBezTo>
                        <a:pt x="0" y="36"/>
                        <a:pt x="1" y="20"/>
                        <a:pt x="11" y="10"/>
                      </a:cubicBezTo>
                      <a:cubicBezTo>
                        <a:pt x="22" y="0"/>
                        <a:pt x="39" y="0"/>
                        <a:pt x="49" y="11"/>
                      </a:cubicBezTo>
                      <a:cubicBezTo>
                        <a:pt x="59" y="22"/>
                        <a:pt x="58" y="38"/>
                        <a:pt x="48" y="48"/>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216" name="Freeform 81">
                  <a:extLst>
                    <a:ext uri="{FF2B5EF4-FFF2-40B4-BE49-F238E27FC236}">
                      <a16:creationId xmlns="" xmlns:a16="http://schemas.microsoft.com/office/drawing/2014/main" id="{FCA1F1FA-6D81-4F03-AC1D-AC4CB83FB04B}"/>
                    </a:ext>
                  </a:extLst>
                </p:cNvPr>
                <p:cNvSpPr>
                  <a:spLocks/>
                </p:cNvSpPr>
                <p:nvPr/>
              </p:nvSpPr>
              <p:spPr bwMode="auto">
                <a:xfrm>
                  <a:off x="2461" y="940"/>
                  <a:ext cx="140" cy="142"/>
                </a:xfrm>
                <a:custGeom>
                  <a:avLst/>
                  <a:gdLst>
                    <a:gd name="T0" fmla="*/ 50 w 59"/>
                    <a:gd name="T1" fmla="*/ 47 h 60"/>
                    <a:gd name="T2" fmla="*/ 13 w 59"/>
                    <a:gd name="T3" fmla="*/ 51 h 60"/>
                    <a:gd name="T4" fmla="*/ 9 w 59"/>
                    <a:gd name="T5" fmla="*/ 14 h 60"/>
                    <a:gd name="T6" fmla="*/ 46 w 59"/>
                    <a:gd name="T7" fmla="*/ 10 h 60"/>
                    <a:gd name="T8" fmla="*/ 50 w 59"/>
                    <a:gd name="T9" fmla="*/ 47 h 60"/>
                  </a:gdLst>
                  <a:ahLst/>
                  <a:cxnLst>
                    <a:cxn ang="0">
                      <a:pos x="T0" y="T1"/>
                    </a:cxn>
                    <a:cxn ang="0">
                      <a:pos x="T2" y="T3"/>
                    </a:cxn>
                    <a:cxn ang="0">
                      <a:pos x="T4" y="T5"/>
                    </a:cxn>
                    <a:cxn ang="0">
                      <a:pos x="T6" y="T7"/>
                    </a:cxn>
                    <a:cxn ang="0">
                      <a:pos x="T8" y="T9"/>
                    </a:cxn>
                  </a:cxnLst>
                  <a:rect l="0" t="0" r="r" b="b"/>
                  <a:pathLst>
                    <a:path w="59" h="60">
                      <a:moveTo>
                        <a:pt x="50" y="47"/>
                      </a:moveTo>
                      <a:cubicBezTo>
                        <a:pt x="41" y="58"/>
                        <a:pt x="24" y="60"/>
                        <a:pt x="13" y="51"/>
                      </a:cubicBezTo>
                      <a:cubicBezTo>
                        <a:pt x="2" y="42"/>
                        <a:pt x="0" y="25"/>
                        <a:pt x="9" y="14"/>
                      </a:cubicBezTo>
                      <a:cubicBezTo>
                        <a:pt x="18" y="2"/>
                        <a:pt x="35" y="0"/>
                        <a:pt x="46" y="10"/>
                      </a:cubicBezTo>
                      <a:cubicBezTo>
                        <a:pt x="58" y="19"/>
                        <a:pt x="59" y="35"/>
                        <a:pt x="50" y="47"/>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217" name="Freeform 82">
                  <a:extLst>
                    <a:ext uri="{FF2B5EF4-FFF2-40B4-BE49-F238E27FC236}">
                      <a16:creationId xmlns="" xmlns:a16="http://schemas.microsoft.com/office/drawing/2014/main" id="{471F8C13-C6CD-42EB-B057-461408C2BC88}"/>
                    </a:ext>
                  </a:extLst>
                </p:cNvPr>
                <p:cNvSpPr>
                  <a:spLocks/>
                </p:cNvSpPr>
                <p:nvPr/>
              </p:nvSpPr>
              <p:spPr bwMode="auto">
                <a:xfrm>
                  <a:off x="2312" y="1134"/>
                  <a:ext cx="145" cy="142"/>
                </a:xfrm>
                <a:custGeom>
                  <a:avLst/>
                  <a:gdLst>
                    <a:gd name="T0" fmla="*/ 53 w 61"/>
                    <a:gd name="T1" fmla="*/ 43 h 60"/>
                    <a:gd name="T2" fmla="*/ 17 w 61"/>
                    <a:gd name="T3" fmla="*/ 53 h 60"/>
                    <a:gd name="T4" fmla="*/ 8 w 61"/>
                    <a:gd name="T5" fmla="*/ 16 h 60"/>
                    <a:gd name="T6" fmla="*/ 44 w 61"/>
                    <a:gd name="T7" fmla="*/ 7 h 60"/>
                    <a:gd name="T8" fmla="*/ 53 w 61"/>
                    <a:gd name="T9" fmla="*/ 43 h 60"/>
                  </a:gdLst>
                  <a:ahLst/>
                  <a:cxnLst>
                    <a:cxn ang="0">
                      <a:pos x="T0" y="T1"/>
                    </a:cxn>
                    <a:cxn ang="0">
                      <a:pos x="T2" y="T3"/>
                    </a:cxn>
                    <a:cxn ang="0">
                      <a:pos x="T4" y="T5"/>
                    </a:cxn>
                    <a:cxn ang="0">
                      <a:pos x="T6" y="T7"/>
                    </a:cxn>
                    <a:cxn ang="0">
                      <a:pos x="T8" y="T9"/>
                    </a:cxn>
                  </a:cxnLst>
                  <a:rect l="0" t="0" r="r" b="b"/>
                  <a:pathLst>
                    <a:path w="61" h="60">
                      <a:moveTo>
                        <a:pt x="53" y="43"/>
                      </a:moveTo>
                      <a:cubicBezTo>
                        <a:pt x="46" y="56"/>
                        <a:pt x="29" y="60"/>
                        <a:pt x="17" y="53"/>
                      </a:cubicBezTo>
                      <a:cubicBezTo>
                        <a:pt x="4" y="45"/>
                        <a:pt x="0" y="29"/>
                        <a:pt x="8" y="16"/>
                      </a:cubicBezTo>
                      <a:cubicBezTo>
                        <a:pt x="15" y="4"/>
                        <a:pt x="31" y="0"/>
                        <a:pt x="44" y="7"/>
                      </a:cubicBezTo>
                      <a:cubicBezTo>
                        <a:pt x="57" y="15"/>
                        <a:pt x="61" y="31"/>
                        <a:pt x="53" y="43"/>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218" name="Freeform 83">
                  <a:extLst>
                    <a:ext uri="{FF2B5EF4-FFF2-40B4-BE49-F238E27FC236}">
                      <a16:creationId xmlns="" xmlns:a16="http://schemas.microsoft.com/office/drawing/2014/main" id="{77453705-93ED-4A80-8F57-9DCBB77C3B99}"/>
                    </a:ext>
                  </a:extLst>
                </p:cNvPr>
                <p:cNvSpPr>
                  <a:spLocks/>
                </p:cNvSpPr>
                <p:nvPr/>
              </p:nvSpPr>
              <p:spPr bwMode="auto">
                <a:xfrm>
                  <a:off x="2194" y="1345"/>
                  <a:ext cx="142" cy="142"/>
                </a:xfrm>
                <a:custGeom>
                  <a:avLst/>
                  <a:gdLst>
                    <a:gd name="T0" fmla="*/ 55 w 60"/>
                    <a:gd name="T1" fmla="*/ 41 h 60"/>
                    <a:gd name="T2" fmla="*/ 20 w 60"/>
                    <a:gd name="T3" fmla="*/ 55 h 60"/>
                    <a:gd name="T4" fmla="*/ 6 w 60"/>
                    <a:gd name="T5" fmla="*/ 20 h 60"/>
                    <a:gd name="T6" fmla="*/ 40 w 60"/>
                    <a:gd name="T7" fmla="*/ 6 h 60"/>
                    <a:gd name="T8" fmla="*/ 55 w 60"/>
                    <a:gd name="T9" fmla="*/ 41 h 60"/>
                  </a:gdLst>
                  <a:ahLst/>
                  <a:cxnLst>
                    <a:cxn ang="0">
                      <a:pos x="T0" y="T1"/>
                    </a:cxn>
                    <a:cxn ang="0">
                      <a:pos x="T2" y="T3"/>
                    </a:cxn>
                    <a:cxn ang="0">
                      <a:pos x="T4" y="T5"/>
                    </a:cxn>
                    <a:cxn ang="0">
                      <a:pos x="T6" y="T7"/>
                    </a:cxn>
                    <a:cxn ang="0">
                      <a:pos x="T8" y="T9"/>
                    </a:cxn>
                  </a:cxnLst>
                  <a:rect l="0" t="0" r="r" b="b"/>
                  <a:pathLst>
                    <a:path w="60" h="60">
                      <a:moveTo>
                        <a:pt x="55" y="41"/>
                      </a:moveTo>
                      <a:cubicBezTo>
                        <a:pt x="49" y="54"/>
                        <a:pt x="33" y="60"/>
                        <a:pt x="20" y="55"/>
                      </a:cubicBezTo>
                      <a:cubicBezTo>
                        <a:pt x="6" y="49"/>
                        <a:pt x="0" y="33"/>
                        <a:pt x="6" y="20"/>
                      </a:cubicBezTo>
                      <a:cubicBezTo>
                        <a:pt x="11" y="6"/>
                        <a:pt x="27" y="0"/>
                        <a:pt x="40" y="6"/>
                      </a:cubicBezTo>
                      <a:cubicBezTo>
                        <a:pt x="54" y="12"/>
                        <a:pt x="60" y="27"/>
                        <a:pt x="55" y="41"/>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219" name="Freeform 84">
                  <a:extLst>
                    <a:ext uri="{FF2B5EF4-FFF2-40B4-BE49-F238E27FC236}">
                      <a16:creationId xmlns="" xmlns:a16="http://schemas.microsoft.com/office/drawing/2014/main" id="{86CB57F7-A3EE-40E9-BA97-15DD41D58CB4}"/>
                    </a:ext>
                  </a:extLst>
                </p:cNvPr>
                <p:cNvSpPr>
                  <a:spLocks/>
                </p:cNvSpPr>
                <p:nvPr/>
              </p:nvSpPr>
              <p:spPr bwMode="auto">
                <a:xfrm>
                  <a:off x="2106" y="1572"/>
                  <a:ext cx="140" cy="140"/>
                </a:xfrm>
                <a:custGeom>
                  <a:avLst/>
                  <a:gdLst>
                    <a:gd name="T0" fmla="*/ 55 w 59"/>
                    <a:gd name="T1" fmla="*/ 37 h 59"/>
                    <a:gd name="T2" fmla="*/ 23 w 59"/>
                    <a:gd name="T3" fmla="*/ 56 h 59"/>
                    <a:gd name="T4" fmla="*/ 4 w 59"/>
                    <a:gd name="T5" fmla="*/ 23 h 59"/>
                    <a:gd name="T6" fmla="*/ 37 w 59"/>
                    <a:gd name="T7" fmla="*/ 4 h 59"/>
                    <a:gd name="T8" fmla="*/ 55 w 59"/>
                    <a:gd name="T9" fmla="*/ 37 h 59"/>
                  </a:gdLst>
                  <a:ahLst/>
                  <a:cxnLst>
                    <a:cxn ang="0">
                      <a:pos x="T0" y="T1"/>
                    </a:cxn>
                    <a:cxn ang="0">
                      <a:pos x="T2" y="T3"/>
                    </a:cxn>
                    <a:cxn ang="0">
                      <a:pos x="T4" y="T5"/>
                    </a:cxn>
                    <a:cxn ang="0">
                      <a:pos x="T6" y="T7"/>
                    </a:cxn>
                    <a:cxn ang="0">
                      <a:pos x="T8" y="T9"/>
                    </a:cxn>
                  </a:cxnLst>
                  <a:rect l="0" t="0" r="r" b="b"/>
                  <a:pathLst>
                    <a:path w="59" h="59">
                      <a:moveTo>
                        <a:pt x="55" y="37"/>
                      </a:moveTo>
                      <a:cubicBezTo>
                        <a:pt x="52" y="51"/>
                        <a:pt x="37" y="59"/>
                        <a:pt x="23" y="56"/>
                      </a:cubicBezTo>
                      <a:cubicBezTo>
                        <a:pt x="9" y="52"/>
                        <a:pt x="0" y="37"/>
                        <a:pt x="4" y="23"/>
                      </a:cubicBezTo>
                      <a:cubicBezTo>
                        <a:pt x="8" y="9"/>
                        <a:pt x="22" y="0"/>
                        <a:pt x="37" y="4"/>
                      </a:cubicBezTo>
                      <a:cubicBezTo>
                        <a:pt x="51" y="8"/>
                        <a:pt x="59" y="23"/>
                        <a:pt x="55" y="37"/>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220" name="Freeform 85">
                  <a:extLst>
                    <a:ext uri="{FF2B5EF4-FFF2-40B4-BE49-F238E27FC236}">
                      <a16:creationId xmlns="" xmlns:a16="http://schemas.microsoft.com/office/drawing/2014/main" id="{D0CB27CC-1ADA-4EA8-8C0A-8A83E74E84B1}"/>
                    </a:ext>
                  </a:extLst>
                </p:cNvPr>
                <p:cNvSpPr>
                  <a:spLocks/>
                </p:cNvSpPr>
                <p:nvPr/>
              </p:nvSpPr>
              <p:spPr bwMode="auto">
                <a:xfrm>
                  <a:off x="2054" y="1813"/>
                  <a:ext cx="133" cy="133"/>
                </a:xfrm>
                <a:custGeom>
                  <a:avLst/>
                  <a:gdLst>
                    <a:gd name="T0" fmla="*/ 54 w 56"/>
                    <a:gd name="T1" fmla="*/ 31 h 56"/>
                    <a:gd name="T2" fmla="*/ 25 w 56"/>
                    <a:gd name="T3" fmla="*/ 54 h 56"/>
                    <a:gd name="T4" fmla="*/ 2 w 56"/>
                    <a:gd name="T5" fmla="*/ 25 h 56"/>
                    <a:gd name="T6" fmla="*/ 31 w 56"/>
                    <a:gd name="T7" fmla="*/ 1 h 56"/>
                    <a:gd name="T8" fmla="*/ 54 w 56"/>
                    <a:gd name="T9" fmla="*/ 31 h 56"/>
                  </a:gdLst>
                  <a:ahLst/>
                  <a:cxnLst>
                    <a:cxn ang="0">
                      <a:pos x="T0" y="T1"/>
                    </a:cxn>
                    <a:cxn ang="0">
                      <a:pos x="T2" y="T3"/>
                    </a:cxn>
                    <a:cxn ang="0">
                      <a:pos x="T4" y="T5"/>
                    </a:cxn>
                    <a:cxn ang="0">
                      <a:pos x="T6" y="T7"/>
                    </a:cxn>
                    <a:cxn ang="0">
                      <a:pos x="T8" y="T9"/>
                    </a:cxn>
                  </a:cxnLst>
                  <a:rect l="0" t="0" r="r" b="b"/>
                  <a:pathLst>
                    <a:path w="56" h="56">
                      <a:moveTo>
                        <a:pt x="54" y="31"/>
                      </a:moveTo>
                      <a:cubicBezTo>
                        <a:pt x="53" y="45"/>
                        <a:pt x="39" y="56"/>
                        <a:pt x="25" y="54"/>
                      </a:cubicBezTo>
                      <a:cubicBezTo>
                        <a:pt x="10" y="52"/>
                        <a:pt x="0" y="39"/>
                        <a:pt x="2" y="25"/>
                      </a:cubicBezTo>
                      <a:cubicBezTo>
                        <a:pt x="4" y="10"/>
                        <a:pt x="17" y="0"/>
                        <a:pt x="31" y="1"/>
                      </a:cubicBezTo>
                      <a:cubicBezTo>
                        <a:pt x="46" y="3"/>
                        <a:pt x="56" y="16"/>
                        <a:pt x="54" y="31"/>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221" name="Freeform 86">
                  <a:extLst>
                    <a:ext uri="{FF2B5EF4-FFF2-40B4-BE49-F238E27FC236}">
                      <a16:creationId xmlns="" xmlns:a16="http://schemas.microsoft.com/office/drawing/2014/main" id="{1AEB0B2D-1353-464A-9121-05C61B466299}"/>
                    </a:ext>
                  </a:extLst>
                </p:cNvPr>
                <p:cNvSpPr>
                  <a:spLocks/>
                </p:cNvSpPr>
                <p:nvPr/>
              </p:nvSpPr>
              <p:spPr bwMode="auto">
                <a:xfrm>
                  <a:off x="2035" y="2057"/>
                  <a:ext cx="126" cy="128"/>
                </a:xfrm>
                <a:custGeom>
                  <a:avLst/>
                  <a:gdLst>
                    <a:gd name="T0" fmla="*/ 53 w 53"/>
                    <a:gd name="T1" fmla="*/ 26 h 54"/>
                    <a:gd name="T2" fmla="*/ 27 w 53"/>
                    <a:gd name="T3" fmla="*/ 53 h 54"/>
                    <a:gd name="T4" fmla="*/ 0 w 53"/>
                    <a:gd name="T5" fmla="*/ 27 h 54"/>
                    <a:gd name="T6" fmla="*/ 26 w 53"/>
                    <a:gd name="T7" fmla="*/ 0 h 54"/>
                    <a:gd name="T8" fmla="*/ 53 w 53"/>
                    <a:gd name="T9" fmla="*/ 26 h 54"/>
                  </a:gdLst>
                  <a:ahLst/>
                  <a:cxnLst>
                    <a:cxn ang="0">
                      <a:pos x="T0" y="T1"/>
                    </a:cxn>
                    <a:cxn ang="0">
                      <a:pos x="T2" y="T3"/>
                    </a:cxn>
                    <a:cxn ang="0">
                      <a:pos x="T4" y="T5"/>
                    </a:cxn>
                    <a:cxn ang="0">
                      <a:pos x="T6" y="T7"/>
                    </a:cxn>
                    <a:cxn ang="0">
                      <a:pos x="T8" y="T9"/>
                    </a:cxn>
                  </a:cxnLst>
                  <a:rect l="0" t="0" r="r" b="b"/>
                  <a:pathLst>
                    <a:path w="53" h="54">
                      <a:moveTo>
                        <a:pt x="53" y="26"/>
                      </a:moveTo>
                      <a:cubicBezTo>
                        <a:pt x="53" y="41"/>
                        <a:pt x="42" y="53"/>
                        <a:pt x="27" y="53"/>
                      </a:cubicBezTo>
                      <a:cubicBezTo>
                        <a:pt x="12" y="54"/>
                        <a:pt x="0" y="42"/>
                        <a:pt x="0" y="27"/>
                      </a:cubicBezTo>
                      <a:cubicBezTo>
                        <a:pt x="0" y="13"/>
                        <a:pt x="11" y="1"/>
                        <a:pt x="26" y="0"/>
                      </a:cubicBezTo>
                      <a:cubicBezTo>
                        <a:pt x="41" y="0"/>
                        <a:pt x="53" y="12"/>
                        <a:pt x="53" y="26"/>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222" name="Freeform 87">
                  <a:extLst>
                    <a:ext uri="{FF2B5EF4-FFF2-40B4-BE49-F238E27FC236}">
                      <a16:creationId xmlns="" xmlns:a16="http://schemas.microsoft.com/office/drawing/2014/main" id="{0736CBF0-A278-43E9-81BD-13FEF00D5551}"/>
                    </a:ext>
                  </a:extLst>
                </p:cNvPr>
                <p:cNvSpPr>
                  <a:spLocks/>
                </p:cNvSpPr>
                <p:nvPr/>
              </p:nvSpPr>
              <p:spPr bwMode="auto">
                <a:xfrm>
                  <a:off x="2042" y="2296"/>
                  <a:ext cx="135" cy="135"/>
                </a:xfrm>
                <a:custGeom>
                  <a:avLst/>
                  <a:gdLst>
                    <a:gd name="T0" fmla="*/ 55 w 57"/>
                    <a:gd name="T1" fmla="*/ 24 h 57"/>
                    <a:gd name="T2" fmla="*/ 33 w 57"/>
                    <a:gd name="T3" fmla="*/ 55 h 57"/>
                    <a:gd name="T4" fmla="*/ 2 w 57"/>
                    <a:gd name="T5" fmla="*/ 33 h 57"/>
                    <a:gd name="T6" fmla="*/ 24 w 57"/>
                    <a:gd name="T7" fmla="*/ 2 h 57"/>
                    <a:gd name="T8" fmla="*/ 55 w 57"/>
                    <a:gd name="T9" fmla="*/ 24 h 57"/>
                  </a:gdLst>
                  <a:ahLst/>
                  <a:cxnLst>
                    <a:cxn ang="0">
                      <a:pos x="T0" y="T1"/>
                    </a:cxn>
                    <a:cxn ang="0">
                      <a:pos x="T2" y="T3"/>
                    </a:cxn>
                    <a:cxn ang="0">
                      <a:pos x="T4" y="T5"/>
                    </a:cxn>
                    <a:cxn ang="0">
                      <a:pos x="T6" y="T7"/>
                    </a:cxn>
                    <a:cxn ang="0">
                      <a:pos x="T8" y="T9"/>
                    </a:cxn>
                  </a:cxnLst>
                  <a:rect l="0" t="0" r="r" b="b"/>
                  <a:pathLst>
                    <a:path w="57" h="57">
                      <a:moveTo>
                        <a:pt x="55" y="24"/>
                      </a:moveTo>
                      <a:cubicBezTo>
                        <a:pt x="57" y="39"/>
                        <a:pt x="47" y="52"/>
                        <a:pt x="33" y="55"/>
                      </a:cubicBezTo>
                      <a:cubicBezTo>
                        <a:pt x="18" y="57"/>
                        <a:pt x="4" y="47"/>
                        <a:pt x="2" y="33"/>
                      </a:cubicBezTo>
                      <a:cubicBezTo>
                        <a:pt x="0" y="18"/>
                        <a:pt x="10" y="5"/>
                        <a:pt x="24" y="2"/>
                      </a:cubicBezTo>
                      <a:cubicBezTo>
                        <a:pt x="39" y="0"/>
                        <a:pt x="52" y="10"/>
                        <a:pt x="55" y="2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223" name="Freeform 88">
                  <a:extLst>
                    <a:ext uri="{FF2B5EF4-FFF2-40B4-BE49-F238E27FC236}">
                      <a16:creationId xmlns="" xmlns:a16="http://schemas.microsoft.com/office/drawing/2014/main" id="{CEDEDD42-E570-4BCA-B031-2B66CA71F185}"/>
                    </a:ext>
                  </a:extLst>
                </p:cNvPr>
                <p:cNvSpPr>
                  <a:spLocks/>
                </p:cNvSpPr>
                <p:nvPr/>
              </p:nvSpPr>
              <p:spPr bwMode="auto">
                <a:xfrm>
                  <a:off x="2085" y="2533"/>
                  <a:ext cx="140" cy="139"/>
                </a:xfrm>
                <a:custGeom>
                  <a:avLst/>
                  <a:gdLst>
                    <a:gd name="T0" fmla="*/ 55 w 59"/>
                    <a:gd name="T1" fmla="*/ 21 h 59"/>
                    <a:gd name="T2" fmla="*/ 37 w 59"/>
                    <a:gd name="T3" fmla="*/ 55 h 59"/>
                    <a:gd name="T4" fmla="*/ 4 w 59"/>
                    <a:gd name="T5" fmla="*/ 37 h 59"/>
                    <a:gd name="T6" fmla="*/ 22 w 59"/>
                    <a:gd name="T7" fmla="*/ 4 h 59"/>
                    <a:gd name="T8" fmla="*/ 55 w 59"/>
                    <a:gd name="T9" fmla="*/ 21 h 59"/>
                  </a:gdLst>
                  <a:ahLst/>
                  <a:cxnLst>
                    <a:cxn ang="0">
                      <a:pos x="T0" y="T1"/>
                    </a:cxn>
                    <a:cxn ang="0">
                      <a:pos x="T2" y="T3"/>
                    </a:cxn>
                    <a:cxn ang="0">
                      <a:pos x="T4" y="T5"/>
                    </a:cxn>
                    <a:cxn ang="0">
                      <a:pos x="T6" y="T7"/>
                    </a:cxn>
                    <a:cxn ang="0">
                      <a:pos x="T8" y="T9"/>
                    </a:cxn>
                  </a:cxnLst>
                  <a:rect l="0" t="0" r="r" b="b"/>
                  <a:pathLst>
                    <a:path w="59" h="59">
                      <a:moveTo>
                        <a:pt x="55" y="21"/>
                      </a:moveTo>
                      <a:cubicBezTo>
                        <a:pt x="59" y="36"/>
                        <a:pt x="51" y="50"/>
                        <a:pt x="37" y="55"/>
                      </a:cubicBezTo>
                      <a:cubicBezTo>
                        <a:pt x="23" y="59"/>
                        <a:pt x="8" y="51"/>
                        <a:pt x="4" y="37"/>
                      </a:cubicBezTo>
                      <a:cubicBezTo>
                        <a:pt x="0" y="23"/>
                        <a:pt x="8" y="8"/>
                        <a:pt x="22" y="4"/>
                      </a:cubicBezTo>
                      <a:cubicBezTo>
                        <a:pt x="36" y="0"/>
                        <a:pt x="50" y="7"/>
                        <a:pt x="55" y="21"/>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224" name="Freeform 89">
                  <a:extLst>
                    <a:ext uri="{FF2B5EF4-FFF2-40B4-BE49-F238E27FC236}">
                      <a16:creationId xmlns="" xmlns:a16="http://schemas.microsoft.com/office/drawing/2014/main" id="{C882A454-EE3A-478E-84EC-211C33A3B1E0}"/>
                    </a:ext>
                  </a:extLst>
                </p:cNvPr>
                <p:cNvSpPr>
                  <a:spLocks/>
                </p:cNvSpPr>
                <p:nvPr/>
              </p:nvSpPr>
              <p:spPr bwMode="auto">
                <a:xfrm>
                  <a:off x="2161" y="2760"/>
                  <a:ext cx="142" cy="144"/>
                </a:xfrm>
                <a:custGeom>
                  <a:avLst/>
                  <a:gdLst>
                    <a:gd name="T0" fmla="*/ 54 w 60"/>
                    <a:gd name="T1" fmla="*/ 19 h 61"/>
                    <a:gd name="T2" fmla="*/ 41 w 60"/>
                    <a:gd name="T3" fmla="*/ 55 h 61"/>
                    <a:gd name="T4" fmla="*/ 6 w 60"/>
                    <a:gd name="T5" fmla="*/ 42 h 61"/>
                    <a:gd name="T6" fmla="*/ 19 w 60"/>
                    <a:gd name="T7" fmla="*/ 7 h 61"/>
                    <a:gd name="T8" fmla="*/ 54 w 60"/>
                    <a:gd name="T9" fmla="*/ 19 h 61"/>
                  </a:gdLst>
                  <a:ahLst/>
                  <a:cxnLst>
                    <a:cxn ang="0">
                      <a:pos x="T0" y="T1"/>
                    </a:cxn>
                    <a:cxn ang="0">
                      <a:pos x="T2" y="T3"/>
                    </a:cxn>
                    <a:cxn ang="0">
                      <a:pos x="T4" y="T5"/>
                    </a:cxn>
                    <a:cxn ang="0">
                      <a:pos x="T6" y="T7"/>
                    </a:cxn>
                    <a:cxn ang="0">
                      <a:pos x="T8" y="T9"/>
                    </a:cxn>
                  </a:cxnLst>
                  <a:rect l="0" t="0" r="r" b="b"/>
                  <a:pathLst>
                    <a:path w="60" h="61">
                      <a:moveTo>
                        <a:pt x="54" y="19"/>
                      </a:moveTo>
                      <a:cubicBezTo>
                        <a:pt x="60" y="33"/>
                        <a:pt x="55" y="48"/>
                        <a:pt x="41" y="55"/>
                      </a:cubicBezTo>
                      <a:cubicBezTo>
                        <a:pt x="28" y="61"/>
                        <a:pt x="12" y="55"/>
                        <a:pt x="6" y="42"/>
                      </a:cubicBezTo>
                      <a:cubicBezTo>
                        <a:pt x="0" y="29"/>
                        <a:pt x="6" y="13"/>
                        <a:pt x="19" y="7"/>
                      </a:cubicBezTo>
                      <a:cubicBezTo>
                        <a:pt x="32" y="0"/>
                        <a:pt x="48" y="6"/>
                        <a:pt x="54" y="19"/>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225" name="Freeform 90">
                  <a:extLst>
                    <a:ext uri="{FF2B5EF4-FFF2-40B4-BE49-F238E27FC236}">
                      <a16:creationId xmlns="" xmlns:a16="http://schemas.microsoft.com/office/drawing/2014/main" id="{AF06DE39-9236-4873-B4BD-6EE5F7324C4D}"/>
                    </a:ext>
                  </a:extLst>
                </p:cNvPr>
                <p:cNvSpPr>
                  <a:spLocks/>
                </p:cNvSpPr>
                <p:nvPr/>
              </p:nvSpPr>
              <p:spPr bwMode="auto">
                <a:xfrm>
                  <a:off x="2270" y="2978"/>
                  <a:ext cx="142" cy="142"/>
                </a:xfrm>
                <a:custGeom>
                  <a:avLst/>
                  <a:gdLst>
                    <a:gd name="T0" fmla="*/ 52 w 60"/>
                    <a:gd name="T1" fmla="*/ 16 h 60"/>
                    <a:gd name="T2" fmla="*/ 45 w 60"/>
                    <a:gd name="T3" fmla="*/ 52 h 60"/>
                    <a:gd name="T4" fmla="*/ 8 w 60"/>
                    <a:gd name="T5" fmla="*/ 45 h 60"/>
                    <a:gd name="T6" fmla="*/ 16 w 60"/>
                    <a:gd name="T7" fmla="*/ 8 h 60"/>
                    <a:gd name="T8" fmla="*/ 52 w 60"/>
                    <a:gd name="T9" fmla="*/ 16 h 60"/>
                  </a:gdLst>
                  <a:ahLst/>
                  <a:cxnLst>
                    <a:cxn ang="0">
                      <a:pos x="T0" y="T1"/>
                    </a:cxn>
                    <a:cxn ang="0">
                      <a:pos x="T2" y="T3"/>
                    </a:cxn>
                    <a:cxn ang="0">
                      <a:pos x="T4" y="T5"/>
                    </a:cxn>
                    <a:cxn ang="0">
                      <a:pos x="T6" y="T7"/>
                    </a:cxn>
                    <a:cxn ang="0">
                      <a:pos x="T8" y="T9"/>
                    </a:cxn>
                  </a:cxnLst>
                  <a:rect l="0" t="0" r="r" b="b"/>
                  <a:pathLst>
                    <a:path w="60" h="60">
                      <a:moveTo>
                        <a:pt x="52" y="16"/>
                      </a:moveTo>
                      <a:cubicBezTo>
                        <a:pt x="60" y="28"/>
                        <a:pt x="57" y="44"/>
                        <a:pt x="45" y="52"/>
                      </a:cubicBezTo>
                      <a:cubicBezTo>
                        <a:pt x="33" y="60"/>
                        <a:pt x="16" y="57"/>
                        <a:pt x="8" y="45"/>
                      </a:cubicBezTo>
                      <a:cubicBezTo>
                        <a:pt x="0" y="32"/>
                        <a:pt x="4" y="16"/>
                        <a:pt x="16" y="8"/>
                      </a:cubicBezTo>
                      <a:cubicBezTo>
                        <a:pt x="28" y="0"/>
                        <a:pt x="44" y="3"/>
                        <a:pt x="52" y="16"/>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226" name="Freeform 91">
                  <a:extLst>
                    <a:ext uri="{FF2B5EF4-FFF2-40B4-BE49-F238E27FC236}">
                      <a16:creationId xmlns="" xmlns:a16="http://schemas.microsoft.com/office/drawing/2014/main" id="{7673CA80-9DE7-4704-9A9E-F998EC7DAF1F}"/>
                    </a:ext>
                  </a:extLst>
                </p:cNvPr>
                <p:cNvSpPr>
                  <a:spLocks/>
                </p:cNvSpPr>
                <p:nvPr/>
              </p:nvSpPr>
              <p:spPr bwMode="auto">
                <a:xfrm>
                  <a:off x="2409" y="3179"/>
                  <a:ext cx="140" cy="140"/>
                </a:xfrm>
                <a:custGeom>
                  <a:avLst/>
                  <a:gdLst>
                    <a:gd name="T0" fmla="*/ 50 w 59"/>
                    <a:gd name="T1" fmla="*/ 12 h 59"/>
                    <a:gd name="T2" fmla="*/ 47 w 59"/>
                    <a:gd name="T3" fmla="*/ 50 h 59"/>
                    <a:gd name="T4" fmla="*/ 10 w 59"/>
                    <a:gd name="T5" fmla="*/ 47 h 59"/>
                    <a:gd name="T6" fmla="*/ 12 w 59"/>
                    <a:gd name="T7" fmla="*/ 10 h 59"/>
                    <a:gd name="T8" fmla="*/ 50 w 59"/>
                    <a:gd name="T9" fmla="*/ 12 h 59"/>
                  </a:gdLst>
                  <a:ahLst/>
                  <a:cxnLst>
                    <a:cxn ang="0">
                      <a:pos x="T0" y="T1"/>
                    </a:cxn>
                    <a:cxn ang="0">
                      <a:pos x="T2" y="T3"/>
                    </a:cxn>
                    <a:cxn ang="0">
                      <a:pos x="T4" y="T5"/>
                    </a:cxn>
                    <a:cxn ang="0">
                      <a:pos x="T6" y="T7"/>
                    </a:cxn>
                    <a:cxn ang="0">
                      <a:pos x="T8" y="T9"/>
                    </a:cxn>
                  </a:cxnLst>
                  <a:rect l="0" t="0" r="r" b="b"/>
                  <a:pathLst>
                    <a:path w="59" h="59">
                      <a:moveTo>
                        <a:pt x="50" y="12"/>
                      </a:moveTo>
                      <a:cubicBezTo>
                        <a:pt x="59" y="23"/>
                        <a:pt x="58" y="40"/>
                        <a:pt x="47" y="50"/>
                      </a:cubicBezTo>
                      <a:cubicBezTo>
                        <a:pt x="36" y="59"/>
                        <a:pt x="19" y="58"/>
                        <a:pt x="10" y="47"/>
                      </a:cubicBezTo>
                      <a:cubicBezTo>
                        <a:pt x="0" y="36"/>
                        <a:pt x="1" y="19"/>
                        <a:pt x="12" y="10"/>
                      </a:cubicBezTo>
                      <a:cubicBezTo>
                        <a:pt x="23" y="0"/>
                        <a:pt x="40" y="1"/>
                        <a:pt x="50" y="12"/>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227" name="Freeform 92">
                  <a:extLst>
                    <a:ext uri="{FF2B5EF4-FFF2-40B4-BE49-F238E27FC236}">
                      <a16:creationId xmlns="" xmlns:a16="http://schemas.microsoft.com/office/drawing/2014/main" id="{F08ECA8C-93B0-4F83-A16E-BA939BDECDA2}"/>
                    </a:ext>
                  </a:extLst>
                </p:cNvPr>
                <p:cNvSpPr>
                  <a:spLocks/>
                </p:cNvSpPr>
                <p:nvPr/>
              </p:nvSpPr>
              <p:spPr bwMode="auto">
                <a:xfrm>
                  <a:off x="2575" y="3356"/>
                  <a:ext cx="140" cy="142"/>
                </a:xfrm>
                <a:custGeom>
                  <a:avLst/>
                  <a:gdLst>
                    <a:gd name="T0" fmla="*/ 47 w 59"/>
                    <a:gd name="T1" fmla="*/ 10 h 60"/>
                    <a:gd name="T2" fmla="*/ 49 w 59"/>
                    <a:gd name="T3" fmla="*/ 47 h 60"/>
                    <a:gd name="T4" fmla="*/ 12 w 59"/>
                    <a:gd name="T5" fmla="*/ 50 h 60"/>
                    <a:gd name="T6" fmla="*/ 9 w 59"/>
                    <a:gd name="T7" fmla="*/ 13 h 60"/>
                    <a:gd name="T8" fmla="*/ 47 w 59"/>
                    <a:gd name="T9" fmla="*/ 10 h 60"/>
                  </a:gdLst>
                  <a:ahLst/>
                  <a:cxnLst>
                    <a:cxn ang="0">
                      <a:pos x="T0" y="T1"/>
                    </a:cxn>
                    <a:cxn ang="0">
                      <a:pos x="T2" y="T3"/>
                    </a:cxn>
                    <a:cxn ang="0">
                      <a:pos x="T4" y="T5"/>
                    </a:cxn>
                    <a:cxn ang="0">
                      <a:pos x="T6" y="T7"/>
                    </a:cxn>
                    <a:cxn ang="0">
                      <a:pos x="T8" y="T9"/>
                    </a:cxn>
                  </a:cxnLst>
                  <a:rect l="0" t="0" r="r" b="b"/>
                  <a:pathLst>
                    <a:path w="59" h="60">
                      <a:moveTo>
                        <a:pt x="47" y="10"/>
                      </a:moveTo>
                      <a:cubicBezTo>
                        <a:pt x="58" y="20"/>
                        <a:pt x="59" y="36"/>
                        <a:pt x="49" y="47"/>
                      </a:cubicBezTo>
                      <a:cubicBezTo>
                        <a:pt x="40" y="59"/>
                        <a:pt x="23" y="60"/>
                        <a:pt x="12" y="50"/>
                      </a:cubicBezTo>
                      <a:cubicBezTo>
                        <a:pt x="1" y="41"/>
                        <a:pt x="0" y="24"/>
                        <a:pt x="9" y="13"/>
                      </a:cubicBezTo>
                      <a:cubicBezTo>
                        <a:pt x="19" y="2"/>
                        <a:pt x="35" y="0"/>
                        <a:pt x="47" y="10"/>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228" name="Freeform 93">
                  <a:extLst>
                    <a:ext uri="{FF2B5EF4-FFF2-40B4-BE49-F238E27FC236}">
                      <a16:creationId xmlns="" xmlns:a16="http://schemas.microsoft.com/office/drawing/2014/main" id="{CF7EB33C-1949-4AC7-89A2-3099C000805F}"/>
                    </a:ext>
                  </a:extLst>
                </p:cNvPr>
                <p:cNvSpPr>
                  <a:spLocks/>
                </p:cNvSpPr>
                <p:nvPr/>
              </p:nvSpPr>
              <p:spPr bwMode="auto">
                <a:xfrm>
                  <a:off x="2760" y="3510"/>
                  <a:ext cx="144" cy="142"/>
                </a:xfrm>
                <a:custGeom>
                  <a:avLst/>
                  <a:gdLst>
                    <a:gd name="T0" fmla="*/ 45 w 61"/>
                    <a:gd name="T1" fmla="*/ 8 h 60"/>
                    <a:gd name="T2" fmla="*/ 53 w 61"/>
                    <a:gd name="T3" fmla="*/ 45 h 60"/>
                    <a:gd name="T4" fmla="*/ 16 w 61"/>
                    <a:gd name="T5" fmla="*/ 52 h 60"/>
                    <a:gd name="T6" fmla="*/ 8 w 61"/>
                    <a:gd name="T7" fmla="*/ 16 h 60"/>
                    <a:gd name="T8" fmla="*/ 45 w 61"/>
                    <a:gd name="T9" fmla="*/ 8 h 60"/>
                  </a:gdLst>
                  <a:ahLst/>
                  <a:cxnLst>
                    <a:cxn ang="0">
                      <a:pos x="T0" y="T1"/>
                    </a:cxn>
                    <a:cxn ang="0">
                      <a:pos x="T2" y="T3"/>
                    </a:cxn>
                    <a:cxn ang="0">
                      <a:pos x="T4" y="T5"/>
                    </a:cxn>
                    <a:cxn ang="0">
                      <a:pos x="T6" y="T7"/>
                    </a:cxn>
                    <a:cxn ang="0">
                      <a:pos x="T8" y="T9"/>
                    </a:cxn>
                  </a:cxnLst>
                  <a:rect l="0" t="0" r="r" b="b"/>
                  <a:pathLst>
                    <a:path w="61" h="60">
                      <a:moveTo>
                        <a:pt x="45" y="8"/>
                      </a:moveTo>
                      <a:cubicBezTo>
                        <a:pt x="57" y="16"/>
                        <a:pt x="61" y="32"/>
                        <a:pt x="53" y="45"/>
                      </a:cubicBezTo>
                      <a:cubicBezTo>
                        <a:pt x="45" y="57"/>
                        <a:pt x="29" y="60"/>
                        <a:pt x="16" y="52"/>
                      </a:cubicBezTo>
                      <a:cubicBezTo>
                        <a:pt x="4" y="44"/>
                        <a:pt x="0" y="28"/>
                        <a:pt x="8" y="16"/>
                      </a:cubicBezTo>
                      <a:cubicBezTo>
                        <a:pt x="16" y="3"/>
                        <a:pt x="33" y="0"/>
                        <a:pt x="45" y="8"/>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229" name="Freeform 94">
                  <a:extLst>
                    <a:ext uri="{FF2B5EF4-FFF2-40B4-BE49-F238E27FC236}">
                      <a16:creationId xmlns="" xmlns:a16="http://schemas.microsoft.com/office/drawing/2014/main" id="{1BA219C5-E520-478E-8949-50DBDD5AFEBC}"/>
                    </a:ext>
                  </a:extLst>
                </p:cNvPr>
                <p:cNvSpPr>
                  <a:spLocks/>
                </p:cNvSpPr>
                <p:nvPr/>
              </p:nvSpPr>
              <p:spPr bwMode="auto">
                <a:xfrm>
                  <a:off x="2968" y="3636"/>
                  <a:ext cx="142" cy="144"/>
                </a:xfrm>
                <a:custGeom>
                  <a:avLst/>
                  <a:gdLst>
                    <a:gd name="T0" fmla="*/ 41 w 60"/>
                    <a:gd name="T1" fmla="*/ 6 h 61"/>
                    <a:gd name="T2" fmla="*/ 54 w 60"/>
                    <a:gd name="T3" fmla="*/ 42 h 61"/>
                    <a:gd name="T4" fmla="*/ 19 w 60"/>
                    <a:gd name="T5" fmla="*/ 55 h 61"/>
                    <a:gd name="T6" fmla="*/ 6 w 60"/>
                    <a:gd name="T7" fmla="*/ 19 h 61"/>
                    <a:gd name="T8" fmla="*/ 41 w 60"/>
                    <a:gd name="T9" fmla="*/ 6 h 61"/>
                  </a:gdLst>
                  <a:ahLst/>
                  <a:cxnLst>
                    <a:cxn ang="0">
                      <a:pos x="T0" y="T1"/>
                    </a:cxn>
                    <a:cxn ang="0">
                      <a:pos x="T2" y="T3"/>
                    </a:cxn>
                    <a:cxn ang="0">
                      <a:pos x="T4" y="T5"/>
                    </a:cxn>
                    <a:cxn ang="0">
                      <a:pos x="T6" y="T7"/>
                    </a:cxn>
                    <a:cxn ang="0">
                      <a:pos x="T8" y="T9"/>
                    </a:cxn>
                  </a:cxnLst>
                  <a:rect l="0" t="0" r="r" b="b"/>
                  <a:pathLst>
                    <a:path w="60" h="61">
                      <a:moveTo>
                        <a:pt x="41" y="6"/>
                      </a:moveTo>
                      <a:cubicBezTo>
                        <a:pt x="55" y="13"/>
                        <a:pt x="60" y="28"/>
                        <a:pt x="54" y="42"/>
                      </a:cubicBezTo>
                      <a:cubicBezTo>
                        <a:pt x="48" y="55"/>
                        <a:pt x="32" y="61"/>
                        <a:pt x="19" y="55"/>
                      </a:cubicBezTo>
                      <a:cubicBezTo>
                        <a:pt x="6" y="48"/>
                        <a:pt x="0" y="33"/>
                        <a:pt x="6" y="19"/>
                      </a:cubicBezTo>
                      <a:cubicBezTo>
                        <a:pt x="12" y="6"/>
                        <a:pt x="28" y="0"/>
                        <a:pt x="41" y="6"/>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230" name="Freeform 95">
                  <a:extLst>
                    <a:ext uri="{FF2B5EF4-FFF2-40B4-BE49-F238E27FC236}">
                      <a16:creationId xmlns="" xmlns:a16="http://schemas.microsoft.com/office/drawing/2014/main" id="{732257D3-4E04-412D-8A29-D624CDA0A11C}"/>
                    </a:ext>
                  </a:extLst>
                </p:cNvPr>
                <p:cNvSpPr>
                  <a:spLocks/>
                </p:cNvSpPr>
                <p:nvPr/>
              </p:nvSpPr>
              <p:spPr bwMode="auto">
                <a:xfrm>
                  <a:off x="3193" y="3735"/>
                  <a:ext cx="139" cy="140"/>
                </a:xfrm>
                <a:custGeom>
                  <a:avLst/>
                  <a:gdLst>
                    <a:gd name="T0" fmla="*/ 37 w 59"/>
                    <a:gd name="T1" fmla="*/ 4 h 59"/>
                    <a:gd name="T2" fmla="*/ 55 w 59"/>
                    <a:gd name="T3" fmla="*/ 37 h 59"/>
                    <a:gd name="T4" fmla="*/ 22 w 59"/>
                    <a:gd name="T5" fmla="*/ 55 h 59"/>
                    <a:gd name="T6" fmla="*/ 4 w 59"/>
                    <a:gd name="T7" fmla="*/ 21 h 59"/>
                    <a:gd name="T8" fmla="*/ 37 w 59"/>
                    <a:gd name="T9" fmla="*/ 4 h 59"/>
                  </a:gdLst>
                  <a:ahLst/>
                  <a:cxnLst>
                    <a:cxn ang="0">
                      <a:pos x="T0" y="T1"/>
                    </a:cxn>
                    <a:cxn ang="0">
                      <a:pos x="T2" y="T3"/>
                    </a:cxn>
                    <a:cxn ang="0">
                      <a:pos x="T4" y="T5"/>
                    </a:cxn>
                    <a:cxn ang="0">
                      <a:pos x="T6" y="T7"/>
                    </a:cxn>
                    <a:cxn ang="0">
                      <a:pos x="T8" y="T9"/>
                    </a:cxn>
                  </a:cxnLst>
                  <a:rect l="0" t="0" r="r" b="b"/>
                  <a:pathLst>
                    <a:path w="59" h="59">
                      <a:moveTo>
                        <a:pt x="37" y="4"/>
                      </a:moveTo>
                      <a:cubicBezTo>
                        <a:pt x="51" y="8"/>
                        <a:pt x="59" y="23"/>
                        <a:pt x="55" y="37"/>
                      </a:cubicBezTo>
                      <a:cubicBezTo>
                        <a:pt x="51" y="51"/>
                        <a:pt x="36" y="59"/>
                        <a:pt x="22" y="55"/>
                      </a:cubicBezTo>
                      <a:cubicBezTo>
                        <a:pt x="8" y="50"/>
                        <a:pt x="0" y="35"/>
                        <a:pt x="4" y="21"/>
                      </a:cubicBezTo>
                      <a:cubicBezTo>
                        <a:pt x="8" y="7"/>
                        <a:pt x="23" y="0"/>
                        <a:pt x="37" y="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231" name="Freeform 96">
                  <a:extLst>
                    <a:ext uri="{FF2B5EF4-FFF2-40B4-BE49-F238E27FC236}">
                      <a16:creationId xmlns="" xmlns:a16="http://schemas.microsoft.com/office/drawing/2014/main" id="{939F48DC-2F28-4A5B-8BAF-2EF293741F29}"/>
                    </a:ext>
                  </a:extLst>
                </p:cNvPr>
                <p:cNvSpPr>
                  <a:spLocks/>
                </p:cNvSpPr>
                <p:nvPr/>
              </p:nvSpPr>
              <p:spPr bwMode="auto">
                <a:xfrm>
                  <a:off x="3429" y="3801"/>
                  <a:ext cx="135" cy="135"/>
                </a:xfrm>
                <a:custGeom>
                  <a:avLst/>
                  <a:gdLst>
                    <a:gd name="T0" fmla="*/ 33 w 57"/>
                    <a:gd name="T1" fmla="*/ 2 h 57"/>
                    <a:gd name="T2" fmla="*/ 55 w 57"/>
                    <a:gd name="T3" fmla="*/ 32 h 57"/>
                    <a:gd name="T4" fmla="*/ 24 w 57"/>
                    <a:gd name="T5" fmla="*/ 55 h 57"/>
                    <a:gd name="T6" fmla="*/ 2 w 57"/>
                    <a:gd name="T7" fmla="*/ 24 h 57"/>
                    <a:gd name="T8" fmla="*/ 33 w 57"/>
                    <a:gd name="T9" fmla="*/ 2 h 57"/>
                  </a:gdLst>
                  <a:ahLst/>
                  <a:cxnLst>
                    <a:cxn ang="0">
                      <a:pos x="T0" y="T1"/>
                    </a:cxn>
                    <a:cxn ang="0">
                      <a:pos x="T2" y="T3"/>
                    </a:cxn>
                    <a:cxn ang="0">
                      <a:pos x="T4" y="T5"/>
                    </a:cxn>
                    <a:cxn ang="0">
                      <a:pos x="T6" y="T7"/>
                    </a:cxn>
                    <a:cxn ang="0">
                      <a:pos x="T8" y="T9"/>
                    </a:cxn>
                  </a:cxnLst>
                  <a:rect l="0" t="0" r="r" b="b"/>
                  <a:pathLst>
                    <a:path w="57" h="57">
                      <a:moveTo>
                        <a:pt x="33" y="2"/>
                      </a:moveTo>
                      <a:cubicBezTo>
                        <a:pt x="47" y="4"/>
                        <a:pt x="57" y="18"/>
                        <a:pt x="55" y="32"/>
                      </a:cubicBezTo>
                      <a:cubicBezTo>
                        <a:pt x="52" y="47"/>
                        <a:pt x="39" y="57"/>
                        <a:pt x="24" y="55"/>
                      </a:cubicBezTo>
                      <a:cubicBezTo>
                        <a:pt x="10" y="52"/>
                        <a:pt x="0" y="39"/>
                        <a:pt x="2" y="24"/>
                      </a:cubicBezTo>
                      <a:cubicBezTo>
                        <a:pt x="5" y="10"/>
                        <a:pt x="18" y="0"/>
                        <a:pt x="33" y="2"/>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232" name="Freeform 97">
                  <a:extLst>
                    <a:ext uri="{FF2B5EF4-FFF2-40B4-BE49-F238E27FC236}">
                      <a16:creationId xmlns="" xmlns:a16="http://schemas.microsoft.com/office/drawing/2014/main" id="{4389532F-59B4-4206-81BE-A5BDFA7E2D28}"/>
                    </a:ext>
                  </a:extLst>
                </p:cNvPr>
                <p:cNvSpPr>
                  <a:spLocks/>
                </p:cNvSpPr>
                <p:nvPr/>
              </p:nvSpPr>
              <p:spPr bwMode="auto">
                <a:xfrm>
                  <a:off x="3675" y="3837"/>
                  <a:ext cx="126" cy="125"/>
                </a:xfrm>
                <a:custGeom>
                  <a:avLst/>
                  <a:gdLst>
                    <a:gd name="T0" fmla="*/ 27 w 53"/>
                    <a:gd name="T1" fmla="*/ 0 h 53"/>
                    <a:gd name="T2" fmla="*/ 53 w 53"/>
                    <a:gd name="T3" fmla="*/ 27 h 53"/>
                    <a:gd name="T4" fmla="*/ 26 w 53"/>
                    <a:gd name="T5" fmla="*/ 53 h 53"/>
                    <a:gd name="T6" fmla="*/ 0 w 53"/>
                    <a:gd name="T7" fmla="*/ 26 h 53"/>
                    <a:gd name="T8" fmla="*/ 27 w 53"/>
                    <a:gd name="T9" fmla="*/ 0 h 53"/>
                  </a:gdLst>
                  <a:ahLst/>
                  <a:cxnLst>
                    <a:cxn ang="0">
                      <a:pos x="T0" y="T1"/>
                    </a:cxn>
                    <a:cxn ang="0">
                      <a:pos x="T2" y="T3"/>
                    </a:cxn>
                    <a:cxn ang="0">
                      <a:pos x="T4" y="T5"/>
                    </a:cxn>
                    <a:cxn ang="0">
                      <a:pos x="T6" y="T7"/>
                    </a:cxn>
                    <a:cxn ang="0">
                      <a:pos x="T8" y="T9"/>
                    </a:cxn>
                  </a:cxnLst>
                  <a:rect l="0" t="0" r="r" b="b"/>
                  <a:pathLst>
                    <a:path w="53" h="53">
                      <a:moveTo>
                        <a:pt x="27" y="0"/>
                      </a:moveTo>
                      <a:cubicBezTo>
                        <a:pt x="41" y="0"/>
                        <a:pt x="53" y="12"/>
                        <a:pt x="53" y="27"/>
                      </a:cubicBezTo>
                      <a:cubicBezTo>
                        <a:pt x="53" y="41"/>
                        <a:pt x="41" y="53"/>
                        <a:pt x="26" y="53"/>
                      </a:cubicBezTo>
                      <a:cubicBezTo>
                        <a:pt x="11" y="53"/>
                        <a:pt x="0" y="41"/>
                        <a:pt x="0" y="26"/>
                      </a:cubicBezTo>
                      <a:cubicBezTo>
                        <a:pt x="0" y="11"/>
                        <a:pt x="12" y="0"/>
                        <a:pt x="27" y="0"/>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233" name="Freeform 98">
                  <a:extLst>
                    <a:ext uri="{FF2B5EF4-FFF2-40B4-BE49-F238E27FC236}">
                      <a16:creationId xmlns="" xmlns:a16="http://schemas.microsoft.com/office/drawing/2014/main" id="{857861AD-7AFA-4D48-B3D1-EDBA7AC7E5A0}"/>
                    </a:ext>
                  </a:extLst>
                </p:cNvPr>
                <p:cNvSpPr>
                  <a:spLocks/>
                </p:cNvSpPr>
                <p:nvPr/>
              </p:nvSpPr>
              <p:spPr bwMode="auto">
                <a:xfrm>
                  <a:off x="3915" y="3830"/>
                  <a:ext cx="132" cy="132"/>
                </a:xfrm>
                <a:custGeom>
                  <a:avLst/>
                  <a:gdLst>
                    <a:gd name="T0" fmla="*/ 25 w 56"/>
                    <a:gd name="T1" fmla="*/ 2 h 56"/>
                    <a:gd name="T2" fmla="*/ 54 w 56"/>
                    <a:gd name="T3" fmla="*/ 25 h 56"/>
                    <a:gd name="T4" fmla="*/ 31 w 56"/>
                    <a:gd name="T5" fmla="*/ 55 h 56"/>
                    <a:gd name="T6" fmla="*/ 2 w 56"/>
                    <a:gd name="T7" fmla="*/ 31 h 56"/>
                    <a:gd name="T8" fmla="*/ 25 w 56"/>
                    <a:gd name="T9" fmla="*/ 2 h 56"/>
                  </a:gdLst>
                  <a:ahLst/>
                  <a:cxnLst>
                    <a:cxn ang="0">
                      <a:pos x="T0" y="T1"/>
                    </a:cxn>
                    <a:cxn ang="0">
                      <a:pos x="T2" y="T3"/>
                    </a:cxn>
                    <a:cxn ang="0">
                      <a:pos x="T4" y="T5"/>
                    </a:cxn>
                    <a:cxn ang="0">
                      <a:pos x="T6" y="T7"/>
                    </a:cxn>
                    <a:cxn ang="0">
                      <a:pos x="T8" y="T9"/>
                    </a:cxn>
                  </a:cxnLst>
                  <a:rect l="0" t="0" r="r" b="b"/>
                  <a:pathLst>
                    <a:path w="56" h="56">
                      <a:moveTo>
                        <a:pt x="25" y="2"/>
                      </a:moveTo>
                      <a:cubicBezTo>
                        <a:pt x="39" y="0"/>
                        <a:pt x="52" y="10"/>
                        <a:pt x="54" y="25"/>
                      </a:cubicBezTo>
                      <a:cubicBezTo>
                        <a:pt x="56" y="39"/>
                        <a:pt x="46" y="53"/>
                        <a:pt x="31" y="55"/>
                      </a:cubicBezTo>
                      <a:cubicBezTo>
                        <a:pt x="17" y="56"/>
                        <a:pt x="3" y="46"/>
                        <a:pt x="2" y="31"/>
                      </a:cubicBezTo>
                      <a:cubicBezTo>
                        <a:pt x="0" y="17"/>
                        <a:pt x="10" y="4"/>
                        <a:pt x="25" y="2"/>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234" name="Freeform 99">
                  <a:extLst>
                    <a:ext uri="{FF2B5EF4-FFF2-40B4-BE49-F238E27FC236}">
                      <a16:creationId xmlns="" xmlns:a16="http://schemas.microsoft.com/office/drawing/2014/main" id="{ADD74EF9-02F1-4BFD-BCFD-7A38B068F2B9}"/>
                    </a:ext>
                  </a:extLst>
                </p:cNvPr>
                <p:cNvSpPr>
                  <a:spLocks/>
                </p:cNvSpPr>
                <p:nvPr/>
              </p:nvSpPr>
              <p:spPr bwMode="auto">
                <a:xfrm>
                  <a:off x="4151" y="3790"/>
                  <a:ext cx="140" cy="139"/>
                </a:xfrm>
                <a:custGeom>
                  <a:avLst/>
                  <a:gdLst>
                    <a:gd name="T0" fmla="*/ 22 w 59"/>
                    <a:gd name="T1" fmla="*/ 4 h 59"/>
                    <a:gd name="T2" fmla="*/ 55 w 59"/>
                    <a:gd name="T3" fmla="*/ 23 h 59"/>
                    <a:gd name="T4" fmla="*/ 36 w 59"/>
                    <a:gd name="T5" fmla="*/ 55 h 59"/>
                    <a:gd name="T6" fmla="*/ 4 w 59"/>
                    <a:gd name="T7" fmla="*/ 37 h 59"/>
                    <a:gd name="T8" fmla="*/ 22 w 59"/>
                    <a:gd name="T9" fmla="*/ 4 h 59"/>
                  </a:gdLst>
                  <a:ahLst/>
                  <a:cxnLst>
                    <a:cxn ang="0">
                      <a:pos x="T0" y="T1"/>
                    </a:cxn>
                    <a:cxn ang="0">
                      <a:pos x="T2" y="T3"/>
                    </a:cxn>
                    <a:cxn ang="0">
                      <a:pos x="T4" y="T5"/>
                    </a:cxn>
                    <a:cxn ang="0">
                      <a:pos x="T6" y="T7"/>
                    </a:cxn>
                    <a:cxn ang="0">
                      <a:pos x="T8" y="T9"/>
                    </a:cxn>
                  </a:cxnLst>
                  <a:rect l="0" t="0" r="r" b="b"/>
                  <a:pathLst>
                    <a:path w="59" h="59">
                      <a:moveTo>
                        <a:pt x="22" y="4"/>
                      </a:moveTo>
                      <a:cubicBezTo>
                        <a:pt x="37" y="0"/>
                        <a:pt x="51" y="9"/>
                        <a:pt x="55" y="23"/>
                      </a:cubicBezTo>
                      <a:cubicBezTo>
                        <a:pt x="59" y="37"/>
                        <a:pt x="50" y="52"/>
                        <a:pt x="36" y="55"/>
                      </a:cubicBezTo>
                      <a:cubicBezTo>
                        <a:pt x="22" y="59"/>
                        <a:pt x="8" y="51"/>
                        <a:pt x="4" y="37"/>
                      </a:cubicBezTo>
                      <a:cubicBezTo>
                        <a:pt x="0" y="22"/>
                        <a:pt x="8" y="8"/>
                        <a:pt x="22" y="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235" name="Freeform 100">
                  <a:extLst>
                    <a:ext uri="{FF2B5EF4-FFF2-40B4-BE49-F238E27FC236}">
                      <a16:creationId xmlns="" xmlns:a16="http://schemas.microsoft.com/office/drawing/2014/main" id="{7A96874C-8410-40FD-BA51-18487D4E2CA5}"/>
                    </a:ext>
                  </a:extLst>
                </p:cNvPr>
                <p:cNvSpPr>
                  <a:spLocks/>
                </p:cNvSpPr>
                <p:nvPr/>
              </p:nvSpPr>
              <p:spPr bwMode="auto">
                <a:xfrm>
                  <a:off x="4383" y="3719"/>
                  <a:ext cx="142" cy="142"/>
                </a:xfrm>
                <a:custGeom>
                  <a:avLst/>
                  <a:gdLst>
                    <a:gd name="T0" fmla="*/ 19 w 60"/>
                    <a:gd name="T1" fmla="*/ 6 h 60"/>
                    <a:gd name="T2" fmla="*/ 54 w 60"/>
                    <a:gd name="T3" fmla="*/ 20 h 60"/>
                    <a:gd name="T4" fmla="*/ 40 w 60"/>
                    <a:gd name="T5" fmla="*/ 55 h 60"/>
                    <a:gd name="T6" fmla="*/ 5 w 60"/>
                    <a:gd name="T7" fmla="*/ 41 h 60"/>
                    <a:gd name="T8" fmla="*/ 19 w 60"/>
                    <a:gd name="T9" fmla="*/ 6 h 60"/>
                  </a:gdLst>
                  <a:ahLst/>
                  <a:cxnLst>
                    <a:cxn ang="0">
                      <a:pos x="T0" y="T1"/>
                    </a:cxn>
                    <a:cxn ang="0">
                      <a:pos x="T2" y="T3"/>
                    </a:cxn>
                    <a:cxn ang="0">
                      <a:pos x="T4" y="T5"/>
                    </a:cxn>
                    <a:cxn ang="0">
                      <a:pos x="T6" y="T7"/>
                    </a:cxn>
                    <a:cxn ang="0">
                      <a:pos x="T8" y="T9"/>
                    </a:cxn>
                  </a:cxnLst>
                  <a:rect l="0" t="0" r="r" b="b"/>
                  <a:pathLst>
                    <a:path w="60" h="60">
                      <a:moveTo>
                        <a:pt x="19" y="6"/>
                      </a:moveTo>
                      <a:cubicBezTo>
                        <a:pt x="33" y="0"/>
                        <a:pt x="48" y="6"/>
                        <a:pt x="54" y="20"/>
                      </a:cubicBezTo>
                      <a:cubicBezTo>
                        <a:pt x="60" y="33"/>
                        <a:pt x="54" y="49"/>
                        <a:pt x="40" y="55"/>
                      </a:cubicBezTo>
                      <a:cubicBezTo>
                        <a:pt x="27" y="60"/>
                        <a:pt x="11" y="54"/>
                        <a:pt x="5" y="41"/>
                      </a:cubicBezTo>
                      <a:cubicBezTo>
                        <a:pt x="0" y="27"/>
                        <a:pt x="6" y="12"/>
                        <a:pt x="19" y="6"/>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236" name="Freeform 101">
                  <a:extLst>
                    <a:ext uri="{FF2B5EF4-FFF2-40B4-BE49-F238E27FC236}">
                      <a16:creationId xmlns="" xmlns:a16="http://schemas.microsoft.com/office/drawing/2014/main" id="{DD896F19-662A-49A2-8AF3-75D513C06FD9}"/>
                    </a:ext>
                  </a:extLst>
                </p:cNvPr>
                <p:cNvSpPr>
                  <a:spLocks/>
                </p:cNvSpPr>
                <p:nvPr/>
              </p:nvSpPr>
              <p:spPr bwMode="auto">
                <a:xfrm>
                  <a:off x="4603" y="3617"/>
                  <a:ext cx="142" cy="144"/>
                </a:xfrm>
                <a:custGeom>
                  <a:avLst/>
                  <a:gdLst>
                    <a:gd name="T0" fmla="*/ 16 w 60"/>
                    <a:gd name="T1" fmla="*/ 8 h 61"/>
                    <a:gd name="T2" fmla="*/ 53 w 60"/>
                    <a:gd name="T3" fmla="*/ 17 h 61"/>
                    <a:gd name="T4" fmla="*/ 44 w 60"/>
                    <a:gd name="T5" fmla="*/ 53 h 61"/>
                    <a:gd name="T6" fmla="*/ 7 w 60"/>
                    <a:gd name="T7" fmla="*/ 44 h 61"/>
                    <a:gd name="T8" fmla="*/ 16 w 60"/>
                    <a:gd name="T9" fmla="*/ 8 h 61"/>
                  </a:gdLst>
                  <a:ahLst/>
                  <a:cxnLst>
                    <a:cxn ang="0">
                      <a:pos x="T0" y="T1"/>
                    </a:cxn>
                    <a:cxn ang="0">
                      <a:pos x="T2" y="T3"/>
                    </a:cxn>
                    <a:cxn ang="0">
                      <a:pos x="T4" y="T5"/>
                    </a:cxn>
                    <a:cxn ang="0">
                      <a:pos x="T6" y="T7"/>
                    </a:cxn>
                    <a:cxn ang="0">
                      <a:pos x="T8" y="T9"/>
                    </a:cxn>
                  </a:cxnLst>
                  <a:rect l="0" t="0" r="r" b="b"/>
                  <a:pathLst>
                    <a:path w="60" h="61">
                      <a:moveTo>
                        <a:pt x="16" y="8"/>
                      </a:moveTo>
                      <a:cubicBezTo>
                        <a:pt x="29" y="0"/>
                        <a:pt x="45" y="4"/>
                        <a:pt x="53" y="17"/>
                      </a:cubicBezTo>
                      <a:cubicBezTo>
                        <a:pt x="60" y="29"/>
                        <a:pt x="56" y="46"/>
                        <a:pt x="44" y="53"/>
                      </a:cubicBezTo>
                      <a:cubicBezTo>
                        <a:pt x="31" y="61"/>
                        <a:pt x="15" y="57"/>
                        <a:pt x="7" y="44"/>
                      </a:cubicBezTo>
                      <a:cubicBezTo>
                        <a:pt x="0" y="32"/>
                        <a:pt x="4" y="15"/>
                        <a:pt x="16" y="8"/>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237" name="Freeform 102">
                  <a:extLst>
                    <a:ext uri="{FF2B5EF4-FFF2-40B4-BE49-F238E27FC236}">
                      <a16:creationId xmlns="" xmlns:a16="http://schemas.microsoft.com/office/drawing/2014/main" id="{D51C5BB1-2BB4-4679-BBB1-5C850A7D53E6}"/>
                    </a:ext>
                  </a:extLst>
                </p:cNvPr>
                <p:cNvSpPr>
                  <a:spLocks/>
                </p:cNvSpPr>
                <p:nvPr/>
              </p:nvSpPr>
              <p:spPr bwMode="auto">
                <a:xfrm>
                  <a:off x="4809" y="3487"/>
                  <a:ext cx="140" cy="142"/>
                </a:xfrm>
                <a:custGeom>
                  <a:avLst/>
                  <a:gdLst>
                    <a:gd name="T0" fmla="*/ 13 w 59"/>
                    <a:gd name="T1" fmla="*/ 9 h 60"/>
                    <a:gd name="T2" fmla="*/ 50 w 59"/>
                    <a:gd name="T3" fmla="*/ 13 h 60"/>
                    <a:gd name="T4" fmla="*/ 46 w 59"/>
                    <a:gd name="T5" fmla="*/ 51 h 60"/>
                    <a:gd name="T6" fmla="*/ 9 w 59"/>
                    <a:gd name="T7" fmla="*/ 47 h 60"/>
                    <a:gd name="T8" fmla="*/ 13 w 59"/>
                    <a:gd name="T9" fmla="*/ 9 h 60"/>
                  </a:gdLst>
                  <a:ahLst/>
                  <a:cxnLst>
                    <a:cxn ang="0">
                      <a:pos x="T0" y="T1"/>
                    </a:cxn>
                    <a:cxn ang="0">
                      <a:pos x="T2" y="T3"/>
                    </a:cxn>
                    <a:cxn ang="0">
                      <a:pos x="T4" y="T5"/>
                    </a:cxn>
                    <a:cxn ang="0">
                      <a:pos x="T6" y="T7"/>
                    </a:cxn>
                    <a:cxn ang="0">
                      <a:pos x="T8" y="T9"/>
                    </a:cxn>
                  </a:cxnLst>
                  <a:rect l="0" t="0" r="r" b="b"/>
                  <a:pathLst>
                    <a:path w="59" h="60">
                      <a:moveTo>
                        <a:pt x="13" y="9"/>
                      </a:moveTo>
                      <a:cubicBezTo>
                        <a:pt x="24" y="0"/>
                        <a:pt x="41" y="2"/>
                        <a:pt x="50" y="13"/>
                      </a:cubicBezTo>
                      <a:cubicBezTo>
                        <a:pt x="59" y="25"/>
                        <a:pt x="57" y="41"/>
                        <a:pt x="46" y="51"/>
                      </a:cubicBezTo>
                      <a:cubicBezTo>
                        <a:pt x="35" y="60"/>
                        <a:pt x="18" y="58"/>
                        <a:pt x="9" y="47"/>
                      </a:cubicBezTo>
                      <a:cubicBezTo>
                        <a:pt x="0" y="35"/>
                        <a:pt x="1" y="19"/>
                        <a:pt x="13" y="9"/>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238" name="Freeform 103">
                  <a:extLst>
                    <a:ext uri="{FF2B5EF4-FFF2-40B4-BE49-F238E27FC236}">
                      <a16:creationId xmlns="" xmlns:a16="http://schemas.microsoft.com/office/drawing/2014/main" id="{24925950-2699-44C9-ABCD-4FB69A677A5C}"/>
                    </a:ext>
                  </a:extLst>
                </p:cNvPr>
                <p:cNvSpPr>
                  <a:spLocks/>
                </p:cNvSpPr>
                <p:nvPr/>
              </p:nvSpPr>
              <p:spPr bwMode="auto">
                <a:xfrm>
                  <a:off x="4994" y="3330"/>
                  <a:ext cx="139" cy="140"/>
                </a:xfrm>
                <a:custGeom>
                  <a:avLst/>
                  <a:gdLst>
                    <a:gd name="T0" fmla="*/ 10 w 59"/>
                    <a:gd name="T1" fmla="*/ 11 h 59"/>
                    <a:gd name="T2" fmla="*/ 47 w 59"/>
                    <a:gd name="T3" fmla="*/ 10 h 59"/>
                    <a:gd name="T4" fmla="*/ 49 w 59"/>
                    <a:gd name="T5" fmla="*/ 47 h 59"/>
                    <a:gd name="T6" fmla="*/ 11 w 59"/>
                    <a:gd name="T7" fmla="*/ 49 h 59"/>
                    <a:gd name="T8" fmla="*/ 10 w 59"/>
                    <a:gd name="T9" fmla="*/ 11 h 59"/>
                  </a:gdLst>
                  <a:ahLst/>
                  <a:cxnLst>
                    <a:cxn ang="0">
                      <a:pos x="T0" y="T1"/>
                    </a:cxn>
                    <a:cxn ang="0">
                      <a:pos x="T2" y="T3"/>
                    </a:cxn>
                    <a:cxn ang="0">
                      <a:pos x="T4" y="T5"/>
                    </a:cxn>
                    <a:cxn ang="0">
                      <a:pos x="T6" y="T7"/>
                    </a:cxn>
                    <a:cxn ang="0">
                      <a:pos x="T8" y="T9"/>
                    </a:cxn>
                  </a:cxnLst>
                  <a:rect l="0" t="0" r="r" b="b"/>
                  <a:pathLst>
                    <a:path w="59" h="59">
                      <a:moveTo>
                        <a:pt x="10" y="11"/>
                      </a:moveTo>
                      <a:cubicBezTo>
                        <a:pt x="20" y="0"/>
                        <a:pt x="36" y="0"/>
                        <a:pt x="47" y="10"/>
                      </a:cubicBezTo>
                      <a:cubicBezTo>
                        <a:pt x="58" y="20"/>
                        <a:pt x="59" y="36"/>
                        <a:pt x="49" y="47"/>
                      </a:cubicBezTo>
                      <a:cubicBezTo>
                        <a:pt x="39" y="58"/>
                        <a:pt x="22" y="59"/>
                        <a:pt x="11" y="49"/>
                      </a:cubicBezTo>
                      <a:cubicBezTo>
                        <a:pt x="0" y="39"/>
                        <a:pt x="0" y="22"/>
                        <a:pt x="10" y="11"/>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239" name="Freeform 104">
                  <a:extLst>
                    <a:ext uri="{FF2B5EF4-FFF2-40B4-BE49-F238E27FC236}">
                      <a16:creationId xmlns="" xmlns:a16="http://schemas.microsoft.com/office/drawing/2014/main" id="{BE3EBF97-C6EE-4C39-8B98-E8333C180CF2}"/>
                    </a:ext>
                  </a:extLst>
                </p:cNvPr>
                <p:cNvSpPr>
                  <a:spLocks/>
                </p:cNvSpPr>
                <p:nvPr/>
              </p:nvSpPr>
              <p:spPr bwMode="auto">
                <a:xfrm>
                  <a:off x="5152" y="3146"/>
                  <a:ext cx="142" cy="142"/>
                </a:xfrm>
                <a:custGeom>
                  <a:avLst/>
                  <a:gdLst>
                    <a:gd name="T0" fmla="*/ 8 w 60"/>
                    <a:gd name="T1" fmla="*/ 15 h 60"/>
                    <a:gd name="T2" fmla="*/ 45 w 60"/>
                    <a:gd name="T3" fmla="*/ 8 h 60"/>
                    <a:gd name="T4" fmla="*/ 52 w 60"/>
                    <a:gd name="T5" fmla="*/ 45 h 60"/>
                    <a:gd name="T6" fmla="*/ 15 w 60"/>
                    <a:gd name="T7" fmla="*/ 52 h 60"/>
                    <a:gd name="T8" fmla="*/ 8 w 60"/>
                    <a:gd name="T9" fmla="*/ 15 h 60"/>
                  </a:gdLst>
                  <a:ahLst/>
                  <a:cxnLst>
                    <a:cxn ang="0">
                      <a:pos x="T0" y="T1"/>
                    </a:cxn>
                    <a:cxn ang="0">
                      <a:pos x="T2" y="T3"/>
                    </a:cxn>
                    <a:cxn ang="0">
                      <a:pos x="T4" y="T5"/>
                    </a:cxn>
                    <a:cxn ang="0">
                      <a:pos x="T6" y="T7"/>
                    </a:cxn>
                    <a:cxn ang="0">
                      <a:pos x="T8" y="T9"/>
                    </a:cxn>
                  </a:cxnLst>
                  <a:rect l="0" t="0" r="r" b="b"/>
                  <a:pathLst>
                    <a:path w="60" h="60">
                      <a:moveTo>
                        <a:pt x="8" y="15"/>
                      </a:moveTo>
                      <a:cubicBezTo>
                        <a:pt x="17" y="3"/>
                        <a:pt x="33" y="0"/>
                        <a:pt x="45" y="8"/>
                      </a:cubicBezTo>
                      <a:cubicBezTo>
                        <a:pt x="57" y="17"/>
                        <a:pt x="60" y="33"/>
                        <a:pt x="52" y="45"/>
                      </a:cubicBezTo>
                      <a:cubicBezTo>
                        <a:pt x="43" y="57"/>
                        <a:pt x="27" y="60"/>
                        <a:pt x="15" y="52"/>
                      </a:cubicBezTo>
                      <a:cubicBezTo>
                        <a:pt x="3" y="43"/>
                        <a:pt x="0" y="27"/>
                        <a:pt x="8" y="15"/>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240" name="Freeform 105">
                  <a:extLst>
                    <a:ext uri="{FF2B5EF4-FFF2-40B4-BE49-F238E27FC236}">
                      <a16:creationId xmlns="" xmlns:a16="http://schemas.microsoft.com/office/drawing/2014/main" id="{259F0CE9-2EA2-4059-A121-1B0D031FEF6F}"/>
                    </a:ext>
                  </a:extLst>
                </p:cNvPr>
                <p:cNvSpPr>
                  <a:spLocks/>
                </p:cNvSpPr>
                <p:nvPr/>
              </p:nvSpPr>
              <p:spPr bwMode="auto">
                <a:xfrm>
                  <a:off x="5285" y="2942"/>
                  <a:ext cx="144" cy="145"/>
                </a:xfrm>
                <a:custGeom>
                  <a:avLst/>
                  <a:gdLst>
                    <a:gd name="T0" fmla="*/ 7 w 61"/>
                    <a:gd name="T1" fmla="*/ 18 h 61"/>
                    <a:gd name="T2" fmla="*/ 42 w 61"/>
                    <a:gd name="T3" fmla="*/ 7 h 61"/>
                    <a:gd name="T4" fmla="*/ 54 w 61"/>
                    <a:gd name="T5" fmla="*/ 42 h 61"/>
                    <a:gd name="T6" fmla="*/ 18 w 61"/>
                    <a:gd name="T7" fmla="*/ 54 h 61"/>
                    <a:gd name="T8" fmla="*/ 7 w 61"/>
                    <a:gd name="T9" fmla="*/ 18 h 61"/>
                  </a:gdLst>
                  <a:ahLst/>
                  <a:cxnLst>
                    <a:cxn ang="0">
                      <a:pos x="T0" y="T1"/>
                    </a:cxn>
                    <a:cxn ang="0">
                      <a:pos x="T2" y="T3"/>
                    </a:cxn>
                    <a:cxn ang="0">
                      <a:pos x="T4" y="T5"/>
                    </a:cxn>
                    <a:cxn ang="0">
                      <a:pos x="T6" y="T7"/>
                    </a:cxn>
                    <a:cxn ang="0">
                      <a:pos x="T8" y="T9"/>
                    </a:cxn>
                  </a:cxnLst>
                  <a:rect l="0" t="0" r="r" b="b"/>
                  <a:pathLst>
                    <a:path w="61" h="61">
                      <a:moveTo>
                        <a:pt x="7" y="18"/>
                      </a:moveTo>
                      <a:cubicBezTo>
                        <a:pt x="13" y="5"/>
                        <a:pt x="29" y="0"/>
                        <a:pt x="42" y="7"/>
                      </a:cubicBezTo>
                      <a:cubicBezTo>
                        <a:pt x="55" y="13"/>
                        <a:pt x="61" y="29"/>
                        <a:pt x="54" y="42"/>
                      </a:cubicBezTo>
                      <a:cubicBezTo>
                        <a:pt x="47" y="55"/>
                        <a:pt x="31" y="61"/>
                        <a:pt x="18" y="54"/>
                      </a:cubicBezTo>
                      <a:cubicBezTo>
                        <a:pt x="5" y="47"/>
                        <a:pt x="0" y="31"/>
                        <a:pt x="7" y="18"/>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241" name="Freeform 106">
                  <a:extLst>
                    <a:ext uri="{FF2B5EF4-FFF2-40B4-BE49-F238E27FC236}">
                      <a16:creationId xmlns="" xmlns:a16="http://schemas.microsoft.com/office/drawing/2014/main" id="{D39BD01B-F506-490A-80C7-F77FF2861A31}"/>
                    </a:ext>
                  </a:extLst>
                </p:cNvPr>
                <p:cNvSpPr>
                  <a:spLocks/>
                </p:cNvSpPr>
                <p:nvPr/>
              </p:nvSpPr>
              <p:spPr bwMode="auto">
                <a:xfrm>
                  <a:off x="5389" y="2725"/>
                  <a:ext cx="142" cy="139"/>
                </a:xfrm>
                <a:custGeom>
                  <a:avLst/>
                  <a:gdLst>
                    <a:gd name="T0" fmla="*/ 5 w 60"/>
                    <a:gd name="T1" fmla="*/ 21 h 59"/>
                    <a:gd name="T2" fmla="*/ 39 w 60"/>
                    <a:gd name="T3" fmla="*/ 4 h 59"/>
                    <a:gd name="T4" fmla="*/ 55 w 60"/>
                    <a:gd name="T5" fmla="*/ 38 h 59"/>
                    <a:gd name="T6" fmla="*/ 22 w 60"/>
                    <a:gd name="T7" fmla="*/ 55 h 59"/>
                    <a:gd name="T8" fmla="*/ 5 w 60"/>
                    <a:gd name="T9" fmla="*/ 21 h 59"/>
                  </a:gdLst>
                  <a:ahLst/>
                  <a:cxnLst>
                    <a:cxn ang="0">
                      <a:pos x="T0" y="T1"/>
                    </a:cxn>
                    <a:cxn ang="0">
                      <a:pos x="T2" y="T3"/>
                    </a:cxn>
                    <a:cxn ang="0">
                      <a:pos x="T4" y="T5"/>
                    </a:cxn>
                    <a:cxn ang="0">
                      <a:pos x="T6" y="T7"/>
                    </a:cxn>
                    <a:cxn ang="0">
                      <a:pos x="T8" y="T9"/>
                    </a:cxn>
                  </a:cxnLst>
                  <a:rect l="0" t="0" r="r" b="b"/>
                  <a:pathLst>
                    <a:path w="60" h="59">
                      <a:moveTo>
                        <a:pt x="5" y="21"/>
                      </a:moveTo>
                      <a:cubicBezTo>
                        <a:pt x="10" y="7"/>
                        <a:pt x="25" y="0"/>
                        <a:pt x="39" y="4"/>
                      </a:cubicBezTo>
                      <a:cubicBezTo>
                        <a:pt x="53" y="9"/>
                        <a:pt x="60" y="24"/>
                        <a:pt x="55" y="38"/>
                      </a:cubicBezTo>
                      <a:cubicBezTo>
                        <a:pt x="51" y="52"/>
                        <a:pt x="36" y="59"/>
                        <a:pt x="22" y="55"/>
                      </a:cubicBezTo>
                      <a:cubicBezTo>
                        <a:pt x="8" y="50"/>
                        <a:pt x="0" y="35"/>
                        <a:pt x="5" y="21"/>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242" name="Freeform 107">
                  <a:extLst>
                    <a:ext uri="{FF2B5EF4-FFF2-40B4-BE49-F238E27FC236}">
                      <a16:creationId xmlns="" xmlns:a16="http://schemas.microsoft.com/office/drawing/2014/main" id="{D4E83BB6-3B8C-4A98-88B0-7D03AACF5EDC}"/>
                    </a:ext>
                  </a:extLst>
                </p:cNvPr>
                <p:cNvSpPr>
                  <a:spLocks/>
                </p:cNvSpPr>
                <p:nvPr/>
              </p:nvSpPr>
              <p:spPr bwMode="auto">
                <a:xfrm>
                  <a:off x="5465" y="2495"/>
                  <a:ext cx="137" cy="135"/>
                </a:xfrm>
                <a:custGeom>
                  <a:avLst/>
                  <a:gdLst>
                    <a:gd name="T0" fmla="*/ 3 w 58"/>
                    <a:gd name="T1" fmla="*/ 24 h 57"/>
                    <a:gd name="T2" fmla="*/ 34 w 58"/>
                    <a:gd name="T3" fmla="*/ 3 h 57"/>
                    <a:gd name="T4" fmla="*/ 55 w 58"/>
                    <a:gd name="T5" fmla="*/ 34 h 57"/>
                    <a:gd name="T6" fmla="*/ 24 w 58"/>
                    <a:gd name="T7" fmla="*/ 55 h 57"/>
                    <a:gd name="T8" fmla="*/ 3 w 58"/>
                    <a:gd name="T9" fmla="*/ 24 h 57"/>
                  </a:gdLst>
                  <a:ahLst/>
                  <a:cxnLst>
                    <a:cxn ang="0">
                      <a:pos x="T0" y="T1"/>
                    </a:cxn>
                    <a:cxn ang="0">
                      <a:pos x="T2" y="T3"/>
                    </a:cxn>
                    <a:cxn ang="0">
                      <a:pos x="T4" y="T5"/>
                    </a:cxn>
                    <a:cxn ang="0">
                      <a:pos x="T6" y="T7"/>
                    </a:cxn>
                    <a:cxn ang="0">
                      <a:pos x="T8" y="T9"/>
                    </a:cxn>
                  </a:cxnLst>
                  <a:rect l="0" t="0" r="r" b="b"/>
                  <a:pathLst>
                    <a:path w="58" h="57">
                      <a:moveTo>
                        <a:pt x="3" y="24"/>
                      </a:moveTo>
                      <a:cubicBezTo>
                        <a:pt x="6" y="9"/>
                        <a:pt x="19" y="0"/>
                        <a:pt x="34" y="3"/>
                      </a:cubicBezTo>
                      <a:cubicBezTo>
                        <a:pt x="48" y="5"/>
                        <a:pt x="58" y="19"/>
                        <a:pt x="55" y="34"/>
                      </a:cubicBezTo>
                      <a:cubicBezTo>
                        <a:pt x="52" y="48"/>
                        <a:pt x="38" y="57"/>
                        <a:pt x="24" y="55"/>
                      </a:cubicBezTo>
                      <a:cubicBezTo>
                        <a:pt x="9" y="52"/>
                        <a:pt x="0" y="38"/>
                        <a:pt x="3" y="2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243" name="Freeform 108">
                  <a:extLst>
                    <a:ext uri="{FF2B5EF4-FFF2-40B4-BE49-F238E27FC236}">
                      <a16:creationId xmlns="" xmlns:a16="http://schemas.microsoft.com/office/drawing/2014/main" id="{DCC97725-AE12-428A-9DC0-6FA29585C1F4}"/>
                    </a:ext>
                  </a:extLst>
                </p:cNvPr>
                <p:cNvSpPr>
                  <a:spLocks/>
                </p:cNvSpPr>
                <p:nvPr/>
              </p:nvSpPr>
              <p:spPr bwMode="auto">
                <a:xfrm>
                  <a:off x="5507" y="2258"/>
                  <a:ext cx="131" cy="130"/>
                </a:xfrm>
                <a:custGeom>
                  <a:avLst/>
                  <a:gdLst>
                    <a:gd name="T0" fmla="*/ 1 w 55"/>
                    <a:gd name="T1" fmla="*/ 26 h 55"/>
                    <a:gd name="T2" fmla="*/ 29 w 55"/>
                    <a:gd name="T3" fmla="*/ 1 h 55"/>
                    <a:gd name="T4" fmla="*/ 54 w 55"/>
                    <a:gd name="T5" fmla="*/ 29 h 55"/>
                    <a:gd name="T6" fmla="*/ 26 w 55"/>
                    <a:gd name="T7" fmla="*/ 54 h 55"/>
                    <a:gd name="T8" fmla="*/ 1 w 55"/>
                    <a:gd name="T9" fmla="*/ 26 h 55"/>
                  </a:gdLst>
                  <a:ahLst/>
                  <a:cxnLst>
                    <a:cxn ang="0">
                      <a:pos x="T0" y="T1"/>
                    </a:cxn>
                    <a:cxn ang="0">
                      <a:pos x="T2" y="T3"/>
                    </a:cxn>
                    <a:cxn ang="0">
                      <a:pos x="T4" y="T5"/>
                    </a:cxn>
                    <a:cxn ang="0">
                      <a:pos x="T6" y="T7"/>
                    </a:cxn>
                    <a:cxn ang="0">
                      <a:pos x="T8" y="T9"/>
                    </a:cxn>
                  </a:cxnLst>
                  <a:rect l="0" t="0" r="r" b="b"/>
                  <a:pathLst>
                    <a:path w="55" h="55">
                      <a:moveTo>
                        <a:pt x="1" y="26"/>
                      </a:moveTo>
                      <a:cubicBezTo>
                        <a:pt x="2" y="11"/>
                        <a:pt x="14" y="0"/>
                        <a:pt x="29" y="1"/>
                      </a:cubicBezTo>
                      <a:cubicBezTo>
                        <a:pt x="43" y="2"/>
                        <a:pt x="55" y="14"/>
                        <a:pt x="54" y="29"/>
                      </a:cubicBezTo>
                      <a:cubicBezTo>
                        <a:pt x="53" y="43"/>
                        <a:pt x="41" y="55"/>
                        <a:pt x="26" y="54"/>
                      </a:cubicBezTo>
                      <a:cubicBezTo>
                        <a:pt x="11" y="53"/>
                        <a:pt x="0" y="41"/>
                        <a:pt x="1" y="26"/>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244" name="Freeform 109">
                  <a:extLst>
                    <a:ext uri="{FF2B5EF4-FFF2-40B4-BE49-F238E27FC236}">
                      <a16:creationId xmlns="" xmlns:a16="http://schemas.microsoft.com/office/drawing/2014/main" id="{0A47467D-7AA9-4840-94AB-4886C0600DE2}"/>
                    </a:ext>
                  </a:extLst>
                </p:cNvPr>
                <p:cNvSpPr>
                  <a:spLocks/>
                </p:cNvSpPr>
                <p:nvPr/>
              </p:nvSpPr>
              <p:spPr bwMode="auto">
                <a:xfrm>
                  <a:off x="5512" y="2015"/>
                  <a:ext cx="133" cy="130"/>
                </a:xfrm>
                <a:custGeom>
                  <a:avLst/>
                  <a:gdLst>
                    <a:gd name="T0" fmla="*/ 1 w 56"/>
                    <a:gd name="T1" fmla="*/ 30 h 55"/>
                    <a:gd name="T2" fmla="*/ 25 w 56"/>
                    <a:gd name="T3" fmla="*/ 1 h 55"/>
                    <a:gd name="T4" fmla="*/ 54 w 56"/>
                    <a:gd name="T5" fmla="*/ 25 h 55"/>
                    <a:gd name="T6" fmla="*/ 30 w 56"/>
                    <a:gd name="T7" fmla="*/ 54 h 55"/>
                    <a:gd name="T8" fmla="*/ 1 w 56"/>
                    <a:gd name="T9" fmla="*/ 30 h 55"/>
                  </a:gdLst>
                  <a:ahLst/>
                  <a:cxnLst>
                    <a:cxn ang="0">
                      <a:pos x="T0" y="T1"/>
                    </a:cxn>
                    <a:cxn ang="0">
                      <a:pos x="T2" y="T3"/>
                    </a:cxn>
                    <a:cxn ang="0">
                      <a:pos x="T4" y="T5"/>
                    </a:cxn>
                    <a:cxn ang="0">
                      <a:pos x="T6" y="T7"/>
                    </a:cxn>
                    <a:cxn ang="0">
                      <a:pos x="T8" y="T9"/>
                    </a:cxn>
                  </a:cxnLst>
                  <a:rect l="0" t="0" r="r" b="b"/>
                  <a:pathLst>
                    <a:path w="56" h="55">
                      <a:moveTo>
                        <a:pt x="1" y="30"/>
                      </a:moveTo>
                      <a:cubicBezTo>
                        <a:pt x="0" y="16"/>
                        <a:pt x="11" y="3"/>
                        <a:pt x="25" y="1"/>
                      </a:cubicBezTo>
                      <a:cubicBezTo>
                        <a:pt x="40" y="0"/>
                        <a:pt x="53" y="11"/>
                        <a:pt x="54" y="25"/>
                      </a:cubicBezTo>
                      <a:cubicBezTo>
                        <a:pt x="56" y="40"/>
                        <a:pt x="45" y="53"/>
                        <a:pt x="30" y="54"/>
                      </a:cubicBezTo>
                      <a:cubicBezTo>
                        <a:pt x="16" y="55"/>
                        <a:pt x="3" y="45"/>
                        <a:pt x="1" y="30"/>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245" name="Freeform 110">
                  <a:extLst>
                    <a:ext uri="{FF2B5EF4-FFF2-40B4-BE49-F238E27FC236}">
                      <a16:creationId xmlns="" xmlns:a16="http://schemas.microsoft.com/office/drawing/2014/main" id="{8A602B61-71B5-4E36-93FE-5523A596D4A0}"/>
                    </a:ext>
                  </a:extLst>
                </p:cNvPr>
                <p:cNvSpPr>
                  <a:spLocks/>
                </p:cNvSpPr>
                <p:nvPr/>
              </p:nvSpPr>
              <p:spPr bwMode="auto">
                <a:xfrm>
                  <a:off x="5481" y="1771"/>
                  <a:ext cx="138" cy="137"/>
                </a:xfrm>
                <a:custGeom>
                  <a:avLst/>
                  <a:gdLst>
                    <a:gd name="T0" fmla="*/ 3 w 58"/>
                    <a:gd name="T1" fmla="*/ 35 h 58"/>
                    <a:gd name="T2" fmla="*/ 23 w 58"/>
                    <a:gd name="T3" fmla="*/ 3 h 58"/>
                    <a:gd name="T4" fmla="*/ 55 w 58"/>
                    <a:gd name="T5" fmla="*/ 23 h 58"/>
                    <a:gd name="T6" fmla="*/ 35 w 58"/>
                    <a:gd name="T7" fmla="*/ 55 h 58"/>
                    <a:gd name="T8" fmla="*/ 3 w 58"/>
                    <a:gd name="T9" fmla="*/ 35 h 58"/>
                  </a:gdLst>
                  <a:ahLst/>
                  <a:cxnLst>
                    <a:cxn ang="0">
                      <a:pos x="T0" y="T1"/>
                    </a:cxn>
                    <a:cxn ang="0">
                      <a:pos x="T2" y="T3"/>
                    </a:cxn>
                    <a:cxn ang="0">
                      <a:pos x="T4" y="T5"/>
                    </a:cxn>
                    <a:cxn ang="0">
                      <a:pos x="T6" y="T7"/>
                    </a:cxn>
                    <a:cxn ang="0">
                      <a:pos x="T8" y="T9"/>
                    </a:cxn>
                  </a:cxnLst>
                  <a:rect l="0" t="0" r="r" b="b"/>
                  <a:pathLst>
                    <a:path w="58" h="58">
                      <a:moveTo>
                        <a:pt x="3" y="35"/>
                      </a:moveTo>
                      <a:cubicBezTo>
                        <a:pt x="0" y="21"/>
                        <a:pt x="9" y="6"/>
                        <a:pt x="23" y="3"/>
                      </a:cubicBezTo>
                      <a:cubicBezTo>
                        <a:pt x="37" y="0"/>
                        <a:pt x="51" y="8"/>
                        <a:pt x="55" y="23"/>
                      </a:cubicBezTo>
                      <a:cubicBezTo>
                        <a:pt x="58" y="37"/>
                        <a:pt x="49" y="51"/>
                        <a:pt x="35" y="55"/>
                      </a:cubicBezTo>
                      <a:cubicBezTo>
                        <a:pt x="21" y="58"/>
                        <a:pt x="6" y="49"/>
                        <a:pt x="3" y="35"/>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246" name="Freeform 111">
                  <a:extLst>
                    <a:ext uri="{FF2B5EF4-FFF2-40B4-BE49-F238E27FC236}">
                      <a16:creationId xmlns="" xmlns:a16="http://schemas.microsoft.com/office/drawing/2014/main" id="{6CFEB9AE-A6C3-4860-BDD2-6D48D696C144}"/>
                    </a:ext>
                  </a:extLst>
                </p:cNvPr>
                <p:cNvSpPr>
                  <a:spLocks/>
                </p:cNvSpPr>
                <p:nvPr/>
              </p:nvSpPr>
              <p:spPr bwMode="auto">
                <a:xfrm>
                  <a:off x="5417" y="1532"/>
                  <a:ext cx="142" cy="144"/>
                </a:xfrm>
                <a:custGeom>
                  <a:avLst/>
                  <a:gdLst>
                    <a:gd name="T0" fmla="*/ 5 w 60"/>
                    <a:gd name="T1" fmla="*/ 40 h 61"/>
                    <a:gd name="T2" fmla="*/ 20 w 60"/>
                    <a:gd name="T3" fmla="*/ 6 h 61"/>
                    <a:gd name="T4" fmla="*/ 55 w 60"/>
                    <a:gd name="T5" fmla="*/ 21 h 61"/>
                    <a:gd name="T6" fmla="*/ 39 w 60"/>
                    <a:gd name="T7" fmla="*/ 55 h 61"/>
                    <a:gd name="T8" fmla="*/ 5 w 60"/>
                    <a:gd name="T9" fmla="*/ 40 h 61"/>
                  </a:gdLst>
                  <a:ahLst/>
                  <a:cxnLst>
                    <a:cxn ang="0">
                      <a:pos x="T0" y="T1"/>
                    </a:cxn>
                    <a:cxn ang="0">
                      <a:pos x="T2" y="T3"/>
                    </a:cxn>
                    <a:cxn ang="0">
                      <a:pos x="T4" y="T5"/>
                    </a:cxn>
                    <a:cxn ang="0">
                      <a:pos x="T6" y="T7"/>
                    </a:cxn>
                    <a:cxn ang="0">
                      <a:pos x="T8" y="T9"/>
                    </a:cxn>
                  </a:cxnLst>
                  <a:rect l="0" t="0" r="r" b="b"/>
                  <a:pathLst>
                    <a:path w="60" h="61">
                      <a:moveTo>
                        <a:pt x="5" y="40"/>
                      </a:moveTo>
                      <a:cubicBezTo>
                        <a:pt x="0" y="26"/>
                        <a:pt x="7" y="11"/>
                        <a:pt x="20" y="6"/>
                      </a:cubicBezTo>
                      <a:cubicBezTo>
                        <a:pt x="34" y="0"/>
                        <a:pt x="49" y="7"/>
                        <a:pt x="55" y="21"/>
                      </a:cubicBezTo>
                      <a:cubicBezTo>
                        <a:pt x="60" y="35"/>
                        <a:pt x="53" y="50"/>
                        <a:pt x="39" y="55"/>
                      </a:cubicBezTo>
                      <a:cubicBezTo>
                        <a:pt x="26" y="61"/>
                        <a:pt x="10" y="54"/>
                        <a:pt x="5" y="40"/>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247" name="Freeform 112">
                  <a:extLst>
                    <a:ext uri="{FF2B5EF4-FFF2-40B4-BE49-F238E27FC236}">
                      <a16:creationId xmlns="" xmlns:a16="http://schemas.microsoft.com/office/drawing/2014/main" id="{BC76CFCB-5DBD-4BDE-B98C-7D91075217C5}"/>
                    </a:ext>
                  </a:extLst>
                </p:cNvPr>
                <p:cNvSpPr>
                  <a:spLocks/>
                </p:cNvSpPr>
                <p:nvPr/>
              </p:nvSpPr>
              <p:spPr bwMode="auto">
                <a:xfrm>
                  <a:off x="5323" y="1307"/>
                  <a:ext cx="144" cy="144"/>
                </a:xfrm>
                <a:custGeom>
                  <a:avLst/>
                  <a:gdLst>
                    <a:gd name="T0" fmla="*/ 7 w 61"/>
                    <a:gd name="T1" fmla="*/ 44 h 61"/>
                    <a:gd name="T2" fmla="*/ 17 w 61"/>
                    <a:gd name="T3" fmla="*/ 8 h 61"/>
                    <a:gd name="T4" fmla="*/ 54 w 61"/>
                    <a:gd name="T5" fmla="*/ 18 h 61"/>
                    <a:gd name="T6" fmla="*/ 43 w 61"/>
                    <a:gd name="T7" fmla="*/ 54 h 61"/>
                    <a:gd name="T8" fmla="*/ 7 w 61"/>
                    <a:gd name="T9" fmla="*/ 44 h 61"/>
                  </a:gdLst>
                  <a:ahLst/>
                  <a:cxnLst>
                    <a:cxn ang="0">
                      <a:pos x="T0" y="T1"/>
                    </a:cxn>
                    <a:cxn ang="0">
                      <a:pos x="T2" y="T3"/>
                    </a:cxn>
                    <a:cxn ang="0">
                      <a:pos x="T4" y="T5"/>
                    </a:cxn>
                    <a:cxn ang="0">
                      <a:pos x="T6" y="T7"/>
                    </a:cxn>
                    <a:cxn ang="0">
                      <a:pos x="T8" y="T9"/>
                    </a:cxn>
                  </a:cxnLst>
                  <a:rect l="0" t="0" r="r" b="b"/>
                  <a:pathLst>
                    <a:path w="61" h="61">
                      <a:moveTo>
                        <a:pt x="7" y="44"/>
                      </a:moveTo>
                      <a:cubicBezTo>
                        <a:pt x="0" y="31"/>
                        <a:pt x="5" y="15"/>
                        <a:pt x="17" y="8"/>
                      </a:cubicBezTo>
                      <a:cubicBezTo>
                        <a:pt x="30" y="0"/>
                        <a:pt x="46" y="5"/>
                        <a:pt x="54" y="18"/>
                      </a:cubicBezTo>
                      <a:cubicBezTo>
                        <a:pt x="61" y="31"/>
                        <a:pt x="56" y="47"/>
                        <a:pt x="43" y="54"/>
                      </a:cubicBezTo>
                      <a:cubicBezTo>
                        <a:pt x="30" y="61"/>
                        <a:pt x="14" y="57"/>
                        <a:pt x="7" y="4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248" name="Freeform 113">
                  <a:extLst>
                    <a:ext uri="{FF2B5EF4-FFF2-40B4-BE49-F238E27FC236}">
                      <a16:creationId xmlns="" xmlns:a16="http://schemas.microsoft.com/office/drawing/2014/main" id="{DF4D4A6B-4416-408D-B3FB-372F936C5975}"/>
                    </a:ext>
                  </a:extLst>
                </p:cNvPr>
                <p:cNvSpPr>
                  <a:spLocks/>
                </p:cNvSpPr>
                <p:nvPr/>
              </p:nvSpPr>
              <p:spPr bwMode="auto">
                <a:xfrm>
                  <a:off x="5200" y="1101"/>
                  <a:ext cx="142" cy="142"/>
                </a:xfrm>
                <a:custGeom>
                  <a:avLst/>
                  <a:gdLst>
                    <a:gd name="T0" fmla="*/ 9 w 60"/>
                    <a:gd name="T1" fmla="*/ 46 h 60"/>
                    <a:gd name="T2" fmla="*/ 14 w 60"/>
                    <a:gd name="T3" fmla="*/ 8 h 60"/>
                    <a:gd name="T4" fmla="*/ 51 w 60"/>
                    <a:gd name="T5" fmla="*/ 14 h 60"/>
                    <a:gd name="T6" fmla="*/ 46 w 60"/>
                    <a:gd name="T7" fmla="*/ 51 h 60"/>
                    <a:gd name="T8" fmla="*/ 9 w 60"/>
                    <a:gd name="T9" fmla="*/ 46 h 60"/>
                  </a:gdLst>
                  <a:ahLst/>
                  <a:cxnLst>
                    <a:cxn ang="0">
                      <a:pos x="T0" y="T1"/>
                    </a:cxn>
                    <a:cxn ang="0">
                      <a:pos x="T2" y="T3"/>
                    </a:cxn>
                    <a:cxn ang="0">
                      <a:pos x="T4" y="T5"/>
                    </a:cxn>
                    <a:cxn ang="0">
                      <a:pos x="T6" y="T7"/>
                    </a:cxn>
                    <a:cxn ang="0">
                      <a:pos x="T8" y="T9"/>
                    </a:cxn>
                  </a:cxnLst>
                  <a:rect l="0" t="0" r="r" b="b"/>
                  <a:pathLst>
                    <a:path w="60" h="60">
                      <a:moveTo>
                        <a:pt x="9" y="46"/>
                      </a:moveTo>
                      <a:cubicBezTo>
                        <a:pt x="0" y="34"/>
                        <a:pt x="2" y="17"/>
                        <a:pt x="14" y="8"/>
                      </a:cubicBezTo>
                      <a:cubicBezTo>
                        <a:pt x="26" y="0"/>
                        <a:pt x="42" y="2"/>
                        <a:pt x="51" y="14"/>
                      </a:cubicBezTo>
                      <a:cubicBezTo>
                        <a:pt x="60" y="25"/>
                        <a:pt x="58" y="42"/>
                        <a:pt x="46" y="51"/>
                      </a:cubicBezTo>
                      <a:cubicBezTo>
                        <a:pt x="34" y="60"/>
                        <a:pt x="18" y="57"/>
                        <a:pt x="9" y="46"/>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249" name="Freeform 114">
                  <a:extLst>
                    <a:ext uri="{FF2B5EF4-FFF2-40B4-BE49-F238E27FC236}">
                      <a16:creationId xmlns="" xmlns:a16="http://schemas.microsoft.com/office/drawing/2014/main" id="{702370AA-10EA-4F18-8D04-5D936C4CDB90}"/>
                    </a:ext>
                  </a:extLst>
                </p:cNvPr>
                <p:cNvSpPr>
                  <a:spLocks/>
                </p:cNvSpPr>
                <p:nvPr/>
              </p:nvSpPr>
              <p:spPr bwMode="auto">
                <a:xfrm>
                  <a:off x="5051" y="912"/>
                  <a:ext cx="137" cy="139"/>
                </a:xfrm>
                <a:custGeom>
                  <a:avLst/>
                  <a:gdLst>
                    <a:gd name="T0" fmla="*/ 10 w 58"/>
                    <a:gd name="T1" fmla="*/ 48 h 59"/>
                    <a:gd name="T2" fmla="*/ 10 w 58"/>
                    <a:gd name="T3" fmla="*/ 11 h 59"/>
                    <a:gd name="T4" fmla="*/ 48 w 58"/>
                    <a:gd name="T5" fmla="*/ 11 h 59"/>
                    <a:gd name="T6" fmla="*/ 48 w 58"/>
                    <a:gd name="T7" fmla="*/ 48 h 59"/>
                    <a:gd name="T8" fmla="*/ 10 w 58"/>
                    <a:gd name="T9" fmla="*/ 48 h 59"/>
                  </a:gdLst>
                  <a:ahLst/>
                  <a:cxnLst>
                    <a:cxn ang="0">
                      <a:pos x="T0" y="T1"/>
                    </a:cxn>
                    <a:cxn ang="0">
                      <a:pos x="T2" y="T3"/>
                    </a:cxn>
                    <a:cxn ang="0">
                      <a:pos x="T4" y="T5"/>
                    </a:cxn>
                    <a:cxn ang="0">
                      <a:pos x="T6" y="T7"/>
                    </a:cxn>
                    <a:cxn ang="0">
                      <a:pos x="T8" y="T9"/>
                    </a:cxn>
                  </a:cxnLst>
                  <a:rect l="0" t="0" r="r" b="b"/>
                  <a:pathLst>
                    <a:path w="58" h="59">
                      <a:moveTo>
                        <a:pt x="10" y="48"/>
                      </a:moveTo>
                      <a:cubicBezTo>
                        <a:pt x="0" y="38"/>
                        <a:pt x="0" y="21"/>
                        <a:pt x="10" y="11"/>
                      </a:cubicBezTo>
                      <a:cubicBezTo>
                        <a:pt x="20" y="0"/>
                        <a:pt x="37" y="0"/>
                        <a:pt x="48" y="11"/>
                      </a:cubicBezTo>
                      <a:cubicBezTo>
                        <a:pt x="58" y="21"/>
                        <a:pt x="58" y="38"/>
                        <a:pt x="48" y="48"/>
                      </a:cubicBezTo>
                      <a:cubicBezTo>
                        <a:pt x="37" y="59"/>
                        <a:pt x="21" y="59"/>
                        <a:pt x="10" y="48"/>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250" name="Freeform 115">
                  <a:extLst>
                    <a:ext uri="{FF2B5EF4-FFF2-40B4-BE49-F238E27FC236}">
                      <a16:creationId xmlns="" xmlns:a16="http://schemas.microsoft.com/office/drawing/2014/main" id="{F3876544-AD26-4428-8611-EB94C6907555}"/>
                    </a:ext>
                  </a:extLst>
                </p:cNvPr>
                <p:cNvSpPr>
                  <a:spLocks/>
                </p:cNvSpPr>
                <p:nvPr/>
              </p:nvSpPr>
              <p:spPr bwMode="auto">
                <a:xfrm>
                  <a:off x="4871" y="744"/>
                  <a:ext cx="142" cy="142"/>
                </a:xfrm>
                <a:custGeom>
                  <a:avLst/>
                  <a:gdLst>
                    <a:gd name="T0" fmla="*/ 14 w 60"/>
                    <a:gd name="T1" fmla="*/ 51 h 60"/>
                    <a:gd name="T2" fmla="*/ 9 w 60"/>
                    <a:gd name="T3" fmla="*/ 14 h 60"/>
                    <a:gd name="T4" fmla="*/ 46 w 60"/>
                    <a:gd name="T5" fmla="*/ 9 h 60"/>
                    <a:gd name="T6" fmla="*/ 51 w 60"/>
                    <a:gd name="T7" fmla="*/ 46 h 60"/>
                    <a:gd name="T8" fmla="*/ 14 w 60"/>
                    <a:gd name="T9" fmla="*/ 51 h 60"/>
                  </a:gdLst>
                  <a:ahLst/>
                  <a:cxnLst>
                    <a:cxn ang="0">
                      <a:pos x="T0" y="T1"/>
                    </a:cxn>
                    <a:cxn ang="0">
                      <a:pos x="T2" y="T3"/>
                    </a:cxn>
                    <a:cxn ang="0">
                      <a:pos x="T4" y="T5"/>
                    </a:cxn>
                    <a:cxn ang="0">
                      <a:pos x="T6" y="T7"/>
                    </a:cxn>
                    <a:cxn ang="0">
                      <a:pos x="T8" y="T9"/>
                    </a:cxn>
                  </a:cxnLst>
                  <a:rect l="0" t="0" r="r" b="b"/>
                  <a:pathLst>
                    <a:path w="60" h="60">
                      <a:moveTo>
                        <a:pt x="14" y="51"/>
                      </a:moveTo>
                      <a:cubicBezTo>
                        <a:pt x="3" y="42"/>
                        <a:pt x="0" y="26"/>
                        <a:pt x="9" y="14"/>
                      </a:cubicBezTo>
                      <a:cubicBezTo>
                        <a:pt x="18" y="2"/>
                        <a:pt x="34" y="0"/>
                        <a:pt x="46" y="9"/>
                      </a:cubicBezTo>
                      <a:cubicBezTo>
                        <a:pt x="58" y="18"/>
                        <a:pt x="60" y="34"/>
                        <a:pt x="51" y="46"/>
                      </a:cubicBezTo>
                      <a:cubicBezTo>
                        <a:pt x="43" y="58"/>
                        <a:pt x="26" y="60"/>
                        <a:pt x="14" y="51"/>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251" name="Freeform 116">
                  <a:extLst>
                    <a:ext uri="{FF2B5EF4-FFF2-40B4-BE49-F238E27FC236}">
                      <a16:creationId xmlns="" xmlns:a16="http://schemas.microsoft.com/office/drawing/2014/main" id="{CC58EDBB-BC47-4EAA-BD43-45F9E288A895}"/>
                    </a:ext>
                  </a:extLst>
                </p:cNvPr>
                <p:cNvSpPr>
                  <a:spLocks/>
                </p:cNvSpPr>
                <p:nvPr/>
              </p:nvSpPr>
              <p:spPr bwMode="auto">
                <a:xfrm>
                  <a:off x="4672" y="602"/>
                  <a:ext cx="144" cy="144"/>
                </a:xfrm>
                <a:custGeom>
                  <a:avLst/>
                  <a:gdLst>
                    <a:gd name="T0" fmla="*/ 18 w 61"/>
                    <a:gd name="T1" fmla="*/ 54 h 61"/>
                    <a:gd name="T2" fmla="*/ 7 w 61"/>
                    <a:gd name="T3" fmla="*/ 18 h 61"/>
                    <a:gd name="T4" fmla="*/ 43 w 61"/>
                    <a:gd name="T5" fmla="*/ 7 h 61"/>
                    <a:gd name="T6" fmla="*/ 54 w 61"/>
                    <a:gd name="T7" fmla="*/ 43 h 61"/>
                    <a:gd name="T8" fmla="*/ 18 w 61"/>
                    <a:gd name="T9" fmla="*/ 54 h 61"/>
                  </a:gdLst>
                  <a:ahLst/>
                  <a:cxnLst>
                    <a:cxn ang="0">
                      <a:pos x="T0" y="T1"/>
                    </a:cxn>
                    <a:cxn ang="0">
                      <a:pos x="T2" y="T3"/>
                    </a:cxn>
                    <a:cxn ang="0">
                      <a:pos x="T4" y="T5"/>
                    </a:cxn>
                    <a:cxn ang="0">
                      <a:pos x="T6" y="T7"/>
                    </a:cxn>
                    <a:cxn ang="0">
                      <a:pos x="T8" y="T9"/>
                    </a:cxn>
                  </a:cxnLst>
                  <a:rect l="0" t="0" r="r" b="b"/>
                  <a:pathLst>
                    <a:path w="61" h="61">
                      <a:moveTo>
                        <a:pt x="18" y="54"/>
                      </a:moveTo>
                      <a:cubicBezTo>
                        <a:pt x="5" y="47"/>
                        <a:pt x="0" y="31"/>
                        <a:pt x="7" y="18"/>
                      </a:cubicBezTo>
                      <a:cubicBezTo>
                        <a:pt x="14" y="5"/>
                        <a:pt x="30" y="0"/>
                        <a:pt x="43" y="7"/>
                      </a:cubicBezTo>
                      <a:cubicBezTo>
                        <a:pt x="56" y="14"/>
                        <a:pt x="61" y="31"/>
                        <a:pt x="54" y="43"/>
                      </a:cubicBezTo>
                      <a:cubicBezTo>
                        <a:pt x="47" y="56"/>
                        <a:pt x="31" y="61"/>
                        <a:pt x="18" y="5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252" name="Freeform 117">
                  <a:extLst>
                    <a:ext uri="{FF2B5EF4-FFF2-40B4-BE49-F238E27FC236}">
                      <a16:creationId xmlns="" xmlns:a16="http://schemas.microsoft.com/office/drawing/2014/main" id="{D3721374-1F2B-4DC8-B4C2-7488842BBBA5}"/>
                    </a:ext>
                  </a:extLst>
                </p:cNvPr>
                <p:cNvSpPr>
                  <a:spLocks/>
                </p:cNvSpPr>
                <p:nvPr/>
              </p:nvSpPr>
              <p:spPr bwMode="auto">
                <a:xfrm>
                  <a:off x="4457" y="493"/>
                  <a:ext cx="142" cy="142"/>
                </a:xfrm>
                <a:custGeom>
                  <a:avLst/>
                  <a:gdLst>
                    <a:gd name="T0" fmla="*/ 21 w 60"/>
                    <a:gd name="T1" fmla="*/ 54 h 60"/>
                    <a:gd name="T2" fmla="*/ 6 w 60"/>
                    <a:gd name="T3" fmla="*/ 20 h 60"/>
                    <a:gd name="T4" fmla="*/ 40 w 60"/>
                    <a:gd name="T5" fmla="*/ 5 h 60"/>
                    <a:gd name="T6" fmla="*/ 55 w 60"/>
                    <a:gd name="T7" fmla="*/ 39 h 60"/>
                    <a:gd name="T8" fmla="*/ 21 w 60"/>
                    <a:gd name="T9" fmla="*/ 54 h 60"/>
                  </a:gdLst>
                  <a:ahLst/>
                  <a:cxnLst>
                    <a:cxn ang="0">
                      <a:pos x="T0" y="T1"/>
                    </a:cxn>
                    <a:cxn ang="0">
                      <a:pos x="T2" y="T3"/>
                    </a:cxn>
                    <a:cxn ang="0">
                      <a:pos x="T4" y="T5"/>
                    </a:cxn>
                    <a:cxn ang="0">
                      <a:pos x="T6" y="T7"/>
                    </a:cxn>
                    <a:cxn ang="0">
                      <a:pos x="T8" y="T9"/>
                    </a:cxn>
                  </a:cxnLst>
                  <a:rect l="0" t="0" r="r" b="b"/>
                  <a:pathLst>
                    <a:path w="60" h="60">
                      <a:moveTo>
                        <a:pt x="21" y="54"/>
                      </a:moveTo>
                      <a:cubicBezTo>
                        <a:pt x="7" y="49"/>
                        <a:pt x="0" y="34"/>
                        <a:pt x="6" y="20"/>
                      </a:cubicBezTo>
                      <a:cubicBezTo>
                        <a:pt x="11" y="6"/>
                        <a:pt x="26" y="0"/>
                        <a:pt x="40" y="5"/>
                      </a:cubicBezTo>
                      <a:cubicBezTo>
                        <a:pt x="53" y="10"/>
                        <a:pt x="60" y="25"/>
                        <a:pt x="55" y="39"/>
                      </a:cubicBezTo>
                      <a:cubicBezTo>
                        <a:pt x="50" y="53"/>
                        <a:pt x="35" y="60"/>
                        <a:pt x="21" y="5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253" name="Freeform 118">
                  <a:extLst>
                    <a:ext uri="{FF2B5EF4-FFF2-40B4-BE49-F238E27FC236}">
                      <a16:creationId xmlns="" xmlns:a16="http://schemas.microsoft.com/office/drawing/2014/main" id="{0A6E073D-FF6B-4CC4-AE36-D8FE4AB98A81}"/>
                    </a:ext>
                  </a:extLst>
                </p:cNvPr>
                <p:cNvSpPr>
                  <a:spLocks/>
                </p:cNvSpPr>
                <p:nvPr/>
              </p:nvSpPr>
              <p:spPr bwMode="auto">
                <a:xfrm>
                  <a:off x="4229" y="412"/>
                  <a:ext cx="140" cy="140"/>
                </a:xfrm>
                <a:custGeom>
                  <a:avLst/>
                  <a:gdLst>
                    <a:gd name="T0" fmla="*/ 24 w 59"/>
                    <a:gd name="T1" fmla="*/ 55 h 59"/>
                    <a:gd name="T2" fmla="*/ 4 w 59"/>
                    <a:gd name="T3" fmla="*/ 24 h 59"/>
                    <a:gd name="T4" fmla="*/ 35 w 59"/>
                    <a:gd name="T5" fmla="*/ 4 h 59"/>
                    <a:gd name="T6" fmla="*/ 55 w 59"/>
                    <a:gd name="T7" fmla="*/ 35 h 59"/>
                    <a:gd name="T8" fmla="*/ 24 w 59"/>
                    <a:gd name="T9" fmla="*/ 55 h 59"/>
                  </a:gdLst>
                  <a:ahLst/>
                  <a:cxnLst>
                    <a:cxn ang="0">
                      <a:pos x="T0" y="T1"/>
                    </a:cxn>
                    <a:cxn ang="0">
                      <a:pos x="T2" y="T3"/>
                    </a:cxn>
                    <a:cxn ang="0">
                      <a:pos x="T4" y="T5"/>
                    </a:cxn>
                    <a:cxn ang="0">
                      <a:pos x="T6" y="T7"/>
                    </a:cxn>
                    <a:cxn ang="0">
                      <a:pos x="T8" y="T9"/>
                    </a:cxn>
                  </a:cxnLst>
                  <a:rect l="0" t="0" r="r" b="b"/>
                  <a:pathLst>
                    <a:path w="59" h="59">
                      <a:moveTo>
                        <a:pt x="24" y="55"/>
                      </a:moveTo>
                      <a:cubicBezTo>
                        <a:pt x="9" y="52"/>
                        <a:pt x="0" y="38"/>
                        <a:pt x="4" y="24"/>
                      </a:cubicBezTo>
                      <a:cubicBezTo>
                        <a:pt x="7" y="9"/>
                        <a:pt x="21" y="0"/>
                        <a:pt x="35" y="4"/>
                      </a:cubicBezTo>
                      <a:cubicBezTo>
                        <a:pt x="50" y="7"/>
                        <a:pt x="59" y="21"/>
                        <a:pt x="55" y="35"/>
                      </a:cubicBezTo>
                      <a:cubicBezTo>
                        <a:pt x="52" y="50"/>
                        <a:pt x="38" y="59"/>
                        <a:pt x="24" y="55"/>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254" name="Freeform 119">
                  <a:extLst>
                    <a:ext uri="{FF2B5EF4-FFF2-40B4-BE49-F238E27FC236}">
                      <a16:creationId xmlns="" xmlns:a16="http://schemas.microsoft.com/office/drawing/2014/main" id="{2011A357-D529-410C-A937-6EF548D9757A}"/>
                    </a:ext>
                  </a:extLst>
                </p:cNvPr>
                <p:cNvSpPr>
                  <a:spLocks/>
                </p:cNvSpPr>
                <p:nvPr/>
              </p:nvSpPr>
              <p:spPr bwMode="auto">
                <a:xfrm>
                  <a:off x="3995" y="370"/>
                  <a:ext cx="133" cy="130"/>
                </a:xfrm>
                <a:custGeom>
                  <a:avLst/>
                  <a:gdLst>
                    <a:gd name="T0" fmla="*/ 26 w 56"/>
                    <a:gd name="T1" fmla="*/ 54 h 55"/>
                    <a:gd name="T2" fmla="*/ 1 w 56"/>
                    <a:gd name="T3" fmla="*/ 25 h 55"/>
                    <a:gd name="T4" fmla="*/ 30 w 56"/>
                    <a:gd name="T5" fmla="*/ 1 h 55"/>
                    <a:gd name="T6" fmla="*/ 54 w 56"/>
                    <a:gd name="T7" fmla="*/ 30 h 55"/>
                    <a:gd name="T8" fmla="*/ 26 w 56"/>
                    <a:gd name="T9" fmla="*/ 54 h 55"/>
                  </a:gdLst>
                  <a:ahLst/>
                  <a:cxnLst>
                    <a:cxn ang="0">
                      <a:pos x="T0" y="T1"/>
                    </a:cxn>
                    <a:cxn ang="0">
                      <a:pos x="T2" y="T3"/>
                    </a:cxn>
                    <a:cxn ang="0">
                      <a:pos x="T4" y="T5"/>
                    </a:cxn>
                    <a:cxn ang="0">
                      <a:pos x="T6" y="T7"/>
                    </a:cxn>
                    <a:cxn ang="0">
                      <a:pos x="T8" y="T9"/>
                    </a:cxn>
                  </a:cxnLst>
                  <a:rect l="0" t="0" r="r" b="b"/>
                  <a:pathLst>
                    <a:path w="56" h="55">
                      <a:moveTo>
                        <a:pt x="26" y="54"/>
                      </a:moveTo>
                      <a:cubicBezTo>
                        <a:pt x="11" y="53"/>
                        <a:pt x="0" y="40"/>
                        <a:pt x="1" y="25"/>
                      </a:cubicBezTo>
                      <a:cubicBezTo>
                        <a:pt x="3" y="11"/>
                        <a:pt x="16" y="0"/>
                        <a:pt x="30" y="1"/>
                      </a:cubicBezTo>
                      <a:cubicBezTo>
                        <a:pt x="45" y="2"/>
                        <a:pt x="56" y="15"/>
                        <a:pt x="54" y="30"/>
                      </a:cubicBezTo>
                      <a:cubicBezTo>
                        <a:pt x="53" y="44"/>
                        <a:pt x="40" y="55"/>
                        <a:pt x="26" y="5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255" name="Freeform 120">
                  <a:extLst>
                    <a:ext uri="{FF2B5EF4-FFF2-40B4-BE49-F238E27FC236}">
                      <a16:creationId xmlns="" xmlns:a16="http://schemas.microsoft.com/office/drawing/2014/main" id="{107A528C-0D74-4880-96F2-815312EBDD43}"/>
                    </a:ext>
                  </a:extLst>
                </p:cNvPr>
                <p:cNvSpPr>
                  <a:spLocks/>
                </p:cNvSpPr>
                <p:nvPr/>
              </p:nvSpPr>
              <p:spPr bwMode="auto">
                <a:xfrm>
                  <a:off x="3754" y="355"/>
                  <a:ext cx="130" cy="131"/>
                </a:xfrm>
                <a:custGeom>
                  <a:avLst/>
                  <a:gdLst>
                    <a:gd name="T0" fmla="*/ 29 w 55"/>
                    <a:gd name="T1" fmla="*/ 54 h 55"/>
                    <a:gd name="T2" fmla="*/ 1 w 55"/>
                    <a:gd name="T3" fmla="*/ 29 h 55"/>
                    <a:gd name="T4" fmla="*/ 26 w 55"/>
                    <a:gd name="T5" fmla="*/ 1 h 55"/>
                    <a:gd name="T6" fmla="*/ 54 w 55"/>
                    <a:gd name="T7" fmla="*/ 26 h 55"/>
                    <a:gd name="T8" fmla="*/ 29 w 55"/>
                    <a:gd name="T9" fmla="*/ 54 h 55"/>
                  </a:gdLst>
                  <a:ahLst/>
                  <a:cxnLst>
                    <a:cxn ang="0">
                      <a:pos x="T0" y="T1"/>
                    </a:cxn>
                    <a:cxn ang="0">
                      <a:pos x="T2" y="T3"/>
                    </a:cxn>
                    <a:cxn ang="0">
                      <a:pos x="T4" y="T5"/>
                    </a:cxn>
                    <a:cxn ang="0">
                      <a:pos x="T6" y="T7"/>
                    </a:cxn>
                    <a:cxn ang="0">
                      <a:pos x="T8" y="T9"/>
                    </a:cxn>
                  </a:cxnLst>
                  <a:rect l="0" t="0" r="r" b="b"/>
                  <a:pathLst>
                    <a:path w="55" h="55">
                      <a:moveTo>
                        <a:pt x="29" y="54"/>
                      </a:moveTo>
                      <a:cubicBezTo>
                        <a:pt x="14" y="55"/>
                        <a:pt x="2" y="43"/>
                        <a:pt x="1" y="29"/>
                      </a:cubicBezTo>
                      <a:cubicBezTo>
                        <a:pt x="0" y="14"/>
                        <a:pt x="11" y="2"/>
                        <a:pt x="26" y="1"/>
                      </a:cubicBezTo>
                      <a:cubicBezTo>
                        <a:pt x="41" y="0"/>
                        <a:pt x="53" y="11"/>
                        <a:pt x="54" y="26"/>
                      </a:cubicBezTo>
                      <a:cubicBezTo>
                        <a:pt x="55" y="41"/>
                        <a:pt x="43" y="53"/>
                        <a:pt x="29" y="5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256" name="Freeform 121">
                  <a:extLst>
                    <a:ext uri="{FF2B5EF4-FFF2-40B4-BE49-F238E27FC236}">
                      <a16:creationId xmlns="" xmlns:a16="http://schemas.microsoft.com/office/drawing/2014/main" id="{58F6DAEA-13C5-47AB-9A4A-41AAE0AB7BDE}"/>
                    </a:ext>
                  </a:extLst>
                </p:cNvPr>
                <p:cNvSpPr>
                  <a:spLocks/>
                </p:cNvSpPr>
                <p:nvPr/>
              </p:nvSpPr>
              <p:spPr bwMode="auto">
                <a:xfrm>
                  <a:off x="3507" y="372"/>
                  <a:ext cx="138" cy="137"/>
                </a:xfrm>
                <a:custGeom>
                  <a:avLst/>
                  <a:gdLst>
                    <a:gd name="T0" fmla="*/ 34 w 58"/>
                    <a:gd name="T1" fmla="*/ 55 h 58"/>
                    <a:gd name="T2" fmla="*/ 3 w 58"/>
                    <a:gd name="T3" fmla="*/ 34 h 58"/>
                    <a:gd name="T4" fmla="*/ 24 w 58"/>
                    <a:gd name="T5" fmla="*/ 3 h 58"/>
                    <a:gd name="T6" fmla="*/ 55 w 58"/>
                    <a:gd name="T7" fmla="*/ 24 h 58"/>
                    <a:gd name="T8" fmla="*/ 34 w 58"/>
                    <a:gd name="T9" fmla="*/ 55 h 58"/>
                  </a:gdLst>
                  <a:ahLst/>
                  <a:cxnLst>
                    <a:cxn ang="0">
                      <a:pos x="T0" y="T1"/>
                    </a:cxn>
                    <a:cxn ang="0">
                      <a:pos x="T2" y="T3"/>
                    </a:cxn>
                    <a:cxn ang="0">
                      <a:pos x="T4" y="T5"/>
                    </a:cxn>
                    <a:cxn ang="0">
                      <a:pos x="T6" y="T7"/>
                    </a:cxn>
                    <a:cxn ang="0">
                      <a:pos x="T8" y="T9"/>
                    </a:cxn>
                  </a:cxnLst>
                  <a:rect l="0" t="0" r="r" b="b"/>
                  <a:pathLst>
                    <a:path w="58" h="58">
                      <a:moveTo>
                        <a:pt x="34" y="55"/>
                      </a:moveTo>
                      <a:cubicBezTo>
                        <a:pt x="20" y="58"/>
                        <a:pt x="6" y="48"/>
                        <a:pt x="3" y="34"/>
                      </a:cubicBezTo>
                      <a:cubicBezTo>
                        <a:pt x="0" y="20"/>
                        <a:pt x="10" y="6"/>
                        <a:pt x="24" y="3"/>
                      </a:cubicBezTo>
                      <a:cubicBezTo>
                        <a:pt x="38" y="0"/>
                        <a:pt x="52" y="9"/>
                        <a:pt x="55" y="24"/>
                      </a:cubicBezTo>
                      <a:cubicBezTo>
                        <a:pt x="58" y="38"/>
                        <a:pt x="49" y="52"/>
                        <a:pt x="34" y="55"/>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257" name="Freeform 122">
                  <a:extLst>
                    <a:ext uri="{FF2B5EF4-FFF2-40B4-BE49-F238E27FC236}">
                      <a16:creationId xmlns="" xmlns:a16="http://schemas.microsoft.com/office/drawing/2014/main" id="{F84A73D8-B95E-4745-97FB-40134D164932}"/>
                    </a:ext>
                  </a:extLst>
                </p:cNvPr>
                <p:cNvSpPr>
                  <a:spLocks/>
                </p:cNvSpPr>
                <p:nvPr/>
              </p:nvSpPr>
              <p:spPr bwMode="auto">
                <a:xfrm>
                  <a:off x="3268" y="422"/>
                  <a:ext cx="142" cy="142"/>
                </a:xfrm>
                <a:custGeom>
                  <a:avLst/>
                  <a:gdLst>
                    <a:gd name="T0" fmla="*/ 39 w 60"/>
                    <a:gd name="T1" fmla="*/ 55 h 60"/>
                    <a:gd name="T2" fmla="*/ 5 w 60"/>
                    <a:gd name="T3" fmla="*/ 39 h 60"/>
                    <a:gd name="T4" fmla="*/ 21 w 60"/>
                    <a:gd name="T5" fmla="*/ 5 h 60"/>
                    <a:gd name="T6" fmla="*/ 55 w 60"/>
                    <a:gd name="T7" fmla="*/ 22 h 60"/>
                    <a:gd name="T8" fmla="*/ 39 w 60"/>
                    <a:gd name="T9" fmla="*/ 55 h 60"/>
                  </a:gdLst>
                  <a:ahLst/>
                  <a:cxnLst>
                    <a:cxn ang="0">
                      <a:pos x="T0" y="T1"/>
                    </a:cxn>
                    <a:cxn ang="0">
                      <a:pos x="T2" y="T3"/>
                    </a:cxn>
                    <a:cxn ang="0">
                      <a:pos x="T4" y="T5"/>
                    </a:cxn>
                    <a:cxn ang="0">
                      <a:pos x="T6" y="T7"/>
                    </a:cxn>
                    <a:cxn ang="0">
                      <a:pos x="T8" y="T9"/>
                    </a:cxn>
                  </a:cxnLst>
                  <a:rect l="0" t="0" r="r" b="b"/>
                  <a:pathLst>
                    <a:path w="60" h="60">
                      <a:moveTo>
                        <a:pt x="39" y="55"/>
                      </a:moveTo>
                      <a:cubicBezTo>
                        <a:pt x="25" y="60"/>
                        <a:pt x="10" y="53"/>
                        <a:pt x="5" y="39"/>
                      </a:cubicBezTo>
                      <a:cubicBezTo>
                        <a:pt x="0" y="25"/>
                        <a:pt x="7" y="10"/>
                        <a:pt x="21" y="5"/>
                      </a:cubicBezTo>
                      <a:cubicBezTo>
                        <a:pt x="35" y="0"/>
                        <a:pt x="50" y="8"/>
                        <a:pt x="55" y="22"/>
                      </a:cubicBezTo>
                      <a:cubicBezTo>
                        <a:pt x="60" y="35"/>
                        <a:pt x="53" y="51"/>
                        <a:pt x="39" y="55"/>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258" name="Freeform 123">
                  <a:extLst>
                    <a:ext uri="{FF2B5EF4-FFF2-40B4-BE49-F238E27FC236}">
                      <a16:creationId xmlns="" xmlns:a16="http://schemas.microsoft.com/office/drawing/2014/main" id="{C65563BE-F5C3-41D6-BC3E-9F7C46CB8707}"/>
                    </a:ext>
                  </a:extLst>
                </p:cNvPr>
                <p:cNvSpPr>
                  <a:spLocks/>
                </p:cNvSpPr>
                <p:nvPr/>
              </p:nvSpPr>
              <p:spPr bwMode="auto">
                <a:xfrm>
                  <a:off x="3041" y="507"/>
                  <a:ext cx="142" cy="144"/>
                </a:xfrm>
                <a:custGeom>
                  <a:avLst/>
                  <a:gdLst>
                    <a:gd name="T0" fmla="*/ 42 w 60"/>
                    <a:gd name="T1" fmla="*/ 54 h 61"/>
                    <a:gd name="T2" fmla="*/ 6 w 60"/>
                    <a:gd name="T3" fmla="*/ 43 h 61"/>
                    <a:gd name="T4" fmla="*/ 18 w 60"/>
                    <a:gd name="T5" fmla="*/ 7 h 61"/>
                    <a:gd name="T6" fmla="*/ 54 w 60"/>
                    <a:gd name="T7" fmla="*/ 18 h 61"/>
                    <a:gd name="T8" fmla="*/ 42 w 60"/>
                    <a:gd name="T9" fmla="*/ 54 h 61"/>
                  </a:gdLst>
                  <a:ahLst/>
                  <a:cxnLst>
                    <a:cxn ang="0">
                      <a:pos x="T0" y="T1"/>
                    </a:cxn>
                    <a:cxn ang="0">
                      <a:pos x="T2" y="T3"/>
                    </a:cxn>
                    <a:cxn ang="0">
                      <a:pos x="T4" y="T5"/>
                    </a:cxn>
                    <a:cxn ang="0">
                      <a:pos x="T6" y="T7"/>
                    </a:cxn>
                    <a:cxn ang="0">
                      <a:pos x="T8" y="T9"/>
                    </a:cxn>
                  </a:cxnLst>
                  <a:rect l="0" t="0" r="r" b="b"/>
                  <a:pathLst>
                    <a:path w="60" h="61">
                      <a:moveTo>
                        <a:pt x="42" y="54"/>
                      </a:moveTo>
                      <a:cubicBezTo>
                        <a:pt x="29" y="61"/>
                        <a:pt x="13" y="56"/>
                        <a:pt x="6" y="43"/>
                      </a:cubicBezTo>
                      <a:cubicBezTo>
                        <a:pt x="0" y="30"/>
                        <a:pt x="5" y="14"/>
                        <a:pt x="18" y="7"/>
                      </a:cubicBezTo>
                      <a:cubicBezTo>
                        <a:pt x="31" y="0"/>
                        <a:pt x="47" y="5"/>
                        <a:pt x="54" y="18"/>
                      </a:cubicBezTo>
                      <a:cubicBezTo>
                        <a:pt x="60" y="31"/>
                        <a:pt x="55" y="47"/>
                        <a:pt x="42" y="5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259" name="Freeform 124">
                  <a:extLst>
                    <a:ext uri="{FF2B5EF4-FFF2-40B4-BE49-F238E27FC236}">
                      <a16:creationId xmlns="" xmlns:a16="http://schemas.microsoft.com/office/drawing/2014/main" id="{25870506-2FC8-48FB-83A7-264CAA45AFF2}"/>
                    </a:ext>
                  </a:extLst>
                </p:cNvPr>
                <p:cNvSpPr>
                  <a:spLocks/>
                </p:cNvSpPr>
                <p:nvPr/>
              </p:nvSpPr>
              <p:spPr bwMode="auto">
                <a:xfrm>
                  <a:off x="2828" y="625"/>
                  <a:ext cx="142" cy="142"/>
                </a:xfrm>
                <a:custGeom>
                  <a:avLst/>
                  <a:gdLst>
                    <a:gd name="T0" fmla="*/ 45 w 60"/>
                    <a:gd name="T1" fmla="*/ 51 h 60"/>
                    <a:gd name="T2" fmla="*/ 8 w 60"/>
                    <a:gd name="T3" fmla="*/ 45 h 60"/>
                    <a:gd name="T4" fmla="*/ 15 w 60"/>
                    <a:gd name="T5" fmla="*/ 8 h 60"/>
                    <a:gd name="T6" fmla="*/ 52 w 60"/>
                    <a:gd name="T7" fmla="*/ 14 h 60"/>
                    <a:gd name="T8" fmla="*/ 45 w 60"/>
                    <a:gd name="T9" fmla="*/ 51 h 60"/>
                  </a:gdLst>
                  <a:ahLst/>
                  <a:cxnLst>
                    <a:cxn ang="0">
                      <a:pos x="T0" y="T1"/>
                    </a:cxn>
                    <a:cxn ang="0">
                      <a:pos x="T2" y="T3"/>
                    </a:cxn>
                    <a:cxn ang="0">
                      <a:pos x="T4" y="T5"/>
                    </a:cxn>
                    <a:cxn ang="0">
                      <a:pos x="T6" y="T7"/>
                    </a:cxn>
                    <a:cxn ang="0">
                      <a:pos x="T8" y="T9"/>
                    </a:cxn>
                  </a:cxnLst>
                  <a:rect l="0" t="0" r="r" b="b"/>
                  <a:pathLst>
                    <a:path w="60" h="60">
                      <a:moveTo>
                        <a:pt x="45" y="51"/>
                      </a:moveTo>
                      <a:cubicBezTo>
                        <a:pt x="33" y="60"/>
                        <a:pt x="17" y="57"/>
                        <a:pt x="8" y="45"/>
                      </a:cubicBezTo>
                      <a:cubicBezTo>
                        <a:pt x="0" y="33"/>
                        <a:pt x="3" y="16"/>
                        <a:pt x="15" y="8"/>
                      </a:cubicBezTo>
                      <a:cubicBezTo>
                        <a:pt x="27" y="0"/>
                        <a:pt x="43" y="3"/>
                        <a:pt x="52" y="14"/>
                      </a:cubicBezTo>
                      <a:cubicBezTo>
                        <a:pt x="60" y="26"/>
                        <a:pt x="57" y="43"/>
                        <a:pt x="45" y="51"/>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grpSp>
          <p:grpSp>
            <p:nvGrpSpPr>
              <p:cNvPr id="179" name="Group 127">
                <a:extLst>
                  <a:ext uri="{FF2B5EF4-FFF2-40B4-BE49-F238E27FC236}">
                    <a16:creationId xmlns="" xmlns:a16="http://schemas.microsoft.com/office/drawing/2014/main" id="{C144A2AC-7310-4783-80FA-70DA309133B1}"/>
                  </a:ext>
                </a:extLst>
              </p:cNvPr>
              <p:cNvGrpSpPr>
                <a:grpSpLocks noChangeAspect="1"/>
              </p:cNvGrpSpPr>
              <p:nvPr/>
            </p:nvGrpSpPr>
            <p:grpSpPr bwMode="auto">
              <a:xfrm>
                <a:off x="4054124" y="1924241"/>
                <a:ext cx="695012" cy="696040"/>
                <a:chOff x="2150" y="465"/>
                <a:chExt cx="3380" cy="3385"/>
              </a:xfrm>
              <a:gradFill flip="none" rotWithShape="1">
                <a:gsLst>
                  <a:gs pos="0">
                    <a:srgbClr val="01E2BC"/>
                  </a:gs>
                  <a:gs pos="77000">
                    <a:srgbClr val="01E2BC">
                      <a:alpha val="0"/>
                    </a:srgbClr>
                  </a:gs>
                </a:gsLst>
                <a:lin ang="13500000" scaled="1"/>
                <a:tileRect/>
              </a:gradFill>
            </p:grpSpPr>
            <p:sp>
              <p:nvSpPr>
                <p:cNvPr id="185" name="Freeform 128">
                  <a:extLst>
                    <a:ext uri="{FF2B5EF4-FFF2-40B4-BE49-F238E27FC236}">
                      <a16:creationId xmlns="" xmlns:a16="http://schemas.microsoft.com/office/drawing/2014/main" id="{B65E3919-D692-487D-9C27-DC246AD80476}"/>
                    </a:ext>
                  </a:extLst>
                </p:cNvPr>
                <p:cNvSpPr>
                  <a:spLocks/>
                </p:cNvSpPr>
                <p:nvPr/>
              </p:nvSpPr>
              <p:spPr bwMode="auto">
                <a:xfrm>
                  <a:off x="3440" y="465"/>
                  <a:ext cx="341" cy="93"/>
                </a:xfrm>
                <a:custGeom>
                  <a:avLst/>
                  <a:gdLst>
                    <a:gd name="T0" fmla="*/ 143 w 144"/>
                    <a:gd name="T1" fmla="*/ 9 h 39"/>
                    <a:gd name="T2" fmla="*/ 135 w 144"/>
                    <a:gd name="T3" fmla="*/ 21 h 39"/>
                    <a:gd name="T4" fmla="*/ 12 w 144"/>
                    <a:gd name="T5" fmla="*/ 38 h 39"/>
                    <a:gd name="T6" fmla="*/ 1 w 144"/>
                    <a:gd name="T7" fmla="*/ 29 h 39"/>
                    <a:gd name="T8" fmla="*/ 1 w 144"/>
                    <a:gd name="T9" fmla="*/ 29 h 39"/>
                    <a:gd name="T10" fmla="*/ 9 w 144"/>
                    <a:gd name="T11" fmla="*/ 18 h 39"/>
                    <a:gd name="T12" fmla="*/ 132 w 144"/>
                    <a:gd name="T13" fmla="*/ 1 h 39"/>
                    <a:gd name="T14" fmla="*/ 143 w 144"/>
                    <a:gd name="T15" fmla="*/ 9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4" h="39">
                      <a:moveTo>
                        <a:pt x="143" y="9"/>
                      </a:moveTo>
                      <a:cubicBezTo>
                        <a:pt x="144" y="15"/>
                        <a:pt x="140" y="20"/>
                        <a:pt x="135" y="21"/>
                      </a:cubicBezTo>
                      <a:cubicBezTo>
                        <a:pt x="12" y="38"/>
                        <a:pt x="12" y="38"/>
                        <a:pt x="12" y="38"/>
                      </a:cubicBezTo>
                      <a:cubicBezTo>
                        <a:pt x="6" y="39"/>
                        <a:pt x="1" y="35"/>
                        <a:pt x="1" y="29"/>
                      </a:cubicBezTo>
                      <a:cubicBezTo>
                        <a:pt x="1" y="29"/>
                        <a:pt x="1" y="29"/>
                        <a:pt x="1" y="29"/>
                      </a:cubicBezTo>
                      <a:cubicBezTo>
                        <a:pt x="0" y="24"/>
                        <a:pt x="4" y="19"/>
                        <a:pt x="9" y="18"/>
                      </a:cubicBezTo>
                      <a:cubicBezTo>
                        <a:pt x="132" y="1"/>
                        <a:pt x="132" y="1"/>
                        <a:pt x="132" y="1"/>
                      </a:cubicBezTo>
                      <a:cubicBezTo>
                        <a:pt x="137" y="0"/>
                        <a:pt x="143" y="4"/>
                        <a:pt x="143" y="9"/>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186" name="Freeform 129">
                  <a:extLst>
                    <a:ext uri="{FF2B5EF4-FFF2-40B4-BE49-F238E27FC236}">
                      <a16:creationId xmlns="" xmlns:a16="http://schemas.microsoft.com/office/drawing/2014/main" id="{711A90DC-56C3-4773-B80E-336F58C9260E}"/>
                    </a:ext>
                  </a:extLst>
                </p:cNvPr>
                <p:cNvSpPr>
                  <a:spLocks/>
                </p:cNvSpPr>
                <p:nvPr/>
              </p:nvSpPr>
              <p:spPr bwMode="auto">
                <a:xfrm>
                  <a:off x="3109" y="517"/>
                  <a:ext cx="329" cy="154"/>
                </a:xfrm>
                <a:custGeom>
                  <a:avLst/>
                  <a:gdLst>
                    <a:gd name="T0" fmla="*/ 137 w 139"/>
                    <a:gd name="T1" fmla="*/ 8 h 65"/>
                    <a:gd name="T2" fmla="*/ 131 w 139"/>
                    <a:gd name="T3" fmla="*/ 21 h 65"/>
                    <a:gd name="T4" fmla="*/ 15 w 139"/>
                    <a:gd name="T5" fmla="*/ 63 h 65"/>
                    <a:gd name="T6" fmla="*/ 2 w 139"/>
                    <a:gd name="T7" fmla="*/ 57 h 65"/>
                    <a:gd name="T8" fmla="*/ 2 w 139"/>
                    <a:gd name="T9" fmla="*/ 57 h 65"/>
                    <a:gd name="T10" fmla="*/ 8 w 139"/>
                    <a:gd name="T11" fmla="*/ 45 h 65"/>
                    <a:gd name="T12" fmla="*/ 124 w 139"/>
                    <a:gd name="T13" fmla="*/ 2 h 65"/>
                    <a:gd name="T14" fmla="*/ 137 w 139"/>
                    <a:gd name="T15" fmla="*/ 8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9" h="65">
                      <a:moveTo>
                        <a:pt x="137" y="8"/>
                      </a:moveTo>
                      <a:cubicBezTo>
                        <a:pt x="139" y="13"/>
                        <a:pt x="136" y="19"/>
                        <a:pt x="131" y="21"/>
                      </a:cubicBezTo>
                      <a:cubicBezTo>
                        <a:pt x="15" y="63"/>
                        <a:pt x="15" y="63"/>
                        <a:pt x="15" y="63"/>
                      </a:cubicBezTo>
                      <a:cubicBezTo>
                        <a:pt x="9" y="65"/>
                        <a:pt x="4" y="63"/>
                        <a:pt x="2" y="57"/>
                      </a:cubicBezTo>
                      <a:cubicBezTo>
                        <a:pt x="2" y="57"/>
                        <a:pt x="2" y="57"/>
                        <a:pt x="2" y="57"/>
                      </a:cubicBezTo>
                      <a:cubicBezTo>
                        <a:pt x="0" y="52"/>
                        <a:pt x="3" y="47"/>
                        <a:pt x="8" y="45"/>
                      </a:cubicBezTo>
                      <a:cubicBezTo>
                        <a:pt x="124" y="2"/>
                        <a:pt x="124" y="2"/>
                        <a:pt x="124" y="2"/>
                      </a:cubicBezTo>
                      <a:cubicBezTo>
                        <a:pt x="130" y="0"/>
                        <a:pt x="135" y="3"/>
                        <a:pt x="137" y="8"/>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187" name="Freeform 130">
                  <a:extLst>
                    <a:ext uri="{FF2B5EF4-FFF2-40B4-BE49-F238E27FC236}">
                      <a16:creationId xmlns="" xmlns:a16="http://schemas.microsoft.com/office/drawing/2014/main" id="{BB58B0F8-8D17-435C-93D1-FD9A808B7617}"/>
                    </a:ext>
                  </a:extLst>
                </p:cNvPr>
                <p:cNvSpPr>
                  <a:spLocks/>
                </p:cNvSpPr>
                <p:nvPr/>
              </p:nvSpPr>
              <p:spPr bwMode="auto">
                <a:xfrm>
                  <a:off x="2808" y="643"/>
                  <a:ext cx="303" cy="208"/>
                </a:xfrm>
                <a:custGeom>
                  <a:avLst/>
                  <a:gdLst>
                    <a:gd name="T0" fmla="*/ 126 w 128"/>
                    <a:gd name="T1" fmla="*/ 6 h 88"/>
                    <a:gd name="T2" fmla="*/ 122 w 128"/>
                    <a:gd name="T3" fmla="*/ 20 h 88"/>
                    <a:gd name="T4" fmla="*/ 17 w 128"/>
                    <a:gd name="T5" fmla="*/ 85 h 88"/>
                    <a:gd name="T6" fmla="*/ 3 w 128"/>
                    <a:gd name="T7" fmla="*/ 82 h 88"/>
                    <a:gd name="T8" fmla="*/ 3 w 128"/>
                    <a:gd name="T9" fmla="*/ 82 h 88"/>
                    <a:gd name="T10" fmla="*/ 7 w 128"/>
                    <a:gd name="T11" fmla="*/ 68 h 88"/>
                    <a:gd name="T12" fmla="*/ 112 w 128"/>
                    <a:gd name="T13" fmla="*/ 3 h 88"/>
                    <a:gd name="T14" fmla="*/ 126 w 128"/>
                    <a:gd name="T15" fmla="*/ 6 h 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 h="88">
                      <a:moveTo>
                        <a:pt x="126" y="6"/>
                      </a:moveTo>
                      <a:cubicBezTo>
                        <a:pt x="128" y="11"/>
                        <a:pt x="127" y="17"/>
                        <a:pt x="122" y="20"/>
                      </a:cubicBezTo>
                      <a:cubicBezTo>
                        <a:pt x="17" y="85"/>
                        <a:pt x="17" y="85"/>
                        <a:pt x="17" y="85"/>
                      </a:cubicBezTo>
                      <a:cubicBezTo>
                        <a:pt x="12" y="88"/>
                        <a:pt x="6" y="87"/>
                        <a:pt x="3" y="82"/>
                      </a:cubicBezTo>
                      <a:cubicBezTo>
                        <a:pt x="3" y="82"/>
                        <a:pt x="3" y="82"/>
                        <a:pt x="3" y="82"/>
                      </a:cubicBezTo>
                      <a:cubicBezTo>
                        <a:pt x="0" y="78"/>
                        <a:pt x="2" y="71"/>
                        <a:pt x="7" y="68"/>
                      </a:cubicBezTo>
                      <a:cubicBezTo>
                        <a:pt x="112" y="3"/>
                        <a:pt x="112" y="3"/>
                        <a:pt x="112" y="3"/>
                      </a:cubicBezTo>
                      <a:cubicBezTo>
                        <a:pt x="116" y="0"/>
                        <a:pt x="123" y="1"/>
                        <a:pt x="126" y="6"/>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188" name="Freeform 131">
                  <a:extLst>
                    <a:ext uri="{FF2B5EF4-FFF2-40B4-BE49-F238E27FC236}">
                      <a16:creationId xmlns="" xmlns:a16="http://schemas.microsoft.com/office/drawing/2014/main" id="{980CBC7B-95AD-4088-ACB9-3C7ACDAAAD54}"/>
                    </a:ext>
                  </a:extLst>
                </p:cNvPr>
                <p:cNvSpPr>
                  <a:spLocks/>
                </p:cNvSpPr>
                <p:nvPr/>
              </p:nvSpPr>
              <p:spPr bwMode="auto">
                <a:xfrm>
                  <a:off x="2555" y="832"/>
                  <a:ext cx="263" cy="256"/>
                </a:xfrm>
                <a:custGeom>
                  <a:avLst/>
                  <a:gdLst>
                    <a:gd name="T0" fmla="*/ 107 w 111"/>
                    <a:gd name="T1" fmla="*/ 4 h 108"/>
                    <a:gd name="T2" fmla="*/ 107 w 111"/>
                    <a:gd name="T3" fmla="*/ 18 h 108"/>
                    <a:gd name="T4" fmla="*/ 18 w 111"/>
                    <a:gd name="T5" fmla="*/ 105 h 108"/>
                    <a:gd name="T6" fmla="*/ 4 w 111"/>
                    <a:gd name="T7" fmla="*/ 104 h 108"/>
                    <a:gd name="T8" fmla="*/ 4 w 111"/>
                    <a:gd name="T9" fmla="*/ 104 h 108"/>
                    <a:gd name="T10" fmla="*/ 4 w 111"/>
                    <a:gd name="T11" fmla="*/ 90 h 108"/>
                    <a:gd name="T12" fmla="*/ 93 w 111"/>
                    <a:gd name="T13" fmla="*/ 4 h 108"/>
                    <a:gd name="T14" fmla="*/ 107 w 111"/>
                    <a:gd name="T15" fmla="*/ 4 h 1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 h="108">
                      <a:moveTo>
                        <a:pt x="107" y="4"/>
                      </a:moveTo>
                      <a:cubicBezTo>
                        <a:pt x="111" y="8"/>
                        <a:pt x="111" y="15"/>
                        <a:pt x="107" y="18"/>
                      </a:cubicBezTo>
                      <a:cubicBezTo>
                        <a:pt x="18" y="105"/>
                        <a:pt x="18" y="105"/>
                        <a:pt x="18" y="105"/>
                      </a:cubicBezTo>
                      <a:cubicBezTo>
                        <a:pt x="14" y="108"/>
                        <a:pt x="8" y="108"/>
                        <a:pt x="4" y="104"/>
                      </a:cubicBezTo>
                      <a:cubicBezTo>
                        <a:pt x="4" y="104"/>
                        <a:pt x="4" y="104"/>
                        <a:pt x="4" y="104"/>
                      </a:cubicBezTo>
                      <a:cubicBezTo>
                        <a:pt x="0" y="100"/>
                        <a:pt x="0" y="94"/>
                        <a:pt x="4" y="90"/>
                      </a:cubicBezTo>
                      <a:cubicBezTo>
                        <a:pt x="93" y="4"/>
                        <a:pt x="93" y="4"/>
                        <a:pt x="93" y="4"/>
                      </a:cubicBezTo>
                      <a:cubicBezTo>
                        <a:pt x="97" y="0"/>
                        <a:pt x="104" y="0"/>
                        <a:pt x="107" y="4"/>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189" name="Freeform 132">
                  <a:extLst>
                    <a:ext uri="{FF2B5EF4-FFF2-40B4-BE49-F238E27FC236}">
                      <a16:creationId xmlns="" xmlns:a16="http://schemas.microsoft.com/office/drawing/2014/main" id="{E3FC407E-1D8B-4E3D-8E25-8E7607CB7465}"/>
                    </a:ext>
                  </a:extLst>
                </p:cNvPr>
                <p:cNvSpPr>
                  <a:spLocks/>
                </p:cNvSpPr>
                <p:nvPr/>
              </p:nvSpPr>
              <p:spPr bwMode="auto">
                <a:xfrm>
                  <a:off x="2354" y="1078"/>
                  <a:ext cx="217" cy="296"/>
                </a:xfrm>
                <a:custGeom>
                  <a:avLst/>
                  <a:gdLst>
                    <a:gd name="T0" fmla="*/ 86 w 92"/>
                    <a:gd name="T1" fmla="*/ 3 h 125"/>
                    <a:gd name="T2" fmla="*/ 89 w 92"/>
                    <a:gd name="T3" fmla="*/ 17 h 125"/>
                    <a:gd name="T4" fmla="*/ 20 w 92"/>
                    <a:gd name="T5" fmla="*/ 120 h 125"/>
                    <a:gd name="T6" fmla="*/ 6 w 92"/>
                    <a:gd name="T7" fmla="*/ 122 h 125"/>
                    <a:gd name="T8" fmla="*/ 6 w 92"/>
                    <a:gd name="T9" fmla="*/ 122 h 125"/>
                    <a:gd name="T10" fmla="*/ 3 w 92"/>
                    <a:gd name="T11" fmla="*/ 109 h 125"/>
                    <a:gd name="T12" fmla="*/ 73 w 92"/>
                    <a:gd name="T13" fmla="*/ 6 h 125"/>
                    <a:gd name="T14" fmla="*/ 86 w 92"/>
                    <a:gd name="T15" fmla="*/ 3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125">
                      <a:moveTo>
                        <a:pt x="86" y="3"/>
                      </a:moveTo>
                      <a:cubicBezTo>
                        <a:pt x="91" y="6"/>
                        <a:pt x="92" y="12"/>
                        <a:pt x="89" y="17"/>
                      </a:cubicBezTo>
                      <a:cubicBezTo>
                        <a:pt x="20" y="120"/>
                        <a:pt x="20" y="120"/>
                        <a:pt x="20" y="120"/>
                      </a:cubicBezTo>
                      <a:cubicBezTo>
                        <a:pt x="17" y="124"/>
                        <a:pt x="10" y="125"/>
                        <a:pt x="6" y="122"/>
                      </a:cubicBezTo>
                      <a:cubicBezTo>
                        <a:pt x="6" y="122"/>
                        <a:pt x="6" y="122"/>
                        <a:pt x="6" y="122"/>
                      </a:cubicBezTo>
                      <a:cubicBezTo>
                        <a:pt x="1" y="119"/>
                        <a:pt x="0" y="113"/>
                        <a:pt x="3" y="109"/>
                      </a:cubicBezTo>
                      <a:cubicBezTo>
                        <a:pt x="73" y="6"/>
                        <a:pt x="73" y="6"/>
                        <a:pt x="73" y="6"/>
                      </a:cubicBezTo>
                      <a:cubicBezTo>
                        <a:pt x="76" y="1"/>
                        <a:pt x="82" y="0"/>
                        <a:pt x="86" y="3"/>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190" name="Freeform 133">
                  <a:extLst>
                    <a:ext uri="{FF2B5EF4-FFF2-40B4-BE49-F238E27FC236}">
                      <a16:creationId xmlns="" xmlns:a16="http://schemas.microsoft.com/office/drawing/2014/main" id="{C2C9AFAD-D30B-4801-B3F1-FDE55ADBAA4E}"/>
                    </a:ext>
                  </a:extLst>
                </p:cNvPr>
                <p:cNvSpPr>
                  <a:spLocks/>
                </p:cNvSpPr>
                <p:nvPr/>
              </p:nvSpPr>
              <p:spPr bwMode="auto">
                <a:xfrm>
                  <a:off x="2219" y="1370"/>
                  <a:ext cx="163" cy="326"/>
                </a:xfrm>
                <a:custGeom>
                  <a:avLst/>
                  <a:gdLst>
                    <a:gd name="T0" fmla="*/ 61 w 69"/>
                    <a:gd name="T1" fmla="*/ 3 h 138"/>
                    <a:gd name="T2" fmla="*/ 67 w 69"/>
                    <a:gd name="T3" fmla="*/ 16 h 138"/>
                    <a:gd name="T4" fmla="*/ 20 w 69"/>
                    <a:gd name="T5" fmla="*/ 130 h 138"/>
                    <a:gd name="T6" fmla="*/ 7 w 69"/>
                    <a:gd name="T7" fmla="*/ 136 h 138"/>
                    <a:gd name="T8" fmla="*/ 7 w 69"/>
                    <a:gd name="T9" fmla="*/ 136 h 138"/>
                    <a:gd name="T10" fmla="*/ 2 w 69"/>
                    <a:gd name="T11" fmla="*/ 123 h 138"/>
                    <a:gd name="T12" fmla="*/ 48 w 69"/>
                    <a:gd name="T13" fmla="*/ 8 h 138"/>
                    <a:gd name="T14" fmla="*/ 61 w 69"/>
                    <a:gd name="T15" fmla="*/ 3 h 1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138">
                      <a:moveTo>
                        <a:pt x="61" y="3"/>
                      </a:moveTo>
                      <a:cubicBezTo>
                        <a:pt x="66" y="5"/>
                        <a:pt x="69" y="10"/>
                        <a:pt x="67" y="16"/>
                      </a:cubicBezTo>
                      <a:cubicBezTo>
                        <a:pt x="20" y="130"/>
                        <a:pt x="20" y="130"/>
                        <a:pt x="20" y="130"/>
                      </a:cubicBezTo>
                      <a:cubicBezTo>
                        <a:pt x="18" y="136"/>
                        <a:pt x="12" y="138"/>
                        <a:pt x="7" y="136"/>
                      </a:cubicBezTo>
                      <a:cubicBezTo>
                        <a:pt x="7" y="136"/>
                        <a:pt x="7" y="136"/>
                        <a:pt x="7" y="136"/>
                      </a:cubicBezTo>
                      <a:cubicBezTo>
                        <a:pt x="2" y="134"/>
                        <a:pt x="0" y="128"/>
                        <a:pt x="2" y="123"/>
                      </a:cubicBezTo>
                      <a:cubicBezTo>
                        <a:pt x="48" y="8"/>
                        <a:pt x="48" y="8"/>
                        <a:pt x="48" y="8"/>
                      </a:cubicBezTo>
                      <a:cubicBezTo>
                        <a:pt x="50" y="3"/>
                        <a:pt x="56" y="0"/>
                        <a:pt x="61" y="3"/>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191" name="Freeform 134">
                  <a:extLst>
                    <a:ext uri="{FF2B5EF4-FFF2-40B4-BE49-F238E27FC236}">
                      <a16:creationId xmlns="" xmlns:a16="http://schemas.microsoft.com/office/drawing/2014/main" id="{D606A69F-1624-4C7D-901E-97C6686A2B5B}"/>
                    </a:ext>
                  </a:extLst>
                </p:cNvPr>
                <p:cNvSpPr>
                  <a:spLocks/>
                </p:cNvSpPr>
                <p:nvPr/>
              </p:nvSpPr>
              <p:spPr bwMode="auto">
                <a:xfrm>
                  <a:off x="2153" y="1696"/>
                  <a:ext cx="101" cy="341"/>
                </a:xfrm>
                <a:custGeom>
                  <a:avLst/>
                  <a:gdLst>
                    <a:gd name="T0" fmla="*/ 34 w 43"/>
                    <a:gd name="T1" fmla="*/ 1 h 144"/>
                    <a:gd name="T2" fmla="*/ 42 w 43"/>
                    <a:gd name="T3" fmla="*/ 13 h 144"/>
                    <a:gd name="T4" fmla="*/ 21 w 43"/>
                    <a:gd name="T5" fmla="*/ 135 h 144"/>
                    <a:gd name="T6" fmla="*/ 9 w 43"/>
                    <a:gd name="T7" fmla="*/ 143 h 144"/>
                    <a:gd name="T8" fmla="*/ 9 w 43"/>
                    <a:gd name="T9" fmla="*/ 143 h 144"/>
                    <a:gd name="T10" fmla="*/ 1 w 43"/>
                    <a:gd name="T11" fmla="*/ 132 h 144"/>
                    <a:gd name="T12" fmla="*/ 22 w 43"/>
                    <a:gd name="T13" fmla="*/ 10 h 144"/>
                    <a:gd name="T14" fmla="*/ 34 w 43"/>
                    <a:gd name="T15" fmla="*/ 1 h 1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144">
                      <a:moveTo>
                        <a:pt x="34" y="1"/>
                      </a:moveTo>
                      <a:cubicBezTo>
                        <a:pt x="39" y="2"/>
                        <a:pt x="43" y="8"/>
                        <a:pt x="42" y="13"/>
                      </a:cubicBezTo>
                      <a:cubicBezTo>
                        <a:pt x="21" y="135"/>
                        <a:pt x="21" y="135"/>
                        <a:pt x="21" y="135"/>
                      </a:cubicBezTo>
                      <a:cubicBezTo>
                        <a:pt x="20" y="141"/>
                        <a:pt x="14" y="144"/>
                        <a:pt x="9" y="143"/>
                      </a:cubicBezTo>
                      <a:cubicBezTo>
                        <a:pt x="9" y="143"/>
                        <a:pt x="9" y="143"/>
                        <a:pt x="9" y="143"/>
                      </a:cubicBezTo>
                      <a:cubicBezTo>
                        <a:pt x="4" y="142"/>
                        <a:pt x="0" y="137"/>
                        <a:pt x="1" y="132"/>
                      </a:cubicBezTo>
                      <a:cubicBezTo>
                        <a:pt x="22" y="10"/>
                        <a:pt x="22" y="10"/>
                        <a:pt x="22" y="10"/>
                      </a:cubicBezTo>
                      <a:cubicBezTo>
                        <a:pt x="23" y="4"/>
                        <a:pt x="29" y="0"/>
                        <a:pt x="34" y="1"/>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192" name="Freeform 135">
                  <a:extLst>
                    <a:ext uri="{FF2B5EF4-FFF2-40B4-BE49-F238E27FC236}">
                      <a16:creationId xmlns="" xmlns:a16="http://schemas.microsoft.com/office/drawing/2014/main" id="{214B5122-9382-4D42-AC4D-19E1173CA040}"/>
                    </a:ext>
                  </a:extLst>
                </p:cNvPr>
                <p:cNvSpPr>
                  <a:spLocks/>
                </p:cNvSpPr>
                <p:nvPr/>
              </p:nvSpPr>
              <p:spPr bwMode="auto">
                <a:xfrm>
                  <a:off x="2150" y="2044"/>
                  <a:ext cx="57" cy="341"/>
                </a:xfrm>
                <a:custGeom>
                  <a:avLst/>
                  <a:gdLst>
                    <a:gd name="T0" fmla="*/ 10 w 24"/>
                    <a:gd name="T1" fmla="*/ 0 h 144"/>
                    <a:gd name="T2" fmla="*/ 20 w 24"/>
                    <a:gd name="T3" fmla="*/ 9 h 144"/>
                    <a:gd name="T4" fmla="*/ 24 w 24"/>
                    <a:gd name="T5" fmla="*/ 133 h 144"/>
                    <a:gd name="T6" fmla="*/ 15 w 24"/>
                    <a:gd name="T7" fmla="*/ 144 h 144"/>
                    <a:gd name="T8" fmla="*/ 15 w 24"/>
                    <a:gd name="T9" fmla="*/ 144 h 144"/>
                    <a:gd name="T10" fmla="*/ 4 w 24"/>
                    <a:gd name="T11" fmla="*/ 134 h 144"/>
                    <a:gd name="T12" fmla="*/ 0 w 24"/>
                    <a:gd name="T13" fmla="*/ 10 h 144"/>
                    <a:gd name="T14" fmla="*/ 10 w 24"/>
                    <a:gd name="T15" fmla="*/ 0 h 1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144">
                      <a:moveTo>
                        <a:pt x="10" y="0"/>
                      </a:moveTo>
                      <a:cubicBezTo>
                        <a:pt x="15" y="0"/>
                        <a:pt x="20" y="4"/>
                        <a:pt x="20" y="9"/>
                      </a:cubicBezTo>
                      <a:cubicBezTo>
                        <a:pt x="24" y="133"/>
                        <a:pt x="24" y="133"/>
                        <a:pt x="24" y="133"/>
                      </a:cubicBezTo>
                      <a:cubicBezTo>
                        <a:pt x="24" y="139"/>
                        <a:pt x="20" y="144"/>
                        <a:pt x="15" y="144"/>
                      </a:cubicBezTo>
                      <a:cubicBezTo>
                        <a:pt x="15" y="144"/>
                        <a:pt x="15" y="144"/>
                        <a:pt x="15" y="144"/>
                      </a:cubicBezTo>
                      <a:cubicBezTo>
                        <a:pt x="9" y="144"/>
                        <a:pt x="4" y="140"/>
                        <a:pt x="4" y="134"/>
                      </a:cubicBezTo>
                      <a:cubicBezTo>
                        <a:pt x="0" y="10"/>
                        <a:pt x="0" y="10"/>
                        <a:pt x="0" y="10"/>
                      </a:cubicBezTo>
                      <a:cubicBezTo>
                        <a:pt x="0" y="5"/>
                        <a:pt x="4" y="0"/>
                        <a:pt x="10" y="0"/>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193" name="Freeform 136">
                  <a:extLst>
                    <a:ext uri="{FF2B5EF4-FFF2-40B4-BE49-F238E27FC236}">
                      <a16:creationId xmlns="" xmlns:a16="http://schemas.microsoft.com/office/drawing/2014/main" id="{97E4D731-4904-42EF-B5F7-2752F215EDBF}"/>
                    </a:ext>
                  </a:extLst>
                </p:cNvPr>
                <p:cNvSpPr>
                  <a:spLocks/>
                </p:cNvSpPr>
                <p:nvPr/>
              </p:nvSpPr>
              <p:spPr bwMode="auto">
                <a:xfrm>
                  <a:off x="2164" y="2390"/>
                  <a:ext cx="123" cy="336"/>
                </a:xfrm>
                <a:custGeom>
                  <a:avLst/>
                  <a:gdLst>
                    <a:gd name="T0" fmla="*/ 9 w 52"/>
                    <a:gd name="T1" fmla="*/ 1 h 142"/>
                    <a:gd name="T2" fmla="*/ 21 w 52"/>
                    <a:gd name="T3" fmla="*/ 9 h 142"/>
                    <a:gd name="T4" fmla="*/ 51 w 52"/>
                    <a:gd name="T5" fmla="*/ 129 h 142"/>
                    <a:gd name="T6" fmla="*/ 44 w 52"/>
                    <a:gd name="T7" fmla="*/ 141 h 142"/>
                    <a:gd name="T8" fmla="*/ 44 w 52"/>
                    <a:gd name="T9" fmla="*/ 141 h 142"/>
                    <a:gd name="T10" fmla="*/ 32 w 52"/>
                    <a:gd name="T11" fmla="*/ 134 h 142"/>
                    <a:gd name="T12" fmla="*/ 2 w 52"/>
                    <a:gd name="T13" fmla="*/ 13 h 142"/>
                    <a:gd name="T14" fmla="*/ 9 w 52"/>
                    <a:gd name="T15" fmla="*/ 1 h 1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142">
                      <a:moveTo>
                        <a:pt x="9" y="1"/>
                      </a:moveTo>
                      <a:cubicBezTo>
                        <a:pt x="14" y="0"/>
                        <a:pt x="20" y="3"/>
                        <a:pt x="21" y="9"/>
                      </a:cubicBezTo>
                      <a:cubicBezTo>
                        <a:pt x="51" y="129"/>
                        <a:pt x="51" y="129"/>
                        <a:pt x="51" y="129"/>
                      </a:cubicBezTo>
                      <a:cubicBezTo>
                        <a:pt x="52" y="134"/>
                        <a:pt x="49" y="140"/>
                        <a:pt x="44" y="141"/>
                      </a:cubicBezTo>
                      <a:cubicBezTo>
                        <a:pt x="44" y="141"/>
                        <a:pt x="44" y="141"/>
                        <a:pt x="44" y="141"/>
                      </a:cubicBezTo>
                      <a:cubicBezTo>
                        <a:pt x="38" y="142"/>
                        <a:pt x="33" y="139"/>
                        <a:pt x="32" y="134"/>
                      </a:cubicBezTo>
                      <a:cubicBezTo>
                        <a:pt x="2" y="13"/>
                        <a:pt x="2" y="13"/>
                        <a:pt x="2" y="13"/>
                      </a:cubicBezTo>
                      <a:cubicBezTo>
                        <a:pt x="0" y="8"/>
                        <a:pt x="4" y="3"/>
                        <a:pt x="9" y="1"/>
                      </a:cubicBezTo>
                      <a:close/>
                    </a:path>
                  </a:pathLst>
                </a:custGeom>
                <a:gradFill flip="none" rotWithShape="1">
                  <a:gsLst>
                    <a:gs pos="0">
                      <a:schemeClr val="accent3"/>
                    </a:gs>
                    <a:gs pos="100000">
                      <a:srgbClr val="021F65">
                        <a:alpha val="0"/>
                      </a:srgbClr>
                    </a:gs>
                  </a:gsLst>
                  <a:lin ang="10800000" scaled="1"/>
                  <a:tileRect/>
                </a:gra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194" name="Freeform 137">
                  <a:extLst>
                    <a:ext uri="{FF2B5EF4-FFF2-40B4-BE49-F238E27FC236}">
                      <a16:creationId xmlns="" xmlns:a16="http://schemas.microsoft.com/office/drawing/2014/main" id="{F8A6EA18-AA08-49DC-8E7D-658246761614}"/>
                    </a:ext>
                  </a:extLst>
                </p:cNvPr>
                <p:cNvSpPr>
                  <a:spLocks/>
                </p:cNvSpPr>
                <p:nvPr/>
              </p:nvSpPr>
              <p:spPr bwMode="auto">
                <a:xfrm>
                  <a:off x="2254" y="2726"/>
                  <a:ext cx="183" cy="317"/>
                </a:xfrm>
                <a:custGeom>
                  <a:avLst/>
                  <a:gdLst>
                    <a:gd name="T0" fmla="*/ 7 w 77"/>
                    <a:gd name="T1" fmla="*/ 3 h 134"/>
                    <a:gd name="T2" fmla="*/ 20 w 77"/>
                    <a:gd name="T3" fmla="*/ 7 h 134"/>
                    <a:gd name="T4" fmla="*/ 75 w 77"/>
                    <a:gd name="T5" fmla="*/ 119 h 134"/>
                    <a:gd name="T6" fmla="*/ 70 w 77"/>
                    <a:gd name="T7" fmla="*/ 132 h 134"/>
                    <a:gd name="T8" fmla="*/ 70 w 77"/>
                    <a:gd name="T9" fmla="*/ 132 h 134"/>
                    <a:gd name="T10" fmla="*/ 57 w 77"/>
                    <a:gd name="T11" fmla="*/ 127 h 134"/>
                    <a:gd name="T12" fmla="*/ 2 w 77"/>
                    <a:gd name="T13" fmla="*/ 16 h 134"/>
                    <a:gd name="T14" fmla="*/ 7 w 77"/>
                    <a:gd name="T15" fmla="*/ 3 h 1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134">
                      <a:moveTo>
                        <a:pt x="7" y="3"/>
                      </a:moveTo>
                      <a:cubicBezTo>
                        <a:pt x="12" y="0"/>
                        <a:pt x="18" y="2"/>
                        <a:pt x="20" y="7"/>
                      </a:cubicBezTo>
                      <a:cubicBezTo>
                        <a:pt x="75" y="119"/>
                        <a:pt x="75" y="119"/>
                        <a:pt x="75" y="119"/>
                      </a:cubicBezTo>
                      <a:cubicBezTo>
                        <a:pt x="77" y="124"/>
                        <a:pt x="75" y="130"/>
                        <a:pt x="70" y="132"/>
                      </a:cubicBezTo>
                      <a:cubicBezTo>
                        <a:pt x="70" y="132"/>
                        <a:pt x="70" y="132"/>
                        <a:pt x="70" y="132"/>
                      </a:cubicBezTo>
                      <a:cubicBezTo>
                        <a:pt x="65" y="134"/>
                        <a:pt x="59" y="132"/>
                        <a:pt x="57" y="127"/>
                      </a:cubicBezTo>
                      <a:cubicBezTo>
                        <a:pt x="2" y="16"/>
                        <a:pt x="2" y="16"/>
                        <a:pt x="2" y="16"/>
                      </a:cubicBezTo>
                      <a:cubicBezTo>
                        <a:pt x="0" y="11"/>
                        <a:pt x="2" y="5"/>
                        <a:pt x="7" y="3"/>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195" name="Freeform 138">
                  <a:extLst>
                    <a:ext uri="{FF2B5EF4-FFF2-40B4-BE49-F238E27FC236}">
                      <a16:creationId xmlns="" xmlns:a16="http://schemas.microsoft.com/office/drawing/2014/main" id="{FD5D0FA0-97D3-4CF0-AF0E-188748DACA1D}"/>
                    </a:ext>
                  </a:extLst>
                </p:cNvPr>
                <p:cNvSpPr>
                  <a:spLocks/>
                </p:cNvSpPr>
                <p:nvPr/>
              </p:nvSpPr>
              <p:spPr bwMode="auto">
                <a:xfrm>
                  <a:off x="2413" y="3038"/>
                  <a:ext cx="234" cy="284"/>
                </a:xfrm>
                <a:custGeom>
                  <a:avLst/>
                  <a:gdLst>
                    <a:gd name="T0" fmla="*/ 5 w 99"/>
                    <a:gd name="T1" fmla="*/ 3 h 120"/>
                    <a:gd name="T2" fmla="*/ 19 w 99"/>
                    <a:gd name="T3" fmla="*/ 5 h 120"/>
                    <a:gd name="T4" fmla="*/ 95 w 99"/>
                    <a:gd name="T5" fmla="*/ 103 h 120"/>
                    <a:gd name="T6" fmla="*/ 93 w 99"/>
                    <a:gd name="T7" fmla="*/ 117 h 120"/>
                    <a:gd name="T8" fmla="*/ 93 w 99"/>
                    <a:gd name="T9" fmla="*/ 117 h 120"/>
                    <a:gd name="T10" fmla="*/ 79 w 99"/>
                    <a:gd name="T11" fmla="*/ 115 h 120"/>
                    <a:gd name="T12" fmla="*/ 3 w 99"/>
                    <a:gd name="T13" fmla="*/ 17 h 120"/>
                    <a:gd name="T14" fmla="*/ 5 w 99"/>
                    <a:gd name="T15" fmla="*/ 3 h 1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 h="120">
                      <a:moveTo>
                        <a:pt x="5" y="3"/>
                      </a:moveTo>
                      <a:cubicBezTo>
                        <a:pt x="9" y="0"/>
                        <a:pt x="15" y="0"/>
                        <a:pt x="19" y="5"/>
                      </a:cubicBezTo>
                      <a:cubicBezTo>
                        <a:pt x="95" y="103"/>
                        <a:pt x="95" y="103"/>
                        <a:pt x="95" y="103"/>
                      </a:cubicBezTo>
                      <a:cubicBezTo>
                        <a:pt x="99" y="107"/>
                        <a:pt x="98" y="113"/>
                        <a:pt x="93" y="117"/>
                      </a:cubicBezTo>
                      <a:cubicBezTo>
                        <a:pt x="93" y="117"/>
                        <a:pt x="93" y="117"/>
                        <a:pt x="93" y="117"/>
                      </a:cubicBezTo>
                      <a:cubicBezTo>
                        <a:pt x="89" y="120"/>
                        <a:pt x="83" y="119"/>
                        <a:pt x="79" y="115"/>
                      </a:cubicBezTo>
                      <a:cubicBezTo>
                        <a:pt x="3" y="17"/>
                        <a:pt x="3" y="17"/>
                        <a:pt x="3" y="17"/>
                      </a:cubicBezTo>
                      <a:cubicBezTo>
                        <a:pt x="0" y="13"/>
                        <a:pt x="0" y="6"/>
                        <a:pt x="5" y="3"/>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196" name="Freeform 139">
                  <a:extLst>
                    <a:ext uri="{FF2B5EF4-FFF2-40B4-BE49-F238E27FC236}">
                      <a16:creationId xmlns="" xmlns:a16="http://schemas.microsoft.com/office/drawing/2014/main" id="{992E99A2-AB43-4630-B6A4-123CD79FE1D1}"/>
                    </a:ext>
                  </a:extLst>
                </p:cNvPr>
                <p:cNvSpPr>
                  <a:spLocks/>
                </p:cNvSpPr>
                <p:nvPr/>
              </p:nvSpPr>
              <p:spPr bwMode="auto">
                <a:xfrm>
                  <a:off x="2631" y="3308"/>
                  <a:ext cx="279" cy="244"/>
                </a:xfrm>
                <a:custGeom>
                  <a:avLst/>
                  <a:gdLst>
                    <a:gd name="T0" fmla="*/ 4 w 118"/>
                    <a:gd name="T1" fmla="*/ 5 h 103"/>
                    <a:gd name="T2" fmla="*/ 18 w 118"/>
                    <a:gd name="T3" fmla="*/ 4 h 103"/>
                    <a:gd name="T4" fmla="*/ 113 w 118"/>
                    <a:gd name="T5" fmla="*/ 84 h 103"/>
                    <a:gd name="T6" fmla="*/ 114 w 118"/>
                    <a:gd name="T7" fmla="*/ 98 h 103"/>
                    <a:gd name="T8" fmla="*/ 114 w 118"/>
                    <a:gd name="T9" fmla="*/ 98 h 103"/>
                    <a:gd name="T10" fmla="*/ 100 w 118"/>
                    <a:gd name="T11" fmla="*/ 99 h 103"/>
                    <a:gd name="T12" fmla="*/ 5 w 118"/>
                    <a:gd name="T13" fmla="*/ 19 h 103"/>
                    <a:gd name="T14" fmla="*/ 4 w 118"/>
                    <a:gd name="T15" fmla="*/ 5 h 1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8" h="103">
                      <a:moveTo>
                        <a:pt x="4" y="5"/>
                      </a:moveTo>
                      <a:cubicBezTo>
                        <a:pt x="7" y="1"/>
                        <a:pt x="14" y="0"/>
                        <a:pt x="18" y="4"/>
                      </a:cubicBezTo>
                      <a:cubicBezTo>
                        <a:pt x="113" y="84"/>
                        <a:pt x="113" y="84"/>
                        <a:pt x="113" y="84"/>
                      </a:cubicBezTo>
                      <a:cubicBezTo>
                        <a:pt x="117" y="87"/>
                        <a:pt x="118" y="94"/>
                        <a:pt x="114" y="98"/>
                      </a:cubicBezTo>
                      <a:cubicBezTo>
                        <a:pt x="114" y="98"/>
                        <a:pt x="114" y="98"/>
                        <a:pt x="114" y="98"/>
                      </a:cubicBezTo>
                      <a:cubicBezTo>
                        <a:pt x="111" y="102"/>
                        <a:pt x="104" y="103"/>
                        <a:pt x="100" y="99"/>
                      </a:cubicBezTo>
                      <a:cubicBezTo>
                        <a:pt x="5" y="19"/>
                        <a:pt x="5" y="19"/>
                        <a:pt x="5" y="19"/>
                      </a:cubicBezTo>
                      <a:cubicBezTo>
                        <a:pt x="1" y="16"/>
                        <a:pt x="0" y="9"/>
                        <a:pt x="4" y="5"/>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197" name="Freeform 140">
                  <a:extLst>
                    <a:ext uri="{FF2B5EF4-FFF2-40B4-BE49-F238E27FC236}">
                      <a16:creationId xmlns="" xmlns:a16="http://schemas.microsoft.com/office/drawing/2014/main" id="{BD308932-8FCE-445F-989E-2FE5D9F905B9}"/>
                    </a:ext>
                  </a:extLst>
                </p:cNvPr>
                <p:cNvSpPr>
                  <a:spLocks/>
                </p:cNvSpPr>
                <p:nvPr/>
              </p:nvSpPr>
              <p:spPr bwMode="auto">
                <a:xfrm>
                  <a:off x="2903" y="3528"/>
                  <a:ext cx="312" cy="192"/>
                </a:xfrm>
                <a:custGeom>
                  <a:avLst/>
                  <a:gdLst>
                    <a:gd name="T0" fmla="*/ 2 w 132"/>
                    <a:gd name="T1" fmla="*/ 7 h 81"/>
                    <a:gd name="T2" fmla="*/ 16 w 132"/>
                    <a:gd name="T3" fmla="*/ 3 h 81"/>
                    <a:gd name="T4" fmla="*/ 125 w 132"/>
                    <a:gd name="T5" fmla="*/ 61 h 81"/>
                    <a:gd name="T6" fmla="*/ 129 w 132"/>
                    <a:gd name="T7" fmla="*/ 75 h 81"/>
                    <a:gd name="T8" fmla="*/ 129 w 132"/>
                    <a:gd name="T9" fmla="*/ 75 h 81"/>
                    <a:gd name="T10" fmla="*/ 116 w 132"/>
                    <a:gd name="T11" fmla="*/ 79 h 81"/>
                    <a:gd name="T12" fmla="*/ 6 w 132"/>
                    <a:gd name="T13" fmla="*/ 20 h 81"/>
                    <a:gd name="T14" fmla="*/ 2 w 132"/>
                    <a:gd name="T15" fmla="*/ 7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2" h="81">
                      <a:moveTo>
                        <a:pt x="2" y="7"/>
                      </a:moveTo>
                      <a:cubicBezTo>
                        <a:pt x="5" y="2"/>
                        <a:pt x="11" y="0"/>
                        <a:pt x="16" y="3"/>
                      </a:cubicBezTo>
                      <a:cubicBezTo>
                        <a:pt x="125" y="61"/>
                        <a:pt x="125" y="61"/>
                        <a:pt x="125" y="61"/>
                      </a:cubicBezTo>
                      <a:cubicBezTo>
                        <a:pt x="130" y="64"/>
                        <a:pt x="132" y="70"/>
                        <a:pt x="129" y="75"/>
                      </a:cubicBezTo>
                      <a:cubicBezTo>
                        <a:pt x="129" y="75"/>
                        <a:pt x="129" y="75"/>
                        <a:pt x="129" y="75"/>
                      </a:cubicBezTo>
                      <a:cubicBezTo>
                        <a:pt x="127" y="79"/>
                        <a:pt x="121" y="81"/>
                        <a:pt x="116" y="79"/>
                      </a:cubicBezTo>
                      <a:cubicBezTo>
                        <a:pt x="6" y="20"/>
                        <a:pt x="6" y="20"/>
                        <a:pt x="6" y="20"/>
                      </a:cubicBezTo>
                      <a:cubicBezTo>
                        <a:pt x="1" y="18"/>
                        <a:pt x="0" y="12"/>
                        <a:pt x="2" y="7"/>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198" name="Freeform 141">
                  <a:extLst>
                    <a:ext uri="{FF2B5EF4-FFF2-40B4-BE49-F238E27FC236}">
                      <a16:creationId xmlns="" xmlns:a16="http://schemas.microsoft.com/office/drawing/2014/main" id="{B23E4D5C-AA9B-4527-A5E9-E16AFABD65F4}"/>
                    </a:ext>
                  </a:extLst>
                </p:cNvPr>
                <p:cNvSpPr>
                  <a:spLocks/>
                </p:cNvSpPr>
                <p:nvPr/>
              </p:nvSpPr>
              <p:spPr bwMode="auto">
                <a:xfrm>
                  <a:off x="3213" y="3689"/>
                  <a:ext cx="334" cy="132"/>
                </a:xfrm>
                <a:custGeom>
                  <a:avLst/>
                  <a:gdLst>
                    <a:gd name="T0" fmla="*/ 2 w 141"/>
                    <a:gd name="T1" fmla="*/ 8 h 56"/>
                    <a:gd name="T2" fmla="*/ 14 w 141"/>
                    <a:gd name="T3" fmla="*/ 1 h 56"/>
                    <a:gd name="T4" fmla="*/ 133 w 141"/>
                    <a:gd name="T5" fmla="*/ 35 h 56"/>
                    <a:gd name="T6" fmla="*/ 140 w 141"/>
                    <a:gd name="T7" fmla="*/ 48 h 56"/>
                    <a:gd name="T8" fmla="*/ 140 w 141"/>
                    <a:gd name="T9" fmla="*/ 48 h 56"/>
                    <a:gd name="T10" fmla="*/ 128 w 141"/>
                    <a:gd name="T11" fmla="*/ 55 h 56"/>
                    <a:gd name="T12" fmla="*/ 8 w 141"/>
                    <a:gd name="T13" fmla="*/ 20 h 56"/>
                    <a:gd name="T14" fmla="*/ 2 w 141"/>
                    <a:gd name="T15" fmla="*/ 8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56">
                      <a:moveTo>
                        <a:pt x="2" y="8"/>
                      </a:moveTo>
                      <a:cubicBezTo>
                        <a:pt x="3" y="3"/>
                        <a:pt x="9" y="0"/>
                        <a:pt x="14" y="1"/>
                      </a:cubicBezTo>
                      <a:cubicBezTo>
                        <a:pt x="133" y="35"/>
                        <a:pt x="133" y="35"/>
                        <a:pt x="133" y="35"/>
                      </a:cubicBezTo>
                      <a:cubicBezTo>
                        <a:pt x="138" y="37"/>
                        <a:pt x="141" y="42"/>
                        <a:pt x="140" y="48"/>
                      </a:cubicBezTo>
                      <a:cubicBezTo>
                        <a:pt x="140" y="48"/>
                        <a:pt x="140" y="48"/>
                        <a:pt x="140" y="48"/>
                      </a:cubicBezTo>
                      <a:cubicBezTo>
                        <a:pt x="138" y="53"/>
                        <a:pt x="133" y="56"/>
                        <a:pt x="128" y="55"/>
                      </a:cubicBezTo>
                      <a:cubicBezTo>
                        <a:pt x="8" y="20"/>
                        <a:pt x="8" y="20"/>
                        <a:pt x="8" y="20"/>
                      </a:cubicBezTo>
                      <a:cubicBezTo>
                        <a:pt x="3" y="19"/>
                        <a:pt x="0" y="13"/>
                        <a:pt x="2" y="8"/>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199" name="Freeform 142">
                  <a:extLst>
                    <a:ext uri="{FF2B5EF4-FFF2-40B4-BE49-F238E27FC236}">
                      <a16:creationId xmlns="" xmlns:a16="http://schemas.microsoft.com/office/drawing/2014/main" id="{A207D789-0FCA-4B7F-BE74-C6C05BE6EEAE}"/>
                    </a:ext>
                  </a:extLst>
                </p:cNvPr>
                <p:cNvSpPr>
                  <a:spLocks/>
                </p:cNvSpPr>
                <p:nvPr/>
              </p:nvSpPr>
              <p:spPr bwMode="auto">
                <a:xfrm>
                  <a:off x="3551" y="3781"/>
                  <a:ext cx="343" cy="69"/>
                </a:xfrm>
                <a:custGeom>
                  <a:avLst/>
                  <a:gdLst>
                    <a:gd name="T0" fmla="*/ 0 w 145"/>
                    <a:gd name="T1" fmla="*/ 10 h 29"/>
                    <a:gd name="T2" fmla="*/ 11 w 145"/>
                    <a:gd name="T3" fmla="*/ 0 h 29"/>
                    <a:gd name="T4" fmla="*/ 135 w 145"/>
                    <a:gd name="T5" fmla="*/ 9 h 29"/>
                    <a:gd name="T6" fmla="*/ 144 w 145"/>
                    <a:gd name="T7" fmla="*/ 20 h 29"/>
                    <a:gd name="T8" fmla="*/ 144 w 145"/>
                    <a:gd name="T9" fmla="*/ 20 h 29"/>
                    <a:gd name="T10" fmla="*/ 133 w 145"/>
                    <a:gd name="T11" fmla="*/ 29 h 29"/>
                    <a:gd name="T12" fmla="*/ 10 w 145"/>
                    <a:gd name="T13" fmla="*/ 20 h 29"/>
                    <a:gd name="T14" fmla="*/ 0 w 145"/>
                    <a:gd name="T15" fmla="*/ 10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5" h="29">
                      <a:moveTo>
                        <a:pt x="0" y="10"/>
                      </a:moveTo>
                      <a:cubicBezTo>
                        <a:pt x="1" y="4"/>
                        <a:pt x="6" y="0"/>
                        <a:pt x="11" y="0"/>
                      </a:cubicBezTo>
                      <a:cubicBezTo>
                        <a:pt x="135" y="9"/>
                        <a:pt x="135" y="9"/>
                        <a:pt x="135" y="9"/>
                      </a:cubicBezTo>
                      <a:cubicBezTo>
                        <a:pt x="140" y="9"/>
                        <a:pt x="145" y="14"/>
                        <a:pt x="144" y="20"/>
                      </a:cubicBezTo>
                      <a:cubicBezTo>
                        <a:pt x="144" y="20"/>
                        <a:pt x="144" y="20"/>
                        <a:pt x="144" y="20"/>
                      </a:cubicBezTo>
                      <a:cubicBezTo>
                        <a:pt x="144" y="25"/>
                        <a:pt x="139" y="29"/>
                        <a:pt x="133" y="29"/>
                      </a:cubicBezTo>
                      <a:cubicBezTo>
                        <a:pt x="10" y="20"/>
                        <a:pt x="10" y="20"/>
                        <a:pt x="10" y="20"/>
                      </a:cubicBezTo>
                      <a:cubicBezTo>
                        <a:pt x="4" y="20"/>
                        <a:pt x="0" y="15"/>
                        <a:pt x="0" y="10"/>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200" name="Freeform 143">
                  <a:extLst>
                    <a:ext uri="{FF2B5EF4-FFF2-40B4-BE49-F238E27FC236}">
                      <a16:creationId xmlns="" xmlns:a16="http://schemas.microsoft.com/office/drawing/2014/main" id="{D6001A19-EB7D-46F6-88B2-DEC7F31F97D1}"/>
                    </a:ext>
                  </a:extLst>
                </p:cNvPr>
                <p:cNvSpPr>
                  <a:spLocks/>
                </p:cNvSpPr>
                <p:nvPr/>
              </p:nvSpPr>
              <p:spPr bwMode="auto">
                <a:xfrm>
                  <a:off x="3899" y="3758"/>
                  <a:ext cx="341" cy="92"/>
                </a:xfrm>
                <a:custGeom>
                  <a:avLst/>
                  <a:gdLst>
                    <a:gd name="T0" fmla="*/ 1 w 144"/>
                    <a:gd name="T1" fmla="*/ 30 h 39"/>
                    <a:gd name="T2" fmla="*/ 9 w 144"/>
                    <a:gd name="T3" fmla="*/ 18 h 39"/>
                    <a:gd name="T4" fmla="*/ 132 w 144"/>
                    <a:gd name="T5" fmla="*/ 1 h 39"/>
                    <a:gd name="T6" fmla="*/ 143 w 144"/>
                    <a:gd name="T7" fmla="*/ 10 h 39"/>
                    <a:gd name="T8" fmla="*/ 143 w 144"/>
                    <a:gd name="T9" fmla="*/ 10 h 39"/>
                    <a:gd name="T10" fmla="*/ 135 w 144"/>
                    <a:gd name="T11" fmla="*/ 21 h 39"/>
                    <a:gd name="T12" fmla="*/ 12 w 144"/>
                    <a:gd name="T13" fmla="*/ 38 h 39"/>
                    <a:gd name="T14" fmla="*/ 1 w 144"/>
                    <a:gd name="T15" fmla="*/ 30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4" h="39">
                      <a:moveTo>
                        <a:pt x="1" y="30"/>
                      </a:moveTo>
                      <a:cubicBezTo>
                        <a:pt x="0" y="24"/>
                        <a:pt x="4" y="19"/>
                        <a:pt x="9" y="18"/>
                      </a:cubicBezTo>
                      <a:cubicBezTo>
                        <a:pt x="132" y="1"/>
                        <a:pt x="132" y="1"/>
                        <a:pt x="132" y="1"/>
                      </a:cubicBezTo>
                      <a:cubicBezTo>
                        <a:pt x="138" y="0"/>
                        <a:pt x="143" y="4"/>
                        <a:pt x="143" y="10"/>
                      </a:cubicBezTo>
                      <a:cubicBezTo>
                        <a:pt x="143" y="10"/>
                        <a:pt x="143" y="10"/>
                        <a:pt x="143" y="10"/>
                      </a:cubicBezTo>
                      <a:cubicBezTo>
                        <a:pt x="144" y="15"/>
                        <a:pt x="140" y="20"/>
                        <a:pt x="135" y="21"/>
                      </a:cubicBezTo>
                      <a:cubicBezTo>
                        <a:pt x="12" y="38"/>
                        <a:pt x="12" y="38"/>
                        <a:pt x="12" y="38"/>
                      </a:cubicBezTo>
                      <a:cubicBezTo>
                        <a:pt x="7" y="39"/>
                        <a:pt x="2" y="35"/>
                        <a:pt x="1" y="30"/>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201" name="Freeform 144">
                  <a:extLst>
                    <a:ext uri="{FF2B5EF4-FFF2-40B4-BE49-F238E27FC236}">
                      <a16:creationId xmlns="" xmlns:a16="http://schemas.microsoft.com/office/drawing/2014/main" id="{D0E01E59-AEC0-4398-BDC1-5572DDD00459}"/>
                    </a:ext>
                  </a:extLst>
                </p:cNvPr>
                <p:cNvSpPr>
                  <a:spLocks/>
                </p:cNvSpPr>
                <p:nvPr/>
              </p:nvSpPr>
              <p:spPr bwMode="auto">
                <a:xfrm>
                  <a:off x="4242" y="3644"/>
                  <a:ext cx="329" cy="154"/>
                </a:xfrm>
                <a:custGeom>
                  <a:avLst/>
                  <a:gdLst>
                    <a:gd name="T0" fmla="*/ 2 w 139"/>
                    <a:gd name="T1" fmla="*/ 57 h 65"/>
                    <a:gd name="T2" fmla="*/ 8 w 139"/>
                    <a:gd name="T3" fmla="*/ 44 h 65"/>
                    <a:gd name="T4" fmla="*/ 124 w 139"/>
                    <a:gd name="T5" fmla="*/ 2 h 65"/>
                    <a:gd name="T6" fmla="*/ 137 w 139"/>
                    <a:gd name="T7" fmla="*/ 8 h 65"/>
                    <a:gd name="T8" fmla="*/ 137 w 139"/>
                    <a:gd name="T9" fmla="*/ 8 h 65"/>
                    <a:gd name="T10" fmla="*/ 131 w 139"/>
                    <a:gd name="T11" fmla="*/ 20 h 65"/>
                    <a:gd name="T12" fmla="*/ 15 w 139"/>
                    <a:gd name="T13" fmla="*/ 63 h 65"/>
                    <a:gd name="T14" fmla="*/ 2 w 139"/>
                    <a:gd name="T15" fmla="*/ 57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9" h="65">
                      <a:moveTo>
                        <a:pt x="2" y="57"/>
                      </a:moveTo>
                      <a:cubicBezTo>
                        <a:pt x="0" y="52"/>
                        <a:pt x="3" y="46"/>
                        <a:pt x="8" y="44"/>
                      </a:cubicBezTo>
                      <a:cubicBezTo>
                        <a:pt x="124" y="2"/>
                        <a:pt x="124" y="2"/>
                        <a:pt x="124" y="2"/>
                      </a:cubicBezTo>
                      <a:cubicBezTo>
                        <a:pt x="130" y="0"/>
                        <a:pt x="135" y="2"/>
                        <a:pt x="137" y="8"/>
                      </a:cubicBezTo>
                      <a:cubicBezTo>
                        <a:pt x="137" y="8"/>
                        <a:pt x="137" y="8"/>
                        <a:pt x="137" y="8"/>
                      </a:cubicBezTo>
                      <a:cubicBezTo>
                        <a:pt x="139" y="13"/>
                        <a:pt x="136" y="18"/>
                        <a:pt x="131" y="20"/>
                      </a:cubicBezTo>
                      <a:cubicBezTo>
                        <a:pt x="15" y="63"/>
                        <a:pt x="15" y="63"/>
                        <a:pt x="15" y="63"/>
                      </a:cubicBezTo>
                      <a:cubicBezTo>
                        <a:pt x="9" y="65"/>
                        <a:pt x="4" y="62"/>
                        <a:pt x="2" y="57"/>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202" name="Freeform 145">
                  <a:extLst>
                    <a:ext uri="{FF2B5EF4-FFF2-40B4-BE49-F238E27FC236}">
                      <a16:creationId xmlns="" xmlns:a16="http://schemas.microsoft.com/office/drawing/2014/main" id="{BAFC9EB1-23AE-4EFA-9A18-95AEFA89CC08}"/>
                    </a:ext>
                  </a:extLst>
                </p:cNvPr>
                <p:cNvSpPr>
                  <a:spLocks/>
                </p:cNvSpPr>
                <p:nvPr/>
              </p:nvSpPr>
              <p:spPr bwMode="auto">
                <a:xfrm>
                  <a:off x="4569" y="3464"/>
                  <a:ext cx="303" cy="208"/>
                </a:xfrm>
                <a:custGeom>
                  <a:avLst/>
                  <a:gdLst>
                    <a:gd name="T0" fmla="*/ 2 w 128"/>
                    <a:gd name="T1" fmla="*/ 82 h 88"/>
                    <a:gd name="T2" fmla="*/ 6 w 128"/>
                    <a:gd name="T3" fmla="*/ 68 h 88"/>
                    <a:gd name="T4" fmla="*/ 111 w 128"/>
                    <a:gd name="T5" fmla="*/ 3 h 88"/>
                    <a:gd name="T6" fmla="*/ 125 w 128"/>
                    <a:gd name="T7" fmla="*/ 6 h 88"/>
                    <a:gd name="T8" fmla="*/ 125 w 128"/>
                    <a:gd name="T9" fmla="*/ 6 h 88"/>
                    <a:gd name="T10" fmla="*/ 121 w 128"/>
                    <a:gd name="T11" fmla="*/ 20 h 88"/>
                    <a:gd name="T12" fmla="*/ 16 w 128"/>
                    <a:gd name="T13" fmla="*/ 85 h 88"/>
                    <a:gd name="T14" fmla="*/ 2 w 128"/>
                    <a:gd name="T15" fmla="*/ 82 h 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 h="88">
                      <a:moveTo>
                        <a:pt x="2" y="82"/>
                      </a:moveTo>
                      <a:cubicBezTo>
                        <a:pt x="0" y="77"/>
                        <a:pt x="1" y="71"/>
                        <a:pt x="6" y="68"/>
                      </a:cubicBezTo>
                      <a:cubicBezTo>
                        <a:pt x="111" y="3"/>
                        <a:pt x="111" y="3"/>
                        <a:pt x="111" y="3"/>
                      </a:cubicBezTo>
                      <a:cubicBezTo>
                        <a:pt x="116" y="0"/>
                        <a:pt x="122" y="1"/>
                        <a:pt x="125" y="6"/>
                      </a:cubicBezTo>
                      <a:cubicBezTo>
                        <a:pt x="125" y="6"/>
                        <a:pt x="125" y="6"/>
                        <a:pt x="125" y="6"/>
                      </a:cubicBezTo>
                      <a:cubicBezTo>
                        <a:pt x="128" y="10"/>
                        <a:pt x="126" y="17"/>
                        <a:pt x="121" y="20"/>
                      </a:cubicBezTo>
                      <a:cubicBezTo>
                        <a:pt x="16" y="85"/>
                        <a:pt x="16" y="85"/>
                        <a:pt x="16" y="85"/>
                      </a:cubicBezTo>
                      <a:cubicBezTo>
                        <a:pt x="12" y="88"/>
                        <a:pt x="5" y="87"/>
                        <a:pt x="2" y="82"/>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203" name="Freeform 146">
                  <a:extLst>
                    <a:ext uri="{FF2B5EF4-FFF2-40B4-BE49-F238E27FC236}">
                      <a16:creationId xmlns="" xmlns:a16="http://schemas.microsoft.com/office/drawing/2014/main" id="{D5BBA50D-1404-415D-81FD-05BE54DD557D}"/>
                    </a:ext>
                  </a:extLst>
                </p:cNvPr>
                <p:cNvSpPr>
                  <a:spLocks/>
                </p:cNvSpPr>
                <p:nvPr/>
              </p:nvSpPr>
              <p:spPr bwMode="auto">
                <a:xfrm>
                  <a:off x="4862" y="3227"/>
                  <a:ext cx="263" cy="256"/>
                </a:xfrm>
                <a:custGeom>
                  <a:avLst/>
                  <a:gdLst>
                    <a:gd name="T0" fmla="*/ 4 w 111"/>
                    <a:gd name="T1" fmla="*/ 104 h 108"/>
                    <a:gd name="T2" fmla="*/ 4 w 111"/>
                    <a:gd name="T3" fmla="*/ 90 h 108"/>
                    <a:gd name="T4" fmla="*/ 93 w 111"/>
                    <a:gd name="T5" fmla="*/ 3 h 108"/>
                    <a:gd name="T6" fmla="*/ 107 w 111"/>
                    <a:gd name="T7" fmla="*/ 4 h 108"/>
                    <a:gd name="T8" fmla="*/ 107 w 111"/>
                    <a:gd name="T9" fmla="*/ 4 h 108"/>
                    <a:gd name="T10" fmla="*/ 107 w 111"/>
                    <a:gd name="T11" fmla="*/ 18 h 108"/>
                    <a:gd name="T12" fmla="*/ 18 w 111"/>
                    <a:gd name="T13" fmla="*/ 104 h 108"/>
                    <a:gd name="T14" fmla="*/ 4 w 111"/>
                    <a:gd name="T15" fmla="*/ 104 h 1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 h="108">
                      <a:moveTo>
                        <a:pt x="4" y="104"/>
                      </a:moveTo>
                      <a:cubicBezTo>
                        <a:pt x="0" y="100"/>
                        <a:pt x="0" y="93"/>
                        <a:pt x="4" y="90"/>
                      </a:cubicBezTo>
                      <a:cubicBezTo>
                        <a:pt x="93" y="3"/>
                        <a:pt x="93" y="3"/>
                        <a:pt x="93" y="3"/>
                      </a:cubicBezTo>
                      <a:cubicBezTo>
                        <a:pt x="97" y="0"/>
                        <a:pt x="103" y="0"/>
                        <a:pt x="107" y="4"/>
                      </a:cubicBezTo>
                      <a:cubicBezTo>
                        <a:pt x="107" y="4"/>
                        <a:pt x="107" y="4"/>
                        <a:pt x="107" y="4"/>
                      </a:cubicBezTo>
                      <a:cubicBezTo>
                        <a:pt x="111" y="8"/>
                        <a:pt x="111" y="14"/>
                        <a:pt x="107" y="18"/>
                      </a:cubicBezTo>
                      <a:cubicBezTo>
                        <a:pt x="18" y="104"/>
                        <a:pt x="18" y="104"/>
                        <a:pt x="18" y="104"/>
                      </a:cubicBezTo>
                      <a:cubicBezTo>
                        <a:pt x="14" y="108"/>
                        <a:pt x="7" y="108"/>
                        <a:pt x="4" y="104"/>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204" name="Freeform 147">
                  <a:extLst>
                    <a:ext uri="{FF2B5EF4-FFF2-40B4-BE49-F238E27FC236}">
                      <a16:creationId xmlns="" xmlns:a16="http://schemas.microsoft.com/office/drawing/2014/main" id="{45685703-95CB-4D0A-8501-19080F934852}"/>
                    </a:ext>
                  </a:extLst>
                </p:cNvPr>
                <p:cNvSpPr>
                  <a:spLocks/>
                </p:cNvSpPr>
                <p:nvPr/>
              </p:nvSpPr>
              <p:spPr bwMode="auto">
                <a:xfrm>
                  <a:off x="5109" y="2941"/>
                  <a:ext cx="217" cy="296"/>
                </a:xfrm>
                <a:custGeom>
                  <a:avLst/>
                  <a:gdLst>
                    <a:gd name="T0" fmla="*/ 6 w 92"/>
                    <a:gd name="T1" fmla="*/ 122 h 125"/>
                    <a:gd name="T2" fmla="*/ 3 w 92"/>
                    <a:gd name="T3" fmla="*/ 108 h 125"/>
                    <a:gd name="T4" fmla="*/ 72 w 92"/>
                    <a:gd name="T5" fmla="*/ 5 h 125"/>
                    <a:gd name="T6" fmla="*/ 86 w 92"/>
                    <a:gd name="T7" fmla="*/ 3 h 125"/>
                    <a:gd name="T8" fmla="*/ 86 w 92"/>
                    <a:gd name="T9" fmla="*/ 3 h 125"/>
                    <a:gd name="T10" fmla="*/ 89 w 92"/>
                    <a:gd name="T11" fmla="*/ 16 h 125"/>
                    <a:gd name="T12" fmla="*/ 19 w 92"/>
                    <a:gd name="T13" fmla="*/ 119 h 125"/>
                    <a:gd name="T14" fmla="*/ 6 w 92"/>
                    <a:gd name="T15" fmla="*/ 122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125">
                      <a:moveTo>
                        <a:pt x="6" y="122"/>
                      </a:moveTo>
                      <a:cubicBezTo>
                        <a:pt x="1" y="119"/>
                        <a:pt x="0" y="113"/>
                        <a:pt x="3" y="108"/>
                      </a:cubicBezTo>
                      <a:cubicBezTo>
                        <a:pt x="72" y="5"/>
                        <a:pt x="72" y="5"/>
                        <a:pt x="72" y="5"/>
                      </a:cubicBezTo>
                      <a:cubicBezTo>
                        <a:pt x="75" y="1"/>
                        <a:pt x="82" y="0"/>
                        <a:pt x="86" y="3"/>
                      </a:cubicBezTo>
                      <a:cubicBezTo>
                        <a:pt x="86" y="3"/>
                        <a:pt x="86" y="3"/>
                        <a:pt x="86" y="3"/>
                      </a:cubicBezTo>
                      <a:cubicBezTo>
                        <a:pt x="91" y="6"/>
                        <a:pt x="92" y="12"/>
                        <a:pt x="89" y="16"/>
                      </a:cubicBezTo>
                      <a:cubicBezTo>
                        <a:pt x="19" y="119"/>
                        <a:pt x="19" y="119"/>
                        <a:pt x="19" y="119"/>
                      </a:cubicBezTo>
                      <a:cubicBezTo>
                        <a:pt x="16" y="124"/>
                        <a:pt x="10" y="125"/>
                        <a:pt x="6" y="122"/>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205" name="Freeform 148">
                  <a:extLst>
                    <a:ext uri="{FF2B5EF4-FFF2-40B4-BE49-F238E27FC236}">
                      <a16:creationId xmlns="" xmlns:a16="http://schemas.microsoft.com/office/drawing/2014/main" id="{EFF5B9FF-2C6B-4CDC-8DE8-61F95837AE5B}"/>
                    </a:ext>
                  </a:extLst>
                </p:cNvPr>
                <p:cNvSpPr>
                  <a:spLocks/>
                </p:cNvSpPr>
                <p:nvPr/>
              </p:nvSpPr>
              <p:spPr bwMode="auto">
                <a:xfrm>
                  <a:off x="5298" y="2619"/>
                  <a:ext cx="163" cy="327"/>
                </a:xfrm>
                <a:custGeom>
                  <a:avLst/>
                  <a:gdLst>
                    <a:gd name="T0" fmla="*/ 8 w 69"/>
                    <a:gd name="T1" fmla="*/ 136 h 138"/>
                    <a:gd name="T2" fmla="*/ 2 w 69"/>
                    <a:gd name="T3" fmla="*/ 122 h 138"/>
                    <a:gd name="T4" fmla="*/ 49 w 69"/>
                    <a:gd name="T5" fmla="*/ 8 h 138"/>
                    <a:gd name="T6" fmla="*/ 62 w 69"/>
                    <a:gd name="T7" fmla="*/ 2 h 138"/>
                    <a:gd name="T8" fmla="*/ 62 w 69"/>
                    <a:gd name="T9" fmla="*/ 2 h 138"/>
                    <a:gd name="T10" fmla="*/ 67 w 69"/>
                    <a:gd name="T11" fmla="*/ 15 h 138"/>
                    <a:gd name="T12" fmla="*/ 21 w 69"/>
                    <a:gd name="T13" fmla="*/ 130 h 138"/>
                    <a:gd name="T14" fmla="*/ 8 w 69"/>
                    <a:gd name="T15" fmla="*/ 136 h 1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138">
                      <a:moveTo>
                        <a:pt x="8" y="136"/>
                      </a:moveTo>
                      <a:cubicBezTo>
                        <a:pt x="3" y="133"/>
                        <a:pt x="0" y="128"/>
                        <a:pt x="2" y="122"/>
                      </a:cubicBezTo>
                      <a:cubicBezTo>
                        <a:pt x="49" y="8"/>
                        <a:pt x="49" y="8"/>
                        <a:pt x="49" y="8"/>
                      </a:cubicBezTo>
                      <a:cubicBezTo>
                        <a:pt x="51" y="2"/>
                        <a:pt x="57" y="0"/>
                        <a:pt x="62" y="2"/>
                      </a:cubicBezTo>
                      <a:cubicBezTo>
                        <a:pt x="62" y="2"/>
                        <a:pt x="62" y="2"/>
                        <a:pt x="62" y="2"/>
                      </a:cubicBezTo>
                      <a:cubicBezTo>
                        <a:pt x="67" y="4"/>
                        <a:pt x="69" y="10"/>
                        <a:pt x="67" y="15"/>
                      </a:cubicBezTo>
                      <a:cubicBezTo>
                        <a:pt x="21" y="130"/>
                        <a:pt x="21" y="130"/>
                        <a:pt x="21" y="130"/>
                      </a:cubicBezTo>
                      <a:cubicBezTo>
                        <a:pt x="19" y="135"/>
                        <a:pt x="13" y="138"/>
                        <a:pt x="8" y="136"/>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206" name="Freeform 149">
                  <a:extLst>
                    <a:ext uri="{FF2B5EF4-FFF2-40B4-BE49-F238E27FC236}">
                      <a16:creationId xmlns="" xmlns:a16="http://schemas.microsoft.com/office/drawing/2014/main" id="{58A88DB8-A454-461F-BFD7-4261B55BFEFB}"/>
                    </a:ext>
                  </a:extLst>
                </p:cNvPr>
                <p:cNvSpPr>
                  <a:spLocks/>
                </p:cNvSpPr>
                <p:nvPr/>
              </p:nvSpPr>
              <p:spPr bwMode="auto">
                <a:xfrm>
                  <a:off x="5426" y="2278"/>
                  <a:ext cx="102" cy="341"/>
                </a:xfrm>
                <a:custGeom>
                  <a:avLst/>
                  <a:gdLst>
                    <a:gd name="T0" fmla="*/ 9 w 43"/>
                    <a:gd name="T1" fmla="*/ 143 h 144"/>
                    <a:gd name="T2" fmla="*/ 1 w 43"/>
                    <a:gd name="T3" fmla="*/ 131 h 144"/>
                    <a:gd name="T4" fmla="*/ 22 w 43"/>
                    <a:gd name="T5" fmla="*/ 9 h 144"/>
                    <a:gd name="T6" fmla="*/ 34 w 43"/>
                    <a:gd name="T7" fmla="*/ 1 h 144"/>
                    <a:gd name="T8" fmla="*/ 34 w 43"/>
                    <a:gd name="T9" fmla="*/ 1 h 144"/>
                    <a:gd name="T10" fmla="*/ 42 w 43"/>
                    <a:gd name="T11" fmla="*/ 12 h 144"/>
                    <a:gd name="T12" fmla="*/ 21 w 43"/>
                    <a:gd name="T13" fmla="*/ 134 h 144"/>
                    <a:gd name="T14" fmla="*/ 9 w 43"/>
                    <a:gd name="T15" fmla="*/ 143 h 1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144">
                      <a:moveTo>
                        <a:pt x="9" y="143"/>
                      </a:moveTo>
                      <a:cubicBezTo>
                        <a:pt x="4" y="142"/>
                        <a:pt x="0" y="136"/>
                        <a:pt x="1" y="131"/>
                      </a:cubicBezTo>
                      <a:cubicBezTo>
                        <a:pt x="22" y="9"/>
                        <a:pt x="22" y="9"/>
                        <a:pt x="22" y="9"/>
                      </a:cubicBezTo>
                      <a:cubicBezTo>
                        <a:pt x="23" y="3"/>
                        <a:pt x="29" y="0"/>
                        <a:pt x="34" y="1"/>
                      </a:cubicBezTo>
                      <a:cubicBezTo>
                        <a:pt x="34" y="1"/>
                        <a:pt x="34" y="1"/>
                        <a:pt x="34" y="1"/>
                      </a:cubicBezTo>
                      <a:cubicBezTo>
                        <a:pt x="39" y="2"/>
                        <a:pt x="43" y="7"/>
                        <a:pt x="42" y="12"/>
                      </a:cubicBezTo>
                      <a:cubicBezTo>
                        <a:pt x="21" y="134"/>
                        <a:pt x="21" y="134"/>
                        <a:pt x="21" y="134"/>
                      </a:cubicBezTo>
                      <a:cubicBezTo>
                        <a:pt x="20" y="140"/>
                        <a:pt x="14" y="144"/>
                        <a:pt x="9" y="143"/>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207" name="Freeform 150">
                  <a:extLst>
                    <a:ext uri="{FF2B5EF4-FFF2-40B4-BE49-F238E27FC236}">
                      <a16:creationId xmlns="" xmlns:a16="http://schemas.microsoft.com/office/drawing/2014/main" id="{3631B7C9-525B-4D8E-9F4B-DA313A8AF553}"/>
                    </a:ext>
                  </a:extLst>
                </p:cNvPr>
                <p:cNvSpPr>
                  <a:spLocks/>
                </p:cNvSpPr>
                <p:nvPr/>
              </p:nvSpPr>
              <p:spPr bwMode="auto">
                <a:xfrm>
                  <a:off x="5473" y="1930"/>
                  <a:ext cx="57" cy="341"/>
                </a:xfrm>
                <a:custGeom>
                  <a:avLst/>
                  <a:gdLst>
                    <a:gd name="T0" fmla="*/ 14 w 24"/>
                    <a:gd name="T1" fmla="*/ 144 h 144"/>
                    <a:gd name="T2" fmla="*/ 4 w 24"/>
                    <a:gd name="T3" fmla="*/ 135 h 144"/>
                    <a:gd name="T4" fmla="*/ 0 w 24"/>
                    <a:gd name="T5" fmla="*/ 11 h 144"/>
                    <a:gd name="T6" fmla="*/ 9 w 24"/>
                    <a:gd name="T7" fmla="*/ 0 h 144"/>
                    <a:gd name="T8" fmla="*/ 9 w 24"/>
                    <a:gd name="T9" fmla="*/ 0 h 144"/>
                    <a:gd name="T10" fmla="*/ 20 w 24"/>
                    <a:gd name="T11" fmla="*/ 10 h 144"/>
                    <a:gd name="T12" fmla="*/ 24 w 24"/>
                    <a:gd name="T13" fmla="*/ 134 h 144"/>
                    <a:gd name="T14" fmla="*/ 14 w 24"/>
                    <a:gd name="T15" fmla="*/ 144 h 1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144">
                      <a:moveTo>
                        <a:pt x="14" y="144"/>
                      </a:moveTo>
                      <a:cubicBezTo>
                        <a:pt x="9" y="144"/>
                        <a:pt x="4" y="140"/>
                        <a:pt x="4" y="135"/>
                      </a:cubicBezTo>
                      <a:cubicBezTo>
                        <a:pt x="0" y="11"/>
                        <a:pt x="0" y="11"/>
                        <a:pt x="0" y="11"/>
                      </a:cubicBezTo>
                      <a:cubicBezTo>
                        <a:pt x="0" y="5"/>
                        <a:pt x="4" y="0"/>
                        <a:pt x="9" y="0"/>
                      </a:cubicBezTo>
                      <a:cubicBezTo>
                        <a:pt x="9" y="0"/>
                        <a:pt x="9" y="0"/>
                        <a:pt x="9" y="0"/>
                      </a:cubicBezTo>
                      <a:cubicBezTo>
                        <a:pt x="15" y="0"/>
                        <a:pt x="20" y="4"/>
                        <a:pt x="20" y="10"/>
                      </a:cubicBezTo>
                      <a:cubicBezTo>
                        <a:pt x="24" y="134"/>
                        <a:pt x="24" y="134"/>
                        <a:pt x="24" y="134"/>
                      </a:cubicBezTo>
                      <a:cubicBezTo>
                        <a:pt x="24" y="139"/>
                        <a:pt x="20" y="144"/>
                        <a:pt x="14" y="144"/>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208" name="Freeform 151">
                  <a:extLst>
                    <a:ext uri="{FF2B5EF4-FFF2-40B4-BE49-F238E27FC236}">
                      <a16:creationId xmlns="" xmlns:a16="http://schemas.microsoft.com/office/drawing/2014/main" id="{E480553B-8369-42B0-8FAF-6C872C6F0DCC}"/>
                    </a:ext>
                  </a:extLst>
                </p:cNvPr>
                <p:cNvSpPr>
                  <a:spLocks/>
                </p:cNvSpPr>
                <p:nvPr/>
              </p:nvSpPr>
              <p:spPr bwMode="auto">
                <a:xfrm>
                  <a:off x="5393" y="1590"/>
                  <a:ext cx="123" cy="336"/>
                </a:xfrm>
                <a:custGeom>
                  <a:avLst/>
                  <a:gdLst>
                    <a:gd name="T0" fmla="*/ 43 w 52"/>
                    <a:gd name="T1" fmla="*/ 141 h 142"/>
                    <a:gd name="T2" fmla="*/ 31 w 52"/>
                    <a:gd name="T3" fmla="*/ 133 h 142"/>
                    <a:gd name="T4" fmla="*/ 1 w 52"/>
                    <a:gd name="T5" fmla="*/ 13 h 142"/>
                    <a:gd name="T6" fmla="*/ 8 w 52"/>
                    <a:gd name="T7" fmla="*/ 1 h 142"/>
                    <a:gd name="T8" fmla="*/ 8 w 52"/>
                    <a:gd name="T9" fmla="*/ 1 h 142"/>
                    <a:gd name="T10" fmla="*/ 20 w 52"/>
                    <a:gd name="T11" fmla="*/ 8 h 142"/>
                    <a:gd name="T12" fmla="*/ 50 w 52"/>
                    <a:gd name="T13" fmla="*/ 129 h 142"/>
                    <a:gd name="T14" fmla="*/ 43 w 52"/>
                    <a:gd name="T15" fmla="*/ 141 h 1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142">
                      <a:moveTo>
                        <a:pt x="43" y="141"/>
                      </a:moveTo>
                      <a:cubicBezTo>
                        <a:pt x="38" y="142"/>
                        <a:pt x="32" y="139"/>
                        <a:pt x="31" y="133"/>
                      </a:cubicBezTo>
                      <a:cubicBezTo>
                        <a:pt x="1" y="13"/>
                        <a:pt x="1" y="13"/>
                        <a:pt x="1" y="13"/>
                      </a:cubicBezTo>
                      <a:cubicBezTo>
                        <a:pt x="0" y="8"/>
                        <a:pt x="3" y="2"/>
                        <a:pt x="8" y="1"/>
                      </a:cubicBezTo>
                      <a:cubicBezTo>
                        <a:pt x="8" y="1"/>
                        <a:pt x="8" y="1"/>
                        <a:pt x="8" y="1"/>
                      </a:cubicBezTo>
                      <a:cubicBezTo>
                        <a:pt x="14" y="0"/>
                        <a:pt x="19" y="3"/>
                        <a:pt x="20" y="8"/>
                      </a:cubicBezTo>
                      <a:cubicBezTo>
                        <a:pt x="50" y="129"/>
                        <a:pt x="50" y="129"/>
                        <a:pt x="50" y="129"/>
                      </a:cubicBezTo>
                      <a:cubicBezTo>
                        <a:pt x="52" y="134"/>
                        <a:pt x="48" y="139"/>
                        <a:pt x="43" y="141"/>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209" name="Freeform 152">
                  <a:extLst>
                    <a:ext uri="{FF2B5EF4-FFF2-40B4-BE49-F238E27FC236}">
                      <a16:creationId xmlns="" xmlns:a16="http://schemas.microsoft.com/office/drawing/2014/main" id="{36AD734F-0186-4C69-AA69-0CE0D1CFC20F}"/>
                    </a:ext>
                  </a:extLst>
                </p:cNvPr>
                <p:cNvSpPr>
                  <a:spLocks/>
                </p:cNvSpPr>
                <p:nvPr/>
              </p:nvSpPr>
              <p:spPr bwMode="auto">
                <a:xfrm>
                  <a:off x="5243" y="1272"/>
                  <a:ext cx="183" cy="318"/>
                </a:xfrm>
                <a:custGeom>
                  <a:avLst/>
                  <a:gdLst>
                    <a:gd name="T0" fmla="*/ 70 w 77"/>
                    <a:gd name="T1" fmla="*/ 131 h 134"/>
                    <a:gd name="T2" fmla="*/ 57 w 77"/>
                    <a:gd name="T3" fmla="*/ 127 h 134"/>
                    <a:gd name="T4" fmla="*/ 2 w 77"/>
                    <a:gd name="T5" fmla="*/ 15 h 134"/>
                    <a:gd name="T6" fmla="*/ 7 w 77"/>
                    <a:gd name="T7" fmla="*/ 2 h 134"/>
                    <a:gd name="T8" fmla="*/ 7 w 77"/>
                    <a:gd name="T9" fmla="*/ 2 h 134"/>
                    <a:gd name="T10" fmla="*/ 20 w 77"/>
                    <a:gd name="T11" fmla="*/ 7 h 134"/>
                    <a:gd name="T12" fmla="*/ 75 w 77"/>
                    <a:gd name="T13" fmla="*/ 118 h 134"/>
                    <a:gd name="T14" fmla="*/ 70 w 77"/>
                    <a:gd name="T15" fmla="*/ 131 h 1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134">
                      <a:moveTo>
                        <a:pt x="70" y="131"/>
                      </a:moveTo>
                      <a:cubicBezTo>
                        <a:pt x="65" y="134"/>
                        <a:pt x="59" y="132"/>
                        <a:pt x="57" y="127"/>
                      </a:cubicBezTo>
                      <a:cubicBezTo>
                        <a:pt x="2" y="15"/>
                        <a:pt x="2" y="15"/>
                        <a:pt x="2" y="15"/>
                      </a:cubicBezTo>
                      <a:cubicBezTo>
                        <a:pt x="0" y="10"/>
                        <a:pt x="2" y="4"/>
                        <a:pt x="7" y="2"/>
                      </a:cubicBezTo>
                      <a:cubicBezTo>
                        <a:pt x="7" y="2"/>
                        <a:pt x="7" y="2"/>
                        <a:pt x="7" y="2"/>
                      </a:cubicBezTo>
                      <a:cubicBezTo>
                        <a:pt x="12" y="0"/>
                        <a:pt x="18" y="2"/>
                        <a:pt x="20" y="7"/>
                      </a:cubicBezTo>
                      <a:cubicBezTo>
                        <a:pt x="75" y="118"/>
                        <a:pt x="75" y="118"/>
                        <a:pt x="75" y="118"/>
                      </a:cubicBezTo>
                      <a:cubicBezTo>
                        <a:pt x="77" y="123"/>
                        <a:pt x="75" y="129"/>
                        <a:pt x="70" y="131"/>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210" name="Freeform 153">
                  <a:extLst>
                    <a:ext uri="{FF2B5EF4-FFF2-40B4-BE49-F238E27FC236}">
                      <a16:creationId xmlns="" xmlns:a16="http://schemas.microsoft.com/office/drawing/2014/main" id="{4261FFC4-FD9D-425B-855B-E5A2FD185D9E}"/>
                    </a:ext>
                  </a:extLst>
                </p:cNvPr>
                <p:cNvSpPr>
                  <a:spLocks/>
                </p:cNvSpPr>
                <p:nvPr/>
              </p:nvSpPr>
              <p:spPr bwMode="auto">
                <a:xfrm>
                  <a:off x="5033" y="993"/>
                  <a:ext cx="234" cy="284"/>
                </a:xfrm>
                <a:custGeom>
                  <a:avLst/>
                  <a:gdLst>
                    <a:gd name="T0" fmla="*/ 94 w 99"/>
                    <a:gd name="T1" fmla="*/ 117 h 120"/>
                    <a:gd name="T2" fmla="*/ 80 w 99"/>
                    <a:gd name="T3" fmla="*/ 115 h 120"/>
                    <a:gd name="T4" fmla="*/ 4 w 99"/>
                    <a:gd name="T5" fmla="*/ 17 h 120"/>
                    <a:gd name="T6" fmla="*/ 6 w 99"/>
                    <a:gd name="T7" fmla="*/ 3 h 120"/>
                    <a:gd name="T8" fmla="*/ 6 w 99"/>
                    <a:gd name="T9" fmla="*/ 3 h 120"/>
                    <a:gd name="T10" fmla="*/ 20 w 99"/>
                    <a:gd name="T11" fmla="*/ 5 h 120"/>
                    <a:gd name="T12" fmla="*/ 96 w 99"/>
                    <a:gd name="T13" fmla="*/ 103 h 120"/>
                    <a:gd name="T14" fmla="*/ 94 w 99"/>
                    <a:gd name="T15" fmla="*/ 117 h 1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 h="120">
                      <a:moveTo>
                        <a:pt x="94" y="117"/>
                      </a:moveTo>
                      <a:cubicBezTo>
                        <a:pt x="90" y="120"/>
                        <a:pt x="84" y="120"/>
                        <a:pt x="80" y="115"/>
                      </a:cubicBezTo>
                      <a:cubicBezTo>
                        <a:pt x="4" y="17"/>
                        <a:pt x="4" y="17"/>
                        <a:pt x="4" y="17"/>
                      </a:cubicBezTo>
                      <a:cubicBezTo>
                        <a:pt x="0" y="13"/>
                        <a:pt x="1" y="7"/>
                        <a:pt x="6" y="3"/>
                      </a:cubicBezTo>
                      <a:cubicBezTo>
                        <a:pt x="6" y="3"/>
                        <a:pt x="6" y="3"/>
                        <a:pt x="6" y="3"/>
                      </a:cubicBezTo>
                      <a:cubicBezTo>
                        <a:pt x="10" y="0"/>
                        <a:pt x="16" y="1"/>
                        <a:pt x="20" y="5"/>
                      </a:cubicBezTo>
                      <a:cubicBezTo>
                        <a:pt x="96" y="103"/>
                        <a:pt x="96" y="103"/>
                        <a:pt x="96" y="103"/>
                      </a:cubicBezTo>
                      <a:cubicBezTo>
                        <a:pt x="99" y="107"/>
                        <a:pt x="99" y="114"/>
                        <a:pt x="94" y="117"/>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211" name="Freeform 154">
                  <a:extLst>
                    <a:ext uri="{FF2B5EF4-FFF2-40B4-BE49-F238E27FC236}">
                      <a16:creationId xmlns="" xmlns:a16="http://schemas.microsoft.com/office/drawing/2014/main" id="{1DF9E9D9-0302-4667-BB0C-3A0DD05932ED}"/>
                    </a:ext>
                  </a:extLst>
                </p:cNvPr>
                <p:cNvSpPr>
                  <a:spLocks/>
                </p:cNvSpPr>
                <p:nvPr/>
              </p:nvSpPr>
              <p:spPr bwMode="auto">
                <a:xfrm>
                  <a:off x="4770" y="764"/>
                  <a:ext cx="279" cy="243"/>
                </a:xfrm>
                <a:custGeom>
                  <a:avLst/>
                  <a:gdLst>
                    <a:gd name="T0" fmla="*/ 114 w 118"/>
                    <a:gd name="T1" fmla="*/ 98 h 103"/>
                    <a:gd name="T2" fmla="*/ 100 w 118"/>
                    <a:gd name="T3" fmla="*/ 99 h 103"/>
                    <a:gd name="T4" fmla="*/ 5 w 118"/>
                    <a:gd name="T5" fmla="*/ 19 h 103"/>
                    <a:gd name="T6" fmla="*/ 4 w 118"/>
                    <a:gd name="T7" fmla="*/ 5 h 103"/>
                    <a:gd name="T8" fmla="*/ 4 w 118"/>
                    <a:gd name="T9" fmla="*/ 5 h 103"/>
                    <a:gd name="T10" fmla="*/ 18 w 118"/>
                    <a:gd name="T11" fmla="*/ 4 h 103"/>
                    <a:gd name="T12" fmla="*/ 113 w 118"/>
                    <a:gd name="T13" fmla="*/ 84 h 103"/>
                    <a:gd name="T14" fmla="*/ 114 w 118"/>
                    <a:gd name="T15" fmla="*/ 98 h 1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8" h="103">
                      <a:moveTo>
                        <a:pt x="114" y="98"/>
                      </a:moveTo>
                      <a:cubicBezTo>
                        <a:pt x="111" y="102"/>
                        <a:pt x="104" y="103"/>
                        <a:pt x="100" y="99"/>
                      </a:cubicBezTo>
                      <a:cubicBezTo>
                        <a:pt x="5" y="19"/>
                        <a:pt x="5" y="19"/>
                        <a:pt x="5" y="19"/>
                      </a:cubicBezTo>
                      <a:cubicBezTo>
                        <a:pt x="1" y="16"/>
                        <a:pt x="0" y="9"/>
                        <a:pt x="4" y="5"/>
                      </a:cubicBezTo>
                      <a:cubicBezTo>
                        <a:pt x="4" y="5"/>
                        <a:pt x="4" y="5"/>
                        <a:pt x="4" y="5"/>
                      </a:cubicBezTo>
                      <a:cubicBezTo>
                        <a:pt x="7" y="1"/>
                        <a:pt x="14" y="0"/>
                        <a:pt x="18" y="4"/>
                      </a:cubicBezTo>
                      <a:cubicBezTo>
                        <a:pt x="113" y="84"/>
                        <a:pt x="113" y="84"/>
                        <a:pt x="113" y="84"/>
                      </a:cubicBezTo>
                      <a:cubicBezTo>
                        <a:pt x="117" y="87"/>
                        <a:pt x="118" y="94"/>
                        <a:pt x="114" y="98"/>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212" name="Freeform 155">
                  <a:extLst>
                    <a:ext uri="{FF2B5EF4-FFF2-40B4-BE49-F238E27FC236}">
                      <a16:creationId xmlns="" xmlns:a16="http://schemas.microsoft.com/office/drawing/2014/main" id="{48B71E92-F94C-4EB3-9869-19082FE90F06}"/>
                    </a:ext>
                  </a:extLst>
                </p:cNvPr>
                <p:cNvSpPr>
                  <a:spLocks/>
                </p:cNvSpPr>
                <p:nvPr/>
              </p:nvSpPr>
              <p:spPr bwMode="auto">
                <a:xfrm>
                  <a:off x="4465" y="596"/>
                  <a:ext cx="315" cy="191"/>
                </a:xfrm>
                <a:custGeom>
                  <a:avLst/>
                  <a:gdLst>
                    <a:gd name="T0" fmla="*/ 130 w 133"/>
                    <a:gd name="T1" fmla="*/ 74 h 81"/>
                    <a:gd name="T2" fmla="*/ 116 w 133"/>
                    <a:gd name="T3" fmla="*/ 78 h 81"/>
                    <a:gd name="T4" fmla="*/ 7 w 133"/>
                    <a:gd name="T5" fmla="*/ 20 h 81"/>
                    <a:gd name="T6" fmla="*/ 3 w 133"/>
                    <a:gd name="T7" fmla="*/ 6 h 81"/>
                    <a:gd name="T8" fmla="*/ 3 w 133"/>
                    <a:gd name="T9" fmla="*/ 6 h 81"/>
                    <a:gd name="T10" fmla="*/ 16 w 133"/>
                    <a:gd name="T11" fmla="*/ 2 h 81"/>
                    <a:gd name="T12" fmla="*/ 126 w 133"/>
                    <a:gd name="T13" fmla="*/ 61 h 81"/>
                    <a:gd name="T14" fmla="*/ 130 w 133"/>
                    <a:gd name="T15" fmla="*/ 74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3" h="81">
                      <a:moveTo>
                        <a:pt x="130" y="74"/>
                      </a:moveTo>
                      <a:cubicBezTo>
                        <a:pt x="127" y="79"/>
                        <a:pt x="121" y="81"/>
                        <a:pt x="116" y="78"/>
                      </a:cubicBezTo>
                      <a:cubicBezTo>
                        <a:pt x="7" y="20"/>
                        <a:pt x="7" y="20"/>
                        <a:pt x="7" y="20"/>
                      </a:cubicBezTo>
                      <a:cubicBezTo>
                        <a:pt x="2" y="17"/>
                        <a:pt x="0" y="11"/>
                        <a:pt x="3" y="6"/>
                      </a:cubicBezTo>
                      <a:cubicBezTo>
                        <a:pt x="3" y="6"/>
                        <a:pt x="3" y="6"/>
                        <a:pt x="3" y="6"/>
                      </a:cubicBezTo>
                      <a:cubicBezTo>
                        <a:pt x="5" y="2"/>
                        <a:pt x="11" y="0"/>
                        <a:pt x="16" y="2"/>
                      </a:cubicBezTo>
                      <a:cubicBezTo>
                        <a:pt x="126" y="61"/>
                        <a:pt x="126" y="61"/>
                        <a:pt x="126" y="61"/>
                      </a:cubicBezTo>
                      <a:cubicBezTo>
                        <a:pt x="131" y="63"/>
                        <a:pt x="133" y="69"/>
                        <a:pt x="130" y="74"/>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213" name="Freeform 156">
                  <a:extLst>
                    <a:ext uri="{FF2B5EF4-FFF2-40B4-BE49-F238E27FC236}">
                      <a16:creationId xmlns="" xmlns:a16="http://schemas.microsoft.com/office/drawing/2014/main" id="{572320A5-7941-415E-87F2-313673475213}"/>
                    </a:ext>
                  </a:extLst>
                </p:cNvPr>
                <p:cNvSpPr>
                  <a:spLocks/>
                </p:cNvSpPr>
                <p:nvPr/>
              </p:nvSpPr>
              <p:spPr bwMode="auto">
                <a:xfrm>
                  <a:off x="4134" y="494"/>
                  <a:ext cx="333" cy="132"/>
                </a:xfrm>
                <a:custGeom>
                  <a:avLst/>
                  <a:gdLst>
                    <a:gd name="T0" fmla="*/ 139 w 141"/>
                    <a:gd name="T1" fmla="*/ 48 h 56"/>
                    <a:gd name="T2" fmla="*/ 127 w 141"/>
                    <a:gd name="T3" fmla="*/ 55 h 56"/>
                    <a:gd name="T4" fmla="*/ 8 w 141"/>
                    <a:gd name="T5" fmla="*/ 21 h 56"/>
                    <a:gd name="T6" fmla="*/ 1 w 141"/>
                    <a:gd name="T7" fmla="*/ 8 h 56"/>
                    <a:gd name="T8" fmla="*/ 1 w 141"/>
                    <a:gd name="T9" fmla="*/ 8 h 56"/>
                    <a:gd name="T10" fmla="*/ 13 w 141"/>
                    <a:gd name="T11" fmla="*/ 1 h 56"/>
                    <a:gd name="T12" fmla="*/ 133 w 141"/>
                    <a:gd name="T13" fmla="*/ 36 h 56"/>
                    <a:gd name="T14" fmla="*/ 139 w 141"/>
                    <a:gd name="T15" fmla="*/ 48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56">
                      <a:moveTo>
                        <a:pt x="139" y="48"/>
                      </a:moveTo>
                      <a:cubicBezTo>
                        <a:pt x="138" y="53"/>
                        <a:pt x="132" y="56"/>
                        <a:pt x="127" y="55"/>
                      </a:cubicBezTo>
                      <a:cubicBezTo>
                        <a:pt x="8" y="21"/>
                        <a:pt x="8" y="21"/>
                        <a:pt x="8" y="21"/>
                      </a:cubicBezTo>
                      <a:cubicBezTo>
                        <a:pt x="3" y="19"/>
                        <a:pt x="0" y="14"/>
                        <a:pt x="1" y="8"/>
                      </a:cubicBezTo>
                      <a:cubicBezTo>
                        <a:pt x="1" y="8"/>
                        <a:pt x="1" y="8"/>
                        <a:pt x="1" y="8"/>
                      </a:cubicBezTo>
                      <a:cubicBezTo>
                        <a:pt x="3" y="3"/>
                        <a:pt x="8" y="0"/>
                        <a:pt x="13" y="1"/>
                      </a:cubicBezTo>
                      <a:cubicBezTo>
                        <a:pt x="133" y="36"/>
                        <a:pt x="133" y="36"/>
                        <a:pt x="133" y="36"/>
                      </a:cubicBezTo>
                      <a:cubicBezTo>
                        <a:pt x="138" y="37"/>
                        <a:pt x="141" y="43"/>
                        <a:pt x="139" y="48"/>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214" name="Freeform 157">
                  <a:extLst>
                    <a:ext uri="{FF2B5EF4-FFF2-40B4-BE49-F238E27FC236}">
                      <a16:creationId xmlns="" xmlns:a16="http://schemas.microsoft.com/office/drawing/2014/main" id="{979D31AC-4F80-4702-A0E5-627D0027D876}"/>
                    </a:ext>
                  </a:extLst>
                </p:cNvPr>
                <p:cNvSpPr>
                  <a:spLocks/>
                </p:cNvSpPr>
                <p:nvPr/>
              </p:nvSpPr>
              <p:spPr bwMode="auto">
                <a:xfrm>
                  <a:off x="3786" y="465"/>
                  <a:ext cx="343" cy="69"/>
                </a:xfrm>
                <a:custGeom>
                  <a:avLst/>
                  <a:gdLst>
                    <a:gd name="T0" fmla="*/ 145 w 145"/>
                    <a:gd name="T1" fmla="*/ 20 h 29"/>
                    <a:gd name="T2" fmla="*/ 134 w 145"/>
                    <a:gd name="T3" fmla="*/ 29 h 29"/>
                    <a:gd name="T4" fmla="*/ 10 w 145"/>
                    <a:gd name="T5" fmla="*/ 20 h 29"/>
                    <a:gd name="T6" fmla="*/ 1 w 145"/>
                    <a:gd name="T7" fmla="*/ 9 h 29"/>
                    <a:gd name="T8" fmla="*/ 1 w 145"/>
                    <a:gd name="T9" fmla="*/ 9 h 29"/>
                    <a:gd name="T10" fmla="*/ 12 w 145"/>
                    <a:gd name="T11" fmla="*/ 0 h 29"/>
                    <a:gd name="T12" fmla="*/ 135 w 145"/>
                    <a:gd name="T13" fmla="*/ 9 h 29"/>
                    <a:gd name="T14" fmla="*/ 145 w 145"/>
                    <a:gd name="T15" fmla="*/ 20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5" h="29">
                      <a:moveTo>
                        <a:pt x="145" y="20"/>
                      </a:moveTo>
                      <a:cubicBezTo>
                        <a:pt x="144" y="25"/>
                        <a:pt x="139" y="29"/>
                        <a:pt x="134" y="29"/>
                      </a:cubicBezTo>
                      <a:cubicBezTo>
                        <a:pt x="10" y="20"/>
                        <a:pt x="10" y="20"/>
                        <a:pt x="10" y="20"/>
                      </a:cubicBezTo>
                      <a:cubicBezTo>
                        <a:pt x="5" y="20"/>
                        <a:pt x="0" y="15"/>
                        <a:pt x="1" y="9"/>
                      </a:cubicBezTo>
                      <a:cubicBezTo>
                        <a:pt x="1" y="9"/>
                        <a:pt x="1" y="9"/>
                        <a:pt x="1" y="9"/>
                      </a:cubicBezTo>
                      <a:cubicBezTo>
                        <a:pt x="1" y="4"/>
                        <a:pt x="6" y="0"/>
                        <a:pt x="12" y="0"/>
                      </a:cubicBezTo>
                      <a:cubicBezTo>
                        <a:pt x="135" y="9"/>
                        <a:pt x="135" y="9"/>
                        <a:pt x="135" y="9"/>
                      </a:cubicBezTo>
                      <a:cubicBezTo>
                        <a:pt x="141" y="9"/>
                        <a:pt x="145" y="14"/>
                        <a:pt x="145" y="20"/>
                      </a:cubicBezTo>
                      <a:close/>
                    </a:path>
                  </a:pathLst>
                </a:custGeom>
                <a:gradFill flip="none" rotWithShape="1">
                  <a:gsLst>
                    <a:gs pos="0">
                      <a:schemeClr val="accent3"/>
                    </a:gs>
                    <a:gs pos="100000">
                      <a:srgbClr val="021F65">
                        <a:alpha val="0"/>
                      </a:srgbClr>
                    </a:gs>
                  </a:gsLst>
                  <a:path path="circle">
                    <a:fillToRect l="100000" b="100000"/>
                  </a:path>
                  <a:tileRect t="-100000" r="-100000"/>
                </a:gra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4000">
                    <a:latin typeface="思源黑体 CN Bold" panose="020B0800000000000000" pitchFamily="34" charset="-122"/>
                    <a:ea typeface="思源黑体 CN Bold" panose="020B0800000000000000" pitchFamily="34" charset="-122"/>
                  </a:endParaRPr>
                </a:p>
              </p:txBody>
            </p:sp>
          </p:grpSp>
          <p:grpSp>
            <p:nvGrpSpPr>
              <p:cNvPr id="180" name="组合 179">
                <a:extLst>
                  <a:ext uri="{FF2B5EF4-FFF2-40B4-BE49-F238E27FC236}">
                    <a16:creationId xmlns="" xmlns:a16="http://schemas.microsoft.com/office/drawing/2014/main" id="{D4CE594C-112A-4359-A6D7-5441C7B8BD4F}"/>
                  </a:ext>
                </a:extLst>
              </p:cNvPr>
              <p:cNvGrpSpPr/>
              <p:nvPr/>
            </p:nvGrpSpPr>
            <p:grpSpPr>
              <a:xfrm>
                <a:off x="4138211" y="2008843"/>
                <a:ext cx="526838" cy="526836"/>
                <a:chOff x="3623889" y="1125021"/>
                <a:chExt cx="564634" cy="564632"/>
              </a:xfrm>
            </p:grpSpPr>
            <p:sp>
              <p:nvSpPr>
                <p:cNvPr id="181" name="任意多边形 350">
                  <a:extLst>
                    <a:ext uri="{FF2B5EF4-FFF2-40B4-BE49-F238E27FC236}">
                      <a16:creationId xmlns="" xmlns:a16="http://schemas.microsoft.com/office/drawing/2014/main" id="{39237E9C-F096-4AD4-9EA6-B58935AFD7DC}"/>
                    </a:ext>
                  </a:extLst>
                </p:cNvPr>
                <p:cNvSpPr/>
                <p:nvPr/>
              </p:nvSpPr>
              <p:spPr>
                <a:xfrm rot="10800000">
                  <a:off x="3623889" y="1125021"/>
                  <a:ext cx="138551" cy="138550"/>
                </a:xfrm>
                <a:custGeom>
                  <a:avLst/>
                  <a:gdLst>
                    <a:gd name="connsiteX0" fmla="*/ 0 w 138551"/>
                    <a:gd name="connsiteY0" fmla="*/ 138550 h 138550"/>
                    <a:gd name="connsiteX1" fmla="*/ 0 w 138551"/>
                    <a:gd name="connsiteY1" fmla="*/ 0 h 138550"/>
                    <a:gd name="connsiteX2" fmla="*/ 138551 w 138551"/>
                    <a:gd name="connsiteY2" fmla="*/ 0 h 138550"/>
                    <a:gd name="connsiteX3" fmla="*/ 120038 w 138551"/>
                    <a:gd name="connsiteY3" fmla="*/ 34107 h 138550"/>
                    <a:gd name="connsiteX4" fmla="*/ 34107 w 138551"/>
                    <a:gd name="connsiteY4" fmla="*/ 120037 h 138550"/>
                    <a:gd name="connsiteX5" fmla="*/ 0 w 138551"/>
                    <a:gd name="connsiteY5" fmla="*/ 138550 h 138550"/>
                    <a:gd name="connsiteX0" fmla="*/ 0 w 138551"/>
                    <a:gd name="connsiteY0" fmla="*/ 0 h 138550"/>
                    <a:gd name="connsiteX1" fmla="*/ 138551 w 138551"/>
                    <a:gd name="connsiteY1" fmla="*/ 0 h 138550"/>
                    <a:gd name="connsiteX2" fmla="*/ 120038 w 138551"/>
                    <a:gd name="connsiteY2" fmla="*/ 34107 h 138550"/>
                    <a:gd name="connsiteX3" fmla="*/ 34107 w 138551"/>
                    <a:gd name="connsiteY3" fmla="*/ 120037 h 138550"/>
                    <a:gd name="connsiteX4" fmla="*/ 0 w 138551"/>
                    <a:gd name="connsiteY4" fmla="*/ 138550 h 138550"/>
                    <a:gd name="connsiteX5" fmla="*/ 91440 w 138551"/>
                    <a:gd name="connsiteY5" fmla="*/ 91440 h 138550"/>
                    <a:gd name="connsiteX0" fmla="*/ 138551 w 138551"/>
                    <a:gd name="connsiteY0" fmla="*/ 0 h 138550"/>
                    <a:gd name="connsiteX1" fmla="*/ 120038 w 138551"/>
                    <a:gd name="connsiteY1" fmla="*/ 34107 h 138550"/>
                    <a:gd name="connsiteX2" fmla="*/ 34107 w 138551"/>
                    <a:gd name="connsiteY2" fmla="*/ 120037 h 138550"/>
                    <a:gd name="connsiteX3" fmla="*/ 0 w 138551"/>
                    <a:gd name="connsiteY3" fmla="*/ 138550 h 138550"/>
                    <a:gd name="connsiteX4" fmla="*/ 91440 w 138551"/>
                    <a:gd name="connsiteY4" fmla="*/ 91440 h 138550"/>
                    <a:gd name="connsiteX0" fmla="*/ 138551 w 138551"/>
                    <a:gd name="connsiteY0" fmla="*/ 0 h 138550"/>
                    <a:gd name="connsiteX1" fmla="*/ 120038 w 138551"/>
                    <a:gd name="connsiteY1" fmla="*/ 34107 h 138550"/>
                    <a:gd name="connsiteX2" fmla="*/ 34107 w 138551"/>
                    <a:gd name="connsiteY2" fmla="*/ 120037 h 138550"/>
                    <a:gd name="connsiteX3" fmla="*/ 0 w 138551"/>
                    <a:gd name="connsiteY3" fmla="*/ 138550 h 138550"/>
                  </a:gdLst>
                  <a:ahLst/>
                  <a:cxnLst>
                    <a:cxn ang="0">
                      <a:pos x="connsiteX0" y="connsiteY0"/>
                    </a:cxn>
                    <a:cxn ang="0">
                      <a:pos x="connsiteX1" y="connsiteY1"/>
                    </a:cxn>
                    <a:cxn ang="0">
                      <a:pos x="connsiteX2" y="connsiteY2"/>
                    </a:cxn>
                    <a:cxn ang="0">
                      <a:pos x="connsiteX3" y="connsiteY3"/>
                    </a:cxn>
                  </a:cxnLst>
                  <a:rect l="l" t="t" r="r" b="b"/>
                  <a:pathLst>
                    <a:path w="138551" h="138550">
                      <a:moveTo>
                        <a:pt x="138551" y="0"/>
                      </a:moveTo>
                      <a:lnTo>
                        <a:pt x="120038" y="34107"/>
                      </a:lnTo>
                      <a:cubicBezTo>
                        <a:pt x="97170" y="67957"/>
                        <a:pt x="67957" y="97169"/>
                        <a:pt x="34107" y="120037"/>
                      </a:cubicBezTo>
                      <a:lnTo>
                        <a:pt x="0" y="138550"/>
                      </a:lnTo>
                    </a:path>
                  </a:pathLst>
                </a:custGeom>
                <a:noFill/>
                <a:ln w="19050">
                  <a:solidFill>
                    <a:schemeClr val="bg1"/>
                  </a:solidFill>
                </a:ln>
                <a:effectLst>
                  <a:outerShdw blurRad="63500" sx="102000" sy="1020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182" name="任意多边形 351">
                  <a:extLst>
                    <a:ext uri="{FF2B5EF4-FFF2-40B4-BE49-F238E27FC236}">
                      <a16:creationId xmlns="" xmlns:a16="http://schemas.microsoft.com/office/drawing/2014/main" id="{155FA1B1-EA8F-4DC7-913C-657814D929A5}"/>
                    </a:ext>
                  </a:extLst>
                </p:cNvPr>
                <p:cNvSpPr/>
                <p:nvPr/>
              </p:nvSpPr>
              <p:spPr>
                <a:xfrm rot="10800000">
                  <a:off x="4049972" y="1125021"/>
                  <a:ext cx="138551" cy="138550"/>
                </a:xfrm>
                <a:custGeom>
                  <a:avLst/>
                  <a:gdLst>
                    <a:gd name="connsiteX0" fmla="*/ 138551 w 138551"/>
                    <a:gd name="connsiteY0" fmla="*/ 138550 h 138550"/>
                    <a:gd name="connsiteX1" fmla="*/ 104444 w 138551"/>
                    <a:gd name="connsiteY1" fmla="*/ 120037 h 138550"/>
                    <a:gd name="connsiteX2" fmla="*/ 18513 w 138551"/>
                    <a:gd name="connsiteY2" fmla="*/ 34107 h 138550"/>
                    <a:gd name="connsiteX3" fmla="*/ 0 w 138551"/>
                    <a:gd name="connsiteY3" fmla="*/ 0 h 138550"/>
                    <a:gd name="connsiteX4" fmla="*/ 138551 w 138551"/>
                    <a:gd name="connsiteY4" fmla="*/ 0 h 138550"/>
                    <a:gd name="connsiteX5" fmla="*/ 138551 w 138551"/>
                    <a:gd name="connsiteY5" fmla="*/ 138550 h 138550"/>
                    <a:gd name="connsiteX0" fmla="*/ 138551 w 229991"/>
                    <a:gd name="connsiteY0" fmla="*/ 0 h 138550"/>
                    <a:gd name="connsiteX1" fmla="*/ 138551 w 229991"/>
                    <a:gd name="connsiteY1" fmla="*/ 138550 h 138550"/>
                    <a:gd name="connsiteX2" fmla="*/ 104444 w 229991"/>
                    <a:gd name="connsiteY2" fmla="*/ 120037 h 138550"/>
                    <a:gd name="connsiteX3" fmla="*/ 18513 w 229991"/>
                    <a:gd name="connsiteY3" fmla="*/ 34107 h 138550"/>
                    <a:gd name="connsiteX4" fmla="*/ 0 w 229991"/>
                    <a:gd name="connsiteY4" fmla="*/ 0 h 138550"/>
                    <a:gd name="connsiteX5" fmla="*/ 229991 w 229991"/>
                    <a:gd name="connsiteY5" fmla="*/ 91440 h 138550"/>
                    <a:gd name="connsiteX0" fmla="*/ 138551 w 229991"/>
                    <a:gd name="connsiteY0" fmla="*/ 138550 h 138550"/>
                    <a:gd name="connsiteX1" fmla="*/ 104444 w 229991"/>
                    <a:gd name="connsiteY1" fmla="*/ 120037 h 138550"/>
                    <a:gd name="connsiteX2" fmla="*/ 18513 w 229991"/>
                    <a:gd name="connsiteY2" fmla="*/ 34107 h 138550"/>
                    <a:gd name="connsiteX3" fmla="*/ 0 w 229991"/>
                    <a:gd name="connsiteY3" fmla="*/ 0 h 138550"/>
                    <a:gd name="connsiteX4" fmla="*/ 229991 w 229991"/>
                    <a:gd name="connsiteY4" fmla="*/ 91440 h 138550"/>
                    <a:gd name="connsiteX0" fmla="*/ 138551 w 138551"/>
                    <a:gd name="connsiteY0" fmla="*/ 138550 h 138550"/>
                    <a:gd name="connsiteX1" fmla="*/ 104444 w 138551"/>
                    <a:gd name="connsiteY1" fmla="*/ 120037 h 138550"/>
                    <a:gd name="connsiteX2" fmla="*/ 18513 w 138551"/>
                    <a:gd name="connsiteY2" fmla="*/ 34107 h 138550"/>
                    <a:gd name="connsiteX3" fmla="*/ 0 w 138551"/>
                    <a:gd name="connsiteY3" fmla="*/ 0 h 138550"/>
                  </a:gdLst>
                  <a:ahLst/>
                  <a:cxnLst>
                    <a:cxn ang="0">
                      <a:pos x="connsiteX0" y="connsiteY0"/>
                    </a:cxn>
                    <a:cxn ang="0">
                      <a:pos x="connsiteX1" y="connsiteY1"/>
                    </a:cxn>
                    <a:cxn ang="0">
                      <a:pos x="connsiteX2" y="connsiteY2"/>
                    </a:cxn>
                    <a:cxn ang="0">
                      <a:pos x="connsiteX3" y="connsiteY3"/>
                    </a:cxn>
                  </a:cxnLst>
                  <a:rect l="l" t="t" r="r" b="b"/>
                  <a:pathLst>
                    <a:path w="138551" h="138550">
                      <a:moveTo>
                        <a:pt x="138551" y="138550"/>
                      </a:moveTo>
                      <a:lnTo>
                        <a:pt x="104444" y="120037"/>
                      </a:lnTo>
                      <a:cubicBezTo>
                        <a:pt x="70594" y="97169"/>
                        <a:pt x="41382" y="67957"/>
                        <a:pt x="18513" y="34107"/>
                      </a:cubicBezTo>
                      <a:lnTo>
                        <a:pt x="0" y="0"/>
                      </a:lnTo>
                    </a:path>
                  </a:pathLst>
                </a:custGeom>
                <a:noFill/>
                <a:ln w="19050">
                  <a:solidFill>
                    <a:schemeClr val="bg1"/>
                  </a:solidFill>
                </a:ln>
                <a:effectLst>
                  <a:outerShdw blurRad="63500" sx="102000" sy="1020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183" name="任意多边形 352">
                  <a:extLst>
                    <a:ext uri="{FF2B5EF4-FFF2-40B4-BE49-F238E27FC236}">
                      <a16:creationId xmlns="" xmlns:a16="http://schemas.microsoft.com/office/drawing/2014/main" id="{602C1DEE-B511-449F-B1DE-413F09F84008}"/>
                    </a:ext>
                  </a:extLst>
                </p:cNvPr>
                <p:cNvSpPr/>
                <p:nvPr/>
              </p:nvSpPr>
              <p:spPr>
                <a:xfrm rot="10800000">
                  <a:off x="3623889" y="1551103"/>
                  <a:ext cx="138551" cy="138550"/>
                </a:xfrm>
                <a:custGeom>
                  <a:avLst/>
                  <a:gdLst>
                    <a:gd name="connsiteX0" fmla="*/ 138551 w 138551"/>
                    <a:gd name="connsiteY0" fmla="*/ 138550 h 138550"/>
                    <a:gd name="connsiteX1" fmla="*/ 0 w 138551"/>
                    <a:gd name="connsiteY1" fmla="*/ 138550 h 138550"/>
                    <a:gd name="connsiteX2" fmla="*/ 0 w 138551"/>
                    <a:gd name="connsiteY2" fmla="*/ 0 h 138550"/>
                    <a:gd name="connsiteX3" fmla="*/ 34107 w 138551"/>
                    <a:gd name="connsiteY3" fmla="*/ 18513 h 138550"/>
                    <a:gd name="connsiteX4" fmla="*/ 120038 w 138551"/>
                    <a:gd name="connsiteY4" fmla="*/ 104443 h 138550"/>
                    <a:gd name="connsiteX5" fmla="*/ 138551 w 138551"/>
                    <a:gd name="connsiteY5" fmla="*/ 138550 h 138550"/>
                    <a:gd name="connsiteX0" fmla="*/ 0 w 138551"/>
                    <a:gd name="connsiteY0" fmla="*/ 138550 h 229990"/>
                    <a:gd name="connsiteX1" fmla="*/ 0 w 138551"/>
                    <a:gd name="connsiteY1" fmla="*/ 0 h 229990"/>
                    <a:gd name="connsiteX2" fmla="*/ 34107 w 138551"/>
                    <a:gd name="connsiteY2" fmla="*/ 18513 h 229990"/>
                    <a:gd name="connsiteX3" fmla="*/ 120038 w 138551"/>
                    <a:gd name="connsiteY3" fmla="*/ 104443 h 229990"/>
                    <a:gd name="connsiteX4" fmla="*/ 138551 w 138551"/>
                    <a:gd name="connsiteY4" fmla="*/ 138550 h 229990"/>
                    <a:gd name="connsiteX5" fmla="*/ 91440 w 138551"/>
                    <a:gd name="connsiteY5" fmla="*/ 229990 h 229990"/>
                    <a:gd name="connsiteX0" fmla="*/ 0 w 138551"/>
                    <a:gd name="connsiteY0" fmla="*/ 0 h 229990"/>
                    <a:gd name="connsiteX1" fmla="*/ 34107 w 138551"/>
                    <a:gd name="connsiteY1" fmla="*/ 18513 h 229990"/>
                    <a:gd name="connsiteX2" fmla="*/ 120038 w 138551"/>
                    <a:gd name="connsiteY2" fmla="*/ 104443 h 229990"/>
                    <a:gd name="connsiteX3" fmla="*/ 138551 w 138551"/>
                    <a:gd name="connsiteY3" fmla="*/ 138550 h 229990"/>
                    <a:gd name="connsiteX4" fmla="*/ 91440 w 138551"/>
                    <a:gd name="connsiteY4" fmla="*/ 229990 h 229990"/>
                    <a:gd name="connsiteX0" fmla="*/ 0 w 138551"/>
                    <a:gd name="connsiteY0" fmla="*/ 0 h 138550"/>
                    <a:gd name="connsiteX1" fmla="*/ 34107 w 138551"/>
                    <a:gd name="connsiteY1" fmla="*/ 18513 h 138550"/>
                    <a:gd name="connsiteX2" fmla="*/ 120038 w 138551"/>
                    <a:gd name="connsiteY2" fmla="*/ 104443 h 138550"/>
                    <a:gd name="connsiteX3" fmla="*/ 138551 w 138551"/>
                    <a:gd name="connsiteY3" fmla="*/ 138550 h 138550"/>
                  </a:gdLst>
                  <a:ahLst/>
                  <a:cxnLst>
                    <a:cxn ang="0">
                      <a:pos x="connsiteX0" y="connsiteY0"/>
                    </a:cxn>
                    <a:cxn ang="0">
                      <a:pos x="connsiteX1" y="connsiteY1"/>
                    </a:cxn>
                    <a:cxn ang="0">
                      <a:pos x="connsiteX2" y="connsiteY2"/>
                    </a:cxn>
                    <a:cxn ang="0">
                      <a:pos x="connsiteX3" y="connsiteY3"/>
                    </a:cxn>
                  </a:cxnLst>
                  <a:rect l="l" t="t" r="r" b="b"/>
                  <a:pathLst>
                    <a:path w="138551" h="138550">
                      <a:moveTo>
                        <a:pt x="0" y="0"/>
                      </a:moveTo>
                      <a:lnTo>
                        <a:pt x="34107" y="18513"/>
                      </a:lnTo>
                      <a:cubicBezTo>
                        <a:pt x="67957" y="41381"/>
                        <a:pt x="97170" y="70593"/>
                        <a:pt x="120038" y="104443"/>
                      </a:cubicBezTo>
                      <a:lnTo>
                        <a:pt x="138551" y="138550"/>
                      </a:lnTo>
                    </a:path>
                  </a:pathLst>
                </a:custGeom>
                <a:noFill/>
                <a:ln w="19050">
                  <a:solidFill>
                    <a:schemeClr val="bg1"/>
                  </a:solidFill>
                </a:ln>
                <a:effectLst>
                  <a:outerShdw blurRad="63500" sx="102000" sy="1020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latin typeface="思源黑体 CN Bold" panose="020B0800000000000000" pitchFamily="34" charset="-122"/>
                    <a:ea typeface="思源黑体 CN Bold" panose="020B0800000000000000" pitchFamily="34" charset="-122"/>
                  </a:endParaRPr>
                </a:p>
              </p:txBody>
            </p:sp>
            <p:sp>
              <p:nvSpPr>
                <p:cNvPr id="184" name="任意多边形 353">
                  <a:extLst>
                    <a:ext uri="{FF2B5EF4-FFF2-40B4-BE49-F238E27FC236}">
                      <a16:creationId xmlns="" xmlns:a16="http://schemas.microsoft.com/office/drawing/2014/main" id="{814EA282-B6C8-4C1B-94A0-55C7F9C263A4}"/>
                    </a:ext>
                  </a:extLst>
                </p:cNvPr>
                <p:cNvSpPr/>
                <p:nvPr/>
              </p:nvSpPr>
              <p:spPr>
                <a:xfrm rot="10800000">
                  <a:off x="4049972" y="1551103"/>
                  <a:ext cx="138551" cy="138550"/>
                </a:xfrm>
                <a:custGeom>
                  <a:avLst/>
                  <a:gdLst>
                    <a:gd name="connsiteX0" fmla="*/ 138551 w 138551"/>
                    <a:gd name="connsiteY0" fmla="*/ 138550 h 138550"/>
                    <a:gd name="connsiteX1" fmla="*/ 0 w 138551"/>
                    <a:gd name="connsiteY1" fmla="*/ 138550 h 138550"/>
                    <a:gd name="connsiteX2" fmla="*/ 18513 w 138551"/>
                    <a:gd name="connsiteY2" fmla="*/ 104443 h 138550"/>
                    <a:gd name="connsiteX3" fmla="*/ 104444 w 138551"/>
                    <a:gd name="connsiteY3" fmla="*/ 18513 h 138550"/>
                    <a:gd name="connsiteX4" fmla="*/ 138551 w 138551"/>
                    <a:gd name="connsiteY4" fmla="*/ 0 h 138550"/>
                    <a:gd name="connsiteX5" fmla="*/ 138551 w 138551"/>
                    <a:gd name="connsiteY5" fmla="*/ 138550 h 138550"/>
                    <a:gd name="connsiteX0" fmla="*/ 138551 w 229991"/>
                    <a:gd name="connsiteY0" fmla="*/ 138550 h 229990"/>
                    <a:gd name="connsiteX1" fmla="*/ 0 w 229991"/>
                    <a:gd name="connsiteY1" fmla="*/ 138550 h 229990"/>
                    <a:gd name="connsiteX2" fmla="*/ 18513 w 229991"/>
                    <a:gd name="connsiteY2" fmla="*/ 104443 h 229990"/>
                    <a:gd name="connsiteX3" fmla="*/ 104444 w 229991"/>
                    <a:gd name="connsiteY3" fmla="*/ 18513 h 229990"/>
                    <a:gd name="connsiteX4" fmla="*/ 138551 w 229991"/>
                    <a:gd name="connsiteY4" fmla="*/ 0 h 229990"/>
                    <a:gd name="connsiteX5" fmla="*/ 229991 w 229991"/>
                    <a:gd name="connsiteY5" fmla="*/ 229990 h 229990"/>
                    <a:gd name="connsiteX0" fmla="*/ 138551 w 138551"/>
                    <a:gd name="connsiteY0" fmla="*/ 138550 h 138550"/>
                    <a:gd name="connsiteX1" fmla="*/ 0 w 138551"/>
                    <a:gd name="connsiteY1" fmla="*/ 138550 h 138550"/>
                    <a:gd name="connsiteX2" fmla="*/ 18513 w 138551"/>
                    <a:gd name="connsiteY2" fmla="*/ 104443 h 138550"/>
                    <a:gd name="connsiteX3" fmla="*/ 104444 w 138551"/>
                    <a:gd name="connsiteY3" fmla="*/ 18513 h 138550"/>
                    <a:gd name="connsiteX4" fmla="*/ 138551 w 138551"/>
                    <a:gd name="connsiteY4" fmla="*/ 0 h 138550"/>
                    <a:gd name="connsiteX0" fmla="*/ 0 w 138551"/>
                    <a:gd name="connsiteY0" fmla="*/ 138550 h 138550"/>
                    <a:gd name="connsiteX1" fmla="*/ 18513 w 138551"/>
                    <a:gd name="connsiteY1" fmla="*/ 104443 h 138550"/>
                    <a:gd name="connsiteX2" fmla="*/ 104444 w 138551"/>
                    <a:gd name="connsiteY2" fmla="*/ 18513 h 138550"/>
                    <a:gd name="connsiteX3" fmla="*/ 138551 w 138551"/>
                    <a:gd name="connsiteY3" fmla="*/ 0 h 138550"/>
                  </a:gdLst>
                  <a:ahLst/>
                  <a:cxnLst>
                    <a:cxn ang="0">
                      <a:pos x="connsiteX0" y="connsiteY0"/>
                    </a:cxn>
                    <a:cxn ang="0">
                      <a:pos x="connsiteX1" y="connsiteY1"/>
                    </a:cxn>
                    <a:cxn ang="0">
                      <a:pos x="connsiteX2" y="connsiteY2"/>
                    </a:cxn>
                    <a:cxn ang="0">
                      <a:pos x="connsiteX3" y="connsiteY3"/>
                    </a:cxn>
                  </a:cxnLst>
                  <a:rect l="l" t="t" r="r" b="b"/>
                  <a:pathLst>
                    <a:path w="138551" h="138550">
                      <a:moveTo>
                        <a:pt x="0" y="138550"/>
                      </a:moveTo>
                      <a:lnTo>
                        <a:pt x="18513" y="104443"/>
                      </a:lnTo>
                      <a:cubicBezTo>
                        <a:pt x="41382" y="70593"/>
                        <a:pt x="70594" y="41381"/>
                        <a:pt x="104444" y="18513"/>
                      </a:cubicBezTo>
                      <a:lnTo>
                        <a:pt x="138551" y="0"/>
                      </a:lnTo>
                    </a:path>
                  </a:pathLst>
                </a:custGeom>
                <a:noFill/>
                <a:ln w="19050">
                  <a:solidFill>
                    <a:schemeClr val="bg1"/>
                  </a:solidFill>
                </a:ln>
                <a:effectLst>
                  <a:outerShdw blurRad="63500" sx="102000" sy="1020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latin typeface="思源黑体 CN Bold" panose="020B0800000000000000" pitchFamily="34" charset="-122"/>
                    <a:ea typeface="思源黑体 CN Bold" panose="020B0800000000000000" pitchFamily="34" charset="-122"/>
                  </a:endParaRPr>
                </a:p>
              </p:txBody>
            </p:sp>
          </p:grpSp>
        </p:grpSp>
        <p:sp>
          <p:nvSpPr>
            <p:cNvPr id="177" name="矩形 176">
              <a:extLst>
                <a:ext uri="{FF2B5EF4-FFF2-40B4-BE49-F238E27FC236}">
                  <a16:creationId xmlns="" xmlns:a16="http://schemas.microsoft.com/office/drawing/2014/main" id="{44706340-E43D-4D43-8E12-4C2D49166F1C}"/>
                </a:ext>
              </a:extLst>
            </p:cNvPr>
            <p:cNvSpPr/>
            <p:nvPr/>
          </p:nvSpPr>
          <p:spPr>
            <a:xfrm>
              <a:off x="1908447" y="2280172"/>
              <a:ext cx="595035" cy="646331"/>
            </a:xfrm>
            <a:prstGeom prst="rect">
              <a:avLst/>
            </a:prstGeom>
          </p:spPr>
          <p:txBody>
            <a:bodyPr wrap="square">
              <a:spAutoFit/>
            </a:bodyPr>
            <a:lstStyle/>
            <a:p>
              <a:pPr algn="ctr"/>
              <a:r>
                <a:rPr lang="zh-CN" altLang="en-US" sz="3600" dirty="0">
                  <a:solidFill>
                    <a:schemeClr val="bg1"/>
                  </a:solidFill>
                  <a:latin typeface="思源黑体 CN Bold" panose="020B0800000000000000" pitchFamily="34" charset="-122"/>
                  <a:ea typeface="思源黑体 CN Bold" panose="020B0800000000000000" pitchFamily="34" charset="-122"/>
                </a:rPr>
                <a:t>云</a:t>
              </a:r>
            </a:p>
          </p:txBody>
        </p:sp>
      </p:grpSp>
      <p:grpSp>
        <p:nvGrpSpPr>
          <p:cNvPr id="260" name="组合 259">
            <a:extLst>
              <a:ext uri="{FF2B5EF4-FFF2-40B4-BE49-F238E27FC236}">
                <a16:creationId xmlns="" xmlns:a16="http://schemas.microsoft.com/office/drawing/2014/main" id="{42CB8A36-F106-4DA8-8EC6-5D34723FA165}"/>
              </a:ext>
            </a:extLst>
          </p:cNvPr>
          <p:cNvGrpSpPr/>
          <p:nvPr/>
        </p:nvGrpSpPr>
        <p:grpSpPr>
          <a:xfrm>
            <a:off x="8605577" y="1733333"/>
            <a:ext cx="1527702" cy="1526432"/>
            <a:chOff x="1531165" y="1925024"/>
            <a:chExt cx="1330270" cy="1329164"/>
          </a:xfrm>
        </p:grpSpPr>
        <p:grpSp>
          <p:nvGrpSpPr>
            <p:cNvPr id="261" name="组合 260">
              <a:extLst>
                <a:ext uri="{FF2B5EF4-FFF2-40B4-BE49-F238E27FC236}">
                  <a16:creationId xmlns="" xmlns:a16="http://schemas.microsoft.com/office/drawing/2014/main" id="{DD4FE32F-22C6-4946-B428-3A9FEBC2B68D}"/>
                </a:ext>
              </a:extLst>
            </p:cNvPr>
            <p:cNvGrpSpPr/>
            <p:nvPr/>
          </p:nvGrpSpPr>
          <p:grpSpPr>
            <a:xfrm flipH="1">
              <a:off x="1531165" y="1925024"/>
              <a:ext cx="1330270" cy="1329164"/>
              <a:chOff x="3994983" y="1865952"/>
              <a:chExt cx="813294" cy="812618"/>
            </a:xfrm>
          </p:grpSpPr>
          <p:grpSp>
            <p:nvGrpSpPr>
              <p:cNvPr id="263" name="Group 79">
                <a:extLst>
                  <a:ext uri="{FF2B5EF4-FFF2-40B4-BE49-F238E27FC236}">
                    <a16:creationId xmlns="" xmlns:a16="http://schemas.microsoft.com/office/drawing/2014/main" id="{A64B9105-5A1A-4615-BF31-CF938F75343E}"/>
                  </a:ext>
                </a:extLst>
              </p:cNvPr>
              <p:cNvGrpSpPr>
                <a:grpSpLocks noChangeAspect="1"/>
              </p:cNvGrpSpPr>
              <p:nvPr/>
            </p:nvGrpSpPr>
            <p:grpSpPr bwMode="auto">
              <a:xfrm>
                <a:off x="3994983" y="1865952"/>
                <a:ext cx="813294" cy="812618"/>
                <a:chOff x="2035" y="355"/>
                <a:chExt cx="3610" cy="3607"/>
              </a:xfrm>
              <a:gradFill flip="none" rotWithShape="1">
                <a:gsLst>
                  <a:gs pos="0">
                    <a:schemeClr val="bg1"/>
                  </a:gs>
                  <a:gs pos="77000">
                    <a:schemeClr val="bg1">
                      <a:alpha val="0"/>
                    </a:schemeClr>
                  </a:gs>
                </a:gsLst>
                <a:lin ang="2700000" scaled="1"/>
                <a:tileRect/>
              </a:gradFill>
            </p:grpSpPr>
            <p:sp>
              <p:nvSpPr>
                <p:cNvPr id="300" name="Freeform 80">
                  <a:extLst>
                    <a:ext uri="{FF2B5EF4-FFF2-40B4-BE49-F238E27FC236}">
                      <a16:creationId xmlns="" xmlns:a16="http://schemas.microsoft.com/office/drawing/2014/main" id="{81CEF020-5BAC-42E4-8EE6-CF617BD00939}"/>
                    </a:ext>
                  </a:extLst>
                </p:cNvPr>
                <p:cNvSpPr>
                  <a:spLocks/>
                </p:cNvSpPr>
                <p:nvPr/>
              </p:nvSpPr>
              <p:spPr bwMode="auto">
                <a:xfrm>
                  <a:off x="2634" y="772"/>
                  <a:ext cx="140" cy="137"/>
                </a:xfrm>
                <a:custGeom>
                  <a:avLst/>
                  <a:gdLst>
                    <a:gd name="T0" fmla="*/ 48 w 59"/>
                    <a:gd name="T1" fmla="*/ 48 h 58"/>
                    <a:gd name="T2" fmla="*/ 10 w 59"/>
                    <a:gd name="T3" fmla="*/ 47 h 58"/>
                    <a:gd name="T4" fmla="*/ 11 w 59"/>
                    <a:gd name="T5" fmla="*/ 10 h 58"/>
                    <a:gd name="T6" fmla="*/ 49 w 59"/>
                    <a:gd name="T7" fmla="*/ 11 h 58"/>
                    <a:gd name="T8" fmla="*/ 48 w 59"/>
                    <a:gd name="T9" fmla="*/ 48 h 58"/>
                  </a:gdLst>
                  <a:ahLst/>
                  <a:cxnLst>
                    <a:cxn ang="0">
                      <a:pos x="T0" y="T1"/>
                    </a:cxn>
                    <a:cxn ang="0">
                      <a:pos x="T2" y="T3"/>
                    </a:cxn>
                    <a:cxn ang="0">
                      <a:pos x="T4" y="T5"/>
                    </a:cxn>
                    <a:cxn ang="0">
                      <a:pos x="T6" y="T7"/>
                    </a:cxn>
                    <a:cxn ang="0">
                      <a:pos x="T8" y="T9"/>
                    </a:cxn>
                  </a:cxnLst>
                  <a:rect l="0" t="0" r="r" b="b"/>
                  <a:pathLst>
                    <a:path w="59" h="58">
                      <a:moveTo>
                        <a:pt x="48" y="48"/>
                      </a:moveTo>
                      <a:cubicBezTo>
                        <a:pt x="37" y="58"/>
                        <a:pt x="20" y="58"/>
                        <a:pt x="10" y="47"/>
                      </a:cubicBezTo>
                      <a:cubicBezTo>
                        <a:pt x="0" y="36"/>
                        <a:pt x="1" y="20"/>
                        <a:pt x="11" y="10"/>
                      </a:cubicBezTo>
                      <a:cubicBezTo>
                        <a:pt x="22" y="0"/>
                        <a:pt x="39" y="0"/>
                        <a:pt x="49" y="11"/>
                      </a:cubicBezTo>
                      <a:cubicBezTo>
                        <a:pt x="59" y="22"/>
                        <a:pt x="58" y="38"/>
                        <a:pt x="48" y="48"/>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301" name="Freeform 81">
                  <a:extLst>
                    <a:ext uri="{FF2B5EF4-FFF2-40B4-BE49-F238E27FC236}">
                      <a16:creationId xmlns="" xmlns:a16="http://schemas.microsoft.com/office/drawing/2014/main" id="{74E0B34E-01D2-4253-96DF-4D8082ECAFE8}"/>
                    </a:ext>
                  </a:extLst>
                </p:cNvPr>
                <p:cNvSpPr>
                  <a:spLocks/>
                </p:cNvSpPr>
                <p:nvPr/>
              </p:nvSpPr>
              <p:spPr bwMode="auto">
                <a:xfrm>
                  <a:off x="2461" y="940"/>
                  <a:ext cx="140" cy="142"/>
                </a:xfrm>
                <a:custGeom>
                  <a:avLst/>
                  <a:gdLst>
                    <a:gd name="T0" fmla="*/ 50 w 59"/>
                    <a:gd name="T1" fmla="*/ 47 h 60"/>
                    <a:gd name="T2" fmla="*/ 13 w 59"/>
                    <a:gd name="T3" fmla="*/ 51 h 60"/>
                    <a:gd name="T4" fmla="*/ 9 w 59"/>
                    <a:gd name="T5" fmla="*/ 14 h 60"/>
                    <a:gd name="T6" fmla="*/ 46 w 59"/>
                    <a:gd name="T7" fmla="*/ 10 h 60"/>
                    <a:gd name="T8" fmla="*/ 50 w 59"/>
                    <a:gd name="T9" fmla="*/ 47 h 60"/>
                  </a:gdLst>
                  <a:ahLst/>
                  <a:cxnLst>
                    <a:cxn ang="0">
                      <a:pos x="T0" y="T1"/>
                    </a:cxn>
                    <a:cxn ang="0">
                      <a:pos x="T2" y="T3"/>
                    </a:cxn>
                    <a:cxn ang="0">
                      <a:pos x="T4" y="T5"/>
                    </a:cxn>
                    <a:cxn ang="0">
                      <a:pos x="T6" y="T7"/>
                    </a:cxn>
                    <a:cxn ang="0">
                      <a:pos x="T8" y="T9"/>
                    </a:cxn>
                  </a:cxnLst>
                  <a:rect l="0" t="0" r="r" b="b"/>
                  <a:pathLst>
                    <a:path w="59" h="60">
                      <a:moveTo>
                        <a:pt x="50" y="47"/>
                      </a:moveTo>
                      <a:cubicBezTo>
                        <a:pt x="41" y="58"/>
                        <a:pt x="24" y="60"/>
                        <a:pt x="13" y="51"/>
                      </a:cubicBezTo>
                      <a:cubicBezTo>
                        <a:pt x="2" y="42"/>
                        <a:pt x="0" y="25"/>
                        <a:pt x="9" y="14"/>
                      </a:cubicBezTo>
                      <a:cubicBezTo>
                        <a:pt x="18" y="2"/>
                        <a:pt x="35" y="0"/>
                        <a:pt x="46" y="10"/>
                      </a:cubicBezTo>
                      <a:cubicBezTo>
                        <a:pt x="58" y="19"/>
                        <a:pt x="59" y="35"/>
                        <a:pt x="50" y="47"/>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302" name="Freeform 82">
                  <a:extLst>
                    <a:ext uri="{FF2B5EF4-FFF2-40B4-BE49-F238E27FC236}">
                      <a16:creationId xmlns="" xmlns:a16="http://schemas.microsoft.com/office/drawing/2014/main" id="{9884AE1A-74B4-4FB1-8A44-AC00BE74B128}"/>
                    </a:ext>
                  </a:extLst>
                </p:cNvPr>
                <p:cNvSpPr>
                  <a:spLocks/>
                </p:cNvSpPr>
                <p:nvPr/>
              </p:nvSpPr>
              <p:spPr bwMode="auto">
                <a:xfrm>
                  <a:off x="2312" y="1134"/>
                  <a:ext cx="145" cy="142"/>
                </a:xfrm>
                <a:custGeom>
                  <a:avLst/>
                  <a:gdLst>
                    <a:gd name="T0" fmla="*/ 53 w 61"/>
                    <a:gd name="T1" fmla="*/ 43 h 60"/>
                    <a:gd name="T2" fmla="*/ 17 w 61"/>
                    <a:gd name="T3" fmla="*/ 53 h 60"/>
                    <a:gd name="T4" fmla="*/ 8 w 61"/>
                    <a:gd name="T5" fmla="*/ 16 h 60"/>
                    <a:gd name="T6" fmla="*/ 44 w 61"/>
                    <a:gd name="T7" fmla="*/ 7 h 60"/>
                    <a:gd name="T8" fmla="*/ 53 w 61"/>
                    <a:gd name="T9" fmla="*/ 43 h 60"/>
                  </a:gdLst>
                  <a:ahLst/>
                  <a:cxnLst>
                    <a:cxn ang="0">
                      <a:pos x="T0" y="T1"/>
                    </a:cxn>
                    <a:cxn ang="0">
                      <a:pos x="T2" y="T3"/>
                    </a:cxn>
                    <a:cxn ang="0">
                      <a:pos x="T4" y="T5"/>
                    </a:cxn>
                    <a:cxn ang="0">
                      <a:pos x="T6" y="T7"/>
                    </a:cxn>
                    <a:cxn ang="0">
                      <a:pos x="T8" y="T9"/>
                    </a:cxn>
                  </a:cxnLst>
                  <a:rect l="0" t="0" r="r" b="b"/>
                  <a:pathLst>
                    <a:path w="61" h="60">
                      <a:moveTo>
                        <a:pt x="53" y="43"/>
                      </a:moveTo>
                      <a:cubicBezTo>
                        <a:pt x="46" y="56"/>
                        <a:pt x="29" y="60"/>
                        <a:pt x="17" y="53"/>
                      </a:cubicBezTo>
                      <a:cubicBezTo>
                        <a:pt x="4" y="45"/>
                        <a:pt x="0" y="29"/>
                        <a:pt x="8" y="16"/>
                      </a:cubicBezTo>
                      <a:cubicBezTo>
                        <a:pt x="15" y="4"/>
                        <a:pt x="31" y="0"/>
                        <a:pt x="44" y="7"/>
                      </a:cubicBezTo>
                      <a:cubicBezTo>
                        <a:pt x="57" y="15"/>
                        <a:pt x="61" y="31"/>
                        <a:pt x="53" y="43"/>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303" name="Freeform 83">
                  <a:extLst>
                    <a:ext uri="{FF2B5EF4-FFF2-40B4-BE49-F238E27FC236}">
                      <a16:creationId xmlns="" xmlns:a16="http://schemas.microsoft.com/office/drawing/2014/main" id="{2E139625-ACAF-4CE9-9728-FC01A756CD1D}"/>
                    </a:ext>
                  </a:extLst>
                </p:cNvPr>
                <p:cNvSpPr>
                  <a:spLocks/>
                </p:cNvSpPr>
                <p:nvPr/>
              </p:nvSpPr>
              <p:spPr bwMode="auto">
                <a:xfrm>
                  <a:off x="2194" y="1345"/>
                  <a:ext cx="142" cy="142"/>
                </a:xfrm>
                <a:custGeom>
                  <a:avLst/>
                  <a:gdLst>
                    <a:gd name="T0" fmla="*/ 55 w 60"/>
                    <a:gd name="T1" fmla="*/ 41 h 60"/>
                    <a:gd name="T2" fmla="*/ 20 w 60"/>
                    <a:gd name="T3" fmla="*/ 55 h 60"/>
                    <a:gd name="T4" fmla="*/ 6 w 60"/>
                    <a:gd name="T5" fmla="*/ 20 h 60"/>
                    <a:gd name="T6" fmla="*/ 40 w 60"/>
                    <a:gd name="T7" fmla="*/ 6 h 60"/>
                    <a:gd name="T8" fmla="*/ 55 w 60"/>
                    <a:gd name="T9" fmla="*/ 41 h 60"/>
                  </a:gdLst>
                  <a:ahLst/>
                  <a:cxnLst>
                    <a:cxn ang="0">
                      <a:pos x="T0" y="T1"/>
                    </a:cxn>
                    <a:cxn ang="0">
                      <a:pos x="T2" y="T3"/>
                    </a:cxn>
                    <a:cxn ang="0">
                      <a:pos x="T4" y="T5"/>
                    </a:cxn>
                    <a:cxn ang="0">
                      <a:pos x="T6" y="T7"/>
                    </a:cxn>
                    <a:cxn ang="0">
                      <a:pos x="T8" y="T9"/>
                    </a:cxn>
                  </a:cxnLst>
                  <a:rect l="0" t="0" r="r" b="b"/>
                  <a:pathLst>
                    <a:path w="60" h="60">
                      <a:moveTo>
                        <a:pt x="55" y="41"/>
                      </a:moveTo>
                      <a:cubicBezTo>
                        <a:pt x="49" y="54"/>
                        <a:pt x="33" y="60"/>
                        <a:pt x="20" y="55"/>
                      </a:cubicBezTo>
                      <a:cubicBezTo>
                        <a:pt x="6" y="49"/>
                        <a:pt x="0" y="33"/>
                        <a:pt x="6" y="20"/>
                      </a:cubicBezTo>
                      <a:cubicBezTo>
                        <a:pt x="11" y="6"/>
                        <a:pt x="27" y="0"/>
                        <a:pt x="40" y="6"/>
                      </a:cubicBezTo>
                      <a:cubicBezTo>
                        <a:pt x="54" y="12"/>
                        <a:pt x="60" y="27"/>
                        <a:pt x="55" y="41"/>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304" name="Freeform 84">
                  <a:extLst>
                    <a:ext uri="{FF2B5EF4-FFF2-40B4-BE49-F238E27FC236}">
                      <a16:creationId xmlns="" xmlns:a16="http://schemas.microsoft.com/office/drawing/2014/main" id="{ACF1E965-EA89-4CF2-AC78-62A66FF20EC1}"/>
                    </a:ext>
                  </a:extLst>
                </p:cNvPr>
                <p:cNvSpPr>
                  <a:spLocks/>
                </p:cNvSpPr>
                <p:nvPr/>
              </p:nvSpPr>
              <p:spPr bwMode="auto">
                <a:xfrm>
                  <a:off x="2106" y="1572"/>
                  <a:ext cx="140" cy="140"/>
                </a:xfrm>
                <a:custGeom>
                  <a:avLst/>
                  <a:gdLst>
                    <a:gd name="T0" fmla="*/ 55 w 59"/>
                    <a:gd name="T1" fmla="*/ 37 h 59"/>
                    <a:gd name="T2" fmla="*/ 23 w 59"/>
                    <a:gd name="T3" fmla="*/ 56 h 59"/>
                    <a:gd name="T4" fmla="*/ 4 w 59"/>
                    <a:gd name="T5" fmla="*/ 23 h 59"/>
                    <a:gd name="T6" fmla="*/ 37 w 59"/>
                    <a:gd name="T7" fmla="*/ 4 h 59"/>
                    <a:gd name="T8" fmla="*/ 55 w 59"/>
                    <a:gd name="T9" fmla="*/ 37 h 59"/>
                  </a:gdLst>
                  <a:ahLst/>
                  <a:cxnLst>
                    <a:cxn ang="0">
                      <a:pos x="T0" y="T1"/>
                    </a:cxn>
                    <a:cxn ang="0">
                      <a:pos x="T2" y="T3"/>
                    </a:cxn>
                    <a:cxn ang="0">
                      <a:pos x="T4" y="T5"/>
                    </a:cxn>
                    <a:cxn ang="0">
                      <a:pos x="T6" y="T7"/>
                    </a:cxn>
                    <a:cxn ang="0">
                      <a:pos x="T8" y="T9"/>
                    </a:cxn>
                  </a:cxnLst>
                  <a:rect l="0" t="0" r="r" b="b"/>
                  <a:pathLst>
                    <a:path w="59" h="59">
                      <a:moveTo>
                        <a:pt x="55" y="37"/>
                      </a:moveTo>
                      <a:cubicBezTo>
                        <a:pt x="52" y="51"/>
                        <a:pt x="37" y="59"/>
                        <a:pt x="23" y="56"/>
                      </a:cubicBezTo>
                      <a:cubicBezTo>
                        <a:pt x="9" y="52"/>
                        <a:pt x="0" y="37"/>
                        <a:pt x="4" y="23"/>
                      </a:cubicBezTo>
                      <a:cubicBezTo>
                        <a:pt x="8" y="9"/>
                        <a:pt x="22" y="0"/>
                        <a:pt x="37" y="4"/>
                      </a:cubicBezTo>
                      <a:cubicBezTo>
                        <a:pt x="51" y="8"/>
                        <a:pt x="59" y="23"/>
                        <a:pt x="55" y="37"/>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305" name="Freeform 85">
                  <a:extLst>
                    <a:ext uri="{FF2B5EF4-FFF2-40B4-BE49-F238E27FC236}">
                      <a16:creationId xmlns="" xmlns:a16="http://schemas.microsoft.com/office/drawing/2014/main" id="{F62B8311-CF0B-4BBA-91B1-826CDE4143C5}"/>
                    </a:ext>
                  </a:extLst>
                </p:cNvPr>
                <p:cNvSpPr>
                  <a:spLocks/>
                </p:cNvSpPr>
                <p:nvPr/>
              </p:nvSpPr>
              <p:spPr bwMode="auto">
                <a:xfrm>
                  <a:off x="2054" y="1813"/>
                  <a:ext cx="133" cy="133"/>
                </a:xfrm>
                <a:custGeom>
                  <a:avLst/>
                  <a:gdLst>
                    <a:gd name="T0" fmla="*/ 54 w 56"/>
                    <a:gd name="T1" fmla="*/ 31 h 56"/>
                    <a:gd name="T2" fmla="*/ 25 w 56"/>
                    <a:gd name="T3" fmla="*/ 54 h 56"/>
                    <a:gd name="T4" fmla="*/ 2 w 56"/>
                    <a:gd name="T5" fmla="*/ 25 h 56"/>
                    <a:gd name="T6" fmla="*/ 31 w 56"/>
                    <a:gd name="T7" fmla="*/ 1 h 56"/>
                    <a:gd name="T8" fmla="*/ 54 w 56"/>
                    <a:gd name="T9" fmla="*/ 31 h 56"/>
                  </a:gdLst>
                  <a:ahLst/>
                  <a:cxnLst>
                    <a:cxn ang="0">
                      <a:pos x="T0" y="T1"/>
                    </a:cxn>
                    <a:cxn ang="0">
                      <a:pos x="T2" y="T3"/>
                    </a:cxn>
                    <a:cxn ang="0">
                      <a:pos x="T4" y="T5"/>
                    </a:cxn>
                    <a:cxn ang="0">
                      <a:pos x="T6" y="T7"/>
                    </a:cxn>
                    <a:cxn ang="0">
                      <a:pos x="T8" y="T9"/>
                    </a:cxn>
                  </a:cxnLst>
                  <a:rect l="0" t="0" r="r" b="b"/>
                  <a:pathLst>
                    <a:path w="56" h="56">
                      <a:moveTo>
                        <a:pt x="54" y="31"/>
                      </a:moveTo>
                      <a:cubicBezTo>
                        <a:pt x="53" y="45"/>
                        <a:pt x="39" y="56"/>
                        <a:pt x="25" y="54"/>
                      </a:cubicBezTo>
                      <a:cubicBezTo>
                        <a:pt x="10" y="52"/>
                        <a:pt x="0" y="39"/>
                        <a:pt x="2" y="25"/>
                      </a:cubicBezTo>
                      <a:cubicBezTo>
                        <a:pt x="4" y="10"/>
                        <a:pt x="17" y="0"/>
                        <a:pt x="31" y="1"/>
                      </a:cubicBezTo>
                      <a:cubicBezTo>
                        <a:pt x="46" y="3"/>
                        <a:pt x="56" y="16"/>
                        <a:pt x="54" y="31"/>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306" name="Freeform 86">
                  <a:extLst>
                    <a:ext uri="{FF2B5EF4-FFF2-40B4-BE49-F238E27FC236}">
                      <a16:creationId xmlns="" xmlns:a16="http://schemas.microsoft.com/office/drawing/2014/main" id="{AC3CA6EE-4719-4425-846A-427EC22FD53C}"/>
                    </a:ext>
                  </a:extLst>
                </p:cNvPr>
                <p:cNvSpPr>
                  <a:spLocks/>
                </p:cNvSpPr>
                <p:nvPr/>
              </p:nvSpPr>
              <p:spPr bwMode="auto">
                <a:xfrm>
                  <a:off x="2035" y="2057"/>
                  <a:ext cx="126" cy="128"/>
                </a:xfrm>
                <a:custGeom>
                  <a:avLst/>
                  <a:gdLst>
                    <a:gd name="T0" fmla="*/ 53 w 53"/>
                    <a:gd name="T1" fmla="*/ 26 h 54"/>
                    <a:gd name="T2" fmla="*/ 27 w 53"/>
                    <a:gd name="T3" fmla="*/ 53 h 54"/>
                    <a:gd name="T4" fmla="*/ 0 w 53"/>
                    <a:gd name="T5" fmla="*/ 27 h 54"/>
                    <a:gd name="T6" fmla="*/ 26 w 53"/>
                    <a:gd name="T7" fmla="*/ 0 h 54"/>
                    <a:gd name="T8" fmla="*/ 53 w 53"/>
                    <a:gd name="T9" fmla="*/ 26 h 54"/>
                  </a:gdLst>
                  <a:ahLst/>
                  <a:cxnLst>
                    <a:cxn ang="0">
                      <a:pos x="T0" y="T1"/>
                    </a:cxn>
                    <a:cxn ang="0">
                      <a:pos x="T2" y="T3"/>
                    </a:cxn>
                    <a:cxn ang="0">
                      <a:pos x="T4" y="T5"/>
                    </a:cxn>
                    <a:cxn ang="0">
                      <a:pos x="T6" y="T7"/>
                    </a:cxn>
                    <a:cxn ang="0">
                      <a:pos x="T8" y="T9"/>
                    </a:cxn>
                  </a:cxnLst>
                  <a:rect l="0" t="0" r="r" b="b"/>
                  <a:pathLst>
                    <a:path w="53" h="54">
                      <a:moveTo>
                        <a:pt x="53" y="26"/>
                      </a:moveTo>
                      <a:cubicBezTo>
                        <a:pt x="53" y="41"/>
                        <a:pt x="42" y="53"/>
                        <a:pt x="27" y="53"/>
                      </a:cubicBezTo>
                      <a:cubicBezTo>
                        <a:pt x="12" y="54"/>
                        <a:pt x="0" y="42"/>
                        <a:pt x="0" y="27"/>
                      </a:cubicBezTo>
                      <a:cubicBezTo>
                        <a:pt x="0" y="13"/>
                        <a:pt x="11" y="1"/>
                        <a:pt x="26" y="0"/>
                      </a:cubicBezTo>
                      <a:cubicBezTo>
                        <a:pt x="41" y="0"/>
                        <a:pt x="53" y="12"/>
                        <a:pt x="53" y="26"/>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307" name="Freeform 87">
                  <a:extLst>
                    <a:ext uri="{FF2B5EF4-FFF2-40B4-BE49-F238E27FC236}">
                      <a16:creationId xmlns="" xmlns:a16="http://schemas.microsoft.com/office/drawing/2014/main" id="{46811012-C07D-416D-826C-8CC3446DAAFA}"/>
                    </a:ext>
                  </a:extLst>
                </p:cNvPr>
                <p:cNvSpPr>
                  <a:spLocks/>
                </p:cNvSpPr>
                <p:nvPr/>
              </p:nvSpPr>
              <p:spPr bwMode="auto">
                <a:xfrm>
                  <a:off x="2042" y="2296"/>
                  <a:ext cx="135" cy="135"/>
                </a:xfrm>
                <a:custGeom>
                  <a:avLst/>
                  <a:gdLst>
                    <a:gd name="T0" fmla="*/ 55 w 57"/>
                    <a:gd name="T1" fmla="*/ 24 h 57"/>
                    <a:gd name="T2" fmla="*/ 33 w 57"/>
                    <a:gd name="T3" fmla="*/ 55 h 57"/>
                    <a:gd name="T4" fmla="*/ 2 w 57"/>
                    <a:gd name="T5" fmla="*/ 33 h 57"/>
                    <a:gd name="T6" fmla="*/ 24 w 57"/>
                    <a:gd name="T7" fmla="*/ 2 h 57"/>
                    <a:gd name="T8" fmla="*/ 55 w 57"/>
                    <a:gd name="T9" fmla="*/ 24 h 57"/>
                  </a:gdLst>
                  <a:ahLst/>
                  <a:cxnLst>
                    <a:cxn ang="0">
                      <a:pos x="T0" y="T1"/>
                    </a:cxn>
                    <a:cxn ang="0">
                      <a:pos x="T2" y="T3"/>
                    </a:cxn>
                    <a:cxn ang="0">
                      <a:pos x="T4" y="T5"/>
                    </a:cxn>
                    <a:cxn ang="0">
                      <a:pos x="T6" y="T7"/>
                    </a:cxn>
                    <a:cxn ang="0">
                      <a:pos x="T8" y="T9"/>
                    </a:cxn>
                  </a:cxnLst>
                  <a:rect l="0" t="0" r="r" b="b"/>
                  <a:pathLst>
                    <a:path w="57" h="57">
                      <a:moveTo>
                        <a:pt x="55" y="24"/>
                      </a:moveTo>
                      <a:cubicBezTo>
                        <a:pt x="57" y="39"/>
                        <a:pt x="47" y="52"/>
                        <a:pt x="33" y="55"/>
                      </a:cubicBezTo>
                      <a:cubicBezTo>
                        <a:pt x="18" y="57"/>
                        <a:pt x="4" y="47"/>
                        <a:pt x="2" y="33"/>
                      </a:cubicBezTo>
                      <a:cubicBezTo>
                        <a:pt x="0" y="18"/>
                        <a:pt x="10" y="5"/>
                        <a:pt x="24" y="2"/>
                      </a:cubicBezTo>
                      <a:cubicBezTo>
                        <a:pt x="39" y="0"/>
                        <a:pt x="52" y="10"/>
                        <a:pt x="55" y="2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308" name="Freeform 88">
                  <a:extLst>
                    <a:ext uri="{FF2B5EF4-FFF2-40B4-BE49-F238E27FC236}">
                      <a16:creationId xmlns="" xmlns:a16="http://schemas.microsoft.com/office/drawing/2014/main" id="{62513BC1-8DE9-492F-8594-73C40C02310E}"/>
                    </a:ext>
                  </a:extLst>
                </p:cNvPr>
                <p:cNvSpPr>
                  <a:spLocks/>
                </p:cNvSpPr>
                <p:nvPr/>
              </p:nvSpPr>
              <p:spPr bwMode="auto">
                <a:xfrm>
                  <a:off x="2085" y="2533"/>
                  <a:ext cx="140" cy="139"/>
                </a:xfrm>
                <a:custGeom>
                  <a:avLst/>
                  <a:gdLst>
                    <a:gd name="T0" fmla="*/ 55 w 59"/>
                    <a:gd name="T1" fmla="*/ 21 h 59"/>
                    <a:gd name="T2" fmla="*/ 37 w 59"/>
                    <a:gd name="T3" fmla="*/ 55 h 59"/>
                    <a:gd name="T4" fmla="*/ 4 w 59"/>
                    <a:gd name="T5" fmla="*/ 37 h 59"/>
                    <a:gd name="T6" fmla="*/ 22 w 59"/>
                    <a:gd name="T7" fmla="*/ 4 h 59"/>
                    <a:gd name="T8" fmla="*/ 55 w 59"/>
                    <a:gd name="T9" fmla="*/ 21 h 59"/>
                  </a:gdLst>
                  <a:ahLst/>
                  <a:cxnLst>
                    <a:cxn ang="0">
                      <a:pos x="T0" y="T1"/>
                    </a:cxn>
                    <a:cxn ang="0">
                      <a:pos x="T2" y="T3"/>
                    </a:cxn>
                    <a:cxn ang="0">
                      <a:pos x="T4" y="T5"/>
                    </a:cxn>
                    <a:cxn ang="0">
                      <a:pos x="T6" y="T7"/>
                    </a:cxn>
                    <a:cxn ang="0">
                      <a:pos x="T8" y="T9"/>
                    </a:cxn>
                  </a:cxnLst>
                  <a:rect l="0" t="0" r="r" b="b"/>
                  <a:pathLst>
                    <a:path w="59" h="59">
                      <a:moveTo>
                        <a:pt x="55" y="21"/>
                      </a:moveTo>
                      <a:cubicBezTo>
                        <a:pt x="59" y="36"/>
                        <a:pt x="51" y="50"/>
                        <a:pt x="37" y="55"/>
                      </a:cubicBezTo>
                      <a:cubicBezTo>
                        <a:pt x="23" y="59"/>
                        <a:pt x="8" y="51"/>
                        <a:pt x="4" y="37"/>
                      </a:cubicBezTo>
                      <a:cubicBezTo>
                        <a:pt x="0" y="23"/>
                        <a:pt x="8" y="8"/>
                        <a:pt x="22" y="4"/>
                      </a:cubicBezTo>
                      <a:cubicBezTo>
                        <a:pt x="36" y="0"/>
                        <a:pt x="50" y="7"/>
                        <a:pt x="55" y="21"/>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309" name="Freeform 89">
                  <a:extLst>
                    <a:ext uri="{FF2B5EF4-FFF2-40B4-BE49-F238E27FC236}">
                      <a16:creationId xmlns="" xmlns:a16="http://schemas.microsoft.com/office/drawing/2014/main" id="{2BA69702-A809-4085-9C4E-11D36E93751A}"/>
                    </a:ext>
                  </a:extLst>
                </p:cNvPr>
                <p:cNvSpPr>
                  <a:spLocks/>
                </p:cNvSpPr>
                <p:nvPr/>
              </p:nvSpPr>
              <p:spPr bwMode="auto">
                <a:xfrm>
                  <a:off x="2161" y="2760"/>
                  <a:ext cx="142" cy="144"/>
                </a:xfrm>
                <a:custGeom>
                  <a:avLst/>
                  <a:gdLst>
                    <a:gd name="T0" fmla="*/ 54 w 60"/>
                    <a:gd name="T1" fmla="*/ 19 h 61"/>
                    <a:gd name="T2" fmla="*/ 41 w 60"/>
                    <a:gd name="T3" fmla="*/ 55 h 61"/>
                    <a:gd name="T4" fmla="*/ 6 w 60"/>
                    <a:gd name="T5" fmla="*/ 42 h 61"/>
                    <a:gd name="T6" fmla="*/ 19 w 60"/>
                    <a:gd name="T7" fmla="*/ 7 h 61"/>
                    <a:gd name="T8" fmla="*/ 54 w 60"/>
                    <a:gd name="T9" fmla="*/ 19 h 61"/>
                  </a:gdLst>
                  <a:ahLst/>
                  <a:cxnLst>
                    <a:cxn ang="0">
                      <a:pos x="T0" y="T1"/>
                    </a:cxn>
                    <a:cxn ang="0">
                      <a:pos x="T2" y="T3"/>
                    </a:cxn>
                    <a:cxn ang="0">
                      <a:pos x="T4" y="T5"/>
                    </a:cxn>
                    <a:cxn ang="0">
                      <a:pos x="T6" y="T7"/>
                    </a:cxn>
                    <a:cxn ang="0">
                      <a:pos x="T8" y="T9"/>
                    </a:cxn>
                  </a:cxnLst>
                  <a:rect l="0" t="0" r="r" b="b"/>
                  <a:pathLst>
                    <a:path w="60" h="61">
                      <a:moveTo>
                        <a:pt x="54" y="19"/>
                      </a:moveTo>
                      <a:cubicBezTo>
                        <a:pt x="60" y="33"/>
                        <a:pt x="55" y="48"/>
                        <a:pt x="41" y="55"/>
                      </a:cubicBezTo>
                      <a:cubicBezTo>
                        <a:pt x="28" y="61"/>
                        <a:pt x="12" y="55"/>
                        <a:pt x="6" y="42"/>
                      </a:cubicBezTo>
                      <a:cubicBezTo>
                        <a:pt x="0" y="29"/>
                        <a:pt x="6" y="13"/>
                        <a:pt x="19" y="7"/>
                      </a:cubicBezTo>
                      <a:cubicBezTo>
                        <a:pt x="32" y="0"/>
                        <a:pt x="48" y="6"/>
                        <a:pt x="54" y="19"/>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310" name="Freeform 90">
                  <a:extLst>
                    <a:ext uri="{FF2B5EF4-FFF2-40B4-BE49-F238E27FC236}">
                      <a16:creationId xmlns="" xmlns:a16="http://schemas.microsoft.com/office/drawing/2014/main" id="{5609AA12-0CE5-4C72-B5C0-CB3DE00F4EC0}"/>
                    </a:ext>
                  </a:extLst>
                </p:cNvPr>
                <p:cNvSpPr>
                  <a:spLocks/>
                </p:cNvSpPr>
                <p:nvPr/>
              </p:nvSpPr>
              <p:spPr bwMode="auto">
                <a:xfrm>
                  <a:off x="2270" y="2978"/>
                  <a:ext cx="142" cy="142"/>
                </a:xfrm>
                <a:custGeom>
                  <a:avLst/>
                  <a:gdLst>
                    <a:gd name="T0" fmla="*/ 52 w 60"/>
                    <a:gd name="T1" fmla="*/ 16 h 60"/>
                    <a:gd name="T2" fmla="*/ 45 w 60"/>
                    <a:gd name="T3" fmla="*/ 52 h 60"/>
                    <a:gd name="T4" fmla="*/ 8 w 60"/>
                    <a:gd name="T5" fmla="*/ 45 h 60"/>
                    <a:gd name="T6" fmla="*/ 16 w 60"/>
                    <a:gd name="T7" fmla="*/ 8 h 60"/>
                    <a:gd name="T8" fmla="*/ 52 w 60"/>
                    <a:gd name="T9" fmla="*/ 16 h 60"/>
                  </a:gdLst>
                  <a:ahLst/>
                  <a:cxnLst>
                    <a:cxn ang="0">
                      <a:pos x="T0" y="T1"/>
                    </a:cxn>
                    <a:cxn ang="0">
                      <a:pos x="T2" y="T3"/>
                    </a:cxn>
                    <a:cxn ang="0">
                      <a:pos x="T4" y="T5"/>
                    </a:cxn>
                    <a:cxn ang="0">
                      <a:pos x="T6" y="T7"/>
                    </a:cxn>
                    <a:cxn ang="0">
                      <a:pos x="T8" y="T9"/>
                    </a:cxn>
                  </a:cxnLst>
                  <a:rect l="0" t="0" r="r" b="b"/>
                  <a:pathLst>
                    <a:path w="60" h="60">
                      <a:moveTo>
                        <a:pt x="52" y="16"/>
                      </a:moveTo>
                      <a:cubicBezTo>
                        <a:pt x="60" y="28"/>
                        <a:pt x="57" y="44"/>
                        <a:pt x="45" y="52"/>
                      </a:cubicBezTo>
                      <a:cubicBezTo>
                        <a:pt x="33" y="60"/>
                        <a:pt x="16" y="57"/>
                        <a:pt x="8" y="45"/>
                      </a:cubicBezTo>
                      <a:cubicBezTo>
                        <a:pt x="0" y="32"/>
                        <a:pt x="4" y="16"/>
                        <a:pt x="16" y="8"/>
                      </a:cubicBezTo>
                      <a:cubicBezTo>
                        <a:pt x="28" y="0"/>
                        <a:pt x="44" y="3"/>
                        <a:pt x="52" y="16"/>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311" name="Freeform 91">
                  <a:extLst>
                    <a:ext uri="{FF2B5EF4-FFF2-40B4-BE49-F238E27FC236}">
                      <a16:creationId xmlns="" xmlns:a16="http://schemas.microsoft.com/office/drawing/2014/main" id="{3B5DEA76-22DB-4105-B86B-C6F4B9424377}"/>
                    </a:ext>
                  </a:extLst>
                </p:cNvPr>
                <p:cNvSpPr>
                  <a:spLocks/>
                </p:cNvSpPr>
                <p:nvPr/>
              </p:nvSpPr>
              <p:spPr bwMode="auto">
                <a:xfrm>
                  <a:off x="2409" y="3179"/>
                  <a:ext cx="140" cy="140"/>
                </a:xfrm>
                <a:custGeom>
                  <a:avLst/>
                  <a:gdLst>
                    <a:gd name="T0" fmla="*/ 50 w 59"/>
                    <a:gd name="T1" fmla="*/ 12 h 59"/>
                    <a:gd name="T2" fmla="*/ 47 w 59"/>
                    <a:gd name="T3" fmla="*/ 50 h 59"/>
                    <a:gd name="T4" fmla="*/ 10 w 59"/>
                    <a:gd name="T5" fmla="*/ 47 h 59"/>
                    <a:gd name="T6" fmla="*/ 12 w 59"/>
                    <a:gd name="T7" fmla="*/ 10 h 59"/>
                    <a:gd name="T8" fmla="*/ 50 w 59"/>
                    <a:gd name="T9" fmla="*/ 12 h 59"/>
                  </a:gdLst>
                  <a:ahLst/>
                  <a:cxnLst>
                    <a:cxn ang="0">
                      <a:pos x="T0" y="T1"/>
                    </a:cxn>
                    <a:cxn ang="0">
                      <a:pos x="T2" y="T3"/>
                    </a:cxn>
                    <a:cxn ang="0">
                      <a:pos x="T4" y="T5"/>
                    </a:cxn>
                    <a:cxn ang="0">
                      <a:pos x="T6" y="T7"/>
                    </a:cxn>
                    <a:cxn ang="0">
                      <a:pos x="T8" y="T9"/>
                    </a:cxn>
                  </a:cxnLst>
                  <a:rect l="0" t="0" r="r" b="b"/>
                  <a:pathLst>
                    <a:path w="59" h="59">
                      <a:moveTo>
                        <a:pt x="50" y="12"/>
                      </a:moveTo>
                      <a:cubicBezTo>
                        <a:pt x="59" y="23"/>
                        <a:pt x="58" y="40"/>
                        <a:pt x="47" y="50"/>
                      </a:cubicBezTo>
                      <a:cubicBezTo>
                        <a:pt x="36" y="59"/>
                        <a:pt x="19" y="58"/>
                        <a:pt x="10" y="47"/>
                      </a:cubicBezTo>
                      <a:cubicBezTo>
                        <a:pt x="0" y="36"/>
                        <a:pt x="1" y="19"/>
                        <a:pt x="12" y="10"/>
                      </a:cubicBezTo>
                      <a:cubicBezTo>
                        <a:pt x="23" y="0"/>
                        <a:pt x="40" y="1"/>
                        <a:pt x="50" y="12"/>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312" name="Freeform 92">
                  <a:extLst>
                    <a:ext uri="{FF2B5EF4-FFF2-40B4-BE49-F238E27FC236}">
                      <a16:creationId xmlns="" xmlns:a16="http://schemas.microsoft.com/office/drawing/2014/main" id="{9CA14BDD-422D-4782-B20B-5607BB30F728}"/>
                    </a:ext>
                  </a:extLst>
                </p:cNvPr>
                <p:cNvSpPr>
                  <a:spLocks/>
                </p:cNvSpPr>
                <p:nvPr/>
              </p:nvSpPr>
              <p:spPr bwMode="auto">
                <a:xfrm>
                  <a:off x="2575" y="3356"/>
                  <a:ext cx="140" cy="142"/>
                </a:xfrm>
                <a:custGeom>
                  <a:avLst/>
                  <a:gdLst>
                    <a:gd name="T0" fmla="*/ 47 w 59"/>
                    <a:gd name="T1" fmla="*/ 10 h 60"/>
                    <a:gd name="T2" fmla="*/ 49 w 59"/>
                    <a:gd name="T3" fmla="*/ 47 h 60"/>
                    <a:gd name="T4" fmla="*/ 12 w 59"/>
                    <a:gd name="T5" fmla="*/ 50 h 60"/>
                    <a:gd name="T6" fmla="*/ 9 w 59"/>
                    <a:gd name="T7" fmla="*/ 13 h 60"/>
                    <a:gd name="T8" fmla="*/ 47 w 59"/>
                    <a:gd name="T9" fmla="*/ 10 h 60"/>
                  </a:gdLst>
                  <a:ahLst/>
                  <a:cxnLst>
                    <a:cxn ang="0">
                      <a:pos x="T0" y="T1"/>
                    </a:cxn>
                    <a:cxn ang="0">
                      <a:pos x="T2" y="T3"/>
                    </a:cxn>
                    <a:cxn ang="0">
                      <a:pos x="T4" y="T5"/>
                    </a:cxn>
                    <a:cxn ang="0">
                      <a:pos x="T6" y="T7"/>
                    </a:cxn>
                    <a:cxn ang="0">
                      <a:pos x="T8" y="T9"/>
                    </a:cxn>
                  </a:cxnLst>
                  <a:rect l="0" t="0" r="r" b="b"/>
                  <a:pathLst>
                    <a:path w="59" h="60">
                      <a:moveTo>
                        <a:pt x="47" y="10"/>
                      </a:moveTo>
                      <a:cubicBezTo>
                        <a:pt x="58" y="20"/>
                        <a:pt x="59" y="36"/>
                        <a:pt x="49" y="47"/>
                      </a:cubicBezTo>
                      <a:cubicBezTo>
                        <a:pt x="40" y="59"/>
                        <a:pt x="23" y="60"/>
                        <a:pt x="12" y="50"/>
                      </a:cubicBezTo>
                      <a:cubicBezTo>
                        <a:pt x="1" y="41"/>
                        <a:pt x="0" y="24"/>
                        <a:pt x="9" y="13"/>
                      </a:cubicBezTo>
                      <a:cubicBezTo>
                        <a:pt x="19" y="2"/>
                        <a:pt x="35" y="0"/>
                        <a:pt x="47" y="10"/>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313" name="Freeform 93">
                  <a:extLst>
                    <a:ext uri="{FF2B5EF4-FFF2-40B4-BE49-F238E27FC236}">
                      <a16:creationId xmlns="" xmlns:a16="http://schemas.microsoft.com/office/drawing/2014/main" id="{1A1CD59F-DA42-4592-8701-8296450049CC}"/>
                    </a:ext>
                  </a:extLst>
                </p:cNvPr>
                <p:cNvSpPr>
                  <a:spLocks/>
                </p:cNvSpPr>
                <p:nvPr/>
              </p:nvSpPr>
              <p:spPr bwMode="auto">
                <a:xfrm>
                  <a:off x="2760" y="3510"/>
                  <a:ext cx="144" cy="142"/>
                </a:xfrm>
                <a:custGeom>
                  <a:avLst/>
                  <a:gdLst>
                    <a:gd name="T0" fmla="*/ 45 w 61"/>
                    <a:gd name="T1" fmla="*/ 8 h 60"/>
                    <a:gd name="T2" fmla="*/ 53 w 61"/>
                    <a:gd name="T3" fmla="*/ 45 h 60"/>
                    <a:gd name="T4" fmla="*/ 16 w 61"/>
                    <a:gd name="T5" fmla="*/ 52 h 60"/>
                    <a:gd name="T6" fmla="*/ 8 w 61"/>
                    <a:gd name="T7" fmla="*/ 16 h 60"/>
                    <a:gd name="T8" fmla="*/ 45 w 61"/>
                    <a:gd name="T9" fmla="*/ 8 h 60"/>
                  </a:gdLst>
                  <a:ahLst/>
                  <a:cxnLst>
                    <a:cxn ang="0">
                      <a:pos x="T0" y="T1"/>
                    </a:cxn>
                    <a:cxn ang="0">
                      <a:pos x="T2" y="T3"/>
                    </a:cxn>
                    <a:cxn ang="0">
                      <a:pos x="T4" y="T5"/>
                    </a:cxn>
                    <a:cxn ang="0">
                      <a:pos x="T6" y="T7"/>
                    </a:cxn>
                    <a:cxn ang="0">
                      <a:pos x="T8" y="T9"/>
                    </a:cxn>
                  </a:cxnLst>
                  <a:rect l="0" t="0" r="r" b="b"/>
                  <a:pathLst>
                    <a:path w="61" h="60">
                      <a:moveTo>
                        <a:pt x="45" y="8"/>
                      </a:moveTo>
                      <a:cubicBezTo>
                        <a:pt x="57" y="16"/>
                        <a:pt x="61" y="32"/>
                        <a:pt x="53" y="45"/>
                      </a:cubicBezTo>
                      <a:cubicBezTo>
                        <a:pt x="45" y="57"/>
                        <a:pt x="29" y="60"/>
                        <a:pt x="16" y="52"/>
                      </a:cubicBezTo>
                      <a:cubicBezTo>
                        <a:pt x="4" y="44"/>
                        <a:pt x="0" y="28"/>
                        <a:pt x="8" y="16"/>
                      </a:cubicBezTo>
                      <a:cubicBezTo>
                        <a:pt x="16" y="3"/>
                        <a:pt x="33" y="0"/>
                        <a:pt x="45" y="8"/>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314" name="Freeform 94">
                  <a:extLst>
                    <a:ext uri="{FF2B5EF4-FFF2-40B4-BE49-F238E27FC236}">
                      <a16:creationId xmlns="" xmlns:a16="http://schemas.microsoft.com/office/drawing/2014/main" id="{1BF6247B-6D3B-4C9A-8692-FEF0499B36CC}"/>
                    </a:ext>
                  </a:extLst>
                </p:cNvPr>
                <p:cNvSpPr>
                  <a:spLocks/>
                </p:cNvSpPr>
                <p:nvPr/>
              </p:nvSpPr>
              <p:spPr bwMode="auto">
                <a:xfrm>
                  <a:off x="2968" y="3636"/>
                  <a:ext cx="142" cy="144"/>
                </a:xfrm>
                <a:custGeom>
                  <a:avLst/>
                  <a:gdLst>
                    <a:gd name="T0" fmla="*/ 41 w 60"/>
                    <a:gd name="T1" fmla="*/ 6 h 61"/>
                    <a:gd name="T2" fmla="*/ 54 w 60"/>
                    <a:gd name="T3" fmla="*/ 42 h 61"/>
                    <a:gd name="T4" fmla="*/ 19 w 60"/>
                    <a:gd name="T5" fmla="*/ 55 h 61"/>
                    <a:gd name="T6" fmla="*/ 6 w 60"/>
                    <a:gd name="T7" fmla="*/ 19 h 61"/>
                    <a:gd name="T8" fmla="*/ 41 w 60"/>
                    <a:gd name="T9" fmla="*/ 6 h 61"/>
                  </a:gdLst>
                  <a:ahLst/>
                  <a:cxnLst>
                    <a:cxn ang="0">
                      <a:pos x="T0" y="T1"/>
                    </a:cxn>
                    <a:cxn ang="0">
                      <a:pos x="T2" y="T3"/>
                    </a:cxn>
                    <a:cxn ang="0">
                      <a:pos x="T4" y="T5"/>
                    </a:cxn>
                    <a:cxn ang="0">
                      <a:pos x="T6" y="T7"/>
                    </a:cxn>
                    <a:cxn ang="0">
                      <a:pos x="T8" y="T9"/>
                    </a:cxn>
                  </a:cxnLst>
                  <a:rect l="0" t="0" r="r" b="b"/>
                  <a:pathLst>
                    <a:path w="60" h="61">
                      <a:moveTo>
                        <a:pt x="41" y="6"/>
                      </a:moveTo>
                      <a:cubicBezTo>
                        <a:pt x="55" y="13"/>
                        <a:pt x="60" y="28"/>
                        <a:pt x="54" y="42"/>
                      </a:cubicBezTo>
                      <a:cubicBezTo>
                        <a:pt x="48" y="55"/>
                        <a:pt x="32" y="61"/>
                        <a:pt x="19" y="55"/>
                      </a:cubicBezTo>
                      <a:cubicBezTo>
                        <a:pt x="6" y="48"/>
                        <a:pt x="0" y="33"/>
                        <a:pt x="6" y="19"/>
                      </a:cubicBezTo>
                      <a:cubicBezTo>
                        <a:pt x="12" y="6"/>
                        <a:pt x="28" y="0"/>
                        <a:pt x="41" y="6"/>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315" name="Freeform 95">
                  <a:extLst>
                    <a:ext uri="{FF2B5EF4-FFF2-40B4-BE49-F238E27FC236}">
                      <a16:creationId xmlns="" xmlns:a16="http://schemas.microsoft.com/office/drawing/2014/main" id="{D51C6BBF-CED2-4965-AD54-C8B17D999E7B}"/>
                    </a:ext>
                  </a:extLst>
                </p:cNvPr>
                <p:cNvSpPr>
                  <a:spLocks/>
                </p:cNvSpPr>
                <p:nvPr/>
              </p:nvSpPr>
              <p:spPr bwMode="auto">
                <a:xfrm>
                  <a:off x="3193" y="3735"/>
                  <a:ext cx="139" cy="140"/>
                </a:xfrm>
                <a:custGeom>
                  <a:avLst/>
                  <a:gdLst>
                    <a:gd name="T0" fmla="*/ 37 w 59"/>
                    <a:gd name="T1" fmla="*/ 4 h 59"/>
                    <a:gd name="T2" fmla="*/ 55 w 59"/>
                    <a:gd name="T3" fmla="*/ 37 h 59"/>
                    <a:gd name="T4" fmla="*/ 22 w 59"/>
                    <a:gd name="T5" fmla="*/ 55 h 59"/>
                    <a:gd name="T6" fmla="*/ 4 w 59"/>
                    <a:gd name="T7" fmla="*/ 21 h 59"/>
                    <a:gd name="T8" fmla="*/ 37 w 59"/>
                    <a:gd name="T9" fmla="*/ 4 h 59"/>
                  </a:gdLst>
                  <a:ahLst/>
                  <a:cxnLst>
                    <a:cxn ang="0">
                      <a:pos x="T0" y="T1"/>
                    </a:cxn>
                    <a:cxn ang="0">
                      <a:pos x="T2" y="T3"/>
                    </a:cxn>
                    <a:cxn ang="0">
                      <a:pos x="T4" y="T5"/>
                    </a:cxn>
                    <a:cxn ang="0">
                      <a:pos x="T6" y="T7"/>
                    </a:cxn>
                    <a:cxn ang="0">
                      <a:pos x="T8" y="T9"/>
                    </a:cxn>
                  </a:cxnLst>
                  <a:rect l="0" t="0" r="r" b="b"/>
                  <a:pathLst>
                    <a:path w="59" h="59">
                      <a:moveTo>
                        <a:pt x="37" y="4"/>
                      </a:moveTo>
                      <a:cubicBezTo>
                        <a:pt x="51" y="8"/>
                        <a:pt x="59" y="23"/>
                        <a:pt x="55" y="37"/>
                      </a:cubicBezTo>
                      <a:cubicBezTo>
                        <a:pt x="51" y="51"/>
                        <a:pt x="36" y="59"/>
                        <a:pt x="22" y="55"/>
                      </a:cubicBezTo>
                      <a:cubicBezTo>
                        <a:pt x="8" y="50"/>
                        <a:pt x="0" y="35"/>
                        <a:pt x="4" y="21"/>
                      </a:cubicBezTo>
                      <a:cubicBezTo>
                        <a:pt x="8" y="7"/>
                        <a:pt x="23" y="0"/>
                        <a:pt x="37" y="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316" name="Freeform 96">
                  <a:extLst>
                    <a:ext uri="{FF2B5EF4-FFF2-40B4-BE49-F238E27FC236}">
                      <a16:creationId xmlns="" xmlns:a16="http://schemas.microsoft.com/office/drawing/2014/main" id="{A32057A0-17BF-4530-A463-A32C16EDBB78}"/>
                    </a:ext>
                  </a:extLst>
                </p:cNvPr>
                <p:cNvSpPr>
                  <a:spLocks/>
                </p:cNvSpPr>
                <p:nvPr/>
              </p:nvSpPr>
              <p:spPr bwMode="auto">
                <a:xfrm>
                  <a:off x="3429" y="3801"/>
                  <a:ext cx="135" cy="135"/>
                </a:xfrm>
                <a:custGeom>
                  <a:avLst/>
                  <a:gdLst>
                    <a:gd name="T0" fmla="*/ 33 w 57"/>
                    <a:gd name="T1" fmla="*/ 2 h 57"/>
                    <a:gd name="T2" fmla="*/ 55 w 57"/>
                    <a:gd name="T3" fmla="*/ 32 h 57"/>
                    <a:gd name="T4" fmla="*/ 24 w 57"/>
                    <a:gd name="T5" fmla="*/ 55 h 57"/>
                    <a:gd name="T6" fmla="*/ 2 w 57"/>
                    <a:gd name="T7" fmla="*/ 24 h 57"/>
                    <a:gd name="T8" fmla="*/ 33 w 57"/>
                    <a:gd name="T9" fmla="*/ 2 h 57"/>
                  </a:gdLst>
                  <a:ahLst/>
                  <a:cxnLst>
                    <a:cxn ang="0">
                      <a:pos x="T0" y="T1"/>
                    </a:cxn>
                    <a:cxn ang="0">
                      <a:pos x="T2" y="T3"/>
                    </a:cxn>
                    <a:cxn ang="0">
                      <a:pos x="T4" y="T5"/>
                    </a:cxn>
                    <a:cxn ang="0">
                      <a:pos x="T6" y="T7"/>
                    </a:cxn>
                    <a:cxn ang="0">
                      <a:pos x="T8" y="T9"/>
                    </a:cxn>
                  </a:cxnLst>
                  <a:rect l="0" t="0" r="r" b="b"/>
                  <a:pathLst>
                    <a:path w="57" h="57">
                      <a:moveTo>
                        <a:pt x="33" y="2"/>
                      </a:moveTo>
                      <a:cubicBezTo>
                        <a:pt x="47" y="4"/>
                        <a:pt x="57" y="18"/>
                        <a:pt x="55" y="32"/>
                      </a:cubicBezTo>
                      <a:cubicBezTo>
                        <a:pt x="52" y="47"/>
                        <a:pt x="39" y="57"/>
                        <a:pt x="24" y="55"/>
                      </a:cubicBezTo>
                      <a:cubicBezTo>
                        <a:pt x="10" y="52"/>
                        <a:pt x="0" y="39"/>
                        <a:pt x="2" y="24"/>
                      </a:cubicBezTo>
                      <a:cubicBezTo>
                        <a:pt x="5" y="10"/>
                        <a:pt x="18" y="0"/>
                        <a:pt x="33" y="2"/>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317" name="Freeform 97">
                  <a:extLst>
                    <a:ext uri="{FF2B5EF4-FFF2-40B4-BE49-F238E27FC236}">
                      <a16:creationId xmlns="" xmlns:a16="http://schemas.microsoft.com/office/drawing/2014/main" id="{72A97BFB-46B4-42A3-B3E9-E25403D45181}"/>
                    </a:ext>
                  </a:extLst>
                </p:cNvPr>
                <p:cNvSpPr>
                  <a:spLocks/>
                </p:cNvSpPr>
                <p:nvPr/>
              </p:nvSpPr>
              <p:spPr bwMode="auto">
                <a:xfrm>
                  <a:off x="3675" y="3837"/>
                  <a:ext cx="126" cy="125"/>
                </a:xfrm>
                <a:custGeom>
                  <a:avLst/>
                  <a:gdLst>
                    <a:gd name="T0" fmla="*/ 27 w 53"/>
                    <a:gd name="T1" fmla="*/ 0 h 53"/>
                    <a:gd name="T2" fmla="*/ 53 w 53"/>
                    <a:gd name="T3" fmla="*/ 27 h 53"/>
                    <a:gd name="T4" fmla="*/ 26 w 53"/>
                    <a:gd name="T5" fmla="*/ 53 h 53"/>
                    <a:gd name="T6" fmla="*/ 0 w 53"/>
                    <a:gd name="T7" fmla="*/ 26 h 53"/>
                    <a:gd name="T8" fmla="*/ 27 w 53"/>
                    <a:gd name="T9" fmla="*/ 0 h 53"/>
                  </a:gdLst>
                  <a:ahLst/>
                  <a:cxnLst>
                    <a:cxn ang="0">
                      <a:pos x="T0" y="T1"/>
                    </a:cxn>
                    <a:cxn ang="0">
                      <a:pos x="T2" y="T3"/>
                    </a:cxn>
                    <a:cxn ang="0">
                      <a:pos x="T4" y="T5"/>
                    </a:cxn>
                    <a:cxn ang="0">
                      <a:pos x="T6" y="T7"/>
                    </a:cxn>
                    <a:cxn ang="0">
                      <a:pos x="T8" y="T9"/>
                    </a:cxn>
                  </a:cxnLst>
                  <a:rect l="0" t="0" r="r" b="b"/>
                  <a:pathLst>
                    <a:path w="53" h="53">
                      <a:moveTo>
                        <a:pt x="27" y="0"/>
                      </a:moveTo>
                      <a:cubicBezTo>
                        <a:pt x="41" y="0"/>
                        <a:pt x="53" y="12"/>
                        <a:pt x="53" y="27"/>
                      </a:cubicBezTo>
                      <a:cubicBezTo>
                        <a:pt x="53" y="41"/>
                        <a:pt x="41" y="53"/>
                        <a:pt x="26" y="53"/>
                      </a:cubicBezTo>
                      <a:cubicBezTo>
                        <a:pt x="11" y="53"/>
                        <a:pt x="0" y="41"/>
                        <a:pt x="0" y="26"/>
                      </a:cubicBezTo>
                      <a:cubicBezTo>
                        <a:pt x="0" y="11"/>
                        <a:pt x="12" y="0"/>
                        <a:pt x="27" y="0"/>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318" name="Freeform 98">
                  <a:extLst>
                    <a:ext uri="{FF2B5EF4-FFF2-40B4-BE49-F238E27FC236}">
                      <a16:creationId xmlns="" xmlns:a16="http://schemas.microsoft.com/office/drawing/2014/main" id="{2D2B56DF-C658-4808-9E1B-26EDA23F4995}"/>
                    </a:ext>
                  </a:extLst>
                </p:cNvPr>
                <p:cNvSpPr>
                  <a:spLocks/>
                </p:cNvSpPr>
                <p:nvPr/>
              </p:nvSpPr>
              <p:spPr bwMode="auto">
                <a:xfrm>
                  <a:off x="3915" y="3830"/>
                  <a:ext cx="132" cy="132"/>
                </a:xfrm>
                <a:custGeom>
                  <a:avLst/>
                  <a:gdLst>
                    <a:gd name="T0" fmla="*/ 25 w 56"/>
                    <a:gd name="T1" fmla="*/ 2 h 56"/>
                    <a:gd name="T2" fmla="*/ 54 w 56"/>
                    <a:gd name="T3" fmla="*/ 25 h 56"/>
                    <a:gd name="T4" fmla="*/ 31 w 56"/>
                    <a:gd name="T5" fmla="*/ 55 h 56"/>
                    <a:gd name="T6" fmla="*/ 2 w 56"/>
                    <a:gd name="T7" fmla="*/ 31 h 56"/>
                    <a:gd name="T8" fmla="*/ 25 w 56"/>
                    <a:gd name="T9" fmla="*/ 2 h 56"/>
                  </a:gdLst>
                  <a:ahLst/>
                  <a:cxnLst>
                    <a:cxn ang="0">
                      <a:pos x="T0" y="T1"/>
                    </a:cxn>
                    <a:cxn ang="0">
                      <a:pos x="T2" y="T3"/>
                    </a:cxn>
                    <a:cxn ang="0">
                      <a:pos x="T4" y="T5"/>
                    </a:cxn>
                    <a:cxn ang="0">
                      <a:pos x="T6" y="T7"/>
                    </a:cxn>
                    <a:cxn ang="0">
                      <a:pos x="T8" y="T9"/>
                    </a:cxn>
                  </a:cxnLst>
                  <a:rect l="0" t="0" r="r" b="b"/>
                  <a:pathLst>
                    <a:path w="56" h="56">
                      <a:moveTo>
                        <a:pt x="25" y="2"/>
                      </a:moveTo>
                      <a:cubicBezTo>
                        <a:pt x="39" y="0"/>
                        <a:pt x="52" y="10"/>
                        <a:pt x="54" y="25"/>
                      </a:cubicBezTo>
                      <a:cubicBezTo>
                        <a:pt x="56" y="39"/>
                        <a:pt x="46" y="53"/>
                        <a:pt x="31" y="55"/>
                      </a:cubicBezTo>
                      <a:cubicBezTo>
                        <a:pt x="17" y="56"/>
                        <a:pt x="3" y="46"/>
                        <a:pt x="2" y="31"/>
                      </a:cubicBezTo>
                      <a:cubicBezTo>
                        <a:pt x="0" y="17"/>
                        <a:pt x="10" y="4"/>
                        <a:pt x="25" y="2"/>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319" name="Freeform 99">
                  <a:extLst>
                    <a:ext uri="{FF2B5EF4-FFF2-40B4-BE49-F238E27FC236}">
                      <a16:creationId xmlns="" xmlns:a16="http://schemas.microsoft.com/office/drawing/2014/main" id="{5CA853A3-C693-45AD-86D1-25B3B99F058D}"/>
                    </a:ext>
                  </a:extLst>
                </p:cNvPr>
                <p:cNvSpPr>
                  <a:spLocks/>
                </p:cNvSpPr>
                <p:nvPr/>
              </p:nvSpPr>
              <p:spPr bwMode="auto">
                <a:xfrm>
                  <a:off x="4151" y="3790"/>
                  <a:ext cx="140" cy="139"/>
                </a:xfrm>
                <a:custGeom>
                  <a:avLst/>
                  <a:gdLst>
                    <a:gd name="T0" fmla="*/ 22 w 59"/>
                    <a:gd name="T1" fmla="*/ 4 h 59"/>
                    <a:gd name="T2" fmla="*/ 55 w 59"/>
                    <a:gd name="T3" fmla="*/ 23 h 59"/>
                    <a:gd name="T4" fmla="*/ 36 w 59"/>
                    <a:gd name="T5" fmla="*/ 55 h 59"/>
                    <a:gd name="T6" fmla="*/ 4 w 59"/>
                    <a:gd name="T7" fmla="*/ 37 h 59"/>
                    <a:gd name="T8" fmla="*/ 22 w 59"/>
                    <a:gd name="T9" fmla="*/ 4 h 59"/>
                  </a:gdLst>
                  <a:ahLst/>
                  <a:cxnLst>
                    <a:cxn ang="0">
                      <a:pos x="T0" y="T1"/>
                    </a:cxn>
                    <a:cxn ang="0">
                      <a:pos x="T2" y="T3"/>
                    </a:cxn>
                    <a:cxn ang="0">
                      <a:pos x="T4" y="T5"/>
                    </a:cxn>
                    <a:cxn ang="0">
                      <a:pos x="T6" y="T7"/>
                    </a:cxn>
                    <a:cxn ang="0">
                      <a:pos x="T8" y="T9"/>
                    </a:cxn>
                  </a:cxnLst>
                  <a:rect l="0" t="0" r="r" b="b"/>
                  <a:pathLst>
                    <a:path w="59" h="59">
                      <a:moveTo>
                        <a:pt x="22" y="4"/>
                      </a:moveTo>
                      <a:cubicBezTo>
                        <a:pt x="37" y="0"/>
                        <a:pt x="51" y="9"/>
                        <a:pt x="55" y="23"/>
                      </a:cubicBezTo>
                      <a:cubicBezTo>
                        <a:pt x="59" y="37"/>
                        <a:pt x="50" y="52"/>
                        <a:pt x="36" y="55"/>
                      </a:cubicBezTo>
                      <a:cubicBezTo>
                        <a:pt x="22" y="59"/>
                        <a:pt x="8" y="51"/>
                        <a:pt x="4" y="37"/>
                      </a:cubicBezTo>
                      <a:cubicBezTo>
                        <a:pt x="0" y="22"/>
                        <a:pt x="8" y="8"/>
                        <a:pt x="22" y="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320" name="Freeform 100">
                  <a:extLst>
                    <a:ext uri="{FF2B5EF4-FFF2-40B4-BE49-F238E27FC236}">
                      <a16:creationId xmlns="" xmlns:a16="http://schemas.microsoft.com/office/drawing/2014/main" id="{2A328375-231B-4A5C-B0F6-DBC0671699E0}"/>
                    </a:ext>
                  </a:extLst>
                </p:cNvPr>
                <p:cNvSpPr>
                  <a:spLocks/>
                </p:cNvSpPr>
                <p:nvPr/>
              </p:nvSpPr>
              <p:spPr bwMode="auto">
                <a:xfrm>
                  <a:off x="4383" y="3719"/>
                  <a:ext cx="142" cy="142"/>
                </a:xfrm>
                <a:custGeom>
                  <a:avLst/>
                  <a:gdLst>
                    <a:gd name="T0" fmla="*/ 19 w 60"/>
                    <a:gd name="T1" fmla="*/ 6 h 60"/>
                    <a:gd name="T2" fmla="*/ 54 w 60"/>
                    <a:gd name="T3" fmla="*/ 20 h 60"/>
                    <a:gd name="T4" fmla="*/ 40 w 60"/>
                    <a:gd name="T5" fmla="*/ 55 h 60"/>
                    <a:gd name="T6" fmla="*/ 5 w 60"/>
                    <a:gd name="T7" fmla="*/ 41 h 60"/>
                    <a:gd name="T8" fmla="*/ 19 w 60"/>
                    <a:gd name="T9" fmla="*/ 6 h 60"/>
                  </a:gdLst>
                  <a:ahLst/>
                  <a:cxnLst>
                    <a:cxn ang="0">
                      <a:pos x="T0" y="T1"/>
                    </a:cxn>
                    <a:cxn ang="0">
                      <a:pos x="T2" y="T3"/>
                    </a:cxn>
                    <a:cxn ang="0">
                      <a:pos x="T4" y="T5"/>
                    </a:cxn>
                    <a:cxn ang="0">
                      <a:pos x="T6" y="T7"/>
                    </a:cxn>
                    <a:cxn ang="0">
                      <a:pos x="T8" y="T9"/>
                    </a:cxn>
                  </a:cxnLst>
                  <a:rect l="0" t="0" r="r" b="b"/>
                  <a:pathLst>
                    <a:path w="60" h="60">
                      <a:moveTo>
                        <a:pt x="19" y="6"/>
                      </a:moveTo>
                      <a:cubicBezTo>
                        <a:pt x="33" y="0"/>
                        <a:pt x="48" y="6"/>
                        <a:pt x="54" y="20"/>
                      </a:cubicBezTo>
                      <a:cubicBezTo>
                        <a:pt x="60" y="33"/>
                        <a:pt x="54" y="49"/>
                        <a:pt x="40" y="55"/>
                      </a:cubicBezTo>
                      <a:cubicBezTo>
                        <a:pt x="27" y="60"/>
                        <a:pt x="11" y="54"/>
                        <a:pt x="5" y="41"/>
                      </a:cubicBezTo>
                      <a:cubicBezTo>
                        <a:pt x="0" y="27"/>
                        <a:pt x="6" y="12"/>
                        <a:pt x="19" y="6"/>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321" name="Freeform 101">
                  <a:extLst>
                    <a:ext uri="{FF2B5EF4-FFF2-40B4-BE49-F238E27FC236}">
                      <a16:creationId xmlns="" xmlns:a16="http://schemas.microsoft.com/office/drawing/2014/main" id="{F8BA4870-926B-4F78-B500-F1B12747E9E0}"/>
                    </a:ext>
                  </a:extLst>
                </p:cNvPr>
                <p:cNvSpPr>
                  <a:spLocks/>
                </p:cNvSpPr>
                <p:nvPr/>
              </p:nvSpPr>
              <p:spPr bwMode="auto">
                <a:xfrm>
                  <a:off x="4603" y="3617"/>
                  <a:ext cx="142" cy="144"/>
                </a:xfrm>
                <a:custGeom>
                  <a:avLst/>
                  <a:gdLst>
                    <a:gd name="T0" fmla="*/ 16 w 60"/>
                    <a:gd name="T1" fmla="*/ 8 h 61"/>
                    <a:gd name="T2" fmla="*/ 53 w 60"/>
                    <a:gd name="T3" fmla="*/ 17 h 61"/>
                    <a:gd name="T4" fmla="*/ 44 w 60"/>
                    <a:gd name="T5" fmla="*/ 53 h 61"/>
                    <a:gd name="T6" fmla="*/ 7 w 60"/>
                    <a:gd name="T7" fmla="*/ 44 h 61"/>
                    <a:gd name="T8" fmla="*/ 16 w 60"/>
                    <a:gd name="T9" fmla="*/ 8 h 61"/>
                  </a:gdLst>
                  <a:ahLst/>
                  <a:cxnLst>
                    <a:cxn ang="0">
                      <a:pos x="T0" y="T1"/>
                    </a:cxn>
                    <a:cxn ang="0">
                      <a:pos x="T2" y="T3"/>
                    </a:cxn>
                    <a:cxn ang="0">
                      <a:pos x="T4" y="T5"/>
                    </a:cxn>
                    <a:cxn ang="0">
                      <a:pos x="T6" y="T7"/>
                    </a:cxn>
                    <a:cxn ang="0">
                      <a:pos x="T8" y="T9"/>
                    </a:cxn>
                  </a:cxnLst>
                  <a:rect l="0" t="0" r="r" b="b"/>
                  <a:pathLst>
                    <a:path w="60" h="61">
                      <a:moveTo>
                        <a:pt x="16" y="8"/>
                      </a:moveTo>
                      <a:cubicBezTo>
                        <a:pt x="29" y="0"/>
                        <a:pt x="45" y="4"/>
                        <a:pt x="53" y="17"/>
                      </a:cubicBezTo>
                      <a:cubicBezTo>
                        <a:pt x="60" y="29"/>
                        <a:pt x="56" y="46"/>
                        <a:pt x="44" y="53"/>
                      </a:cubicBezTo>
                      <a:cubicBezTo>
                        <a:pt x="31" y="61"/>
                        <a:pt x="15" y="57"/>
                        <a:pt x="7" y="44"/>
                      </a:cubicBezTo>
                      <a:cubicBezTo>
                        <a:pt x="0" y="32"/>
                        <a:pt x="4" y="15"/>
                        <a:pt x="16" y="8"/>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322" name="Freeform 102">
                  <a:extLst>
                    <a:ext uri="{FF2B5EF4-FFF2-40B4-BE49-F238E27FC236}">
                      <a16:creationId xmlns="" xmlns:a16="http://schemas.microsoft.com/office/drawing/2014/main" id="{A7F74CFB-D6E1-471D-8EEC-E5509F4CE6C9}"/>
                    </a:ext>
                  </a:extLst>
                </p:cNvPr>
                <p:cNvSpPr>
                  <a:spLocks/>
                </p:cNvSpPr>
                <p:nvPr/>
              </p:nvSpPr>
              <p:spPr bwMode="auto">
                <a:xfrm>
                  <a:off x="4809" y="3487"/>
                  <a:ext cx="140" cy="142"/>
                </a:xfrm>
                <a:custGeom>
                  <a:avLst/>
                  <a:gdLst>
                    <a:gd name="T0" fmla="*/ 13 w 59"/>
                    <a:gd name="T1" fmla="*/ 9 h 60"/>
                    <a:gd name="T2" fmla="*/ 50 w 59"/>
                    <a:gd name="T3" fmla="*/ 13 h 60"/>
                    <a:gd name="T4" fmla="*/ 46 w 59"/>
                    <a:gd name="T5" fmla="*/ 51 h 60"/>
                    <a:gd name="T6" fmla="*/ 9 w 59"/>
                    <a:gd name="T7" fmla="*/ 47 h 60"/>
                    <a:gd name="T8" fmla="*/ 13 w 59"/>
                    <a:gd name="T9" fmla="*/ 9 h 60"/>
                  </a:gdLst>
                  <a:ahLst/>
                  <a:cxnLst>
                    <a:cxn ang="0">
                      <a:pos x="T0" y="T1"/>
                    </a:cxn>
                    <a:cxn ang="0">
                      <a:pos x="T2" y="T3"/>
                    </a:cxn>
                    <a:cxn ang="0">
                      <a:pos x="T4" y="T5"/>
                    </a:cxn>
                    <a:cxn ang="0">
                      <a:pos x="T6" y="T7"/>
                    </a:cxn>
                    <a:cxn ang="0">
                      <a:pos x="T8" y="T9"/>
                    </a:cxn>
                  </a:cxnLst>
                  <a:rect l="0" t="0" r="r" b="b"/>
                  <a:pathLst>
                    <a:path w="59" h="60">
                      <a:moveTo>
                        <a:pt x="13" y="9"/>
                      </a:moveTo>
                      <a:cubicBezTo>
                        <a:pt x="24" y="0"/>
                        <a:pt x="41" y="2"/>
                        <a:pt x="50" y="13"/>
                      </a:cubicBezTo>
                      <a:cubicBezTo>
                        <a:pt x="59" y="25"/>
                        <a:pt x="57" y="41"/>
                        <a:pt x="46" y="51"/>
                      </a:cubicBezTo>
                      <a:cubicBezTo>
                        <a:pt x="35" y="60"/>
                        <a:pt x="18" y="58"/>
                        <a:pt x="9" y="47"/>
                      </a:cubicBezTo>
                      <a:cubicBezTo>
                        <a:pt x="0" y="35"/>
                        <a:pt x="1" y="19"/>
                        <a:pt x="13" y="9"/>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323" name="Freeform 103">
                  <a:extLst>
                    <a:ext uri="{FF2B5EF4-FFF2-40B4-BE49-F238E27FC236}">
                      <a16:creationId xmlns="" xmlns:a16="http://schemas.microsoft.com/office/drawing/2014/main" id="{AE7B9E43-2D15-4604-9991-E51AE7577910}"/>
                    </a:ext>
                  </a:extLst>
                </p:cNvPr>
                <p:cNvSpPr>
                  <a:spLocks/>
                </p:cNvSpPr>
                <p:nvPr/>
              </p:nvSpPr>
              <p:spPr bwMode="auto">
                <a:xfrm>
                  <a:off x="4994" y="3330"/>
                  <a:ext cx="139" cy="140"/>
                </a:xfrm>
                <a:custGeom>
                  <a:avLst/>
                  <a:gdLst>
                    <a:gd name="T0" fmla="*/ 10 w 59"/>
                    <a:gd name="T1" fmla="*/ 11 h 59"/>
                    <a:gd name="T2" fmla="*/ 47 w 59"/>
                    <a:gd name="T3" fmla="*/ 10 h 59"/>
                    <a:gd name="T4" fmla="*/ 49 w 59"/>
                    <a:gd name="T5" fmla="*/ 47 h 59"/>
                    <a:gd name="T6" fmla="*/ 11 w 59"/>
                    <a:gd name="T7" fmla="*/ 49 h 59"/>
                    <a:gd name="T8" fmla="*/ 10 w 59"/>
                    <a:gd name="T9" fmla="*/ 11 h 59"/>
                  </a:gdLst>
                  <a:ahLst/>
                  <a:cxnLst>
                    <a:cxn ang="0">
                      <a:pos x="T0" y="T1"/>
                    </a:cxn>
                    <a:cxn ang="0">
                      <a:pos x="T2" y="T3"/>
                    </a:cxn>
                    <a:cxn ang="0">
                      <a:pos x="T4" y="T5"/>
                    </a:cxn>
                    <a:cxn ang="0">
                      <a:pos x="T6" y="T7"/>
                    </a:cxn>
                    <a:cxn ang="0">
                      <a:pos x="T8" y="T9"/>
                    </a:cxn>
                  </a:cxnLst>
                  <a:rect l="0" t="0" r="r" b="b"/>
                  <a:pathLst>
                    <a:path w="59" h="59">
                      <a:moveTo>
                        <a:pt x="10" y="11"/>
                      </a:moveTo>
                      <a:cubicBezTo>
                        <a:pt x="20" y="0"/>
                        <a:pt x="36" y="0"/>
                        <a:pt x="47" y="10"/>
                      </a:cubicBezTo>
                      <a:cubicBezTo>
                        <a:pt x="58" y="20"/>
                        <a:pt x="59" y="36"/>
                        <a:pt x="49" y="47"/>
                      </a:cubicBezTo>
                      <a:cubicBezTo>
                        <a:pt x="39" y="58"/>
                        <a:pt x="22" y="59"/>
                        <a:pt x="11" y="49"/>
                      </a:cubicBezTo>
                      <a:cubicBezTo>
                        <a:pt x="0" y="39"/>
                        <a:pt x="0" y="22"/>
                        <a:pt x="10" y="11"/>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324" name="Freeform 104">
                  <a:extLst>
                    <a:ext uri="{FF2B5EF4-FFF2-40B4-BE49-F238E27FC236}">
                      <a16:creationId xmlns="" xmlns:a16="http://schemas.microsoft.com/office/drawing/2014/main" id="{FA69B3D2-6CFB-47A3-A0E5-8BECF26B1353}"/>
                    </a:ext>
                  </a:extLst>
                </p:cNvPr>
                <p:cNvSpPr>
                  <a:spLocks/>
                </p:cNvSpPr>
                <p:nvPr/>
              </p:nvSpPr>
              <p:spPr bwMode="auto">
                <a:xfrm>
                  <a:off x="5152" y="3146"/>
                  <a:ext cx="142" cy="142"/>
                </a:xfrm>
                <a:custGeom>
                  <a:avLst/>
                  <a:gdLst>
                    <a:gd name="T0" fmla="*/ 8 w 60"/>
                    <a:gd name="T1" fmla="*/ 15 h 60"/>
                    <a:gd name="T2" fmla="*/ 45 w 60"/>
                    <a:gd name="T3" fmla="*/ 8 h 60"/>
                    <a:gd name="T4" fmla="*/ 52 w 60"/>
                    <a:gd name="T5" fmla="*/ 45 h 60"/>
                    <a:gd name="T6" fmla="*/ 15 w 60"/>
                    <a:gd name="T7" fmla="*/ 52 h 60"/>
                    <a:gd name="T8" fmla="*/ 8 w 60"/>
                    <a:gd name="T9" fmla="*/ 15 h 60"/>
                  </a:gdLst>
                  <a:ahLst/>
                  <a:cxnLst>
                    <a:cxn ang="0">
                      <a:pos x="T0" y="T1"/>
                    </a:cxn>
                    <a:cxn ang="0">
                      <a:pos x="T2" y="T3"/>
                    </a:cxn>
                    <a:cxn ang="0">
                      <a:pos x="T4" y="T5"/>
                    </a:cxn>
                    <a:cxn ang="0">
                      <a:pos x="T6" y="T7"/>
                    </a:cxn>
                    <a:cxn ang="0">
                      <a:pos x="T8" y="T9"/>
                    </a:cxn>
                  </a:cxnLst>
                  <a:rect l="0" t="0" r="r" b="b"/>
                  <a:pathLst>
                    <a:path w="60" h="60">
                      <a:moveTo>
                        <a:pt x="8" y="15"/>
                      </a:moveTo>
                      <a:cubicBezTo>
                        <a:pt x="17" y="3"/>
                        <a:pt x="33" y="0"/>
                        <a:pt x="45" y="8"/>
                      </a:cubicBezTo>
                      <a:cubicBezTo>
                        <a:pt x="57" y="17"/>
                        <a:pt x="60" y="33"/>
                        <a:pt x="52" y="45"/>
                      </a:cubicBezTo>
                      <a:cubicBezTo>
                        <a:pt x="43" y="57"/>
                        <a:pt x="27" y="60"/>
                        <a:pt x="15" y="52"/>
                      </a:cubicBezTo>
                      <a:cubicBezTo>
                        <a:pt x="3" y="43"/>
                        <a:pt x="0" y="27"/>
                        <a:pt x="8" y="15"/>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325" name="Freeform 105">
                  <a:extLst>
                    <a:ext uri="{FF2B5EF4-FFF2-40B4-BE49-F238E27FC236}">
                      <a16:creationId xmlns="" xmlns:a16="http://schemas.microsoft.com/office/drawing/2014/main" id="{058D32FB-2C16-45D7-9D27-5EB8C7675F86}"/>
                    </a:ext>
                  </a:extLst>
                </p:cNvPr>
                <p:cNvSpPr>
                  <a:spLocks/>
                </p:cNvSpPr>
                <p:nvPr/>
              </p:nvSpPr>
              <p:spPr bwMode="auto">
                <a:xfrm>
                  <a:off x="5285" y="2942"/>
                  <a:ext cx="144" cy="145"/>
                </a:xfrm>
                <a:custGeom>
                  <a:avLst/>
                  <a:gdLst>
                    <a:gd name="T0" fmla="*/ 7 w 61"/>
                    <a:gd name="T1" fmla="*/ 18 h 61"/>
                    <a:gd name="T2" fmla="*/ 42 w 61"/>
                    <a:gd name="T3" fmla="*/ 7 h 61"/>
                    <a:gd name="T4" fmla="*/ 54 w 61"/>
                    <a:gd name="T5" fmla="*/ 42 h 61"/>
                    <a:gd name="T6" fmla="*/ 18 w 61"/>
                    <a:gd name="T7" fmla="*/ 54 h 61"/>
                    <a:gd name="T8" fmla="*/ 7 w 61"/>
                    <a:gd name="T9" fmla="*/ 18 h 61"/>
                  </a:gdLst>
                  <a:ahLst/>
                  <a:cxnLst>
                    <a:cxn ang="0">
                      <a:pos x="T0" y="T1"/>
                    </a:cxn>
                    <a:cxn ang="0">
                      <a:pos x="T2" y="T3"/>
                    </a:cxn>
                    <a:cxn ang="0">
                      <a:pos x="T4" y="T5"/>
                    </a:cxn>
                    <a:cxn ang="0">
                      <a:pos x="T6" y="T7"/>
                    </a:cxn>
                    <a:cxn ang="0">
                      <a:pos x="T8" y="T9"/>
                    </a:cxn>
                  </a:cxnLst>
                  <a:rect l="0" t="0" r="r" b="b"/>
                  <a:pathLst>
                    <a:path w="61" h="61">
                      <a:moveTo>
                        <a:pt x="7" y="18"/>
                      </a:moveTo>
                      <a:cubicBezTo>
                        <a:pt x="13" y="5"/>
                        <a:pt x="29" y="0"/>
                        <a:pt x="42" y="7"/>
                      </a:cubicBezTo>
                      <a:cubicBezTo>
                        <a:pt x="55" y="13"/>
                        <a:pt x="61" y="29"/>
                        <a:pt x="54" y="42"/>
                      </a:cubicBezTo>
                      <a:cubicBezTo>
                        <a:pt x="47" y="55"/>
                        <a:pt x="31" y="61"/>
                        <a:pt x="18" y="54"/>
                      </a:cubicBezTo>
                      <a:cubicBezTo>
                        <a:pt x="5" y="47"/>
                        <a:pt x="0" y="31"/>
                        <a:pt x="7" y="18"/>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326" name="Freeform 106">
                  <a:extLst>
                    <a:ext uri="{FF2B5EF4-FFF2-40B4-BE49-F238E27FC236}">
                      <a16:creationId xmlns="" xmlns:a16="http://schemas.microsoft.com/office/drawing/2014/main" id="{2B813B3D-DEEE-46FA-85E8-C349D5C9B515}"/>
                    </a:ext>
                  </a:extLst>
                </p:cNvPr>
                <p:cNvSpPr>
                  <a:spLocks/>
                </p:cNvSpPr>
                <p:nvPr/>
              </p:nvSpPr>
              <p:spPr bwMode="auto">
                <a:xfrm>
                  <a:off x="5389" y="2725"/>
                  <a:ext cx="142" cy="139"/>
                </a:xfrm>
                <a:custGeom>
                  <a:avLst/>
                  <a:gdLst>
                    <a:gd name="T0" fmla="*/ 5 w 60"/>
                    <a:gd name="T1" fmla="*/ 21 h 59"/>
                    <a:gd name="T2" fmla="*/ 39 w 60"/>
                    <a:gd name="T3" fmla="*/ 4 h 59"/>
                    <a:gd name="T4" fmla="*/ 55 w 60"/>
                    <a:gd name="T5" fmla="*/ 38 h 59"/>
                    <a:gd name="T6" fmla="*/ 22 w 60"/>
                    <a:gd name="T7" fmla="*/ 55 h 59"/>
                    <a:gd name="T8" fmla="*/ 5 w 60"/>
                    <a:gd name="T9" fmla="*/ 21 h 59"/>
                  </a:gdLst>
                  <a:ahLst/>
                  <a:cxnLst>
                    <a:cxn ang="0">
                      <a:pos x="T0" y="T1"/>
                    </a:cxn>
                    <a:cxn ang="0">
                      <a:pos x="T2" y="T3"/>
                    </a:cxn>
                    <a:cxn ang="0">
                      <a:pos x="T4" y="T5"/>
                    </a:cxn>
                    <a:cxn ang="0">
                      <a:pos x="T6" y="T7"/>
                    </a:cxn>
                    <a:cxn ang="0">
                      <a:pos x="T8" y="T9"/>
                    </a:cxn>
                  </a:cxnLst>
                  <a:rect l="0" t="0" r="r" b="b"/>
                  <a:pathLst>
                    <a:path w="60" h="59">
                      <a:moveTo>
                        <a:pt x="5" y="21"/>
                      </a:moveTo>
                      <a:cubicBezTo>
                        <a:pt x="10" y="7"/>
                        <a:pt x="25" y="0"/>
                        <a:pt x="39" y="4"/>
                      </a:cubicBezTo>
                      <a:cubicBezTo>
                        <a:pt x="53" y="9"/>
                        <a:pt x="60" y="24"/>
                        <a:pt x="55" y="38"/>
                      </a:cubicBezTo>
                      <a:cubicBezTo>
                        <a:pt x="51" y="52"/>
                        <a:pt x="36" y="59"/>
                        <a:pt x="22" y="55"/>
                      </a:cubicBezTo>
                      <a:cubicBezTo>
                        <a:pt x="8" y="50"/>
                        <a:pt x="0" y="35"/>
                        <a:pt x="5" y="21"/>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327" name="Freeform 107">
                  <a:extLst>
                    <a:ext uri="{FF2B5EF4-FFF2-40B4-BE49-F238E27FC236}">
                      <a16:creationId xmlns="" xmlns:a16="http://schemas.microsoft.com/office/drawing/2014/main" id="{0F9E1DA9-3482-4560-A6A9-98F39B2646D0}"/>
                    </a:ext>
                  </a:extLst>
                </p:cNvPr>
                <p:cNvSpPr>
                  <a:spLocks/>
                </p:cNvSpPr>
                <p:nvPr/>
              </p:nvSpPr>
              <p:spPr bwMode="auto">
                <a:xfrm>
                  <a:off x="5465" y="2495"/>
                  <a:ext cx="137" cy="135"/>
                </a:xfrm>
                <a:custGeom>
                  <a:avLst/>
                  <a:gdLst>
                    <a:gd name="T0" fmla="*/ 3 w 58"/>
                    <a:gd name="T1" fmla="*/ 24 h 57"/>
                    <a:gd name="T2" fmla="*/ 34 w 58"/>
                    <a:gd name="T3" fmla="*/ 3 h 57"/>
                    <a:gd name="T4" fmla="*/ 55 w 58"/>
                    <a:gd name="T5" fmla="*/ 34 h 57"/>
                    <a:gd name="T6" fmla="*/ 24 w 58"/>
                    <a:gd name="T7" fmla="*/ 55 h 57"/>
                    <a:gd name="T8" fmla="*/ 3 w 58"/>
                    <a:gd name="T9" fmla="*/ 24 h 57"/>
                  </a:gdLst>
                  <a:ahLst/>
                  <a:cxnLst>
                    <a:cxn ang="0">
                      <a:pos x="T0" y="T1"/>
                    </a:cxn>
                    <a:cxn ang="0">
                      <a:pos x="T2" y="T3"/>
                    </a:cxn>
                    <a:cxn ang="0">
                      <a:pos x="T4" y="T5"/>
                    </a:cxn>
                    <a:cxn ang="0">
                      <a:pos x="T6" y="T7"/>
                    </a:cxn>
                    <a:cxn ang="0">
                      <a:pos x="T8" y="T9"/>
                    </a:cxn>
                  </a:cxnLst>
                  <a:rect l="0" t="0" r="r" b="b"/>
                  <a:pathLst>
                    <a:path w="58" h="57">
                      <a:moveTo>
                        <a:pt x="3" y="24"/>
                      </a:moveTo>
                      <a:cubicBezTo>
                        <a:pt x="6" y="9"/>
                        <a:pt x="19" y="0"/>
                        <a:pt x="34" y="3"/>
                      </a:cubicBezTo>
                      <a:cubicBezTo>
                        <a:pt x="48" y="5"/>
                        <a:pt x="58" y="19"/>
                        <a:pt x="55" y="34"/>
                      </a:cubicBezTo>
                      <a:cubicBezTo>
                        <a:pt x="52" y="48"/>
                        <a:pt x="38" y="57"/>
                        <a:pt x="24" y="55"/>
                      </a:cubicBezTo>
                      <a:cubicBezTo>
                        <a:pt x="9" y="52"/>
                        <a:pt x="0" y="38"/>
                        <a:pt x="3" y="2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328" name="Freeform 108">
                  <a:extLst>
                    <a:ext uri="{FF2B5EF4-FFF2-40B4-BE49-F238E27FC236}">
                      <a16:creationId xmlns="" xmlns:a16="http://schemas.microsoft.com/office/drawing/2014/main" id="{C712FC7C-D7A7-4C8E-9BBA-9EF7336451EF}"/>
                    </a:ext>
                  </a:extLst>
                </p:cNvPr>
                <p:cNvSpPr>
                  <a:spLocks/>
                </p:cNvSpPr>
                <p:nvPr/>
              </p:nvSpPr>
              <p:spPr bwMode="auto">
                <a:xfrm>
                  <a:off x="5507" y="2258"/>
                  <a:ext cx="131" cy="130"/>
                </a:xfrm>
                <a:custGeom>
                  <a:avLst/>
                  <a:gdLst>
                    <a:gd name="T0" fmla="*/ 1 w 55"/>
                    <a:gd name="T1" fmla="*/ 26 h 55"/>
                    <a:gd name="T2" fmla="*/ 29 w 55"/>
                    <a:gd name="T3" fmla="*/ 1 h 55"/>
                    <a:gd name="T4" fmla="*/ 54 w 55"/>
                    <a:gd name="T5" fmla="*/ 29 h 55"/>
                    <a:gd name="T6" fmla="*/ 26 w 55"/>
                    <a:gd name="T7" fmla="*/ 54 h 55"/>
                    <a:gd name="T8" fmla="*/ 1 w 55"/>
                    <a:gd name="T9" fmla="*/ 26 h 55"/>
                  </a:gdLst>
                  <a:ahLst/>
                  <a:cxnLst>
                    <a:cxn ang="0">
                      <a:pos x="T0" y="T1"/>
                    </a:cxn>
                    <a:cxn ang="0">
                      <a:pos x="T2" y="T3"/>
                    </a:cxn>
                    <a:cxn ang="0">
                      <a:pos x="T4" y="T5"/>
                    </a:cxn>
                    <a:cxn ang="0">
                      <a:pos x="T6" y="T7"/>
                    </a:cxn>
                    <a:cxn ang="0">
                      <a:pos x="T8" y="T9"/>
                    </a:cxn>
                  </a:cxnLst>
                  <a:rect l="0" t="0" r="r" b="b"/>
                  <a:pathLst>
                    <a:path w="55" h="55">
                      <a:moveTo>
                        <a:pt x="1" y="26"/>
                      </a:moveTo>
                      <a:cubicBezTo>
                        <a:pt x="2" y="11"/>
                        <a:pt x="14" y="0"/>
                        <a:pt x="29" y="1"/>
                      </a:cubicBezTo>
                      <a:cubicBezTo>
                        <a:pt x="43" y="2"/>
                        <a:pt x="55" y="14"/>
                        <a:pt x="54" y="29"/>
                      </a:cubicBezTo>
                      <a:cubicBezTo>
                        <a:pt x="53" y="43"/>
                        <a:pt x="41" y="55"/>
                        <a:pt x="26" y="54"/>
                      </a:cubicBezTo>
                      <a:cubicBezTo>
                        <a:pt x="11" y="53"/>
                        <a:pt x="0" y="41"/>
                        <a:pt x="1" y="26"/>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329" name="Freeform 109">
                  <a:extLst>
                    <a:ext uri="{FF2B5EF4-FFF2-40B4-BE49-F238E27FC236}">
                      <a16:creationId xmlns="" xmlns:a16="http://schemas.microsoft.com/office/drawing/2014/main" id="{90387043-982D-47B2-BBD2-30DA6CEDC364}"/>
                    </a:ext>
                  </a:extLst>
                </p:cNvPr>
                <p:cNvSpPr>
                  <a:spLocks/>
                </p:cNvSpPr>
                <p:nvPr/>
              </p:nvSpPr>
              <p:spPr bwMode="auto">
                <a:xfrm>
                  <a:off x="5512" y="2015"/>
                  <a:ext cx="133" cy="130"/>
                </a:xfrm>
                <a:custGeom>
                  <a:avLst/>
                  <a:gdLst>
                    <a:gd name="T0" fmla="*/ 1 w 56"/>
                    <a:gd name="T1" fmla="*/ 30 h 55"/>
                    <a:gd name="T2" fmla="*/ 25 w 56"/>
                    <a:gd name="T3" fmla="*/ 1 h 55"/>
                    <a:gd name="T4" fmla="*/ 54 w 56"/>
                    <a:gd name="T5" fmla="*/ 25 h 55"/>
                    <a:gd name="T6" fmla="*/ 30 w 56"/>
                    <a:gd name="T7" fmla="*/ 54 h 55"/>
                    <a:gd name="T8" fmla="*/ 1 w 56"/>
                    <a:gd name="T9" fmla="*/ 30 h 55"/>
                  </a:gdLst>
                  <a:ahLst/>
                  <a:cxnLst>
                    <a:cxn ang="0">
                      <a:pos x="T0" y="T1"/>
                    </a:cxn>
                    <a:cxn ang="0">
                      <a:pos x="T2" y="T3"/>
                    </a:cxn>
                    <a:cxn ang="0">
                      <a:pos x="T4" y="T5"/>
                    </a:cxn>
                    <a:cxn ang="0">
                      <a:pos x="T6" y="T7"/>
                    </a:cxn>
                    <a:cxn ang="0">
                      <a:pos x="T8" y="T9"/>
                    </a:cxn>
                  </a:cxnLst>
                  <a:rect l="0" t="0" r="r" b="b"/>
                  <a:pathLst>
                    <a:path w="56" h="55">
                      <a:moveTo>
                        <a:pt x="1" y="30"/>
                      </a:moveTo>
                      <a:cubicBezTo>
                        <a:pt x="0" y="16"/>
                        <a:pt x="11" y="3"/>
                        <a:pt x="25" y="1"/>
                      </a:cubicBezTo>
                      <a:cubicBezTo>
                        <a:pt x="40" y="0"/>
                        <a:pt x="53" y="11"/>
                        <a:pt x="54" y="25"/>
                      </a:cubicBezTo>
                      <a:cubicBezTo>
                        <a:pt x="56" y="40"/>
                        <a:pt x="45" y="53"/>
                        <a:pt x="30" y="54"/>
                      </a:cubicBezTo>
                      <a:cubicBezTo>
                        <a:pt x="16" y="55"/>
                        <a:pt x="3" y="45"/>
                        <a:pt x="1" y="30"/>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330" name="Freeform 110">
                  <a:extLst>
                    <a:ext uri="{FF2B5EF4-FFF2-40B4-BE49-F238E27FC236}">
                      <a16:creationId xmlns="" xmlns:a16="http://schemas.microsoft.com/office/drawing/2014/main" id="{874CC1FD-ADF5-45CC-B31E-460D0F6EA981}"/>
                    </a:ext>
                  </a:extLst>
                </p:cNvPr>
                <p:cNvSpPr>
                  <a:spLocks/>
                </p:cNvSpPr>
                <p:nvPr/>
              </p:nvSpPr>
              <p:spPr bwMode="auto">
                <a:xfrm>
                  <a:off x="5481" y="1771"/>
                  <a:ext cx="138" cy="137"/>
                </a:xfrm>
                <a:custGeom>
                  <a:avLst/>
                  <a:gdLst>
                    <a:gd name="T0" fmla="*/ 3 w 58"/>
                    <a:gd name="T1" fmla="*/ 35 h 58"/>
                    <a:gd name="T2" fmla="*/ 23 w 58"/>
                    <a:gd name="T3" fmla="*/ 3 h 58"/>
                    <a:gd name="T4" fmla="*/ 55 w 58"/>
                    <a:gd name="T5" fmla="*/ 23 h 58"/>
                    <a:gd name="T6" fmla="*/ 35 w 58"/>
                    <a:gd name="T7" fmla="*/ 55 h 58"/>
                    <a:gd name="T8" fmla="*/ 3 w 58"/>
                    <a:gd name="T9" fmla="*/ 35 h 58"/>
                  </a:gdLst>
                  <a:ahLst/>
                  <a:cxnLst>
                    <a:cxn ang="0">
                      <a:pos x="T0" y="T1"/>
                    </a:cxn>
                    <a:cxn ang="0">
                      <a:pos x="T2" y="T3"/>
                    </a:cxn>
                    <a:cxn ang="0">
                      <a:pos x="T4" y="T5"/>
                    </a:cxn>
                    <a:cxn ang="0">
                      <a:pos x="T6" y="T7"/>
                    </a:cxn>
                    <a:cxn ang="0">
                      <a:pos x="T8" y="T9"/>
                    </a:cxn>
                  </a:cxnLst>
                  <a:rect l="0" t="0" r="r" b="b"/>
                  <a:pathLst>
                    <a:path w="58" h="58">
                      <a:moveTo>
                        <a:pt x="3" y="35"/>
                      </a:moveTo>
                      <a:cubicBezTo>
                        <a:pt x="0" y="21"/>
                        <a:pt x="9" y="6"/>
                        <a:pt x="23" y="3"/>
                      </a:cubicBezTo>
                      <a:cubicBezTo>
                        <a:pt x="37" y="0"/>
                        <a:pt x="51" y="8"/>
                        <a:pt x="55" y="23"/>
                      </a:cubicBezTo>
                      <a:cubicBezTo>
                        <a:pt x="58" y="37"/>
                        <a:pt x="49" y="51"/>
                        <a:pt x="35" y="55"/>
                      </a:cubicBezTo>
                      <a:cubicBezTo>
                        <a:pt x="21" y="58"/>
                        <a:pt x="6" y="49"/>
                        <a:pt x="3" y="35"/>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331" name="Freeform 111">
                  <a:extLst>
                    <a:ext uri="{FF2B5EF4-FFF2-40B4-BE49-F238E27FC236}">
                      <a16:creationId xmlns="" xmlns:a16="http://schemas.microsoft.com/office/drawing/2014/main" id="{B67FAC55-EAF4-4D02-9CBB-84EDA66DBB6D}"/>
                    </a:ext>
                  </a:extLst>
                </p:cNvPr>
                <p:cNvSpPr>
                  <a:spLocks/>
                </p:cNvSpPr>
                <p:nvPr/>
              </p:nvSpPr>
              <p:spPr bwMode="auto">
                <a:xfrm>
                  <a:off x="5417" y="1532"/>
                  <a:ext cx="142" cy="144"/>
                </a:xfrm>
                <a:custGeom>
                  <a:avLst/>
                  <a:gdLst>
                    <a:gd name="T0" fmla="*/ 5 w 60"/>
                    <a:gd name="T1" fmla="*/ 40 h 61"/>
                    <a:gd name="T2" fmla="*/ 20 w 60"/>
                    <a:gd name="T3" fmla="*/ 6 h 61"/>
                    <a:gd name="T4" fmla="*/ 55 w 60"/>
                    <a:gd name="T5" fmla="*/ 21 h 61"/>
                    <a:gd name="T6" fmla="*/ 39 w 60"/>
                    <a:gd name="T7" fmla="*/ 55 h 61"/>
                    <a:gd name="T8" fmla="*/ 5 w 60"/>
                    <a:gd name="T9" fmla="*/ 40 h 61"/>
                  </a:gdLst>
                  <a:ahLst/>
                  <a:cxnLst>
                    <a:cxn ang="0">
                      <a:pos x="T0" y="T1"/>
                    </a:cxn>
                    <a:cxn ang="0">
                      <a:pos x="T2" y="T3"/>
                    </a:cxn>
                    <a:cxn ang="0">
                      <a:pos x="T4" y="T5"/>
                    </a:cxn>
                    <a:cxn ang="0">
                      <a:pos x="T6" y="T7"/>
                    </a:cxn>
                    <a:cxn ang="0">
                      <a:pos x="T8" y="T9"/>
                    </a:cxn>
                  </a:cxnLst>
                  <a:rect l="0" t="0" r="r" b="b"/>
                  <a:pathLst>
                    <a:path w="60" h="61">
                      <a:moveTo>
                        <a:pt x="5" y="40"/>
                      </a:moveTo>
                      <a:cubicBezTo>
                        <a:pt x="0" y="26"/>
                        <a:pt x="7" y="11"/>
                        <a:pt x="20" y="6"/>
                      </a:cubicBezTo>
                      <a:cubicBezTo>
                        <a:pt x="34" y="0"/>
                        <a:pt x="49" y="7"/>
                        <a:pt x="55" y="21"/>
                      </a:cubicBezTo>
                      <a:cubicBezTo>
                        <a:pt x="60" y="35"/>
                        <a:pt x="53" y="50"/>
                        <a:pt x="39" y="55"/>
                      </a:cubicBezTo>
                      <a:cubicBezTo>
                        <a:pt x="26" y="61"/>
                        <a:pt x="10" y="54"/>
                        <a:pt x="5" y="40"/>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332" name="Freeform 112">
                  <a:extLst>
                    <a:ext uri="{FF2B5EF4-FFF2-40B4-BE49-F238E27FC236}">
                      <a16:creationId xmlns="" xmlns:a16="http://schemas.microsoft.com/office/drawing/2014/main" id="{6641CB61-92D2-48E7-86AC-80922F6008FD}"/>
                    </a:ext>
                  </a:extLst>
                </p:cNvPr>
                <p:cNvSpPr>
                  <a:spLocks/>
                </p:cNvSpPr>
                <p:nvPr/>
              </p:nvSpPr>
              <p:spPr bwMode="auto">
                <a:xfrm>
                  <a:off x="5323" y="1307"/>
                  <a:ext cx="144" cy="144"/>
                </a:xfrm>
                <a:custGeom>
                  <a:avLst/>
                  <a:gdLst>
                    <a:gd name="T0" fmla="*/ 7 w 61"/>
                    <a:gd name="T1" fmla="*/ 44 h 61"/>
                    <a:gd name="T2" fmla="*/ 17 w 61"/>
                    <a:gd name="T3" fmla="*/ 8 h 61"/>
                    <a:gd name="T4" fmla="*/ 54 w 61"/>
                    <a:gd name="T5" fmla="*/ 18 h 61"/>
                    <a:gd name="T6" fmla="*/ 43 w 61"/>
                    <a:gd name="T7" fmla="*/ 54 h 61"/>
                    <a:gd name="T8" fmla="*/ 7 w 61"/>
                    <a:gd name="T9" fmla="*/ 44 h 61"/>
                  </a:gdLst>
                  <a:ahLst/>
                  <a:cxnLst>
                    <a:cxn ang="0">
                      <a:pos x="T0" y="T1"/>
                    </a:cxn>
                    <a:cxn ang="0">
                      <a:pos x="T2" y="T3"/>
                    </a:cxn>
                    <a:cxn ang="0">
                      <a:pos x="T4" y="T5"/>
                    </a:cxn>
                    <a:cxn ang="0">
                      <a:pos x="T6" y="T7"/>
                    </a:cxn>
                    <a:cxn ang="0">
                      <a:pos x="T8" y="T9"/>
                    </a:cxn>
                  </a:cxnLst>
                  <a:rect l="0" t="0" r="r" b="b"/>
                  <a:pathLst>
                    <a:path w="61" h="61">
                      <a:moveTo>
                        <a:pt x="7" y="44"/>
                      </a:moveTo>
                      <a:cubicBezTo>
                        <a:pt x="0" y="31"/>
                        <a:pt x="5" y="15"/>
                        <a:pt x="17" y="8"/>
                      </a:cubicBezTo>
                      <a:cubicBezTo>
                        <a:pt x="30" y="0"/>
                        <a:pt x="46" y="5"/>
                        <a:pt x="54" y="18"/>
                      </a:cubicBezTo>
                      <a:cubicBezTo>
                        <a:pt x="61" y="31"/>
                        <a:pt x="56" y="47"/>
                        <a:pt x="43" y="54"/>
                      </a:cubicBezTo>
                      <a:cubicBezTo>
                        <a:pt x="30" y="61"/>
                        <a:pt x="14" y="57"/>
                        <a:pt x="7" y="4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333" name="Freeform 113">
                  <a:extLst>
                    <a:ext uri="{FF2B5EF4-FFF2-40B4-BE49-F238E27FC236}">
                      <a16:creationId xmlns="" xmlns:a16="http://schemas.microsoft.com/office/drawing/2014/main" id="{8F2F7199-2E1E-431A-8723-6ABDF4D190D9}"/>
                    </a:ext>
                  </a:extLst>
                </p:cNvPr>
                <p:cNvSpPr>
                  <a:spLocks/>
                </p:cNvSpPr>
                <p:nvPr/>
              </p:nvSpPr>
              <p:spPr bwMode="auto">
                <a:xfrm>
                  <a:off x="5200" y="1101"/>
                  <a:ext cx="142" cy="142"/>
                </a:xfrm>
                <a:custGeom>
                  <a:avLst/>
                  <a:gdLst>
                    <a:gd name="T0" fmla="*/ 9 w 60"/>
                    <a:gd name="T1" fmla="*/ 46 h 60"/>
                    <a:gd name="T2" fmla="*/ 14 w 60"/>
                    <a:gd name="T3" fmla="*/ 8 h 60"/>
                    <a:gd name="T4" fmla="*/ 51 w 60"/>
                    <a:gd name="T5" fmla="*/ 14 h 60"/>
                    <a:gd name="T6" fmla="*/ 46 w 60"/>
                    <a:gd name="T7" fmla="*/ 51 h 60"/>
                    <a:gd name="T8" fmla="*/ 9 w 60"/>
                    <a:gd name="T9" fmla="*/ 46 h 60"/>
                  </a:gdLst>
                  <a:ahLst/>
                  <a:cxnLst>
                    <a:cxn ang="0">
                      <a:pos x="T0" y="T1"/>
                    </a:cxn>
                    <a:cxn ang="0">
                      <a:pos x="T2" y="T3"/>
                    </a:cxn>
                    <a:cxn ang="0">
                      <a:pos x="T4" y="T5"/>
                    </a:cxn>
                    <a:cxn ang="0">
                      <a:pos x="T6" y="T7"/>
                    </a:cxn>
                    <a:cxn ang="0">
                      <a:pos x="T8" y="T9"/>
                    </a:cxn>
                  </a:cxnLst>
                  <a:rect l="0" t="0" r="r" b="b"/>
                  <a:pathLst>
                    <a:path w="60" h="60">
                      <a:moveTo>
                        <a:pt x="9" y="46"/>
                      </a:moveTo>
                      <a:cubicBezTo>
                        <a:pt x="0" y="34"/>
                        <a:pt x="2" y="17"/>
                        <a:pt x="14" y="8"/>
                      </a:cubicBezTo>
                      <a:cubicBezTo>
                        <a:pt x="26" y="0"/>
                        <a:pt x="42" y="2"/>
                        <a:pt x="51" y="14"/>
                      </a:cubicBezTo>
                      <a:cubicBezTo>
                        <a:pt x="60" y="25"/>
                        <a:pt x="58" y="42"/>
                        <a:pt x="46" y="51"/>
                      </a:cubicBezTo>
                      <a:cubicBezTo>
                        <a:pt x="34" y="60"/>
                        <a:pt x="18" y="57"/>
                        <a:pt x="9" y="46"/>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334" name="Freeform 114">
                  <a:extLst>
                    <a:ext uri="{FF2B5EF4-FFF2-40B4-BE49-F238E27FC236}">
                      <a16:creationId xmlns="" xmlns:a16="http://schemas.microsoft.com/office/drawing/2014/main" id="{2F4C0F22-46FD-44EA-A9D7-2A50CD1C5432}"/>
                    </a:ext>
                  </a:extLst>
                </p:cNvPr>
                <p:cNvSpPr>
                  <a:spLocks/>
                </p:cNvSpPr>
                <p:nvPr/>
              </p:nvSpPr>
              <p:spPr bwMode="auto">
                <a:xfrm>
                  <a:off x="5051" y="912"/>
                  <a:ext cx="137" cy="139"/>
                </a:xfrm>
                <a:custGeom>
                  <a:avLst/>
                  <a:gdLst>
                    <a:gd name="T0" fmla="*/ 10 w 58"/>
                    <a:gd name="T1" fmla="*/ 48 h 59"/>
                    <a:gd name="T2" fmla="*/ 10 w 58"/>
                    <a:gd name="T3" fmla="*/ 11 h 59"/>
                    <a:gd name="T4" fmla="*/ 48 w 58"/>
                    <a:gd name="T5" fmla="*/ 11 h 59"/>
                    <a:gd name="T6" fmla="*/ 48 w 58"/>
                    <a:gd name="T7" fmla="*/ 48 h 59"/>
                    <a:gd name="T8" fmla="*/ 10 w 58"/>
                    <a:gd name="T9" fmla="*/ 48 h 59"/>
                  </a:gdLst>
                  <a:ahLst/>
                  <a:cxnLst>
                    <a:cxn ang="0">
                      <a:pos x="T0" y="T1"/>
                    </a:cxn>
                    <a:cxn ang="0">
                      <a:pos x="T2" y="T3"/>
                    </a:cxn>
                    <a:cxn ang="0">
                      <a:pos x="T4" y="T5"/>
                    </a:cxn>
                    <a:cxn ang="0">
                      <a:pos x="T6" y="T7"/>
                    </a:cxn>
                    <a:cxn ang="0">
                      <a:pos x="T8" y="T9"/>
                    </a:cxn>
                  </a:cxnLst>
                  <a:rect l="0" t="0" r="r" b="b"/>
                  <a:pathLst>
                    <a:path w="58" h="59">
                      <a:moveTo>
                        <a:pt x="10" y="48"/>
                      </a:moveTo>
                      <a:cubicBezTo>
                        <a:pt x="0" y="38"/>
                        <a:pt x="0" y="21"/>
                        <a:pt x="10" y="11"/>
                      </a:cubicBezTo>
                      <a:cubicBezTo>
                        <a:pt x="20" y="0"/>
                        <a:pt x="37" y="0"/>
                        <a:pt x="48" y="11"/>
                      </a:cubicBezTo>
                      <a:cubicBezTo>
                        <a:pt x="58" y="21"/>
                        <a:pt x="58" y="38"/>
                        <a:pt x="48" y="48"/>
                      </a:cubicBezTo>
                      <a:cubicBezTo>
                        <a:pt x="37" y="59"/>
                        <a:pt x="21" y="59"/>
                        <a:pt x="10" y="48"/>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335" name="Freeform 115">
                  <a:extLst>
                    <a:ext uri="{FF2B5EF4-FFF2-40B4-BE49-F238E27FC236}">
                      <a16:creationId xmlns="" xmlns:a16="http://schemas.microsoft.com/office/drawing/2014/main" id="{D9A02D2A-993E-40C6-A266-5031BFF1E1F1}"/>
                    </a:ext>
                  </a:extLst>
                </p:cNvPr>
                <p:cNvSpPr>
                  <a:spLocks/>
                </p:cNvSpPr>
                <p:nvPr/>
              </p:nvSpPr>
              <p:spPr bwMode="auto">
                <a:xfrm>
                  <a:off x="4871" y="744"/>
                  <a:ext cx="142" cy="142"/>
                </a:xfrm>
                <a:custGeom>
                  <a:avLst/>
                  <a:gdLst>
                    <a:gd name="T0" fmla="*/ 14 w 60"/>
                    <a:gd name="T1" fmla="*/ 51 h 60"/>
                    <a:gd name="T2" fmla="*/ 9 w 60"/>
                    <a:gd name="T3" fmla="*/ 14 h 60"/>
                    <a:gd name="T4" fmla="*/ 46 w 60"/>
                    <a:gd name="T5" fmla="*/ 9 h 60"/>
                    <a:gd name="T6" fmla="*/ 51 w 60"/>
                    <a:gd name="T7" fmla="*/ 46 h 60"/>
                    <a:gd name="T8" fmla="*/ 14 w 60"/>
                    <a:gd name="T9" fmla="*/ 51 h 60"/>
                  </a:gdLst>
                  <a:ahLst/>
                  <a:cxnLst>
                    <a:cxn ang="0">
                      <a:pos x="T0" y="T1"/>
                    </a:cxn>
                    <a:cxn ang="0">
                      <a:pos x="T2" y="T3"/>
                    </a:cxn>
                    <a:cxn ang="0">
                      <a:pos x="T4" y="T5"/>
                    </a:cxn>
                    <a:cxn ang="0">
                      <a:pos x="T6" y="T7"/>
                    </a:cxn>
                    <a:cxn ang="0">
                      <a:pos x="T8" y="T9"/>
                    </a:cxn>
                  </a:cxnLst>
                  <a:rect l="0" t="0" r="r" b="b"/>
                  <a:pathLst>
                    <a:path w="60" h="60">
                      <a:moveTo>
                        <a:pt x="14" y="51"/>
                      </a:moveTo>
                      <a:cubicBezTo>
                        <a:pt x="3" y="42"/>
                        <a:pt x="0" y="26"/>
                        <a:pt x="9" y="14"/>
                      </a:cubicBezTo>
                      <a:cubicBezTo>
                        <a:pt x="18" y="2"/>
                        <a:pt x="34" y="0"/>
                        <a:pt x="46" y="9"/>
                      </a:cubicBezTo>
                      <a:cubicBezTo>
                        <a:pt x="58" y="18"/>
                        <a:pt x="60" y="34"/>
                        <a:pt x="51" y="46"/>
                      </a:cubicBezTo>
                      <a:cubicBezTo>
                        <a:pt x="43" y="58"/>
                        <a:pt x="26" y="60"/>
                        <a:pt x="14" y="51"/>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336" name="Freeform 116">
                  <a:extLst>
                    <a:ext uri="{FF2B5EF4-FFF2-40B4-BE49-F238E27FC236}">
                      <a16:creationId xmlns="" xmlns:a16="http://schemas.microsoft.com/office/drawing/2014/main" id="{6E9EE725-0619-4EC6-845F-FD41A6F22E6D}"/>
                    </a:ext>
                  </a:extLst>
                </p:cNvPr>
                <p:cNvSpPr>
                  <a:spLocks/>
                </p:cNvSpPr>
                <p:nvPr/>
              </p:nvSpPr>
              <p:spPr bwMode="auto">
                <a:xfrm>
                  <a:off x="4672" y="602"/>
                  <a:ext cx="144" cy="144"/>
                </a:xfrm>
                <a:custGeom>
                  <a:avLst/>
                  <a:gdLst>
                    <a:gd name="T0" fmla="*/ 18 w 61"/>
                    <a:gd name="T1" fmla="*/ 54 h 61"/>
                    <a:gd name="T2" fmla="*/ 7 w 61"/>
                    <a:gd name="T3" fmla="*/ 18 h 61"/>
                    <a:gd name="T4" fmla="*/ 43 w 61"/>
                    <a:gd name="T5" fmla="*/ 7 h 61"/>
                    <a:gd name="T6" fmla="*/ 54 w 61"/>
                    <a:gd name="T7" fmla="*/ 43 h 61"/>
                    <a:gd name="T8" fmla="*/ 18 w 61"/>
                    <a:gd name="T9" fmla="*/ 54 h 61"/>
                  </a:gdLst>
                  <a:ahLst/>
                  <a:cxnLst>
                    <a:cxn ang="0">
                      <a:pos x="T0" y="T1"/>
                    </a:cxn>
                    <a:cxn ang="0">
                      <a:pos x="T2" y="T3"/>
                    </a:cxn>
                    <a:cxn ang="0">
                      <a:pos x="T4" y="T5"/>
                    </a:cxn>
                    <a:cxn ang="0">
                      <a:pos x="T6" y="T7"/>
                    </a:cxn>
                    <a:cxn ang="0">
                      <a:pos x="T8" y="T9"/>
                    </a:cxn>
                  </a:cxnLst>
                  <a:rect l="0" t="0" r="r" b="b"/>
                  <a:pathLst>
                    <a:path w="61" h="61">
                      <a:moveTo>
                        <a:pt x="18" y="54"/>
                      </a:moveTo>
                      <a:cubicBezTo>
                        <a:pt x="5" y="47"/>
                        <a:pt x="0" y="31"/>
                        <a:pt x="7" y="18"/>
                      </a:cubicBezTo>
                      <a:cubicBezTo>
                        <a:pt x="14" y="5"/>
                        <a:pt x="30" y="0"/>
                        <a:pt x="43" y="7"/>
                      </a:cubicBezTo>
                      <a:cubicBezTo>
                        <a:pt x="56" y="14"/>
                        <a:pt x="61" y="31"/>
                        <a:pt x="54" y="43"/>
                      </a:cubicBezTo>
                      <a:cubicBezTo>
                        <a:pt x="47" y="56"/>
                        <a:pt x="31" y="61"/>
                        <a:pt x="18" y="5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337" name="Freeform 117">
                  <a:extLst>
                    <a:ext uri="{FF2B5EF4-FFF2-40B4-BE49-F238E27FC236}">
                      <a16:creationId xmlns="" xmlns:a16="http://schemas.microsoft.com/office/drawing/2014/main" id="{CC73E441-5F4D-4F86-9BE7-9426BA846E3D}"/>
                    </a:ext>
                  </a:extLst>
                </p:cNvPr>
                <p:cNvSpPr>
                  <a:spLocks/>
                </p:cNvSpPr>
                <p:nvPr/>
              </p:nvSpPr>
              <p:spPr bwMode="auto">
                <a:xfrm>
                  <a:off x="4457" y="493"/>
                  <a:ext cx="142" cy="142"/>
                </a:xfrm>
                <a:custGeom>
                  <a:avLst/>
                  <a:gdLst>
                    <a:gd name="T0" fmla="*/ 21 w 60"/>
                    <a:gd name="T1" fmla="*/ 54 h 60"/>
                    <a:gd name="T2" fmla="*/ 6 w 60"/>
                    <a:gd name="T3" fmla="*/ 20 h 60"/>
                    <a:gd name="T4" fmla="*/ 40 w 60"/>
                    <a:gd name="T5" fmla="*/ 5 h 60"/>
                    <a:gd name="T6" fmla="*/ 55 w 60"/>
                    <a:gd name="T7" fmla="*/ 39 h 60"/>
                    <a:gd name="T8" fmla="*/ 21 w 60"/>
                    <a:gd name="T9" fmla="*/ 54 h 60"/>
                  </a:gdLst>
                  <a:ahLst/>
                  <a:cxnLst>
                    <a:cxn ang="0">
                      <a:pos x="T0" y="T1"/>
                    </a:cxn>
                    <a:cxn ang="0">
                      <a:pos x="T2" y="T3"/>
                    </a:cxn>
                    <a:cxn ang="0">
                      <a:pos x="T4" y="T5"/>
                    </a:cxn>
                    <a:cxn ang="0">
                      <a:pos x="T6" y="T7"/>
                    </a:cxn>
                    <a:cxn ang="0">
                      <a:pos x="T8" y="T9"/>
                    </a:cxn>
                  </a:cxnLst>
                  <a:rect l="0" t="0" r="r" b="b"/>
                  <a:pathLst>
                    <a:path w="60" h="60">
                      <a:moveTo>
                        <a:pt x="21" y="54"/>
                      </a:moveTo>
                      <a:cubicBezTo>
                        <a:pt x="7" y="49"/>
                        <a:pt x="0" y="34"/>
                        <a:pt x="6" y="20"/>
                      </a:cubicBezTo>
                      <a:cubicBezTo>
                        <a:pt x="11" y="6"/>
                        <a:pt x="26" y="0"/>
                        <a:pt x="40" y="5"/>
                      </a:cubicBezTo>
                      <a:cubicBezTo>
                        <a:pt x="53" y="10"/>
                        <a:pt x="60" y="25"/>
                        <a:pt x="55" y="39"/>
                      </a:cubicBezTo>
                      <a:cubicBezTo>
                        <a:pt x="50" y="53"/>
                        <a:pt x="35" y="60"/>
                        <a:pt x="21" y="5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338" name="Freeform 118">
                  <a:extLst>
                    <a:ext uri="{FF2B5EF4-FFF2-40B4-BE49-F238E27FC236}">
                      <a16:creationId xmlns="" xmlns:a16="http://schemas.microsoft.com/office/drawing/2014/main" id="{AD719BBB-CE91-49CF-B804-40BEB5B1B95B}"/>
                    </a:ext>
                  </a:extLst>
                </p:cNvPr>
                <p:cNvSpPr>
                  <a:spLocks/>
                </p:cNvSpPr>
                <p:nvPr/>
              </p:nvSpPr>
              <p:spPr bwMode="auto">
                <a:xfrm>
                  <a:off x="4229" y="412"/>
                  <a:ext cx="140" cy="140"/>
                </a:xfrm>
                <a:custGeom>
                  <a:avLst/>
                  <a:gdLst>
                    <a:gd name="T0" fmla="*/ 24 w 59"/>
                    <a:gd name="T1" fmla="*/ 55 h 59"/>
                    <a:gd name="T2" fmla="*/ 4 w 59"/>
                    <a:gd name="T3" fmla="*/ 24 h 59"/>
                    <a:gd name="T4" fmla="*/ 35 w 59"/>
                    <a:gd name="T5" fmla="*/ 4 h 59"/>
                    <a:gd name="T6" fmla="*/ 55 w 59"/>
                    <a:gd name="T7" fmla="*/ 35 h 59"/>
                    <a:gd name="T8" fmla="*/ 24 w 59"/>
                    <a:gd name="T9" fmla="*/ 55 h 59"/>
                  </a:gdLst>
                  <a:ahLst/>
                  <a:cxnLst>
                    <a:cxn ang="0">
                      <a:pos x="T0" y="T1"/>
                    </a:cxn>
                    <a:cxn ang="0">
                      <a:pos x="T2" y="T3"/>
                    </a:cxn>
                    <a:cxn ang="0">
                      <a:pos x="T4" y="T5"/>
                    </a:cxn>
                    <a:cxn ang="0">
                      <a:pos x="T6" y="T7"/>
                    </a:cxn>
                    <a:cxn ang="0">
                      <a:pos x="T8" y="T9"/>
                    </a:cxn>
                  </a:cxnLst>
                  <a:rect l="0" t="0" r="r" b="b"/>
                  <a:pathLst>
                    <a:path w="59" h="59">
                      <a:moveTo>
                        <a:pt x="24" y="55"/>
                      </a:moveTo>
                      <a:cubicBezTo>
                        <a:pt x="9" y="52"/>
                        <a:pt x="0" y="38"/>
                        <a:pt x="4" y="24"/>
                      </a:cubicBezTo>
                      <a:cubicBezTo>
                        <a:pt x="7" y="9"/>
                        <a:pt x="21" y="0"/>
                        <a:pt x="35" y="4"/>
                      </a:cubicBezTo>
                      <a:cubicBezTo>
                        <a:pt x="50" y="7"/>
                        <a:pt x="59" y="21"/>
                        <a:pt x="55" y="35"/>
                      </a:cubicBezTo>
                      <a:cubicBezTo>
                        <a:pt x="52" y="50"/>
                        <a:pt x="38" y="59"/>
                        <a:pt x="24" y="55"/>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339" name="Freeform 119">
                  <a:extLst>
                    <a:ext uri="{FF2B5EF4-FFF2-40B4-BE49-F238E27FC236}">
                      <a16:creationId xmlns="" xmlns:a16="http://schemas.microsoft.com/office/drawing/2014/main" id="{B22AB281-675D-44D7-9BE1-25FD9C4FBF74}"/>
                    </a:ext>
                  </a:extLst>
                </p:cNvPr>
                <p:cNvSpPr>
                  <a:spLocks/>
                </p:cNvSpPr>
                <p:nvPr/>
              </p:nvSpPr>
              <p:spPr bwMode="auto">
                <a:xfrm>
                  <a:off x="3995" y="370"/>
                  <a:ext cx="133" cy="130"/>
                </a:xfrm>
                <a:custGeom>
                  <a:avLst/>
                  <a:gdLst>
                    <a:gd name="T0" fmla="*/ 26 w 56"/>
                    <a:gd name="T1" fmla="*/ 54 h 55"/>
                    <a:gd name="T2" fmla="*/ 1 w 56"/>
                    <a:gd name="T3" fmla="*/ 25 h 55"/>
                    <a:gd name="T4" fmla="*/ 30 w 56"/>
                    <a:gd name="T5" fmla="*/ 1 h 55"/>
                    <a:gd name="T6" fmla="*/ 54 w 56"/>
                    <a:gd name="T7" fmla="*/ 30 h 55"/>
                    <a:gd name="T8" fmla="*/ 26 w 56"/>
                    <a:gd name="T9" fmla="*/ 54 h 55"/>
                  </a:gdLst>
                  <a:ahLst/>
                  <a:cxnLst>
                    <a:cxn ang="0">
                      <a:pos x="T0" y="T1"/>
                    </a:cxn>
                    <a:cxn ang="0">
                      <a:pos x="T2" y="T3"/>
                    </a:cxn>
                    <a:cxn ang="0">
                      <a:pos x="T4" y="T5"/>
                    </a:cxn>
                    <a:cxn ang="0">
                      <a:pos x="T6" y="T7"/>
                    </a:cxn>
                    <a:cxn ang="0">
                      <a:pos x="T8" y="T9"/>
                    </a:cxn>
                  </a:cxnLst>
                  <a:rect l="0" t="0" r="r" b="b"/>
                  <a:pathLst>
                    <a:path w="56" h="55">
                      <a:moveTo>
                        <a:pt x="26" y="54"/>
                      </a:moveTo>
                      <a:cubicBezTo>
                        <a:pt x="11" y="53"/>
                        <a:pt x="0" y="40"/>
                        <a:pt x="1" y="25"/>
                      </a:cubicBezTo>
                      <a:cubicBezTo>
                        <a:pt x="3" y="11"/>
                        <a:pt x="16" y="0"/>
                        <a:pt x="30" y="1"/>
                      </a:cubicBezTo>
                      <a:cubicBezTo>
                        <a:pt x="45" y="2"/>
                        <a:pt x="56" y="15"/>
                        <a:pt x="54" y="30"/>
                      </a:cubicBezTo>
                      <a:cubicBezTo>
                        <a:pt x="53" y="44"/>
                        <a:pt x="40" y="55"/>
                        <a:pt x="26" y="5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340" name="Freeform 120">
                  <a:extLst>
                    <a:ext uri="{FF2B5EF4-FFF2-40B4-BE49-F238E27FC236}">
                      <a16:creationId xmlns="" xmlns:a16="http://schemas.microsoft.com/office/drawing/2014/main" id="{BD184F2A-48A6-48E7-95DE-F541C68FFBA6}"/>
                    </a:ext>
                  </a:extLst>
                </p:cNvPr>
                <p:cNvSpPr>
                  <a:spLocks/>
                </p:cNvSpPr>
                <p:nvPr/>
              </p:nvSpPr>
              <p:spPr bwMode="auto">
                <a:xfrm>
                  <a:off x="3754" y="355"/>
                  <a:ext cx="130" cy="131"/>
                </a:xfrm>
                <a:custGeom>
                  <a:avLst/>
                  <a:gdLst>
                    <a:gd name="T0" fmla="*/ 29 w 55"/>
                    <a:gd name="T1" fmla="*/ 54 h 55"/>
                    <a:gd name="T2" fmla="*/ 1 w 55"/>
                    <a:gd name="T3" fmla="*/ 29 h 55"/>
                    <a:gd name="T4" fmla="*/ 26 w 55"/>
                    <a:gd name="T5" fmla="*/ 1 h 55"/>
                    <a:gd name="T6" fmla="*/ 54 w 55"/>
                    <a:gd name="T7" fmla="*/ 26 h 55"/>
                    <a:gd name="T8" fmla="*/ 29 w 55"/>
                    <a:gd name="T9" fmla="*/ 54 h 55"/>
                  </a:gdLst>
                  <a:ahLst/>
                  <a:cxnLst>
                    <a:cxn ang="0">
                      <a:pos x="T0" y="T1"/>
                    </a:cxn>
                    <a:cxn ang="0">
                      <a:pos x="T2" y="T3"/>
                    </a:cxn>
                    <a:cxn ang="0">
                      <a:pos x="T4" y="T5"/>
                    </a:cxn>
                    <a:cxn ang="0">
                      <a:pos x="T6" y="T7"/>
                    </a:cxn>
                    <a:cxn ang="0">
                      <a:pos x="T8" y="T9"/>
                    </a:cxn>
                  </a:cxnLst>
                  <a:rect l="0" t="0" r="r" b="b"/>
                  <a:pathLst>
                    <a:path w="55" h="55">
                      <a:moveTo>
                        <a:pt x="29" y="54"/>
                      </a:moveTo>
                      <a:cubicBezTo>
                        <a:pt x="14" y="55"/>
                        <a:pt x="2" y="43"/>
                        <a:pt x="1" y="29"/>
                      </a:cubicBezTo>
                      <a:cubicBezTo>
                        <a:pt x="0" y="14"/>
                        <a:pt x="11" y="2"/>
                        <a:pt x="26" y="1"/>
                      </a:cubicBezTo>
                      <a:cubicBezTo>
                        <a:pt x="41" y="0"/>
                        <a:pt x="53" y="11"/>
                        <a:pt x="54" y="26"/>
                      </a:cubicBezTo>
                      <a:cubicBezTo>
                        <a:pt x="55" y="41"/>
                        <a:pt x="43" y="53"/>
                        <a:pt x="29" y="5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341" name="Freeform 121">
                  <a:extLst>
                    <a:ext uri="{FF2B5EF4-FFF2-40B4-BE49-F238E27FC236}">
                      <a16:creationId xmlns="" xmlns:a16="http://schemas.microsoft.com/office/drawing/2014/main" id="{DA4FC8D2-9DC2-4BF4-858D-C3748F4D972C}"/>
                    </a:ext>
                  </a:extLst>
                </p:cNvPr>
                <p:cNvSpPr>
                  <a:spLocks/>
                </p:cNvSpPr>
                <p:nvPr/>
              </p:nvSpPr>
              <p:spPr bwMode="auto">
                <a:xfrm>
                  <a:off x="3507" y="372"/>
                  <a:ext cx="138" cy="137"/>
                </a:xfrm>
                <a:custGeom>
                  <a:avLst/>
                  <a:gdLst>
                    <a:gd name="T0" fmla="*/ 34 w 58"/>
                    <a:gd name="T1" fmla="*/ 55 h 58"/>
                    <a:gd name="T2" fmla="*/ 3 w 58"/>
                    <a:gd name="T3" fmla="*/ 34 h 58"/>
                    <a:gd name="T4" fmla="*/ 24 w 58"/>
                    <a:gd name="T5" fmla="*/ 3 h 58"/>
                    <a:gd name="T6" fmla="*/ 55 w 58"/>
                    <a:gd name="T7" fmla="*/ 24 h 58"/>
                    <a:gd name="T8" fmla="*/ 34 w 58"/>
                    <a:gd name="T9" fmla="*/ 55 h 58"/>
                  </a:gdLst>
                  <a:ahLst/>
                  <a:cxnLst>
                    <a:cxn ang="0">
                      <a:pos x="T0" y="T1"/>
                    </a:cxn>
                    <a:cxn ang="0">
                      <a:pos x="T2" y="T3"/>
                    </a:cxn>
                    <a:cxn ang="0">
                      <a:pos x="T4" y="T5"/>
                    </a:cxn>
                    <a:cxn ang="0">
                      <a:pos x="T6" y="T7"/>
                    </a:cxn>
                    <a:cxn ang="0">
                      <a:pos x="T8" y="T9"/>
                    </a:cxn>
                  </a:cxnLst>
                  <a:rect l="0" t="0" r="r" b="b"/>
                  <a:pathLst>
                    <a:path w="58" h="58">
                      <a:moveTo>
                        <a:pt x="34" y="55"/>
                      </a:moveTo>
                      <a:cubicBezTo>
                        <a:pt x="20" y="58"/>
                        <a:pt x="6" y="48"/>
                        <a:pt x="3" y="34"/>
                      </a:cubicBezTo>
                      <a:cubicBezTo>
                        <a:pt x="0" y="20"/>
                        <a:pt x="10" y="6"/>
                        <a:pt x="24" y="3"/>
                      </a:cubicBezTo>
                      <a:cubicBezTo>
                        <a:pt x="38" y="0"/>
                        <a:pt x="52" y="9"/>
                        <a:pt x="55" y="24"/>
                      </a:cubicBezTo>
                      <a:cubicBezTo>
                        <a:pt x="58" y="38"/>
                        <a:pt x="49" y="52"/>
                        <a:pt x="34" y="55"/>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342" name="Freeform 122">
                  <a:extLst>
                    <a:ext uri="{FF2B5EF4-FFF2-40B4-BE49-F238E27FC236}">
                      <a16:creationId xmlns="" xmlns:a16="http://schemas.microsoft.com/office/drawing/2014/main" id="{9BA33949-A107-4D44-8F5B-3FC1FD3B6250}"/>
                    </a:ext>
                  </a:extLst>
                </p:cNvPr>
                <p:cNvSpPr>
                  <a:spLocks/>
                </p:cNvSpPr>
                <p:nvPr/>
              </p:nvSpPr>
              <p:spPr bwMode="auto">
                <a:xfrm>
                  <a:off x="3268" y="422"/>
                  <a:ext cx="142" cy="142"/>
                </a:xfrm>
                <a:custGeom>
                  <a:avLst/>
                  <a:gdLst>
                    <a:gd name="T0" fmla="*/ 39 w 60"/>
                    <a:gd name="T1" fmla="*/ 55 h 60"/>
                    <a:gd name="T2" fmla="*/ 5 w 60"/>
                    <a:gd name="T3" fmla="*/ 39 h 60"/>
                    <a:gd name="T4" fmla="*/ 21 w 60"/>
                    <a:gd name="T5" fmla="*/ 5 h 60"/>
                    <a:gd name="T6" fmla="*/ 55 w 60"/>
                    <a:gd name="T7" fmla="*/ 22 h 60"/>
                    <a:gd name="T8" fmla="*/ 39 w 60"/>
                    <a:gd name="T9" fmla="*/ 55 h 60"/>
                  </a:gdLst>
                  <a:ahLst/>
                  <a:cxnLst>
                    <a:cxn ang="0">
                      <a:pos x="T0" y="T1"/>
                    </a:cxn>
                    <a:cxn ang="0">
                      <a:pos x="T2" y="T3"/>
                    </a:cxn>
                    <a:cxn ang="0">
                      <a:pos x="T4" y="T5"/>
                    </a:cxn>
                    <a:cxn ang="0">
                      <a:pos x="T6" y="T7"/>
                    </a:cxn>
                    <a:cxn ang="0">
                      <a:pos x="T8" y="T9"/>
                    </a:cxn>
                  </a:cxnLst>
                  <a:rect l="0" t="0" r="r" b="b"/>
                  <a:pathLst>
                    <a:path w="60" h="60">
                      <a:moveTo>
                        <a:pt x="39" y="55"/>
                      </a:moveTo>
                      <a:cubicBezTo>
                        <a:pt x="25" y="60"/>
                        <a:pt x="10" y="53"/>
                        <a:pt x="5" y="39"/>
                      </a:cubicBezTo>
                      <a:cubicBezTo>
                        <a:pt x="0" y="25"/>
                        <a:pt x="7" y="10"/>
                        <a:pt x="21" y="5"/>
                      </a:cubicBezTo>
                      <a:cubicBezTo>
                        <a:pt x="35" y="0"/>
                        <a:pt x="50" y="8"/>
                        <a:pt x="55" y="22"/>
                      </a:cubicBezTo>
                      <a:cubicBezTo>
                        <a:pt x="60" y="35"/>
                        <a:pt x="53" y="51"/>
                        <a:pt x="39" y="55"/>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343" name="Freeform 123">
                  <a:extLst>
                    <a:ext uri="{FF2B5EF4-FFF2-40B4-BE49-F238E27FC236}">
                      <a16:creationId xmlns="" xmlns:a16="http://schemas.microsoft.com/office/drawing/2014/main" id="{931CE68E-FE10-4266-9396-5F0C6BB1160D}"/>
                    </a:ext>
                  </a:extLst>
                </p:cNvPr>
                <p:cNvSpPr>
                  <a:spLocks/>
                </p:cNvSpPr>
                <p:nvPr/>
              </p:nvSpPr>
              <p:spPr bwMode="auto">
                <a:xfrm>
                  <a:off x="3041" y="507"/>
                  <a:ext cx="142" cy="144"/>
                </a:xfrm>
                <a:custGeom>
                  <a:avLst/>
                  <a:gdLst>
                    <a:gd name="T0" fmla="*/ 42 w 60"/>
                    <a:gd name="T1" fmla="*/ 54 h 61"/>
                    <a:gd name="T2" fmla="*/ 6 w 60"/>
                    <a:gd name="T3" fmla="*/ 43 h 61"/>
                    <a:gd name="T4" fmla="*/ 18 w 60"/>
                    <a:gd name="T5" fmla="*/ 7 h 61"/>
                    <a:gd name="T6" fmla="*/ 54 w 60"/>
                    <a:gd name="T7" fmla="*/ 18 h 61"/>
                    <a:gd name="T8" fmla="*/ 42 w 60"/>
                    <a:gd name="T9" fmla="*/ 54 h 61"/>
                  </a:gdLst>
                  <a:ahLst/>
                  <a:cxnLst>
                    <a:cxn ang="0">
                      <a:pos x="T0" y="T1"/>
                    </a:cxn>
                    <a:cxn ang="0">
                      <a:pos x="T2" y="T3"/>
                    </a:cxn>
                    <a:cxn ang="0">
                      <a:pos x="T4" y="T5"/>
                    </a:cxn>
                    <a:cxn ang="0">
                      <a:pos x="T6" y="T7"/>
                    </a:cxn>
                    <a:cxn ang="0">
                      <a:pos x="T8" y="T9"/>
                    </a:cxn>
                  </a:cxnLst>
                  <a:rect l="0" t="0" r="r" b="b"/>
                  <a:pathLst>
                    <a:path w="60" h="61">
                      <a:moveTo>
                        <a:pt x="42" y="54"/>
                      </a:moveTo>
                      <a:cubicBezTo>
                        <a:pt x="29" y="61"/>
                        <a:pt x="13" y="56"/>
                        <a:pt x="6" y="43"/>
                      </a:cubicBezTo>
                      <a:cubicBezTo>
                        <a:pt x="0" y="30"/>
                        <a:pt x="5" y="14"/>
                        <a:pt x="18" y="7"/>
                      </a:cubicBezTo>
                      <a:cubicBezTo>
                        <a:pt x="31" y="0"/>
                        <a:pt x="47" y="5"/>
                        <a:pt x="54" y="18"/>
                      </a:cubicBezTo>
                      <a:cubicBezTo>
                        <a:pt x="60" y="31"/>
                        <a:pt x="55" y="47"/>
                        <a:pt x="42" y="5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344" name="Freeform 124">
                  <a:extLst>
                    <a:ext uri="{FF2B5EF4-FFF2-40B4-BE49-F238E27FC236}">
                      <a16:creationId xmlns="" xmlns:a16="http://schemas.microsoft.com/office/drawing/2014/main" id="{B7EA3AA6-BFA2-442A-AE74-0D3FD77305D0}"/>
                    </a:ext>
                  </a:extLst>
                </p:cNvPr>
                <p:cNvSpPr>
                  <a:spLocks/>
                </p:cNvSpPr>
                <p:nvPr/>
              </p:nvSpPr>
              <p:spPr bwMode="auto">
                <a:xfrm>
                  <a:off x="2828" y="625"/>
                  <a:ext cx="142" cy="142"/>
                </a:xfrm>
                <a:custGeom>
                  <a:avLst/>
                  <a:gdLst>
                    <a:gd name="T0" fmla="*/ 45 w 60"/>
                    <a:gd name="T1" fmla="*/ 51 h 60"/>
                    <a:gd name="T2" fmla="*/ 8 w 60"/>
                    <a:gd name="T3" fmla="*/ 45 h 60"/>
                    <a:gd name="T4" fmla="*/ 15 w 60"/>
                    <a:gd name="T5" fmla="*/ 8 h 60"/>
                    <a:gd name="T6" fmla="*/ 52 w 60"/>
                    <a:gd name="T7" fmla="*/ 14 h 60"/>
                    <a:gd name="T8" fmla="*/ 45 w 60"/>
                    <a:gd name="T9" fmla="*/ 51 h 60"/>
                  </a:gdLst>
                  <a:ahLst/>
                  <a:cxnLst>
                    <a:cxn ang="0">
                      <a:pos x="T0" y="T1"/>
                    </a:cxn>
                    <a:cxn ang="0">
                      <a:pos x="T2" y="T3"/>
                    </a:cxn>
                    <a:cxn ang="0">
                      <a:pos x="T4" y="T5"/>
                    </a:cxn>
                    <a:cxn ang="0">
                      <a:pos x="T6" y="T7"/>
                    </a:cxn>
                    <a:cxn ang="0">
                      <a:pos x="T8" y="T9"/>
                    </a:cxn>
                  </a:cxnLst>
                  <a:rect l="0" t="0" r="r" b="b"/>
                  <a:pathLst>
                    <a:path w="60" h="60">
                      <a:moveTo>
                        <a:pt x="45" y="51"/>
                      </a:moveTo>
                      <a:cubicBezTo>
                        <a:pt x="33" y="60"/>
                        <a:pt x="17" y="57"/>
                        <a:pt x="8" y="45"/>
                      </a:cubicBezTo>
                      <a:cubicBezTo>
                        <a:pt x="0" y="33"/>
                        <a:pt x="3" y="16"/>
                        <a:pt x="15" y="8"/>
                      </a:cubicBezTo>
                      <a:cubicBezTo>
                        <a:pt x="27" y="0"/>
                        <a:pt x="43" y="3"/>
                        <a:pt x="52" y="14"/>
                      </a:cubicBezTo>
                      <a:cubicBezTo>
                        <a:pt x="60" y="26"/>
                        <a:pt x="57" y="43"/>
                        <a:pt x="45" y="51"/>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grpSp>
          <p:grpSp>
            <p:nvGrpSpPr>
              <p:cNvPr id="264" name="Group 127">
                <a:extLst>
                  <a:ext uri="{FF2B5EF4-FFF2-40B4-BE49-F238E27FC236}">
                    <a16:creationId xmlns="" xmlns:a16="http://schemas.microsoft.com/office/drawing/2014/main" id="{58AACC97-9D57-4EF5-A52B-31111407621B}"/>
                  </a:ext>
                </a:extLst>
              </p:cNvPr>
              <p:cNvGrpSpPr>
                <a:grpSpLocks noChangeAspect="1"/>
              </p:cNvGrpSpPr>
              <p:nvPr/>
            </p:nvGrpSpPr>
            <p:grpSpPr bwMode="auto">
              <a:xfrm>
                <a:off x="4054124" y="1924241"/>
                <a:ext cx="695012" cy="696040"/>
                <a:chOff x="2150" y="465"/>
                <a:chExt cx="3380" cy="3385"/>
              </a:xfrm>
              <a:gradFill flip="none" rotWithShape="1">
                <a:gsLst>
                  <a:gs pos="0">
                    <a:srgbClr val="01E2BC"/>
                  </a:gs>
                  <a:gs pos="77000">
                    <a:srgbClr val="01E2BC">
                      <a:alpha val="0"/>
                    </a:srgbClr>
                  </a:gs>
                </a:gsLst>
                <a:lin ang="13500000" scaled="1"/>
                <a:tileRect/>
              </a:gradFill>
            </p:grpSpPr>
            <p:sp>
              <p:nvSpPr>
                <p:cNvPr id="270" name="Freeform 128">
                  <a:extLst>
                    <a:ext uri="{FF2B5EF4-FFF2-40B4-BE49-F238E27FC236}">
                      <a16:creationId xmlns="" xmlns:a16="http://schemas.microsoft.com/office/drawing/2014/main" id="{768FFB9D-0C7F-4B12-A88F-69ECCDA91B89}"/>
                    </a:ext>
                  </a:extLst>
                </p:cNvPr>
                <p:cNvSpPr>
                  <a:spLocks/>
                </p:cNvSpPr>
                <p:nvPr/>
              </p:nvSpPr>
              <p:spPr bwMode="auto">
                <a:xfrm>
                  <a:off x="3440" y="465"/>
                  <a:ext cx="341" cy="93"/>
                </a:xfrm>
                <a:custGeom>
                  <a:avLst/>
                  <a:gdLst>
                    <a:gd name="T0" fmla="*/ 143 w 144"/>
                    <a:gd name="T1" fmla="*/ 9 h 39"/>
                    <a:gd name="T2" fmla="*/ 135 w 144"/>
                    <a:gd name="T3" fmla="*/ 21 h 39"/>
                    <a:gd name="T4" fmla="*/ 12 w 144"/>
                    <a:gd name="T5" fmla="*/ 38 h 39"/>
                    <a:gd name="T6" fmla="*/ 1 w 144"/>
                    <a:gd name="T7" fmla="*/ 29 h 39"/>
                    <a:gd name="T8" fmla="*/ 1 w 144"/>
                    <a:gd name="T9" fmla="*/ 29 h 39"/>
                    <a:gd name="T10" fmla="*/ 9 w 144"/>
                    <a:gd name="T11" fmla="*/ 18 h 39"/>
                    <a:gd name="T12" fmla="*/ 132 w 144"/>
                    <a:gd name="T13" fmla="*/ 1 h 39"/>
                    <a:gd name="T14" fmla="*/ 143 w 144"/>
                    <a:gd name="T15" fmla="*/ 9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4" h="39">
                      <a:moveTo>
                        <a:pt x="143" y="9"/>
                      </a:moveTo>
                      <a:cubicBezTo>
                        <a:pt x="144" y="15"/>
                        <a:pt x="140" y="20"/>
                        <a:pt x="135" y="21"/>
                      </a:cubicBezTo>
                      <a:cubicBezTo>
                        <a:pt x="12" y="38"/>
                        <a:pt x="12" y="38"/>
                        <a:pt x="12" y="38"/>
                      </a:cubicBezTo>
                      <a:cubicBezTo>
                        <a:pt x="6" y="39"/>
                        <a:pt x="1" y="35"/>
                        <a:pt x="1" y="29"/>
                      </a:cubicBezTo>
                      <a:cubicBezTo>
                        <a:pt x="1" y="29"/>
                        <a:pt x="1" y="29"/>
                        <a:pt x="1" y="29"/>
                      </a:cubicBezTo>
                      <a:cubicBezTo>
                        <a:pt x="0" y="24"/>
                        <a:pt x="4" y="19"/>
                        <a:pt x="9" y="18"/>
                      </a:cubicBezTo>
                      <a:cubicBezTo>
                        <a:pt x="132" y="1"/>
                        <a:pt x="132" y="1"/>
                        <a:pt x="132" y="1"/>
                      </a:cubicBezTo>
                      <a:cubicBezTo>
                        <a:pt x="137" y="0"/>
                        <a:pt x="143" y="4"/>
                        <a:pt x="143" y="9"/>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271" name="Freeform 129">
                  <a:extLst>
                    <a:ext uri="{FF2B5EF4-FFF2-40B4-BE49-F238E27FC236}">
                      <a16:creationId xmlns="" xmlns:a16="http://schemas.microsoft.com/office/drawing/2014/main" id="{2D681F6D-E4E3-45FC-93FE-F3964ABAB841}"/>
                    </a:ext>
                  </a:extLst>
                </p:cNvPr>
                <p:cNvSpPr>
                  <a:spLocks/>
                </p:cNvSpPr>
                <p:nvPr/>
              </p:nvSpPr>
              <p:spPr bwMode="auto">
                <a:xfrm>
                  <a:off x="3109" y="517"/>
                  <a:ext cx="329" cy="154"/>
                </a:xfrm>
                <a:custGeom>
                  <a:avLst/>
                  <a:gdLst>
                    <a:gd name="T0" fmla="*/ 137 w 139"/>
                    <a:gd name="T1" fmla="*/ 8 h 65"/>
                    <a:gd name="T2" fmla="*/ 131 w 139"/>
                    <a:gd name="T3" fmla="*/ 21 h 65"/>
                    <a:gd name="T4" fmla="*/ 15 w 139"/>
                    <a:gd name="T5" fmla="*/ 63 h 65"/>
                    <a:gd name="T6" fmla="*/ 2 w 139"/>
                    <a:gd name="T7" fmla="*/ 57 h 65"/>
                    <a:gd name="T8" fmla="*/ 2 w 139"/>
                    <a:gd name="T9" fmla="*/ 57 h 65"/>
                    <a:gd name="T10" fmla="*/ 8 w 139"/>
                    <a:gd name="T11" fmla="*/ 45 h 65"/>
                    <a:gd name="T12" fmla="*/ 124 w 139"/>
                    <a:gd name="T13" fmla="*/ 2 h 65"/>
                    <a:gd name="T14" fmla="*/ 137 w 139"/>
                    <a:gd name="T15" fmla="*/ 8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9" h="65">
                      <a:moveTo>
                        <a:pt x="137" y="8"/>
                      </a:moveTo>
                      <a:cubicBezTo>
                        <a:pt x="139" y="13"/>
                        <a:pt x="136" y="19"/>
                        <a:pt x="131" y="21"/>
                      </a:cubicBezTo>
                      <a:cubicBezTo>
                        <a:pt x="15" y="63"/>
                        <a:pt x="15" y="63"/>
                        <a:pt x="15" y="63"/>
                      </a:cubicBezTo>
                      <a:cubicBezTo>
                        <a:pt x="9" y="65"/>
                        <a:pt x="4" y="63"/>
                        <a:pt x="2" y="57"/>
                      </a:cubicBezTo>
                      <a:cubicBezTo>
                        <a:pt x="2" y="57"/>
                        <a:pt x="2" y="57"/>
                        <a:pt x="2" y="57"/>
                      </a:cubicBezTo>
                      <a:cubicBezTo>
                        <a:pt x="0" y="52"/>
                        <a:pt x="3" y="47"/>
                        <a:pt x="8" y="45"/>
                      </a:cubicBezTo>
                      <a:cubicBezTo>
                        <a:pt x="124" y="2"/>
                        <a:pt x="124" y="2"/>
                        <a:pt x="124" y="2"/>
                      </a:cubicBezTo>
                      <a:cubicBezTo>
                        <a:pt x="130" y="0"/>
                        <a:pt x="135" y="3"/>
                        <a:pt x="137" y="8"/>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272" name="Freeform 130">
                  <a:extLst>
                    <a:ext uri="{FF2B5EF4-FFF2-40B4-BE49-F238E27FC236}">
                      <a16:creationId xmlns="" xmlns:a16="http://schemas.microsoft.com/office/drawing/2014/main" id="{02C30013-CDE0-484C-A73C-88C2FF57560E}"/>
                    </a:ext>
                  </a:extLst>
                </p:cNvPr>
                <p:cNvSpPr>
                  <a:spLocks/>
                </p:cNvSpPr>
                <p:nvPr/>
              </p:nvSpPr>
              <p:spPr bwMode="auto">
                <a:xfrm>
                  <a:off x="2808" y="643"/>
                  <a:ext cx="303" cy="208"/>
                </a:xfrm>
                <a:custGeom>
                  <a:avLst/>
                  <a:gdLst>
                    <a:gd name="T0" fmla="*/ 126 w 128"/>
                    <a:gd name="T1" fmla="*/ 6 h 88"/>
                    <a:gd name="T2" fmla="*/ 122 w 128"/>
                    <a:gd name="T3" fmla="*/ 20 h 88"/>
                    <a:gd name="T4" fmla="*/ 17 w 128"/>
                    <a:gd name="T5" fmla="*/ 85 h 88"/>
                    <a:gd name="T6" fmla="*/ 3 w 128"/>
                    <a:gd name="T7" fmla="*/ 82 h 88"/>
                    <a:gd name="T8" fmla="*/ 3 w 128"/>
                    <a:gd name="T9" fmla="*/ 82 h 88"/>
                    <a:gd name="T10" fmla="*/ 7 w 128"/>
                    <a:gd name="T11" fmla="*/ 68 h 88"/>
                    <a:gd name="T12" fmla="*/ 112 w 128"/>
                    <a:gd name="T13" fmla="*/ 3 h 88"/>
                    <a:gd name="T14" fmla="*/ 126 w 128"/>
                    <a:gd name="T15" fmla="*/ 6 h 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 h="88">
                      <a:moveTo>
                        <a:pt x="126" y="6"/>
                      </a:moveTo>
                      <a:cubicBezTo>
                        <a:pt x="128" y="11"/>
                        <a:pt x="127" y="17"/>
                        <a:pt x="122" y="20"/>
                      </a:cubicBezTo>
                      <a:cubicBezTo>
                        <a:pt x="17" y="85"/>
                        <a:pt x="17" y="85"/>
                        <a:pt x="17" y="85"/>
                      </a:cubicBezTo>
                      <a:cubicBezTo>
                        <a:pt x="12" y="88"/>
                        <a:pt x="6" y="87"/>
                        <a:pt x="3" y="82"/>
                      </a:cubicBezTo>
                      <a:cubicBezTo>
                        <a:pt x="3" y="82"/>
                        <a:pt x="3" y="82"/>
                        <a:pt x="3" y="82"/>
                      </a:cubicBezTo>
                      <a:cubicBezTo>
                        <a:pt x="0" y="78"/>
                        <a:pt x="2" y="71"/>
                        <a:pt x="7" y="68"/>
                      </a:cubicBezTo>
                      <a:cubicBezTo>
                        <a:pt x="112" y="3"/>
                        <a:pt x="112" y="3"/>
                        <a:pt x="112" y="3"/>
                      </a:cubicBezTo>
                      <a:cubicBezTo>
                        <a:pt x="116" y="0"/>
                        <a:pt x="123" y="1"/>
                        <a:pt x="126" y="6"/>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273" name="Freeform 131">
                  <a:extLst>
                    <a:ext uri="{FF2B5EF4-FFF2-40B4-BE49-F238E27FC236}">
                      <a16:creationId xmlns="" xmlns:a16="http://schemas.microsoft.com/office/drawing/2014/main" id="{5F343AA9-4CCB-4698-BAF8-5278A7050989}"/>
                    </a:ext>
                  </a:extLst>
                </p:cNvPr>
                <p:cNvSpPr>
                  <a:spLocks/>
                </p:cNvSpPr>
                <p:nvPr/>
              </p:nvSpPr>
              <p:spPr bwMode="auto">
                <a:xfrm>
                  <a:off x="2555" y="832"/>
                  <a:ext cx="263" cy="256"/>
                </a:xfrm>
                <a:custGeom>
                  <a:avLst/>
                  <a:gdLst>
                    <a:gd name="T0" fmla="*/ 107 w 111"/>
                    <a:gd name="T1" fmla="*/ 4 h 108"/>
                    <a:gd name="T2" fmla="*/ 107 w 111"/>
                    <a:gd name="T3" fmla="*/ 18 h 108"/>
                    <a:gd name="T4" fmla="*/ 18 w 111"/>
                    <a:gd name="T5" fmla="*/ 105 h 108"/>
                    <a:gd name="T6" fmla="*/ 4 w 111"/>
                    <a:gd name="T7" fmla="*/ 104 h 108"/>
                    <a:gd name="T8" fmla="*/ 4 w 111"/>
                    <a:gd name="T9" fmla="*/ 104 h 108"/>
                    <a:gd name="T10" fmla="*/ 4 w 111"/>
                    <a:gd name="T11" fmla="*/ 90 h 108"/>
                    <a:gd name="T12" fmla="*/ 93 w 111"/>
                    <a:gd name="T13" fmla="*/ 4 h 108"/>
                    <a:gd name="T14" fmla="*/ 107 w 111"/>
                    <a:gd name="T15" fmla="*/ 4 h 1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 h="108">
                      <a:moveTo>
                        <a:pt x="107" y="4"/>
                      </a:moveTo>
                      <a:cubicBezTo>
                        <a:pt x="111" y="8"/>
                        <a:pt x="111" y="15"/>
                        <a:pt x="107" y="18"/>
                      </a:cubicBezTo>
                      <a:cubicBezTo>
                        <a:pt x="18" y="105"/>
                        <a:pt x="18" y="105"/>
                        <a:pt x="18" y="105"/>
                      </a:cubicBezTo>
                      <a:cubicBezTo>
                        <a:pt x="14" y="108"/>
                        <a:pt x="8" y="108"/>
                        <a:pt x="4" y="104"/>
                      </a:cubicBezTo>
                      <a:cubicBezTo>
                        <a:pt x="4" y="104"/>
                        <a:pt x="4" y="104"/>
                        <a:pt x="4" y="104"/>
                      </a:cubicBezTo>
                      <a:cubicBezTo>
                        <a:pt x="0" y="100"/>
                        <a:pt x="0" y="94"/>
                        <a:pt x="4" y="90"/>
                      </a:cubicBezTo>
                      <a:cubicBezTo>
                        <a:pt x="93" y="4"/>
                        <a:pt x="93" y="4"/>
                        <a:pt x="93" y="4"/>
                      </a:cubicBezTo>
                      <a:cubicBezTo>
                        <a:pt x="97" y="0"/>
                        <a:pt x="104" y="0"/>
                        <a:pt x="107" y="4"/>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274" name="Freeform 132">
                  <a:extLst>
                    <a:ext uri="{FF2B5EF4-FFF2-40B4-BE49-F238E27FC236}">
                      <a16:creationId xmlns="" xmlns:a16="http://schemas.microsoft.com/office/drawing/2014/main" id="{AA4697C4-44A2-4C26-A0B1-B957572D02D2}"/>
                    </a:ext>
                  </a:extLst>
                </p:cNvPr>
                <p:cNvSpPr>
                  <a:spLocks/>
                </p:cNvSpPr>
                <p:nvPr/>
              </p:nvSpPr>
              <p:spPr bwMode="auto">
                <a:xfrm>
                  <a:off x="2354" y="1078"/>
                  <a:ext cx="217" cy="296"/>
                </a:xfrm>
                <a:custGeom>
                  <a:avLst/>
                  <a:gdLst>
                    <a:gd name="T0" fmla="*/ 86 w 92"/>
                    <a:gd name="T1" fmla="*/ 3 h 125"/>
                    <a:gd name="T2" fmla="*/ 89 w 92"/>
                    <a:gd name="T3" fmla="*/ 17 h 125"/>
                    <a:gd name="T4" fmla="*/ 20 w 92"/>
                    <a:gd name="T5" fmla="*/ 120 h 125"/>
                    <a:gd name="T6" fmla="*/ 6 w 92"/>
                    <a:gd name="T7" fmla="*/ 122 h 125"/>
                    <a:gd name="T8" fmla="*/ 6 w 92"/>
                    <a:gd name="T9" fmla="*/ 122 h 125"/>
                    <a:gd name="T10" fmla="*/ 3 w 92"/>
                    <a:gd name="T11" fmla="*/ 109 h 125"/>
                    <a:gd name="T12" fmla="*/ 73 w 92"/>
                    <a:gd name="T13" fmla="*/ 6 h 125"/>
                    <a:gd name="T14" fmla="*/ 86 w 92"/>
                    <a:gd name="T15" fmla="*/ 3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125">
                      <a:moveTo>
                        <a:pt x="86" y="3"/>
                      </a:moveTo>
                      <a:cubicBezTo>
                        <a:pt x="91" y="6"/>
                        <a:pt x="92" y="12"/>
                        <a:pt x="89" y="17"/>
                      </a:cubicBezTo>
                      <a:cubicBezTo>
                        <a:pt x="20" y="120"/>
                        <a:pt x="20" y="120"/>
                        <a:pt x="20" y="120"/>
                      </a:cubicBezTo>
                      <a:cubicBezTo>
                        <a:pt x="17" y="124"/>
                        <a:pt x="10" y="125"/>
                        <a:pt x="6" y="122"/>
                      </a:cubicBezTo>
                      <a:cubicBezTo>
                        <a:pt x="6" y="122"/>
                        <a:pt x="6" y="122"/>
                        <a:pt x="6" y="122"/>
                      </a:cubicBezTo>
                      <a:cubicBezTo>
                        <a:pt x="1" y="119"/>
                        <a:pt x="0" y="113"/>
                        <a:pt x="3" y="109"/>
                      </a:cubicBezTo>
                      <a:cubicBezTo>
                        <a:pt x="73" y="6"/>
                        <a:pt x="73" y="6"/>
                        <a:pt x="73" y="6"/>
                      </a:cubicBezTo>
                      <a:cubicBezTo>
                        <a:pt x="76" y="1"/>
                        <a:pt x="82" y="0"/>
                        <a:pt x="86" y="3"/>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275" name="Freeform 133">
                  <a:extLst>
                    <a:ext uri="{FF2B5EF4-FFF2-40B4-BE49-F238E27FC236}">
                      <a16:creationId xmlns="" xmlns:a16="http://schemas.microsoft.com/office/drawing/2014/main" id="{7D7C33F6-4D3B-46E8-B07D-3A96449EA635}"/>
                    </a:ext>
                  </a:extLst>
                </p:cNvPr>
                <p:cNvSpPr>
                  <a:spLocks/>
                </p:cNvSpPr>
                <p:nvPr/>
              </p:nvSpPr>
              <p:spPr bwMode="auto">
                <a:xfrm>
                  <a:off x="2219" y="1370"/>
                  <a:ext cx="163" cy="326"/>
                </a:xfrm>
                <a:custGeom>
                  <a:avLst/>
                  <a:gdLst>
                    <a:gd name="T0" fmla="*/ 61 w 69"/>
                    <a:gd name="T1" fmla="*/ 3 h 138"/>
                    <a:gd name="T2" fmla="*/ 67 w 69"/>
                    <a:gd name="T3" fmla="*/ 16 h 138"/>
                    <a:gd name="T4" fmla="*/ 20 w 69"/>
                    <a:gd name="T5" fmla="*/ 130 h 138"/>
                    <a:gd name="T6" fmla="*/ 7 w 69"/>
                    <a:gd name="T7" fmla="*/ 136 h 138"/>
                    <a:gd name="T8" fmla="*/ 7 w 69"/>
                    <a:gd name="T9" fmla="*/ 136 h 138"/>
                    <a:gd name="T10" fmla="*/ 2 w 69"/>
                    <a:gd name="T11" fmla="*/ 123 h 138"/>
                    <a:gd name="T12" fmla="*/ 48 w 69"/>
                    <a:gd name="T13" fmla="*/ 8 h 138"/>
                    <a:gd name="T14" fmla="*/ 61 w 69"/>
                    <a:gd name="T15" fmla="*/ 3 h 1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138">
                      <a:moveTo>
                        <a:pt x="61" y="3"/>
                      </a:moveTo>
                      <a:cubicBezTo>
                        <a:pt x="66" y="5"/>
                        <a:pt x="69" y="10"/>
                        <a:pt x="67" y="16"/>
                      </a:cubicBezTo>
                      <a:cubicBezTo>
                        <a:pt x="20" y="130"/>
                        <a:pt x="20" y="130"/>
                        <a:pt x="20" y="130"/>
                      </a:cubicBezTo>
                      <a:cubicBezTo>
                        <a:pt x="18" y="136"/>
                        <a:pt x="12" y="138"/>
                        <a:pt x="7" y="136"/>
                      </a:cubicBezTo>
                      <a:cubicBezTo>
                        <a:pt x="7" y="136"/>
                        <a:pt x="7" y="136"/>
                        <a:pt x="7" y="136"/>
                      </a:cubicBezTo>
                      <a:cubicBezTo>
                        <a:pt x="2" y="134"/>
                        <a:pt x="0" y="128"/>
                        <a:pt x="2" y="123"/>
                      </a:cubicBezTo>
                      <a:cubicBezTo>
                        <a:pt x="48" y="8"/>
                        <a:pt x="48" y="8"/>
                        <a:pt x="48" y="8"/>
                      </a:cubicBezTo>
                      <a:cubicBezTo>
                        <a:pt x="50" y="3"/>
                        <a:pt x="56" y="0"/>
                        <a:pt x="61" y="3"/>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276" name="Freeform 134">
                  <a:extLst>
                    <a:ext uri="{FF2B5EF4-FFF2-40B4-BE49-F238E27FC236}">
                      <a16:creationId xmlns="" xmlns:a16="http://schemas.microsoft.com/office/drawing/2014/main" id="{F29CA8E3-EADB-4EBE-A61B-4F2752895CE0}"/>
                    </a:ext>
                  </a:extLst>
                </p:cNvPr>
                <p:cNvSpPr>
                  <a:spLocks/>
                </p:cNvSpPr>
                <p:nvPr/>
              </p:nvSpPr>
              <p:spPr bwMode="auto">
                <a:xfrm>
                  <a:off x="2153" y="1696"/>
                  <a:ext cx="101" cy="341"/>
                </a:xfrm>
                <a:custGeom>
                  <a:avLst/>
                  <a:gdLst>
                    <a:gd name="T0" fmla="*/ 34 w 43"/>
                    <a:gd name="T1" fmla="*/ 1 h 144"/>
                    <a:gd name="T2" fmla="*/ 42 w 43"/>
                    <a:gd name="T3" fmla="*/ 13 h 144"/>
                    <a:gd name="T4" fmla="*/ 21 w 43"/>
                    <a:gd name="T5" fmla="*/ 135 h 144"/>
                    <a:gd name="T6" fmla="*/ 9 w 43"/>
                    <a:gd name="T7" fmla="*/ 143 h 144"/>
                    <a:gd name="T8" fmla="*/ 9 w 43"/>
                    <a:gd name="T9" fmla="*/ 143 h 144"/>
                    <a:gd name="T10" fmla="*/ 1 w 43"/>
                    <a:gd name="T11" fmla="*/ 132 h 144"/>
                    <a:gd name="T12" fmla="*/ 22 w 43"/>
                    <a:gd name="T13" fmla="*/ 10 h 144"/>
                    <a:gd name="T14" fmla="*/ 34 w 43"/>
                    <a:gd name="T15" fmla="*/ 1 h 1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144">
                      <a:moveTo>
                        <a:pt x="34" y="1"/>
                      </a:moveTo>
                      <a:cubicBezTo>
                        <a:pt x="39" y="2"/>
                        <a:pt x="43" y="8"/>
                        <a:pt x="42" y="13"/>
                      </a:cubicBezTo>
                      <a:cubicBezTo>
                        <a:pt x="21" y="135"/>
                        <a:pt x="21" y="135"/>
                        <a:pt x="21" y="135"/>
                      </a:cubicBezTo>
                      <a:cubicBezTo>
                        <a:pt x="20" y="141"/>
                        <a:pt x="14" y="144"/>
                        <a:pt x="9" y="143"/>
                      </a:cubicBezTo>
                      <a:cubicBezTo>
                        <a:pt x="9" y="143"/>
                        <a:pt x="9" y="143"/>
                        <a:pt x="9" y="143"/>
                      </a:cubicBezTo>
                      <a:cubicBezTo>
                        <a:pt x="4" y="142"/>
                        <a:pt x="0" y="137"/>
                        <a:pt x="1" y="132"/>
                      </a:cubicBezTo>
                      <a:cubicBezTo>
                        <a:pt x="22" y="10"/>
                        <a:pt x="22" y="10"/>
                        <a:pt x="22" y="10"/>
                      </a:cubicBezTo>
                      <a:cubicBezTo>
                        <a:pt x="23" y="4"/>
                        <a:pt x="29" y="0"/>
                        <a:pt x="34" y="1"/>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277" name="Freeform 135">
                  <a:extLst>
                    <a:ext uri="{FF2B5EF4-FFF2-40B4-BE49-F238E27FC236}">
                      <a16:creationId xmlns="" xmlns:a16="http://schemas.microsoft.com/office/drawing/2014/main" id="{67DD54C3-F5E0-40F6-8FBE-25975A70369F}"/>
                    </a:ext>
                  </a:extLst>
                </p:cNvPr>
                <p:cNvSpPr>
                  <a:spLocks/>
                </p:cNvSpPr>
                <p:nvPr/>
              </p:nvSpPr>
              <p:spPr bwMode="auto">
                <a:xfrm>
                  <a:off x="2150" y="2044"/>
                  <a:ext cx="57" cy="341"/>
                </a:xfrm>
                <a:custGeom>
                  <a:avLst/>
                  <a:gdLst>
                    <a:gd name="T0" fmla="*/ 10 w 24"/>
                    <a:gd name="T1" fmla="*/ 0 h 144"/>
                    <a:gd name="T2" fmla="*/ 20 w 24"/>
                    <a:gd name="T3" fmla="*/ 9 h 144"/>
                    <a:gd name="T4" fmla="*/ 24 w 24"/>
                    <a:gd name="T5" fmla="*/ 133 h 144"/>
                    <a:gd name="T6" fmla="*/ 15 w 24"/>
                    <a:gd name="T7" fmla="*/ 144 h 144"/>
                    <a:gd name="T8" fmla="*/ 15 w 24"/>
                    <a:gd name="T9" fmla="*/ 144 h 144"/>
                    <a:gd name="T10" fmla="*/ 4 w 24"/>
                    <a:gd name="T11" fmla="*/ 134 h 144"/>
                    <a:gd name="T12" fmla="*/ 0 w 24"/>
                    <a:gd name="T13" fmla="*/ 10 h 144"/>
                    <a:gd name="T14" fmla="*/ 10 w 24"/>
                    <a:gd name="T15" fmla="*/ 0 h 1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144">
                      <a:moveTo>
                        <a:pt x="10" y="0"/>
                      </a:moveTo>
                      <a:cubicBezTo>
                        <a:pt x="15" y="0"/>
                        <a:pt x="20" y="4"/>
                        <a:pt x="20" y="9"/>
                      </a:cubicBezTo>
                      <a:cubicBezTo>
                        <a:pt x="24" y="133"/>
                        <a:pt x="24" y="133"/>
                        <a:pt x="24" y="133"/>
                      </a:cubicBezTo>
                      <a:cubicBezTo>
                        <a:pt x="24" y="139"/>
                        <a:pt x="20" y="144"/>
                        <a:pt x="15" y="144"/>
                      </a:cubicBezTo>
                      <a:cubicBezTo>
                        <a:pt x="15" y="144"/>
                        <a:pt x="15" y="144"/>
                        <a:pt x="15" y="144"/>
                      </a:cubicBezTo>
                      <a:cubicBezTo>
                        <a:pt x="9" y="144"/>
                        <a:pt x="4" y="140"/>
                        <a:pt x="4" y="134"/>
                      </a:cubicBezTo>
                      <a:cubicBezTo>
                        <a:pt x="0" y="10"/>
                        <a:pt x="0" y="10"/>
                        <a:pt x="0" y="10"/>
                      </a:cubicBezTo>
                      <a:cubicBezTo>
                        <a:pt x="0" y="5"/>
                        <a:pt x="4" y="0"/>
                        <a:pt x="10" y="0"/>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278" name="Freeform 136">
                  <a:extLst>
                    <a:ext uri="{FF2B5EF4-FFF2-40B4-BE49-F238E27FC236}">
                      <a16:creationId xmlns="" xmlns:a16="http://schemas.microsoft.com/office/drawing/2014/main" id="{CB4EE945-E6F8-484B-99C5-80BD473674CF}"/>
                    </a:ext>
                  </a:extLst>
                </p:cNvPr>
                <p:cNvSpPr>
                  <a:spLocks/>
                </p:cNvSpPr>
                <p:nvPr/>
              </p:nvSpPr>
              <p:spPr bwMode="auto">
                <a:xfrm>
                  <a:off x="2164" y="2390"/>
                  <a:ext cx="123" cy="336"/>
                </a:xfrm>
                <a:custGeom>
                  <a:avLst/>
                  <a:gdLst>
                    <a:gd name="T0" fmla="*/ 9 w 52"/>
                    <a:gd name="T1" fmla="*/ 1 h 142"/>
                    <a:gd name="T2" fmla="*/ 21 w 52"/>
                    <a:gd name="T3" fmla="*/ 9 h 142"/>
                    <a:gd name="T4" fmla="*/ 51 w 52"/>
                    <a:gd name="T5" fmla="*/ 129 h 142"/>
                    <a:gd name="T6" fmla="*/ 44 w 52"/>
                    <a:gd name="T7" fmla="*/ 141 h 142"/>
                    <a:gd name="T8" fmla="*/ 44 w 52"/>
                    <a:gd name="T9" fmla="*/ 141 h 142"/>
                    <a:gd name="T10" fmla="*/ 32 w 52"/>
                    <a:gd name="T11" fmla="*/ 134 h 142"/>
                    <a:gd name="T12" fmla="*/ 2 w 52"/>
                    <a:gd name="T13" fmla="*/ 13 h 142"/>
                    <a:gd name="T14" fmla="*/ 9 w 52"/>
                    <a:gd name="T15" fmla="*/ 1 h 1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142">
                      <a:moveTo>
                        <a:pt x="9" y="1"/>
                      </a:moveTo>
                      <a:cubicBezTo>
                        <a:pt x="14" y="0"/>
                        <a:pt x="20" y="3"/>
                        <a:pt x="21" y="9"/>
                      </a:cubicBezTo>
                      <a:cubicBezTo>
                        <a:pt x="51" y="129"/>
                        <a:pt x="51" y="129"/>
                        <a:pt x="51" y="129"/>
                      </a:cubicBezTo>
                      <a:cubicBezTo>
                        <a:pt x="52" y="134"/>
                        <a:pt x="49" y="140"/>
                        <a:pt x="44" y="141"/>
                      </a:cubicBezTo>
                      <a:cubicBezTo>
                        <a:pt x="44" y="141"/>
                        <a:pt x="44" y="141"/>
                        <a:pt x="44" y="141"/>
                      </a:cubicBezTo>
                      <a:cubicBezTo>
                        <a:pt x="38" y="142"/>
                        <a:pt x="33" y="139"/>
                        <a:pt x="32" y="134"/>
                      </a:cubicBezTo>
                      <a:cubicBezTo>
                        <a:pt x="2" y="13"/>
                        <a:pt x="2" y="13"/>
                        <a:pt x="2" y="13"/>
                      </a:cubicBezTo>
                      <a:cubicBezTo>
                        <a:pt x="0" y="8"/>
                        <a:pt x="4" y="3"/>
                        <a:pt x="9" y="1"/>
                      </a:cubicBezTo>
                      <a:close/>
                    </a:path>
                  </a:pathLst>
                </a:custGeom>
                <a:gradFill flip="none" rotWithShape="1">
                  <a:gsLst>
                    <a:gs pos="0">
                      <a:schemeClr val="accent3"/>
                    </a:gs>
                    <a:gs pos="100000">
                      <a:srgbClr val="021F65">
                        <a:alpha val="0"/>
                      </a:srgbClr>
                    </a:gs>
                  </a:gsLst>
                  <a:lin ang="10800000" scaled="1"/>
                  <a:tileRect/>
                </a:gra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279" name="Freeform 137">
                  <a:extLst>
                    <a:ext uri="{FF2B5EF4-FFF2-40B4-BE49-F238E27FC236}">
                      <a16:creationId xmlns="" xmlns:a16="http://schemas.microsoft.com/office/drawing/2014/main" id="{18253A53-0114-433B-BD8B-24E2D5D2029C}"/>
                    </a:ext>
                  </a:extLst>
                </p:cNvPr>
                <p:cNvSpPr>
                  <a:spLocks/>
                </p:cNvSpPr>
                <p:nvPr/>
              </p:nvSpPr>
              <p:spPr bwMode="auto">
                <a:xfrm>
                  <a:off x="2254" y="2726"/>
                  <a:ext cx="183" cy="317"/>
                </a:xfrm>
                <a:custGeom>
                  <a:avLst/>
                  <a:gdLst>
                    <a:gd name="T0" fmla="*/ 7 w 77"/>
                    <a:gd name="T1" fmla="*/ 3 h 134"/>
                    <a:gd name="T2" fmla="*/ 20 w 77"/>
                    <a:gd name="T3" fmla="*/ 7 h 134"/>
                    <a:gd name="T4" fmla="*/ 75 w 77"/>
                    <a:gd name="T5" fmla="*/ 119 h 134"/>
                    <a:gd name="T6" fmla="*/ 70 w 77"/>
                    <a:gd name="T7" fmla="*/ 132 h 134"/>
                    <a:gd name="T8" fmla="*/ 70 w 77"/>
                    <a:gd name="T9" fmla="*/ 132 h 134"/>
                    <a:gd name="T10" fmla="*/ 57 w 77"/>
                    <a:gd name="T11" fmla="*/ 127 h 134"/>
                    <a:gd name="T12" fmla="*/ 2 w 77"/>
                    <a:gd name="T13" fmla="*/ 16 h 134"/>
                    <a:gd name="T14" fmla="*/ 7 w 77"/>
                    <a:gd name="T15" fmla="*/ 3 h 1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134">
                      <a:moveTo>
                        <a:pt x="7" y="3"/>
                      </a:moveTo>
                      <a:cubicBezTo>
                        <a:pt x="12" y="0"/>
                        <a:pt x="18" y="2"/>
                        <a:pt x="20" y="7"/>
                      </a:cubicBezTo>
                      <a:cubicBezTo>
                        <a:pt x="75" y="119"/>
                        <a:pt x="75" y="119"/>
                        <a:pt x="75" y="119"/>
                      </a:cubicBezTo>
                      <a:cubicBezTo>
                        <a:pt x="77" y="124"/>
                        <a:pt x="75" y="130"/>
                        <a:pt x="70" y="132"/>
                      </a:cubicBezTo>
                      <a:cubicBezTo>
                        <a:pt x="70" y="132"/>
                        <a:pt x="70" y="132"/>
                        <a:pt x="70" y="132"/>
                      </a:cubicBezTo>
                      <a:cubicBezTo>
                        <a:pt x="65" y="134"/>
                        <a:pt x="59" y="132"/>
                        <a:pt x="57" y="127"/>
                      </a:cubicBezTo>
                      <a:cubicBezTo>
                        <a:pt x="2" y="16"/>
                        <a:pt x="2" y="16"/>
                        <a:pt x="2" y="16"/>
                      </a:cubicBezTo>
                      <a:cubicBezTo>
                        <a:pt x="0" y="11"/>
                        <a:pt x="2" y="5"/>
                        <a:pt x="7" y="3"/>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280" name="Freeform 138">
                  <a:extLst>
                    <a:ext uri="{FF2B5EF4-FFF2-40B4-BE49-F238E27FC236}">
                      <a16:creationId xmlns="" xmlns:a16="http://schemas.microsoft.com/office/drawing/2014/main" id="{B9263A34-1A2C-4917-8D83-5F5C972D6315}"/>
                    </a:ext>
                  </a:extLst>
                </p:cNvPr>
                <p:cNvSpPr>
                  <a:spLocks/>
                </p:cNvSpPr>
                <p:nvPr/>
              </p:nvSpPr>
              <p:spPr bwMode="auto">
                <a:xfrm>
                  <a:off x="2413" y="3038"/>
                  <a:ext cx="234" cy="284"/>
                </a:xfrm>
                <a:custGeom>
                  <a:avLst/>
                  <a:gdLst>
                    <a:gd name="T0" fmla="*/ 5 w 99"/>
                    <a:gd name="T1" fmla="*/ 3 h 120"/>
                    <a:gd name="T2" fmla="*/ 19 w 99"/>
                    <a:gd name="T3" fmla="*/ 5 h 120"/>
                    <a:gd name="T4" fmla="*/ 95 w 99"/>
                    <a:gd name="T5" fmla="*/ 103 h 120"/>
                    <a:gd name="T6" fmla="*/ 93 w 99"/>
                    <a:gd name="T7" fmla="*/ 117 h 120"/>
                    <a:gd name="T8" fmla="*/ 93 w 99"/>
                    <a:gd name="T9" fmla="*/ 117 h 120"/>
                    <a:gd name="T10" fmla="*/ 79 w 99"/>
                    <a:gd name="T11" fmla="*/ 115 h 120"/>
                    <a:gd name="T12" fmla="*/ 3 w 99"/>
                    <a:gd name="T13" fmla="*/ 17 h 120"/>
                    <a:gd name="T14" fmla="*/ 5 w 99"/>
                    <a:gd name="T15" fmla="*/ 3 h 1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 h="120">
                      <a:moveTo>
                        <a:pt x="5" y="3"/>
                      </a:moveTo>
                      <a:cubicBezTo>
                        <a:pt x="9" y="0"/>
                        <a:pt x="15" y="0"/>
                        <a:pt x="19" y="5"/>
                      </a:cubicBezTo>
                      <a:cubicBezTo>
                        <a:pt x="95" y="103"/>
                        <a:pt x="95" y="103"/>
                        <a:pt x="95" y="103"/>
                      </a:cubicBezTo>
                      <a:cubicBezTo>
                        <a:pt x="99" y="107"/>
                        <a:pt x="98" y="113"/>
                        <a:pt x="93" y="117"/>
                      </a:cubicBezTo>
                      <a:cubicBezTo>
                        <a:pt x="93" y="117"/>
                        <a:pt x="93" y="117"/>
                        <a:pt x="93" y="117"/>
                      </a:cubicBezTo>
                      <a:cubicBezTo>
                        <a:pt x="89" y="120"/>
                        <a:pt x="83" y="119"/>
                        <a:pt x="79" y="115"/>
                      </a:cubicBezTo>
                      <a:cubicBezTo>
                        <a:pt x="3" y="17"/>
                        <a:pt x="3" y="17"/>
                        <a:pt x="3" y="17"/>
                      </a:cubicBezTo>
                      <a:cubicBezTo>
                        <a:pt x="0" y="13"/>
                        <a:pt x="0" y="6"/>
                        <a:pt x="5" y="3"/>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281" name="Freeform 139">
                  <a:extLst>
                    <a:ext uri="{FF2B5EF4-FFF2-40B4-BE49-F238E27FC236}">
                      <a16:creationId xmlns="" xmlns:a16="http://schemas.microsoft.com/office/drawing/2014/main" id="{95A5236B-D43A-412D-B45B-C1B58438A6CF}"/>
                    </a:ext>
                  </a:extLst>
                </p:cNvPr>
                <p:cNvSpPr>
                  <a:spLocks/>
                </p:cNvSpPr>
                <p:nvPr/>
              </p:nvSpPr>
              <p:spPr bwMode="auto">
                <a:xfrm>
                  <a:off x="2631" y="3308"/>
                  <a:ext cx="279" cy="244"/>
                </a:xfrm>
                <a:custGeom>
                  <a:avLst/>
                  <a:gdLst>
                    <a:gd name="T0" fmla="*/ 4 w 118"/>
                    <a:gd name="T1" fmla="*/ 5 h 103"/>
                    <a:gd name="T2" fmla="*/ 18 w 118"/>
                    <a:gd name="T3" fmla="*/ 4 h 103"/>
                    <a:gd name="T4" fmla="*/ 113 w 118"/>
                    <a:gd name="T5" fmla="*/ 84 h 103"/>
                    <a:gd name="T6" fmla="*/ 114 w 118"/>
                    <a:gd name="T7" fmla="*/ 98 h 103"/>
                    <a:gd name="T8" fmla="*/ 114 w 118"/>
                    <a:gd name="T9" fmla="*/ 98 h 103"/>
                    <a:gd name="T10" fmla="*/ 100 w 118"/>
                    <a:gd name="T11" fmla="*/ 99 h 103"/>
                    <a:gd name="T12" fmla="*/ 5 w 118"/>
                    <a:gd name="T13" fmla="*/ 19 h 103"/>
                    <a:gd name="T14" fmla="*/ 4 w 118"/>
                    <a:gd name="T15" fmla="*/ 5 h 1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8" h="103">
                      <a:moveTo>
                        <a:pt x="4" y="5"/>
                      </a:moveTo>
                      <a:cubicBezTo>
                        <a:pt x="7" y="1"/>
                        <a:pt x="14" y="0"/>
                        <a:pt x="18" y="4"/>
                      </a:cubicBezTo>
                      <a:cubicBezTo>
                        <a:pt x="113" y="84"/>
                        <a:pt x="113" y="84"/>
                        <a:pt x="113" y="84"/>
                      </a:cubicBezTo>
                      <a:cubicBezTo>
                        <a:pt x="117" y="87"/>
                        <a:pt x="118" y="94"/>
                        <a:pt x="114" y="98"/>
                      </a:cubicBezTo>
                      <a:cubicBezTo>
                        <a:pt x="114" y="98"/>
                        <a:pt x="114" y="98"/>
                        <a:pt x="114" y="98"/>
                      </a:cubicBezTo>
                      <a:cubicBezTo>
                        <a:pt x="111" y="102"/>
                        <a:pt x="104" y="103"/>
                        <a:pt x="100" y="99"/>
                      </a:cubicBezTo>
                      <a:cubicBezTo>
                        <a:pt x="5" y="19"/>
                        <a:pt x="5" y="19"/>
                        <a:pt x="5" y="19"/>
                      </a:cubicBezTo>
                      <a:cubicBezTo>
                        <a:pt x="1" y="16"/>
                        <a:pt x="0" y="9"/>
                        <a:pt x="4" y="5"/>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282" name="Freeform 140">
                  <a:extLst>
                    <a:ext uri="{FF2B5EF4-FFF2-40B4-BE49-F238E27FC236}">
                      <a16:creationId xmlns="" xmlns:a16="http://schemas.microsoft.com/office/drawing/2014/main" id="{6D538516-B91A-4ACD-8465-011486A30B79}"/>
                    </a:ext>
                  </a:extLst>
                </p:cNvPr>
                <p:cNvSpPr>
                  <a:spLocks/>
                </p:cNvSpPr>
                <p:nvPr/>
              </p:nvSpPr>
              <p:spPr bwMode="auto">
                <a:xfrm>
                  <a:off x="2903" y="3528"/>
                  <a:ext cx="312" cy="192"/>
                </a:xfrm>
                <a:custGeom>
                  <a:avLst/>
                  <a:gdLst>
                    <a:gd name="T0" fmla="*/ 2 w 132"/>
                    <a:gd name="T1" fmla="*/ 7 h 81"/>
                    <a:gd name="T2" fmla="*/ 16 w 132"/>
                    <a:gd name="T3" fmla="*/ 3 h 81"/>
                    <a:gd name="T4" fmla="*/ 125 w 132"/>
                    <a:gd name="T5" fmla="*/ 61 h 81"/>
                    <a:gd name="T6" fmla="*/ 129 w 132"/>
                    <a:gd name="T7" fmla="*/ 75 h 81"/>
                    <a:gd name="T8" fmla="*/ 129 w 132"/>
                    <a:gd name="T9" fmla="*/ 75 h 81"/>
                    <a:gd name="T10" fmla="*/ 116 w 132"/>
                    <a:gd name="T11" fmla="*/ 79 h 81"/>
                    <a:gd name="T12" fmla="*/ 6 w 132"/>
                    <a:gd name="T13" fmla="*/ 20 h 81"/>
                    <a:gd name="T14" fmla="*/ 2 w 132"/>
                    <a:gd name="T15" fmla="*/ 7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2" h="81">
                      <a:moveTo>
                        <a:pt x="2" y="7"/>
                      </a:moveTo>
                      <a:cubicBezTo>
                        <a:pt x="5" y="2"/>
                        <a:pt x="11" y="0"/>
                        <a:pt x="16" y="3"/>
                      </a:cubicBezTo>
                      <a:cubicBezTo>
                        <a:pt x="125" y="61"/>
                        <a:pt x="125" y="61"/>
                        <a:pt x="125" y="61"/>
                      </a:cubicBezTo>
                      <a:cubicBezTo>
                        <a:pt x="130" y="64"/>
                        <a:pt x="132" y="70"/>
                        <a:pt x="129" y="75"/>
                      </a:cubicBezTo>
                      <a:cubicBezTo>
                        <a:pt x="129" y="75"/>
                        <a:pt x="129" y="75"/>
                        <a:pt x="129" y="75"/>
                      </a:cubicBezTo>
                      <a:cubicBezTo>
                        <a:pt x="127" y="79"/>
                        <a:pt x="121" y="81"/>
                        <a:pt x="116" y="79"/>
                      </a:cubicBezTo>
                      <a:cubicBezTo>
                        <a:pt x="6" y="20"/>
                        <a:pt x="6" y="20"/>
                        <a:pt x="6" y="20"/>
                      </a:cubicBezTo>
                      <a:cubicBezTo>
                        <a:pt x="1" y="18"/>
                        <a:pt x="0" y="12"/>
                        <a:pt x="2" y="7"/>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283" name="Freeform 141">
                  <a:extLst>
                    <a:ext uri="{FF2B5EF4-FFF2-40B4-BE49-F238E27FC236}">
                      <a16:creationId xmlns="" xmlns:a16="http://schemas.microsoft.com/office/drawing/2014/main" id="{7B211370-CCD4-41A1-AF3F-893ECDA8F42A}"/>
                    </a:ext>
                  </a:extLst>
                </p:cNvPr>
                <p:cNvSpPr>
                  <a:spLocks/>
                </p:cNvSpPr>
                <p:nvPr/>
              </p:nvSpPr>
              <p:spPr bwMode="auto">
                <a:xfrm>
                  <a:off x="3213" y="3689"/>
                  <a:ext cx="334" cy="132"/>
                </a:xfrm>
                <a:custGeom>
                  <a:avLst/>
                  <a:gdLst>
                    <a:gd name="T0" fmla="*/ 2 w 141"/>
                    <a:gd name="T1" fmla="*/ 8 h 56"/>
                    <a:gd name="T2" fmla="*/ 14 w 141"/>
                    <a:gd name="T3" fmla="*/ 1 h 56"/>
                    <a:gd name="T4" fmla="*/ 133 w 141"/>
                    <a:gd name="T5" fmla="*/ 35 h 56"/>
                    <a:gd name="T6" fmla="*/ 140 w 141"/>
                    <a:gd name="T7" fmla="*/ 48 h 56"/>
                    <a:gd name="T8" fmla="*/ 140 w 141"/>
                    <a:gd name="T9" fmla="*/ 48 h 56"/>
                    <a:gd name="T10" fmla="*/ 128 w 141"/>
                    <a:gd name="T11" fmla="*/ 55 h 56"/>
                    <a:gd name="T12" fmla="*/ 8 w 141"/>
                    <a:gd name="T13" fmla="*/ 20 h 56"/>
                    <a:gd name="T14" fmla="*/ 2 w 141"/>
                    <a:gd name="T15" fmla="*/ 8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56">
                      <a:moveTo>
                        <a:pt x="2" y="8"/>
                      </a:moveTo>
                      <a:cubicBezTo>
                        <a:pt x="3" y="3"/>
                        <a:pt x="9" y="0"/>
                        <a:pt x="14" y="1"/>
                      </a:cubicBezTo>
                      <a:cubicBezTo>
                        <a:pt x="133" y="35"/>
                        <a:pt x="133" y="35"/>
                        <a:pt x="133" y="35"/>
                      </a:cubicBezTo>
                      <a:cubicBezTo>
                        <a:pt x="138" y="37"/>
                        <a:pt x="141" y="42"/>
                        <a:pt x="140" y="48"/>
                      </a:cubicBezTo>
                      <a:cubicBezTo>
                        <a:pt x="140" y="48"/>
                        <a:pt x="140" y="48"/>
                        <a:pt x="140" y="48"/>
                      </a:cubicBezTo>
                      <a:cubicBezTo>
                        <a:pt x="138" y="53"/>
                        <a:pt x="133" y="56"/>
                        <a:pt x="128" y="55"/>
                      </a:cubicBezTo>
                      <a:cubicBezTo>
                        <a:pt x="8" y="20"/>
                        <a:pt x="8" y="20"/>
                        <a:pt x="8" y="20"/>
                      </a:cubicBezTo>
                      <a:cubicBezTo>
                        <a:pt x="3" y="19"/>
                        <a:pt x="0" y="13"/>
                        <a:pt x="2" y="8"/>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284" name="Freeform 142">
                  <a:extLst>
                    <a:ext uri="{FF2B5EF4-FFF2-40B4-BE49-F238E27FC236}">
                      <a16:creationId xmlns="" xmlns:a16="http://schemas.microsoft.com/office/drawing/2014/main" id="{6537D6FA-05C5-4371-9A12-A25FD5A2C55A}"/>
                    </a:ext>
                  </a:extLst>
                </p:cNvPr>
                <p:cNvSpPr>
                  <a:spLocks/>
                </p:cNvSpPr>
                <p:nvPr/>
              </p:nvSpPr>
              <p:spPr bwMode="auto">
                <a:xfrm>
                  <a:off x="3551" y="3781"/>
                  <a:ext cx="343" cy="69"/>
                </a:xfrm>
                <a:custGeom>
                  <a:avLst/>
                  <a:gdLst>
                    <a:gd name="T0" fmla="*/ 0 w 145"/>
                    <a:gd name="T1" fmla="*/ 10 h 29"/>
                    <a:gd name="T2" fmla="*/ 11 w 145"/>
                    <a:gd name="T3" fmla="*/ 0 h 29"/>
                    <a:gd name="T4" fmla="*/ 135 w 145"/>
                    <a:gd name="T5" fmla="*/ 9 h 29"/>
                    <a:gd name="T6" fmla="*/ 144 w 145"/>
                    <a:gd name="T7" fmla="*/ 20 h 29"/>
                    <a:gd name="T8" fmla="*/ 144 w 145"/>
                    <a:gd name="T9" fmla="*/ 20 h 29"/>
                    <a:gd name="T10" fmla="*/ 133 w 145"/>
                    <a:gd name="T11" fmla="*/ 29 h 29"/>
                    <a:gd name="T12" fmla="*/ 10 w 145"/>
                    <a:gd name="T13" fmla="*/ 20 h 29"/>
                    <a:gd name="T14" fmla="*/ 0 w 145"/>
                    <a:gd name="T15" fmla="*/ 10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5" h="29">
                      <a:moveTo>
                        <a:pt x="0" y="10"/>
                      </a:moveTo>
                      <a:cubicBezTo>
                        <a:pt x="1" y="4"/>
                        <a:pt x="6" y="0"/>
                        <a:pt x="11" y="0"/>
                      </a:cubicBezTo>
                      <a:cubicBezTo>
                        <a:pt x="135" y="9"/>
                        <a:pt x="135" y="9"/>
                        <a:pt x="135" y="9"/>
                      </a:cubicBezTo>
                      <a:cubicBezTo>
                        <a:pt x="140" y="9"/>
                        <a:pt x="145" y="14"/>
                        <a:pt x="144" y="20"/>
                      </a:cubicBezTo>
                      <a:cubicBezTo>
                        <a:pt x="144" y="20"/>
                        <a:pt x="144" y="20"/>
                        <a:pt x="144" y="20"/>
                      </a:cubicBezTo>
                      <a:cubicBezTo>
                        <a:pt x="144" y="25"/>
                        <a:pt x="139" y="29"/>
                        <a:pt x="133" y="29"/>
                      </a:cubicBezTo>
                      <a:cubicBezTo>
                        <a:pt x="10" y="20"/>
                        <a:pt x="10" y="20"/>
                        <a:pt x="10" y="20"/>
                      </a:cubicBezTo>
                      <a:cubicBezTo>
                        <a:pt x="4" y="20"/>
                        <a:pt x="0" y="15"/>
                        <a:pt x="0" y="10"/>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285" name="Freeform 143">
                  <a:extLst>
                    <a:ext uri="{FF2B5EF4-FFF2-40B4-BE49-F238E27FC236}">
                      <a16:creationId xmlns="" xmlns:a16="http://schemas.microsoft.com/office/drawing/2014/main" id="{3C071A83-9A5D-41F7-AE42-6C06CF25605A}"/>
                    </a:ext>
                  </a:extLst>
                </p:cNvPr>
                <p:cNvSpPr>
                  <a:spLocks/>
                </p:cNvSpPr>
                <p:nvPr/>
              </p:nvSpPr>
              <p:spPr bwMode="auto">
                <a:xfrm>
                  <a:off x="3899" y="3758"/>
                  <a:ext cx="341" cy="92"/>
                </a:xfrm>
                <a:custGeom>
                  <a:avLst/>
                  <a:gdLst>
                    <a:gd name="T0" fmla="*/ 1 w 144"/>
                    <a:gd name="T1" fmla="*/ 30 h 39"/>
                    <a:gd name="T2" fmla="*/ 9 w 144"/>
                    <a:gd name="T3" fmla="*/ 18 h 39"/>
                    <a:gd name="T4" fmla="*/ 132 w 144"/>
                    <a:gd name="T5" fmla="*/ 1 h 39"/>
                    <a:gd name="T6" fmla="*/ 143 w 144"/>
                    <a:gd name="T7" fmla="*/ 10 h 39"/>
                    <a:gd name="T8" fmla="*/ 143 w 144"/>
                    <a:gd name="T9" fmla="*/ 10 h 39"/>
                    <a:gd name="T10" fmla="*/ 135 w 144"/>
                    <a:gd name="T11" fmla="*/ 21 h 39"/>
                    <a:gd name="T12" fmla="*/ 12 w 144"/>
                    <a:gd name="T13" fmla="*/ 38 h 39"/>
                    <a:gd name="T14" fmla="*/ 1 w 144"/>
                    <a:gd name="T15" fmla="*/ 30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4" h="39">
                      <a:moveTo>
                        <a:pt x="1" y="30"/>
                      </a:moveTo>
                      <a:cubicBezTo>
                        <a:pt x="0" y="24"/>
                        <a:pt x="4" y="19"/>
                        <a:pt x="9" y="18"/>
                      </a:cubicBezTo>
                      <a:cubicBezTo>
                        <a:pt x="132" y="1"/>
                        <a:pt x="132" y="1"/>
                        <a:pt x="132" y="1"/>
                      </a:cubicBezTo>
                      <a:cubicBezTo>
                        <a:pt x="138" y="0"/>
                        <a:pt x="143" y="4"/>
                        <a:pt x="143" y="10"/>
                      </a:cubicBezTo>
                      <a:cubicBezTo>
                        <a:pt x="143" y="10"/>
                        <a:pt x="143" y="10"/>
                        <a:pt x="143" y="10"/>
                      </a:cubicBezTo>
                      <a:cubicBezTo>
                        <a:pt x="144" y="15"/>
                        <a:pt x="140" y="20"/>
                        <a:pt x="135" y="21"/>
                      </a:cubicBezTo>
                      <a:cubicBezTo>
                        <a:pt x="12" y="38"/>
                        <a:pt x="12" y="38"/>
                        <a:pt x="12" y="38"/>
                      </a:cubicBezTo>
                      <a:cubicBezTo>
                        <a:pt x="7" y="39"/>
                        <a:pt x="2" y="35"/>
                        <a:pt x="1" y="30"/>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286" name="Freeform 144">
                  <a:extLst>
                    <a:ext uri="{FF2B5EF4-FFF2-40B4-BE49-F238E27FC236}">
                      <a16:creationId xmlns="" xmlns:a16="http://schemas.microsoft.com/office/drawing/2014/main" id="{282F4246-AC5F-4AF7-8604-F4EABAF3A257}"/>
                    </a:ext>
                  </a:extLst>
                </p:cNvPr>
                <p:cNvSpPr>
                  <a:spLocks/>
                </p:cNvSpPr>
                <p:nvPr/>
              </p:nvSpPr>
              <p:spPr bwMode="auto">
                <a:xfrm>
                  <a:off x="4242" y="3644"/>
                  <a:ext cx="329" cy="154"/>
                </a:xfrm>
                <a:custGeom>
                  <a:avLst/>
                  <a:gdLst>
                    <a:gd name="T0" fmla="*/ 2 w 139"/>
                    <a:gd name="T1" fmla="*/ 57 h 65"/>
                    <a:gd name="T2" fmla="*/ 8 w 139"/>
                    <a:gd name="T3" fmla="*/ 44 h 65"/>
                    <a:gd name="T4" fmla="*/ 124 w 139"/>
                    <a:gd name="T5" fmla="*/ 2 h 65"/>
                    <a:gd name="T6" fmla="*/ 137 w 139"/>
                    <a:gd name="T7" fmla="*/ 8 h 65"/>
                    <a:gd name="T8" fmla="*/ 137 w 139"/>
                    <a:gd name="T9" fmla="*/ 8 h 65"/>
                    <a:gd name="T10" fmla="*/ 131 w 139"/>
                    <a:gd name="T11" fmla="*/ 20 h 65"/>
                    <a:gd name="T12" fmla="*/ 15 w 139"/>
                    <a:gd name="T13" fmla="*/ 63 h 65"/>
                    <a:gd name="T14" fmla="*/ 2 w 139"/>
                    <a:gd name="T15" fmla="*/ 57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9" h="65">
                      <a:moveTo>
                        <a:pt x="2" y="57"/>
                      </a:moveTo>
                      <a:cubicBezTo>
                        <a:pt x="0" y="52"/>
                        <a:pt x="3" y="46"/>
                        <a:pt x="8" y="44"/>
                      </a:cubicBezTo>
                      <a:cubicBezTo>
                        <a:pt x="124" y="2"/>
                        <a:pt x="124" y="2"/>
                        <a:pt x="124" y="2"/>
                      </a:cubicBezTo>
                      <a:cubicBezTo>
                        <a:pt x="130" y="0"/>
                        <a:pt x="135" y="2"/>
                        <a:pt x="137" y="8"/>
                      </a:cubicBezTo>
                      <a:cubicBezTo>
                        <a:pt x="137" y="8"/>
                        <a:pt x="137" y="8"/>
                        <a:pt x="137" y="8"/>
                      </a:cubicBezTo>
                      <a:cubicBezTo>
                        <a:pt x="139" y="13"/>
                        <a:pt x="136" y="18"/>
                        <a:pt x="131" y="20"/>
                      </a:cubicBezTo>
                      <a:cubicBezTo>
                        <a:pt x="15" y="63"/>
                        <a:pt x="15" y="63"/>
                        <a:pt x="15" y="63"/>
                      </a:cubicBezTo>
                      <a:cubicBezTo>
                        <a:pt x="9" y="65"/>
                        <a:pt x="4" y="62"/>
                        <a:pt x="2" y="57"/>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287" name="Freeform 145">
                  <a:extLst>
                    <a:ext uri="{FF2B5EF4-FFF2-40B4-BE49-F238E27FC236}">
                      <a16:creationId xmlns="" xmlns:a16="http://schemas.microsoft.com/office/drawing/2014/main" id="{476D2D6E-EC3B-4F6A-A79B-EA8AD2044B23}"/>
                    </a:ext>
                  </a:extLst>
                </p:cNvPr>
                <p:cNvSpPr>
                  <a:spLocks/>
                </p:cNvSpPr>
                <p:nvPr/>
              </p:nvSpPr>
              <p:spPr bwMode="auto">
                <a:xfrm>
                  <a:off x="4569" y="3464"/>
                  <a:ext cx="303" cy="208"/>
                </a:xfrm>
                <a:custGeom>
                  <a:avLst/>
                  <a:gdLst>
                    <a:gd name="T0" fmla="*/ 2 w 128"/>
                    <a:gd name="T1" fmla="*/ 82 h 88"/>
                    <a:gd name="T2" fmla="*/ 6 w 128"/>
                    <a:gd name="T3" fmla="*/ 68 h 88"/>
                    <a:gd name="T4" fmla="*/ 111 w 128"/>
                    <a:gd name="T5" fmla="*/ 3 h 88"/>
                    <a:gd name="T6" fmla="*/ 125 w 128"/>
                    <a:gd name="T7" fmla="*/ 6 h 88"/>
                    <a:gd name="T8" fmla="*/ 125 w 128"/>
                    <a:gd name="T9" fmla="*/ 6 h 88"/>
                    <a:gd name="T10" fmla="*/ 121 w 128"/>
                    <a:gd name="T11" fmla="*/ 20 h 88"/>
                    <a:gd name="T12" fmla="*/ 16 w 128"/>
                    <a:gd name="T13" fmla="*/ 85 h 88"/>
                    <a:gd name="T14" fmla="*/ 2 w 128"/>
                    <a:gd name="T15" fmla="*/ 82 h 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 h="88">
                      <a:moveTo>
                        <a:pt x="2" y="82"/>
                      </a:moveTo>
                      <a:cubicBezTo>
                        <a:pt x="0" y="77"/>
                        <a:pt x="1" y="71"/>
                        <a:pt x="6" y="68"/>
                      </a:cubicBezTo>
                      <a:cubicBezTo>
                        <a:pt x="111" y="3"/>
                        <a:pt x="111" y="3"/>
                        <a:pt x="111" y="3"/>
                      </a:cubicBezTo>
                      <a:cubicBezTo>
                        <a:pt x="116" y="0"/>
                        <a:pt x="122" y="1"/>
                        <a:pt x="125" y="6"/>
                      </a:cubicBezTo>
                      <a:cubicBezTo>
                        <a:pt x="125" y="6"/>
                        <a:pt x="125" y="6"/>
                        <a:pt x="125" y="6"/>
                      </a:cubicBezTo>
                      <a:cubicBezTo>
                        <a:pt x="128" y="10"/>
                        <a:pt x="126" y="17"/>
                        <a:pt x="121" y="20"/>
                      </a:cubicBezTo>
                      <a:cubicBezTo>
                        <a:pt x="16" y="85"/>
                        <a:pt x="16" y="85"/>
                        <a:pt x="16" y="85"/>
                      </a:cubicBezTo>
                      <a:cubicBezTo>
                        <a:pt x="12" y="88"/>
                        <a:pt x="5" y="87"/>
                        <a:pt x="2" y="82"/>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288" name="Freeform 146">
                  <a:extLst>
                    <a:ext uri="{FF2B5EF4-FFF2-40B4-BE49-F238E27FC236}">
                      <a16:creationId xmlns="" xmlns:a16="http://schemas.microsoft.com/office/drawing/2014/main" id="{14B49AEA-09A9-4CEC-98B8-EBE632DEC92D}"/>
                    </a:ext>
                  </a:extLst>
                </p:cNvPr>
                <p:cNvSpPr>
                  <a:spLocks/>
                </p:cNvSpPr>
                <p:nvPr/>
              </p:nvSpPr>
              <p:spPr bwMode="auto">
                <a:xfrm>
                  <a:off x="4862" y="3227"/>
                  <a:ext cx="263" cy="256"/>
                </a:xfrm>
                <a:custGeom>
                  <a:avLst/>
                  <a:gdLst>
                    <a:gd name="T0" fmla="*/ 4 w 111"/>
                    <a:gd name="T1" fmla="*/ 104 h 108"/>
                    <a:gd name="T2" fmla="*/ 4 w 111"/>
                    <a:gd name="T3" fmla="*/ 90 h 108"/>
                    <a:gd name="T4" fmla="*/ 93 w 111"/>
                    <a:gd name="T5" fmla="*/ 3 h 108"/>
                    <a:gd name="T6" fmla="*/ 107 w 111"/>
                    <a:gd name="T7" fmla="*/ 4 h 108"/>
                    <a:gd name="T8" fmla="*/ 107 w 111"/>
                    <a:gd name="T9" fmla="*/ 4 h 108"/>
                    <a:gd name="T10" fmla="*/ 107 w 111"/>
                    <a:gd name="T11" fmla="*/ 18 h 108"/>
                    <a:gd name="T12" fmla="*/ 18 w 111"/>
                    <a:gd name="T13" fmla="*/ 104 h 108"/>
                    <a:gd name="T14" fmla="*/ 4 w 111"/>
                    <a:gd name="T15" fmla="*/ 104 h 1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 h="108">
                      <a:moveTo>
                        <a:pt x="4" y="104"/>
                      </a:moveTo>
                      <a:cubicBezTo>
                        <a:pt x="0" y="100"/>
                        <a:pt x="0" y="93"/>
                        <a:pt x="4" y="90"/>
                      </a:cubicBezTo>
                      <a:cubicBezTo>
                        <a:pt x="93" y="3"/>
                        <a:pt x="93" y="3"/>
                        <a:pt x="93" y="3"/>
                      </a:cubicBezTo>
                      <a:cubicBezTo>
                        <a:pt x="97" y="0"/>
                        <a:pt x="103" y="0"/>
                        <a:pt x="107" y="4"/>
                      </a:cubicBezTo>
                      <a:cubicBezTo>
                        <a:pt x="107" y="4"/>
                        <a:pt x="107" y="4"/>
                        <a:pt x="107" y="4"/>
                      </a:cubicBezTo>
                      <a:cubicBezTo>
                        <a:pt x="111" y="8"/>
                        <a:pt x="111" y="14"/>
                        <a:pt x="107" y="18"/>
                      </a:cubicBezTo>
                      <a:cubicBezTo>
                        <a:pt x="18" y="104"/>
                        <a:pt x="18" y="104"/>
                        <a:pt x="18" y="104"/>
                      </a:cubicBezTo>
                      <a:cubicBezTo>
                        <a:pt x="14" y="108"/>
                        <a:pt x="7" y="108"/>
                        <a:pt x="4" y="104"/>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289" name="Freeform 147">
                  <a:extLst>
                    <a:ext uri="{FF2B5EF4-FFF2-40B4-BE49-F238E27FC236}">
                      <a16:creationId xmlns="" xmlns:a16="http://schemas.microsoft.com/office/drawing/2014/main" id="{72F78FAD-99A9-4D4E-8589-9233CE11F397}"/>
                    </a:ext>
                  </a:extLst>
                </p:cNvPr>
                <p:cNvSpPr>
                  <a:spLocks/>
                </p:cNvSpPr>
                <p:nvPr/>
              </p:nvSpPr>
              <p:spPr bwMode="auto">
                <a:xfrm>
                  <a:off x="5109" y="2941"/>
                  <a:ext cx="217" cy="296"/>
                </a:xfrm>
                <a:custGeom>
                  <a:avLst/>
                  <a:gdLst>
                    <a:gd name="T0" fmla="*/ 6 w 92"/>
                    <a:gd name="T1" fmla="*/ 122 h 125"/>
                    <a:gd name="T2" fmla="*/ 3 w 92"/>
                    <a:gd name="T3" fmla="*/ 108 h 125"/>
                    <a:gd name="T4" fmla="*/ 72 w 92"/>
                    <a:gd name="T5" fmla="*/ 5 h 125"/>
                    <a:gd name="T6" fmla="*/ 86 w 92"/>
                    <a:gd name="T7" fmla="*/ 3 h 125"/>
                    <a:gd name="T8" fmla="*/ 86 w 92"/>
                    <a:gd name="T9" fmla="*/ 3 h 125"/>
                    <a:gd name="T10" fmla="*/ 89 w 92"/>
                    <a:gd name="T11" fmla="*/ 16 h 125"/>
                    <a:gd name="T12" fmla="*/ 19 w 92"/>
                    <a:gd name="T13" fmla="*/ 119 h 125"/>
                    <a:gd name="T14" fmla="*/ 6 w 92"/>
                    <a:gd name="T15" fmla="*/ 122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125">
                      <a:moveTo>
                        <a:pt x="6" y="122"/>
                      </a:moveTo>
                      <a:cubicBezTo>
                        <a:pt x="1" y="119"/>
                        <a:pt x="0" y="113"/>
                        <a:pt x="3" y="108"/>
                      </a:cubicBezTo>
                      <a:cubicBezTo>
                        <a:pt x="72" y="5"/>
                        <a:pt x="72" y="5"/>
                        <a:pt x="72" y="5"/>
                      </a:cubicBezTo>
                      <a:cubicBezTo>
                        <a:pt x="75" y="1"/>
                        <a:pt x="82" y="0"/>
                        <a:pt x="86" y="3"/>
                      </a:cubicBezTo>
                      <a:cubicBezTo>
                        <a:pt x="86" y="3"/>
                        <a:pt x="86" y="3"/>
                        <a:pt x="86" y="3"/>
                      </a:cubicBezTo>
                      <a:cubicBezTo>
                        <a:pt x="91" y="6"/>
                        <a:pt x="92" y="12"/>
                        <a:pt x="89" y="16"/>
                      </a:cubicBezTo>
                      <a:cubicBezTo>
                        <a:pt x="19" y="119"/>
                        <a:pt x="19" y="119"/>
                        <a:pt x="19" y="119"/>
                      </a:cubicBezTo>
                      <a:cubicBezTo>
                        <a:pt x="16" y="124"/>
                        <a:pt x="10" y="125"/>
                        <a:pt x="6" y="122"/>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290" name="Freeform 148">
                  <a:extLst>
                    <a:ext uri="{FF2B5EF4-FFF2-40B4-BE49-F238E27FC236}">
                      <a16:creationId xmlns="" xmlns:a16="http://schemas.microsoft.com/office/drawing/2014/main" id="{91114EF4-00AE-4473-A3D9-E7FC6A872529}"/>
                    </a:ext>
                  </a:extLst>
                </p:cNvPr>
                <p:cNvSpPr>
                  <a:spLocks/>
                </p:cNvSpPr>
                <p:nvPr/>
              </p:nvSpPr>
              <p:spPr bwMode="auto">
                <a:xfrm>
                  <a:off x="5298" y="2619"/>
                  <a:ext cx="163" cy="327"/>
                </a:xfrm>
                <a:custGeom>
                  <a:avLst/>
                  <a:gdLst>
                    <a:gd name="T0" fmla="*/ 8 w 69"/>
                    <a:gd name="T1" fmla="*/ 136 h 138"/>
                    <a:gd name="T2" fmla="*/ 2 w 69"/>
                    <a:gd name="T3" fmla="*/ 122 h 138"/>
                    <a:gd name="T4" fmla="*/ 49 w 69"/>
                    <a:gd name="T5" fmla="*/ 8 h 138"/>
                    <a:gd name="T6" fmla="*/ 62 w 69"/>
                    <a:gd name="T7" fmla="*/ 2 h 138"/>
                    <a:gd name="T8" fmla="*/ 62 w 69"/>
                    <a:gd name="T9" fmla="*/ 2 h 138"/>
                    <a:gd name="T10" fmla="*/ 67 w 69"/>
                    <a:gd name="T11" fmla="*/ 15 h 138"/>
                    <a:gd name="T12" fmla="*/ 21 w 69"/>
                    <a:gd name="T13" fmla="*/ 130 h 138"/>
                    <a:gd name="T14" fmla="*/ 8 w 69"/>
                    <a:gd name="T15" fmla="*/ 136 h 1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138">
                      <a:moveTo>
                        <a:pt x="8" y="136"/>
                      </a:moveTo>
                      <a:cubicBezTo>
                        <a:pt x="3" y="133"/>
                        <a:pt x="0" y="128"/>
                        <a:pt x="2" y="122"/>
                      </a:cubicBezTo>
                      <a:cubicBezTo>
                        <a:pt x="49" y="8"/>
                        <a:pt x="49" y="8"/>
                        <a:pt x="49" y="8"/>
                      </a:cubicBezTo>
                      <a:cubicBezTo>
                        <a:pt x="51" y="2"/>
                        <a:pt x="57" y="0"/>
                        <a:pt x="62" y="2"/>
                      </a:cubicBezTo>
                      <a:cubicBezTo>
                        <a:pt x="62" y="2"/>
                        <a:pt x="62" y="2"/>
                        <a:pt x="62" y="2"/>
                      </a:cubicBezTo>
                      <a:cubicBezTo>
                        <a:pt x="67" y="4"/>
                        <a:pt x="69" y="10"/>
                        <a:pt x="67" y="15"/>
                      </a:cubicBezTo>
                      <a:cubicBezTo>
                        <a:pt x="21" y="130"/>
                        <a:pt x="21" y="130"/>
                        <a:pt x="21" y="130"/>
                      </a:cubicBezTo>
                      <a:cubicBezTo>
                        <a:pt x="19" y="135"/>
                        <a:pt x="13" y="138"/>
                        <a:pt x="8" y="136"/>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291" name="Freeform 149">
                  <a:extLst>
                    <a:ext uri="{FF2B5EF4-FFF2-40B4-BE49-F238E27FC236}">
                      <a16:creationId xmlns="" xmlns:a16="http://schemas.microsoft.com/office/drawing/2014/main" id="{21966E75-C57A-4413-97D1-8BB415F2E2FC}"/>
                    </a:ext>
                  </a:extLst>
                </p:cNvPr>
                <p:cNvSpPr>
                  <a:spLocks/>
                </p:cNvSpPr>
                <p:nvPr/>
              </p:nvSpPr>
              <p:spPr bwMode="auto">
                <a:xfrm>
                  <a:off x="5426" y="2278"/>
                  <a:ext cx="102" cy="341"/>
                </a:xfrm>
                <a:custGeom>
                  <a:avLst/>
                  <a:gdLst>
                    <a:gd name="T0" fmla="*/ 9 w 43"/>
                    <a:gd name="T1" fmla="*/ 143 h 144"/>
                    <a:gd name="T2" fmla="*/ 1 w 43"/>
                    <a:gd name="T3" fmla="*/ 131 h 144"/>
                    <a:gd name="T4" fmla="*/ 22 w 43"/>
                    <a:gd name="T5" fmla="*/ 9 h 144"/>
                    <a:gd name="T6" fmla="*/ 34 w 43"/>
                    <a:gd name="T7" fmla="*/ 1 h 144"/>
                    <a:gd name="T8" fmla="*/ 34 w 43"/>
                    <a:gd name="T9" fmla="*/ 1 h 144"/>
                    <a:gd name="T10" fmla="*/ 42 w 43"/>
                    <a:gd name="T11" fmla="*/ 12 h 144"/>
                    <a:gd name="T12" fmla="*/ 21 w 43"/>
                    <a:gd name="T13" fmla="*/ 134 h 144"/>
                    <a:gd name="T14" fmla="*/ 9 w 43"/>
                    <a:gd name="T15" fmla="*/ 143 h 1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144">
                      <a:moveTo>
                        <a:pt x="9" y="143"/>
                      </a:moveTo>
                      <a:cubicBezTo>
                        <a:pt x="4" y="142"/>
                        <a:pt x="0" y="136"/>
                        <a:pt x="1" y="131"/>
                      </a:cubicBezTo>
                      <a:cubicBezTo>
                        <a:pt x="22" y="9"/>
                        <a:pt x="22" y="9"/>
                        <a:pt x="22" y="9"/>
                      </a:cubicBezTo>
                      <a:cubicBezTo>
                        <a:pt x="23" y="3"/>
                        <a:pt x="29" y="0"/>
                        <a:pt x="34" y="1"/>
                      </a:cubicBezTo>
                      <a:cubicBezTo>
                        <a:pt x="34" y="1"/>
                        <a:pt x="34" y="1"/>
                        <a:pt x="34" y="1"/>
                      </a:cubicBezTo>
                      <a:cubicBezTo>
                        <a:pt x="39" y="2"/>
                        <a:pt x="43" y="7"/>
                        <a:pt x="42" y="12"/>
                      </a:cubicBezTo>
                      <a:cubicBezTo>
                        <a:pt x="21" y="134"/>
                        <a:pt x="21" y="134"/>
                        <a:pt x="21" y="134"/>
                      </a:cubicBezTo>
                      <a:cubicBezTo>
                        <a:pt x="20" y="140"/>
                        <a:pt x="14" y="144"/>
                        <a:pt x="9" y="143"/>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292" name="Freeform 150">
                  <a:extLst>
                    <a:ext uri="{FF2B5EF4-FFF2-40B4-BE49-F238E27FC236}">
                      <a16:creationId xmlns="" xmlns:a16="http://schemas.microsoft.com/office/drawing/2014/main" id="{410C6C03-A9EB-411D-8A1D-A46B0B16C216}"/>
                    </a:ext>
                  </a:extLst>
                </p:cNvPr>
                <p:cNvSpPr>
                  <a:spLocks/>
                </p:cNvSpPr>
                <p:nvPr/>
              </p:nvSpPr>
              <p:spPr bwMode="auto">
                <a:xfrm>
                  <a:off x="5473" y="1930"/>
                  <a:ext cx="57" cy="341"/>
                </a:xfrm>
                <a:custGeom>
                  <a:avLst/>
                  <a:gdLst>
                    <a:gd name="T0" fmla="*/ 14 w 24"/>
                    <a:gd name="T1" fmla="*/ 144 h 144"/>
                    <a:gd name="T2" fmla="*/ 4 w 24"/>
                    <a:gd name="T3" fmla="*/ 135 h 144"/>
                    <a:gd name="T4" fmla="*/ 0 w 24"/>
                    <a:gd name="T5" fmla="*/ 11 h 144"/>
                    <a:gd name="T6" fmla="*/ 9 w 24"/>
                    <a:gd name="T7" fmla="*/ 0 h 144"/>
                    <a:gd name="T8" fmla="*/ 9 w 24"/>
                    <a:gd name="T9" fmla="*/ 0 h 144"/>
                    <a:gd name="T10" fmla="*/ 20 w 24"/>
                    <a:gd name="T11" fmla="*/ 10 h 144"/>
                    <a:gd name="T12" fmla="*/ 24 w 24"/>
                    <a:gd name="T13" fmla="*/ 134 h 144"/>
                    <a:gd name="T14" fmla="*/ 14 w 24"/>
                    <a:gd name="T15" fmla="*/ 144 h 1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144">
                      <a:moveTo>
                        <a:pt x="14" y="144"/>
                      </a:moveTo>
                      <a:cubicBezTo>
                        <a:pt x="9" y="144"/>
                        <a:pt x="4" y="140"/>
                        <a:pt x="4" y="135"/>
                      </a:cubicBezTo>
                      <a:cubicBezTo>
                        <a:pt x="0" y="11"/>
                        <a:pt x="0" y="11"/>
                        <a:pt x="0" y="11"/>
                      </a:cubicBezTo>
                      <a:cubicBezTo>
                        <a:pt x="0" y="5"/>
                        <a:pt x="4" y="0"/>
                        <a:pt x="9" y="0"/>
                      </a:cubicBezTo>
                      <a:cubicBezTo>
                        <a:pt x="9" y="0"/>
                        <a:pt x="9" y="0"/>
                        <a:pt x="9" y="0"/>
                      </a:cubicBezTo>
                      <a:cubicBezTo>
                        <a:pt x="15" y="0"/>
                        <a:pt x="20" y="4"/>
                        <a:pt x="20" y="10"/>
                      </a:cubicBezTo>
                      <a:cubicBezTo>
                        <a:pt x="24" y="134"/>
                        <a:pt x="24" y="134"/>
                        <a:pt x="24" y="134"/>
                      </a:cubicBezTo>
                      <a:cubicBezTo>
                        <a:pt x="24" y="139"/>
                        <a:pt x="20" y="144"/>
                        <a:pt x="14" y="144"/>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293" name="Freeform 151">
                  <a:extLst>
                    <a:ext uri="{FF2B5EF4-FFF2-40B4-BE49-F238E27FC236}">
                      <a16:creationId xmlns="" xmlns:a16="http://schemas.microsoft.com/office/drawing/2014/main" id="{91BD7A0F-78B7-4E7B-AC4B-CFA089DF88B7}"/>
                    </a:ext>
                  </a:extLst>
                </p:cNvPr>
                <p:cNvSpPr>
                  <a:spLocks/>
                </p:cNvSpPr>
                <p:nvPr/>
              </p:nvSpPr>
              <p:spPr bwMode="auto">
                <a:xfrm>
                  <a:off x="5393" y="1590"/>
                  <a:ext cx="123" cy="336"/>
                </a:xfrm>
                <a:custGeom>
                  <a:avLst/>
                  <a:gdLst>
                    <a:gd name="T0" fmla="*/ 43 w 52"/>
                    <a:gd name="T1" fmla="*/ 141 h 142"/>
                    <a:gd name="T2" fmla="*/ 31 w 52"/>
                    <a:gd name="T3" fmla="*/ 133 h 142"/>
                    <a:gd name="T4" fmla="*/ 1 w 52"/>
                    <a:gd name="T5" fmla="*/ 13 h 142"/>
                    <a:gd name="T6" fmla="*/ 8 w 52"/>
                    <a:gd name="T7" fmla="*/ 1 h 142"/>
                    <a:gd name="T8" fmla="*/ 8 w 52"/>
                    <a:gd name="T9" fmla="*/ 1 h 142"/>
                    <a:gd name="T10" fmla="*/ 20 w 52"/>
                    <a:gd name="T11" fmla="*/ 8 h 142"/>
                    <a:gd name="T12" fmla="*/ 50 w 52"/>
                    <a:gd name="T13" fmla="*/ 129 h 142"/>
                    <a:gd name="T14" fmla="*/ 43 w 52"/>
                    <a:gd name="T15" fmla="*/ 141 h 1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142">
                      <a:moveTo>
                        <a:pt x="43" y="141"/>
                      </a:moveTo>
                      <a:cubicBezTo>
                        <a:pt x="38" y="142"/>
                        <a:pt x="32" y="139"/>
                        <a:pt x="31" y="133"/>
                      </a:cubicBezTo>
                      <a:cubicBezTo>
                        <a:pt x="1" y="13"/>
                        <a:pt x="1" y="13"/>
                        <a:pt x="1" y="13"/>
                      </a:cubicBezTo>
                      <a:cubicBezTo>
                        <a:pt x="0" y="8"/>
                        <a:pt x="3" y="2"/>
                        <a:pt x="8" y="1"/>
                      </a:cubicBezTo>
                      <a:cubicBezTo>
                        <a:pt x="8" y="1"/>
                        <a:pt x="8" y="1"/>
                        <a:pt x="8" y="1"/>
                      </a:cubicBezTo>
                      <a:cubicBezTo>
                        <a:pt x="14" y="0"/>
                        <a:pt x="19" y="3"/>
                        <a:pt x="20" y="8"/>
                      </a:cubicBezTo>
                      <a:cubicBezTo>
                        <a:pt x="50" y="129"/>
                        <a:pt x="50" y="129"/>
                        <a:pt x="50" y="129"/>
                      </a:cubicBezTo>
                      <a:cubicBezTo>
                        <a:pt x="52" y="134"/>
                        <a:pt x="48" y="139"/>
                        <a:pt x="43" y="141"/>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294" name="Freeform 152">
                  <a:extLst>
                    <a:ext uri="{FF2B5EF4-FFF2-40B4-BE49-F238E27FC236}">
                      <a16:creationId xmlns="" xmlns:a16="http://schemas.microsoft.com/office/drawing/2014/main" id="{91B45762-B5EC-406A-9F94-D74C7038FA5F}"/>
                    </a:ext>
                  </a:extLst>
                </p:cNvPr>
                <p:cNvSpPr>
                  <a:spLocks/>
                </p:cNvSpPr>
                <p:nvPr/>
              </p:nvSpPr>
              <p:spPr bwMode="auto">
                <a:xfrm>
                  <a:off x="5243" y="1272"/>
                  <a:ext cx="183" cy="318"/>
                </a:xfrm>
                <a:custGeom>
                  <a:avLst/>
                  <a:gdLst>
                    <a:gd name="T0" fmla="*/ 70 w 77"/>
                    <a:gd name="T1" fmla="*/ 131 h 134"/>
                    <a:gd name="T2" fmla="*/ 57 w 77"/>
                    <a:gd name="T3" fmla="*/ 127 h 134"/>
                    <a:gd name="T4" fmla="*/ 2 w 77"/>
                    <a:gd name="T5" fmla="*/ 15 h 134"/>
                    <a:gd name="T6" fmla="*/ 7 w 77"/>
                    <a:gd name="T7" fmla="*/ 2 h 134"/>
                    <a:gd name="T8" fmla="*/ 7 w 77"/>
                    <a:gd name="T9" fmla="*/ 2 h 134"/>
                    <a:gd name="T10" fmla="*/ 20 w 77"/>
                    <a:gd name="T11" fmla="*/ 7 h 134"/>
                    <a:gd name="T12" fmla="*/ 75 w 77"/>
                    <a:gd name="T13" fmla="*/ 118 h 134"/>
                    <a:gd name="T14" fmla="*/ 70 w 77"/>
                    <a:gd name="T15" fmla="*/ 131 h 1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134">
                      <a:moveTo>
                        <a:pt x="70" y="131"/>
                      </a:moveTo>
                      <a:cubicBezTo>
                        <a:pt x="65" y="134"/>
                        <a:pt x="59" y="132"/>
                        <a:pt x="57" y="127"/>
                      </a:cubicBezTo>
                      <a:cubicBezTo>
                        <a:pt x="2" y="15"/>
                        <a:pt x="2" y="15"/>
                        <a:pt x="2" y="15"/>
                      </a:cubicBezTo>
                      <a:cubicBezTo>
                        <a:pt x="0" y="10"/>
                        <a:pt x="2" y="4"/>
                        <a:pt x="7" y="2"/>
                      </a:cubicBezTo>
                      <a:cubicBezTo>
                        <a:pt x="7" y="2"/>
                        <a:pt x="7" y="2"/>
                        <a:pt x="7" y="2"/>
                      </a:cubicBezTo>
                      <a:cubicBezTo>
                        <a:pt x="12" y="0"/>
                        <a:pt x="18" y="2"/>
                        <a:pt x="20" y="7"/>
                      </a:cubicBezTo>
                      <a:cubicBezTo>
                        <a:pt x="75" y="118"/>
                        <a:pt x="75" y="118"/>
                        <a:pt x="75" y="118"/>
                      </a:cubicBezTo>
                      <a:cubicBezTo>
                        <a:pt x="77" y="123"/>
                        <a:pt x="75" y="129"/>
                        <a:pt x="70" y="131"/>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295" name="Freeform 153">
                  <a:extLst>
                    <a:ext uri="{FF2B5EF4-FFF2-40B4-BE49-F238E27FC236}">
                      <a16:creationId xmlns="" xmlns:a16="http://schemas.microsoft.com/office/drawing/2014/main" id="{8A523224-9603-490A-96CC-9561A086AD25}"/>
                    </a:ext>
                  </a:extLst>
                </p:cNvPr>
                <p:cNvSpPr>
                  <a:spLocks/>
                </p:cNvSpPr>
                <p:nvPr/>
              </p:nvSpPr>
              <p:spPr bwMode="auto">
                <a:xfrm>
                  <a:off x="5033" y="993"/>
                  <a:ext cx="234" cy="284"/>
                </a:xfrm>
                <a:custGeom>
                  <a:avLst/>
                  <a:gdLst>
                    <a:gd name="T0" fmla="*/ 94 w 99"/>
                    <a:gd name="T1" fmla="*/ 117 h 120"/>
                    <a:gd name="T2" fmla="*/ 80 w 99"/>
                    <a:gd name="T3" fmla="*/ 115 h 120"/>
                    <a:gd name="T4" fmla="*/ 4 w 99"/>
                    <a:gd name="T5" fmla="*/ 17 h 120"/>
                    <a:gd name="T6" fmla="*/ 6 w 99"/>
                    <a:gd name="T7" fmla="*/ 3 h 120"/>
                    <a:gd name="T8" fmla="*/ 6 w 99"/>
                    <a:gd name="T9" fmla="*/ 3 h 120"/>
                    <a:gd name="T10" fmla="*/ 20 w 99"/>
                    <a:gd name="T11" fmla="*/ 5 h 120"/>
                    <a:gd name="T12" fmla="*/ 96 w 99"/>
                    <a:gd name="T13" fmla="*/ 103 h 120"/>
                    <a:gd name="T14" fmla="*/ 94 w 99"/>
                    <a:gd name="T15" fmla="*/ 117 h 1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 h="120">
                      <a:moveTo>
                        <a:pt x="94" y="117"/>
                      </a:moveTo>
                      <a:cubicBezTo>
                        <a:pt x="90" y="120"/>
                        <a:pt x="84" y="120"/>
                        <a:pt x="80" y="115"/>
                      </a:cubicBezTo>
                      <a:cubicBezTo>
                        <a:pt x="4" y="17"/>
                        <a:pt x="4" y="17"/>
                        <a:pt x="4" y="17"/>
                      </a:cubicBezTo>
                      <a:cubicBezTo>
                        <a:pt x="0" y="13"/>
                        <a:pt x="1" y="7"/>
                        <a:pt x="6" y="3"/>
                      </a:cubicBezTo>
                      <a:cubicBezTo>
                        <a:pt x="6" y="3"/>
                        <a:pt x="6" y="3"/>
                        <a:pt x="6" y="3"/>
                      </a:cubicBezTo>
                      <a:cubicBezTo>
                        <a:pt x="10" y="0"/>
                        <a:pt x="16" y="1"/>
                        <a:pt x="20" y="5"/>
                      </a:cubicBezTo>
                      <a:cubicBezTo>
                        <a:pt x="96" y="103"/>
                        <a:pt x="96" y="103"/>
                        <a:pt x="96" y="103"/>
                      </a:cubicBezTo>
                      <a:cubicBezTo>
                        <a:pt x="99" y="107"/>
                        <a:pt x="99" y="114"/>
                        <a:pt x="94" y="117"/>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296" name="Freeform 154">
                  <a:extLst>
                    <a:ext uri="{FF2B5EF4-FFF2-40B4-BE49-F238E27FC236}">
                      <a16:creationId xmlns="" xmlns:a16="http://schemas.microsoft.com/office/drawing/2014/main" id="{C1F49066-E0BB-4D28-BB80-A6FDC9AD5A4F}"/>
                    </a:ext>
                  </a:extLst>
                </p:cNvPr>
                <p:cNvSpPr>
                  <a:spLocks/>
                </p:cNvSpPr>
                <p:nvPr/>
              </p:nvSpPr>
              <p:spPr bwMode="auto">
                <a:xfrm>
                  <a:off x="4770" y="764"/>
                  <a:ext cx="279" cy="243"/>
                </a:xfrm>
                <a:custGeom>
                  <a:avLst/>
                  <a:gdLst>
                    <a:gd name="T0" fmla="*/ 114 w 118"/>
                    <a:gd name="T1" fmla="*/ 98 h 103"/>
                    <a:gd name="T2" fmla="*/ 100 w 118"/>
                    <a:gd name="T3" fmla="*/ 99 h 103"/>
                    <a:gd name="T4" fmla="*/ 5 w 118"/>
                    <a:gd name="T5" fmla="*/ 19 h 103"/>
                    <a:gd name="T6" fmla="*/ 4 w 118"/>
                    <a:gd name="T7" fmla="*/ 5 h 103"/>
                    <a:gd name="T8" fmla="*/ 4 w 118"/>
                    <a:gd name="T9" fmla="*/ 5 h 103"/>
                    <a:gd name="T10" fmla="*/ 18 w 118"/>
                    <a:gd name="T11" fmla="*/ 4 h 103"/>
                    <a:gd name="T12" fmla="*/ 113 w 118"/>
                    <a:gd name="T13" fmla="*/ 84 h 103"/>
                    <a:gd name="T14" fmla="*/ 114 w 118"/>
                    <a:gd name="T15" fmla="*/ 98 h 1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8" h="103">
                      <a:moveTo>
                        <a:pt x="114" y="98"/>
                      </a:moveTo>
                      <a:cubicBezTo>
                        <a:pt x="111" y="102"/>
                        <a:pt x="104" y="103"/>
                        <a:pt x="100" y="99"/>
                      </a:cubicBezTo>
                      <a:cubicBezTo>
                        <a:pt x="5" y="19"/>
                        <a:pt x="5" y="19"/>
                        <a:pt x="5" y="19"/>
                      </a:cubicBezTo>
                      <a:cubicBezTo>
                        <a:pt x="1" y="16"/>
                        <a:pt x="0" y="9"/>
                        <a:pt x="4" y="5"/>
                      </a:cubicBezTo>
                      <a:cubicBezTo>
                        <a:pt x="4" y="5"/>
                        <a:pt x="4" y="5"/>
                        <a:pt x="4" y="5"/>
                      </a:cubicBezTo>
                      <a:cubicBezTo>
                        <a:pt x="7" y="1"/>
                        <a:pt x="14" y="0"/>
                        <a:pt x="18" y="4"/>
                      </a:cubicBezTo>
                      <a:cubicBezTo>
                        <a:pt x="113" y="84"/>
                        <a:pt x="113" y="84"/>
                        <a:pt x="113" y="84"/>
                      </a:cubicBezTo>
                      <a:cubicBezTo>
                        <a:pt x="117" y="87"/>
                        <a:pt x="118" y="94"/>
                        <a:pt x="114" y="98"/>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297" name="Freeform 155">
                  <a:extLst>
                    <a:ext uri="{FF2B5EF4-FFF2-40B4-BE49-F238E27FC236}">
                      <a16:creationId xmlns="" xmlns:a16="http://schemas.microsoft.com/office/drawing/2014/main" id="{FE2E37D2-7E10-4C13-9054-93F9D85DE7C3}"/>
                    </a:ext>
                  </a:extLst>
                </p:cNvPr>
                <p:cNvSpPr>
                  <a:spLocks/>
                </p:cNvSpPr>
                <p:nvPr/>
              </p:nvSpPr>
              <p:spPr bwMode="auto">
                <a:xfrm>
                  <a:off x="4465" y="596"/>
                  <a:ext cx="315" cy="191"/>
                </a:xfrm>
                <a:custGeom>
                  <a:avLst/>
                  <a:gdLst>
                    <a:gd name="T0" fmla="*/ 130 w 133"/>
                    <a:gd name="T1" fmla="*/ 74 h 81"/>
                    <a:gd name="T2" fmla="*/ 116 w 133"/>
                    <a:gd name="T3" fmla="*/ 78 h 81"/>
                    <a:gd name="T4" fmla="*/ 7 w 133"/>
                    <a:gd name="T5" fmla="*/ 20 h 81"/>
                    <a:gd name="T6" fmla="*/ 3 w 133"/>
                    <a:gd name="T7" fmla="*/ 6 h 81"/>
                    <a:gd name="T8" fmla="*/ 3 w 133"/>
                    <a:gd name="T9" fmla="*/ 6 h 81"/>
                    <a:gd name="T10" fmla="*/ 16 w 133"/>
                    <a:gd name="T11" fmla="*/ 2 h 81"/>
                    <a:gd name="T12" fmla="*/ 126 w 133"/>
                    <a:gd name="T13" fmla="*/ 61 h 81"/>
                    <a:gd name="T14" fmla="*/ 130 w 133"/>
                    <a:gd name="T15" fmla="*/ 74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3" h="81">
                      <a:moveTo>
                        <a:pt x="130" y="74"/>
                      </a:moveTo>
                      <a:cubicBezTo>
                        <a:pt x="127" y="79"/>
                        <a:pt x="121" y="81"/>
                        <a:pt x="116" y="78"/>
                      </a:cubicBezTo>
                      <a:cubicBezTo>
                        <a:pt x="7" y="20"/>
                        <a:pt x="7" y="20"/>
                        <a:pt x="7" y="20"/>
                      </a:cubicBezTo>
                      <a:cubicBezTo>
                        <a:pt x="2" y="17"/>
                        <a:pt x="0" y="11"/>
                        <a:pt x="3" y="6"/>
                      </a:cubicBezTo>
                      <a:cubicBezTo>
                        <a:pt x="3" y="6"/>
                        <a:pt x="3" y="6"/>
                        <a:pt x="3" y="6"/>
                      </a:cubicBezTo>
                      <a:cubicBezTo>
                        <a:pt x="5" y="2"/>
                        <a:pt x="11" y="0"/>
                        <a:pt x="16" y="2"/>
                      </a:cubicBezTo>
                      <a:cubicBezTo>
                        <a:pt x="126" y="61"/>
                        <a:pt x="126" y="61"/>
                        <a:pt x="126" y="61"/>
                      </a:cubicBezTo>
                      <a:cubicBezTo>
                        <a:pt x="131" y="63"/>
                        <a:pt x="133" y="69"/>
                        <a:pt x="130" y="74"/>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298" name="Freeform 156">
                  <a:extLst>
                    <a:ext uri="{FF2B5EF4-FFF2-40B4-BE49-F238E27FC236}">
                      <a16:creationId xmlns="" xmlns:a16="http://schemas.microsoft.com/office/drawing/2014/main" id="{2AAAE604-12A8-4977-9726-E5444A528EEF}"/>
                    </a:ext>
                  </a:extLst>
                </p:cNvPr>
                <p:cNvSpPr>
                  <a:spLocks/>
                </p:cNvSpPr>
                <p:nvPr/>
              </p:nvSpPr>
              <p:spPr bwMode="auto">
                <a:xfrm>
                  <a:off x="4134" y="494"/>
                  <a:ext cx="333" cy="132"/>
                </a:xfrm>
                <a:custGeom>
                  <a:avLst/>
                  <a:gdLst>
                    <a:gd name="T0" fmla="*/ 139 w 141"/>
                    <a:gd name="T1" fmla="*/ 48 h 56"/>
                    <a:gd name="T2" fmla="*/ 127 w 141"/>
                    <a:gd name="T3" fmla="*/ 55 h 56"/>
                    <a:gd name="T4" fmla="*/ 8 w 141"/>
                    <a:gd name="T5" fmla="*/ 21 h 56"/>
                    <a:gd name="T6" fmla="*/ 1 w 141"/>
                    <a:gd name="T7" fmla="*/ 8 h 56"/>
                    <a:gd name="T8" fmla="*/ 1 w 141"/>
                    <a:gd name="T9" fmla="*/ 8 h 56"/>
                    <a:gd name="T10" fmla="*/ 13 w 141"/>
                    <a:gd name="T11" fmla="*/ 1 h 56"/>
                    <a:gd name="T12" fmla="*/ 133 w 141"/>
                    <a:gd name="T13" fmla="*/ 36 h 56"/>
                    <a:gd name="T14" fmla="*/ 139 w 141"/>
                    <a:gd name="T15" fmla="*/ 48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56">
                      <a:moveTo>
                        <a:pt x="139" y="48"/>
                      </a:moveTo>
                      <a:cubicBezTo>
                        <a:pt x="138" y="53"/>
                        <a:pt x="132" y="56"/>
                        <a:pt x="127" y="55"/>
                      </a:cubicBezTo>
                      <a:cubicBezTo>
                        <a:pt x="8" y="21"/>
                        <a:pt x="8" y="21"/>
                        <a:pt x="8" y="21"/>
                      </a:cubicBezTo>
                      <a:cubicBezTo>
                        <a:pt x="3" y="19"/>
                        <a:pt x="0" y="14"/>
                        <a:pt x="1" y="8"/>
                      </a:cubicBezTo>
                      <a:cubicBezTo>
                        <a:pt x="1" y="8"/>
                        <a:pt x="1" y="8"/>
                        <a:pt x="1" y="8"/>
                      </a:cubicBezTo>
                      <a:cubicBezTo>
                        <a:pt x="3" y="3"/>
                        <a:pt x="8" y="0"/>
                        <a:pt x="13" y="1"/>
                      </a:cubicBezTo>
                      <a:cubicBezTo>
                        <a:pt x="133" y="36"/>
                        <a:pt x="133" y="36"/>
                        <a:pt x="133" y="36"/>
                      </a:cubicBezTo>
                      <a:cubicBezTo>
                        <a:pt x="138" y="37"/>
                        <a:pt x="141" y="43"/>
                        <a:pt x="139" y="48"/>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sp>
              <p:nvSpPr>
                <p:cNvPr id="299" name="Freeform 157">
                  <a:extLst>
                    <a:ext uri="{FF2B5EF4-FFF2-40B4-BE49-F238E27FC236}">
                      <a16:creationId xmlns="" xmlns:a16="http://schemas.microsoft.com/office/drawing/2014/main" id="{6F43003B-A108-4B6A-BB53-7EBB652A0BC7}"/>
                    </a:ext>
                  </a:extLst>
                </p:cNvPr>
                <p:cNvSpPr>
                  <a:spLocks/>
                </p:cNvSpPr>
                <p:nvPr/>
              </p:nvSpPr>
              <p:spPr bwMode="auto">
                <a:xfrm>
                  <a:off x="3786" y="465"/>
                  <a:ext cx="343" cy="69"/>
                </a:xfrm>
                <a:custGeom>
                  <a:avLst/>
                  <a:gdLst>
                    <a:gd name="T0" fmla="*/ 145 w 145"/>
                    <a:gd name="T1" fmla="*/ 20 h 29"/>
                    <a:gd name="T2" fmla="*/ 134 w 145"/>
                    <a:gd name="T3" fmla="*/ 29 h 29"/>
                    <a:gd name="T4" fmla="*/ 10 w 145"/>
                    <a:gd name="T5" fmla="*/ 20 h 29"/>
                    <a:gd name="T6" fmla="*/ 1 w 145"/>
                    <a:gd name="T7" fmla="*/ 9 h 29"/>
                    <a:gd name="T8" fmla="*/ 1 w 145"/>
                    <a:gd name="T9" fmla="*/ 9 h 29"/>
                    <a:gd name="T10" fmla="*/ 12 w 145"/>
                    <a:gd name="T11" fmla="*/ 0 h 29"/>
                    <a:gd name="T12" fmla="*/ 135 w 145"/>
                    <a:gd name="T13" fmla="*/ 9 h 29"/>
                    <a:gd name="T14" fmla="*/ 145 w 145"/>
                    <a:gd name="T15" fmla="*/ 20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5" h="29">
                      <a:moveTo>
                        <a:pt x="145" y="20"/>
                      </a:moveTo>
                      <a:cubicBezTo>
                        <a:pt x="144" y="25"/>
                        <a:pt x="139" y="29"/>
                        <a:pt x="134" y="29"/>
                      </a:cubicBezTo>
                      <a:cubicBezTo>
                        <a:pt x="10" y="20"/>
                        <a:pt x="10" y="20"/>
                        <a:pt x="10" y="20"/>
                      </a:cubicBezTo>
                      <a:cubicBezTo>
                        <a:pt x="5" y="20"/>
                        <a:pt x="0" y="15"/>
                        <a:pt x="1" y="9"/>
                      </a:cubicBezTo>
                      <a:cubicBezTo>
                        <a:pt x="1" y="9"/>
                        <a:pt x="1" y="9"/>
                        <a:pt x="1" y="9"/>
                      </a:cubicBezTo>
                      <a:cubicBezTo>
                        <a:pt x="1" y="4"/>
                        <a:pt x="6" y="0"/>
                        <a:pt x="12" y="0"/>
                      </a:cubicBezTo>
                      <a:cubicBezTo>
                        <a:pt x="135" y="9"/>
                        <a:pt x="135" y="9"/>
                        <a:pt x="135" y="9"/>
                      </a:cubicBezTo>
                      <a:cubicBezTo>
                        <a:pt x="141" y="9"/>
                        <a:pt x="145" y="14"/>
                        <a:pt x="145" y="20"/>
                      </a:cubicBezTo>
                      <a:close/>
                    </a:path>
                  </a:pathLst>
                </a:custGeom>
                <a:gradFill flip="none" rotWithShape="1">
                  <a:gsLst>
                    <a:gs pos="0">
                      <a:schemeClr val="accent3"/>
                    </a:gs>
                    <a:gs pos="100000">
                      <a:srgbClr val="021F65">
                        <a:alpha val="0"/>
                      </a:srgbClr>
                    </a:gs>
                  </a:gsLst>
                  <a:path path="circle">
                    <a:fillToRect l="100000" b="100000"/>
                  </a:path>
                  <a:tileRect t="-100000" r="-100000"/>
                </a:gra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ctr"/>
                  <a:endParaRPr lang="zh-CN" altLang="en-US" sz="2000"/>
                </a:p>
              </p:txBody>
            </p:sp>
          </p:grpSp>
          <p:grpSp>
            <p:nvGrpSpPr>
              <p:cNvPr id="265" name="组合 264">
                <a:extLst>
                  <a:ext uri="{FF2B5EF4-FFF2-40B4-BE49-F238E27FC236}">
                    <a16:creationId xmlns="" xmlns:a16="http://schemas.microsoft.com/office/drawing/2014/main" id="{7AC07C8A-1242-4A49-BB58-2D4647C9B239}"/>
                  </a:ext>
                </a:extLst>
              </p:cNvPr>
              <p:cNvGrpSpPr/>
              <p:nvPr/>
            </p:nvGrpSpPr>
            <p:grpSpPr>
              <a:xfrm>
                <a:off x="4138211" y="2008843"/>
                <a:ext cx="526838" cy="526836"/>
                <a:chOff x="3623889" y="1125021"/>
                <a:chExt cx="564634" cy="564632"/>
              </a:xfrm>
            </p:grpSpPr>
            <p:sp>
              <p:nvSpPr>
                <p:cNvPr id="266" name="任意多边形 350">
                  <a:extLst>
                    <a:ext uri="{FF2B5EF4-FFF2-40B4-BE49-F238E27FC236}">
                      <a16:creationId xmlns="" xmlns:a16="http://schemas.microsoft.com/office/drawing/2014/main" id="{B196C06A-AD49-4635-BDFA-04DBBEB84C35}"/>
                    </a:ext>
                  </a:extLst>
                </p:cNvPr>
                <p:cNvSpPr/>
                <p:nvPr/>
              </p:nvSpPr>
              <p:spPr>
                <a:xfrm rot="10800000">
                  <a:off x="3623889" y="1125021"/>
                  <a:ext cx="138551" cy="138550"/>
                </a:xfrm>
                <a:custGeom>
                  <a:avLst/>
                  <a:gdLst>
                    <a:gd name="connsiteX0" fmla="*/ 0 w 138551"/>
                    <a:gd name="connsiteY0" fmla="*/ 138550 h 138550"/>
                    <a:gd name="connsiteX1" fmla="*/ 0 w 138551"/>
                    <a:gd name="connsiteY1" fmla="*/ 0 h 138550"/>
                    <a:gd name="connsiteX2" fmla="*/ 138551 w 138551"/>
                    <a:gd name="connsiteY2" fmla="*/ 0 h 138550"/>
                    <a:gd name="connsiteX3" fmla="*/ 120038 w 138551"/>
                    <a:gd name="connsiteY3" fmla="*/ 34107 h 138550"/>
                    <a:gd name="connsiteX4" fmla="*/ 34107 w 138551"/>
                    <a:gd name="connsiteY4" fmla="*/ 120037 h 138550"/>
                    <a:gd name="connsiteX5" fmla="*/ 0 w 138551"/>
                    <a:gd name="connsiteY5" fmla="*/ 138550 h 138550"/>
                    <a:gd name="connsiteX0" fmla="*/ 0 w 138551"/>
                    <a:gd name="connsiteY0" fmla="*/ 0 h 138550"/>
                    <a:gd name="connsiteX1" fmla="*/ 138551 w 138551"/>
                    <a:gd name="connsiteY1" fmla="*/ 0 h 138550"/>
                    <a:gd name="connsiteX2" fmla="*/ 120038 w 138551"/>
                    <a:gd name="connsiteY2" fmla="*/ 34107 h 138550"/>
                    <a:gd name="connsiteX3" fmla="*/ 34107 w 138551"/>
                    <a:gd name="connsiteY3" fmla="*/ 120037 h 138550"/>
                    <a:gd name="connsiteX4" fmla="*/ 0 w 138551"/>
                    <a:gd name="connsiteY4" fmla="*/ 138550 h 138550"/>
                    <a:gd name="connsiteX5" fmla="*/ 91440 w 138551"/>
                    <a:gd name="connsiteY5" fmla="*/ 91440 h 138550"/>
                    <a:gd name="connsiteX0" fmla="*/ 138551 w 138551"/>
                    <a:gd name="connsiteY0" fmla="*/ 0 h 138550"/>
                    <a:gd name="connsiteX1" fmla="*/ 120038 w 138551"/>
                    <a:gd name="connsiteY1" fmla="*/ 34107 h 138550"/>
                    <a:gd name="connsiteX2" fmla="*/ 34107 w 138551"/>
                    <a:gd name="connsiteY2" fmla="*/ 120037 h 138550"/>
                    <a:gd name="connsiteX3" fmla="*/ 0 w 138551"/>
                    <a:gd name="connsiteY3" fmla="*/ 138550 h 138550"/>
                    <a:gd name="connsiteX4" fmla="*/ 91440 w 138551"/>
                    <a:gd name="connsiteY4" fmla="*/ 91440 h 138550"/>
                    <a:gd name="connsiteX0" fmla="*/ 138551 w 138551"/>
                    <a:gd name="connsiteY0" fmla="*/ 0 h 138550"/>
                    <a:gd name="connsiteX1" fmla="*/ 120038 w 138551"/>
                    <a:gd name="connsiteY1" fmla="*/ 34107 h 138550"/>
                    <a:gd name="connsiteX2" fmla="*/ 34107 w 138551"/>
                    <a:gd name="connsiteY2" fmla="*/ 120037 h 138550"/>
                    <a:gd name="connsiteX3" fmla="*/ 0 w 138551"/>
                    <a:gd name="connsiteY3" fmla="*/ 138550 h 138550"/>
                  </a:gdLst>
                  <a:ahLst/>
                  <a:cxnLst>
                    <a:cxn ang="0">
                      <a:pos x="connsiteX0" y="connsiteY0"/>
                    </a:cxn>
                    <a:cxn ang="0">
                      <a:pos x="connsiteX1" y="connsiteY1"/>
                    </a:cxn>
                    <a:cxn ang="0">
                      <a:pos x="connsiteX2" y="connsiteY2"/>
                    </a:cxn>
                    <a:cxn ang="0">
                      <a:pos x="connsiteX3" y="connsiteY3"/>
                    </a:cxn>
                  </a:cxnLst>
                  <a:rect l="l" t="t" r="r" b="b"/>
                  <a:pathLst>
                    <a:path w="138551" h="138550">
                      <a:moveTo>
                        <a:pt x="138551" y="0"/>
                      </a:moveTo>
                      <a:lnTo>
                        <a:pt x="120038" y="34107"/>
                      </a:lnTo>
                      <a:cubicBezTo>
                        <a:pt x="97170" y="67957"/>
                        <a:pt x="67957" y="97169"/>
                        <a:pt x="34107" y="120037"/>
                      </a:cubicBezTo>
                      <a:lnTo>
                        <a:pt x="0" y="138550"/>
                      </a:lnTo>
                    </a:path>
                  </a:pathLst>
                </a:custGeom>
                <a:noFill/>
                <a:ln w="19050">
                  <a:solidFill>
                    <a:schemeClr val="bg1"/>
                  </a:solidFill>
                </a:ln>
                <a:effectLst>
                  <a:outerShdw blurRad="63500" sx="102000" sy="1020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67" name="任意多边形 351">
                  <a:extLst>
                    <a:ext uri="{FF2B5EF4-FFF2-40B4-BE49-F238E27FC236}">
                      <a16:creationId xmlns="" xmlns:a16="http://schemas.microsoft.com/office/drawing/2014/main" id="{19691E19-1FE7-4E81-916E-B9233DBD7C7E}"/>
                    </a:ext>
                  </a:extLst>
                </p:cNvPr>
                <p:cNvSpPr/>
                <p:nvPr/>
              </p:nvSpPr>
              <p:spPr>
                <a:xfrm rot="10800000">
                  <a:off x="4049972" y="1125021"/>
                  <a:ext cx="138551" cy="138550"/>
                </a:xfrm>
                <a:custGeom>
                  <a:avLst/>
                  <a:gdLst>
                    <a:gd name="connsiteX0" fmla="*/ 138551 w 138551"/>
                    <a:gd name="connsiteY0" fmla="*/ 138550 h 138550"/>
                    <a:gd name="connsiteX1" fmla="*/ 104444 w 138551"/>
                    <a:gd name="connsiteY1" fmla="*/ 120037 h 138550"/>
                    <a:gd name="connsiteX2" fmla="*/ 18513 w 138551"/>
                    <a:gd name="connsiteY2" fmla="*/ 34107 h 138550"/>
                    <a:gd name="connsiteX3" fmla="*/ 0 w 138551"/>
                    <a:gd name="connsiteY3" fmla="*/ 0 h 138550"/>
                    <a:gd name="connsiteX4" fmla="*/ 138551 w 138551"/>
                    <a:gd name="connsiteY4" fmla="*/ 0 h 138550"/>
                    <a:gd name="connsiteX5" fmla="*/ 138551 w 138551"/>
                    <a:gd name="connsiteY5" fmla="*/ 138550 h 138550"/>
                    <a:gd name="connsiteX0" fmla="*/ 138551 w 229991"/>
                    <a:gd name="connsiteY0" fmla="*/ 0 h 138550"/>
                    <a:gd name="connsiteX1" fmla="*/ 138551 w 229991"/>
                    <a:gd name="connsiteY1" fmla="*/ 138550 h 138550"/>
                    <a:gd name="connsiteX2" fmla="*/ 104444 w 229991"/>
                    <a:gd name="connsiteY2" fmla="*/ 120037 h 138550"/>
                    <a:gd name="connsiteX3" fmla="*/ 18513 w 229991"/>
                    <a:gd name="connsiteY3" fmla="*/ 34107 h 138550"/>
                    <a:gd name="connsiteX4" fmla="*/ 0 w 229991"/>
                    <a:gd name="connsiteY4" fmla="*/ 0 h 138550"/>
                    <a:gd name="connsiteX5" fmla="*/ 229991 w 229991"/>
                    <a:gd name="connsiteY5" fmla="*/ 91440 h 138550"/>
                    <a:gd name="connsiteX0" fmla="*/ 138551 w 229991"/>
                    <a:gd name="connsiteY0" fmla="*/ 138550 h 138550"/>
                    <a:gd name="connsiteX1" fmla="*/ 104444 w 229991"/>
                    <a:gd name="connsiteY1" fmla="*/ 120037 h 138550"/>
                    <a:gd name="connsiteX2" fmla="*/ 18513 w 229991"/>
                    <a:gd name="connsiteY2" fmla="*/ 34107 h 138550"/>
                    <a:gd name="connsiteX3" fmla="*/ 0 w 229991"/>
                    <a:gd name="connsiteY3" fmla="*/ 0 h 138550"/>
                    <a:gd name="connsiteX4" fmla="*/ 229991 w 229991"/>
                    <a:gd name="connsiteY4" fmla="*/ 91440 h 138550"/>
                    <a:gd name="connsiteX0" fmla="*/ 138551 w 138551"/>
                    <a:gd name="connsiteY0" fmla="*/ 138550 h 138550"/>
                    <a:gd name="connsiteX1" fmla="*/ 104444 w 138551"/>
                    <a:gd name="connsiteY1" fmla="*/ 120037 h 138550"/>
                    <a:gd name="connsiteX2" fmla="*/ 18513 w 138551"/>
                    <a:gd name="connsiteY2" fmla="*/ 34107 h 138550"/>
                    <a:gd name="connsiteX3" fmla="*/ 0 w 138551"/>
                    <a:gd name="connsiteY3" fmla="*/ 0 h 138550"/>
                  </a:gdLst>
                  <a:ahLst/>
                  <a:cxnLst>
                    <a:cxn ang="0">
                      <a:pos x="connsiteX0" y="connsiteY0"/>
                    </a:cxn>
                    <a:cxn ang="0">
                      <a:pos x="connsiteX1" y="connsiteY1"/>
                    </a:cxn>
                    <a:cxn ang="0">
                      <a:pos x="connsiteX2" y="connsiteY2"/>
                    </a:cxn>
                    <a:cxn ang="0">
                      <a:pos x="connsiteX3" y="connsiteY3"/>
                    </a:cxn>
                  </a:cxnLst>
                  <a:rect l="l" t="t" r="r" b="b"/>
                  <a:pathLst>
                    <a:path w="138551" h="138550">
                      <a:moveTo>
                        <a:pt x="138551" y="138550"/>
                      </a:moveTo>
                      <a:lnTo>
                        <a:pt x="104444" y="120037"/>
                      </a:lnTo>
                      <a:cubicBezTo>
                        <a:pt x="70594" y="97169"/>
                        <a:pt x="41382" y="67957"/>
                        <a:pt x="18513" y="34107"/>
                      </a:cubicBezTo>
                      <a:lnTo>
                        <a:pt x="0" y="0"/>
                      </a:lnTo>
                    </a:path>
                  </a:pathLst>
                </a:custGeom>
                <a:noFill/>
                <a:ln w="19050">
                  <a:solidFill>
                    <a:schemeClr val="bg1"/>
                  </a:solidFill>
                </a:ln>
                <a:effectLst>
                  <a:outerShdw blurRad="63500" sx="102000" sy="1020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68" name="任意多边形 352">
                  <a:extLst>
                    <a:ext uri="{FF2B5EF4-FFF2-40B4-BE49-F238E27FC236}">
                      <a16:creationId xmlns="" xmlns:a16="http://schemas.microsoft.com/office/drawing/2014/main" id="{F7E8B02E-FBF9-45A4-B821-E24C8D75B695}"/>
                    </a:ext>
                  </a:extLst>
                </p:cNvPr>
                <p:cNvSpPr/>
                <p:nvPr/>
              </p:nvSpPr>
              <p:spPr>
                <a:xfrm rot="10800000">
                  <a:off x="3623889" y="1551103"/>
                  <a:ext cx="138551" cy="138550"/>
                </a:xfrm>
                <a:custGeom>
                  <a:avLst/>
                  <a:gdLst>
                    <a:gd name="connsiteX0" fmla="*/ 138551 w 138551"/>
                    <a:gd name="connsiteY0" fmla="*/ 138550 h 138550"/>
                    <a:gd name="connsiteX1" fmla="*/ 0 w 138551"/>
                    <a:gd name="connsiteY1" fmla="*/ 138550 h 138550"/>
                    <a:gd name="connsiteX2" fmla="*/ 0 w 138551"/>
                    <a:gd name="connsiteY2" fmla="*/ 0 h 138550"/>
                    <a:gd name="connsiteX3" fmla="*/ 34107 w 138551"/>
                    <a:gd name="connsiteY3" fmla="*/ 18513 h 138550"/>
                    <a:gd name="connsiteX4" fmla="*/ 120038 w 138551"/>
                    <a:gd name="connsiteY4" fmla="*/ 104443 h 138550"/>
                    <a:gd name="connsiteX5" fmla="*/ 138551 w 138551"/>
                    <a:gd name="connsiteY5" fmla="*/ 138550 h 138550"/>
                    <a:gd name="connsiteX0" fmla="*/ 0 w 138551"/>
                    <a:gd name="connsiteY0" fmla="*/ 138550 h 229990"/>
                    <a:gd name="connsiteX1" fmla="*/ 0 w 138551"/>
                    <a:gd name="connsiteY1" fmla="*/ 0 h 229990"/>
                    <a:gd name="connsiteX2" fmla="*/ 34107 w 138551"/>
                    <a:gd name="connsiteY2" fmla="*/ 18513 h 229990"/>
                    <a:gd name="connsiteX3" fmla="*/ 120038 w 138551"/>
                    <a:gd name="connsiteY3" fmla="*/ 104443 h 229990"/>
                    <a:gd name="connsiteX4" fmla="*/ 138551 w 138551"/>
                    <a:gd name="connsiteY4" fmla="*/ 138550 h 229990"/>
                    <a:gd name="connsiteX5" fmla="*/ 91440 w 138551"/>
                    <a:gd name="connsiteY5" fmla="*/ 229990 h 229990"/>
                    <a:gd name="connsiteX0" fmla="*/ 0 w 138551"/>
                    <a:gd name="connsiteY0" fmla="*/ 0 h 229990"/>
                    <a:gd name="connsiteX1" fmla="*/ 34107 w 138551"/>
                    <a:gd name="connsiteY1" fmla="*/ 18513 h 229990"/>
                    <a:gd name="connsiteX2" fmla="*/ 120038 w 138551"/>
                    <a:gd name="connsiteY2" fmla="*/ 104443 h 229990"/>
                    <a:gd name="connsiteX3" fmla="*/ 138551 w 138551"/>
                    <a:gd name="connsiteY3" fmla="*/ 138550 h 229990"/>
                    <a:gd name="connsiteX4" fmla="*/ 91440 w 138551"/>
                    <a:gd name="connsiteY4" fmla="*/ 229990 h 229990"/>
                    <a:gd name="connsiteX0" fmla="*/ 0 w 138551"/>
                    <a:gd name="connsiteY0" fmla="*/ 0 h 138550"/>
                    <a:gd name="connsiteX1" fmla="*/ 34107 w 138551"/>
                    <a:gd name="connsiteY1" fmla="*/ 18513 h 138550"/>
                    <a:gd name="connsiteX2" fmla="*/ 120038 w 138551"/>
                    <a:gd name="connsiteY2" fmla="*/ 104443 h 138550"/>
                    <a:gd name="connsiteX3" fmla="*/ 138551 w 138551"/>
                    <a:gd name="connsiteY3" fmla="*/ 138550 h 138550"/>
                  </a:gdLst>
                  <a:ahLst/>
                  <a:cxnLst>
                    <a:cxn ang="0">
                      <a:pos x="connsiteX0" y="connsiteY0"/>
                    </a:cxn>
                    <a:cxn ang="0">
                      <a:pos x="connsiteX1" y="connsiteY1"/>
                    </a:cxn>
                    <a:cxn ang="0">
                      <a:pos x="connsiteX2" y="connsiteY2"/>
                    </a:cxn>
                    <a:cxn ang="0">
                      <a:pos x="connsiteX3" y="connsiteY3"/>
                    </a:cxn>
                  </a:cxnLst>
                  <a:rect l="l" t="t" r="r" b="b"/>
                  <a:pathLst>
                    <a:path w="138551" h="138550">
                      <a:moveTo>
                        <a:pt x="0" y="0"/>
                      </a:moveTo>
                      <a:lnTo>
                        <a:pt x="34107" y="18513"/>
                      </a:lnTo>
                      <a:cubicBezTo>
                        <a:pt x="67957" y="41381"/>
                        <a:pt x="97170" y="70593"/>
                        <a:pt x="120038" y="104443"/>
                      </a:cubicBezTo>
                      <a:lnTo>
                        <a:pt x="138551" y="138550"/>
                      </a:lnTo>
                    </a:path>
                  </a:pathLst>
                </a:custGeom>
                <a:noFill/>
                <a:ln w="19050">
                  <a:solidFill>
                    <a:schemeClr val="bg1"/>
                  </a:solidFill>
                </a:ln>
                <a:effectLst>
                  <a:outerShdw blurRad="63500" sx="102000" sy="1020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269" name="任意多边形 353">
                  <a:extLst>
                    <a:ext uri="{FF2B5EF4-FFF2-40B4-BE49-F238E27FC236}">
                      <a16:creationId xmlns="" xmlns:a16="http://schemas.microsoft.com/office/drawing/2014/main" id="{2365CC4A-50E4-435D-AF9C-2EE20B90675C}"/>
                    </a:ext>
                  </a:extLst>
                </p:cNvPr>
                <p:cNvSpPr/>
                <p:nvPr/>
              </p:nvSpPr>
              <p:spPr>
                <a:xfrm rot="10800000">
                  <a:off x="4049972" y="1551103"/>
                  <a:ext cx="138551" cy="138550"/>
                </a:xfrm>
                <a:custGeom>
                  <a:avLst/>
                  <a:gdLst>
                    <a:gd name="connsiteX0" fmla="*/ 138551 w 138551"/>
                    <a:gd name="connsiteY0" fmla="*/ 138550 h 138550"/>
                    <a:gd name="connsiteX1" fmla="*/ 0 w 138551"/>
                    <a:gd name="connsiteY1" fmla="*/ 138550 h 138550"/>
                    <a:gd name="connsiteX2" fmla="*/ 18513 w 138551"/>
                    <a:gd name="connsiteY2" fmla="*/ 104443 h 138550"/>
                    <a:gd name="connsiteX3" fmla="*/ 104444 w 138551"/>
                    <a:gd name="connsiteY3" fmla="*/ 18513 h 138550"/>
                    <a:gd name="connsiteX4" fmla="*/ 138551 w 138551"/>
                    <a:gd name="connsiteY4" fmla="*/ 0 h 138550"/>
                    <a:gd name="connsiteX5" fmla="*/ 138551 w 138551"/>
                    <a:gd name="connsiteY5" fmla="*/ 138550 h 138550"/>
                    <a:gd name="connsiteX0" fmla="*/ 138551 w 229991"/>
                    <a:gd name="connsiteY0" fmla="*/ 138550 h 229990"/>
                    <a:gd name="connsiteX1" fmla="*/ 0 w 229991"/>
                    <a:gd name="connsiteY1" fmla="*/ 138550 h 229990"/>
                    <a:gd name="connsiteX2" fmla="*/ 18513 w 229991"/>
                    <a:gd name="connsiteY2" fmla="*/ 104443 h 229990"/>
                    <a:gd name="connsiteX3" fmla="*/ 104444 w 229991"/>
                    <a:gd name="connsiteY3" fmla="*/ 18513 h 229990"/>
                    <a:gd name="connsiteX4" fmla="*/ 138551 w 229991"/>
                    <a:gd name="connsiteY4" fmla="*/ 0 h 229990"/>
                    <a:gd name="connsiteX5" fmla="*/ 229991 w 229991"/>
                    <a:gd name="connsiteY5" fmla="*/ 229990 h 229990"/>
                    <a:gd name="connsiteX0" fmla="*/ 138551 w 138551"/>
                    <a:gd name="connsiteY0" fmla="*/ 138550 h 138550"/>
                    <a:gd name="connsiteX1" fmla="*/ 0 w 138551"/>
                    <a:gd name="connsiteY1" fmla="*/ 138550 h 138550"/>
                    <a:gd name="connsiteX2" fmla="*/ 18513 w 138551"/>
                    <a:gd name="connsiteY2" fmla="*/ 104443 h 138550"/>
                    <a:gd name="connsiteX3" fmla="*/ 104444 w 138551"/>
                    <a:gd name="connsiteY3" fmla="*/ 18513 h 138550"/>
                    <a:gd name="connsiteX4" fmla="*/ 138551 w 138551"/>
                    <a:gd name="connsiteY4" fmla="*/ 0 h 138550"/>
                    <a:gd name="connsiteX0" fmla="*/ 0 w 138551"/>
                    <a:gd name="connsiteY0" fmla="*/ 138550 h 138550"/>
                    <a:gd name="connsiteX1" fmla="*/ 18513 w 138551"/>
                    <a:gd name="connsiteY1" fmla="*/ 104443 h 138550"/>
                    <a:gd name="connsiteX2" fmla="*/ 104444 w 138551"/>
                    <a:gd name="connsiteY2" fmla="*/ 18513 h 138550"/>
                    <a:gd name="connsiteX3" fmla="*/ 138551 w 138551"/>
                    <a:gd name="connsiteY3" fmla="*/ 0 h 138550"/>
                  </a:gdLst>
                  <a:ahLst/>
                  <a:cxnLst>
                    <a:cxn ang="0">
                      <a:pos x="connsiteX0" y="connsiteY0"/>
                    </a:cxn>
                    <a:cxn ang="0">
                      <a:pos x="connsiteX1" y="connsiteY1"/>
                    </a:cxn>
                    <a:cxn ang="0">
                      <a:pos x="connsiteX2" y="connsiteY2"/>
                    </a:cxn>
                    <a:cxn ang="0">
                      <a:pos x="connsiteX3" y="connsiteY3"/>
                    </a:cxn>
                  </a:cxnLst>
                  <a:rect l="l" t="t" r="r" b="b"/>
                  <a:pathLst>
                    <a:path w="138551" h="138550">
                      <a:moveTo>
                        <a:pt x="0" y="138550"/>
                      </a:moveTo>
                      <a:lnTo>
                        <a:pt x="18513" y="104443"/>
                      </a:lnTo>
                      <a:cubicBezTo>
                        <a:pt x="41382" y="70593"/>
                        <a:pt x="70594" y="41381"/>
                        <a:pt x="104444" y="18513"/>
                      </a:cubicBezTo>
                      <a:lnTo>
                        <a:pt x="138551" y="0"/>
                      </a:lnTo>
                    </a:path>
                  </a:pathLst>
                </a:custGeom>
                <a:noFill/>
                <a:ln w="19050">
                  <a:solidFill>
                    <a:schemeClr val="bg1"/>
                  </a:solidFill>
                </a:ln>
                <a:effectLst>
                  <a:outerShdw blurRad="63500" sx="102000" sy="1020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sp>
          <p:nvSpPr>
            <p:cNvPr id="262" name="矩形 261">
              <a:extLst>
                <a:ext uri="{FF2B5EF4-FFF2-40B4-BE49-F238E27FC236}">
                  <a16:creationId xmlns="" xmlns:a16="http://schemas.microsoft.com/office/drawing/2014/main" id="{EDCD2F69-8135-4460-8D29-EACC89BDCE8A}"/>
                </a:ext>
              </a:extLst>
            </p:cNvPr>
            <p:cNvSpPr/>
            <p:nvPr/>
          </p:nvSpPr>
          <p:spPr>
            <a:xfrm>
              <a:off x="1874199" y="2298972"/>
              <a:ext cx="646331" cy="646331"/>
            </a:xfrm>
            <a:prstGeom prst="rect">
              <a:avLst/>
            </a:prstGeom>
          </p:spPr>
          <p:txBody>
            <a:bodyPr wrap="none">
              <a:spAutoFit/>
            </a:bodyPr>
            <a:lstStyle/>
            <a:p>
              <a:pPr lvl="0" algn="ctr"/>
              <a:r>
                <a:rPr lang="zh-CN" altLang="en-US" sz="3600" dirty="0">
                  <a:solidFill>
                    <a:srgbClr val="FFFFFF"/>
                  </a:solidFill>
                  <a:latin typeface="思源黑体 CN Bold" panose="020B0800000000000000" pitchFamily="34" charset="-122"/>
                  <a:ea typeface="思源黑体 CN Bold" panose="020B0800000000000000" pitchFamily="34" charset="-122"/>
                </a:rPr>
                <a:t>端</a:t>
              </a:r>
            </a:p>
          </p:txBody>
        </p:sp>
      </p:grpSp>
      <p:sp>
        <p:nvSpPr>
          <p:cNvPr id="353" name="矩形 352">
            <a:extLst>
              <a:ext uri="{FF2B5EF4-FFF2-40B4-BE49-F238E27FC236}">
                <a16:creationId xmlns="" xmlns:a16="http://schemas.microsoft.com/office/drawing/2014/main" id="{1A578AED-3ACD-429A-B0A6-C4ACE816C705}"/>
              </a:ext>
            </a:extLst>
          </p:cNvPr>
          <p:cNvSpPr/>
          <p:nvPr/>
        </p:nvSpPr>
        <p:spPr>
          <a:xfrm>
            <a:off x="1924248" y="4469007"/>
            <a:ext cx="1942412" cy="523220"/>
          </a:xfrm>
          <a:prstGeom prst="rect">
            <a:avLst/>
          </a:prstGeom>
        </p:spPr>
        <p:txBody>
          <a:bodyPr wrap="square">
            <a:spAutoFit/>
          </a:bodyPr>
          <a:lstStyle/>
          <a:p>
            <a:r>
              <a:rPr lang="zh-CN" altLang="en-US" sz="1400" dirty="0">
                <a:solidFill>
                  <a:schemeClr val="bg1"/>
                </a:solidFill>
              </a:rPr>
              <a:t>云计算、大数据基础设施强势突破</a:t>
            </a:r>
          </a:p>
        </p:txBody>
      </p:sp>
      <p:sp>
        <p:nvSpPr>
          <p:cNvPr id="354" name="矩形 353">
            <a:extLst>
              <a:ext uri="{FF2B5EF4-FFF2-40B4-BE49-F238E27FC236}">
                <a16:creationId xmlns="" xmlns:a16="http://schemas.microsoft.com/office/drawing/2014/main" id="{1CF1F9AE-75CD-4F2D-A18C-84C46395FE06}"/>
              </a:ext>
            </a:extLst>
          </p:cNvPr>
          <p:cNvSpPr/>
          <p:nvPr/>
        </p:nvSpPr>
        <p:spPr>
          <a:xfrm>
            <a:off x="4974660" y="3600252"/>
            <a:ext cx="2301030" cy="579438"/>
          </a:xfrm>
          <a:prstGeom prst="rect">
            <a:avLst/>
          </a:prstGeom>
          <a:gradFill flip="none" rotWithShape="1">
            <a:gsLst>
              <a:gs pos="0">
                <a:schemeClr val="accent3">
                  <a:alpha val="30000"/>
                </a:schemeClr>
              </a:gs>
              <a:gs pos="49000">
                <a:schemeClr val="accent3">
                  <a:alpha val="10000"/>
                </a:schemeClr>
              </a:gs>
              <a:gs pos="100000">
                <a:schemeClr val="accent3">
                  <a:alpha val="15000"/>
                </a:schemeClr>
              </a:gs>
            </a:gsLst>
            <a:lin ang="5400000" scaled="1"/>
            <a:tileRect/>
          </a:gradFill>
          <a:ln w="28575">
            <a:gradFill flip="none" rotWithShape="1">
              <a:gsLst>
                <a:gs pos="0">
                  <a:schemeClr val="accent3">
                    <a:alpha val="30000"/>
                  </a:schemeClr>
                </a:gs>
                <a:gs pos="100000">
                  <a:schemeClr val="accent3">
                    <a:alpha val="30000"/>
                  </a:schemeClr>
                </a:gs>
                <a:gs pos="52000">
                  <a:schemeClr val="accent3">
                    <a:alpha val="10000"/>
                  </a:scheme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5" name="矩形 354">
            <a:extLst>
              <a:ext uri="{FF2B5EF4-FFF2-40B4-BE49-F238E27FC236}">
                <a16:creationId xmlns="" xmlns:a16="http://schemas.microsoft.com/office/drawing/2014/main" id="{10D0A6DA-EA4A-46CA-9AA1-D1535722551E}"/>
              </a:ext>
            </a:extLst>
          </p:cNvPr>
          <p:cNvSpPr/>
          <p:nvPr/>
        </p:nvSpPr>
        <p:spPr>
          <a:xfrm>
            <a:off x="8272615" y="3600252"/>
            <a:ext cx="2301030" cy="579438"/>
          </a:xfrm>
          <a:prstGeom prst="rect">
            <a:avLst/>
          </a:prstGeom>
          <a:gradFill flip="none" rotWithShape="1">
            <a:gsLst>
              <a:gs pos="0">
                <a:schemeClr val="accent3">
                  <a:alpha val="30000"/>
                </a:schemeClr>
              </a:gs>
              <a:gs pos="49000">
                <a:schemeClr val="accent3">
                  <a:alpha val="10000"/>
                </a:schemeClr>
              </a:gs>
              <a:gs pos="100000">
                <a:schemeClr val="accent3">
                  <a:alpha val="15000"/>
                </a:schemeClr>
              </a:gs>
            </a:gsLst>
            <a:lin ang="5400000" scaled="1"/>
            <a:tileRect/>
          </a:gradFill>
          <a:ln w="28575">
            <a:gradFill flip="none" rotWithShape="1">
              <a:gsLst>
                <a:gs pos="0">
                  <a:schemeClr val="accent3">
                    <a:alpha val="30000"/>
                  </a:schemeClr>
                </a:gs>
                <a:gs pos="100000">
                  <a:schemeClr val="accent3">
                    <a:alpha val="30000"/>
                  </a:schemeClr>
                </a:gs>
                <a:gs pos="52000">
                  <a:schemeClr val="accent3">
                    <a:alpha val="10000"/>
                  </a:scheme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5" name="矩形 344">
            <a:extLst>
              <a:ext uri="{FF2B5EF4-FFF2-40B4-BE49-F238E27FC236}">
                <a16:creationId xmlns="" xmlns:a16="http://schemas.microsoft.com/office/drawing/2014/main" id="{AF4DDB4E-2D63-4308-948C-91B7DF244A7D}"/>
              </a:ext>
            </a:extLst>
          </p:cNvPr>
          <p:cNvSpPr/>
          <p:nvPr/>
        </p:nvSpPr>
        <p:spPr>
          <a:xfrm>
            <a:off x="1808534" y="3663149"/>
            <a:ext cx="2067714" cy="369332"/>
          </a:xfrm>
          <a:prstGeom prst="rect">
            <a:avLst/>
          </a:prstGeom>
        </p:spPr>
        <p:txBody>
          <a:bodyPr wrap="square">
            <a:spAutoFit/>
          </a:bodyPr>
          <a:lstStyle/>
          <a:p>
            <a:pPr algn="ctr"/>
            <a:r>
              <a:rPr lang="zh-CN" altLang="en-US" b="1" dirty="0">
                <a:solidFill>
                  <a:schemeClr val="bg1"/>
                </a:solidFill>
              </a:rPr>
              <a:t>云计算、大数据</a:t>
            </a:r>
          </a:p>
        </p:txBody>
      </p:sp>
      <p:sp>
        <p:nvSpPr>
          <p:cNvPr id="346" name="矩形 345">
            <a:extLst>
              <a:ext uri="{FF2B5EF4-FFF2-40B4-BE49-F238E27FC236}">
                <a16:creationId xmlns="" xmlns:a16="http://schemas.microsoft.com/office/drawing/2014/main" id="{468CDCDC-278F-46DE-8DDA-39842C0FD343}"/>
              </a:ext>
            </a:extLst>
          </p:cNvPr>
          <p:cNvSpPr/>
          <p:nvPr/>
        </p:nvSpPr>
        <p:spPr>
          <a:xfrm>
            <a:off x="5062144" y="3663149"/>
            <a:ext cx="2067714" cy="369332"/>
          </a:xfrm>
          <a:prstGeom prst="rect">
            <a:avLst/>
          </a:prstGeom>
        </p:spPr>
        <p:txBody>
          <a:bodyPr wrap="square">
            <a:spAutoFit/>
          </a:bodyPr>
          <a:lstStyle/>
          <a:p>
            <a:pPr algn="ctr"/>
            <a:r>
              <a:rPr lang="zh-CN" altLang="en-US" b="1" dirty="0">
                <a:solidFill>
                  <a:schemeClr val="bg1"/>
                </a:solidFill>
              </a:rPr>
              <a:t>互联网、物联网</a:t>
            </a:r>
          </a:p>
        </p:txBody>
      </p:sp>
      <p:sp>
        <p:nvSpPr>
          <p:cNvPr id="347" name="矩形 346">
            <a:extLst>
              <a:ext uri="{FF2B5EF4-FFF2-40B4-BE49-F238E27FC236}">
                <a16:creationId xmlns="" xmlns:a16="http://schemas.microsoft.com/office/drawing/2014/main" id="{EFD70B8C-DB46-4434-B143-F0556524C136}"/>
              </a:ext>
            </a:extLst>
          </p:cNvPr>
          <p:cNvSpPr/>
          <p:nvPr/>
        </p:nvSpPr>
        <p:spPr>
          <a:xfrm>
            <a:off x="8741124" y="3663149"/>
            <a:ext cx="1451008" cy="369332"/>
          </a:xfrm>
          <a:prstGeom prst="rect">
            <a:avLst/>
          </a:prstGeom>
        </p:spPr>
        <p:txBody>
          <a:bodyPr wrap="square">
            <a:spAutoFit/>
          </a:bodyPr>
          <a:lstStyle/>
          <a:p>
            <a:pPr algn="ctr"/>
            <a:r>
              <a:rPr lang="zh-CN" altLang="en-US" b="1" dirty="0">
                <a:solidFill>
                  <a:schemeClr val="bg1"/>
                </a:solidFill>
              </a:rPr>
              <a:t>终端、</a:t>
            </a:r>
            <a:r>
              <a:rPr lang="en-US" altLang="zh-CN" b="1" dirty="0">
                <a:solidFill>
                  <a:schemeClr val="bg1"/>
                </a:solidFill>
              </a:rPr>
              <a:t>APP</a:t>
            </a:r>
          </a:p>
        </p:txBody>
      </p:sp>
      <p:sp>
        <p:nvSpPr>
          <p:cNvPr id="356" name="矩形 355">
            <a:extLst>
              <a:ext uri="{FF2B5EF4-FFF2-40B4-BE49-F238E27FC236}">
                <a16:creationId xmlns="" xmlns:a16="http://schemas.microsoft.com/office/drawing/2014/main" id="{83B2F090-A669-40F8-8580-02C91AA8A3B0}"/>
              </a:ext>
            </a:extLst>
          </p:cNvPr>
          <p:cNvSpPr/>
          <p:nvPr/>
        </p:nvSpPr>
        <p:spPr>
          <a:xfrm>
            <a:off x="1699566" y="4322838"/>
            <a:ext cx="2301030" cy="978960"/>
          </a:xfrm>
          <a:prstGeom prst="rect">
            <a:avLst/>
          </a:prstGeom>
          <a:noFill/>
          <a:ln w="28575">
            <a:solidFill>
              <a:schemeClr val="accent1">
                <a:lumMod val="60000"/>
                <a:lumOff val="40000"/>
                <a:alpha val="47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7" name="矩形 356">
            <a:extLst>
              <a:ext uri="{FF2B5EF4-FFF2-40B4-BE49-F238E27FC236}">
                <a16:creationId xmlns="" xmlns:a16="http://schemas.microsoft.com/office/drawing/2014/main" id="{FBDD79B1-F664-443A-B57B-5FB8A3301D6C}"/>
              </a:ext>
            </a:extLst>
          </p:cNvPr>
          <p:cNvSpPr/>
          <p:nvPr/>
        </p:nvSpPr>
        <p:spPr>
          <a:xfrm>
            <a:off x="4983215" y="4322838"/>
            <a:ext cx="2301030" cy="978960"/>
          </a:xfrm>
          <a:prstGeom prst="rect">
            <a:avLst/>
          </a:prstGeom>
          <a:noFill/>
          <a:ln w="28575">
            <a:solidFill>
              <a:schemeClr val="accent1">
                <a:lumMod val="60000"/>
                <a:lumOff val="40000"/>
                <a:alpha val="47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8" name="矩形 357">
            <a:extLst>
              <a:ext uri="{FF2B5EF4-FFF2-40B4-BE49-F238E27FC236}">
                <a16:creationId xmlns="" xmlns:a16="http://schemas.microsoft.com/office/drawing/2014/main" id="{D278B5D3-6639-4AB0-9487-318CE0D83085}"/>
              </a:ext>
            </a:extLst>
          </p:cNvPr>
          <p:cNvSpPr/>
          <p:nvPr/>
        </p:nvSpPr>
        <p:spPr>
          <a:xfrm>
            <a:off x="8290770" y="4322838"/>
            <a:ext cx="2301030" cy="978960"/>
          </a:xfrm>
          <a:prstGeom prst="rect">
            <a:avLst/>
          </a:prstGeom>
          <a:noFill/>
          <a:ln w="28575">
            <a:solidFill>
              <a:schemeClr val="accent1">
                <a:lumMod val="60000"/>
                <a:lumOff val="40000"/>
                <a:alpha val="47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9" name="矩形 358">
            <a:extLst>
              <a:ext uri="{FF2B5EF4-FFF2-40B4-BE49-F238E27FC236}">
                <a16:creationId xmlns="" xmlns:a16="http://schemas.microsoft.com/office/drawing/2014/main" id="{01619671-149F-48F9-A6BB-A57AC243F402}"/>
              </a:ext>
            </a:extLst>
          </p:cNvPr>
          <p:cNvSpPr/>
          <p:nvPr/>
        </p:nvSpPr>
        <p:spPr>
          <a:xfrm>
            <a:off x="5202691" y="4469007"/>
            <a:ext cx="1942412" cy="523220"/>
          </a:xfrm>
          <a:prstGeom prst="rect">
            <a:avLst/>
          </a:prstGeom>
        </p:spPr>
        <p:txBody>
          <a:bodyPr wrap="square">
            <a:spAutoFit/>
          </a:bodyPr>
          <a:lstStyle/>
          <a:p>
            <a:r>
              <a:rPr lang="zh-CN" altLang="en-US" sz="1400" dirty="0">
                <a:solidFill>
                  <a:schemeClr val="bg1"/>
                </a:solidFill>
              </a:rPr>
              <a:t>互联网、物联网基础设施快速渗透</a:t>
            </a:r>
          </a:p>
        </p:txBody>
      </p:sp>
      <p:sp>
        <p:nvSpPr>
          <p:cNvPr id="360" name="矩形 359">
            <a:extLst>
              <a:ext uri="{FF2B5EF4-FFF2-40B4-BE49-F238E27FC236}">
                <a16:creationId xmlns="" xmlns:a16="http://schemas.microsoft.com/office/drawing/2014/main" id="{1BCB9A8E-82BB-4FEF-BEB4-B48CEBEF0DA1}"/>
              </a:ext>
            </a:extLst>
          </p:cNvPr>
          <p:cNvSpPr/>
          <p:nvPr/>
        </p:nvSpPr>
        <p:spPr>
          <a:xfrm>
            <a:off x="8531050" y="4469007"/>
            <a:ext cx="1942412" cy="523220"/>
          </a:xfrm>
          <a:prstGeom prst="rect">
            <a:avLst/>
          </a:prstGeom>
        </p:spPr>
        <p:txBody>
          <a:bodyPr wrap="square">
            <a:spAutoFit/>
          </a:bodyPr>
          <a:lstStyle/>
          <a:p>
            <a:r>
              <a:rPr lang="zh-CN" altLang="en-US" sz="1400" dirty="0">
                <a:solidFill>
                  <a:schemeClr val="bg1"/>
                </a:solidFill>
              </a:rPr>
              <a:t>智能终端、</a:t>
            </a:r>
            <a:r>
              <a:rPr lang="en-US" altLang="zh-CN" sz="1400" dirty="0">
                <a:solidFill>
                  <a:schemeClr val="bg1"/>
                </a:solidFill>
              </a:rPr>
              <a:t>APP</a:t>
            </a:r>
            <a:r>
              <a:rPr lang="zh-CN" altLang="en-US" sz="1400" dirty="0">
                <a:solidFill>
                  <a:schemeClr val="bg1"/>
                </a:solidFill>
              </a:rPr>
              <a:t>应用异军突起</a:t>
            </a:r>
          </a:p>
        </p:txBody>
      </p:sp>
    </p:spTree>
    <p:extLst>
      <p:ext uri="{BB962C8B-B14F-4D97-AF65-F5344CB8AC3E}">
        <p14:creationId xmlns:p14="http://schemas.microsoft.com/office/powerpoint/2010/main" val="1453655889"/>
      </p:ext>
    </p:extLst>
  </p:cSld>
  <p:clrMapOvr>
    <a:masterClrMapping/>
  </p:clrMapOvr>
  <mc:AlternateContent xmlns:mc="http://schemas.openxmlformats.org/markup-compatibility/2006" xmlns:p14="http://schemas.microsoft.com/office/powerpoint/2010/main">
    <mc:Choice Requires="p14">
      <p:transition spd="slow" p14:dur="1500" advTm="2300">
        <p:random/>
      </p:transition>
    </mc:Choice>
    <mc:Fallback xmlns="">
      <p:transition spd="slow" advTm="23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75"/>
                                        </p:tgtEl>
                                        <p:attrNameLst>
                                          <p:attrName>style.visibility</p:attrName>
                                        </p:attrNameLst>
                                      </p:cBhvr>
                                      <p:to>
                                        <p:strVal val="visible"/>
                                      </p:to>
                                    </p:set>
                                    <p:anim calcmode="lin" valueType="num">
                                      <p:cBhvr>
                                        <p:cTn id="7" dur="700" fill="hold"/>
                                        <p:tgtEl>
                                          <p:spTgt spid="175"/>
                                        </p:tgtEl>
                                        <p:attrNameLst>
                                          <p:attrName>ppt_w</p:attrName>
                                        </p:attrNameLst>
                                      </p:cBhvr>
                                      <p:tavLst>
                                        <p:tav tm="0">
                                          <p:val>
                                            <p:fltVal val="0"/>
                                          </p:val>
                                        </p:tav>
                                        <p:tav tm="100000">
                                          <p:val>
                                            <p:strVal val="#ppt_w"/>
                                          </p:val>
                                        </p:tav>
                                      </p:tavLst>
                                    </p:anim>
                                    <p:anim calcmode="lin" valueType="num">
                                      <p:cBhvr>
                                        <p:cTn id="8" dur="700" fill="hold"/>
                                        <p:tgtEl>
                                          <p:spTgt spid="175"/>
                                        </p:tgtEl>
                                        <p:attrNameLst>
                                          <p:attrName>ppt_h</p:attrName>
                                        </p:attrNameLst>
                                      </p:cBhvr>
                                      <p:tavLst>
                                        <p:tav tm="0">
                                          <p:val>
                                            <p:fltVal val="0"/>
                                          </p:val>
                                        </p:tav>
                                        <p:tav tm="100000">
                                          <p:val>
                                            <p:strVal val="#ppt_h"/>
                                          </p:val>
                                        </p:tav>
                                      </p:tavLst>
                                    </p:anim>
                                    <p:anim calcmode="lin" valueType="num">
                                      <p:cBhvr>
                                        <p:cTn id="9" dur="700" fill="hold"/>
                                        <p:tgtEl>
                                          <p:spTgt spid="175"/>
                                        </p:tgtEl>
                                        <p:attrNameLst>
                                          <p:attrName>style.rotation</p:attrName>
                                        </p:attrNameLst>
                                      </p:cBhvr>
                                      <p:tavLst>
                                        <p:tav tm="0">
                                          <p:val>
                                            <p:fltVal val="90"/>
                                          </p:val>
                                        </p:tav>
                                        <p:tav tm="100000">
                                          <p:val>
                                            <p:fltVal val="0"/>
                                          </p:val>
                                        </p:tav>
                                      </p:tavLst>
                                    </p:anim>
                                    <p:animEffect transition="in" filter="fade">
                                      <p:cBhvr>
                                        <p:cTn id="10" dur="700"/>
                                        <p:tgtEl>
                                          <p:spTgt spid="175"/>
                                        </p:tgtEl>
                                      </p:cBhvr>
                                    </p:animEffect>
                                  </p:childTnLst>
                                </p:cTn>
                              </p:par>
                              <p:par>
                                <p:cTn id="11" presetID="3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700" fill="hold"/>
                                        <p:tgtEl>
                                          <p:spTgt spid="5"/>
                                        </p:tgtEl>
                                        <p:attrNameLst>
                                          <p:attrName>ppt_w</p:attrName>
                                        </p:attrNameLst>
                                      </p:cBhvr>
                                      <p:tavLst>
                                        <p:tav tm="0">
                                          <p:val>
                                            <p:fltVal val="0"/>
                                          </p:val>
                                        </p:tav>
                                        <p:tav tm="100000">
                                          <p:val>
                                            <p:strVal val="#ppt_w"/>
                                          </p:val>
                                        </p:tav>
                                      </p:tavLst>
                                    </p:anim>
                                    <p:anim calcmode="lin" valueType="num">
                                      <p:cBhvr>
                                        <p:cTn id="14" dur="700" fill="hold"/>
                                        <p:tgtEl>
                                          <p:spTgt spid="5"/>
                                        </p:tgtEl>
                                        <p:attrNameLst>
                                          <p:attrName>ppt_h</p:attrName>
                                        </p:attrNameLst>
                                      </p:cBhvr>
                                      <p:tavLst>
                                        <p:tav tm="0">
                                          <p:val>
                                            <p:fltVal val="0"/>
                                          </p:val>
                                        </p:tav>
                                        <p:tav tm="100000">
                                          <p:val>
                                            <p:strVal val="#ppt_h"/>
                                          </p:val>
                                        </p:tav>
                                      </p:tavLst>
                                    </p:anim>
                                    <p:anim calcmode="lin" valueType="num">
                                      <p:cBhvr>
                                        <p:cTn id="15" dur="700" fill="hold"/>
                                        <p:tgtEl>
                                          <p:spTgt spid="5"/>
                                        </p:tgtEl>
                                        <p:attrNameLst>
                                          <p:attrName>style.rotation</p:attrName>
                                        </p:attrNameLst>
                                      </p:cBhvr>
                                      <p:tavLst>
                                        <p:tav tm="0">
                                          <p:val>
                                            <p:fltVal val="90"/>
                                          </p:val>
                                        </p:tav>
                                        <p:tav tm="100000">
                                          <p:val>
                                            <p:fltVal val="0"/>
                                          </p:val>
                                        </p:tav>
                                      </p:tavLst>
                                    </p:anim>
                                    <p:animEffect transition="in" filter="fade">
                                      <p:cBhvr>
                                        <p:cTn id="16" dur="700"/>
                                        <p:tgtEl>
                                          <p:spTgt spid="5"/>
                                        </p:tgtEl>
                                      </p:cBhvr>
                                    </p:animEffect>
                                  </p:childTnLst>
                                </p:cTn>
                              </p:par>
                              <p:par>
                                <p:cTn id="17" presetID="31" presetClass="entr" presetSubtype="0" fill="hold" nodeType="withEffect">
                                  <p:stCondLst>
                                    <p:cond delay="0"/>
                                  </p:stCondLst>
                                  <p:childTnLst>
                                    <p:set>
                                      <p:cBhvr>
                                        <p:cTn id="18" dur="1" fill="hold">
                                          <p:stCondLst>
                                            <p:cond delay="0"/>
                                          </p:stCondLst>
                                        </p:cTn>
                                        <p:tgtEl>
                                          <p:spTgt spid="260"/>
                                        </p:tgtEl>
                                        <p:attrNameLst>
                                          <p:attrName>style.visibility</p:attrName>
                                        </p:attrNameLst>
                                      </p:cBhvr>
                                      <p:to>
                                        <p:strVal val="visible"/>
                                      </p:to>
                                    </p:set>
                                    <p:anim calcmode="lin" valueType="num">
                                      <p:cBhvr>
                                        <p:cTn id="19" dur="700" fill="hold"/>
                                        <p:tgtEl>
                                          <p:spTgt spid="260"/>
                                        </p:tgtEl>
                                        <p:attrNameLst>
                                          <p:attrName>ppt_w</p:attrName>
                                        </p:attrNameLst>
                                      </p:cBhvr>
                                      <p:tavLst>
                                        <p:tav tm="0">
                                          <p:val>
                                            <p:fltVal val="0"/>
                                          </p:val>
                                        </p:tav>
                                        <p:tav tm="100000">
                                          <p:val>
                                            <p:strVal val="#ppt_w"/>
                                          </p:val>
                                        </p:tav>
                                      </p:tavLst>
                                    </p:anim>
                                    <p:anim calcmode="lin" valueType="num">
                                      <p:cBhvr>
                                        <p:cTn id="20" dur="700" fill="hold"/>
                                        <p:tgtEl>
                                          <p:spTgt spid="260"/>
                                        </p:tgtEl>
                                        <p:attrNameLst>
                                          <p:attrName>ppt_h</p:attrName>
                                        </p:attrNameLst>
                                      </p:cBhvr>
                                      <p:tavLst>
                                        <p:tav tm="0">
                                          <p:val>
                                            <p:fltVal val="0"/>
                                          </p:val>
                                        </p:tav>
                                        <p:tav tm="100000">
                                          <p:val>
                                            <p:strVal val="#ppt_h"/>
                                          </p:val>
                                        </p:tav>
                                      </p:tavLst>
                                    </p:anim>
                                    <p:anim calcmode="lin" valueType="num">
                                      <p:cBhvr>
                                        <p:cTn id="21" dur="700" fill="hold"/>
                                        <p:tgtEl>
                                          <p:spTgt spid="260"/>
                                        </p:tgtEl>
                                        <p:attrNameLst>
                                          <p:attrName>style.rotation</p:attrName>
                                        </p:attrNameLst>
                                      </p:cBhvr>
                                      <p:tavLst>
                                        <p:tav tm="0">
                                          <p:val>
                                            <p:fltVal val="90"/>
                                          </p:val>
                                        </p:tav>
                                        <p:tav tm="100000">
                                          <p:val>
                                            <p:fltVal val="0"/>
                                          </p:val>
                                        </p:tav>
                                      </p:tavLst>
                                    </p:anim>
                                    <p:animEffect transition="in" filter="fade">
                                      <p:cBhvr>
                                        <p:cTn id="22" dur="700"/>
                                        <p:tgtEl>
                                          <p:spTgt spid="260"/>
                                        </p:tgtEl>
                                      </p:cBhvr>
                                    </p:animEffect>
                                  </p:childTnLst>
                                </p:cTn>
                              </p:par>
                            </p:childTnLst>
                          </p:cTn>
                        </p:par>
                        <p:par>
                          <p:cTn id="23" fill="hold">
                            <p:stCondLst>
                              <p:cond delay="700"/>
                            </p:stCondLst>
                            <p:childTnLst>
                              <p:par>
                                <p:cTn id="24" presetID="2" presetClass="entr" presetSubtype="4" fill="hold" grpId="0" nodeType="afterEffect">
                                  <p:stCondLst>
                                    <p:cond delay="0"/>
                                  </p:stCondLst>
                                  <p:childTnLst>
                                    <p:set>
                                      <p:cBhvr>
                                        <p:cTn id="25" dur="1" fill="hold">
                                          <p:stCondLst>
                                            <p:cond delay="0"/>
                                          </p:stCondLst>
                                        </p:cTn>
                                        <p:tgtEl>
                                          <p:spTgt spid="348"/>
                                        </p:tgtEl>
                                        <p:attrNameLst>
                                          <p:attrName>style.visibility</p:attrName>
                                        </p:attrNameLst>
                                      </p:cBhvr>
                                      <p:to>
                                        <p:strVal val="visible"/>
                                      </p:to>
                                    </p:set>
                                    <p:anim calcmode="lin" valueType="num">
                                      <p:cBhvr additive="base">
                                        <p:cTn id="26" dur="500" fill="hold"/>
                                        <p:tgtEl>
                                          <p:spTgt spid="348"/>
                                        </p:tgtEl>
                                        <p:attrNameLst>
                                          <p:attrName>ppt_x</p:attrName>
                                        </p:attrNameLst>
                                      </p:cBhvr>
                                      <p:tavLst>
                                        <p:tav tm="0">
                                          <p:val>
                                            <p:strVal val="#ppt_x"/>
                                          </p:val>
                                        </p:tav>
                                        <p:tav tm="100000">
                                          <p:val>
                                            <p:strVal val="#ppt_x"/>
                                          </p:val>
                                        </p:tav>
                                      </p:tavLst>
                                    </p:anim>
                                    <p:anim calcmode="lin" valueType="num">
                                      <p:cBhvr additive="base">
                                        <p:cTn id="27" dur="500" fill="hold"/>
                                        <p:tgtEl>
                                          <p:spTgt spid="348"/>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354"/>
                                        </p:tgtEl>
                                        <p:attrNameLst>
                                          <p:attrName>style.visibility</p:attrName>
                                        </p:attrNameLst>
                                      </p:cBhvr>
                                      <p:to>
                                        <p:strVal val="visible"/>
                                      </p:to>
                                    </p:set>
                                    <p:anim calcmode="lin" valueType="num">
                                      <p:cBhvr additive="base">
                                        <p:cTn id="30" dur="500" fill="hold"/>
                                        <p:tgtEl>
                                          <p:spTgt spid="354"/>
                                        </p:tgtEl>
                                        <p:attrNameLst>
                                          <p:attrName>ppt_x</p:attrName>
                                        </p:attrNameLst>
                                      </p:cBhvr>
                                      <p:tavLst>
                                        <p:tav tm="0">
                                          <p:val>
                                            <p:strVal val="#ppt_x"/>
                                          </p:val>
                                        </p:tav>
                                        <p:tav tm="100000">
                                          <p:val>
                                            <p:strVal val="#ppt_x"/>
                                          </p:val>
                                        </p:tav>
                                      </p:tavLst>
                                    </p:anim>
                                    <p:anim calcmode="lin" valueType="num">
                                      <p:cBhvr additive="base">
                                        <p:cTn id="31" dur="500" fill="hold"/>
                                        <p:tgtEl>
                                          <p:spTgt spid="354"/>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355"/>
                                        </p:tgtEl>
                                        <p:attrNameLst>
                                          <p:attrName>style.visibility</p:attrName>
                                        </p:attrNameLst>
                                      </p:cBhvr>
                                      <p:to>
                                        <p:strVal val="visible"/>
                                      </p:to>
                                    </p:set>
                                    <p:anim calcmode="lin" valueType="num">
                                      <p:cBhvr additive="base">
                                        <p:cTn id="34" dur="500" fill="hold"/>
                                        <p:tgtEl>
                                          <p:spTgt spid="355"/>
                                        </p:tgtEl>
                                        <p:attrNameLst>
                                          <p:attrName>ppt_x</p:attrName>
                                        </p:attrNameLst>
                                      </p:cBhvr>
                                      <p:tavLst>
                                        <p:tav tm="0">
                                          <p:val>
                                            <p:strVal val="#ppt_x"/>
                                          </p:val>
                                        </p:tav>
                                        <p:tav tm="100000">
                                          <p:val>
                                            <p:strVal val="#ppt_x"/>
                                          </p:val>
                                        </p:tav>
                                      </p:tavLst>
                                    </p:anim>
                                    <p:anim calcmode="lin" valueType="num">
                                      <p:cBhvr additive="base">
                                        <p:cTn id="35" dur="500" fill="hold"/>
                                        <p:tgtEl>
                                          <p:spTgt spid="355"/>
                                        </p:tgtEl>
                                        <p:attrNameLst>
                                          <p:attrName>ppt_y</p:attrName>
                                        </p:attrNameLst>
                                      </p:cBhvr>
                                      <p:tavLst>
                                        <p:tav tm="0">
                                          <p:val>
                                            <p:strVal val="1+#ppt_h/2"/>
                                          </p:val>
                                        </p:tav>
                                        <p:tav tm="100000">
                                          <p:val>
                                            <p:strVal val="#ppt_y"/>
                                          </p:val>
                                        </p:tav>
                                      </p:tavLst>
                                    </p:anim>
                                  </p:childTnLst>
                                </p:cTn>
                              </p:par>
                              <p:par>
                                <p:cTn id="36" presetID="2" presetClass="entr" presetSubtype="1" fill="hold" grpId="0" nodeType="withEffect">
                                  <p:stCondLst>
                                    <p:cond delay="0"/>
                                  </p:stCondLst>
                                  <p:childTnLst>
                                    <p:set>
                                      <p:cBhvr>
                                        <p:cTn id="37" dur="1" fill="hold">
                                          <p:stCondLst>
                                            <p:cond delay="0"/>
                                          </p:stCondLst>
                                        </p:cTn>
                                        <p:tgtEl>
                                          <p:spTgt spid="345"/>
                                        </p:tgtEl>
                                        <p:attrNameLst>
                                          <p:attrName>style.visibility</p:attrName>
                                        </p:attrNameLst>
                                      </p:cBhvr>
                                      <p:to>
                                        <p:strVal val="visible"/>
                                      </p:to>
                                    </p:set>
                                    <p:anim calcmode="lin" valueType="num">
                                      <p:cBhvr additive="base">
                                        <p:cTn id="38" dur="500" fill="hold"/>
                                        <p:tgtEl>
                                          <p:spTgt spid="345"/>
                                        </p:tgtEl>
                                        <p:attrNameLst>
                                          <p:attrName>ppt_x</p:attrName>
                                        </p:attrNameLst>
                                      </p:cBhvr>
                                      <p:tavLst>
                                        <p:tav tm="0">
                                          <p:val>
                                            <p:strVal val="#ppt_x"/>
                                          </p:val>
                                        </p:tav>
                                        <p:tav tm="100000">
                                          <p:val>
                                            <p:strVal val="#ppt_x"/>
                                          </p:val>
                                        </p:tav>
                                      </p:tavLst>
                                    </p:anim>
                                    <p:anim calcmode="lin" valueType="num">
                                      <p:cBhvr additive="base">
                                        <p:cTn id="39" dur="500" fill="hold"/>
                                        <p:tgtEl>
                                          <p:spTgt spid="345"/>
                                        </p:tgtEl>
                                        <p:attrNameLst>
                                          <p:attrName>ppt_y</p:attrName>
                                        </p:attrNameLst>
                                      </p:cBhvr>
                                      <p:tavLst>
                                        <p:tav tm="0">
                                          <p:val>
                                            <p:strVal val="0-#ppt_h/2"/>
                                          </p:val>
                                        </p:tav>
                                        <p:tav tm="100000">
                                          <p:val>
                                            <p:strVal val="#ppt_y"/>
                                          </p:val>
                                        </p:tav>
                                      </p:tavLst>
                                    </p:anim>
                                  </p:childTnLst>
                                </p:cTn>
                              </p:par>
                              <p:par>
                                <p:cTn id="40" presetID="2" presetClass="entr" presetSubtype="1" fill="hold" grpId="0" nodeType="withEffect">
                                  <p:stCondLst>
                                    <p:cond delay="0"/>
                                  </p:stCondLst>
                                  <p:childTnLst>
                                    <p:set>
                                      <p:cBhvr>
                                        <p:cTn id="41" dur="1" fill="hold">
                                          <p:stCondLst>
                                            <p:cond delay="0"/>
                                          </p:stCondLst>
                                        </p:cTn>
                                        <p:tgtEl>
                                          <p:spTgt spid="346"/>
                                        </p:tgtEl>
                                        <p:attrNameLst>
                                          <p:attrName>style.visibility</p:attrName>
                                        </p:attrNameLst>
                                      </p:cBhvr>
                                      <p:to>
                                        <p:strVal val="visible"/>
                                      </p:to>
                                    </p:set>
                                    <p:anim calcmode="lin" valueType="num">
                                      <p:cBhvr additive="base">
                                        <p:cTn id="42" dur="500" fill="hold"/>
                                        <p:tgtEl>
                                          <p:spTgt spid="346"/>
                                        </p:tgtEl>
                                        <p:attrNameLst>
                                          <p:attrName>ppt_x</p:attrName>
                                        </p:attrNameLst>
                                      </p:cBhvr>
                                      <p:tavLst>
                                        <p:tav tm="0">
                                          <p:val>
                                            <p:strVal val="#ppt_x"/>
                                          </p:val>
                                        </p:tav>
                                        <p:tav tm="100000">
                                          <p:val>
                                            <p:strVal val="#ppt_x"/>
                                          </p:val>
                                        </p:tav>
                                      </p:tavLst>
                                    </p:anim>
                                    <p:anim calcmode="lin" valueType="num">
                                      <p:cBhvr additive="base">
                                        <p:cTn id="43" dur="500" fill="hold"/>
                                        <p:tgtEl>
                                          <p:spTgt spid="346"/>
                                        </p:tgtEl>
                                        <p:attrNameLst>
                                          <p:attrName>ppt_y</p:attrName>
                                        </p:attrNameLst>
                                      </p:cBhvr>
                                      <p:tavLst>
                                        <p:tav tm="0">
                                          <p:val>
                                            <p:strVal val="0-#ppt_h/2"/>
                                          </p:val>
                                        </p:tav>
                                        <p:tav tm="100000">
                                          <p:val>
                                            <p:strVal val="#ppt_y"/>
                                          </p:val>
                                        </p:tav>
                                      </p:tavLst>
                                    </p:anim>
                                  </p:childTnLst>
                                </p:cTn>
                              </p:par>
                              <p:par>
                                <p:cTn id="44" presetID="2" presetClass="entr" presetSubtype="1" fill="hold" grpId="0" nodeType="withEffect">
                                  <p:stCondLst>
                                    <p:cond delay="0"/>
                                  </p:stCondLst>
                                  <p:childTnLst>
                                    <p:set>
                                      <p:cBhvr>
                                        <p:cTn id="45" dur="1" fill="hold">
                                          <p:stCondLst>
                                            <p:cond delay="0"/>
                                          </p:stCondLst>
                                        </p:cTn>
                                        <p:tgtEl>
                                          <p:spTgt spid="347"/>
                                        </p:tgtEl>
                                        <p:attrNameLst>
                                          <p:attrName>style.visibility</p:attrName>
                                        </p:attrNameLst>
                                      </p:cBhvr>
                                      <p:to>
                                        <p:strVal val="visible"/>
                                      </p:to>
                                    </p:set>
                                    <p:anim calcmode="lin" valueType="num">
                                      <p:cBhvr additive="base">
                                        <p:cTn id="46" dur="500" fill="hold"/>
                                        <p:tgtEl>
                                          <p:spTgt spid="347"/>
                                        </p:tgtEl>
                                        <p:attrNameLst>
                                          <p:attrName>ppt_x</p:attrName>
                                        </p:attrNameLst>
                                      </p:cBhvr>
                                      <p:tavLst>
                                        <p:tav tm="0">
                                          <p:val>
                                            <p:strVal val="#ppt_x"/>
                                          </p:val>
                                        </p:tav>
                                        <p:tav tm="100000">
                                          <p:val>
                                            <p:strVal val="#ppt_x"/>
                                          </p:val>
                                        </p:tav>
                                      </p:tavLst>
                                    </p:anim>
                                    <p:anim calcmode="lin" valueType="num">
                                      <p:cBhvr additive="base">
                                        <p:cTn id="47" dur="500" fill="hold"/>
                                        <p:tgtEl>
                                          <p:spTgt spid="347"/>
                                        </p:tgtEl>
                                        <p:attrNameLst>
                                          <p:attrName>ppt_y</p:attrName>
                                        </p:attrNameLst>
                                      </p:cBhvr>
                                      <p:tavLst>
                                        <p:tav tm="0">
                                          <p:val>
                                            <p:strVal val="0-#ppt_h/2"/>
                                          </p:val>
                                        </p:tav>
                                        <p:tav tm="100000">
                                          <p:val>
                                            <p:strVal val="#ppt_y"/>
                                          </p:val>
                                        </p:tav>
                                      </p:tavLst>
                                    </p:anim>
                                  </p:childTnLst>
                                </p:cTn>
                              </p:par>
                            </p:childTnLst>
                          </p:cTn>
                        </p:par>
                        <p:par>
                          <p:cTn id="48" fill="hold">
                            <p:stCondLst>
                              <p:cond delay="1200"/>
                            </p:stCondLst>
                            <p:childTnLst>
                              <p:par>
                                <p:cTn id="49" presetID="47" presetClass="entr" presetSubtype="0" fill="hold" grpId="0" nodeType="afterEffect">
                                  <p:stCondLst>
                                    <p:cond delay="0"/>
                                  </p:stCondLst>
                                  <p:childTnLst>
                                    <p:set>
                                      <p:cBhvr>
                                        <p:cTn id="50" dur="1" fill="hold">
                                          <p:stCondLst>
                                            <p:cond delay="0"/>
                                          </p:stCondLst>
                                        </p:cTn>
                                        <p:tgtEl>
                                          <p:spTgt spid="353"/>
                                        </p:tgtEl>
                                        <p:attrNameLst>
                                          <p:attrName>style.visibility</p:attrName>
                                        </p:attrNameLst>
                                      </p:cBhvr>
                                      <p:to>
                                        <p:strVal val="visible"/>
                                      </p:to>
                                    </p:set>
                                    <p:animEffect transition="in" filter="fade">
                                      <p:cBhvr>
                                        <p:cTn id="51" dur="600"/>
                                        <p:tgtEl>
                                          <p:spTgt spid="353"/>
                                        </p:tgtEl>
                                      </p:cBhvr>
                                    </p:animEffect>
                                    <p:anim calcmode="lin" valueType="num">
                                      <p:cBhvr>
                                        <p:cTn id="52" dur="600" fill="hold"/>
                                        <p:tgtEl>
                                          <p:spTgt spid="353"/>
                                        </p:tgtEl>
                                        <p:attrNameLst>
                                          <p:attrName>ppt_x</p:attrName>
                                        </p:attrNameLst>
                                      </p:cBhvr>
                                      <p:tavLst>
                                        <p:tav tm="0">
                                          <p:val>
                                            <p:strVal val="#ppt_x"/>
                                          </p:val>
                                        </p:tav>
                                        <p:tav tm="100000">
                                          <p:val>
                                            <p:strVal val="#ppt_x"/>
                                          </p:val>
                                        </p:tav>
                                      </p:tavLst>
                                    </p:anim>
                                    <p:anim calcmode="lin" valueType="num">
                                      <p:cBhvr>
                                        <p:cTn id="53" dur="600" fill="hold"/>
                                        <p:tgtEl>
                                          <p:spTgt spid="353"/>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356"/>
                                        </p:tgtEl>
                                        <p:attrNameLst>
                                          <p:attrName>style.visibility</p:attrName>
                                        </p:attrNameLst>
                                      </p:cBhvr>
                                      <p:to>
                                        <p:strVal val="visible"/>
                                      </p:to>
                                    </p:set>
                                    <p:animEffect transition="in" filter="fade">
                                      <p:cBhvr>
                                        <p:cTn id="56" dur="600"/>
                                        <p:tgtEl>
                                          <p:spTgt spid="356"/>
                                        </p:tgtEl>
                                      </p:cBhvr>
                                    </p:animEffect>
                                    <p:anim calcmode="lin" valueType="num">
                                      <p:cBhvr>
                                        <p:cTn id="57" dur="600" fill="hold"/>
                                        <p:tgtEl>
                                          <p:spTgt spid="356"/>
                                        </p:tgtEl>
                                        <p:attrNameLst>
                                          <p:attrName>ppt_x</p:attrName>
                                        </p:attrNameLst>
                                      </p:cBhvr>
                                      <p:tavLst>
                                        <p:tav tm="0">
                                          <p:val>
                                            <p:strVal val="#ppt_x"/>
                                          </p:val>
                                        </p:tav>
                                        <p:tav tm="100000">
                                          <p:val>
                                            <p:strVal val="#ppt_x"/>
                                          </p:val>
                                        </p:tav>
                                      </p:tavLst>
                                    </p:anim>
                                    <p:anim calcmode="lin" valueType="num">
                                      <p:cBhvr>
                                        <p:cTn id="58" dur="600" fill="hold"/>
                                        <p:tgtEl>
                                          <p:spTgt spid="356"/>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357"/>
                                        </p:tgtEl>
                                        <p:attrNameLst>
                                          <p:attrName>style.visibility</p:attrName>
                                        </p:attrNameLst>
                                      </p:cBhvr>
                                      <p:to>
                                        <p:strVal val="visible"/>
                                      </p:to>
                                    </p:set>
                                    <p:animEffect transition="in" filter="fade">
                                      <p:cBhvr>
                                        <p:cTn id="61" dur="600"/>
                                        <p:tgtEl>
                                          <p:spTgt spid="357"/>
                                        </p:tgtEl>
                                      </p:cBhvr>
                                    </p:animEffect>
                                    <p:anim calcmode="lin" valueType="num">
                                      <p:cBhvr>
                                        <p:cTn id="62" dur="600" fill="hold"/>
                                        <p:tgtEl>
                                          <p:spTgt spid="357"/>
                                        </p:tgtEl>
                                        <p:attrNameLst>
                                          <p:attrName>ppt_x</p:attrName>
                                        </p:attrNameLst>
                                      </p:cBhvr>
                                      <p:tavLst>
                                        <p:tav tm="0">
                                          <p:val>
                                            <p:strVal val="#ppt_x"/>
                                          </p:val>
                                        </p:tav>
                                        <p:tav tm="100000">
                                          <p:val>
                                            <p:strVal val="#ppt_x"/>
                                          </p:val>
                                        </p:tav>
                                      </p:tavLst>
                                    </p:anim>
                                    <p:anim calcmode="lin" valueType="num">
                                      <p:cBhvr>
                                        <p:cTn id="63" dur="600" fill="hold"/>
                                        <p:tgtEl>
                                          <p:spTgt spid="357"/>
                                        </p:tgtEl>
                                        <p:attrNameLst>
                                          <p:attrName>ppt_y</p:attrName>
                                        </p:attrNameLst>
                                      </p:cBhvr>
                                      <p:tavLst>
                                        <p:tav tm="0">
                                          <p:val>
                                            <p:strVal val="#ppt_y+.1"/>
                                          </p:val>
                                        </p:tav>
                                        <p:tav tm="100000">
                                          <p:val>
                                            <p:strVal val="#ppt_y"/>
                                          </p:val>
                                        </p:tav>
                                      </p:tavLst>
                                    </p:anim>
                                  </p:childTnLst>
                                </p:cTn>
                              </p:par>
                              <p:par>
                                <p:cTn id="64" presetID="47" presetClass="entr" presetSubtype="0" fill="hold" grpId="0" nodeType="withEffect">
                                  <p:stCondLst>
                                    <p:cond delay="0"/>
                                  </p:stCondLst>
                                  <p:childTnLst>
                                    <p:set>
                                      <p:cBhvr>
                                        <p:cTn id="65" dur="1" fill="hold">
                                          <p:stCondLst>
                                            <p:cond delay="0"/>
                                          </p:stCondLst>
                                        </p:cTn>
                                        <p:tgtEl>
                                          <p:spTgt spid="359"/>
                                        </p:tgtEl>
                                        <p:attrNameLst>
                                          <p:attrName>style.visibility</p:attrName>
                                        </p:attrNameLst>
                                      </p:cBhvr>
                                      <p:to>
                                        <p:strVal val="visible"/>
                                      </p:to>
                                    </p:set>
                                    <p:animEffect transition="in" filter="fade">
                                      <p:cBhvr>
                                        <p:cTn id="66" dur="600"/>
                                        <p:tgtEl>
                                          <p:spTgt spid="359"/>
                                        </p:tgtEl>
                                      </p:cBhvr>
                                    </p:animEffect>
                                    <p:anim calcmode="lin" valueType="num">
                                      <p:cBhvr>
                                        <p:cTn id="67" dur="600" fill="hold"/>
                                        <p:tgtEl>
                                          <p:spTgt spid="359"/>
                                        </p:tgtEl>
                                        <p:attrNameLst>
                                          <p:attrName>ppt_x</p:attrName>
                                        </p:attrNameLst>
                                      </p:cBhvr>
                                      <p:tavLst>
                                        <p:tav tm="0">
                                          <p:val>
                                            <p:strVal val="#ppt_x"/>
                                          </p:val>
                                        </p:tav>
                                        <p:tav tm="100000">
                                          <p:val>
                                            <p:strVal val="#ppt_x"/>
                                          </p:val>
                                        </p:tav>
                                      </p:tavLst>
                                    </p:anim>
                                    <p:anim calcmode="lin" valueType="num">
                                      <p:cBhvr>
                                        <p:cTn id="68" dur="600" fill="hold"/>
                                        <p:tgtEl>
                                          <p:spTgt spid="359"/>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358"/>
                                        </p:tgtEl>
                                        <p:attrNameLst>
                                          <p:attrName>style.visibility</p:attrName>
                                        </p:attrNameLst>
                                      </p:cBhvr>
                                      <p:to>
                                        <p:strVal val="visible"/>
                                      </p:to>
                                    </p:set>
                                    <p:animEffect transition="in" filter="fade">
                                      <p:cBhvr>
                                        <p:cTn id="71" dur="600"/>
                                        <p:tgtEl>
                                          <p:spTgt spid="358"/>
                                        </p:tgtEl>
                                      </p:cBhvr>
                                    </p:animEffect>
                                    <p:anim calcmode="lin" valueType="num">
                                      <p:cBhvr>
                                        <p:cTn id="72" dur="600" fill="hold"/>
                                        <p:tgtEl>
                                          <p:spTgt spid="358"/>
                                        </p:tgtEl>
                                        <p:attrNameLst>
                                          <p:attrName>ppt_x</p:attrName>
                                        </p:attrNameLst>
                                      </p:cBhvr>
                                      <p:tavLst>
                                        <p:tav tm="0">
                                          <p:val>
                                            <p:strVal val="#ppt_x"/>
                                          </p:val>
                                        </p:tav>
                                        <p:tav tm="100000">
                                          <p:val>
                                            <p:strVal val="#ppt_x"/>
                                          </p:val>
                                        </p:tav>
                                      </p:tavLst>
                                    </p:anim>
                                    <p:anim calcmode="lin" valueType="num">
                                      <p:cBhvr>
                                        <p:cTn id="73" dur="600" fill="hold"/>
                                        <p:tgtEl>
                                          <p:spTgt spid="358"/>
                                        </p:tgtEl>
                                        <p:attrNameLst>
                                          <p:attrName>ppt_y</p:attrName>
                                        </p:attrNameLst>
                                      </p:cBhvr>
                                      <p:tavLst>
                                        <p:tav tm="0">
                                          <p:val>
                                            <p:strVal val="#ppt_y+.1"/>
                                          </p:val>
                                        </p:tav>
                                        <p:tav tm="100000">
                                          <p:val>
                                            <p:strVal val="#ppt_y"/>
                                          </p:val>
                                        </p:tav>
                                      </p:tavLst>
                                    </p:anim>
                                  </p:childTnLst>
                                </p:cTn>
                              </p:par>
                              <p:par>
                                <p:cTn id="74" presetID="47" presetClass="entr" presetSubtype="0" fill="hold" grpId="0" nodeType="withEffect">
                                  <p:stCondLst>
                                    <p:cond delay="0"/>
                                  </p:stCondLst>
                                  <p:childTnLst>
                                    <p:set>
                                      <p:cBhvr>
                                        <p:cTn id="75" dur="1" fill="hold">
                                          <p:stCondLst>
                                            <p:cond delay="0"/>
                                          </p:stCondLst>
                                        </p:cTn>
                                        <p:tgtEl>
                                          <p:spTgt spid="360"/>
                                        </p:tgtEl>
                                        <p:attrNameLst>
                                          <p:attrName>style.visibility</p:attrName>
                                        </p:attrNameLst>
                                      </p:cBhvr>
                                      <p:to>
                                        <p:strVal val="visible"/>
                                      </p:to>
                                    </p:set>
                                    <p:animEffect transition="in" filter="fade">
                                      <p:cBhvr>
                                        <p:cTn id="76" dur="600"/>
                                        <p:tgtEl>
                                          <p:spTgt spid="360"/>
                                        </p:tgtEl>
                                      </p:cBhvr>
                                    </p:animEffect>
                                    <p:anim calcmode="lin" valueType="num">
                                      <p:cBhvr>
                                        <p:cTn id="77" dur="600" fill="hold"/>
                                        <p:tgtEl>
                                          <p:spTgt spid="360"/>
                                        </p:tgtEl>
                                        <p:attrNameLst>
                                          <p:attrName>ppt_x</p:attrName>
                                        </p:attrNameLst>
                                      </p:cBhvr>
                                      <p:tavLst>
                                        <p:tav tm="0">
                                          <p:val>
                                            <p:strVal val="#ppt_x"/>
                                          </p:val>
                                        </p:tav>
                                        <p:tav tm="100000">
                                          <p:val>
                                            <p:strVal val="#ppt_x"/>
                                          </p:val>
                                        </p:tav>
                                      </p:tavLst>
                                    </p:anim>
                                    <p:anim calcmode="lin" valueType="num">
                                      <p:cBhvr>
                                        <p:cTn id="78" dur="600" fill="hold"/>
                                        <p:tgtEl>
                                          <p:spTgt spid="3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 grpId="0" animBg="1"/>
      <p:bldP spid="353" grpId="0"/>
      <p:bldP spid="354" grpId="0" animBg="1"/>
      <p:bldP spid="355" grpId="0" animBg="1"/>
      <p:bldP spid="345" grpId="0"/>
      <p:bldP spid="346" grpId="0"/>
      <p:bldP spid="347" grpId="0"/>
      <p:bldP spid="356" grpId="0" animBg="1"/>
      <p:bldP spid="357" grpId="0" animBg="1"/>
      <p:bldP spid="358" grpId="0" animBg="1"/>
      <p:bldP spid="359" grpId="0"/>
      <p:bldP spid="36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a:extLst>
              <a:ext uri="{FF2B5EF4-FFF2-40B4-BE49-F238E27FC236}">
                <a16:creationId xmlns="" xmlns:a16="http://schemas.microsoft.com/office/drawing/2014/main" id="{5D8FE966-9B52-4A3F-A152-CC4D91B209A2}"/>
              </a:ext>
            </a:extLst>
          </p:cNvPr>
          <p:cNvSpPr/>
          <p:nvPr/>
        </p:nvSpPr>
        <p:spPr>
          <a:xfrm>
            <a:off x="4565222" y="2444588"/>
            <a:ext cx="2437030" cy="2437028"/>
          </a:xfrm>
          <a:prstGeom prst="ellipse">
            <a:avLst/>
          </a:prstGeom>
          <a:gradFill flip="none" rotWithShape="1">
            <a:gsLst>
              <a:gs pos="65000">
                <a:srgbClr val="01E2BC">
                  <a:alpha val="0"/>
                </a:srgbClr>
              </a:gs>
              <a:gs pos="100000">
                <a:srgbClr val="01E2BC"/>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PA-图片占位符 107">
            <a:extLst>
              <a:ext uri="{FF2B5EF4-FFF2-40B4-BE49-F238E27FC236}">
                <a16:creationId xmlns="" xmlns:a16="http://schemas.microsoft.com/office/drawing/2014/main" id="{C144F547-1B68-47CA-9BBC-CEAA01679E4A}"/>
              </a:ext>
            </a:extLst>
          </p:cNvPr>
          <p:cNvSpPr/>
          <p:nvPr>
            <p:custDataLst>
              <p:tags r:id="rId2"/>
            </p:custDataLst>
          </p:nvPr>
        </p:nvSpPr>
        <p:spPr>
          <a:xfrm>
            <a:off x="4759193" y="2627060"/>
            <a:ext cx="2074082" cy="2074081"/>
          </a:xfrm>
          <a:prstGeom prst="ellipse">
            <a:avLst/>
          </a:prstGeom>
          <a:blipFill dpi="0" rotWithShape="1">
            <a:blip r:embed="rId6">
              <a:extLst>
                <a:ext uri="{BEBA8EAE-BF5A-486C-A8C5-ECC9F3942E4B}">
                  <a14:imgProps xmlns:a14="http://schemas.microsoft.com/office/drawing/2010/main">
                    <a14:imgLayer r:embed="rId7">
                      <a14:imgEffect>
                        <a14:artisticBlur/>
                      </a14:imgEffect>
                    </a14:imgLayer>
                  </a14:imgProps>
                </a:ext>
              </a:extLst>
            </a:blip>
            <a:srcRect/>
            <a:stretch>
              <a:fillRect/>
            </a:stretch>
          </a:blipFill>
          <a:ln w="57150" cap="flat" cmpd="sng" algn="ctr">
            <a:noFill/>
            <a:prstDash val="solid"/>
            <a:miter lim="800000"/>
          </a:ln>
          <a:effectLst>
            <a:glow rad="38100">
              <a:schemeClr val="bg1">
                <a:alpha val="13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 xmlns:a16="http://schemas.microsoft.com/office/drawing/2014/main" id="{D695A36F-65DE-4BA0-B27D-38DF64854EAF}"/>
              </a:ext>
            </a:extLst>
          </p:cNvPr>
          <p:cNvGrpSpPr/>
          <p:nvPr/>
        </p:nvGrpSpPr>
        <p:grpSpPr>
          <a:xfrm>
            <a:off x="3613427" y="282265"/>
            <a:ext cx="4965147" cy="609273"/>
            <a:chOff x="3613427" y="282265"/>
            <a:chExt cx="4965147" cy="609273"/>
          </a:xfrm>
        </p:grpSpPr>
        <p:pic>
          <p:nvPicPr>
            <p:cNvPr id="3" name="图片 2">
              <a:extLst>
                <a:ext uri="{FF2B5EF4-FFF2-40B4-BE49-F238E27FC236}">
                  <a16:creationId xmlns="" xmlns:a16="http://schemas.microsoft.com/office/drawing/2014/main" id="{4312625C-EC29-4849-86F1-F33EAD8EA861}"/>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flipV="1">
              <a:off x="3737908" y="282265"/>
              <a:ext cx="4716185" cy="609273"/>
            </a:xfrm>
            <a:prstGeom prst="rect">
              <a:avLst/>
            </a:prstGeom>
            <a:ln>
              <a:noFill/>
            </a:ln>
            <a:extLst>
              <a:ext uri="{91240B29-F687-4F45-9708-019B960494DF}">
                <a14:hiddenLine xmlns:a14="http://schemas.microsoft.com/office/drawing/2010/main">
                  <a:solidFill>
                    <a:srgbClr val="FF0000"/>
                  </a:solidFill>
                </a14:hiddenLine>
              </a:ext>
            </a:extLst>
          </p:spPr>
        </p:pic>
        <p:sp>
          <p:nvSpPr>
            <p:cNvPr id="4" name="文本框 3">
              <a:extLst>
                <a:ext uri="{FF2B5EF4-FFF2-40B4-BE49-F238E27FC236}">
                  <a16:creationId xmlns="" xmlns:a16="http://schemas.microsoft.com/office/drawing/2014/main" id="{E00C5390-4740-4143-A265-94D6739F671B}"/>
                </a:ext>
              </a:extLst>
            </p:cNvPr>
            <p:cNvSpPr txBox="1"/>
            <p:nvPr/>
          </p:nvSpPr>
          <p:spPr>
            <a:xfrm>
              <a:off x="3613427" y="356888"/>
              <a:ext cx="4965147" cy="523220"/>
            </a:xfrm>
            <a:prstGeom prst="rect">
              <a:avLst/>
            </a:prstGeom>
            <a:noFill/>
            <a:ln>
              <a:noFill/>
            </a:ln>
            <a:effectLst>
              <a:outerShdw blurRad="50800" dist="38100" dir="8100000" algn="tr" rotWithShape="0">
                <a:prstClr val="black">
                  <a:alpha val="40000"/>
                </a:prstClr>
              </a:outerShdw>
            </a:effectLst>
            <a:extLst>
              <a:ext uri="{91240B29-F687-4F45-9708-019B960494DF}">
                <a14:hiddenLine xmlns:a14="http://schemas.microsoft.com/office/drawing/2010/main">
                  <a:solidFill>
                    <a:srgbClr val="FF0000"/>
                  </a:solidFill>
                </a14:hiddenLine>
              </a:ext>
            </a:extLst>
          </p:spPr>
          <p:txBody>
            <a:bodyPr wrap="square" rtlCol="0">
              <a:spAutoFit/>
            </a:bodyPr>
            <a:lstStyle/>
            <a:p>
              <a:pPr algn="ctr"/>
              <a:r>
                <a:rPr lang="zh-CN" altLang="en-US" sz="2800" b="1" dirty="0">
                  <a:solidFill>
                    <a:schemeClr val="bg1"/>
                  </a:solidFill>
                  <a:latin typeface="思源黑体 CN Bold" panose="020B0800000000000000" pitchFamily="34" charset="-122"/>
                  <a:ea typeface="思源黑体 CN Bold" panose="020B0800000000000000" pitchFamily="34" charset="-122"/>
                </a:rPr>
                <a:t>云计算产生的技术背景</a:t>
              </a:r>
            </a:p>
          </p:txBody>
        </p:sp>
      </p:grpSp>
      <p:grpSp>
        <p:nvGrpSpPr>
          <p:cNvPr id="8" name="组合 7">
            <a:extLst>
              <a:ext uri="{FF2B5EF4-FFF2-40B4-BE49-F238E27FC236}">
                <a16:creationId xmlns="" xmlns:a16="http://schemas.microsoft.com/office/drawing/2014/main" id="{2EA6C918-C874-4B71-9907-4268A6B52707}"/>
              </a:ext>
            </a:extLst>
          </p:cNvPr>
          <p:cNvGrpSpPr/>
          <p:nvPr/>
        </p:nvGrpSpPr>
        <p:grpSpPr>
          <a:xfrm>
            <a:off x="7405959" y="1791539"/>
            <a:ext cx="941620" cy="941620"/>
            <a:chOff x="4332811" y="1633556"/>
            <a:chExt cx="820884" cy="820884"/>
          </a:xfrm>
        </p:grpSpPr>
        <p:sp>
          <p:nvSpPr>
            <p:cNvPr id="9" name="弧形 8">
              <a:extLst>
                <a:ext uri="{FF2B5EF4-FFF2-40B4-BE49-F238E27FC236}">
                  <a16:creationId xmlns="" xmlns:a16="http://schemas.microsoft.com/office/drawing/2014/main" id="{1DE15CF0-DF48-41D2-8763-7D26B4694119}"/>
                </a:ext>
              </a:extLst>
            </p:cNvPr>
            <p:cNvSpPr/>
            <p:nvPr/>
          </p:nvSpPr>
          <p:spPr>
            <a:xfrm>
              <a:off x="4332811" y="1633556"/>
              <a:ext cx="820884" cy="820884"/>
            </a:xfrm>
            <a:prstGeom prst="arc">
              <a:avLst>
                <a:gd name="adj1" fmla="val 9723443"/>
                <a:gd name="adj2" fmla="val 2975239"/>
              </a:avLst>
            </a:prstGeom>
            <a:ln w="25400">
              <a:solidFill>
                <a:schemeClr val="accent3"/>
              </a:solidFill>
            </a:ln>
            <a:effectLst>
              <a:outerShdw blurRad="63500" sx="102000" sy="102000" algn="ctr" rotWithShape="0">
                <a:srgbClr val="01E2BC"/>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弧形 9">
              <a:extLst>
                <a:ext uri="{FF2B5EF4-FFF2-40B4-BE49-F238E27FC236}">
                  <a16:creationId xmlns="" xmlns:a16="http://schemas.microsoft.com/office/drawing/2014/main" id="{32F36184-21F0-4D0B-815C-36BB3DE96DF7}"/>
                </a:ext>
              </a:extLst>
            </p:cNvPr>
            <p:cNvSpPr/>
            <p:nvPr/>
          </p:nvSpPr>
          <p:spPr>
            <a:xfrm flipV="1">
              <a:off x="4332811" y="1633556"/>
              <a:ext cx="820884" cy="820884"/>
            </a:xfrm>
            <a:prstGeom prst="arc">
              <a:avLst>
                <a:gd name="adj1" fmla="val 12464477"/>
                <a:gd name="adj2" fmla="val 17128317"/>
              </a:avLst>
            </a:prstGeom>
            <a:ln w="508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1" name="弧形 10">
              <a:extLst>
                <a:ext uri="{FF2B5EF4-FFF2-40B4-BE49-F238E27FC236}">
                  <a16:creationId xmlns="" xmlns:a16="http://schemas.microsoft.com/office/drawing/2014/main" id="{D6372E89-101A-4205-87F5-E0FAB40B7A2E}"/>
                </a:ext>
              </a:extLst>
            </p:cNvPr>
            <p:cNvSpPr/>
            <p:nvPr/>
          </p:nvSpPr>
          <p:spPr>
            <a:xfrm>
              <a:off x="4366246" y="1666991"/>
              <a:ext cx="754014" cy="754014"/>
            </a:xfrm>
            <a:prstGeom prst="arc">
              <a:avLst>
                <a:gd name="adj1" fmla="val 10664126"/>
                <a:gd name="adj2" fmla="val 1922432"/>
              </a:avLst>
            </a:prstGeom>
            <a:ln w="50800">
              <a:gradFill flip="none" rotWithShape="1">
                <a:gsLst>
                  <a:gs pos="0">
                    <a:schemeClr val="bg1">
                      <a:alpha val="50000"/>
                    </a:schemeClr>
                  </a:gs>
                  <a:gs pos="100000">
                    <a:schemeClr val="bg1">
                      <a:alpha val="0"/>
                    </a:schemeClr>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2" name="组合 11">
            <a:extLst>
              <a:ext uri="{FF2B5EF4-FFF2-40B4-BE49-F238E27FC236}">
                <a16:creationId xmlns="" xmlns:a16="http://schemas.microsoft.com/office/drawing/2014/main" id="{665C8BC9-562A-4E21-BB33-51105DC5A6A4}"/>
              </a:ext>
            </a:extLst>
          </p:cNvPr>
          <p:cNvGrpSpPr/>
          <p:nvPr/>
        </p:nvGrpSpPr>
        <p:grpSpPr>
          <a:xfrm rot="4528730">
            <a:off x="7825969" y="3176192"/>
            <a:ext cx="941620" cy="941620"/>
            <a:chOff x="4332811" y="1633556"/>
            <a:chExt cx="820884" cy="820884"/>
          </a:xfrm>
        </p:grpSpPr>
        <p:sp>
          <p:nvSpPr>
            <p:cNvPr id="13" name="弧形 12">
              <a:extLst>
                <a:ext uri="{FF2B5EF4-FFF2-40B4-BE49-F238E27FC236}">
                  <a16:creationId xmlns="" xmlns:a16="http://schemas.microsoft.com/office/drawing/2014/main" id="{7578165C-0985-42C2-8BDF-B39712A51BC2}"/>
                </a:ext>
              </a:extLst>
            </p:cNvPr>
            <p:cNvSpPr/>
            <p:nvPr/>
          </p:nvSpPr>
          <p:spPr>
            <a:xfrm>
              <a:off x="4332811" y="1633556"/>
              <a:ext cx="820884" cy="820884"/>
            </a:xfrm>
            <a:prstGeom prst="arc">
              <a:avLst>
                <a:gd name="adj1" fmla="val 9723443"/>
                <a:gd name="adj2" fmla="val 2975239"/>
              </a:avLst>
            </a:prstGeom>
            <a:ln w="25400">
              <a:solidFill>
                <a:schemeClr val="accent3"/>
              </a:solidFill>
            </a:ln>
            <a:effectLst>
              <a:outerShdw blurRad="63500" sx="102000" sy="102000" algn="ctr" rotWithShape="0">
                <a:srgbClr val="01E2BC"/>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4" name="弧形 13">
              <a:extLst>
                <a:ext uri="{FF2B5EF4-FFF2-40B4-BE49-F238E27FC236}">
                  <a16:creationId xmlns="" xmlns:a16="http://schemas.microsoft.com/office/drawing/2014/main" id="{2E9E4701-CD9D-4ACE-89FE-CF75D7A52712}"/>
                </a:ext>
              </a:extLst>
            </p:cNvPr>
            <p:cNvSpPr/>
            <p:nvPr/>
          </p:nvSpPr>
          <p:spPr>
            <a:xfrm flipV="1">
              <a:off x="4332811" y="1633556"/>
              <a:ext cx="820884" cy="820884"/>
            </a:xfrm>
            <a:prstGeom prst="arc">
              <a:avLst>
                <a:gd name="adj1" fmla="val 12464477"/>
                <a:gd name="adj2" fmla="val 17128317"/>
              </a:avLst>
            </a:prstGeom>
            <a:ln w="508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5" name="弧形 14">
              <a:extLst>
                <a:ext uri="{FF2B5EF4-FFF2-40B4-BE49-F238E27FC236}">
                  <a16:creationId xmlns="" xmlns:a16="http://schemas.microsoft.com/office/drawing/2014/main" id="{A721E924-8B45-4C70-9242-6D9DCDE57CA4}"/>
                </a:ext>
              </a:extLst>
            </p:cNvPr>
            <p:cNvSpPr/>
            <p:nvPr/>
          </p:nvSpPr>
          <p:spPr>
            <a:xfrm>
              <a:off x="4366246" y="1666991"/>
              <a:ext cx="754014" cy="754014"/>
            </a:xfrm>
            <a:prstGeom prst="arc">
              <a:avLst>
                <a:gd name="adj1" fmla="val 10664126"/>
                <a:gd name="adj2" fmla="val 1922432"/>
              </a:avLst>
            </a:prstGeom>
            <a:ln w="50800">
              <a:gradFill flip="none" rotWithShape="1">
                <a:gsLst>
                  <a:gs pos="0">
                    <a:schemeClr val="bg1">
                      <a:alpha val="50000"/>
                    </a:schemeClr>
                  </a:gs>
                  <a:gs pos="100000">
                    <a:schemeClr val="bg1">
                      <a:alpha val="0"/>
                    </a:schemeClr>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6" name="组合 15">
            <a:extLst>
              <a:ext uri="{FF2B5EF4-FFF2-40B4-BE49-F238E27FC236}">
                <a16:creationId xmlns="" xmlns:a16="http://schemas.microsoft.com/office/drawing/2014/main" id="{2E57C982-EFDC-4329-9EEA-A0C992C9DBFC}"/>
              </a:ext>
            </a:extLst>
          </p:cNvPr>
          <p:cNvGrpSpPr/>
          <p:nvPr/>
        </p:nvGrpSpPr>
        <p:grpSpPr>
          <a:xfrm rot="7739480">
            <a:off x="7405959" y="4560846"/>
            <a:ext cx="941620" cy="941620"/>
            <a:chOff x="4332811" y="1633556"/>
            <a:chExt cx="820884" cy="820884"/>
          </a:xfrm>
        </p:grpSpPr>
        <p:sp>
          <p:nvSpPr>
            <p:cNvPr id="17" name="弧形 16">
              <a:extLst>
                <a:ext uri="{FF2B5EF4-FFF2-40B4-BE49-F238E27FC236}">
                  <a16:creationId xmlns="" xmlns:a16="http://schemas.microsoft.com/office/drawing/2014/main" id="{EBD0DFCA-DEBD-4C27-930B-AD1D729B09CF}"/>
                </a:ext>
              </a:extLst>
            </p:cNvPr>
            <p:cNvSpPr/>
            <p:nvPr/>
          </p:nvSpPr>
          <p:spPr>
            <a:xfrm>
              <a:off x="4332811" y="1633556"/>
              <a:ext cx="820884" cy="820884"/>
            </a:xfrm>
            <a:prstGeom prst="arc">
              <a:avLst>
                <a:gd name="adj1" fmla="val 9723443"/>
                <a:gd name="adj2" fmla="val 2975239"/>
              </a:avLst>
            </a:prstGeom>
            <a:ln w="25400">
              <a:solidFill>
                <a:schemeClr val="accent3"/>
              </a:solidFill>
            </a:ln>
            <a:effectLst>
              <a:outerShdw blurRad="63500" sx="102000" sy="102000" algn="ctr" rotWithShape="0">
                <a:srgbClr val="01E2BC"/>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8" name="弧形 17">
              <a:extLst>
                <a:ext uri="{FF2B5EF4-FFF2-40B4-BE49-F238E27FC236}">
                  <a16:creationId xmlns="" xmlns:a16="http://schemas.microsoft.com/office/drawing/2014/main" id="{4D1B0181-8A37-4BF7-A4B1-E099D81951AE}"/>
                </a:ext>
              </a:extLst>
            </p:cNvPr>
            <p:cNvSpPr/>
            <p:nvPr/>
          </p:nvSpPr>
          <p:spPr>
            <a:xfrm flipV="1">
              <a:off x="4332811" y="1633556"/>
              <a:ext cx="820884" cy="820884"/>
            </a:xfrm>
            <a:prstGeom prst="arc">
              <a:avLst>
                <a:gd name="adj1" fmla="val 12464477"/>
                <a:gd name="adj2" fmla="val 17128317"/>
              </a:avLst>
            </a:prstGeom>
            <a:ln w="508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9" name="弧形 18">
              <a:extLst>
                <a:ext uri="{FF2B5EF4-FFF2-40B4-BE49-F238E27FC236}">
                  <a16:creationId xmlns="" xmlns:a16="http://schemas.microsoft.com/office/drawing/2014/main" id="{930A85EC-B55E-4665-BD53-99D1356380E8}"/>
                </a:ext>
              </a:extLst>
            </p:cNvPr>
            <p:cNvSpPr/>
            <p:nvPr/>
          </p:nvSpPr>
          <p:spPr>
            <a:xfrm>
              <a:off x="4366246" y="1666991"/>
              <a:ext cx="754014" cy="754014"/>
            </a:xfrm>
            <a:prstGeom prst="arc">
              <a:avLst>
                <a:gd name="adj1" fmla="val 10664126"/>
                <a:gd name="adj2" fmla="val 1922432"/>
              </a:avLst>
            </a:prstGeom>
            <a:ln w="50800">
              <a:gradFill flip="none" rotWithShape="1">
                <a:gsLst>
                  <a:gs pos="0">
                    <a:schemeClr val="bg1">
                      <a:alpha val="50000"/>
                    </a:schemeClr>
                  </a:gs>
                  <a:gs pos="100000">
                    <a:schemeClr val="bg1">
                      <a:alpha val="0"/>
                    </a:schemeClr>
                  </a:gs>
                </a:gsLst>
                <a:lin ang="2700000" scaled="1"/>
                <a:tileRect/>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29" name="椭圆 93">
            <a:extLst>
              <a:ext uri="{FF2B5EF4-FFF2-40B4-BE49-F238E27FC236}">
                <a16:creationId xmlns="" xmlns:a16="http://schemas.microsoft.com/office/drawing/2014/main" id="{043A4881-7DB5-40AD-AF82-E014D2CE95B3}"/>
              </a:ext>
            </a:extLst>
          </p:cNvPr>
          <p:cNvSpPr/>
          <p:nvPr/>
        </p:nvSpPr>
        <p:spPr>
          <a:xfrm>
            <a:off x="8144127" y="3533889"/>
            <a:ext cx="330200" cy="258425"/>
          </a:xfrm>
          <a:custGeom>
            <a:avLst/>
            <a:gdLst>
              <a:gd name="connsiteX0" fmla="*/ 168359 w 336717"/>
              <a:gd name="connsiteY0" fmla="*/ 165100 h 263526"/>
              <a:gd name="connsiteX1" fmla="*/ 216778 w 336717"/>
              <a:gd name="connsiteY1" fmla="*/ 214313 h 263526"/>
              <a:gd name="connsiteX2" fmla="*/ 168359 w 336717"/>
              <a:gd name="connsiteY2" fmla="*/ 263526 h 263526"/>
              <a:gd name="connsiteX3" fmla="*/ 119940 w 336717"/>
              <a:gd name="connsiteY3" fmla="*/ 214313 h 263526"/>
              <a:gd name="connsiteX4" fmla="*/ 168359 w 336717"/>
              <a:gd name="connsiteY4" fmla="*/ 165100 h 263526"/>
              <a:gd name="connsiteX5" fmla="*/ 168359 w 336717"/>
              <a:gd name="connsiteY5" fmla="*/ 80963 h 263526"/>
              <a:gd name="connsiteX6" fmla="*/ 282130 w 336717"/>
              <a:gd name="connsiteY6" fmla="*/ 128316 h 263526"/>
              <a:gd name="connsiteX7" fmla="*/ 282130 w 336717"/>
              <a:gd name="connsiteY7" fmla="*/ 163830 h 263526"/>
              <a:gd name="connsiteX8" fmla="*/ 264932 w 336717"/>
              <a:gd name="connsiteY8" fmla="*/ 170408 h 263526"/>
              <a:gd name="connsiteX9" fmla="*/ 247734 w 336717"/>
              <a:gd name="connsiteY9" fmla="*/ 162515 h 263526"/>
              <a:gd name="connsiteX10" fmla="*/ 168359 w 336717"/>
              <a:gd name="connsiteY10" fmla="*/ 130946 h 263526"/>
              <a:gd name="connsiteX11" fmla="*/ 88983 w 336717"/>
              <a:gd name="connsiteY11" fmla="*/ 162515 h 263526"/>
              <a:gd name="connsiteX12" fmla="*/ 54587 w 336717"/>
              <a:gd name="connsiteY12" fmla="*/ 163830 h 263526"/>
              <a:gd name="connsiteX13" fmla="*/ 54587 w 336717"/>
              <a:gd name="connsiteY13" fmla="*/ 128316 h 263526"/>
              <a:gd name="connsiteX14" fmla="*/ 168359 w 336717"/>
              <a:gd name="connsiteY14" fmla="*/ 80963 h 263526"/>
              <a:gd name="connsiteX15" fmla="*/ 168359 w 336717"/>
              <a:gd name="connsiteY15" fmla="*/ 0 h 263526"/>
              <a:gd name="connsiteX16" fmla="*/ 329826 w 336717"/>
              <a:gd name="connsiteY16" fmla="*/ 66146 h 263526"/>
              <a:gd name="connsiteX17" fmla="*/ 329826 w 336717"/>
              <a:gd name="connsiteY17" fmla="*/ 101864 h 263526"/>
              <a:gd name="connsiteX18" fmla="*/ 311447 w 336717"/>
              <a:gd name="connsiteY18" fmla="*/ 108479 h 263526"/>
              <a:gd name="connsiteX19" fmla="*/ 294382 w 336717"/>
              <a:gd name="connsiteY19" fmla="*/ 101864 h 263526"/>
              <a:gd name="connsiteX20" fmla="*/ 168359 w 336717"/>
              <a:gd name="connsiteY20" fmla="*/ 48948 h 263526"/>
              <a:gd name="connsiteX21" fmla="*/ 42335 w 336717"/>
              <a:gd name="connsiteY21" fmla="*/ 101864 h 263526"/>
              <a:gd name="connsiteX22" fmla="*/ 6891 w 336717"/>
              <a:gd name="connsiteY22" fmla="*/ 101864 h 263526"/>
              <a:gd name="connsiteX23" fmla="*/ 6891 w 336717"/>
              <a:gd name="connsiteY23" fmla="*/ 66146 h 263526"/>
              <a:gd name="connsiteX24" fmla="*/ 168359 w 336717"/>
              <a:gd name="connsiteY24" fmla="*/ 0 h 2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36717" h="263526">
                <a:moveTo>
                  <a:pt x="168359" y="165100"/>
                </a:moveTo>
                <a:cubicBezTo>
                  <a:pt x="195100" y="165100"/>
                  <a:pt x="216778" y="187133"/>
                  <a:pt x="216778" y="214313"/>
                </a:cubicBezTo>
                <a:cubicBezTo>
                  <a:pt x="216778" y="241493"/>
                  <a:pt x="195100" y="263526"/>
                  <a:pt x="168359" y="263526"/>
                </a:cubicBezTo>
                <a:cubicBezTo>
                  <a:pt x="141618" y="263526"/>
                  <a:pt x="119940" y="241493"/>
                  <a:pt x="119940" y="214313"/>
                </a:cubicBezTo>
                <a:cubicBezTo>
                  <a:pt x="119940" y="187133"/>
                  <a:pt x="141618" y="165100"/>
                  <a:pt x="168359" y="165100"/>
                </a:cubicBezTo>
                <a:close/>
                <a:moveTo>
                  <a:pt x="168359" y="80963"/>
                </a:moveTo>
                <a:cubicBezTo>
                  <a:pt x="212015" y="80963"/>
                  <a:pt x="251702" y="98062"/>
                  <a:pt x="282130" y="128316"/>
                </a:cubicBezTo>
                <a:cubicBezTo>
                  <a:pt x="291390" y="137523"/>
                  <a:pt x="291390" y="153307"/>
                  <a:pt x="282130" y="163830"/>
                </a:cubicBezTo>
                <a:cubicBezTo>
                  <a:pt x="276838" y="167777"/>
                  <a:pt x="271546" y="170408"/>
                  <a:pt x="264932" y="170408"/>
                </a:cubicBezTo>
                <a:cubicBezTo>
                  <a:pt x="258317" y="170408"/>
                  <a:pt x="251702" y="167777"/>
                  <a:pt x="247734" y="162515"/>
                </a:cubicBezTo>
                <a:cubicBezTo>
                  <a:pt x="226567" y="142785"/>
                  <a:pt x="198786" y="130946"/>
                  <a:pt x="168359" y="130946"/>
                </a:cubicBezTo>
                <a:cubicBezTo>
                  <a:pt x="137931" y="130946"/>
                  <a:pt x="110150" y="142785"/>
                  <a:pt x="88983" y="162515"/>
                </a:cubicBezTo>
                <a:cubicBezTo>
                  <a:pt x="79723" y="173038"/>
                  <a:pt x="63848" y="173038"/>
                  <a:pt x="54587" y="163830"/>
                </a:cubicBezTo>
                <a:cubicBezTo>
                  <a:pt x="45327" y="153307"/>
                  <a:pt x="45327" y="137523"/>
                  <a:pt x="54587" y="128316"/>
                </a:cubicBezTo>
                <a:cubicBezTo>
                  <a:pt x="85015" y="98062"/>
                  <a:pt x="124702" y="80963"/>
                  <a:pt x="168359" y="80963"/>
                </a:cubicBezTo>
                <a:close/>
                <a:moveTo>
                  <a:pt x="168359" y="0"/>
                </a:moveTo>
                <a:cubicBezTo>
                  <a:pt x="228745" y="0"/>
                  <a:pt x="286505" y="23812"/>
                  <a:pt x="329826" y="66146"/>
                </a:cubicBezTo>
                <a:cubicBezTo>
                  <a:pt x="339015" y="76729"/>
                  <a:pt x="339015" y="91281"/>
                  <a:pt x="329826" y="101864"/>
                </a:cubicBezTo>
                <a:cubicBezTo>
                  <a:pt x="324575" y="105833"/>
                  <a:pt x="318011" y="108479"/>
                  <a:pt x="311447" y="108479"/>
                </a:cubicBezTo>
                <a:cubicBezTo>
                  <a:pt x="304884" y="108479"/>
                  <a:pt x="299633" y="105833"/>
                  <a:pt x="294382" y="101864"/>
                </a:cubicBezTo>
                <a:cubicBezTo>
                  <a:pt x="260250" y="67469"/>
                  <a:pt x="215617" y="48948"/>
                  <a:pt x="168359" y="48948"/>
                </a:cubicBezTo>
                <a:cubicBezTo>
                  <a:pt x="121100" y="48948"/>
                  <a:pt x="76467" y="67469"/>
                  <a:pt x="42335" y="101864"/>
                </a:cubicBezTo>
                <a:cubicBezTo>
                  <a:pt x="33146" y="111125"/>
                  <a:pt x="17393" y="111125"/>
                  <a:pt x="6891" y="101864"/>
                </a:cubicBezTo>
                <a:cubicBezTo>
                  <a:pt x="-2298" y="91281"/>
                  <a:pt x="-2298" y="76729"/>
                  <a:pt x="6891" y="66146"/>
                </a:cubicBezTo>
                <a:cubicBezTo>
                  <a:pt x="50212" y="23812"/>
                  <a:pt x="107972" y="0"/>
                  <a:pt x="16835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8" name="椭圆 94">
            <a:extLst>
              <a:ext uri="{FF2B5EF4-FFF2-40B4-BE49-F238E27FC236}">
                <a16:creationId xmlns="" xmlns:a16="http://schemas.microsoft.com/office/drawing/2014/main" id="{7A521BC7-55D7-4E36-A5BC-B4640A22E6AA}"/>
              </a:ext>
            </a:extLst>
          </p:cNvPr>
          <p:cNvSpPr/>
          <p:nvPr/>
        </p:nvSpPr>
        <p:spPr>
          <a:xfrm>
            <a:off x="7653613" y="4847423"/>
            <a:ext cx="444059" cy="273470"/>
          </a:xfrm>
          <a:custGeom>
            <a:avLst/>
            <a:gdLst>
              <a:gd name="T0" fmla="*/ 2695 w 3463"/>
              <a:gd name="T1" fmla="*/ 598 h 2136"/>
              <a:gd name="T2" fmla="*/ 2591 w 3463"/>
              <a:gd name="T3" fmla="*/ 605 h 2136"/>
              <a:gd name="T4" fmla="*/ 1631 w 3463"/>
              <a:gd name="T5" fmla="*/ 0 h 2136"/>
              <a:gd name="T6" fmla="*/ 577 w 3463"/>
              <a:gd name="T7" fmla="*/ 920 h 2136"/>
              <a:gd name="T8" fmla="*/ 0 w 3463"/>
              <a:gd name="T9" fmla="*/ 1527 h 2136"/>
              <a:gd name="T10" fmla="*/ 608 w 3463"/>
              <a:gd name="T11" fmla="*/ 2136 h 2136"/>
              <a:gd name="T12" fmla="*/ 2695 w 3463"/>
              <a:gd name="T13" fmla="*/ 2136 h 2136"/>
              <a:gd name="T14" fmla="*/ 3463 w 3463"/>
              <a:gd name="T15" fmla="*/ 1367 h 2136"/>
              <a:gd name="T16" fmla="*/ 2695 w 3463"/>
              <a:gd name="T17" fmla="*/ 598 h 2136"/>
              <a:gd name="T18" fmla="*/ 1889 w 3463"/>
              <a:gd name="T19" fmla="*/ 1309 h 2136"/>
              <a:gd name="T20" fmla="*/ 1889 w 3463"/>
              <a:gd name="T21" fmla="*/ 1550 h 2136"/>
              <a:gd name="T22" fmla="*/ 1732 w 3463"/>
              <a:gd name="T23" fmla="*/ 1707 h 2136"/>
              <a:gd name="T24" fmla="*/ 1574 w 3463"/>
              <a:gd name="T25" fmla="*/ 1550 h 2136"/>
              <a:gd name="T26" fmla="*/ 1574 w 3463"/>
              <a:gd name="T27" fmla="*/ 1309 h 2136"/>
              <a:gd name="T28" fmla="*/ 1419 w 3463"/>
              <a:gd name="T29" fmla="*/ 1022 h 2136"/>
              <a:gd name="T30" fmla="*/ 1717 w 3463"/>
              <a:gd name="T31" fmla="*/ 726 h 2136"/>
              <a:gd name="T32" fmla="*/ 2045 w 3463"/>
              <a:gd name="T33" fmla="*/ 1039 h 2136"/>
              <a:gd name="T34" fmla="*/ 1889 w 3463"/>
              <a:gd name="T35" fmla="*/ 1309 h 2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63" h="2136">
                <a:moveTo>
                  <a:pt x="2695" y="598"/>
                </a:moveTo>
                <a:cubicBezTo>
                  <a:pt x="2660" y="598"/>
                  <a:pt x="2625" y="601"/>
                  <a:pt x="2591" y="605"/>
                </a:cubicBezTo>
                <a:cubicBezTo>
                  <a:pt x="2416" y="240"/>
                  <a:pt x="2040" y="0"/>
                  <a:pt x="1631" y="0"/>
                </a:cubicBezTo>
                <a:cubicBezTo>
                  <a:pt x="1092" y="0"/>
                  <a:pt x="647" y="397"/>
                  <a:pt x="577" y="920"/>
                </a:cubicBezTo>
                <a:cubicBezTo>
                  <a:pt x="256" y="937"/>
                  <a:pt x="0" y="1203"/>
                  <a:pt x="0" y="1527"/>
                </a:cubicBezTo>
                <a:cubicBezTo>
                  <a:pt x="0" y="1863"/>
                  <a:pt x="273" y="2136"/>
                  <a:pt x="608" y="2136"/>
                </a:cubicBezTo>
                <a:lnTo>
                  <a:pt x="2695" y="2136"/>
                </a:lnTo>
                <a:cubicBezTo>
                  <a:pt x="3118" y="2136"/>
                  <a:pt x="3463" y="1791"/>
                  <a:pt x="3463" y="1367"/>
                </a:cubicBezTo>
                <a:cubicBezTo>
                  <a:pt x="3463" y="943"/>
                  <a:pt x="3118" y="598"/>
                  <a:pt x="2695" y="598"/>
                </a:cubicBezTo>
                <a:close/>
                <a:moveTo>
                  <a:pt x="1889" y="1309"/>
                </a:moveTo>
                <a:lnTo>
                  <a:pt x="1889" y="1550"/>
                </a:lnTo>
                <a:cubicBezTo>
                  <a:pt x="1889" y="1637"/>
                  <a:pt x="1819" y="1707"/>
                  <a:pt x="1732" y="1707"/>
                </a:cubicBezTo>
                <a:cubicBezTo>
                  <a:pt x="1645" y="1707"/>
                  <a:pt x="1574" y="1637"/>
                  <a:pt x="1574" y="1550"/>
                </a:cubicBezTo>
                <a:lnTo>
                  <a:pt x="1574" y="1309"/>
                </a:lnTo>
                <a:cubicBezTo>
                  <a:pt x="1474" y="1252"/>
                  <a:pt x="1413" y="1142"/>
                  <a:pt x="1419" y="1022"/>
                </a:cubicBezTo>
                <a:cubicBezTo>
                  <a:pt x="1427" y="863"/>
                  <a:pt x="1558" y="733"/>
                  <a:pt x="1717" y="726"/>
                </a:cubicBezTo>
                <a:cubicBezTo>
                  <a:pt x="1896" y="717"/>
                  <a:pt x="2045" y="861"/>
                  <a:pt x="2045" y="1039"/>
                </a:cubicBezTo>
                <a:cubicBezTo>
                  <a:pt x="2045" y="1151"/>
                  <a:pt x="1984" y="1254"/>
                  <a:pt x="1889" y="130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31" name="椭圆 95">
            <a:extLst>
              <a:ext uri="{FF2B5EF4-FFF2-40B4-BE49-F238E27FC236}">
                <a16:creationId xmlns="" xmlns:a16="http://schemas.microsoft.com/office/drawing/2014/main" id="{131BD958-1605-4CDB-B233-7D06CE59D92A}"/>
              </a:ext>
            </a:extLst>
          </p:cNvPr>
          <p:cNvSpPr/>
          <p:nvPr/>
        </p:nvSpPr>
        <p:spPr>
          <a:xfrm>
            <a:off x="7722959" y="2113624"/>
            <a:ext cx="330200" cy="248037"/>
          </a:xfrm>
          <a:custGeom>
            <a:avLst/>
            <a:gdLst>
              <a:gd name="connsiteX0" fmla="*/ 196631 w 338138"/>
              <a:gd name="connsiteY0" fmla="*/ 212725 h 254000"/>
              <a:gd name="connsiteX1" fmla="*/ 249183 w 338138"/>
              <a:gd name="connsiteY1" fmla="*/ 212725 h 254000"/>
              <a:gd name="connsiteX2" fmla="*/ 249183 w 338138"/>
              <a:gd name="connsiteY2" fmla="*/ 238522 h 254000"/>
              <a:gd name="connsiteX3" fmla="*/ 271517 w 338138"/>
              <a:gd name="connsiteY3" fmla="*/ 238522 h 254000"/>
              <a:gd name="connsiteX4" fmla="*/ 279400 w 338138"/>
              <a:gd name="connsiteY4" fmla="*/ 246261 h 254000"/>
              <a:gd name="connsiteX5" fmla="*/ 271517 w 338138"/>
              <a:gd name="connsiteY5" fmla="*/ 254000 h 254000"/>
              <a:gd name="connsiteX6" fmla="*/ 174297 w 338138"/>
              <a:gd name="connsiteY6" fmla="*/ 254000 h 254000"/>
              <a:gd name="connsiteX7" fmla="*/ 165100 w 338138"/>
              <a:gd name="connsiteY7" fmla="*/ 246261 h 254000"/>
              <a:gd name="connsiteX8" fmla="*/ 174297 w 338138"/>
              <a:gd name="connsiteY8" fmla="*/ 238522 h 254000"/>
              <a:gd name="connsiteX9" fmla="*/ 196631 w 338138"/>
              <a:gd name="connsiteY9" fmla="*/ 238522 h 254000"/>
              <a:gd name="connsiteX10" fmla="*/ 196631 w 338138"/>
              <a:gd name="connsiteY10" fmla="*/ 212725 h 254000"/>
              <a:gd name="connsiteX11" fmla="*/ 66675 w 338138"/>
              <a:gd name="connsiteY11" fmla="*/ 180975 h 254000"/>
              <a:gd name="connsiteX12" fmla="*/ 53975 w 338138"/>
              <a:gd name="connsiteY12" fmla="*/ 194469 h 254000"/>
              <a:gd name="connsiteX13" fmla="*/ 66675 w 338138"/>
              <a:gd name="connsiteY13" fmla="*/ 207963 h 254000"/>
              <a:gd name="connsiteX14" fmla="*/ 79375 w 338138"/>
              <a:gd name="connsiteY14" fmla="*/ 194469 h 254000"/>
              <a:gd name="connsiteX15" fmla="*/ 66675 w 338138"/>
              <a:gd name="connsiteY15" fmla="*/ 180975 h 254000"/>
              <a:gd name="connsiteX16" fmla="*/ 112985 w 338138"/>
              <a:gd name="connsiteY16" fmla="*/ 46038 h 254000"/>
              <a:gd name="connsiteX17" fmla="*/ 332840 w 338138"/>
              <a:gd name="connsiteY17" fmla="*/ 46038 h 254000"/>
              <a:gd name="connsiteX18" fmla="*/ 338138 w 338138"/>
              <a:gd name="connsiteY18" fmla="*/ 52641 h 254000"/>
              <a:gd name="connsiteX19" fmla="*/ 338138 w 338138"/>
              <a:gd name="connsiteY19" fmla="*/ 188660 h 254000"/>
              <a:gd name="connsiteX20" fmla="*/ 332840 w 338138"/>
              <a:gd name="connsiteY20" fmla="*/ 195263 h 254000"/>
              <a:gd name="connsiteX21" fmla="*/ 112985 w 338138"/>
              <a:gd name="connsiteY21" fmla="*/ 195263 h 254000"/>
              <a:gd name="connsiteX22" fmla="*/ 106363 w 338138"/>
              <a:gd name="connsiteY22" fmla="*/ 188660 h 254000"/>
              <a:gd name="connsiteX23" fmla="*/ 106363 w 338138"/>
              <a:gd name="connsiteY23" fmla="*/ 52641 h 254000"/>
              <a:gd name="connsiteX24" fmla="*/ 112985 w 338138"/>
              <a:gd name="connsiteY24" fmla="*/ 46038 h 254000"/>
              <a:gd name="connsiteX25" fmla="*/ 7922 w 338138"/>
              <a:gd name="connsiteY25" fmla="*/ 0 h 254000"/>
              <a:gd name="connsiteX26" fmla="*/ 124108 w 338138"/>
              <a:gd name="connsiteY26" fmla="*/ 0 h 254000"/>
              <a:gd name="connsiteX27" fmla="*/ 133350 w 338138"/>
              <a:gd name="connsiteY27" fmla="*/ 7856 h 254000"/>
              <a:gd name="connsiteX28" fmla="*/ 133350 w 338138"/>
              <a:gd name="connsiteY28" fmla="*/ 31423 h 254000"/>
              <a:gd name="connsiteX29" fmla="*/ 113546 w 338138"/>
              <a:gd name="connsiteY29" fmla="*/ 31423 h 254000"/>
              <a:gd name="connsiteX30" fmla="*/ 109585 w 338138"/>
              <a:gd name="connsiteY30" fmla="*/ 31423 h 254000"/>
              <a:gd name="connsiteX31" fmla="*/ 108264 w 338138"/>
              <a:gd name="connsiteY31" fmla="*/ 31423 h 254000"/>
              <a:gd name="connsiteX32" fmla="*/ 25086 w 338138"/>
              <a:gd name="connsiteY32" fmla="*/ 31423 h 254000"/>
              <a:gd name="connsiteX33" fmla="*/ 17164 w 338138"/>
              <a:gd name="connsiteY33" fmla="*/ 39278 h 254000"/>
              <a:gd name="connsiteX34" fmla="*/ 25086 w 338138"/>
              <a:gd name="connsiteY34" fmla="*/ 47134 h 254000"/>
              <a:gd name="connsiteX35" fmla="*/ 91101 w 338138"/>
              <a:gd name="connsiteY35" fmla="*/ 47134 h 254000"/>
              <a:gd name="connsiteX36" fmla="*/ 91101 w 338138"/>
              <a:gd name="connsiteY36" fmla="*/ 53680 h 254000"/>
              <a:gd name="connsiteX37" fmla="*/ 91101 w 338138"/>
              <a:gd name="connsiteY37" fmla="*/ 68082 h 254000"/>
              <a:gd name="connsiteX38" fmla="*/ 25086 w 338138"/>
              <a:gd name="connsiteY38" fmla="*/ 68082 h 254000"/>
              <a:gd name="connsiteX39" fmla="*/ 17164 w 338138"/>
              <a:gd name="connsiteY39" fmla="*/ 77247 h 254000"/>
              <a:gd name="connsiteX40" fmla="*/ 25086 w 338138"/>
              <a:gd name="connsiteY40" fmla="*/ 85103 h 254000"/>
              <a:gd name="connsiteX41" fmla="*/ 91101 w 338138"/>
              <a:gd name="connsiteY41" fmla="*/ 85103 h 254000"/>
              <a:gd name="connsiteX42" fmla="*/ 91101 w 338138"/>
              <a:gd name="connsiteY42" fmla="*/ 106051 h 254000"/>
              <a:gd name="connsiteX43" fmla="*/ 25086 w 338138"/>
              <a:gd name="connsiteY43" fmla="*/ 106051 h 254000"/>
              <a:gd name="connsiteX44" fmla="*/ 17164 w 338138"/>
              <a:gd name="connsiteY44" fmla="*/ 113907 h 254000"/>
              <a:gd name="connsiteX45" fmla="*/ 25086 w 338138"/>
              <a:gd name="connsiteY45" fmla="*/ 123072 h 254000"/>
              <a:gd name="connsiteX46" fmla="*/ 91101 w 338138"/>
              <a:gd name="connsiteY46" fmla="*/ 123072 h 254000"/>
              <a:gd name="connsiteX47" fmla="*/ 91101 w 338138"/>
              <a:gd name="connsiteY47" fmla="*/ 188536 h 254000"/>
              <a:gd name="connsiteX48" fmla="*/ 113546 w 338138"/>
              <a:gd name="connsiteY48" fmla="*/ 212103 h 254000"/>
              <a:gd name="connsiteX49" fmla="*/ 133350 w 338138"/>
              <a:gd name="connsiteY49" fmla="*/ 212103 h 254000"/>
              <a:gd name="connsiteX50" fmla="*/ 133350 w 338138"/>
              <a:gd name="connsiteY50" fmla="*/ 246144 h 254000"/>
              <a:gd name="connsiteX51" fmla="*/ 124108 w 338138"/>
              <a:gd name="connsiteY51" fmla="*/ 254000 h 254000"/>
              <a:gd name="connsiteX52" fmla="*/ 7922 w 338138"/>
              <a:gd name="connsiteY52" fmla="*/ 254000 h 254000"/>
              <a:gd name="connsiteX53" fmla="*/ 0 w 338138"/>
              <a:gd name="connsiteY53" fmla="*/ 246144 h 254000"/>
              <a:gd name="connsiteX54" fmla="*/ 0 w 338138"/>
              <a:gd name="connsiteY54" fmla="*/ 7856 h 254000"/>
              <a:gd name="connsiteX55" fmla="*/ 7922 w 338138"/>
              <a:gd name="connsiteY55" fmla="*/ 0 h 25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38138" h="254000">
                <a:moveTo>
                  <a:pt x="196631" y="212725"/>
                </a:moveTo>
                <a:cubicBezTo>
                  <a:pt x="196631" y="212725"/>
                  <a:pt x="196631" y="212725"/>
                  <a:pt x="249183" y="212725"/>
                </a:cubicBezTo>
                <a:cubicBezTo>
                  <a:pt x="249183" y="212725"/>
                  <a:pt x="249183" y="212725"/>
                  <a:pt x="249183" y="238522"/>
                </a:cubicBezTo>
                <a:cubicBezTo>
                  <a:pt x="249183" y="238522"/>
                  <a:pt x="249183" y="238522"/>
                  <a:pt x="271517" y="238522"/>
                </a:cubicBezTo>
                <a:cubicBezTo>
                  <a:pt x="275459" y="238522"/>
                  <a:pt x="279400" y="242392"/>
                  <a:pt x="279400" y="246261"/>
                </a:cubicBezTo>
                <a:cubicBezTo>
                  <a:pt x="279400" y="251420"/>
                  <a:pt x="275459" y="254000"/>
                  <a:pt x="271517" y="254000"/>
                </a:cubicBezTo>
                <a:cubicBezTo>
                  <a:pt x="271517" y="254000"/>
                  <a:pt x="271517" y="254000"/>
                  <a:pt x="174297" y="254000"/>
                </a:cubicBezTo>
                <a:cubicBezTo>
                  <a:pt x="169041" y="254000"/>
                  <a:pt x="165100" y="251420"/>
                  <a:pt x="165100" y="246261"/>
                </a:cubicBezTo>
                <a:cubicBezTo>
                  <a:pt x="165100" y="242392"/>
                  <a:pt x="169041" y="238522"/>
                  <a:pt x="174297" y="238522"/>
                </a:cubicBezTo>
                <a:cubicBezTo>
                  <a:pt x="174297" y="238522"/>
                  <a:pt x="174297" y="238522"/>
                  <a:pt x="196631" y="238522"/>
                </a:cubicBezTo>
                <a:cubicBezTo>
                  <a:pt x="196631" y="238522"/>
                  <a:pt x="196631" y="238522"/>
                  <a:pt x="196631" y="212725"/>
                </a:cubicBezTo>
                <a:close/>
                <a:moveTo>
                  <a:pt x="66675" y="180975"/>
                </a:moveTo>
                <a:cubicBezTo>
                  <a:pt x="59661" y="180975"/>
                  <a:pt x="53975" y="187016"/>
                  <a:pt x="53975" y="194469"/>
                </a:cubicBezTo>
                <a:cubicBezTo>
                  <a:pt x="53975" y="201922"/>
                  <a:pt x="59661" y="207963"/>
                  <a:pt x="66675" y="207963"/>
                </a:cubicBezTo>
                <a:cubicBezTo>
                  <a:pt x="73689" y="207963"/>
                  <a:pt x="79375" y="201922"/>
                  <a:pt x="79375" y="194469"/>
                </a:cubicBezTo>
                <a:cubicBezTo>
                  <a:pt x="79375" y="187016"/>
                  <a:pt x="73689" y="180975"/>
                  <a:pt x="66675" y="180975"/>
                </a:cubicBezTo>
                <a:close/>
                <a:moveTo>
                  <a:pt x="112985" y="46038"/>
                </a:moveTo>
                <a:cubicBezTo>
                  <a:pt x="332840" y="46038"/>
                  <a:pt x="332840" y="46038"/>
                  <a:pt x="332840" y="46038"/>
                </a:cubicBezTo>
                <a:cubicBezTo>
                  <a:pt x="335489" y="46038"/>
                  <a:pt x="338138" y="48679"/>
                  <a:pt x="338138" y="52641"/>
                </a:cubicBezTo>
                <a:cubicBezTo>
                  <a:pt x="338138" y="188660"/>
                  <a:pt x="338138" y="188660"/>
                  <a:pt x="338138" y="188660"/>
                </a:cubicBezTo>
                <a:cubicBezTo>
                  <a:pt x="338138" y="192622"/>
                  <a:pt x="335489" y="195263"/>
                  <a:pt x="332840" y="195263"/>
                </a:cubicBezTo>
                <a:cubicBezTo>
                  <a:pt x="112985" y="195263"/>
                  <a:pt x="112985" y="195263"/>
                  <a:pt x="112985" y="195263"/>
                </a:cubicBezTo>
                <a:cubicBezTo>
                  <a:pt x="109012" y="195263"/>
                  <a:pt x="106363" y="192622"/>
                  <a:pt x="106363" y="188660"/>
                </a:cubicBezTo>
                <a:cubicBezTo>
                  <a:pt x="106363" y="52641"/>
                  <a:pt x="106363" y="52641"/>
                  <a:pt x="106363" y="52641"/>
                </a:cubicBezTo>
                <a:cubicBezTo>
                  <a:pt x="106363" y="48679"/>
                  <a:pt x="109012" y="46038"/>
                  <a:pt x="112985" y="46038"/>
                </a:cubicBezTo>
                <a:close/>
                <a:moveTo>
                  <a:pt x="7922" y="0"/>
                </a:moveTo>
                <a:cubicBezTo>
                  <a:pt x="124108" y="0"/>
                  <a:pt x="124108" y="0"/>
                  <a:pt x="124108" y="0"/>
                </a:cubicBezTo>
                <a:cubicBezTo>
                  <a:pt x="129389" y="0"/>
                  <a:pt x="133350" y="2618"/>
                  <a:pt x="133350" y="7856"/>
                </a:cubicBezTo>
                <a:lnTo>
                  <a:pt x="133350" y="31423"/>
                </a:lnTo>
                <a:cubicBezTo>
                  <a:pt x="113546" y="31423"/>
                  <a:pt x="113546" y="31423"/>
                  <a:pt x="113546" y="31423"/>
                </a:cubicBezTo>
                <a:cubicBezTo>
                  <a:pt x="112225" y="31423"/>
                  <a:pt x="110905" y="31423"/>
                  <a:pt x="109585" y="31423"/>
                </a:cubicBezTo>
                <a:cubicBezTo>
                  <a:pt x="109585" y="31423"/>
                  <a:pt x="108264" y="31423"/>
                  <a:pt x="108264" y="31423"/>
                </a:cubicBezTo>
                <a:cubicBezTo>
                  <a:pt x="25086" y="31423"/>
                  <a:pt x="25086" y="31423"/>
                  <a:pt x="25086" y="31423"/>
                </a:cubicBezTo>
                <a:cubicBezTo>
                  <a:pt x="21125" y="31423"/>
                  <a:pt x="17164" y="34041"/>
                  <a:pt x="17164" y="39278"/>
                </a:cubicBezTo>
                <a:cubicBezTo>
                  <a:pt x="17164" y="43206"/>
                  <a:pt x="21125" y="47134"/>
                  <a:pt x="25086" y="47134"/>
                </a:cubicBezTo>
                <a:cubicBezTo>
                  <a:pt x="91101" y="47134"/>
                  <a:pt x="91101" y="47134"/>
                  <a:pt x="91101" y="47134"/>
                </a:cubicBezTo>
                <a:cubicBezTo>
                  <a:pt x="91101" y="49752"/>
                  <a:pt x="91101" y="51062"/>
                  <a:pt x="91101" y="53680"/>
                </a:cubicBezTo>
                <a:cubicBezTo>
                  <a:pt x="91101" y="68082"/>
                  <a:pt x="91101" y="68082"/>
                  <a:pt x="91101" y="68082"/>
                </a:cubicBezTo>
                <a:cubicBezTo>
                  <a:pt x="25086" y="68082"/>
                  <a:pt x="25086" y="68082"/>
                  <a:pt x="25086" y="68082"/>
                </a:cubicBezTo>
                <a:cubicBezTo>
                  <a:pt x="21125" y="68082"/>
                  <a:pt x="17164" y="72010"/>
                  <a:pt x="17164" y="77247"/>
                </a:cubicBezTo>
                <a:cubicBezTo>
                  <a:pt x="17164" y="81175"/>
                  <a:pt x="21125" y="85103"/>
                  <a:pt x="25086" y="85103"/>
                </a:cubicBezTo>
                <a:cubicBezTo>
                  <a:pt x="91101" y="85103"/>
                  <a:pt x="91101" y="85103"/>
                  <a:pt x="91101" y="85103"/>
                </a:cubicBezTo>
                <a:cubicBezTo>
                  <a:pt x="91101" y="106051"/>
                  <a:pt x="91101" y="106051"/>
                  <a:pt x="91101" y="106051"/>
                </a:cubicBezTo>
                <a:cubicBezTo>
                  <a:pt x="25086" y="106051"/>
                  <a:pt x="25086" y="106051"/>
                  <a:pt x="25086" y="106051"/>
                </a:cubicBezTo>
                <a:cubicBezTo>
                  <a:pt x="21125" y="106051"/>
                  <a:pt x="17164" y="109979"/>
                  <a:pt x="17164" y="113907"/>
                </a:cubicBezTo>
                <a:cubicBezTo>
                  <a:pt x="17164" y="119144"/>
                  <a:pt x="21125" y="123072"/>
                  <a:pt x="25086" y="123072"/>
                </a:cubicBezTo>
                <a:cubicBezTo>
                  <a:pt x="91101" y="123072"/>
                  <a:pt x="91101" y="123072"/>
                  <a:pt x="91101" y="123072"/>
                </a:cubicBezTo>
                <a:cubicBezTo>
                  <a:pt x="91101" y="188536"/>
                  <a:pt x="91101" y="188536"/>
                  <a:pt x="91101" y="188536"/>
                </a:cubicBezTo>
                <a:cubicBezTo>
                  <a:pt x="91101" y="201629"/>
                  <a:pt x="100343" y="212103"/>
                  <a:pt x="113546" y="212103"/>
                </a:cubicBezTo>
                <a:cubicBezTo>
                  <a:pt x="133350" y="212103"/>
                  <a:pt x="133350" y="212103"/>
                  <a:pt x="133350" y="212103"/>
                </a:cubicBezTo>
                <a:cubicBezTo>
                  <a:pt x="133350" y="246144"/>
                  <a:pt x="133350" y="246144"/>
                  <a:pt x="133350" y="246144"/>
                </a:cubicBezTo>
                <a:cubicBezTo>
                  <a:pt x="133350" y="251382"/>
                  <a:pt x="129389" y="254000"/>
                  <a:pt x="124108" y="254000"/>
                </a:cubicBezTo>
                <a:cubicBezTo>
                  <a:pt x="7922" y="254000"/>
                  <a:pt x="7922" y="254000"/>
                  <a:pt x="7922" y="254000"/>
                </a:cubicBezTo>
                <a:cubicBezTo>
                  <a:pt x="3961" y="254000"/>
                  <a:pt x="0" y="251382"/>
                  <a:pt x="0" y="246144"/>
                </a:cubicBezTo>
                <a:cubicBezTo>
                  <a:pt x="0" y="7856"/>
                  <a:pt x="0" y="7856"/>
                  <a:pt x="0" y="7856"/>
                </a:cubicBezTo>
                <a:cubicBezTo>
                  <a:pt x="0" y="2618"/>
                  <a:pt x="3961" y="0"/>
                  <a:pt x="7922" y="0"/>
                </a:cubicBezTo>
                <a:close/>
              </a:path>
            </a:pathLst>
          </a:cu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rgbClr val="FF0000"/>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2" name="椭圆 31">
            <a:extLst>
              <a:ext uri="{FF2B5EF4-FFF2-40B4-BE49-F238E27FC236}">
                <a16:creationId xmlns="" xmlns:a16="http://schemas.microsoft.com/office/drawing/2014/main" id="{3D9DC0D6-F681-4A9D-A38B-F3284BFB7919}"/>
              </a:ext>
            </a:extLst>
          </p:cNvPr>
          <p:cNvSpPr/>
          <p:nvPr/>
        </p:nvSpPr>
        <p:spPr>
          <a:xfrm>
            <a:off x="1016850" y="2444588"/>
            <a:ext cx="2437030" cy="2437028"/>
          </a:xfrm>
          <a:prstGeom prst="ellipse">
            <a:avLst/>
          </a:prstGeom>
          <a:gradFill flip="none" rotWithShape="1">
            <a:gsLst>
              <a:gs pos="65000">
                <a:srgbClr val="01E2BC">
                  <a:alpha val="0"/>
                </a:srgbClr>
              </a:gs>
              <a:gs pos="100000">
                <a:srgbClr val="01E2BC"/>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0" name="PA-图片占位符 107">
            <a:extLst>
              <a:ext uri="{FF2B5EF4-FFF2-40B4-BE49-F238E27FC236}">
                <a16:creationId xmlns="" xmlns:a16="http://schemas.microsoft.com/office/drawing/2014/main" id="{E277B5C1-B6B1-4068-A432-D037D658A223}"/>
              </a:ext>
            </a:extLst>
          </p:cNvPr>
          <p:cNvSpPr/>
          <p:nvPr>
            <p:custDataLst>
              <p:tags r:id="rId3"/>
            </p:custDataLst>
          </p:nvPr>
        </p:nvSpPr>
        <p:spPr>
          <a:xfrm>
            <a:off x="1210821" y="2627060"/>
            <a:ext cx="2074083" cy="2074081"/>
          </a:xfrm>
          <a:prstGeom prst="ellipse">
            <a:avLst/>
          </a:prstGeom>
          <a:blipFill dpi="0" rotWithShape="1">
            <a:blip r:embed="rId9">
              <a:extLst>
                <a:ext uri="{BEBA8EAE-BF5A-486C-A8C5-ECC9F3942E4B}">
                  <a14:imgProps xmlns:a14="http://schemas.microsoft.com/office/drawing/2010/main">
                    <a14:imgLayer r:embed="rId10">
                      <a14:imgEffect>
                        <a14:artisticBlur/>
                      </a14:imgEffect>
                    </a14:imgLayer>
                  </a14:imgProps>
                </a:ext>
              </a:extLst>
            </a:blip>
            <a:srcRect/>
            <a:stretch>
              <a:fillRect/>
            </a:stretch>
          </a:blipFill>
          <a:ln w="57150" cap="flat" cmpd="sng" algn="ctr">
            <a:noFill/>
            <a:prstDash val="solid"/>
            <a:miter lim="800000"/>
          </a:ln>
          <a:effectLst>
            <a:glow rad="38100">
              <a:schemeClr val="bg1">
                <a:alpha val="13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a:extLst>
              <a:ext uri="{FF2B5EF4-FFF2-40B4-BE49-F238E27FC236}">
                <a16:creationId xmlns="" xmlns:a16="http://schemas.microsoft.com/office/drawing/2014/main" id="{B29FE1A8-BEBA-4090-9136-7F9B369C1B9F}"/>
              </a:ext>
            </a:extLst>
          </p:cNvPr>
          <p:cNvSpPr/>
          <p:nvPr/>
        </p:nvSpPr>
        <p:spPr>
          <a:xfrm>
            <a:off x="8548852" y="2044478"/>
            <a:ext cx="1556836" cy="400110"/>
          </a:xfrm>
          <a:prstGeom prst="rect">
            <a:avLst/>
          </a:prstGeom>
        </p:spPr>
        <p:txBody>
          <a:bodyPr wrap="none">
            <a:spAutoFit/>
          </a:bodyPr>
          <a:lstStyle/>
          <a:p>
            <a:pPr marL="342900" indent="-342900">
              <a:buFont typeface="Arial" panose="020B0604020202020204" pitchFamily="34" charset="0"/>
              <a:buChar char="•"/>
            </a:pPr>
            <a:r>
              <a:rPr lang="zh-CN" altLang="en-US" sz="2000" b="1" dirty="0">
                <a:solidFill>
                  <a:schemeClr val="bg1"/>
                </a:solidFill>
              </a:rPr>
              <a:t>计算时代</a:t>
            </a:r>
          </a:p>
        </p:txBody>
      </p:sp>
      <p:sp>
        <p:nvSpPr>
          <p:cNvPr id="36" name="矩形 35">
            <a:extLst>
              <a:ext uri="{FF2B5EF4-FFF2-40B4-BE49-F238E27FC236}">
                <a16:creationId xmlns="" xmlns:a16="http://schemas.microsoft.com/office/drawing/2014/main" id="{9A642D00-D7D9-4338-9107-F96E4019A6AA}"/>
              </a:ext>
            </a:extLst>
          </p:cNvPr>
          <p:cNvSpPr/>
          <p:nvPr/>
        </p:nvSpPr>
        <p:spPr>
          <a:xfrm>
            <a:off x="9071019" y="3529874"/>
            <a:ext cx="1556836" cy="400110"/>
          </a:xfrm>
          <a:prstGeom prst="rect">
            <a:avLst/>
          </a:prstGeom>
        </p:spPr>
        <p:txBody>
          <a:bodyPr wrap="none">
            <a:spAutoFit/>
          </a:bodyPr>
          <a:lstStyle/>
          <a:p>
            <a:pPr marL="342900" indent="-342900">
              <a:buFont typeface="Arial" panose="020B0604020202020204" pitchFamily="34" charset="0"/>
              <a:buChar char="•"/>
            </a:pPr>
            <a:r>
              <a:rPr lang="zh-CN" altLang="en-US" sz="2000" b="1" dirty="0">
                <a:solidFill>
                  <a:schemeClr val="bg1"/>
                </a:solidFill>
              </a:rPr>
              <a:t>网络时代</a:t>
            </a:r>
          </a:p>
        </p:txBody>
      </p:sp>
      <p:sp>
        <p:nvSpPr>
          <p:cNvPr id="37" name="矩形 36">
            <a:extLst>
              <a:ext uri="{FF2B5EF4-FFF2-40B4-BE49-F238E27FC236}">
                <a16:creationId xmlns="" xmlns:a16="http://schemas.microsoft.com/office/drawing/2014/main" id="{A5F7BAA5-1103-474E-AE7B-601162D38CD1}"/>
              </a:ext>
            </a:extLst>
          </p:cNvPr>
          <p:cNvSpPr/>
          <p:nvPr/>
        </p:nvSpPr>
        <p:spPr>
          <a:xfrm>
            <a:off x="8465617" y="4914528"/>
            <a:ext cx="1300356" cy="400110"/>
          </a:xfrm>
          <a:prstGeom prst="rect">
            <a:avLst/>
          </a:prstGeom>
        </p:spPr>
        <p:txBody>
          <a:bodyPr wrap="none">
            <a:spAutoFit/>
          </a:bodyPr>
          <a:lstStyle/>
          <a:p>
            <a:pPr marL="342900" indent="-342900">
              <a:buFont typeface="Arial" panose="020B0604020202020204" pitchFamily="34" charset="0"/>
              <a:buChar char="•"/>
            </a:pPr>
            <a:r>
              <a:rPr lang="zh-CN" altLang="en-US" sz="2000" b="1" dirty="0">
                <a:solidFill>
                  <a:schemeClr val="bg1"/>
                </a:solidFill>
              </a:rPr>
              <a:t>云时代</a:t>
            </a:r>
          </a:p>
        </p:txBody>
      </p:sp>
      <p:sp>
        <p:nvSpPr>
          <p:cNvPr id="40" name="矩形 39">
            <a:extLst>
              <a:ext uri="{FF2B5EF4-FFF2-40B4-BE49-F238E27FC236}">
                <a16:creationId xmlns="" xmlns:a16="http://schemas.microsoft.com/office/drawing/2014/main" id="{B54F7561-E31A-4D49-B727-11E3B1697782}"/>
              </a:ext>
            </a:extLst>
          </p:cNvPr>
          <p:cNvSpPr/>
          <p:nvPr/>
        </p:nvSpPr>
        <p:spPr>
          <a:xfrm>
            <a:off x="2690855" y="5033932"/>
            <a:ext cx="2610010" cy="307777"/>
          </a:xfrm>
          <a:prstGeom prst="rect">
            <a:avLst/>
          </a:prstGeom>
        </p:spPr>
        <p:txBody>
          <a:bodyPr wrap="none">
            <a:spAutoFit/>
          </a:bodyPr>
          <a:lstStyle/>
          <a:p>
            <a:r>
              <a:rPr lang="zh-CN" altLang="en-US" sz="1400" dirty="0">
                <a:solidFill>
                  <a:schemeClr val="bg1"/>
                </a:solidFill>
              </a:rPr>
              <a:t>全世界只需要5台电脑就足够了</a:t>
            </a:r>
          </a:p>
        </p:txBody>
      </p:sp>
      <p:sp>
        <p:nvSpPr>
          <p:cNvPr id="41" name="矩形 40">
            <a:extLst>
              <a:ext uri="{FF2B5EF4-FFF2-40B4-BE49-F238E27FC236}">
                <a16:creationId xmlns="" xmlns:a16="http://schemas.microsoft.com/office/drawing/2014/main" id="{175083D9-7C8E-40DD-B46A-B4DEABB201F5}"/>
              </a:ext>
            </a:extLst>
          </p:cNvPr>
          <p:cNvSpPr/>
          <p:nvPr/>
        </p:nvSpPr>
        <p:spPr>
          <a:xfrm>
            <a:off x="2690855" y="1931135"/>
            <a:ext cx="2526654" cy="307777"/>
          </a:xfrm>
          <a:prstGeom prst="rect">
            <a:avLst/>
          </a:prstGeom>
        </p:spPr>
        <p:txBody>
          <a:bodyPr wrap="none">
            <a:spAutoFit/>
          </a:bodyPr>
          <a:lstStyle/>
          <a:p>
            <a:r>
              <a:rPr lang="zh-CN" altLang="en-US" sz="1400" dirty="0">
                <a:solidFill>
                  <a:schemeClr val="bg1"/>
                </a:solidFill>
              </a:rPr>
              <a:t>个人用户的内存只需640K足矣</a:t>
            </a:r>
          </a:p>
        </p:txBody>
      </p:sp>
      <p:sp>
        <p:nvSpPr>
          <p:cNvPr id="7" name="矩形: 圆角 6">
            <a:extLst>
              <a:ext uri="{FF2B5EF4-FFF2-40B4-BE49-F238E27FC236}">
                <a16:creationId xmlns="" xmlns:a16="http://schemas.microsoft.com/office/drawing/2014/main" id="{D12AAAE1-4549-4D68-B700-FBD7EF997CCE}"/>
              </a:ext>
            </a:extLst>
          </p:cNvPr>
          <p:cNvSpPr/>
          <p:nvPr/>
        </p:nvSpPr>
        <p:spPr>
          <a:xfrm>
            <a:off x="841829" y="2298700"/>
            <a:ext cx="6308062" cy="2728441"/>
          </a:xfrm>
          <a:prstGeom prst="roundRect">
            <a:avLst>
              <a:gd name="adj" fmla="val 50000"/>
            </a:avLst>
          </a:prstGeom>
          <a:noFill/>
          <a:ln>
            <a:solidFill>
              <a:srgbClr val="2255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a:extLst>
              <a:ext uri="{FF2B5EF4-FFF2-40B4-BE49-F238E27FC236}">
                <a16:creationId xmlns="" xmlns:a16="http://schemas.microsoft.com/office/drawing/2014/main" id="{C0F3CB1B-9EA9-4D88-967D-BCBB040138F6}"/>
              </a:ext>
            </a:extLst>
          </p:cNvPr>
          <p:cNvSpPr/>
          <p:nvPr/>
        </p:nvSpPr>
        <p:spPr>
          <a:xfrm>
            <a:off x="2690855" y="2894361"/>
            <a:ext cx="272059" cy="1384995"/>
          </a:xfrm>
          <a:prstGeom prst="rect">
            <a:avLst/>
          </a:prstGeom>
        </p:spPr>
        <p:txBody>
          <a:bodyPr wrap="square">
            <a:spAutoFit/>
          </a:bodyPr>
          <a:lstStyle/>
          <a:p>
            <a:r>
              <a:rPr lang="zh-CN" altLang="en-US" sz="1400" dirty="0">
                <a:solidFill>
                  <a:schemeClr val="bg1"/>
                </a:solidFill>
              </a:rPr>
              <a:t>托马斯·沃森</a:t>
            </a:r>
          </a:p>
        </p:txBody>
      </p:sp>
      <p:sp>
        <p:nvSpPr>
          <p:cNvPr id="34" name="矩形 33">
            <a:extLst>
              <a:ext uri="{FF2B5EF4-FFF2-40B4-BE49-F238E27FC236}">
                <a16:creationId xmlns="" xmlns:a16="http://schemas.microsoft.com/office/drawing/2014/main" id="{AE9BA1AF-A323-4369-B50E-1A3E739019F1}"/>
              </a:ext>
            </a:extLst>
          </p:cNvPr>
          <p:cNvSpPr/>
          <p:nvPr/>
        </p:nvSpPr>
        <p:spPr>
          <a:xfrm>
            <a:off x="6297655" y="3019577"/>
            <a:ext cx="272059" cy="1169551"/>
          </a:xfrm>
          <a:prstGeom prst="rect">
            <a:avLst/>
          </a:prstGeom>
        </p:spPr>
        <p:txBody>
          <a:bodyPr wrap="square">
            <a:spAutoFit/>
          </a:bodyPr>
          <a:lstStyle/>
          <a:p>
            <a:r>
              <a:rPr lang="zh-CN" altLang="en-US" sz="1400" dirty="0">
                <a:solidFill>
                  <a:schemeClr val="bg1"/>
                </a:solidFill>
              </a:rPr>
              <a:t>比尔</a:t>
            </a:r>
            <a:r>
              <a:rPr lang="en-US" altLang="zh-CN" sz="1400" dirty="0">
                <a:solidFill>
                  <a:schemeClr val="bg1"/>
                </a:solidFill>
              </a:rPr>
              <a:t>·</a:t>
            </a:r>
            <a:r>
              <a:rPr lang="zh-CN" altLang="en-US" sz="1400" dirty="0">
                <a:solidFill>
                  <a:schemeClr val="bg1"/>
                </a:solidFill>
              </a:rPr>
              <a:t>盖茨</a:t>
            </a:r>
          </a:p>
        </p:txBody>
      </p:sp>
    </p:spTree>
    <p:extLst>
      <p:ext uri="{BB962C8B-B14F-4D97-AF65-F5344CB8AC3E}">
        <p14:creationId xmlns:p14="http://schemas.microsoft.com/office/powerpoint/2010/main" val="3048242014"/>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32"/>
                                        </p:tgtEl>
                                        <p:attrNameLst>
                                          <p:attrName>style.visibility</p:attrName>
                                        </p:attrNameLst>
                                      </p:cBhvr>
                                      <p:to>
                                        <p:strVal val="visible"/>
                                      </p:to>
                                    </p:set>
                                    <p:anim calcmode="lin" valueType="num">
                                      <p:cBhvr>
                                        <p:cTn id="18" dur="500" fill="hold"/>
                                        <p:tgtEl>
                                          <p:spTgt spid="32"/>
                                        </p:tgtEl>
                                        <p:attrNameLst>
                                          <p:attrName>ppt_w</p:attrName>
                                        </p:attrNameLst>
                                      </p:cBhvr>
                                      <p:tavLst>
                                        <p:tav tm="0">
                                          <p:val>
                                            <p:fltVal val="0"/>
                                          </p:val>
                                        </p:tav>
                                        <p:tav tm="100000">
                                          <p:val>
                                            <p:strVal val="#ppt_w"/>
                                          </p:val>
                                        </p:tav>
                                      </p:tavLst>
                                    </p:anim>
                                    <p:anim calcmode="lin" valueType="num">
                                      <p:cBhvr>
                                        <p:cTn id="19" dur="500" fill="hold"/>
                                        <p:tgtEl>
                                          <p:spTgt spid="32"/>
                                        </p:tgtEl>
                                        <p:attrNameLst>
                                          <p:attrName>ppt_h</p:attrName>
                                        </p:attrNameLst>
                                      </p:cBhvr>
                                      <p:tavLst>
                                        <p:tav tm="0">
                                          <p:val>
                                            <p:fltVal val="0"/>
                                          </p:val>
                                        </p:tav>
                                        <p:tav tm="100000">
                                          <p:val>
                                            <p:strVal val="#ppt_h"/>
                                          </p:val>
                                        </p:tav>
                                      </p:tavLst>
                                    </p:anim>
                                    <p:animEffect transition="in" filter="fade">
                                      <p:cBhvr>
                                        <p:cTn id="20" dur="500"/>
                                        <p:tgtEl>
                                          <p:spTgt spid="32"/>
                                        </p:tgtEl>
                                      </p:cBhvr>
                                    </p:animEffect>
                                  </p:childTnLst>
                                </p:cTn>
                              </p:par>
                            </p:childTnLst>
                          </p:cTn>
                        </p:par>
                        <p:par>
                          <p:cTn id="21" fill="hold">
                            <p:stCondLst>
                              <p:cond delay="1000"/>
                            </p:stCondLst>
                            <p:childTnLst>
                              <p:par>
                                <p:cTn id="22" presetID="53" presetClass="entr" presetSubtype="16"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p:cTn id="24" dur="500" fill="hold"/>
                                        <p:tgtEl>
                                          <p:spTgt spid="20"/>
                                        </p:tgtEl>
                                        <p:attrNameLst>
                                          <p:attrName>ppt_w</p:attrName>
                                        </p:attrNameLst>
                                      </p:cBhvr>
                                      <p:tavLst>
                                        <p:tav tm="0">
                                          <p:val>
                                            <p:fltVal val="0"/>
                                          </p:val>
                                        </p:tav>
                                        <p:tav tm="100000">
                                          <p:val>
                                            <p:strVal val="#ppt_w"/>
                                          </p:val>
                                        </p:tav>
                                      </p:tavLst>
                                    </p:anim>
                                    <p:anim calcmode="lin" valueType="num">
                                      <p:cBhvr>
                                        <p:cTn id="25" dur="500" fill="hold"/>
                                        <p:tgtEl>
                                          <p:spTgt spid="20"/>
                                        </p:tgtEl>
                                        <p:attrNameLst>
                                          <p:attrName>ppt_h</p:attrName>
                                        </p:attrNameLst>
                                      </p:cBhvr>
                                      <p:tavLst>
                                        <p:tav tm="0">
                                          <p:val>
                                            <p:fltVal val="0"/>
                                          </p:val>
                                        </p:tav>
                                        <p:tav tm="100000">
                                          <p:val>
                                            <p:strVal val="#ppt_h"/>
                                          </p:val>
                                        </p:tav>
                                      </p:tavLst>
                                    </p:anim>
                                    <p:animEffect transition="in" filter="fade">
                                      <p:cBhvr>
                                        <p:cTn id="26" dur="500"/>
                                        <p:tgtEl>
                                          <p:spTgt spid="20"/>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p:cTn id="29" dur="500" fill="hold"/>
                                        <p:tgtEl>
                                          <p:spTgt spid="21"/>
                                        </p:tgtEl>
                                        <p:attrNameLst>
                                          <p:attrName>ppt_w</p:attrName>
                                        </p:attrNameLst>
                                      </p:cBhvr>
                                      <p:tavLst>
                                        <p:tav tm="0">
                                          <p:val>
                                            <p:fltVal val="0"/>
                                          </p:val>
                                        </p:tav>
                                        <p:tav tm="100000">
                                          <p:val>
                                            <p:strVal val="#ppt_w"/>
                                          </p:val>
                                        </p:tav>
                                      </p:tavLst>
                                    </p:anim>
                                    <p:anim calcmode="lin" valueType="num">
                                      <p:cBhvr>
                                        <p:cTn id="30" dur="500" fill="hold"/>
                                        <p:tgtEl>
                                          <p:spTgt spid="21"/>
                                        </p:tgtEl>
                                        <p:attrNameLst>
                                          <p:attrName>ppt_h</p:attrName>
                                        </p:attrNameLst>
                                      </p:cBhvr>
                                      <p:tavLst>
                                        <p:tav tm="0">
                                          <p:val>
                                            <p:fltVal val="0"/>
                                          </p:val>
                                        </p:tav>
                                        <p:tav tm="100000">
                                          <p:val>
                                            <p:strVal val="#ppt_h"/>
                                          </p:val>
                                        </p:tav>
                                      </p:tavLst>
                                    </p:anim>
                                    <p:animEffect transition="in" filter="fade">
                                      <p:cBhvr>
                                        <p:cTn id="31" dur="500"/>
                                        <p:tgtEl>
                                          <p:spTgt spid="21"/>
                                        </p:tgtEl>
                                      </p:cBhvr>
                                    </p:animEffect>
                                  </p:childTnLst>
                                </p:cTn>
                              </p:par>
                            </p:childTnLst>
                          </p:cTn>
                        </p:par>
                        <p:par>
                          <p:cTn id="32" fill="hold">
                            <p:stCondLst>
                              <p:cond delay="1500"/>
                            </p:stCondLst>
                            <p:childTnLst>
                              <p:par>
                                <p:cTn id="33" presetID="53" presetClass="entr" presetSubtype="16" fill="hold" grpId="0" nodeType="after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p:cTn id="35" dur="500" fill="hold"/>
                                        <p:tgtEl>
                                          <p:spTgt spid="22"/>
                                        </p:tgtEl>
                                        <p:attrNameLst>
                                          <p:attrName>ppt_w</p:attrName>
                                        </p:attrNameLst>
                                      </p:cBhvr>
                                      <p:tavLst>
                                        <p:tav tm="0">
                                          <p:val>
                                            <p:fltVal val="0"/>
                                          </p:val>
                                        </p:tav>
                                        <p:tav tm="100000">
                                          <p:val>
                                            <p:strVal val="#ppt_w"/>
                                          </p:val>
                                        </p:tav>
                                      </p:tavLst>
                                    </p:anim>
                                    <p:anim calcmode="lin" valueType="num">
                                      <p:cBhvr>
                                        <p:cTn id="36" dur="500" fill="hold"/>
                                        <p:tgtEl>
                                          <p:spTgt spid="22"/>
                                        </p:tgtEl>
                                        <p:attrNameLst>
                                          <p:attrName>ppt_h</p:attrName>
                                        </p:attrNameLst>
                                      </p:cBhvr>
                                      <p:tavLst>
                                        <p:tav tm="0">
                                          <p:val>
                                            <p:fltVal val="0"/>
                                          </p:val>
                                        </p:tav>
                                        <p:tav tm="100000">
                                          <p:val>
                                            <p:strVal val="#ppt_h"/>
                                          </p:val>
                                        </p:tav>
                                      </p:tavLst>
                                    </p:anim>
                                    <p:animEffect transition="in" filter="fade">
                                      <p:cBhvr>
                                        <p:cTn id="37" dur="500"/>
                                        <p:tgtEl>
                                          <p:spTgt spid="22"/>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34"/>
                                        </p:tgtEl>
                                        <p:attrNameLst>
                                          <p:attrName>style.visibility</p:attrName>
                                        </p:attrNameLst>
                                      </p:cBhvr>
                                      <p:to>
                                        <p:strVal val="visible"/>
                                      </p:to>
                                    </p:set>
                                    <p:anim calcmode="lin" valueType="num">
                                      <p:cBhvr>
                                        <p:cTn id="40" dur="500" fill="hold"/>
                                        <p:tgtEl>
                                          <p:spTgt spid="34"/>
                                        </p:tgtEl>
                                        <p:attrNameLst>
                                          <p:attrName>ppt_w</p:attrName>
                                        </p:attrNameLst>
                                      </p:cBhvr>
                                      <p:tavLst>
                                        <p:tav tm="0">
                                          <p:val>
                                            <p:fltVal val="0"/>
                                          </p:val>
                                        </p:tav>
                                        <p:tav tm="100000">
                                          <p:val>
                                            <p:strVal val="#ppt_w"/>
                                          </p:val>
                                        </p:tav>
                                      </p:tavLst>
                                    </p:anim>
                                    <p:anim calcmode="lin" valueType="num">
                                      <p:cBhvr>
                                        <p:cTn id="41" dur="500" fill="hold"/>
                                        <p:tgtEl>
                                          <p:spTgt spid="34"/>
                                        </p:tgtEl>
                                        <p:attrNameLst>
                                          <p:attrName>ppt_h</p:attrName>
                                        </p:attrNameLst>
                                      </p:cBhvr>
                                      <p:tavLst>
                                        <p:tav tm="0">
                                          <p:val>
                                            <p:fltVal val="0"/>
                                          </p:val>
                                        </p:tav>
                                        <p:tav tm="100000">
                                          <p:val>
                                            <p:strVal val="#ppt_h"/>
                                          </p:val>
                                        </p:tav>
                                      </p:tavLst>
                                    </p:anim>
                                    <p:animEffect transition="in" filter="fade">
                                      <p:cBhvr>
                                        <p:cTn id="42" dur="500"/>
                                        <p:tgtEl>
                                          <p:spTgt spid="34"/>
                                        </p:tgtEl>
                                      </p:cBhvr>
                                    </p:animEffect>
                                  </p:childTnLst>
                                </p:cTn>
                              </p:par>
                            </p:childTnLst>
                          </p:cTn>
                        </p:par>
                        <p:par>
                          <p:cTn id="43" fill="hold">
                            <p:stCondLst>
                              <p:cond delay="2000"/>
                            </p:stCondLst>
                            <p:childTnLst>
                              <p:par>
                                <p:cTn id="44" presetID="2" presetClass="entr" presetSubtype="8" fill="hold" grpId="0" nodeType="afterEffect">
                                  <p:stCondLst>
                                    <p:cond delay="0"/>
                                  </p:stCondLst>
                                  <p:childTnLst>
                                    <p:set>
                                      <p:cBhvr>
                                        <p:cTn id="45" dur="1" fill="hold">
                                          <p:stCondLst>
                                            <p:cond delay="0"/>
                                          </p:stCondLst>
                                        </p:cTn>
                                        <p:tgtEl>
                                          <p:spTgt spid="41"/>
                                        </p:tgtEl>
                                        <p:attrNameLst>
                                          <p:attrName>style.visibility</p:attrName>
                                        </p:attrNameLst>
                                      </p:cBhvr>
                                      <p:to>
                                        <p:strVal val="visible"/>
                                      </p:to>
                                    </p:set>
                                    <p:anim calcmode="lin" valueType="num">
                                      <p:cBhvr additive="base">
                                        <p:cTn id="46" dur="500" fill="hold"/>
                                        <p:tgtEl>
                                          <p:spTgt spid="41"/>
                                        </p:tgtEl>
                                        <p:attrNameLst>
                                          <p:attrName>ppt_x</p:attrName>
                                        </p:attrNameLst>
                                      </p:cBhvr>
                                      <p:tavLst>
                                        <p:tav tm="0">
                                          <p:val>
                                            <p:strVal val="0-#ppt_w/2"/>
                                          </p:val>
                                        </p:tav>
                                        <p:tav tm="100000">
                                          <p:val>
                                            <p:strVal val="#ppt_x"/>
                                          </p:val>
                                        </p:tav>
                                      </p:tavLst>
                                    </p:anim>
                                    <p:anim calcmode="lin" valueType="num">
                                      <p:cBhvr additive="base">
                                        <p:cTn id="47" dur="500" fill="hold"/>
                                        <p:tgtEl>
                                          <p:spTgt spid="41"/>
                                        </p:tgtEl>
                                        <p:attrNameLst>
                                          <p:attrName>ppt_y</p:attrName>
                                        </p:attrNameLst>
                                      </p:cBhvr>
                                      <p:tavLst>
                                        <p:tav tm="0">
                                          <p:val>
                                            <p:strVal val="#ppt_y"/>
                                          </p:val>
                                        </p:tav>
                                        <p:tav tm="100000">
                                          <p:val>
                                            <p:strVal val="#ppt_y"/>
                                          </p:val>
                                        </p:tav>
                                      </p:tavLst>
                                    </p:anim>
                                  </p:childTnLst>
                                </p:cTn>
                              </p:par>
                              <p:par>
                                <p:cTn id="48" presetID="2" presetClass="entr" presetSubtype="8" fill="hold" grpId="0" nodeType="withEffect">
                                  <p:stCondLst>
                                    <p:cond delay="0"/>
                                  </p:stCondLst>
                                  <p:childTnLst>
                                    <p:set>
                                      <p:cBhvr>
                                        <p:cTn id="49" dur="1" fill="hold">
                                          <p:stCondLst>
                                            <p:cond delay="0"/>
                                          </p:stCondLst>
                                        </p:cTn>
                                        <p:tgtEl>
                                          <p:spTgt spid="40"/>
                                        </p:tgtEl>
                                        <p:attrNameLst>
                                          <p:attrName>style.visibility</p:attrName>
                                        </p:attrNameLst>
                                      </p:cBhvr>
                                      <p:to>
                                        <p:strVal val="visible"/>
                                      </p:to>
                                    </p:set>
                                    <p:anim calcmode="lin" valueType="num">
                                      <p:cBhvr additive="base">
                                        <p:cTn id="50" dur="500" fill="hold"/>
                                        <p:tgtEl>
                                          <p:spTgt spid="40"/>
                                        </p:tgtEl>
                                        <p:attrNameLst>
                                          <p:attrName>ppt_x</p:attrName>
                                        </p:attrNameLst>
                                      </p:cBhvr>
                                      <p:tavLst>
                                        <p:tav tm="0">
                                          <p:val>
                                            <p:strVal val="0-#ppt_w/2"/>
                                          </p:val>
                                        </p:tav>
                                        <p:tav tm="100000">
                                          <p:val>
                                            <p:strVal val="#ppt_x"/>
                                          </p:val>
                                        </p:tav>
                                      </p:tavLst>
                                    </p:anim>
                                    <p:anim calcmode="lin" valueType="num">
                                      <p:cBhvr additive="base">
                                        <p:cTn id="51" dur="500" fill="hold"/>
                                        <p:tgtEl>
                                          <p:spTgt spid="40"/>
                                        </p:tgtEl>
                                        <p:attrNameLst>
                                          <p:attrName>ppt_y</p:attrName>
                                        </p:attrNameLst>
                                      </p:cBhvr>
                                      <p:tavLst>
                                        <p:tav tm="0">
                                          <p:val>
                                            <p:strVal val="#ppt_y"/>
                                          </p:val>
                                        </p:tav>
                                        <p:tav tm="100000">
                                          <p:val>
                                            <p:strVal val="#ppt_y"/>
                                          </p:val>
                                        </p:tav>
                                      </p:tavLst>
                                    </p:anim>
                                  </p:childTnLst>
                                </p:cTn>
                              </p:par>
                            </p:childTnLst>
                          </p:cTn>
                        </p:par>
                        <p:par>
                          <p:cTn id="52" fill="hold">
                            <p:stCondLst>
                              <p:cond delay="2500"/>
                            </p:stCondLst>
                            <p:childTnLst>
                              <p:par>
                                <p:cTn id="53" presetID="53" presetClass="entr" presetSubtype="16" fill="hold" nodeType="afterEffect">
                                  <p:stCondLst>
                                    <p:cond delay="0"/>
                                  </p:stCondLst>
                                  <p:childTnLst>
                                    <p:set>
                                      <p:cBhvr>
                                        <p:cTn id="54" dur="1" fill="hold">
                                          <p:stCondLst>
                                            <p:cond delay="0"/>
                                          </p:stCondLst>
                                        </p:cTn>
                                        <p:tgtEl>
                                          <p:spTgt spid="8"/>
                                        </p:tgtEl>
                                        <p:attrNameLst>
                                          <p:attrName>style.visibility</p:attrName>
                                        </p:attrNameLst>
                                      </p:cBhvr>
                                      <p:to>
                                        <p:strVal val="visible"/>
                                      </p:to>
                                    </p:set>
                                    <p:anim calcmode="lin" valueType="num">
                                      <p:cBhvr>
                                        <p:cTn id="55" dur="500" fill="hold"/>
                                        <p:tgtEl>
                                          <p:spTgt spid="8"/>
                                        </p:tgtEl>
                                        <p:attrNameLst>
                                          <p:attrName>ppt_w</p:attrName>
                                        </p:attrNameLst>
                                      </p:cBhvr>
                                      <p:tavLst>
                                        <p:tav tm="0">
                                          <p:val>
                                            <p:fltVal val="0"/>
                                          </p:val>
                                        </p:tav>
                                        <p:tav tm="100000">
                                          <p:val>
                                            <p:strVal val="#ppt_w"/>
                                          </p:val>
                                        </p:tav>
                                      </p:tavLst>
                                    </p:anim>
                                    <p:anim calcmode="lin" valueType="num">
                                      <p:cBhvr>
                                        <p:cTn id="56" dur="500" fill="hold"/>
                                        <p:tgtEl>
                                          <p:spTgt spid="8"/>
                                        </p:tgtEl>
                                        <p:attrNameLst>
                                          <p:attrName>ppt_h</p:attrName>
                                        </p:attrNameLst>
                                      </p:cBhvr>
                                      <p:tavLst>
                                        <p:tav tm="0">
                                          <p:val>
                                            <p:fltVal val="0"/>
                                          </p:val>
                                        </p:tav>
                                        <p:tav tm="100000">
                                          <p:val>
                                            <p:strVal val="#ppt_h"/>
                                          </p:val>
                                        </p:tav>
                                      </p:tavLst>
                                    </p:anim>
                                    <p:animEffect transition="in" filter="fade">
                                      <p:cBhvr>
                                        <p:cTn id="57" dur="500"/>
                                        <p:tgtEl>
                                          <p:spTgt spid="8"/>
                                        </p:tgtEl>
                                      </p:cBhvr>
                                    </p:animEffect>
                                  </p:childTnLst>
                                </p:cTn>
                              </p:par>
                              <p:par>
                                <p:cTn id="58" presetID="53" presetClass="entr" presetSubtype="16" fill="hold" nodeType="withEffect">
                                  <p:stCondLst>
                                    <p:cond delay="0"/>
                                  </p:stCondLst>
                                  <p:childTnLst>
                                    <p:set>
                                      <p:cBhvr>
                                        <p:cTn id="59" dur="1" fill="hold">
                                          <p:stCondLst>
                                            <p:cond delay="0"/>
                                          </p:stCondLst>
                                        </p:cTn>
                                        <p:tgtEl>
                                          <p:spTgt spid="12"/>
                                        </p:tgtEl>
                                        <p:attrNameLst>
                                          <p:attrName>style.visibility</p:attrName>
                                        </p:attrNameLst>
                                      </p:cBhvr>
                                      <p:to>
                                        <p:strVal val="visible"/>
                                      </p:to>
                                    </p:set>
                                    <p:anim calcmode="lin" valueType="num">
                                      <p:cBhvr>
                                        <p:cTn id="60" dur="500" fill="hold"/>
                                        <p:tgtEl>
                                          <p:spTgt spid="12"/>
                                        </p:tgtEl>
                                        <p:attrNameLst>
                                          <p:attrName>ppt_w</p:attrName>
                                        </p:attrNameLst>
                                      </p:cBhvr>
                                      <p:tavLst>
                                        <p:tav tm="0">
                                          <p:val>
                                            <p:fltVal val="0"/>
                                          </p:val>
                                        </p:tav>
                                        <p:tav tm="100000">
                                          <p:val>
                                            <p:strVal val="#ppt_w"/>
                                          </p:val>
                                        </p:tav>
                                      </p:tavLst>
                                    </p:anim>
                                    <p:anim calcmode="lin" valueType="num">
                                      <p:cBhvr>
                                        <p:cTn id="61" dur="500" fill="hold"/>
                                        <p:tgtEl>
                                          <p:spTgt spid="12"/>
                                        </p:tgtEl>
                                        <p:attrNameLst>
                                          <p:attrName>ppt_h</p:attrName>
                                        </p:attrNameLst>
                                      </p:cBhvr>
                                      <p:tavLst>
                                        <p:tav tm="0">
                                          <p:val>
                                            <p:fltVal val="0"/>
                                          </p:val>
                                        </p:tav>
                                        <p:tav tm="100000">
                                          <p:val>
                                            <p:strVal val="#ppt_h"/>
                                          </p:val>
                                        </p:tav>
                                      </p:tavLst>
                                    </p:anim>
                                    <p:animEffect transition="in" filter="fade">
                                      <p:cBhvr>
                                        <p:cTn id="62" dur="500"/>
                                        <p:tgtEl>
                                          <p:spTgt spid="12"/>
                                        </p:tgtEl>
                                      </p:cBhvr>
                                    </p:animEffect>
                                  </p:childTnLst>
                                </p:cTn>
                              </p:par>
                              <p:par>
                                <p:cTn id="63" presetID="53" presetClass="entr" presetSubtype="16" fill="hold" nodeType="withEffect">
                                  <p:stCondLst>
                                    <p:cond delay="0"/>
                                  </p:stCondLst>
                                  <p:childTnLst>
                                    <p:set>
                                      <p:cBhvr>
                                        <p:cTn id="64" dur="1" fill="hold">
                                          <p:stCondLst>
                                            <p:cond delay="0"/>
                                          </p:stCondLst>
                                        </p:cTn>
                                        <p:tgtEl>
                                          <p:spTgt spid="16"/>
                                        </p:tgtEl>
                                        <p:attrNameLst>
                                          <p:attrName>style.visibility</p:attrName>
                                        </p:attrNameLst>
                                      </p:cBhvr>
                                      <p:to>
                                        <p:strVal val="visible"/>
                                      </p:to>
                                    </p:set>
                                    <p:anim calcmode="lin" valueType="num">
                                      <p:cBhvr>
                                        <p:cTn id="65" dur="500" fill="hold"/>
                                        <p:tgtEl>
                                          <p:spTgt spid="16"/>
                                        </p:tgtEl>
                                        <p:attrNameLst>
                                          <p:attrName>ppt_w</p:attrName>
                                        </p:attrNameLst>
                                      </p:cBhvr>
                                      <p:tavLst>
                                        <p:tav tm="0">
                                          <p:val>
                                            <p:fltVal val="0"/>
                                          </p:val>
                                        </p:tav>
                                        <p:tav tm="100000">
                                          <p:val>
                                            <p:strVal val="#ppt_w"/>
                                          </p:val>
                                        </p:tav>
                                      </p:tavLst>
                                    </p:anim>
                                    <p:anim calcmode="lin" valueType="num">
                                      <p:cBhvr>
                                        <p:cTn id="66" dur="500" fill="hold"/>
                                        <p:tgtEl>
                                          <p:spTgt spid="16"/>
                                        </p:tgtEl>
                                        <p:attrNameLst>
                                          <p:attrName>ppt_h</p:attrName>
                                        </p:attrNameLst>
                                      </p:cBhvr>
                                      <p:tavLst>
                                        <p:tav tm="0">
                                          <p:val>
                                            <p:fltVal val="0"/>
                                          </p:val>
                                        </p:tav>
                                        <p:tav tm="100000">
                                          <p:val>
                                            <p:strVal val="#ppt_h"/>
                                          </p:val>
                                        </p:tav>
                                      </p:tavLst>
                                    </p:anim>
                                    <p:animEffect transition="in" filter="fade">
                                      <p:cBhvr>
                                        <p:cTn id="67" dur="500"/>
                                        <p:tgtEl>
                                          <p:spTgt spid="16"/>
                                        </p:tgtEl>
                                      </p:cBhvr>
                                    </p:animEffect>
                                  </p:childTnLst>
                                </p:cTn>
                              </p:par>
                              <p:par>
                                <p:cTn id="68" presetID="53" presetClass="entr" presetSubtype="16"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 calcmode="lin" valueType="num">
                                      <p:cBhvr>
                                        <p:cTn id="70" dur="500" fill="hold"/>
                                        <p:tgtEl>
                                          <p:spTgt spid="29"/>
                                        </p:tgtEl>
                                        <p:attrNameLst>
                                          <p:attrName>ppt_w</p:attrName>
                                        </p:attrNameLst>
                                      </p:cBhvr>
                                      <p:tavLst>
                                        <p:tav tm="0">
                                          <p:val>
                                            <p:fltVal val="0"/>
                                          </p:val>
                                        </p:tav>
                                        <p:tav tm="100000">
                                          <p:val>
                                            <p:strVal val="#ppt_w"/>
                                          </p:val>
                                        </p:tav>
                                      </p:tavLst>
                                    </p:anim>
                                    <p:anim calcmode="lin" valueType="num">
                                      <p:cBhvr>
                                        <p:cTn id="71" dur="500" fill="hold"/>
                                        <p:tgtEl>
                                          <p:spTgt spid="29"/>
                                        </p:tgtEl>
                                        <p:attrNameLst>
                                          <p:attrName>ppt_h</p:attrName>
                                        </p:attrNameLst>
                                      </p:cBhvr>
                                      <p:tavLst>
                                        <p:tav tm="0">
                                          <p:val>
                                            <p:fltVal val="0"/>
                                          </p:val>
                                        </p:tav>
                                        <p:tav tm="100000">
                                          <p:val>
                                            <p:strVal val="#ppt_h"/>
                                          </p:val>
                                        </p:tav>
                                      </p:tavLst>
                                    </p:anim>
                                    <p:animEffect transition="in" filter="fade">
                                      <p:cBhvr>
                                        <p:cTn id="72" dur="500"/>
                                        <p:tgtEl>
                                          <p:spTgt spid="29"/>
                                        </p:tgtEl>
                                      </p:cBhvr>
                                    </p:animEffect>
                                  </p:childTnLst>
                                </p:cTn>
                              </p:par>
                              <p:par>
                                <p:cTn id="73" presetID="53" presetClass="entr" presetSubtype="16" fill="hold" grpId="0" nodeType="withEffect">
                                  <p:stCondLst>
                                    <p:cond delay="0"/>
                                  </p:stCondLst>
                                  <p:childTnLst>
                                    <p:set>
                                      <p:cBhvr>
                                        <p:cTn id="74" dur="1" fill="hold">
                                          <p:stCondLst>
                                            <p:cond delay="0"/>
                                          </p:stCondLst>
                                        </p:cTn>
                                        <p:tgtEl>
                                          <p:spTgt spid="31"/>
                                        </p:tgtEl>
                                        <p:attrNameLst>
                                          <p:attrName>style.visibility</p:attrName>
                                        </p:attrNameLst>
                                      </p:cBhvr>
                                      <p:to>
                                        <p:strVal val="visible"/>
                                      </p:to>
                                    </p:set>
                                    <p:anim calcmode="lin" valueType="num">
                                      <p:cBhvr>
                                        <p:cTn id="75" dur="500" fill="hold"/>
                                        <p:tgtEl>
                                          <p:spTgt spid="31"/>
                                        </p:tgtEl>
                                        <p:attrNameLst>
                                          <p:attrName>ppt_w</p:attrName>
                                        </p:attrNameLst>
                                      </p:cBhvr>
                                      <p:tavLst>
                                        <p:tav tm="0">
                                          <p:val>
                                            <p:fltVal val="0"/>
                                          </p:val>
                                        </p:tav>
                                        <p:tav tm="100000">
                                          <p:val>
                                            <p:strVal val="#ppt_w"/>
                                          </p:val>
                                        </p:tav>
                                      </p:tavLst>
                                    </p:anim>
                                    <p:anim calcmode="lin" valueType="num">
                                      <p:cBhvr>
                                        <p:cTn id="76" dur="500" fill="hold"/>
                                        <p:tgtEl>
                                          <p:spTgt spid="31"/>
                                        </p:tgtEl>
                                        <p:attrNameLst>
                                          <p:attrName>ppt_h</p:attrName>
                                        </p:attrNameLst>
                                      </p:cBhvr>
                                      <p:tavLst>
                                        <p:tav tm="0">
                                          <p:val>
                                            <p:fltVal val="0"/>
                                          </p:val>
                                        </p:tav>
                                        <p:tav tm="100000">
                                          <p:val>
                                            <p:strVal val="#ppt_h"/>
                                          </p:val>
                                        </p:tav>
                                      </p:tavLst>
                                    </p:anim>
                                    <p:animEffect transition="in" filter="fade">
                                      <p:cBhvr>
                                        <p:cTn id="77" dur="500"/>
                                        <p:tgtEl>
                                          <p:spTgt spid="31"/>
                                        </p:tgtEl>
                                      </p:cBhvr>
                                    </p:animEffect>
                                  </p:childTnLst>
                                </p:cTn>
                              </p:par>
                              <p:par>
                                <p:cTn id="78" presetID="53" presetClass="entr" presetSubtype="16" fill="hold" grpId="0" nodeType="withEffect">
                                  <p:stCondLst>
                                    <p:cond delay="0"/>
                                  </p:stCondLst>
                                  <p:childTnLst>
                                    <p:set>
                                      <p:cBhvr>
                                        <p:cTn id="79" dur="1" fill="hold">
                                          <p:stCondLst>
                                            <p:cond delay="0"/>
                                          </p:stCondLst>
                                        </p:cTn>
                                        <p:tgtEl>
                                          <p:spTgt spid="38"/>
                                        </p:tgtEl>
                                        <p:attrNameLst>
                                          <p:attrName>style.visibility</p:attrName>
                                        </p:attrNameLst>
                                      </p:cBhvr>
                                      <p:to>
                                        <p:strVal val="visible"/>
                                      </p:to>
                                    </p:set>
                                    <p:anim calcmode="lin" valueType="num">
                                      <p:cBhvr>
                                        <p:cTn id="80" dur="500" fill="hold"/>
                                        <p:tgtEl>
                                          <p:spTgt spid="38"/>
                                        </p:tgtEl>
                                        <p:attrNameLst>
                                          <p:attrName>ppt_w</p:attrName>
                                        </p:attrNameLst>
                                      </p:cBhvr>
                                      <p:tavLst>
                                        <p:tav tm="0">
                                          <p:val>
                                            <p:fltVal val="0"/>
                                          </p:val>
                                        </p:tav>
                                        <p:tav tm="100000">
                                          <p:val>
                                            <p:strVal val="#ppt_w"/>
                                          </p:val>
                                        </p:tav>
                                      </p:tavLst>
                                    </p:anim>
                                    <p:anim calcmode="lin" valueType="num">
                                      <p:cBhvr>
                                        <p:cTn id="81" dur="500" fill="hold"/>
                                        <p:tgtEl>
                                          <p:spTgt spid="38"/>
                                        </p:tgtEl>
                                        <p:attrNameLst>
                                          <p:attrName>ppt_h</p:attrName>
                                        </p:attrNameLst>
                                      </p:cBhvr>
                                      <p:tavLst>
                                        <p:tav tm="0">
                                          <p:val>
                                            <p:fltVal val="0"/>
                                          </p:val>
                                        </p:tav>
                                        <p:tav tm="100000">
                                          <p:val>
                                            <p:strVal val="#ppt_h"/>
                                          </p:val>
                                        </p:tav>
                                      </p:tavLst>
                                    </p:anim>
                                    <p:animEffect transition="in" filter="fade">
                                      <p:cBhvr>
                                        <p:cTn id="82" dur="500"/>
                                        <p:tgtEl>
                                          <p:spTgt spid="38"/>
                                        </p:tgtEl>
                                      </p:cBhvr>
                                    </p:animEffect>
                                  </p:childTnLst>
                                </p:cTn>
                              </p:par>
                            </p:childTnLst>
                          </p:cTn>
                        </p:par>
                        <p:par>
                          <p:cTn id="83" fill="hold">
                            <p:stCondLst>
                              <p:cond delay="3000"/>
                            </p:stCondLst>
                            <p:childTnLst>
                              <p:par>
                                <p:cTn id="84" presetID="2" presetClass="entr" presetSubtype="2" fill="hold" grpId="0" nodeType="afterEffect">
                                  <p:stCondLst>
                                    <p:cond delay="0"/>
                                  </p:stCondLst>
                                  <p:childTnLst>
                                    <p:set>
                                      <p:cBhvr>
                                        <p:cTn id="85" dur="1" fill="hold">
                                          <p:stCondLst>
                                            <p:cond delay="0"/>
                                          </p:stCondLst>
                                        </p:cTn>
                                        <p:tgtEl>
                                          <p:spTgt spid="35"/>
                                        </p:tgtEl>
                                        <p:attrNameLst>
                                          <p:attrName>style.visibility</p:attrName>
                                        </p:attrNameLst>
                                      </p:cBhvr>
                                      <p:to>
                                        <p:strVal val="visible"/>
                                      </p:to>
                                    </p:set>
                                    <p:anim calcmode="lin" valueType="num">
                                      <p:cBhvr additive="base">
                                        <p:cTn id="86" dur="500" fill="hold"/>
                                        <p:tgtEl>
                                          <p:spTgt spid="35"/>
                                        </p:tgtEl>
                                        <p:attrNameLst>
                                          <p:attrName>ppt_x</p:attrName>
                                        </p:attrNameLst>
                                      </p:cBhvr>
                                      <p:tavLst>
                                        <p:tav tm="0">
                                          <p:val>
                                            <p:strVal val="1+#ppt_w/2"/>
                                          </p:val>
                                        </p:tav>
                                        <p:tav tm="100000">
                                          <p:val>
                                            <p:strVal val="#ppt_x"/>
                                          </p:val>
                                        </p:tav>
                                      </p:tavLst>
                                    </p:anim>
                                    <p:anim calcmode="lin" valueType="num">
                                      <p:cBhvr additive="base">
                                        <p:cTn id="87" dur="500" fill="hold"/>
                                        <p:tgtEl>
                                          <p:spTgt spid="35"/>
                                        </p:tgtEl>
                                        <p:attrNameLst>
                                          <p:attrName>ppt_y</p:attrName>
                                        </p:attrNameLst>
                                      </p:cBhvr>
                                      <p:tavLst>
                                        <p:tav tm="0">
                                          <p:val>
                                            <p:strVal val="#ppt_y"/>
                                          </p:val>
                                        </p:tav>
                                        <p:tav tm="100000">
                                          <p:val>
                                            <p:strVal val="#ppt_y"/>
                                          </p:val>
                                        </p:tav>
                                      </p:tavLst>
                                    </p:anim>
                                  </p:childTnLst>
                                </p:cTn>
                              </p:par>
                              <p:par>
                                <p:cTn id="88" presetID="2" presetClass="entr" presetSubtype="2" fill="hold" grpId="0" nodeType="withEffect">
                                  <p:stCondLst>
                                    <p:cond delay="0"/>
                                  </p:stCondLst>
                                  <p:childTnLst>
                                    <p:set>
                                      <p:cBhvr>
                                        <p:cTn id="89" dur="1" fill="hold">
                                          <p:stCondLst>
                                            <p:cond delay="0"/>
                                          </p:stCondLst>
                                        </p:cTn>
                                        <p:tgtEl>
                                          <p:spTgt spid="36"/>
                                        </p:tgtEl>
                                        <p:attrNameLst>
                                          <p:attrName>style.visibility</p:attrName>
                                        </p:attrNameLst>
                                      </p:cBhvr>
                                      <p:to>
                                        <p:strVal val="visible"/>
                                      </p:to>
                                    </p:set>
                                    <p:anim calcmode="lin" valueType="num">
                                      <p:cBhvr additive="base">
                                        <p:cTn id="90" dur="500" fill="hold"/>
                                        <p:tgtEl>
                                          <p:spTgt spid="36"/>
                                        </p:tgtEl>
                                        <p:attrNameLst>
                                          <p:attrName>ppt_x</p:attrName>
                                        </p:attrNameLst>
                                      </p:cBhvr>
                                      <p:tavLst>
                                        <p:tav tm="0">
                                          <p:val>
                                            <p:strVal val="1+#ppt_w/2"/>
                                          </p:val>
                                        </p:tav>
                                        <p:tav tm="100000">
                                          <p:val>
                                            <p:strVal val="#ppt_x"/>
                                          </p:val>
                                        </p:tav>
                                      </p:tavLst>
                                    </p:anim>
                                    <p:anim calcmode="lin" valueType="num">
                                      <p:cBhvr additive="base">
                                        <p:cTn id="91" dur="500" fill="hold"/>
                                        <p:tgtEl>
                                          <p:spTgt spid="36"/>
                                        </p:tgtEl>
                                        <p:attrNameLst>
                                          <p:attrName>ppt_y</p:attrName>
                                        </p:attrNameLst>
                                      </p:cBhvr>
                                      <p:tavLst>
                                        <p:tav tm="0">
                                          <p:val>
                                            <p:strVal val="#ppt_y"/>
                                          </p:val>
                                        </p:tav>
                                        <p:tav tm="100000">
                                          <p:val>
                                            <p:strVal val="#ppt_y"/>
                                          </p:val>
                                        </p:tav>
                                      </p:tavLst>
                                    </p:anim>
                                  </p:childTnLst>
                                </p:cTn>
                              </p:par>
                              <p:par>
                                <p:cTn id="92" presetID="2" presetClass="entr" presetSubtype="2" fill="hold" grpId="0" nodeType="withEffect">
                                  <p:stCondLst>
                                    <p:cond delay="0"/>
                                  </p:stCondLst>
                                  <p:childTnLst>
                                    <p:set>
                                      <p:cBhvr>
                                        <p:cTn id="93" dur="1" fill="hold">
                                          <p:stCondLst>
                                            <p:cond delay="0"/>
                                          </p:stCondLst>
                                        </p:cTn>
                                        <p:tgtEl>
                                          <p:spTgt spid="37"/>
                                        </p:tgtEl>
                                        <p:attrNameLst>
                                          <p:attrName>style.visibility</p:attrName>
                                        </p:attrNameLst>
                                      </p:cBhvr>
                                      <p:to>
                                        <p:strVal val="visible"/>
                                      </p:to>
                                    </p:set>
                                    <p:anim calcmode="lin" valueType="num">
                                      <p:cBhvr additive="base">
                                        <p:cTn id="94" dur="500" fill="hold"/>
                                        <p:tgtEl>
                                          <p:spTgt spid="37"/>
                                        </p:tgtEl>
                                        <p:attrNameLst>
                                          <p:attrName>ppt_x</p:attrName>
                                        </p:attrNameLst>
                                      </p:cBhvr>
                                      <p:tavLst>
                                        <p:tav tm="0">
                                          <p:val>
                                            <p:strVal val="1+#ppt_w/2"/>
                                          </p:val>
                                        </p:tav>
                                        <p:tav tm="100000">
                                          <p:val>
                                            <p:strVal val="#ppt_x"/>
                                          </p:val>
                                        </p:tav>
                                      </p:tavLst>
                                    </p:anim>
                                    <p:anim calcmode="lin" valueType="num">
                                      <p:cBhvr additive="base">
                                        <p:cTn id="95"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1" grpId="0" animBg="1"/>
      <p:bldP spid="29" grpId="0" animBg="1"/>
      <p:bldP spid="38" grpId="0" animBg="1"/>
      <p:bldP spid="31" grpId="0" animBg="1"/>
      <p:bldP spid="32" grpId="0" animBg="1"/>
      <p:bldP spid="20" grpId="0" animBg="1"/>
      <p:bldP spid="35" grpId="0"/>
      <p:bldP spid="36" grpId="0"/>
      <p:bldP spid="37" grpId="0"/>
      <p:bldP spid="40" grpId="0"/>
      <p:bldP spid="41" grpId="0"/>
      <p:bldP spid="7" grpId="0" animBg="1"/>
      <p:bldP spid="22" grpId="0"/>
      <p:bldP spid="3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D695A36F-65DE-4BA0-B27D-38DF64854EAF}"/>
              </a:ext>
            </a:extLst>
          </p:cNvPr>
          <p:cNvGrpSpPr/>
          <p:nvPr/>
        </p:nvGrpSpPr>
        <p:grpSpPr>
          <a:xfrm>
            <a:off x="3613427" y="282265"/>
            <a:ext cx="4965147" cy="609273"/>
            <a:chOff x="3613427" y="282265"/>
            <a:chExt cx="4965147" cy="609273"/>
          </a:xfrm>
        </p:grpSpPr>
        <p:pic>
          <p:nvPicPr>
            <p:cNvPr id="3" name="图片 2">
              <a:extLst>
                <a:ext uri="{FF2B5EF4-FFF2-40B4-BE49-F238E27FC236}">
                  <a16:creationId xmlns="" xmlns:a16="http://schemas.microsoft.com/office/drawing/2014/main" id="{4312625C-EC29-4849-86F1-F33EAD8EA86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V="1">
              <a:off x="3737908" y="282265"/>
              <a:ext cx="4716185" cy="609273"/>
            </a:xfrm>
            <a:prstGeom prst="rect">
              <a:avLst/>
            </a:prstGeom>
          </p:spPr>
        </p:pic>
        <p:sp>
          <p:nvSpPr>
            <p:cNvPr id="4" name="文本框 3">
              <a:extLst>
                <a:ext uri="{FF2B5EF4-FFF2-40B4-BE49-F238E27FC236}">
                  <a16:creationId xmlns="" xmlns:a16="http://schemas.microsoft.com/office/drawing/2014/main" id="{E00C5390-4740-4143-A265-94D6739F671B}"/>
                </a:ext>
              </a:extLst>
            </p:cNvPr>
            <p:cNvSpPr txBox="1"/>
            <p:nvPr/>
          </p:nvSpPr>
          <p:spPr>
            <a:xfrm>
              <a:off x="3613427" y="356888"/>
              <a:ext cx="4965147" cy="523220"/>
            </a:xfrm>
            <a:prstGeom prst="rect">
              <a:avLst/>
            </a:prstGeom>
            <a:noFill/>
            <a:effectLst>
              <a:outerShdw blurRad="50800" dist="38100" dir="8100000" algn="tr" rotWithShape="0">
                <a:prstClr val="black">
                  <a:alpha val="40000"/>
                </a:prstClr>
              </a:outerShdw>
            </a:effectLst>
          </p:spPr>
          <p:txBody>
            <a:bodyPr wrap="square" rtlCol="0">
              <a:spAutoFit/>
            </a:bodyPr>
            <a:lstStyle/>
            <a:p>
              <a:pPr algn="ctr"/>
              <a:r>
                <a:rPr lang="zh-CN" altLang="en-US" sz="2800" b="1" dirty="0">
                  <a:solidFill>
                    <a:schemeClr val="bg1"/>
                  </a:solidFill>
                  <a:latin typeface="思源黑体 CN Bold" panose="020B0800000000000000" pitchFamily="34" charset="-122"/>
                  <a:ea typeface="思源黑体 CN Bold" panose="020B0800000000000000" pitchFamily="34" charset="-122"/>
                </a:rPr>
                <a:t>云计算的演进</a:t>
              </a:r>
            </a:p>
          </p:txBody>
        </p:sp>
      </p:grpSp>
      <p:sp>
        <p:nvSpPr>
          <p:cNvPr id="5" name="Freeform 192">
            <a:extLst>
              <a:ext uri="{FF2B5EF4-FFF2-40B4-BE49-F238E27FC236}">
                <a16:creationId xmlns="" xmlns:a16="http://schemas.microsoft.com/office/drawing/2014/main" id="{D3B71880-9010-49AF-9D68-009F84AF8D96}"/>
              </a:ext>
            </a:extLst>
          </p:cNvPr>
          <p:cNvSpPr>
            <a:spLocks noEditPoints="1"/>
          </p:cNvSpPr>
          <p:nvPr/>
        </p:nvSpPr>
        <p:spPr bwMode="auto">
          <a:xfrm>
            <a:off x="799242" y="3642618"/>
            <a:ext cx="1240934" cy="2933117"/>
          </a:xfrm>
          <a:custGeom>
            <a:avLst/>
            <a:gdLst>
              <a:gd name="T0" fmla="*/ 625 w 693"/>
              <a:gd name="T1" fmla="*/ 1522 h 1641"/>
              <a:gd name="T2" fmla="*/ 520 w 693"/>
              <a:gd name="T3" fmla="*/ 985 h 1641"/>
              <a:gd name="T4" fmla="*/ 498 w 693"/>
              <a:gd name="T5" fmla="*/ 789 h 1641"/>
              <a:gd name="T6" fmla="*/ 532 w 693"/>
              <a:gd name="T7" fmla="*/ 760 h 1641"/>
              <a:gd name="T8" fmla="*/ 571 w 693"/>
              <a:gd name="T9" fmla="*/ 506 h 1641"/>
              <a:gd name="T10" fmla="*/ 505 w 693"/>
              <a:gd name="T11" fmla="*/ 282 h 1641"/>
              <a:gd name="T12" fmla="*/ 394 w 693"/>
              <a:gd name="T13" fmla="*/ 243 h 1641"/>
              <a:gd name="T14" fmla="*/ 344 w 693"/>
              <a:gd name="T15" fmla="*/ 214 h 1641"/>
              <a:gd name="T16" fmla="*/ 341 w 693"/>
              <a:gd name="T17" fmla="*/ 204 h 1641"/>
              <a:gd name="T18" fmla="*/ 354 w 693"/>
              <a:gd name="T19" fmla="*/ 65 h 1641"/>
              <a:gd name="T20" fmla="*/ 313 w 693"/>
              <a:gd name="T21" fmla="*/ 0 h 1641"/>
              <a:gd name="T22" fmla="*/ 228 w 693"/>
              <a:gd name="T23" fmla="*/ 24 h 1641"/>
              <a:gd name="T24" fmla="*/ 214 w 693"/>
              <a:gd name="T25" fmla="*/ 121 h 1641"/>
              <a:gd name="T26" fmla="*/ 240 w 693"/>
              <a:gd name="T27" fmla="*/ 200 h 1641"/>
              <a:gd name="T28" fmla="*/ 240 w 693"/>
              <a:gd name="T29" fmla="*/ 215 h 1641"/>
              <a:gd name="T30" fmla="*/ 147 w 693"/>
              <a:gd name="T31" fmla="*/ 272 h 1641"/>
              <a:gd name="T32" fmla="*/ 22 w 693"/>
              <a:gd name="T33" fmla="*/ 531 h 1641"/>
              <a:gd name="T34" fmla="*/ 113 w 693"/>
              <a:gd name="T35" fmla="*/ 777 h 1641"/>
              <a:gd name="T36" fmla="*/ 143 w 693"/>
              <a:gd name="T37" fmla="*/ 802 h 1641"/>
              <a:gd name="T38" fmla="*/ 220 w 693"/>
              <a:gd name="T39" fmla="*/ 1183 h 1641"/>
              <a:gd name="T40" fmla="*/ 267 w 693"/>
              <a:gd name="T41" fmla="*/ 1470 h 1641"/>
              <a:gd name="T42" fmla="*/ 231 w 693"/>
              <a:gd name="T43" fmla="*/ 1602 h 1641"/>
              <a:gd name="T44" fmla="*/ 343 w 693"/>
              <a:gd name="T45" fmla="*/ 1595 h 1641"/>
              <a:gd name="T46" fmla="*/ 351 w 693"/>
              <a:gd name="T47" fmla="*/ 1504 h 1641"/>
              <a:gd name="T48" fmla="*/ 342 w 693"/>
              <a:gd name="T49" fmla="*/ 1327 h 1641"/>
              <a:gd name="T50" fmla="*/ 334 w 693"/>
              <a:gd name="T51" fmla="*/ 1168 h 1641"/>
              <a:gd name="T52" fmla="*/ 372 w 693"/>
              <a:gd name="T53" fmla="*/ 991 h 1641"/>
              <a:gd name="T54" fmla="*/ 495 w 693"/>
              <a:gd name="T55" fmla="*/ 1455 h 1641"/>
              <a:gd name="T56" fmla="*/ 553 w 693"/>
              <a:gd name="T57" fmla="*/ 1595 h 1641"/>
              <a:gd name="T58" fmla="*/ 693 w 693"/>
              <a:gd name="T59" fmla="*/ 1628 h 1641"/>
              <a:gd name="T60" fmla="*/ 115 w 693"/>
              <a:gd name="T61" fmla="*/ 608 h 1641"/>
              <a:gd name="T62" fmla="*/ 125 w 693"/>
              <a:gd name="T63" fmla="*/ 524 h 1641"/>
              <a:gd name="T64" fmla="*/ 395 w 693"/>
              <a:gd name="T65" fmla="*/ 690 h 1641"/>
              <a:gd name="T66" fmla="*/ 314 w 693"/>
              <a:gd name="T67" fmla="*/ 307 h 1641"/>
              <a:gd name="T68" fmla="*/ 280 w 693"/>
              <a:gd name="T69" fmla="*/ 291 h 1641"/>
              <a:gd name="T70" fmla="*/ 295 w 693"/>
              <a:gd name="T71" fmla="*/ 485 h 1641"/>
              <a:gd name="T72" fmla="*/ 274 w 693"/>
              <a:gd name="T73" fmla="*/ 687 h 1641"/>
              <a:gd name="T74" fmla="*/ 235 w 693"/>
              <a:gd name="T75" fmla="*/ 542 h 1641"/>
              <a:gd name="T76" fmla="*/ 248 w 693"/>
              <a:gd name="T77" fmla="*/ 225 h 1641"/>
              <a:gd name="T78" fmla="*/ 334 w 693"/>
              <a:gd name="T79" fmla="*/ 227 h 1641"/>
              <a:gd name="T80" fmla="*/ 381 w 693"/>
              <a:gd name="T81" fmla="*/ 413 h 1641"/>
              <a:gd name="T82" fmla="*/ 411 w 693"/>
              <a:gd name="T83" fmla="*/ 689 h 1641"/>
              <a:gd name="T84" fmla="*/ 473 w 693"/>
              <a:gd name="T85" fmla="*/ 485 h 1641"/>
              <a:gd name="T86" fmla="*/ 501 w 693"/>
              <a:gd name="T87" fmla="*/ 576 h 1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gradFill flip="none" rotWithShape="1">
            <a:gsLst>
              <a:gs pos="0">
                <a:srgbClr val="00225D">
                  <a:alpha val="75000"/>
                </a:srgbClr>
              </a:gs>
              <a:gs pos="100000">
                <a:schemeClr val="accent1"/>
              </a:gs>
            </a:gsLst>
            <a:lin ang="16200000" scaled="1"/>
            <a:tileRect/>
          </a:gradFill>
          <a:ln>
            <a:noFill/>
          </a:ln>
          <a:effectLst/>
        </p:spPr>
        <p:txBody>
          <a:bodyPr lIns="91416" tIns="45708" rIns="91416" bIns="45708"/>
          <a:lstStyle/>
          <a:p>
            <a:pPr eaLnBrk="1" fontAlgn="auto" hangingPunct="1">
              <a:spcBef>
                <a:spcPts val="0"/>
              </a:spcBef>
              <a:spcAft>
                <a:spcPts val="0"/>
              </a:spcAft>
              <a:defRPr/>
            </a:pPr>
            <a:endParaRPr lang="id-ID" sz="1800">
              <a:solidFill>
                <a:schemeClr val="bg1"/>
              </a:solidFill>
              <a:latin typeface="+mn-lt"/>
            </a:endParaRPr>
          </a:p>
        </p:txBody>
      </p:sp>
      <p:sp>
        <p:nvSpPr>
          <p:cNvPr id="6" name="Oval 12">
            <a:extLst>
              <a:ext uri="{FF2B5EF4-FFF2-40B4-BE49-F238E27FC236}">
                <a16:creationId xmlns="" xmlns:a16="http://schemas.microsoft.com/office/drawing/2014/main" id="{7D85A40E-2605-41A2-87A7-EFC2F6350754}"/>
              </a:ext>
            </a:extLst>
          </p:cNvPr>
          <p:cNvSpPr/>
          <p:nvPr/>
        </p:nvSpPr>
        <p:spPr>
          <a:xfrm>
            <a:off x="2148742" y="3958833"/>
            <a:ext cx="235879" cy="235879"/>
          </a:xfrm>
          <a:prstGeom prst="ellipse">
            <a:avLst/>
          </a:prstGeom>
          <a:no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fontAlgn="base">
              <a:spcBef>
                <a:spcPct val="0"/>
              </a:spcBef>
              <a:spcAft>
                <a:spcPct val="0"/>
              </a:spcAft>
              <a:defRPr>
                <a:solidFill>
                  <a:schemeClr val="tx1"/>
                </a:solidFill>
                <a:latin typeface="Calibri" panose="020F0502020204030204" charset="0"/>
              </a:defRPr>
            </a:lvl6pPr>
            <a:lvl7pPr marL="2971800" indent="-228600" fontAlgn="base">
              <a:spcBef>
                <a:spcPct val="0"/>
              </a:spcBef>
              <a:spcAft>
                <a:spcPct val="0"/>
              </a:spcAft>
              <a:defRPr>
                <a:solidFill>
                  <a:schemeClr val="tx1"/>
                </a:solidFill>
                <a:latin typeface="Calibri" panose="020F0502020204030204" charset="0"/>
              </a:defRPr>
            </a:lvl7pPr>
            <a:lvl8pPr marL="3429000" indent="-228600" fontAlgn="base">
              <a:spcBef>
                <a:spcPct val="0"/>
              </a:spcBef>
              <a:spcAft>
                <a:spcPct val="0"/>
              </a:spcAft>
              <a:defRPr>
                <a:solidFill>
                  <a:schemeClr val="tx1"/>
                </a:solidFill>
                <a:latin typeface="Calibri" panose="020F0502020204030204" charset="0"/>
              </a:defRPr>
            </a:lvl8pPr>
            <a:lvl9pPr marL="3886200" indent="-228600" fontAlgn="base">
              <a:spcBef>
                <a:spcPct val="0"/>
              </a:spcBef>
              <a:spcAft>
                <a:spcPct val="0"/>
              </a:spcAft>
              <a:defRPr>
                <a:solidFill>
                  <a:schemeClr val="tx1"/>
                </a:solidFill>
                <a:latin typeface="Calibri" panose="020F0502020204030204" charset="0"/>
              </a:defRPr>
            </a:lvl9pPr>
          </a:lstStyle>
          <a:p>
            <a:pPr algn="ctr" eaLnBrk="1" hangingPunct="1"/>
            <a:endParaRPr lang="zh-CN" altLang="zh-CN" sz="1010">
              <a:solidFill>
                <a:schemeClr val="bg1"/>
              </a:solidFill>
            </a:endParaRPr>
          </a:p>
        </p:txBody>
      </p:sp>
      <p:sp>
        <p:nvSpPr>
          <p:cNvPr id="7" name="Oval 13">
            <a:extLst>
              <a:ext uri="{FF2B5EF4-FFF2-40B4-BE49-F238E27FC236}">
                <a16:creationId xmlns="" xmlns:a16="http://schemas.microsoft.com/office/drawing/2014/main" id="{3F7AF28A-64A0-4D3A-8F91-B6B578043BAF}"/>
              </a:ext>
            </a:extLst>
          </p:cNvPr>
          <p:cNvSpPr/>
          <p:nvPr/>
        </p:nvSpPr>
        <p:spPr>
          <a:xfrm>
            <a:off x="3559998" y="2422141"/>
            <a:ext cx="234172" cy="235879"/>
          </a:xfrm>
          <a:prstGeom prst="ellipse">
            <a:avLst/>
          </a:prstGeom>
          <a:no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fontAlgn="base">
              <a:spcBef>
                <a:spcPct val="0"/>
              </a:spcBef>
              <a:spcAft>
                <a:spcPct val="0"/>
              </a:spcAft>
              <a:defRPr>
                <a:solidFill>
                  <a:schemeClr val="tx1"/>
                </a:solidFill>
                <a:latin typeface="Calibri" panose="020F0502020204030204" charset="0"/>
              </a:defRPr>
            </a:lvl6pPr>
            <a:lvl7pPr marL="2971800" indent="-228600" fontAlgn="base">
              <a:spcBef>
                <a:spcPct val="0"/>
              </a:spcBef>
              <a:spcAft>
                <a:spcPct val="0"/>
              </a:spcAft>
              <a:defRPr>
                <a:solidFill>
                  <a:schemeClr val="tx1"/>
                </a:solidFill>
                <a:latin typeface="Calibri" panose="020F0502020204030204" charset="0"/>
              </a:defRPr>
            </a:lvl7pPr>
            <a:lvl8pPr marL="3429000" indent="-228600" fontAlgn="base">
              <a:spcBef>
                <a:spcPct val="0"/>
              </a:spcBef>
              <a:spcAft>
                <a:spcPct val="0"/>
              </a:spcAft>
              <a:defRPr>
                <a:solidFill>
                  <a:schemeClr val="tx1"/>
                </a:solidFill>
                <a:latin typeface="Calibri" panose="020F0502020204030204" charset="0"/>
              </a:defRPr>
            </a:lvl8pPr>
            <a:lvl9pPr marL="3886200" indent="-228600" fontAlgn="base">
              <a:spcBef>
                <a:spcPct val="0"/>
              </a:spcBef>
              <a:spcAft>
                <a:spcPct val="0"/>
              </a:spcAft>
              <a:defRPr>
                <a:solidFill>
                  <a:schemeClr val="tx1"/>
                </a:solidFill>
                <a:latin typeface="Calibri" panose="020F0502020204030204" charset="0"/>
              </a:defRPr>
            </a:lvl9pPr>
          </a:lstStyle>
          <a:p>
            <a:pPr algn="ctr" eaLnBrk="1" hangingPunct="1"/>
            <a:endParaRPr lang="zh-CN" altLang="zh-CN" sz="1010">
              <a:solidFill>
                <a:schemeClr val="bg1"/>
              </a:solidFill>
            </a:endParaRPr>
          </a:p>
        </p:txBody>
      </p:sp>
      <p:sp>
        <p:nvSpPr>
          <p:cNvPr id="8" name="Oval 14">
            <a:extLst>
              <a:ext uri="{FF2B5EF4-FFF2-40B4-BE49-F238E27FC236}">
                <a16:creationId xmlns="" xmlns:a16="http://schemas.microsoft.com/office/drawing/2014/main" id="{F976615A-4B9D-4A74-8364-8D5F4040BF17}"/>
              </a:ext>
            </a:extLst>
          </p:cNvPr>
          <p:cNvSpPr/>
          <p:nvPr/>
        </p:nvSpPr>
        <p:spPr>
          <a:xfrm>
            <a:off x="5083570" y="3608433"/>
            <a:ext cx="234170" cy="234172"/>
          </a:xfrm>
          <a:prstGeom prst="ellipse">
            <a:avLst/>
          </a:prstGeom>
          <a:no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fontAlgn="base">
              <a:spcBef>
                <a:spcPct val="0"/>
              </a:spcBef>
              <a:spcAft>
                <a:spcPct val="0"/>
              </a:spcAft>
              <a:defRPr>
                <a:solidFill>
                  <a:schemeClr val="tx1"/>
                </a:solidFill>
                <a:latin typeface="Calibri" panose="020F0502020204030204" charset="0"/>
              </a:defRPr>
            </a:lvl6pPr>
            <a:lvl7pPr marL="2971800" indent="-228600" fontAlgn="base">
              <a:spcBef>
                <a:spcPct val="0"/>
              </a:spcBef>
              <a:spcAft>
                <a:spcPct val="0"/>
              </a:spcAft>
              <a:defRPr>
                <a:solidFill>
                  <a:schemeClr val="tx1"/>
                </a:solidFill>
                <a:latin typeface="Calibri" panose="020F0502020204030204" charset="0"/>
              </a:defRPr>
            </a:lvl7pPr>
            <a:lvl8pPr marL="3429000" indent="-228600" fontAlgn="base">
              <a:spcBef>
                <a:spcPct val="0"/>
              </a:spcBef>
              <a:spcAft>
                <a:spcPct val="0"/>
              </a:spcAft>
              <a:defRPr>
                <a:solidFill>
                  <a:schemeClr val="tx1"/>
                </a:solidFill>
                <a:latin typeface="Calibri" panose="020F0502020204030204" charset="0"/>
              </a:defRPr>
            </a:lvl8pPr>
            <a:lvl9pPr marL="3886200" indent="-228600" fontAlgn="base">
              <a:spcBef>
                <a:spcPct val="0"/>
              </a:spcBef>
              <a:spcAft>
                <a:spcPct val="0"/>
              </a:spcAft>
              <a:defRPr>
                <a:solidFill>
                  <a:schemeClr val="tx1"/>
                </a:solidFill>
                <a:latin typeface="Calibri" panose="020F0502020204030204" charset="0"/>
              </a:defRPr>
            </a:lvl9pPr>
          </a:lstStyle>
          <a:p>
            <a:pPr algn="ctr" eaLnBrk="1" hangingPunct="1"/>
            <a:endParaRPr lang="zh-CN" altLang="zh-CN" sz="1010">
              <a:solidFill>
                <a:schemeClr val="bg1"/>
              </a:solidFill>
            </a:endParaRPr>
          </a:p>
        </p:txBody>
      </p:sp>
      <p:sp>
        <p:nvSpPr>
          <p:cNvPr id="9" name="Oval 15">
            <a:extLst>
              <a:ext uri="{FF2B5EF4-FFF2-40B4-BE49-F238E27FC236}">
                <a16:creationId xmlns="" xmlns:a16="http://schemas.microsoft.com/office/drawing/2014/main" id="{BF279952-AA15-49E7-832F-38DAFC97597F}"/>
              </a:ext>
            </a:extLst>
          </p:cNvPr>
          <p:cNvSpPr/>
          <p:nvPr/>
        </p:nvSpPr>
        <p:spPr>
          <a:xfrm>
            <a:off x="6654393" y="2500821"/>
            <a:ext cx="234172" cy="234172"/>
          </a:xfrm>
          <a:prstGeom prst="ellipse">
            <a:avLst/>
          </a:prstGeom>
          <a:no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fontAlgn="base">
              <a:spcBef>
                <a:spcPct val="0"/>
              </a:spcBef>
              <a:spcAft>
                <a:spcPct val="0"/>
              </a:spcAft>
              <a:defRPr>
                <a:solidFill>
                  <a:schemeClr val="tx1"/>
                </a:solidFill>
                <a:latin typeface="Calibri" panose="020F0502020204030204" charset="0"/>
              </a:defRPr>
            </a:lvl6pPr>
            <a:lvl7pPr marL="2971800" indent="-228600" fontAlgn="base">
              <a:spcBef>
                <a:spcPct val="0"/>
              </a:spcBef>
              <a:spcAft>
                <a:spcPct val="0"/>
              </a:spcAft>
              <a:defRPr>
                <a:solidFill>
                  <a:schemeClr val="tx1"/>
                </a:solidFill>
                <a:latin typeface="Calibri" panose="020F0502020204030204" charset="0"/>
              </a:defRPr>
            </a:lvl7pPr>
            <a:lvl8pPr marL="3429000" indent="-228600" fontAlgn="base">
              <a:spcBef>
                <a:spcPct val="0"/>
              </a:spcBef>
              <a:spcAft>
                <a:spcPct val="0"/>
              </a:spcAft>
              <a:defRPr>
                <a:solidFill>
                  <a:schemeClr val="tx1"/>
                </a:solidFill>
                <a:latin typeface="Calibri" panose="020F0502020204030204" charset="0"/>
              </a:defRPr>
            </a:lvl8pPr>
            <a:lvl9pPr marL="3886200" indent="-228600" fontAlgn="base">
              <a:spcBef>
                <a:spcPct val="0"/>
              </a:spcBef>
              <a:spcAft>
                <a:spcPct val="0"/>
              </a:spcAft>
              <a:defRPr>
                <a:solidFill>
                  <a:schemeClr val="tx1"/>
                </a:solidFill>
                <a:latin typeface="Calibri" panose="020F0502020204030204" charset="0"/>
              </a:defRPr>
            </a:lvl9pPr>
          </a:lstStyle>
          <a:p>
            <a:pPr algn="ctr" eaLnBrk="1" hangingPunct="1"/>
            <a:endParaRPr lang="zh-CN" altLang="zh-CN" sz="1010">
              <a:solidFill>
                <a:schemeClr val="bg1"/>
              </a:solidFill>
            </a:endParaRPr>
          </a:p>
        </p:txBody>
      </p:sp>
      <p:sp>
        <p:nvSpPr>
          <p:cNvPr id="10" name="Oval 16">
            <a:extLst>
              <a:ext uri="{FF2B5EF4-FFF2-40B4-BE49-F238E27FC236}">
                <a16:creationId xmlns="" xmlns:a16="http://schemas.microsoft.com/office/drawing/2014/main" id="{5D86AA3E-7275-463F-A65F-7410EEE84995}"/>
              </a:ext>
            </a:extLst>
          </p:cNvPr>
          <p:cNvSpPr/>
          <p:nvPr/>
        </p:nvSpPr>
        <p:spPr>
          <a:xfrm>
            <a:off x="8295049" y="3298636"/>
            <a:ext cx="234172" cy="234172"/>
          </a:xfrm>
          <a:prstGeom prst="ellipse">
            <a:avLst/>
          </a:prstGeom>
          <a:no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fontAlgn="base">
              <a:spcBef>
                <a:spcPct val="0"/>
              </a:spcBef>
              <a:spcAft>
                <a:spcPct val="0"/>
              </a:spcAft>
              <a:defRPr>
                <a:solidFill>
                  <a:schemeClr val="tx1"/>
                </a:solidFill>
                <a:latin typeface="Calibri" panose="020F0502020204030204" charset="0"/>
              </a:defRPr>
            </a:lvl6pPr>
            <a:lvl7pPr marL="2971800" indent="-228600" fontAlgn="base">
              <a:spcBef>
                <a:spcPct val="0"/>
              </a:spcBef>
              <a:spcAft>
                <a:spcPct val="0"/>
              </a:spcAft>
              <a:defRPr>
                <a:solidFill>
                  <a:schemeClr val="tx1"/>
                </a:solidFill>
                <a:latin typeface="Calibri" panose="020F0502020204030204" charset="0"/>
              </a:defRPr>
            </a:lvl7pPr>
            <a:lvl8pPr marL="3429000" indent="-228600" fontAlgn="base">
              <a:spcBef>
                <a:spcPct val="0"/>
              </a:spcBef>
              <a:spcAft>
                <a:spcPct val="0"/>
              </a:spcAft>
              <a:defRPr>
                <a:solidFill>
                  <a:schemeClr val="tx1"/>
                </a:solidFill>
                <a:latin typeface="Calibri" panose="020F0502020204030204" charset="0"/>
              </a:defRPr>
            </a:lvl8pPr>
            <a:lvl9pPr marL="3886200" indent="-228600" fontAlgn="base">
              <a:spcBef>
                <a:spcPct val="0"/>
              </a:spcBef>
              <a:spcAft>
                <a:spcPct val="0"/>
              </a:spcAft>
              <a:defRPr>
                <a:solidFill>
                  <a:schemeClr val="tx1"/>
                </a:solidFill>
                <a:latin typeface="Calibri" panose="020F0502020204030204" charset="0"/>
              </a:defRPr>
            </a:lvl9pPr>
          </a:lstStyle>
          <a:p>
            <a:pPr algn="ctr" eaLnBrk="1" hangingPunct="1"/>
            <a:endParaRPr lang="zh-CN" altLang="zh-CN" sz="1010">
              <a:solidFill>
                <a:schemeClr val="bg1"/>
              </a:solidFill>
            </a:endParaRPr>
          </a:p>
        </p:txBody>
      </p:sp>
      <p:sp>
        <p:nvSpPr>
          <p:cNvPr id="12" name="Oval 18">
            <a:extLst>
              <a:ext uri="{FF2B5EF4-FFF2-40B4-BE49-F238E27FC236}">
                <a16:creationId xmlns="" xmlns:a16="http://schemas.microsoft.com/office/drawing/2014/main" id="{90E8526B-856B-4159-AA19-3B06F6285ED5}"/>
              </a:ext>
            </a:extLst>
          </p:cNvPr>
          <p:cNvSpPr/>
          <p:nvPr/>
        </p:nvSpPr>
        <p:spPr>
          <a:xfrm>
            <a:off x="10517313" y="2375737"/>
            <a:ext cx="234170" cy="235879"/>
          </a:xfrm>
          <a:prstGeom prst="ellipse">
            <a:avLst/>
          </a:prstGeom>
          <a:noFill/>
          <a:ln w="381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fontAlgn="base">
              <a:spcBef>
                <a:spcPct val="0"/>
              </a:spcBef>
              <a:spcAft>
                <a:spcPct val="0"/>
              </a:spcAft>
              <a:defRPr>
                <a:solidFill>
                  <a:schemeClr val="tx1"/>
                </a:solidFill>
                <a:latin typeface="Calibri" panose="020F0502020204030204" charset="0"/>
              </a:defRPr>
            </a:lvl6pPr>
            <a:lvl7pPr marL="2971800" indent="-228600" fontAlgn="base">
              <a:spcBef>
                <a:spcPct val="0"/>
              </a:spcBef>
              <a:spcAft>
                <a:spcPct val="0"/>
              </a:spcAft>
              <a:defRPr>
                <a:solidFill>
                  <a:schemeClr val="tx1"/>
                </a:solidFill>
                <a:latin typeface="Calibri" panose="020F0502020204030204" charset="0"/>
              </a:defRPr>
            </a:lvl7pPr>
            <a:lvl8pPr marL="3429000" indent="-228600" fontAlgn="base">
              <a:spcBef>
                <a:spcPct val="0"/>
              </a:spcBef>
              <a:spcAft>
                <a:spcPct val="0"/>
              </a:spcAft>
              <a:defRPr>
                <a:solidFill>
                  <a:schemeClr val="tx1"/>
                </a:solidFill>
                <a:latin typeface="Calibri" panose="020F0502020204030204" charset="0"/>
              </a:defRPr>
            </a:lvl8pPr>
            <a:lvl9pPr marL="3886200" indent="-228600" fontAlgn="base">
              <a:spcBef>
                <a:spcPct val="0"/>
              </a:spcBef>
              <a:spcAft>
                <a:spcPct val="0"/>
              </a:spcAft>
              <a:defRPr>
                <a:solidFill>
                  <a:schemeClr val="tx1"/>
                </a:solidFill>
                <a:latin typeface="Calibri" panose="020F0502020204030204" charset="0"/>
              </a:defRPr>
            </a:lvl9pPr>
          </a:lstStyle>
          <a:p>
            <a:pPr algn="ctr" eaLnBrk="1" hangingPunct="1"/>
            <a:endParaRPr lang="zh-CN" altLang="zh-CN" sz="1010">
              <a:solidFill>
                <a:schemeClr val="bg1"/>
              </a:solidFill>
            </a:endParaRPr>
          </a:p>
        </p:txBody>
      </p:sp>
      <p:cxnSp>
        <p:nvCxnSpPr>
          <p:cNvPr id="13" name="Straight Connector 20">
            <a:extLst>
              <a:ext uri="{FF2B5EF4-FFF2-40B4-BE49-F238E27FC236}">
                <a16:creationId xmlns="" xmlns:a16="http://schemas.microsoft.com/office/drawing/2014/main" id="{6ECBAFE8-5BD2-4311-B864-C8C08D25DAE1}"/>
              </a:ext>
            </a:extLst>
          </p:cNvPr>
          <p:cNvCxnSpPr>
            <a:cxnSpLocks/>
            <a:stCxn id="6" idx="6"/>
            <a:endCxn id="7" idx="2"/>
          </p:cNvCxnSpPr>
          <p:nvPr/>
        </p:nvCxnSpPr>
        <p:spPr>
          <a:xfrm flipV="1">
            <a:off x="2384621" y="2540081"/>
            <a:ext cx="1175377" cy="1536692"/>
          </a:xfrm>
          <a:prstGeom prst="line">
            <a:avLst/>
          </a:prstGeom>
          <a:ln w="9525">
            <a:solidFill>
              <a:srgbClr val="7F8C8D"/>
            </a:solidFill>
            <a:prstDash val="solid"/>
          </a:ln>
        </p:spPr>
        <p:style>
          <a:lnRef idx="1">
            <a:schemeClr val="accent1"/>
          </a:lnRef>
          <a:fillRef idx="0">
            <a:schemeClr val="accent1"/>
          </a:fillRef>
          <a:effectRef idx="0">
            <a:schemeClr val="accent1"/>
          </a:effectRef>
          <a:fontRef idx="minor">
            <a:schemeClr val="tx1"/>
          </a:fontRef>
        </p:style>
      </p:cxnSp>
      <p:cxnSp>
        <p:nvCxnSpPr>
          <p:cNvPr id="14" name="Straight Connector 23">
            <a:extLst>
              <a:ext uri="{FF2B5EF4-FFF2-40B4-BE49-F238E27FC236}">
                <a16:creationId xmlns="" xmlns:a16="http://schemas.microsoft.com/office/drawing/2014/main" id="{15E6A3CF-487B-4B33-9F08-221F86DB83E4}"/>
              </a:ext>
            </a:extLst>
          </p:cNvPr>
          <p:cNvCxnSpPr>
            <a:cxnSpLocks/>
            <a:stCxn id="7" idx="6"/>
            <a:endCxn id="8" idx="2"/>
          </p:cNvCxnSpPr>
          <p:nvPr/>
        </p:nvCxnSpPr>
        <p:spPr>
          <a:xfrm>
            <a:off x="3794170" y="2540081"/>
            <a:ext cx="1289400" cy="1185438"/>
          </a:xfrm>
          <a:prstGeom prst="line">
            <a:avLst/>
          </a:prstGeom>
          <a:ln w="9525">
            <a:solidFill>
              <a:srgbClr val="7F8C8D"/>
            </a:solidFill>
            <a:prstDash val="solid"/>
          </a:ln>
        </p:spPr>
        <p:style>
          <a:lnRef idx="1">
            <a:schemeClr val="accent1"/>
          </a:lnRef>
          <a:fillRef idx="0">
            <a:schemeClr val="accent1"/>
          </a:fillRef>
          <a:effectRef idx="0">
            <a:schemeClr val="accent1"/>
          </a:effectRef>
          <a:fontRef idx="minor">
            <a:schemeClr val="tx1"/>
          </a:fontRef>
        </p:style>
      </p:cxnSp>
      <p:cxnSp>
        <p:nvCxnSpPr>
          <p:cNvPr id="15" name="Straight Connector 25">
            <a:extLst>
              <a:ext uri="{FF2B5EF4-FFF2-40B4-BE49-F238E27FC236}">
                <a16:creationId xmlns="" xmlns:a16="http://schemas.microsoft.com/office/drawing/2014/main" id="{36C97FE9-54AE-43E6-856A-8D268837F376}"/>
              </a:ext>
            </a:extLst>
          </p:cNvPr>
          <p:cNvCxnSpPr>
            <a:cxnSpLocks/>
            <a:stCxn id="8" idx="6"/>
            <a:endCxn id="9" idx="2"/>
          </p:cNvCxnSpPr>
          <p:nvPr/>
        </p:nvCxnSpPr>
        <p:spPr>
          <a:xfrm flipV="1">
            <a:off x="5317740" y="2617907"/>
            <a:ext cx="1336653" cy="1107612"/>
          </a:xfrm>
          <a:prstGeom prst="line">
            <a:avLst/>
          </a:prstGeom>
          <a:ln w="9525">
            <a:solidFill>
              <a:srgbClr val="7F8C8D"/>
            </a:solidFill>
            <a:prstDash val="solid"/>
          </a:ln>
        </p:spPr>
        <p:style>
          <a:lnRef idx="1">
            <a:schemeClr val="accent1"/>
          </a:lnRef>
          <a:fillRef idx="0">
            <a:schemeClr val="accent1"/>
          </a:fillRef>
          <a:effectRef idx="0">
            <a:schemeClr val="accent1"/>
          </a:effectRef>
          <a:fontRef idx="minor">
            <a:schemeClr val="tx1"/>
          </a:fontRef>
        </p:style>
      </p:cxnSp>
      <p:cxnSp>
        <p:nvCxnSpPr>
          <p:cNvPr id="16" name="Straight Connector 27">
            <a:extLst>
              <a:ext uri="{FF2B5EF4-FFF2-40B4-BE49-F238E27FC236}">
                <a16:creationId xmlns="" xmlns:a16="http://schemas.microsoft.com/office/drawing/2014/main" id="{E229FC47-8CBB-43D9-815B-86BDDC747A0B}"/>
              </a:ext>
            </a:extLst>
          </p:cNvPr>
          <p:cNvCxnSpPr>
            <a:cxnSpLocks/>
            <a:stCxn id="9" idx="6"/>
            <a:endCxn id="10" idx="2"/>
          </p:cNvCxnSpPr>
          <p:nvPr/>
        </p:nvCxnSpPr>
        <p:spPr>
          <a:xfrm>
            <a:off x="6888565" y="2617907"/>
            <a:ext cx="1406485" cy="797815"/>
          </a:xfrm>
          <a:prstGeom prst="line">
            <a:avLst/>
          </a:prstGeom>
          <a:ln w="9525">
            <a:solidFill>
              <a:srgbClr val="7F8C8D"/>
            </a:solidFill>
            <a:prstDash val="solid"/>
          </a:ln>
        </p:spPr>
        <p:style>
          <a:lnRef idx="1">
            <a:schemeClr val="accent1"/>
          </a:lnRef>
          <a:fillRef idx="0">
            <a:schemeClr val="accent1"/>
          </a:fillRef>
          <a:effectRef idx="0">
            <a:schemeClr val="accent1"/>
          </a:effectRef>
          <a:fontRef idx="minor">
            <a:schemeClr val="tx1"/>
          </a:fontRef>
        </p:style>
      </p:cxnSp>
      <p:cxnSp>
        <p:nvCxnSpPr>
          <p:cNvPr id="17" name="Straight Connector 29">
            <a:extLst>
              <a:ext uri="{FF2B5EF4-FFF2-40B4-BE49-F238E27FC236}">
                <a16:creationId xmlns="" xmlns:a16="http://schemas.microsoft.com/office/drawing/2014/main" id="{12BE05D3-028F-4350-BA11-0149F7EE6740}"/>
              </a:ext>
            </a:extLst>
          </p:cNvPr>
          <p:cNvCxnSpPr>
            <a:cxnSpLocks/>
            <a:stCxn id="10" idx="6"/>
            <a:endCxn id="12" idx="3"/>
          </p:cNvCxnSpPr>
          <p:nvPr/>
        </p:nvCxnSpPr>
        <p:spPr>
          <a:xfrm flipV="1">
            <a:off x="8529221" y="2577072"/>
            <a:ext cx="2022385" cy="838650"/>
          </a:xfrm>
          <a:prstGeom prst="line">
            <a:avLst/>
          </a:prstGeom>
          <a:ln w="9525">
            <a:solidFill>
              <a:srgbClr val="7F8C8D"/>
            </a:solidFill>
            <a:prstDash val="solid"/>
          </a:ln>
        </p:spPr>
        <p:style>
          <a:lnRef idx="1">
            <a:schemeClr val="accent1"/>
          </a:lnRef>
          <a:fillRef idx="0">
            <a:schemeClr val="accent1"/>
          </a:fillRef>
          <a:effectRef idx="0">
            <a:schemeClr val="accent1"/>
          </a:effectRef>
          <a:fontRef idx="minor">
            <a:schemeClr val="tx1"/>
          </a:fontRef>
        </p:style>
      </p:cxnSp>
      <p:sp>
        <p:nvSpPr>
          <p:cNvPr id="19" name="TextBox 96">
            <a:extLst>
              <a:ext uri="{FF2B5EF4-FFF2-40B4-BE49-F238E27FC236}">
                <a16:creationId xmlns="" xmlns:a16="http://schemas.microsoft.com/office/drawing/2014/main" id="{D4CDB222-5663-4882-84E5-2DFB1A61DB3F}"/>
              </a:ext>
            </a:extLst>
          </p:cNvPr>
          <p:cNvSpPr txBox="1"/>
          <p:nvPr/>
        </p:nvSpPr>
        <p:spPr>
          <a:xfrm>
            <a:off x="3007670" y="1905469"/>
            <a:ext cx="1338828" cy="369332"/>
          </a:xfrm>
          <a:prstGeom prst="rect">
            <a:avLst/>
          </a:prstGeom>
          <a:noFill/>
        </p:spPr>
        <p:txBody>
          <a:bodyPr wrap="none">
            <a:spAutoFit/>
          </a:bodyPr>
          <a:lstStyle/>
          <a:p>
            <a:pPr algn="ctr"/>
            <a:r>
              <a:rPr lang="zh-CN" altLang="en-US" b="1" dirty="0">
                <a:solidFill>
                  <a:schemeClr val="bg1"/>
                </a:solidFill>
                <a:latin typeface="思源黑体 CN Bold" panose="020B0800000000000000" pitchFamily="34" charset="-122"/>
                <a:ea typeface="思源黑体 CN Bold" panose="020B0800000000000000" pitchFamily="34" charset="-122"/>
              </a:rPr>
              <a:t>分布式计算</a:t>
            </a:r>
          </a:p>
        </p:txBody>
      </p:sp>
      <p:sp>
        <p:nvSpPr>
          <p:cNvPr id="20" name="TextBox 97">
            <a:extLst>
              <a:ext uri="{FF2B5EF4-FFF2-40B4-BE49-F238E27FC236}">
                <a16:creationId xmlns="" xmlns:a16="http://schemas.microsoft.com/office/drawing/2014/main" id="{8F159CEA-FCE1-43A0-880C-04976B40FB0D}"/>
              </a:ext>
            </a:extLst>
          </p:cNvPr>
          <p:cNvSpPr txBox="1"/>
          <p:nvPr/>
        </p:nvSpPr>
        <p:spPr>
          <a:xfrm>
            <a:off x="1702677" y="3523820"/>
            <a:ext cx="1107997" cy="369332"/>
          </a:xfrm>
          <a:prstGeom prst="rect">
            <a:avLst/>
          </a:prstGeom>
          <a:noFill/>
        </p:spPr>
        <p:txBody>
          <a:bodyPr wrap="none">
            <a:spAutoFit/>
          </a:bodyPr>
          <a:lstStyle/>
          <a:p>
            <a:pPr algn="ctr"/>
            <a:r>
              <a:rPr lang="zh-CN" altLang="en-US" b="1" dirty="0">
                <a:solidFill>
                  <a:schemeClr val="bg1"/>
                </a:solidFill>
                <a:latin typeface="思源黑体 CN Bold" panose="020B0800000000000000" pitchFamily="34" charset="-122"/>
                <a:ea typeface="思源黑体 CN Bold" panose="020B0800000000000000" pitchFamily="34" charset="-122"/>
              </a:rPr>
              <a:t>并行计算</a:t>
            </a:r>
          </a:p>
        </p:txBody>
      </p:sp>
      <p:sp>
        <p:nvSpPr>
          <p:cNvPr id="21" name="TextBox 98">
            <a:extLst>
              <a:ext uri="{FF2B5EF4-FFF2-40B4-BE49-F238E27FC236}">
                <a16:creationId xmlns="" xmlns:a16="http://schemas.microsoft.com/office/drawing/2014/main" id="{D157B668-05AF-4115-B2C3-8FCA8C7AC668}"/>
              </a:ext>
            </a:extLst>
          </p:cNvPr>
          <p:cNvSpPr txBox="1"/>
          <p:nvPr/>
        </p:nvSpPr>
        <p:spPr>
          <a:xfrm>
            <a:off x="4646656" y="3951739"/>
            <a:ext cx="1107997" cy="369332"/>
          </a:xfrm>
          <a:prstGeom prst="rect">
            <a:avLst/>
          </a:prstGeom>
          <a:noFill/>
        </p:spPr>
        <p:txBody>
          <a:bodyPr wrap="none">
            <a:spAutoFit/>
          </a:bodyPr>
          <a:lstStyle/>
          <a:p>
            <a:pPr algn="ctr"/>
            <a:r>
              <a:rPr lang="zh-CN" altLang="en-US" b="1" dirty="0">
                <a:solidFill>
                  <a:schemeClr val="bg1"/>
                </a:solidFill>
                <a:latin typeface="思源黑体 CN Bold" panose="020B0800000000000000" pitchFamily="34" charset="-122"/>
                <a:ea typeface="思源黑体 CN Bold" panose="020B0800000000000000" pitchFamily="34" charset="-122"/>
              </a:rPr>
              <a:t>网格计算</a:t>
            </a:r>
          </a:p>
        </p:txBody>
      </p:sp>
      <p:sp>
        <p:nvSpPr>
          <p:cNvPr id="22" name="TextBox 99">
            <a:extLst>
              <a:ext uri="{FF2B5EF4-FFF2-40B4-BE49-F238E27FC236}">
                <a16:creationId xmlns="" xmlns:a16="http://schemas.microsoft.com/office/drawing/2014/main" id="{CD6C1A56-192B-4F2B-94C4-A45608E86BBD}"/>
              </a:ext>
            </a:extLst>
          </p:cNvPr>
          <p:cNvSpPr txBox="1"/>
          <p:nvPr/>
        </p:nvSpPr>
        <p:spPr>
          <a:xfrm>
            <a:off x="6217481" y="2010984"/>
            <a:ext cx="1107997" cy="369332"/>
          </a:xfrm>
          <a:prstGeom prst="rect">
            <a:avLst/>
          </a:prstGeom>
          <a:noFill/>
        </p:spPr>
        <p:txBody>
          <a:bodyPr wrap="none">
            <a:spAutoFit/>
          </a:bodyPr>
          <a:lstStyle/>
          <a:p>
            <a:pPr algn="ctr"/>
            <a:r>
              <a:rPr lang="zh-CN" altLang="en-US" b="1" dirty="0">
                <a:solidFill>
                  <a:schemeClr val="bg1"/>
                </a:solidFill>
                <a:latin typeface="思源黑体 CN Bold" panose="020B0800000000000000" pitchFamily="34" charset="-122"/>
                <a:ea typeface="思源黑体 CN Bold" panose="020B0800000000000000" pitchFamily="34" charset="-122"/>
              </a:rPr>
              <a:t>公共计算</a:t>
            </a:r>
          </a:p>
        </p:txBody>
      </p:sp>
      <p:sp>
        <p:nvSpPr>
          <p:cNvPr id="24" name="TextBox 101">
            <a:extLst>
              <a:ext uri="{FF2B5EF4-FFF2-40B4-BE49-F238E27FC236}">
                <a16:creationId xmlns="" xmlns:a16="http://schemas.microsoft.com/office/drawing/2014/main" id="{925F7085-DA25-4185-A549-E273210A5986}"/>
              </a:ext>
            </a:extLst>
          </p:cNvPr>
          <p:cNvSpPr txBox="1"/>
          <p:nvPr/>
        </p:nvSpPr>
        <p:spPr>
          <a:xfrm>
            <a:off x="7641586" y="3595733"/>
            <a:ext cx="1569660" cy="369332"/>
          </a:xfrm>
          <a:prstGeom prst="rect">
            <a:avLst/>
          </a:prstGeom>
          <a:noFill/>
        </p:spPr>
        <p:txBody>
          <a:bodyPr wrap="none">
            <a:spAutoFit/>
          </a:bodyPr>
          <a:lstStyle/>
          <a:p>
            <a:pPr algn="ctr"/>
            <a:r>
              <a:rPr lang="zh-CN" altLang="en-US" b="1" dirty="0">
                <a:solidFill>
                  <a:schemeClr val="bg1"/>
                </a:solidFill>
                <a:latin typeface="思源黑体 CN Bold" panose="020B0800000000000000" pitchFamily="34" charset="-122"/>
                <a:ea typeface="思源黑体 CN Bold" panose="020B0800000000000000" pitchFamily="34" charset="-122"/>
              </a:rPr>
              <a:t>软件作为服务</a:t>
            </a:r>
          </a:p>
        </p:txBody>
      </p:sp>
      <p:sp>
        <p:nvSpPr>
          <p:cNvPr id="25" name="TextBox 102">
            <a:extLst>
              <a:ext uri="{FF2B5EF4-FFF2-40B4-BE49-F238E27FC236}">
                <a16:creationId xmlns="" xmlns:a16="http://schemas.microsoft.com/office/drawing/2014/main" id="{154D24CD-A8F1-41AC-B536-DA119CBF678A}"/>
              </a:ext>
            </a:extLst>
          </p:cNvPr>
          <p:cNvSpPr txBox="1"/>
          <p:nvPr/>
        </p:nvSpPr>
        <p:spPr>
          <a:xfrm>
            <a:off x="10208023" y="1963681"/>
            <a:ext cx="877163" cy="369332"/>
          </a:xfrm>
          <a:prstGeom prst="rect">
            <a:avLst/>
          </a:prstGeom>
          <a:noFill/>
        </p:spPr>
        <p:txBody>
          <a:bodyPr wrap="none">
            <a:spAutoFit/>
          </a:bodyPr>
          <a:lstStyle/>
          <a:p>
            <a:pPr algn="ctr"/>
            <a:r>
              <a:rPr lang="zh-CN" altLang="en-US" b="1" dirty="0">
                <a:solidFill>
                  <a:schemeClr val="bg1"/>
                </a:solidFill>
                <a:latin typeface="思源黑体 CN Bold" panose="020B0800000000000000" pitchFamily="34" charset="-122"/>
                <a:ea typeface="思源黑体 CN Bold" panose="020B0800000000000000" pitchFamily="34" charset="-122"/>
              </a:rPr>
              <a:t>云计算</a:t>
            </a:r>
          </a:p>
        </p:txBody>
      </p:sp>
      <p:sp>
        <p:nvSpPr>
          <p:cNvPr id="32" name="TextBox 109">
            <a:extLst>
              <a:ext uri="{FF2B5EF4-FFF2-40B4-BE49-F238E27FC236}">
                <a16:creationId xmlns="" xmlns:a16="http://schemas.microsoft.com/office/drawing/2014/main" id="{422A3983-E040-4DA3-A4EA-89D782D792DE}"/>
              </a:ext>
            </a:extLst>
          </p:cNvPr>
          <p:cNvSpPr txBox="1"/>
          <p:nvPr/>
        </p:nvSpPr>
        <p:spPr>
          <a:xfrm>
            <a:off x="2116708" y="4238001"/>
            <a:ext cx="1421797" cy="523220"/>
          </a:xfrm>
          <a:prstGeom prst="rect">
            <a:avLst/>
          </a:prstGeom>
          <a:noFill/>
        </p:spPr>
        <p:txBody>
          <a:bodyPr wrap="square">
            <a:spAutoFit/>
          </a:bodyPr>
          <a:lstStyle/>
          <a:p>
            <a:pPr marL="171450" indent="-171450">
              <a:buFont typeface="Arial" panose="020B0604020202020204" pitchFamily="34" charset="0"/>
              <a:buChar char="•"/>
              <a:defRPr/>
            </a:pPr>
            <a:r>
              <a:rPr lang="zh-CN" altLang="en-US" sz="700" dirty="0">
                <a:solidFill>
                  <a:schemeClr val="bg1"/>
                </a:solidFill>
                <a:latin typeface="+mn-ea"/>
                <a:cs typeface="Open Sans" panose="020B0606030504020204" pitchFamily="34" charset="0"/>
              </a:rPr>
              <a:t>利用多处理器协同解决同一大型复杂问题</a:t>
            </a:r>
            <a:endParaRPr lang="en-US" altLang="zh-CN" sz="700" dirty="0">
              <a:solidFill>
                <a:schemeClr val="bg1"/>
              </a:solidFill>
              <a:latin typeface="+mn-ea"/>
              <a:cs typeface="Open Sans" panose="020B0606030504020204" pitchFamily="34" charset="0"/>
            </a:endParaRPr>
          </a:p>
          <a:p>
            <a:pPr marL="171450" indent="-171450">
              <a:buFont typeface="Arial" panose="020B0604020202020204" pitchFamily="34" charset="0"/>
              <a:buChar char="•"/>
              <a:defRPr/>
            </a:pPr>
            <a:endParaRPr lang="zh-CN" altLang="en-US" sz="700" dirty="0">
              <a:solidFill>
                <a:schemeClr val="bg1"/>
              </a:solidFill>
              <a:latin typeface="+mn-ea"/>
              <a:cs typeface="Open Sans" panose="020B0606030504020204" pitchFamily="34" charset="0"/>
            </a:endParaRPr>
          </a:p>
          <a:p>
            <a:pPr marL="171450" indent="-171450">
              <a:buFont typeface="Arial" panose="020B0604020202020204" pitchFamily="34" charset="0"/>
              <a:buChar char="•"/>
              <a:defRPr/>
            </a:pPr>
            <a:r>
              <a:rPr lang="zh-CN" altLang="en-US" sz="700" dirty="0">
                <a:solidFill>
                  <a:schemeClr val="bg1"/>
                </a:solidFill>
                <a:latin typeface="+mn-ea"/>
                <a:cs typeface="Open Sans" panose="020B0606030504020204" pitchFamily="34" charset="0"/>
              </a:rPr>
              <a:t> </a:t>
            </a:r>
            <a:r>
              <a:rPr lang="en-US" altLang="zh-CN" sz="700" dirty="0">
                <a:solidFill>
                  <a:schemeClr val="bg1"/>
                </a:solidFill>
                <a:latin typeface="+mn-ea"/>
                <a:cs typeface="Open Sans" panose="020B0606030504020204" pitchFamily="34" charset="0"/>
              </a:rPr>
              <a:t>MPI, OpenMP</a:t>
            </a:r>
            <a:endParaRPr lang="en-US" sz="700" dirty="0">
              <a:solidFill>
                <a:schemeClr val="bg1"/>
              </a:solidFill>
              <a:latin typeface="+mn-ea"/>
              <a:cs typeface="Open Sans" panose="020B0606030504020204" pitchFamily="34" charset="0"/>
            </a:endParaRPr>
          </a:p>
        </p:txBody>
      </p:sp>
      <p:sp>
        <p:nvSpPr>
          <p:cNvPr id="33" name="TextBox 110">
            <a:extLst>
              <a:ext uri="{FF2B5EF4-FFF2-40B4-BE49-F238E27FC236}">
                <a16:creationId xmlns="" xmlns:a16="http://schemas.microsoft.com/office/drawing/2014/main" id="{83D00431-4276-40F9-A6FA-120D4E09F391}"/>
              </a:ext>
            </a:extLst>
          </p:cNvPr>
          <p:cNvSpPr txBox="1"/>
          <p:nvPr/>
        </p:nvSpPr>
        <p:spPr>
          <a:xfrm>
            <a:off x="2413893" y="5010908"/>
            <a:ext cx="8704545" cy="1210331"/>
          </a:xfrm>
          <a:prstGeom prst="rect">
            <a:avLst/>
          </a:prstGeom>
          <a:noFill/>
        </p:spPr>
        <p:txBody>
          <a:bodyPr wrap="square">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fontAlgn="base">
              <a:spcBef>
                <a:spcPct val="0"/>
              </a:spcBef>
              <a:spcAft>
                <a:spcPct val="0"/>
              </a:spcAft>
              <a:defRPr>
                <a:solidFill>
                  <a:schemeClr val="tx1"/>
                </a:solidFill>
                <a:latin typeface="Calibri" panose="020F0502020204030204" charset="0"/>
              </a:defRPr>
            </a:lvl6pPr>
            <a:lvl7pPr marL="2971800" indent="-228600" fontAlgn="base">
              <a:spcBef>
                <a:spcPct val="0"/>
              </a:spcBef>
              <a:spcAft>
                <a:spcPct val="0"/>
              </a:spcAft>
              <a:defRPr>
                <a:solidFill>
                  <a:schemeClr val="tx1"/>
                </a:solidFill>
                <a:latin typeface="Calibri" panose="020F0502020204030204" charset="0"/>
              </a:defRPr>
            </a:lvl7pPr>
            <a:lvl8pPr marL="3429000" indent="-228600" fontAlgn="base">
              <a:spcBef>
                <a:spcPct val="0"/>
              </a:spcBef>
              <a:spcAft>
                <a:spcPct val="0"/>
              </a:spcAft>
              <a:defRPr>
                <a:solidFill>
                  <a:schemeClr val="tx1"/>
                </a:solidFill>
                <a:latin typeface="Calibri" panose="020F0502020204030204" charset="0"/>
              </a:defRPr>
            </a:lvl8pPr>
            <a:lvl9pPr marL="3886200" indent="-228600" fontAlgn="base">
              <a:spcBef>
                <a:spcPct val="0"/>
              </a:spcBef>
              <a:spcAft>
                <a:spcPct val="0"/>
              </a:spcAft>
              <a:defRPr>
                <a:solidFill>
                  <a:schemeClr val="tx1"/>
                </a:solidFill>
                <a:latin typeface="Calibri" panose="020F0502020204030204" charset="0"/>
              </a:defRPr>
            </a:lvl9pPr>
          </a:lstStyle>
          <a:p>
            <a:pPr>
              <a:lnSpc>
                <a:spcPct val="150000"/>
              </a:lnSpc>
            </a:pPr>
            <a:r>
              <a:rPr lang="zh-CN" altLang="en-US" b="1" dirty="0">
                <a:solidFill>
                  <a:schemeClr val="bg1"/>
                </a:solidFill>
                <a:latin typeface="思源黑体 CN Bold" panose="020B0800000000000000" pitchFamily="34" charset="-122"/>
                <a:ea typeface="思源黑体 CN Bold" panose="020B0800000000000000" pitchFamily="34" charset="-122"/>
              </a:rPr>
              <a:t>云计算的演进</a:t>
            </a:r>
            <a:endParaRPr lang="zh-CN" altLang="en-US" sz="1050" b="1" dirty="0">
              <a:solidFill>
                <a:schemeClr val="bg1"/>
              </a:solidFill>
              <a:latin typeface="思源黑体 CN Bold" panose="020B0800000000000000" pitchFamily="34" charset="-122"/>
              <a:ea typeface="思源黑体 CN Bold" panose="020B0800000000000000" pitchFamily="34" charset="-122"/>
            </a:endParaRPr>
          </a:p>
          <a:p>
            <a:pPr algn="just">
              <a:lnSpc>
                <a:spcPct val="150000"/>
              </a:lnSpc>
            </a:pPr>
            <a:r>
              <a:rPr lang="zh-CN" altLang="en-US" sz="1050" dirty="0">
                <a:solidFill>
                  <a:schemeClr val="bg1"/>
                </a:solidFill>
                <a:latin typeface="+mn-ea"/>
              </a:rPr>
              <a:t>云计算</a:t>
            </a:r>
            <a:r>
              <a:rPr lang="en-US" altLang="zh-CN" sz="1050" dirty="0">
                <a:solidFill>
                  <a:schemeClr val="bg1"/>
                </a:solidFill>
                <a:latin typeface="+mn-ea"/>
              </a:rPr>
              <a:t>(</a:t>
            </a:r>
            <a:r>
              <a:rPr lang="en-US" altLang="zh-CN" sz="1050" dirty="0" err="1">
                <a:solidFill>
                  <a:schemeClr val="bg1"/>
                </a:solidFill>
                <a:latin typeface="+mn-ea"/>
              </a:rPr>
              <a:t>cloudcomputing</a:t>
            </a:r>
            <a:r>
              <a:rPr lang="en-US" altLang="zh-CN" sz="1050" dirty="0">
                <a:solidFill>
                  <a:schemeClr val="bg1"/>
                </a:solidFill>
                <a:latin typeface="+mn-ea"/>
              </a:rPr>
              <a:t>)</a:t>
            </a:r>
            <a:r>
              <a:rPr lang="zh-CN" altLang="en-US" sz="1050" dirty="0">
                <a:solidFill>
                  <a:schemeClr val="bg1"/>
                </a:solidFill>
                <a:latin typeface="+mn-ea"/>
              </a:rPr>
              <a:t>是一种基于</a:t>
            </a:r>
            <a:r>
              <a:rPr lang="en-US" altLang="zh-CN" sz="1050" dirty="0">
                <a:solidFill>
                  <a:schemeClr val="bg1"/>
                </a:solidFill>
                <a:latin typeface="+mn-ea"/>
              </a:rPr>
              <a:t>internet</a:t>
            </a:r>
            <a:r>
              <a:rPr lang="zh-CN" altLang="en-US" sz="1050" dirty="0">
                <a:solidFill>
                  <a:schemeClr val="bg1"/>
                </a:solidFill>
                <a:latin typeface="+mn-ea"/>
              </a:rPr>
              <a:t>的超级计算模式，由网格计算、公用计算、软件服务</a:t>
            </a:r>
            <a:r>
              <a:rPr lang="en-US" altLang="zh-CN" sz="1050" dirty="0">
                <a:solidFill>
                  <a:schemeClr val="bg1"/>
                </a:solidFill>
                <a:latin typeface="+mn-ea"/>
              </a:rPr>
              <a:t>(</a:t>
            </a:r>
            <a:r>
              <a:rPr lang="en-US" altLang="zh-CN" sz="1050" dirty="0" err="1">
                <a:solidFill>
                  <a:schemeClr val="bg1"/>
                </a:solidFill>
                <a:latin typeface="+mn-ea"/>
              </a:rPr>
              <a:t>SaasSoftwareAsAService</a:t>
            </a:r>
            <a:r>
              <a:rPr lang="en-US" altLang="zh-CN" sz="1050" dirty="0">
                <a:solidFill>
                  <a:schemeClr val="bg1"/>
                </a:solidFill>
                <a:latin typeface="+mn-ea"/>
              </a:rPr>
              <a:t>)</a:t>
            </a:r>
            <a:r>
              <a:rPr lang="zh-CN" altLang="en-US" sz="1050" dirty="0">
                <a:solidFill>
                  <a:schemeClr val="bg1"/>
                </a:solidFill>
                <a:latin typeface="+mn-ea"/>
              </a:rPr>
              <a:t>，三个阶段发展演变而来</a:t>
            </a:r>
          </a:p>
          <a:p>
            <a:pPr algn="just">
              <a:lnSpc>
                <a:spcPct val="150000"/>
              </a:lnSpc>
            </a:pPr>
            <a:r>
              <a:rPr lang="zh-CN" altLang="en-US" sz="1050" dirty="0">
                <a:solidFill>
                  <a:schemeClr val="bg1"/>
                </a:solidFill>
                <a:latin typeface="+mn-ea"/>
              </a:rPr>
              <a:t>网格计算：集中资源面向互联网提供“服务”，但是限制条件太多，比如编程模型复杂，导致只有专门进行科学计算的人才会使用，引发了公共服务</a:t>
            </a:r>
          </a:p>
          <a:p>
            <a:pPr algn="just">
              <a:lnSpc>
                <a:spcPct val="150000"/>
              </a:lnSpc>
            </a:pPr>
            <a:r>
              <a:rPr lang="zh-CN" altLang="en-US" sz="1050" dirty="0">
                <a:solidFill>
                  <a:schemeClr val="bg1"/>
                </a:solidFill>
                <a:latin typeface="+mn-ea"/>
              </a:rPr>
              <a:t>公共服务：类似“中间件”，不改变平台，降低了限制条件，但仍没有活性。</a:t>
            </a:r>
          </a:p>
        </p:txBody>
      </p:sp>
      <p:sp>
        <p:nvSpPr>
          <p:cNvPr id="48" name="TextBox 109">
            <a:extLst>
              <a:ext uri="{FF2B5EF4-FFF2-40B4-BE49-F238E27FC236}">
                <a16:creationId xmlns="" xmlns:a16="http://schemas.microsoft.com/office/drawing/2014/main" id="{98B03C66-9D7D-4326-B0B3-9635E4C461E0}"/>
              </a:ext>
            </a:extLst>
          </p:cNvPr>
          <p:cNvSpPr txBox="1"/>
          <p:nvPr/>
        </p:nvSpPr>
        <p:spPr>
          <a:xfrm>
            <a:off x="3124686" y="2930159"/>
            <a:ext cx="1197098" cy="523220"/>
          </a:xfrm>
          <a:prstGeom prst="rect">
            <a:avLst/>
          </a:prstGeom>
          <a:noFill/>
        </p:spPr>
        <p:txBody>
          <a:bodyPr wrap="square">
            <a:spAutoFit/>
          </a:bodyPr>
          <a:lstStyle/>
          <a:p>
            <a:pPr marL="171450" indent="-171450">
              <a:buFont typeface="Arial" panose="020B0604020202020204" pitchFamily="34" charset="0"/>
              <a:buChar char="•"/>
              <a:defRPr/>
            </a:pPr>
            <a:r>
              <a:rPr lang="zh-CN" altLang="en-US" sz="700" dirty="0">
                <a:solidFill>
                  <a:schemeClr val="bg1"/>
                </a:solidFill>
                <a:latin typeface="+mn-ea"/>
                <a:cs typeface="Open Sans" panose="020B0606030504020204" pitchFamily="34" charset="0"/>
              </a:rPr>
              <a:t>把问题进行分解，交给多个计算机运行</a:t>
            </a:r>
            <a:endParaRPr lang="en-US" altLang="zh-CN" sz="700" dirty="0">
              <a:solidFill>
                <a:schemeClr val="bg1"/>
              </a:solidFill>
              <a:latin typeface="+mn-ea"/>
              <a:cs typeface="Open Sans" panose="020B0606030504020204" pitchFamily="34" charset="0"/>
            </a:endParaRPr>
          </a:p>
          <a:p>
            <a:pPr marL="171450" indent="-171450">
              <a:buFont typeface="Arial" panose="020B0604020202020204" pitchFamily="34" charset="0"/>
              <a:buChar char="•"/>
              <a:defRPr/>
            </a:pPr>
            <a:endParaRPr lang="zh-CN" altLang="en-US" sz="700" dirty="0">
              <a:solidFill>
                <a:schemeClr val="bg1"/>
              </a:solidFill>
              <a:latin typeface="+mn-ea"/>
              <a:cs typeface="Open Sans" panose="020B0606030504020204" pitchFamily="34" charset="0"/>
            </a:endParaRPr>
          </a:p>
          <a:p>
            <a:pPr marL="171450" indent="-171450">
              <a:buFont typeface="Arial" panose="020B0604020202020204" pitchFamily="34" charset="0"/>
              <a:buChar char="•"/>
              <a:defRPr/>
            </a:pPr>
            <a:r>
              <a:rPr lang="zh-CN" altLang="en-US" sz="700" dirty="0">
                <a:solidFill>
                  <a:schemeClr val="bg1"/>
                </a:solidFill>
                <a:latin typeface="+mn-ea"/>
                <a:cs typeface="Open Sans" panose="020B0606030504020204" pitchFamily="34" charset="0"/>
              </a:rPr>
              <a:t> 伯克利</a:t>
            </a:r>
            <a:r>
              <a:rPr lang="en-US" altLang="zh-CN" sz="700" dirty="0">
                <a:solidFill>
                  <a:schemeClr val="bg1"/>
                </a:solidFill>
                <a:latin typeface="+mn-ea"/>
                <a:cs typeface="Open Sans" panose="020B0606030504020204" pitchFamily="34" charset="0"/>
              </a:rPr>
              <a:t>BONIC</a:t>
            </a:r>
            <a:endParaRPr lang="en-US" sz="700" dirty="0">
              <a:solidFill>
                <a:schemeClr val="bg1"/>
              </a:solidFill>
              <a:latin typeface="+mn-ea"/>
              <a:cs typeface="Open Sans" panose="020B0606030504020204" pitchFamily="34" charset="0"/>
            </a:endParaRPr>
          </a:p>
        </p:txBody>
      </p:sp>
      <p:sp>
        <p:nvSpPr>
          <p:cNvPr id="49" name="TextBox 109">
            <a:extLst>
              <a:ext uri="{FF2B5EF4-FFF2-40B4-BE49-F238E27FC236}">
                <a16:creationId xmlns="" xmlns:a16="http://schemas.microsoft.com/office/drawing/2014/main" id="{47D4B7FE-17FC-4A86-927B-DDBD77396088}"/>
              </a:ext>
            </a:extLst>
          </p:cNvPr>
          <p:cNvSpPr txBox="1"/>
          <p:nvPr/>
        </p:nvSpPr>
        <p:spPr>
          <a:xfrm>
            <a:off x="4406963" y="2778809"/>
            <a:ext cx="1421797" cy="630942"/>
          </a:xfrm>
          <a:prstGeom prst="rect">
            <a:avLst/>
          </a:prstGeom>
          <a:noFill/>
        </p:spPr>
        <p:txBody>
          <a:bodyPr wrap="square">
            <a:spAutoFit/>
          </a:bodyPr>
          <a:lstStyle/>
          <a:p>
            <a:pPr marL="171450" indent="-171450">
              <a:buFont typeface="Arial" panose="020B0604020202020204" pitchFamily="34" charset="0"/>
              <a:buChar char="•"/>
              <a:defRPr/>
            </a:pPr>
            <a:r>
              <a:rPr lang="zh-CN" altLang="en-US" sz="700" dirty="0">
                <a:solidFill>
                  <a:schemeClr val="bg1"/>
                </a:solidFill>
                <a:latin typeface="+mn-ea"/>
                <a:cs typeface="Open Sans" panose="020B0606030504020204" pitchFamily="34" charset="0"/>
              </a:rPr>
              <a:t>通过网络把分布的资源整合，解决大问题 </a:t>
            </a:r>
            <a:endParaRPr lang="en-US" altLang="zh-CN" sz="700" dirty="0">
              <a:solidFill>
                <a:schemeClr val="bg1"/>
              </a:solidFill>
              <a:latin typeface="+mn-ea"/>
              <a:cs typeface="Open Sans" panose="020B0606030504020204" pitchFamily="34" charset="0"/>
            </a:endParaRPr>
          </a:p>
          <a:p>
            <a:pPr marL="171450" indent="-171450">
              <a:buFont typeface="Arial" panose="020B0604020202020204" pitchFamily="34" charset="0"/>
              <a:buChar char="•"/>
              <a:defRPr/>
            </a:pPr>
            <a:endParaRPr lang="en-US" altLang="zh-CN" sz="700" dirty="0">
              <a:solidFill>
                <a:schemeClr val="bg1"/>
              </a:solidFill>
              <a:latin typeface="+mn-ea"/>
              <a:cs typeface="Open Sans" panose="020B0606030504020204" pitchFamily="34" charset="0"/>
            </a:endParaRPr>
          </a:p>
          <a:p>
            <a:pPr marL="171450" indent="-171450">
              <a:buFont typeface="Arial" panose="020B0604020202020204" pitchFamily="34" charset="0"/>
              <a:buChar char="•"/>
              <a:defRPr/>
            </a:pPr>
            <a:r>
              <a:rPr lang="en-US" altLang="zh-CN" sz="700" dirty="0">
                <a:solidFill>
                  <a:schemeClr val="bg1"/>
                </a:solidFill>
                <a:latin typeface="+mn-ea"/>
                <a:cs typeface="Open Sans" panose="020B0606030504020204" pitchFamily="34" charset="0"/>
              </a:rPr>
              <a:t>Globus alliance </a:t>
            </a:r>
            <a:r>
              <a:rPr lang="zh-CN" altLang="en-US" sz="700" dirty="0">
                <a:solidFill>
                  <a:schemeClr val="bg1"/>
                </a:solidFill>
                <a:latin typeface="+mn-ea"/>
                <a:cs typeface="Open Sans" panose="020B0606030504020204" pitchFamily="34" charset="0"/>
              </a:rPr>
              <a:t>使其成为主流</a:t>
            </a:r>
            <a:endParaRPr lang="en-US" sz="700" dirty="0">
              <a:solidFill>
                <a:schemeClr val="bg1"/>
              </a:solidFill>
              <a:latin typeface="+mn-ea"/>
              <a:cs typeface="Open Sans" panose="020B0606030504020204" pitchFamily="34" charset="0"/>
            </a:endParaRPr>
          </a:p>
        </p:txBody>
      </p:sp>
      <p:sp>
        <p:nvSpPr>
          <p:cNvPr id="50" name="TextBox 109">
            <a:extLst>
              <a:ext uri="{FF2B5EF4-FFF2-40B4-BE49-F238E27FC236}">
                <a16:creationId xmlns="" xmlns:a16="http://schemas.microsoft.com/office/drawing/2014/main" id="{A20484DE-490B-4013-AD35-AA2794AE34E3}"/>
              </a:ext>
            </a:extLst>
          </p:cNvPr>
          <p:cNvSpPr txBox="1"/>
          <p:nvPr/>
        </p:nvSpPr>
        <p:spPr>
          <a:xfrm>
            <a:off x="6085398" y="2957085"/>
            <a:ext cx="1421797" cy="523220"/>
          </a:xfrm>
          <a:prstGeom prst="rect">
            <a:avLst/>
          </a:prstGeom>
          <a:noFill/>
        </p:spPr>
        <p:txBody>
          <a:bodyPr wrap="square">
            <a:spAutoFit/>
          </a:bodyPr>
          <a:lstStyle/>
          <a:p>
            <a:pPr marL="171450" indent="-171450">
              <a:buFont typeface="Arial" panose="020B0604020202020204" pitchFamily="34" charset="0"/>
              <a:buChar char="•"/>
              <a:defRPr/>
            </a:pPr>
            <a:r>
              <a:rPr lang="zh-CN" altLang="en-US" sz="700" dirty="0">
                <a:solidFill>
                  <a:schemeClr val="bg1"/>
                </a:solidFill>
                <a:latin typeface="+mn-ea"/>
                <a:cs typeface="Open Sans" panose="020B0606030504020204" pitchFamily="34" charset="0"/>
              </a:rPr>
              <a:t>将计算资源作  为可计量的服务提供</a:t>
            </a:r>
            <a:endParaRPr lang="en-US" altLang="zh-CN" sz="700" dirty="0">
              <a:solidFill>
                <a:schemeClr val="bg1"/>
              </a:solidFill>
              <a:latin typeface="+mn-ea"/>
              <a:cs typeface="Open Sans" panose="020B0606030504020204" pitchFamily="34" charset="0"/>
            </a:endParaRPr>
          </a:p>
          <a:p>
            <a:pPr marL="171450" indent="-171450">
              <a:buFont typeface="Arial" panose="020B0604020202020204" pitchFamily="34" charset="0"/>
              <a:buChar char="•"/>
              <a:defRPr/>
            </a:pPr>
            <a:endParaRPr lang="en-US" altLang="zh-CN" sz="700" dirty="0">
              <a:solidFill>
                <a:schemeClr val="bg1"/>
              </a:solidFill>
              <a:latin typeface="+mn-ea"/>
              <a:cs typeface="Open Sans" panose="020B0606030504020204" pitchFamily="34" charset="0"/>
            </a:endParaRPr>
          </a:p>
          <a:p>
            <a:pPr marL="171450" indent="-171450">
              <a:buFont typeface="Arial" panose="020B0604020202020204" pitchFamily="34" charset="0"/>
              <a:buChar char="•"/>
              <a:defRPr/>
            </a:pPr>
            <a:r>
              <a:rPr lang="zh-CN" altLang="en-US" sz="700" dirty="0">
                <a:solidFill>
                  <a:schemeClr val="bg1"/>
                </a:solidFill>
                <a:latin typeface="+mn-ea"/>
                <a:cs typeface="Open Sans" panose="020B0606030504020204" pitchFamily="34" charset="0"/>
              </a:rPr>
              <a:t>于上世纪</a:t>
            </a:r>
            <a:r>
              <a:rPr lang="en-US" altLang="zh-CN" sz="700" dirty="0">
                <a:solidFill>
                  <a:schemeClr val="bg1"/>
                </a:solidFill>
                <a:latin typeface="+mn-ea"/>
                <a:cs typeface="Open Sans" panose="020B0606030504020204" pitchFamily="34" charset="0"/>
              </a:rPr>
              <a:t>90</a:t>
            </a:r>
            <a:r>
              <a:rPr lang="zh-CN" altLang="en-US" sz="700" dirty="0">
                <a:solidFill>
                  <a:schemeClr val="bg1"/>
                </a:solidFill>
                <a:latin typeface="+mn-ea"/>
                <a:cs typeface="Open Sans" panose="020B0606030504020204" pitchFamily="34" charset="0"/>
              </a:rPr>
              <a:t>年 代末推出</a:t>
            </a:r>
          </a:p>
        </p:txBody>
      </p:sp>
      <p:sp>
        <p:nvSpPr>
          <p:cNvPr id="51" name="TextBox 109">
            <a:extLst>
              <a:ext uri="{FF2B5EF4-FFF2-40B4-BE49-F238E27FC236}">
                <a16:creationId xmlns="" xmlns:a16="http://schemas.microsoft.com/office/drawing/2014/main" id="{0FA882D1-2CED-44CE-B652-1D40019C33FA}"/>
              </a:ext>
            </a:extLst>
          </p:cNvPr>
          <p:cNvSpPr txBox="1"/>
          <p:nvPr/>
        </p:nvSpPr>
        <p:spPr>
          <a:xfrm>
            <a:off x="7852615" y="2741842"/>
            <a:ext cx="1421797" cy="398314"/>
          </a:xfrm>
          <a:prstGeom prst="rect">
            <a:avLst/>
          </a:prstGeom>
          <a:noFill/>
        </p:spPr>
        <p:txBody>
          <a:bodyPr wrap="square">
            <a:spAutoFit/>
          </a:bodyPr>
          <a:lstStyle/>
          <a:p>
            <a:pPr marL="171450" indent="-171450">
              <a:lnSpc>
                <a:spcPct val="150000"/>
              </a:lnSpc>
              <a:buFont typeface="Arial" panose="020B0604020202020204" pitchFamily="34" charset="0"/>
              <a:buChar char="•"/>
              <a:defRPr/>
            </a:pPr>
            <a:r>
              <a:rPr lang="zh-CN" altLang="en-US" sz="700" dirty="0">
                <a:solidFill>
                  <a:schemeClr val="bg1"/>
                </a:solidFill>
                <a:latin typeface="+mn-ea"/>
                <a:cs typeface="Open Sans" panose="020B0606030504020204" pitchFamily="34" charset="0"/>
              </a:rPr>
              <a:t>基于网络预订应用程序   </a:t>
            </a:r>
          </a:p>
          <a:p>
            <a:pPr marL="171450" indent="-171450">
              <a:lnSpc>
                <a:spcPct val="150000"/>
              </a:lnSpc>
              <a:buFont typeface="Arial" panose="020B0604020202020204" pitchFamily="34" charset="0"/>
              <a:buChar char="•"/>
              <a:defRPr/>
            </a:pPr>
            <a:r>
              <a:rPr lang="zh-CN" altLang="en-US" sz="700" dirty="0">
                <a:solidFill>
                  <a:schemeClr val="bg1"/>
                </a:solidFill>
                <a:latin typeface="+mn-ea"/>
                <a:cs typeface="Open Sans" panose="020B0606030504020204" pitchFamily="34" charset="0"/>
              </a:rPr>
              <a:t> 于</a:t>
            </a:r>
            <a:r>
              <a:rPr lang="en-US" altLang="zh-CN" sz="700" dirty="0">
                <a:solidFill>
                  <a:schemeClr val="bg1"/>
                </a:solidFill>
                <a:latin typeface="+mn-ea"/>
                <a:cs typeface="Open Sans" panose="020B0606030504020204" pitchFamily="34" charset="0"/>
              </a:rPr>
              <a:t>2001</a:t>
            </a:r>
            <a:r>
              <a:rPr lang="zh-CN" altLang="en-US" sz="700" dirty="0">
                <a:solidFill>
                  <a:schemeClr val="bg1"/>
                </a:solidFill>
                <a:latin typeface="+mn-ea"/>
                <a:cs typeface="Open Sans" panose="020B0606030504020204" pitchFamily="34" charset="0"/>
              </a:rPr>
              <a:t>年推出</a:t>
            </a:r>
            <a:endParaRPr lang="en-US" sz="700" dirty="0">
              <a:solidFill>
                <a:schemeClr val="bg1"/>
              </a:solidFill>
              <a:latin typeface="+mn-ea"/>
              <a:cs typeface="Open Sans" panose="020B0606030504020204" pitchFamily="34" charset="0"/>
            </a:endParaRPr>
          </a:p>
        </p:txBody>
      </p:sp>
      <p:sp>
        <p:nvSpPr>
          <p:cNvPr id="52" name="TextBox 109">
            <a:extLst>
              <a:ext uri="{FF2B5EF4-FFF2-40B4-BE49-F238E27FC236}">
                <a16:creationId xmlns="" xmlns:a16="http://schemas.microsoft.com/office/drawing/2014/main" id="{964CC11D-C1B8-4FF5-8891-2BE724175378}"/>
              </a:ext>
            </a:extLst>
          </p:cNvPr>
          <p:cNvSpPr txBox="1"/>
          <p:nvPr/>
        </p:nvSpPr>
        <p:spPr>
          <a:xfrm>
            <a:off x="10074878" y="2705962"/>
            <a:ext cx="1421797" cy="399084"/>
          </a:xfrm>
          <a:prstGeom prst="rect">
            <a:avLst/>
          </a:prstGeom>
          <a:noFill/>
        </p:spPr>
        <p:txBody>
          <a:bodyPr wrap="square">
            <a:spAutoFit/>
          </a:bodyPr>
          <a:lstStyle/>
          <a:p>
            <a:pPr marL="171450" indent="-171450">
              <a:lnSpc>
                <a:spcPct val="150000"/>
              </a:lnSpc>
              <a:buFont typeface="Arial" panose="020B0604020202020204" pitchFamily="34" charset="0"/>
              <a:buChar char="•"/>
              <a:defRPr/>
            </a:pPr>
            <a:r>
              <a:rPr lang="zh-CN" altLang="en-US" sz="700" dirty="0">
                <a:solidFill>
                  <a:schemeClr val="bg1"/>
                </a:solidFill>
                <a:latin typeface="+mn-ea"/>
                <a:cs typeface="Open Sans" panose="020B0606030504020204" pitchFamily="34" charset="0"/>
              </a:rPr>
              <a:t>下一代的因特网计算</a:t>
            </a:r>
            <a:endParaRPr lang="en-US" altLang="zh-CN" sz="700" dirty="0">
              <a:solidFill>
                <a:schemeClr val="bg1"/>
              </a:solidFill>
              <a:latin typeface="+mn-ea"/>
              <a:cs typeface="Open Sans" panose="020B0606030504020204" pitchFamily="34" charset="0"/>
            </a:endParaRPr>
          </a:p>
          <a:p>
            <a:pPr marL="171450" indent="-171450">
              <a:lnSpc>
                <a:spcPct val="150000"/>
              </a:lnSpc>
              <a:buFont typeface="Arial" panose="020B0604020202020204" pitchFamily="34" charset="0"/>
              <a:buChar char="•"/>
              <a:defRPr/>
            </a:pPr>
            <a:r>
              <a:rPr lang="zh-CN" altLang="en-US" sz="700" dirty="0">
                <a:solidFill>
                  <a:schemeClr val="bg1"/>
                </a:solidFill>
                <a:latin typeface="+mn-ea"/>
                <a:cs typeface="Open Sans" panose="020B0606030504020204" pitchFamily="34" charset="0"/>
              </a:rPr>
              <a:t>下一代的数据中心</a:t>
            </a:r>
          </a:p>
        </p:txBody>
      </p:sp>
    </p:spTree>
    <p:extLst>
      <p:ext uri="{BB962C8B-B14F-4D97-AF65-F5344CB8AC3E}">
        <p14:creationId xmlns:p14="http://schemas.microsoft.com/office/powerpoint/2010/main" val="1777628159"/>
      </p:ext>
    </p:extLst>
  </p:cSld>
  <p:clrMapOvr>
    <a:masterClrMapping/>
  </p:clrMapOvr>
  <mc:AlternateContent xmlns:mc="http://schemas.openxmlformats.org/markup-compatibility/2006" xmlns:p14="http://schemas.microsoft.com/office/powerpoint/2010/main">
    <mc:Choice Requires="p14">
      <p:transition spd="slow" p14:dur="1500" advTm="8000">
        <p:random/>
      </p:transition>
    </mc:Choice>
    <mc:Fallback xmlns="">
      <p:transition spd="slow" advTm="8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600"/>
                                        <p:tgtEl>
                                          <p:spTgt spid="5"/>
                                        </p:tgtEl>
                                      </p:cBhvr>
                                    </p:animEffect>
                                    <p:anim calcmode="lin" valueType="num">
                                      <p:cBhvr>
                                        <p:cTn id="8" dur="600" fill="hold"/>
                                        <p:tgtEl>
                                          <p:spTgt spid="5"/>
                                        </p:tgtEl>
                                        <p:attrNameLst>
                                          <p:attrName>ppt_x</p:attrName>
                                        </p:attrNameLst>
                                      </p:cBhvr>
                                      <p:tavLst>
                                        <p:tav tm="0">
                                          <p:val>
                                            <p:strVal val="#ppt_x"/>
                                          </p:val>
                                        </p:tav>
                                        <p:tav tm="100000">
                                          <p:val>
                                            <p:strVal val="#ppt_x"/>
                                          </p:val>
                                        </p:tav>
                                      </p:tavLst>
                                    </p:anim>
                                    <p:anim calcmode="lin" valueType="num">
                                      <p:cBhvr>
                                        <p:cTn id="9" dur="6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600"/>
                            </p:stCondLst>
                            <p:childTnLst>
                              <p:par>
                                <p:cTn id="11" presetID="53" presetClass="entr" presetSubtype="16"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par>
                                <p:cTn id="16" presetID="2" presetClass="entr" presetSubtype="4" fill="hold" grpId="0" nodeType="with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additive="base">
                                        <p:cTn id="18" dur="500" fill="hold"/>
                                        <p:tgtEl>
                                          <p:spTgt spid="20"/>
                                        </p:tgtEl>
                                        <p:attrNameLst>
                                          <p:attrName>ppt_x</p:attrName>
                                        </p:attrNameLst>
                                      </p:cBhvr>
                                      <p:tavLst>
                                        <p:tav tm="0">
                                          <p:val>
                                            <p:strVal val="#ppt_x"/>
                                          </p:val>
                                        </p:tav>
                                        <p:tav tm="100000">
                                          <p:val>
                                            <p:strVal val="#ppt_x"/>
                                          </p:val>
                                        </p:tav>
                                      </p:tavLst>
                                    </p:anim>
                                    <p:anim calcmode="lin" valueType="num">
                                      <p:cBhvr additive="base">
                                        <p:cTn id="19" dur="500" fill="hold"/>
                                        <p:tgtEl>
                                          <p:spTgt spid="20"/>
                                        </p:tgtEl>
                                        <p:attrNameLst>
                                          <p:attrName>ppt_y</p:attrName>
                                        </p:attrNameLst>
                                      </p:cBhvr>
                                      <p:tavLst>
                                        <p:tav tm="0">
                                          <p:val>
                                            <p:strVal val="1+#ppt_h/2"/>
                                          </p:val>
                                        </p:tav>
                                        <p:tav tm="100000">
                                          <p:val>
                                            <p:strVal val="#ppt_y"/>
                                          </p:val>
                                        </p:tav>
                                      </p:tavLst>
                                    </p:anim>
                                  </p:childTnLst>
                                </p:cTn>
                              </p:par>
                            </p:childTnLst>
                          </p:cTn>
                        </p:par>
                        <p:par>
                          <p:cTn id="20" fill="hold">
                            <p:stCondLst>
                              <p:cond delay="1100"/>
                            </p:stCondLst>
                            <p:childTnLst>
                              <p:par>
                                <p:cTn id="21" presetID="22" presetClass="entr" presetSubtype="8"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500"/>
                                        <p:tgtEl>
                                          <p:spTgt spid="13"/>
                                        </p:tgtEl>
                                      </p:cBhvr>
                                    </p:animEffect>
                                  </p:childTnLst>
                                </p:cTn>
                              </p:par>
                            </p:childTnLst>
                          </p:cTn>
                        </p:par>
                        <p:par>
                          <p:cTn id="24" fill="hold">
                            <p:stCondLst>
                              <p:cond delay="1600"/>
                            </p:stCondLst>
                            <p:childTnLst>
                              <p:par>
                                <p:cTn id="25" presetID="53" presetClass="entr" presetSubtype="16"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par>
                                <p:cTn id="30" presetID="2" presetClass="entr" presetSubtype="4" fill="hold" grpId="0" nodeType="with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500" fill="hold"/>
                                        <p:tgtEl>
                                          <p:spTgt spid="19"/>
                                        </p:tgtEl>
                                        <p:attrNameLst>
                                          <p:attrName>ppt_x</p:attrName>
                                        </p:attrNameLst>
                                      </p:cBhvr>
                                      <p:tavLst>
                                        <p:tav tm="0">
                                          <p:val>
                                            <p:strVal val="#ppt_x"/>
                                          </p:val>
                                        </p:tav>
                                        <p:tav tm="100000">
                                          <p:val>
                                            <p:strVal val="#ppt_x"/>
                                          </p:val>
                                        </p:tav>
                                      </p:tavLst>
                                    </p:anim>
                                    <p:anim calcmode="lin" valueType="num">
                                      <p:cBhvr additive="base">
                                        <p:cTn id="33" dur="500" fill="hold"/>
                                        <p:tgtEl>
                                          <p:spTgt spid="19"/>
                                        </p:tgtEl>
                                        <p:attrNameLst>
                                          <p:attrName>ppt_y</p:attrName>
                                        </p:attrNameLst>
                                      </p:cBhvr>
                                      <p:tavLst>
                                        <p:tav tm="0">
                                          <p:val>
                                            <p:strVal val="1+#ppt_h/2"/>
                                          </p:val>
                                        </p:tav>
                                        <p:tav tm="100000">
                                          <p:val>
                                            <p:strVal val="#ppt_y"/>
                                          </p:val>
                                        </p:tav>
                                      </p:tavLst>
                                    </p:anim>
                                  </p:childTnLst>
                                </p:cTn>
                              </p:par>
                            </p:childTnLst>
                          </p:cTn>
                        </p:par>
                        <p:par>
                          <p:cTn id="34" fill="hold">
                            <p:stCondLst>
                              <p:cond delay="2100"/>
                            </p:stCondLst>
                            <p:childTnLst>
                              <p:par>
                                <p:cTn id="35" presetID="22" presetClass="entr" presetSubtype="8" fill="hold"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left)">
                                      <p:cBhvr>
                                        <p:cTn id="37" dur="500"/>
                                        <p:tgtEl>
                                          <p:spTgt spid="14"/>
                                        </p:tgtEl>
                                      </p:cBhvr>
                                    </p:animEffect>
                                  </p:childTnLst>
                                </p:cTn>
                              </p:par>
                            </p:childTnLst>
                          </p:cTn>
                        </p:par>
                        <p:par>
                          <p:cTn id="38" fill="hold">
                            <p:stCondLst>
                              <p:cond delay="2600"/>
                            </p:stCondLst>
                            <p:childTnLst>
                              <p:par>
                                <p:cTn id="39" presetID="53" presetClass="entr" presetSubtype="16"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p:cTn id="41" dur="500" fill="hold"/>
                                        <p:tgtEl>
                                          <p:spTgt spid="8"/>
                                        </p:tgtEl>
                                        <p:attrNameLst>
                                          <p:attrName>ppt_w</p:attrName>
                                        </p:attrNameLst>
                                      </p:cBhvr>
                                      <p:tavLst>
                                        <p:tav tm="0">
                                          <p:val>
                                            <p:fltVal val="0"/>
                                          </p:val>
                                        </p:tav>
                                        <p:tav tm="100000">
                                          <p:val>
                                            <p:strVal val="#ppt_w"/>
                                          </p:val>
                                        </p:tav>
                                      </p:tavLst>
                                    </p:anim>
                                    <p:anim calcmode="lin" valueType="num">
                                      <p:cBhvr>
                                        <p:cTn id="42" dur="500" fill="hold"/>
                                        <p:tgtEl>
                                          <p:spTgt spid="8"/>
                                        </p:tgtEl>
                                        <p:attrNameLst>
                                          <p:attrName>ppt_h</p:attrName>
                                        </p:attrNameLst>
                                      </p:cBhvr>
                                      <p:tavLst>
                                        <p:tav tm="0">
                                          <p:val>
                                            <p:fltVal val="0"/>
                                          </p:val>
                                        </p:tav>
                                        <p:tav tm="100000">
                                          <p:val>
                                            <p:strVal val="#ppt_h"/>
                                          </p:val>
                                        </p:tav>
                                      </p:tavLst>
                                    </p:anim>
                                    <p:animEffect transition="in" filter="fade">
                                      <p:cBhvr>
                                        <p:cTn id="43" dur="500"/>
                                        <p:tgtEl>
                                          <p:spTgt spid="8"/>
                                        </p:tgtEl>
                                      </p:cBhvr>
                                    </p:animEffect>
                                  </p:childTnLst>
                                </p:cTn>
                              </p:par>
                              <p:par>
                                <p:cTn id="44" presetID="2" presetClass="entr" presetSubtype="4" fill="hold" grpId="0" nodeType="withEffect">
                                  <p:stCondLst>
                                    <p:cond delay="0"/>
                                  </p:stCondLst>
                                  <p:childTnLst>
                                    <p:set>
                                      <p:cBhvr>
                                        <p:cTn id="45" dur="1" fill="hold">
                                          <p:stCondLst>
                                            <p:cond delay="0"/>
                                          </p:stCondLst>
                                        </p:cTn>
                                        <p:tgtEl>
                                          <p:spTgt spid="21"/>
                                        </p:tgtEl>
                                        <p:attrNameLst>
                                          <p:attrName>style.visibility</p:attrName>
                                        </p:attrNameLst>
                                      </p:cBhvr>
                                      <p:to>
                                        <p:strVal val="visible"/>
                                      </p:to>
                                    </p:set>
                                    <p:anim calcmode="lin" valueType="num">
                                      <p:cBhvr additive="base">
                                        <p:cTn id="46" dur="500" fill="hold"/>
                                        <p:tgtEl>
                                          <p:spTgt spid="21"/>
                                        </p:tgtEl>
                                        <p:attrNameLst>
                                          <p:attrName>ppt_x</p:attrName>
                                        </p:attrNameLst>
                                      </p:cBhvr>
                                      <p:tavLst>
                                        <p:tav tm="0">
                                          <p:val>
                                            <p:strVal val="#ppt_x"/>
                                          </p:val>
                                        </p:tav>
                                        <p:tav tm="100000">
                                          <p:val>
                                            <p:strVal val="#ppt_x"/>
                                          </p:val>
                                        </p:tav>
                                      </p:tavLst>
                                    </p:anim>
                                    <p:anim calcmode="lin" valueType="num">
                                      <p:cBhvr additive="base">
                                        <p:cTn id="47" dur="500" fill="hold"/>
                                        <p:tgtEl>
                                          <p:spTgt spid="21"/>
                                        </p:tgtEl>
                                        <p:attrNameLst>
                                          <p:attrName>ppt_y</p:attrName>
                                        </p:attrNameLst>
                                      </p:cBhvr>
                                      <p:tavLst>
                                        <p:tav tm="0">
                                          <p:val>
                                            <p:strVal val="1+#ppt_h/2"/>
                                          </p:val>
                                        </p:tav>
                                        <p:tav tm="100000">
                                          <p:val>
                                            <p:strVal val="#ppt_y"/>
                                          </p:val>
                                        </p:tav>
                                      </p:tavLst>
                                    </p:anim>
                                  </p:childTnLst>
                                </p:cTn>
                              </p:par>
                            </p:childTnLst>
                          </p:cTn>
                        </p:par>
                        <p:par>
                          <p:cTn id="48" fill="hold">
                            <p:stCondLst>
                              <p:cond delay="3100"/>
                            </p:stCondLst>
                            <p:childTnLst>
                              <p:par>
                                <p:cTn id="49" presetID="22" presetClass="entr" presetSubtype="8" fill="hold"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left)">
                                      <p:cBhvr>
                                        <p:cTn id="51" dur="500"/>
                                        <p:tgtEl>
                                          <p:spTgt spid="15"/>
                                        </p:tgtEl>
                                      </p:cBhvr>
                                    </p:animEffect>
                                  </p:childTnLst>
                                </p:cTn>
                              </p:par>
                            </p:childTnLst>
                          </p:cTn>
                        </p:par>
                        <p:par>
                          <p:cTn id="52" fill="hold">
                            <p:stCondLst>
                              <p:cond delay="3600"/>
                            </p:stCondLst>
                            <p:childTnLst>
                              <p:par>
                                <p:cTn id="53" presetID="53" presetClass="entr" presetSubtype="16" fill="hold" grpId="0" nodeType="after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p:cTn id="55" dur="500" fill="hold"/>
                                        <p:tgtEl>
                                          <p:spTgt spid="9"/>
                                        </p:tgtEl>
                                        <p:attrNameLst>
                                          <p:attrName>ppt_w</p:attrName>
                                        </p:attrNameLst>
                                      </p:cBhvr>
                                      <p:tavLst>
                                        <p:tav tm="0">
                                          <p:val>
                                            <p:fltVal val="0"/>
                                          </p:val>
                                        </p:tav>
                                        <p:tav tm="100000">
                                          <p:val>
                                            <p:strVal val="#ppt_w"/>
                                          </p:val>
                                        </p:tav>
                                      </p:tavLst>
                                    </p:anim>
                                    <p:anim calcmode="lin" valueType="num">
                                      <p:cBhvr>
                                        <p:cTn id="56" dur="500" fill="hold"/>
                                        <p:tgtEl>
                                          <p:spTgt spid="9"/>
                                        </p:tgtEl>
                                        <p:attrNameLst>
                                          <p:attrName>ppt_h</p:attrName>
                                        </p:attrNameLst>
                                      </p:cBhvr>
                                      <p:tavLst>
                                        <p:tav tm="0">
                                          <p:val>
                                            <p:fltVal val="0"/>
                                          </p:val>
                                        </p:tav>
                                        <p:tav tm="100000">
                                          <p:val>
                                            <p:strVal val="#ppt_h"/>
                                          </p:val>
                                        </p:tav>
                                      </p:tavLst>
                                    </p:anim>
                                    <p:animEffect transition="in" filter="fade">
                                      <p:cBhvr>
                                        <p:cTn id="57" dur="500"/>
                                        <p:tgtEl>
                                          <p:spTgt spid="9"/>
                                        </p:tgtEl>
                                      </p:cBhvr>
                                    </p:animEffect>
                                  </p:childTnLst>
                                </p:cTn>
                              </p:par>
                              <p:par>
                                <p:cTn id="58" presetID="2" presetClass="entr" presetSubtype="4" fill="hold" grpId="0" nodeType="withEffect">
                                  <p:stCondLst>
                                    <p:cond delay="0"/>
                                  </p:stCondLst>
                                  <p:childTnLst>
                                    <p:set>
                                      <p:cBhvr>
                                        <p:cTn id="59" dur="1" fill="hold">
                                          <p:stCondLst>
                                            <p:cond delay="0"/>
                                          </p:stCondLst>
                                        </p:cTn>
                                        <p:tgtEl>
                                          <p:spTgt spid="22"/>
                                        </p:tgtEl>
                                        <p:attrNameLst>
                                          <p:attrName>style.visibility</p:attrName>
                                        </p:attrNameLst>
                                      </p:cBhvr>
                                      <p:to>
                                        <p:strVal val="visible"/>
                                      </p:to>
                                    </p:set>
                                    <p:anim calcmode="lin" valueType="num">
                                      <p:cBhvr additive="base">
                                        <p:cTn id="60" dur="500" fill="hold"/>
                                        <p:tgtEl>
                                          <p:spTgt spid="22"/>
                                        </p:tgtEl>
                                        <p:attrNameLst>
                                          <p:attrName>ppt_x</p:attrName>
                                        </p:attrNameLst>
                                      </p:cBhvr>
                                      <p:tavLst>
                                        <p:tav tm="0">
                                          <p:val>
                                            <p:strVal val="#ppt_x"/>
                                          </p:val>
                                        </p:tav>
                                        <p:tav tm="100000">
                                          <p:val>
                                            <p:strVal val="#ppt_x"/>
                                          </p:val>
                                        </p:tav>
                                      </p:tavLst>
                                    </p:anim>
                                    <p:anim calcmode="lin" valueType="num">
                                      <p:cBhvr additive="base">
                                        <p:cTn id="61" dur="500" fill="hold"/>
                                        <p:tgtEl>
                                          <p:spTgt spid="22"/>
                                        </p:tgtEl>
                                        <p:attrNameLst>
                                          <p:attrName>ppt_y</p:attrName>
                                        </p:attrNameLst>
                                      </p:cBhvr>
                                      <p:tavLst>
                                        <p:tav tm="0">
                                          <p:val>
                                            <p:strVal val="1+#ppt_h/2"/>
                                          </p:val>
                                        </p:tav>
                                        <p:tav tm="100000">
                                          <p:val>
                                            <p:strVal val="#ppt_y"/>
                                          </p:val>
                                        </p:tav>
                                      </p:tavLst>
                                    </p:anim>
                                  </p:childTnLst>
                                </p:cTn>
                              </p:par>
                            </p:childTnLst>
                          </p:cTn>
                        </p:par>
                        <p:par>
                          <p:cTn id="62" fill="hold">
                            <p:stCondLst>
                              <p:cond delay="4100"/>
                            </p:stCondLst>
                            <p:childTnLst>
                              <p:par>
                                <p:cTn id="63" presetID="22" presetClass="entr" presetSubtype="8" fill="hold" nodeType="afterEffect">
                                  <p:stCondLst>
                                    <p:cond delay="0"/>
                                  </p:stCondLst>
                                  <p:childTnLst>
                                    <p:set>
                                      <p:cBhvr>
                                        <p:cTn id="64" dur="1" fill="hold">
                                          <p:stCondLst>
                                            <p:cond delay="0"/>
                                          </p:stCondLst>
                                        </p:cTn>
                                        <p:tgtEl>
                                          <p:spTgt spid="16"/>
                                        </p:tgtEl>
                                        <p:attrNameLst>
                                          <p:attrName>style.visibility</p:attrName>
                                        </p:attrNameLst>
                                      </p:cBhvr>
                                      <p:to>
                                        <p:strVal val="visible"/>
                                      </p:to>
                                    </p:set>
                                    <p:animEffect transition="in" filter="wipe(left)">
                                      <p:cBhvr>
                                        <p:cTn id="65" dur="500"/>
                                        <p:tgtEl>
                                          <p:spTgt spid="16"/>
                                        </p:tgtEl>
                                      </p:cBhvr>
                                    </p:animEffect>
                                  </p:childTnLst>
                                </p:cTn>
                              </p:par>
                            </p:childTnLst>
                          </p:cTn>
                        </p:par>
                        <p:par>
                          <p:cTn id="66" fill="hold">
                            <p:stCondLst>
                              <p:cond delay="4600"/>
                            </p:stCondLst>
                            <p:childTnLst>
                              <p:par>
                                <p:cTn id="67" presetID="53" presetClass="entr" presetSubtype="16" fill="hold" grpId="0" nodeType="afterEffect">
                                  <p:stCondLst>
                                    <p:cond delay="0"/>
                                  </p:stCondLst>
                                  <p:childTnLst>
                                    <p:set>
                                      <p:cBhvr>
                                        <p:cTn id="68" dur="1" fill="hold">
                                          <p:stCondLst>
                                            <p:cond delay="0"/>
                                          </p:stCondLst>
                                        </p:cTn>
                                        <p:tgtEl>
                                          <p:spTgt spid="10"/>
                                        </p:tgtEl>
                                        <p:attrNameLst>
                                          <p:attrName>style.visibility</p:attrName>
                                        </p:attrNameLst>
                                      </p:cBhvr>
                                      <p:to>
                                        <p:strVal val="visible"/>
                                      </p:to>
                                    </p:set>
                                    <p:anim calcmode="lin" valueType="num">
                                      <p:cBhvr>
                                        <p:cTn id="69" dur="500" fill="hold"/>
                                        <p:tgtEl>
                                          <p:spTgt spid="10"/>
                                        </p:tgtEl>
                                        <p:attrNameLst>
                                          <p:attrName>ppt_w</p:attrName>
                                        </p:attrNameLst>
                                      </p:cBhvr>
                                      <p:tavLst>
                                        <p:tav tm="0">
                                          <p:val>
                                            <p:fltVal val="0"/>
                                          </p:val>
                                        </p:tav>
                                        <p:tav tm="100000">
                                          <p:val>
                                            <p:strVal val="#ppt_w"/>
                                          </p:val>
                                        </p:tav>
                                      </p:tavLst>
                                    </p:anim>
                                    <p:anim calcmode="lin" valueType="num">
                                      <p:cBhvr>
                                        <p:cTn id="70" dur="500" fill="hold"/>
                                        <p:tgtEl>
                                          <p:spTgt spid="10"/>
                                        </p:tgtEl>
                                        <p:attrNameLst>
                                          <p:attrName>ppt_h</p:attrName>
                                        </p:attrNameLst>
                                      </p:cBhvr>
                                      <p:tavLst>
                                        <p:tav tm="0">
                                          <p:val>
                                            <p:fltVal val="0"/>
                                          </p:val>
                                        </p:tav>
                                        <p:tav tm="100000">
                                          <p:val>
                                            <p:strVal val="#ppt_h"/>
                                          </p:val>
                                        </p:tav>
                                      </p:tavLst>
                                    </p:anim>
                                    <p:animEffect transition="in" filter="fade">
                                      <p:cBhvr>
                                        <p:cTn id="71" dur="500"/>
                                        <p:tgtEl>
                                          <p:spTgt spid="10"/>
                                        </p:tgtEl>
                                      </p:cBhvr>
                                    </p:animEffect>
                                  </p:childTnLst>
                                </p:cTn>
                              </p:par>
                              <p:par>
                                <p:cTn id="72" presetID="2" presetClass="entr" presetSubtype="4" fill="hold" grpId="0" nodeType="withEffect">
                                  <p:stCondLst>
                                    <p:cond delay="0"/>
                                  </p:stCondLst>
                                  <p:childTnLst>
                                    <p:set>
                                      <p:cBhvr>
                                        <p:cTn id="73" dur="1" fill="hold">
                                          <p:stCondLst>
                                            <p:cond delay="0"/>
                                          </p:stCondLst>
                                        </p:cTn>
                                        <p:tgtEl>
                                          <p:spTgt spid="24"/>
                                        </p:tgtEl>
                                        <p:attrNameLst>
                                          <p:attrName>style.visibility</p:attrName>
                                        </p:attrNameLst>
                                      </p:cBhvr>
                                      <p:to>
                                        <p:strVal val="visible"/>
                                      </p:to>
                                    </p:set>
                                    <p:anim calcmode="lin" valueType="num">
                                      <p:cBhvr additive="base">
                                        <p:cTn id="74" dur="500" fill="hold"/>
                                        <p:tgtEl>
                                          <p:spTgt spid="24"/>
                                        </p:tgtEl>
                                        <p:attrNameLst>
                                          <p:attrName>ppt_x</p:attrName>
                                        </p:attrNameLst>
                                      </p:cBhvr>
                                      <p:tavLst>
                                        <p:tav tm="0">
                                          <p:val>
                                            <p:strVal val="#ppt_x"/>
                                          </p:val>
                                        </p:tav>
                                        <p:tav tm="100000">
                                          <p:val>
                                            <p:strVal val="#ppt_x"/>
                                          </p:val>
                                        </p:tav>
                                      </p:tavLst>
                                    </p:anim>
                                    <p:anim calcmode="lin" valueType="num">
                                      <p:cBhvr additive="base">
                                        <p:cTn id="75" dur="500" fill="hold"/>
                                        <p:tgtEl>
                                          <p:spTgt spid="24"/>
                                        </p:tgtEl>
                                        <p:attrNameLst>
                                          <p:attrName>ppt_y</p:attrName>
                                        </p:attrNameLst>
                                      </p:cBhvr>
                                      <p:tavLst>
                                        <p:tav tm="0">
                                          <p:val>
                                            <p:strVal val="1+#ppt_h/2"/>
                                          </p:val>
                                        </p:tav>
                                        <p:tav tm="100000">
                                          <p:val>
                                            <p:strVal val="#ppt_y"/>
                                          </p:val>
                                        </p:tav>
                                      </p:tavLst>
                                    </p:anim>
                                  </p:childTnLst>
                                </p:cTn>
                              </p:par>
                            </p:childTnLst>
                          </p:cTn>
                        </p:par>
                        <p:par>
                          <p:cTn id="76" fill="hold">
                            <p:stCondLst>
                              <p:cond delay="5100"/>
                            </p:stCondLst>
                            <p:childTnLst>
                              <p:par>
                                <p:cTn id="77" presetID="22" presetClass="entr" presetSubtype="8" fill="hold" nodeType="after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wipe(left)">
                                      <p:cBhvr>
                                        <p:cTn id="79" dur="500"/>
                                        <p:tgtEl>
                                          <p:spTgt spid="17"/>
                                        </p:tgtEl>
                                      </p:cBhvr>
                                    </p:animEffect>
                                  </p:childTnLst>
                                </p:cTn>
                              </p:par>
                            </p:childTnLst>
                          </p:cTn>
                        </p:par>
                        <p:par>
                          <p:cTn id="80" fill="hold">
                            <p:stCondLst>
                              <p:cond delay="5600"/>
                            </p:stCondLst>
                            <p:childTnLst>
                              <p:par>
                                <p:cTn id="81" presetID="53" presetClass="entr" presetSubtype="16" fill="hold" grpId="0" nodeType="afterEffect">
                                  <p:stCondLst>
                                    <p:cond delay="0"/>
                                  </p:stCondLst>
                                  <p:childTnLst>
                                    <p:set>
                                      <p:cBhvr>
                                        <p:cTn id="82" dur="1" fill="hold">
                                          <p:stCondLst>
                                            <p:cond delay="0"/>
                                          </p:stCondLst>
                                        </p:cTn>
                                        <p:tgtEl>
                                          <p:spTgt spid="12"/>
                                        </p:tgtEl>
                                        <p:attrNameLst>
                                          <p:attrName>style.visibility</p:attrName>
                                        </p:attrNameLst>
                                      </p:cBhvr>
                                      <p:to>
                                        <p:strVal val="visible"/>
                                      </p:to>
                                    </p:set>
                                    <p:anim calcmode="lin" valueType="num">
                                      <p:cBhvr>
                                        <p:cTn id="83" dur="500" fill="hold"/>
                                        <p:tgtEl>
                                          <p:spTgt spid="12"/>
                                        </p:tgtEl>
                                        <p:attrNameLst>
                                          <p:attrName>ppt_w</p:attrName>
                                        </p:attrNameLst>
                                      </p:cBhvr>
                                      <p:tavLst>
                                        <p:tav tm="0">
                                          <p:val>
                                            <p:fltVal val="0"/>
                                          </p:val>
                                        </p:tav>
                                        <p:tav tm="100000">
                                          <p:val>
                                            <p:strVal val="#ppt_w"/>
                                          </p:val>
                                        </p:tav>
                                      </p:tavLst>
                                    </p:anim>
                                    <p:anim calcmode="lin" valueType="num">
                                      <p:cBhvr>
                                        <p:cTn id="84" dur="500" fill="hold"/>
                                        <p:tgtEl>
                                          <p:spTgt spid="12"/>
                                        </p:tgtEl>
                                        <p:attrNameLst>
                                          <p:attrName>ppt_h</p:attrName>
                                        </p:attrNameLst>
                                      </p:cBhvr>
                                      <p:tavLst>
                                        <p:tav tm="0">
                                          <p:val>
                                            <p:fltVal val="0"/>
                                          </p:val>
                                        </p:tav>
                                        <p:tav tm="100000">
                                          <p:val>
                                            <p:strVal val="#ppt_h"/>
                                          </p:val>
                                        </p:tav>
                                      </p:tavLst>
                                    </p:anim>
                                    <p:animEffect transition="in" filter="fade">
                                      <p:cBhvr>
                                        <p:cTn id="85" dur="500"/>
                                        <p:tgtEl>
                                          <p:spTgt spid="12"/>
                                        </p:tgtEl>
                                      </p:cBhvr>
                                    </p:animEffect>
                                  </p:childTnLst>
                                </p:cTn>
                              </p:par>
                              <p:par>
                                <p:cTn id="86" presetID="2" presetClass="entr" presetSubtype="4" fill="hold" grpId="0" nodeType="withEffect">
                                  <p:stCondLst>
                                    <p:cond delay="0"/>
                                  </p:stCondLst>
                                  <p:childTnLst>
                                    <p:set>
                                      <p:cBhvr>
                                        <p:cTn id="87" dur="1" fill="hold">
                                          <p:stCondLst>
                                            <p:cond delay="0"/>
                                          </p:stCondLst>
                                        </p:cTn>
                                        <p:tgtEl>
                                          <p:spTgt spid="25"/>
                                        </p:tgtEl>
                                        <p:attrNameLst>
                                          <p:attrName>style.visibility</p:attrName>
                                        </p:attrNameLst>
                                      </p:cBhvr>
                                      <p:to>
                                        <p:strVal val="visible"/>
                                      </p:to>
                                    </p:set>
                                    <p:anim calcmode="lin" valueType="num">
                                      <p:cBhvr additive="base">
                                        <p:cTn id="88" dur="500" fill="hold"/>
                                        <p:tgtEl>
                                          <p:spTgt spid="25"/>
                                        </p:tgtEl>
                                        <p:attrNameLst>
                                          <p:attrName>ppt_x</p:attrName>
                                        </p:attrNameLst>
                                      </p:cBhvr>
                                      <p:tavLst>
                                        <p:tav tm="0">
                                          <p:val>
                                            <p:strVal val="#ppt_x"/>
                                          </p:val>
                                        </p:tav>
                                        <p:tav tm="100000">
                                          <p:val>
                                            <p:strVal val="#ppt_x"/>
                                          </p:val>
                                        </p:tav>
                                      </p:tavLst>
                                    </p:anim>
                                    <p:anim calcmode="lin" valueType="num">
                                      <p:cBhvr additive="base">
                                        <p:cTn id="89" dur="500" fill="hold"/>
                                        <p:tgtEl>
                                          <p:spTgt spid="25"/>
                                        </p:tgtEl>
                                        <p:attrNameLst>
                                          <p:attrName>ppt_y</p:attrName>
                                        </p:attrNameLst>
                                      </p:cBhvr>
                                      <p:tavLst>
                                        <p:tav tm="0">
                                          <p:val>
                                            <p:strVal val="1+#ppt_h/2"/>
                                          </p:val>
                                        </p:tav>
                                        <p:tav tm="100000">
                                          <p:val>
                                            <p:strVal val="#ppt_y"/>
                                          </p:val>
                                        </p:tav>
                                      </p:tavLst>
                                    </p:anim>
                                  </p:childTnLst>
                                </p:cTn>
                              </p:par>
                            </p:childTnLst>
                          </p:cTn>
                        </p:par>
                        <p:par>
                          <p:cTn id="90" fill="hold">
                            <p:stCondLst>
                              <p:cond delay="6100"/>
                            </p:stCondLst>
                            <p:childTnLst>
                              <p:par>
                                <p:cTn id="91" presetID="2" presetClass="entr" presetSubtype="4" fill="hold" grpId="0" nodeType="afterEffect">
                                  <p:stCondLst>
                                    <p:cond delay="0"/>
                                  </p:stCondLst>
                                  <p:childTnLst>
                                    <p:set>
                                      <p:cBhvr>
                                        <p:cTn id="92" dur="1" fill="hold">
                                          <p:stCondLst>
                                            <p:cond delay="0"/>
                                          </p:stCondLst>
                                        </p:cTn>
                                        <p:tgtEl>
                                          <p:spTgt spid="48"/>
                                        </p:tgtEl>
                                        <p:attrNameLst>
                                          <p:attrName>style.visibility</p:attrName>
                                        </p:attrNameLst>
                                      </p:cBhvr>
                                      <p:to>
                                        <p:strVal val="visible"/>
                                      </p:to>
                                    </p:set>
                                    <p:anim calcmode="lin" valueType="num">
                                      <p:cBhvr additive="base">
                                        <p:cTn id="93" dur="500" fill="hold"/>
                                        <p:tgtEl>
                                          <p:spTgt spid="48"/>
                                        </p:tgtEl>
                                        <p:attrNameLst>
                                          <p:attrName>ppt_x</p:attrName>
                                        </p:attrNameLst>
                                      </p:cBhvr>
                                      <p:tavLst>
                                        <p:tav tm="0">
                                          <p:val>
                                            <p:strVal val="#ppt_x"/>
                                          </p:val>
                                        </p:tav>
                                        <p:tav tm="100000">
                                          <p:val>
                                            <p:strVal val="#ppt_x"/>
                                          </p:val>
                                        </p:tav>
                                      </p:tavLst>
                                    </p:anim>
                                    <p:anim calcmode="lin" valueType="num">
                                      <p:cBhvr additive="base">
                                        <p:cTn id="94" dur="500" fill="hold"/>
                                        <p:tgtEl>
                                          <p:spTgt spid="48"/>
                                        </p:tgtEl>
                                        <p:attrNameLst>
                                          <p:attrName>ppt_y</p:attrName>
                                        </p:attrNameLst>
                                      </p:cBhvr>
                                      <p:tavLst>
                                        <p:tav tm="0">
                                          <p:val>
                                            <p:strVal val="1+#ppt_h/2"/>
                                          </p:val>
                                        </p:tav>
                                        <p:tav tm="100000">
                                          <p:val>
                                            <p:strVal val="#ppt_y"/>
                                          </p:val>
                                        </p:tav>
                                      </p:tavLst>
                                    </p:anim>
                                  </p:childTnLst>
                                </p:cTn>
                              </p:par>
                              <p:par>
                                <p:cTn id="95" presetID="2" presetClass="entr" presetSubtype="1" fill="hold" grpId="0" nodeType="withEffect">
                                  <p:stCondLst>
                                    <p:cond delay="0"/>
                                  </p:stCondLst>
                                  <p:childTnLst>
                                    <p:set>
                                      <p:cBhvr>
                                        <p:cTn id="96" dur="1" fill="hold">
                                          <p:stCondLst>
                                            <p:cond delay="0"/>
                                          </p:stCondLst>
                                        </p:cTn>
                                        <p:tgtEl>
                                          <p:spTgt spid="49"/>
                                        </p:tgtEl>
                                        <p:attrNameLst>
                                          <p:attrName>style.visibility</p:attrName>
                                        </p:attrNameLst>
                                      </p:cBhvr>
                                      <p:to>
                                        <p:strVal val="visible"/>
                                      </p:to>
                                    </p:set>
                                    <p:anim calcmode="lin" valueType="num">
                                      <p:cBhvr additive="base">
                                        <p:cTn id="97" dur="500" fill="hold"/>
                                        <p:tgtEl>
                                          <p:spTgt spid="49"/>
                                        </p:tgtEl>
                                        <p:attrNameLst>
                                          <p:attrName>ppt_x</p:attrName>
                                        </p:attrNameLst>
                                      </p:cBhvr>
                                      <p:tavLst>
                                        <p:tav tm="0">
                                          <p:val>
                                            <p:strVal val="#ppt_x"/>
                                          </p:val>
                                        </p:tav>
                                        <p:tav tm="100000">
                                          <p:val>
                                            <p:strVal val="#ppt_x"/>
                                          </p:val>
                                        </p:tav>
                                      </p:tavLst>
                                    </p:anim>
                                    <p:anim calcmode="lin" valueType="num">
                                      <p:cBhvr additive="base">
                                        <p:cTn id="98" dur="500" fill="hold"/>
                                        <p:tgtEl>
                                          <p:spTgt spid="49"/>
                                        </p:tgtEl>
                                        <p:attrNameLst>
                                          <p:attrName>ppt_y</p:attrName>
                                        </p:attrNameLst>
                                      </p:cBhvr>
                                      <p:tavLst>
                                        <p:tav tm="0">
                                          <p:val>
                                            <p:strVal val="0-#ppt_h/2"/>
                                          </p:val>
                                        </p:tav>
                                        <p:tav tm="100000">
                                          <p:val>
                                            <p:strVal val="#ppt_y"/>
                                          </p:val>
                                        </p:tav>
                                      </p:tavLst>
                                    </p:anim>
                                  </p:childTnLst>
                                </p:cTn>
                              </p:par>
                              <p:par>
                                <p:cTn id="99" presetID="2" presetClass="entr" presetSubtype="4" fill="hold" grpId="0" nodeType="withEffect">
                                  <p:stCondLst>
                                    <p:cond delay="0"/>
                                  </p:stCondLst>
                                  <p:childTnLst>
                                    <p:set>
                                      <p:cBhvr>
                                        <p:cTn id="100" dur="1" fill="hold">
                                          <p:stCondLst>
                                            <p:cond delay="0"/>
                                          </p:stCondLst>
                                        </p:cTn>
                                        <p:tgtEl>
                                          <p:spTgt spid="50"/>
                                        </p:tgtEl>
                                        <p:attrNameLst>
                                          <p:attrName>style.visibility</p:attrName>
                                        </p:attrNameLst>
                                      </p:cBhvr>
                                      <p:to>
                                        <p:strVal val="visible"/>
                                      </p:to>
                                    </p:set>
                                    <p:anim calcmode="lin" valueType="num">
                                      <p:cBhvr additive="base">
                                        <p:cTn id="101" dur="500" fill="hold"/>
                                        <p:tgtEl>
                                          <p:spTgt spid="50"/>
                                        </p:tgtEl>
                                        <p:attrNameLst>
                                          <p:attrName>ppt_x</p:attrName>
                                        </p:attrNameLst>
                                      </p:cBhvr>
                                      <p:tavLst>
                                        <p:tav tm="0">
                                          <p:val>
                                            <p:strVal val="#ppt_x"/>
                                          </p:val>
                                        </p:tav>
                                        <p:tav tm="100000">
                                          <p:val>
                                            <p:strVal val="#ppt_x"/>
                                          </p:val>
                                        </p:tav>
                                      </p:tavLst>
                                    </p:anim>
                                    <p:anim calcmode="lin" valueType="num">
                                      <p:cBhvr additive="base">
                                        <p:cTn id="102" dur="500" fill="hold"/>
                                        <p:tgtEl>
                                          <p:spTgt spid="50"/>
                                        </p:tgtEl>
                                        <p:attrNameLst>
                                          <p:attrName>ppt_y</p:attrName>
                                        </p:attrNameLst>
                                      </p:cBhvr>
                                      <p:tavLst>
                                        <p:tav tm="0">
                                          <p:val>
                                            <p:strVal val="1+#ppt_h/2"/>
                                          </p:val>
                                        </p:tav>
                                        <p:tav tm="100000">
                                          <p:val>
                                            <p:strVal val="#ppt_y"/>
                                          </p:val>
                                        </p:tav>
                                      </p:tavLst>
                                    </p:anim>
                                  </p:childTnLst>
                                </p:cTn>
                              </p:par>
                              <p:par>
                                <p:cTn id="103" presetID="2" presetClass="entr" presetSubtype="1" fill="hold" grpId="0" nodeType="withEffect">
                                  <p:stCondLst>
                                    <p:cond delay="0"/>
                                  </p:stCondLst>
                                  <p:childTnLst>
                                    <p:set>
                                      <p:cBhvr>
                                        <p:cTn id="104" dur="1" fill="hold">
                                          <p:stCondLst>
                                            <p:cond delay="0"/>
                                          </p:stCondLst>
                                        </p:cTn>
                                        <p:tgtEl>
                                          <p:spTgt spid="51"/>
                                        </p:tgtEl>
                                        <p:attrNameLst>
                                          <p:attrName>style.visibility</p:attrName>
                                        </p:attrNameLst>
                                      </p:cBhvr>
                                      <p:to>
                                        <p:strVal val="visible"/>
                                      </p:to>
                                    </p:set>
                                    <p:anim calcmode="lin" valueType="num">
                                      <p:cBhvr additive="base">
                                        <p:cTn id="105" dur="500" fill="hold"/>
                                        <p:tgtEl>
                                          <p:spTgt spid="51"/>
                                        </p:tgtEl>
                                        <p:attrNameLst>
                                          <p:attrName>ppt_x</p:attrName>
                                        </p:attrNameLst>
                                      </p:cBhvr>
                                      <p:tavLst>
                                        <p:tav tm="0">
                                          <p:val>
                                            <p:strVal val="#ppt_x"/>
                                          </p:val>
                                        </p:tav>
                                        <p:tav tm="100000">
                                          <p:val>
                                            <p:strVal val="#ppt_x"/>
                                          </p:val>
                                        </p:tav>
                                      </p:tavLst>
                                    </p:anim>
                                    <p:anim calcmode="lin" valueType="num">
                                      <p:cBhvr additive="base">
                                        <p:cTn id="106" dur="500" fill="hold"/>
                                        <p:tgtEl>
                                          <p:spTgt spid="51"/>
                                        </p:tgtEl>
                                        <p:attrNameLst>
                                          <p:attrName>ppt_y</p:attrName>
                                        </p:attrNameLst>
                                      </p:cBhvr>
                                      <p:tavLst>
                                        <p:tav tm="0">
                                          <p:val>
                                            <p:strVal val="0-#ppt_h/2"/>
                                          </p:val>
                                        </p:tav>
                                        <p:tav tm="100000">
                                          <p:val>
                                            <p:strVal val="#ppt_y"/>
                                          </p:val>
                                        </p:tav>
                                      </p:tavLst>
                                    </p:anim>
                                  </p:childTnLst>
                                </p:cTn>
                              </p:par>
                              <p:par>
                                <p:cTn id="107" presetID="2" presetClass="entr" presetSubtype="4" fill="hold" grpId="0" nodeType="withEffect">
                                  <p:stCondLst>
                                    <p:cond delay="0"/>
                                  </p:stCondLst>
                                  <p:childTnLst>
                                    <p:set>
                                      <p:cBhvr>
                                        <p:cTn id="108" dur="1" fill="hold">
                                          <p:stCondLst>
                                            <p:cond delay="0"/>
                                          </p:stCondLst>
                                        </p:cTn>
                                        <p:tgtEl>
                                          <p:spTgt spid="52"/>
                                        </p:tgtEl>
                                        <p:attrNameLst>
                                          <p:attrName>style.visibility</p:attrName>
                                        </p:attrNameLst>
                                      </p:cBhvr>
                                      <p:to>
                                        <p:strVal val="visible"/>
                                      </p:to>
                                    </p:set>
                                    <p:anim calcmode="lin" valueType="num">
                                      <p:cBhvr additive="base">
                                        <p:cTn id="109" dur="500" fill="hold"/>
                                        <p:tgtEl>
                                          <p:spTgt spid="52"/>
                                        </p:tgtEl>
                                        <p:attrNameLst>
                                          <p:attrName>ppt_x</p:attrName>
                                        </p:attrNameLst>
                                      </p:cBhvr>
                                      <p:tavLst>
                                        <p:tav tm="0">
                                          <p:val>
                                            <p:strVal val="#ppt_x"/>
                                          </p:val>
                                        </p:tav>
                                        <p:tav tm="100000">
                                          <p:val>
                                            <p:strVal val="#ppt_x"/>
                                          </p:val>
                                        </p:tav>
                                      </p:tavLst>
                                    </p:anim>
                                    <p:anim calcmode="lin" valueType="num">
                                      <p:cBhvr additive="base">
                                        <p:cTn id="110" dur="500" fill="hold"/>
                                        <p:tgtEl>
                                          <p:spTgt spid="52"/>
                                        </p:tgtEl>
                                        <p:attrNameLst>
                                          <p:attrName>ppt_y</p:attrName>
                                        </p:attrNameLst>
                                      </p:cBhvr>
                                      <p:tavLst>
                                        <p:tav tm="0">
                                          <p:val>
                                            <p:strVal val="1+#ppt_h/2"/>
                                          </p:val>
                                        </p:tav>
                                        <p:tav tm="100000">
                                          <p:val>
                                            <p:strVal val="#ppt_y"/>
                                          </p:val>
                                        </p:tav>
                                      </p:tavLst>
                                    </p:anim>
                                  </p:childTnLst>
                                </p:cTn>
                              </p:par>
                              <p:par>
                                <p:cTn id="111" presetID="2" presetClass="entr" presetSubtype="4" fill="hold" grpId="0" nodeType="withEffect">
                                  <p:stCondLst>
                                    <p:cond delay="0"/>
                                  </p:stCondLst>
                                  <p:childTnLst>
                                    <p:set>
                                      <p:cBhvr>
                                        <p:cTn id="112" dur="1" fill="hold">
                                          <p:stCondLst>
                                            <p:cond delay="0"/>
                                          </p:stCondLst>
                                        </p:cTn>
                                        <p:tgtEl>
                                          <p:spTgt spid="32"/>
                                        </p:tgtEl>
                                        <p:attrNameLst>
                                          <p:attrName>style.visibility</p:attrName>
                                        </p:attrNameLst>
                                      </p:cBhvr>
                                      <p:to>
                                        <p:strVal val="visible"/>
                                      </p:to>
                                    </p:set>
                                    <p:anim calcmode="lin" valueType="num">
                                      <p:cBhvr additive="base">
                                        <p:cTn id="113" dur="500" fill="hold"/>
                                        <p:tgtEl>
                                          <p:spTgt spid="32"/>
                                        </p:tgtEl>
                                        <p:attrNameLst>
                                          <p:attrName>ppt_x</p:attrName>
                                        </p:attrNameLst>
                                      </p:cBhvr>
                                      <p:tavLst>
                                        <p:tav tm="0">
                                          <p:val>
                                            <p:strVal val="#ppt_x"/>
                                          </p:val>
                                        </p:tav>
                                        <p:tav tm="100000">
                                          <p:val>
                                            <p:strVal val="#ppt_x"/>
                                          </p:val>
                                        </p:tav>
                                      </p:tavLst>
                                    </p:anim>
                                    <p:anim calcmode="lin" valueType="num">
                                      <p:cBhvr additive="base">
                                        <p:cTn id="114" dur="500" fill="hold"/>
                                        <p:tgtEl>
                                          <p:spTgt spid="32"/>
                                        </p:tgtEl>
                                        <p:attrNameLst>
                                          <p:attrName>ppt_y</p:attrName>
                                        </p:attrNameLst>
                                      </p:cBhvr>
                                      <p:tavLst>
                                        <p:tav tm="0">
                                          <p:val>
                                            <p:strVal val="1+#ppt_h/2"/>
                                          </p:val>
                                        </p:tav>
                                        <p:tav tm="100000">
                                          <p:val>
                                            <p:strVal val="#ppt_y"/>
                                          </p:val>
                                        </p:tav>
                                      </p:tavLst>
                                    </p:anim>
                                  </p:childTnLst>
                                </p:cTn>
                              </p:par>
                            </p:childTnLst>
                          </p:cTn>
                        </p:par>
                        <p:par>
                          <p:cTn id="115" fill="hold">
                            <p:stCondLst>
                              <p:cond delay="6600"/>
                            </p:stCondLst>
                            <p:childTnLst>
                              <p:par>
                                <p:cTn id="116" presetID="42" presetClass="entr" presetSubtype="0" fill="hold" grpId="0" nodeType="afterEffect">
                                  <p:stCondLst>
                                    <p:cond delay="0"/>
                                  </p:stCondLst>
                                  <p:childTnLst>
                                    <p:set>
                                      <p:cBhvr>
                                        <p:cTn id="117" dur="1" fill="hold">
                                          <p:stCondLst>
                                            <p:cond delay="0"/>
                                          </p:stCondLst>
                                        </p:cTn>
                                        <p:tgtEl>
                                          <p:spTgt spid="33"/>
                                        </p:tgtEl>
                                        <p:attrNameLst>
                                          <p:attrName>style.visibility</p:attrName>
                                        </p:attrNameLst>
                                      </p:cBhvr>
                                      <p:to>
                                        <p:strVal val="visible"/>
                                      </p:to>
                                    </p:set>
                                    <p:animEffect transition="in" filter="fade">
                                      <p:cBhvr>
                                        <p:cTn id="118" dur="1000"/>
                                        <p:tgtEl>
                                          <p:spTgt spid="33"/>
                                        </p:tgtEl>
                                      </p:cBhvr>
                                    </p:animEffect>
                                    <p:anim calcmode="lin" valueType="num">
                                      <p:cBhvr>
                                        <p:cTn id="119" dur="1000" fill="hold"/>
                                        <p:tgtEl>
                                          <p:spTgt spid="33"/>
                                        </p:tgtEl>
                                        <p:attrNameLst>
                                          <p:attrName>ppt_x</p:attrName>
                                        </p:attrNameLst>
                                      </p:cBhvr>
                                      <p:tavLst>
                                        <p:tav tm="0">
                                          <p:val>
                                            <p:strVal val="#ppt_x"/>
                                          </p:val>
                                        </p:tav>
                                        <p:tav tm="100000">
                                          <p:val>
                                            <p:strVal val="#ppt_x"/>
                                          </p:val>
                                        </p:tav>
                                      </p:tavLst>
                                    </p:anim>
                                    <p:anim calcmode="lin" valueType="num">
                                      <p:cBhvr>
                                        <p:cTn id="120"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2" grpId="0" animBg="1"/>
      <p:bldP spid="19" grpId="0"/>
      <p:bldP spid="20" grpId="0"/>
      <p:bldP spid="21" grpId="0"/>
      <p:bldP spid="22" grpId="0"/>
      <p:bldP spid="24" grpId="0"/>
      <p:bldP spid="25" grpId="0"/>
      <p:bldP spid="32" grpId="0"/>
      <p:bldP spid="33" grpId="0"/>
      <p:bldP spid="48" grpId="0"/>
      <p:bldP spid="49" grpId="0"/>
      <p:bldP spid="50" grpId="0"/>
      <p:bldP spid="51" grpId="0"/>
      <p:bldP spid="5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D695A36F-65DE-4BA0-B27D-38DF64854EAF}"/>
              </a:ext>
            </a:extLst>
          </p:cNvPr>
          <p:cNvGrpSpPr/>
          <p:nvPr/>
        </p:nvGrpSpPr>
        <p:grpSpPr>
          <a:xfrm>
            <a:off x="3613427" y="282265"/>
            <a:ext cx="4965147" cy="609273"/>
            <a:chOff x="3613427" y="282265"/>
            <a:chExt cx="4965147" cy="609273"/>
          </a:xfrm>
        </p:grpSpPr>
        <p:pic>
          <p:nvPicPr>
            <p:cNvPr id="3" name="图片 2">
              <a:extLst>
                <a:ext uri="{FF2B5EF4-FFF2-40B4-BE49-F238E27FC236}">
                  <a16:creationId xmlns="" xmlns:a16="http://schemas.microsoft.com/office/drawing/2014/main" id="{4312625C-EC29-4849-86F1-F33EAD8EA86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V="1">
              <a:off x="3737908" y="282265"/>
              <a:ext cx="4716185" cy="609273"/>
            </a:xfrm>
            <a:prstGeom prst="rect">
              <a:avLst/>
            </a:prstGeom>
          </p:spPr>
        </p:pic>
        <p:sp>
          <p:nvSpPr>
            <p:cNvPr id="4" name="文本框 3">
              <a:extLst>
                <a:ext uri="{FF2B5EF4-FFF2-40B4-BE49-F238E27FC236}">
                  <a16:creationId xmlns="" xmlns:a16="http://schemas.microsoft.com/office/drawing/2014/main" id="{E00C5390-4740-4143-A265-94D6739F671B}"/>
                </a:ext>
              </a:extLst>
            </p:cNvPr>
            <p:cNvSpPr txBox="1"/>
            <p:nvPr/>
          </p:nvSpPr>
          <p:spPr>
            <a:xfrm>
              <a:off x="3613427" y="356888"/>
              <a:ext cx="4965147" cy="523220"/>
            </a:xfrm>
            <a:prstGeom prst="rect">
              <a:avLst/>
            </a:prstGeom>
            <a:noFill/>
            <a:effectLst>
              <a:outerShdw blurRad="50800" dist="38100" dir="8100000" algn="tr" rotWithShape="0">
                <a:prstClr val="black">
                  <a:alpha val="40000"/>
                </a:prstClr>
              </a:outerShdw>
            </a:effectLst>
          </p:spPr>
          <p:txBody>
            <a:bodyPr wrap="square" rtlCol="0">
              <a:spAutoFit/>
            </a:bodyPr>
            <a:lstStyle/>
            <a:p>
              <a:pPr algn="ctr"/>
              <a:r>
                <a:rPr lang="zh-CN" altLang="en-US" sz="2800" b="1" dirty="0">
                  <a:solidFill>
                    <a:schemeClr val="bg1"/>
                  </a:solidFill>
                  <a:latin typeface="思源黑体 CN Bold" panose="020B0800000000000000" pitchFamily="34" charset="-122"/>
                  <a:ea typeface="思源黑体 CN Bold" panose="020B0800000000000000" pitchFamily="34" charset="-122"/>
                </a:rPr>
                <a:t>云计算的定义</a:t>
              </a:r>
            </a:p>
          </p:txBody>
        </p:sp>
      </p:grpSp>
      <p:pic>
        <p:nvPicPr>
          <p:cNvPr id="26" name="图片 25">
            <a:extLst>
              <a:ext uri="{FF2B5EF4-FFF2-40B4-BE49-F238E27FC236}">
                <a16:creationId xmlns="" xmlns:a16="http://schemas.microsoft.com/office/drawing/2014/main" id="{257A7995-857D-4F73-8DC0-F7D8B3FD58B5}"/>
              </a:ext>
            </a:extLst>
          </p:cNvPr>
          <p:cNvPicPr>
            <a:picLocks noChangeAspect="1"/>
          </p:cNvPicPr>
          <p:nvPr/>
        </p:nvPicPr>
        <p:blipFill>
          <a:blip r:embed="rId4"/>
          <a:stretch>
            <a:fillRect/>
          </a:stretch>
        </p:blipFill>
        <p:spPr>
          <a:xfrm>
            <a:off x="2182563" y="859016"/>
            <a:ext cx="8071804" cy="5998984"/>
          </a:xfrm>
          <a:prstGeom prst="rect">
            <a:avLst/>
          </a:prstGeom>
        </p:spPr>
      </p:pic>
      <p:sp>
        <p:nvSpPr>
          <p:cNvPr id="41" name="矩形 40">
            <a:extLst>
              <a:ext uri="{FF2B5EF4-FFF2-40B4-BE49-F238E27FC236}">
                <a16:creationId xmlns="" xmlns:a16="http://schemas.microsoft.com/office/drawing/2014/main" id="{AE05ED72-96E1-4A56-8C73-ED357947BB60}"/>
              </a:ext>
            </a:extLst>
          </p:cNvPr>
          <p:cNvSpPr/>
          <p:nvPr/>
        </p:nvSpPr>
        <p:spPr>
          <a:xfrm>
            <a:off x="0" y="2537460"/>
            <a:ext cx="12192000" cy="2286000"/>
          </a:xfrm>
          <a:prstGeom prst="rect">
            <a:avLst/>
          </a:prstGeom>
          <a:solidFill>
            <a:schemeClr val="accent2">
              <a:alpha val="63137"/>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dobeFangsongStd-Regular" panose="02020400000000000000" pitchFamily="18" charset="-122"/>
              <a:ea typeface="华文细黑" panose="02010600040101010101" pitchFamily="2" charset="-122"/>
            </a:endParaRPr>
          </a:p>
        </p:txBody>
      </p:sp>
      <p:sp>
        <p:nvSpPr>
          <p:cNvPr id="18" name="矩形 17">
            <a:extLst>
              <a:ext uri="{FF2B5EF4-FFF2-40B4-BE49-F238E27FC236}">
                <a16:creationId xmlns="" xmlns:a16="http://schemas.microsoft.com/office/drawing/2014/main" id="{1E5F038D-DF5C-4F2F-8617-671F0D04169E}"/>
              </a:ext>
            </a:extLst>
          </p:cNvPr>
          <p:cNvSpPr/>
          <p:nvPr/>
        </p:nvSpPr>
        <p:spPr>
          <a:xfrm>
            <a:off x="695326" y="3109438"/>
            <a:ext cx="10801349" cy="1142044"/>
          </a:xfrm>
          <a:prstGeom prst="rect">
            <a:avLst/>
          </a:prstGeom>
        </p:spPr>
        <p:txBody>
          <a:bodyPr wrap="square">
            <a:spAutoFit/>
          </a:bodyPr>
          <a:lstStyle/>
          <a:p>
            <a:pPr>
              <a:lnSpc>
                <a:spcPct val="150000"/>
              </a:lnSpc>
            </a:pPr>
            <a:r>
              <a:rPr lang="zh-CN" altLang="en-US" sz="2400" dirty="0">
                <a:solidFill>
                  <a:schemeClr val="bg1"/>
                </a:solidFill>
                <a:latin typeface="思源黑体 CN Bold" panose="020B0800000000000000" pitchFamily="34" charset="-122"/>
                <a:ea typeface="思源黑体 CN Bold" panose="020B0800000000000000" pitchFamily="34" charset="-122"/>
              </a:rPr>
              <a:t>云计算（</a:t>
            </a:r>
            <a:r>
              <a:rPr lang="en-US" altLang="zh-CN" sz="2400" dirty="0">
                <a:solidFill>
                  <a:schemeClr val="bg1"/>
                </a:solidFill>
                <a:latin typeface="思源黑体 CN Bold" panose="020B0800000000000000" pitchFamily="34" charset="-122"/>
                <a:ea typeface="思源黑体 CN Bold" panose="020B0800000000000000" pitchFamily="34" charset="-122"/>
              </a:rPr>
              <a:t>Cloud Computing</a:t>
            </a:r>
            <a:r>
              <a:rPr lang="zh-CN" altLang="en-US" sz="2400" dirty="0">
                <a:solidFill>
                  <a:schemeClr val="bg1"/>
                </a:solidFill>
                <a:latin typeface="思源黑体 CN Bold" panose="020B0800000000000000" pitchFamily="34" charset="-122"/>
                <a:ea typeface="思源黑体 CN Bold" panose="020B0800000000000000" pitchFamily="34" charset="-122"/>
              </a:rPr>
              <a:t>）</a:t>
            </a:r>
            <a:r>
              <a:rPr lang="en-US" altLang="zh-CN" sz="2400" dirty="0">
                <a:solidFill>
                  <a:schemeClr val="bg1"/>
                </a:solidFill>
                <a:latin typeface="思源黑体 CN Bold" panose="020B0800000000000000" pitchFamily="34" charset="-122"/>
                <a:ea typeface="思源黑体 CN Bold" panose="020B0800000000000000" pitchFamily="34" charset="-122"/>
              </a:rPr>
              <a:t>[</a:t>
            </a:r>
            <a:r>
              <a:rPr lang="zh-CN" altLang="en-US" sz="2400" dirty="0">
                <a:solidFill>
                  <a:schemeClr val="bg1"/>
                </a:solidFill>
                <a:latin typeface="思源黑体 CN Bold" panose="020B0800000000000000" pitchFamily="34" charset="-122"/>
                <a:ea typeface="思源黑体 CN Bold" panose="020B0800000000000000" pitchFamily="34" charset="-122"/>
              </a:rPr>
              <a:t>维基百科</a:t>
            </a:r>
            <a:r>
              <a:rPr lang="en-US" altLang="zh-CN" sz="2400" dirty="0">
                <a:solidFill>
                  <a:schemeClr val="bg1"/>
                </a:solidFill>
                <a:latin typeface="思源黑体 CN Bold" panose="020B0800000000000000" pitchFamily="34" charset="-122"/>
                <a:ea typeface="思源黑体 CN Bold" panose="020B0800000000000000" pitchFamily="34" charset="-122"/>
              </a:rPr>
              <a:t>]</a:t>
            </a:r>
            <a:r>
              <a:rPr lang="zh-CN" altLang="en-US" sz="2400" dirty="0">
                <a:solidFill>
                  <a:schemeClr val="bg1"/>
                </a:solidFill>
                <a:latin typeface="思源黑体 CN Bold" panose="020B0800000000000000" pitchFamily="34" charset="-122"/>
                <a:ea typeface="思源黑体 CN Bold" panose="020B0800000000000000" pitchFamily="34" charset="-122"/>
              </a:rPr>
              <a:t>，是一种基于互联网的计算方式，通过这种方式，共享的软硬件资源和信息可以按需提供给计算机和其他设备。</a:t>
            </a:r>
          </a:p>
        </p:txBody>
      </p:sp>
    </p:spTree>
    <p:extLst>
      <p:ext uri="{BB962C8B-B14F-4D97-AF65-F5344CB8AC3E}">
        <p14:creationId xmlns:p14="http://schemas.microsoft.com/office/powerpoint/2010/main" val="626558609"/>
      </p:ext>
    </p:extLst>
  </p:cSld>
  <p:clrMapOvr>
    <a:masterClrMapping/>
  </p:clrMapOvr>
  <mc:AlternateContent xmlns:mc="http://schemas.openxmlformats.org/markup-compatibility/2006" xmlns:p14="http://schemas.microsoft.com/office/powerpoint/2010/main">
    <mc:Choice Requires="p14">
      <p:transition spd="slow" p14:dur="1500" advTm="2900">
        <p:random/>
      </p:transition>
    </mc:Choice>
    <mc:Fallback xmlns="">
      <p:transition spd="slow" advTm="29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outHorizontal)">
                                      <p:cBhvr>
                                        <p:cTn id="7" dur="900"/>
                                        <p:tgtEl>
                                          <p:spTgt spid="26"/>
                                        </p:tgtEl>
                                      </p:cBhvr>
                                    </p:animEffect>
                                  </p:childTnLst>
                                </p:cTn>
                              </p:par>
                            </p:childTnLst>
                          </p:cTn>
                        </p:par>
                        <p:par>
                          <p:cTn id="8" fill="hold">
                            <p:stCondLst>
                              <p:cond delay="900"/>
                            </p:stCondLst>
                            <p:childTnLst>
                              <p:par>
                                <p:cTn id="9" presetID="16" presetClass="entr" presetSubtype="21"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barn(inVertical)">
                                      <p:cBhvr>
                                        <p:cTn id="11" dur="500"/>
                                        <p:tgtEl>
                                          <p:spTgt spid="41"/>
                                        </p:tgtEl>
                                      </p:cBhvr>
                                    </p:animEffect>
                                  </p:childTnLst>
                                </p:cTn>
                              </p:par>
                            </p:childTnLst>
                          </p:cTn>
                        </p:par>
                        <p:par>
                          <p:cTn id="12" fill="hold">
                            <p:stCondLst>
                              <p:cond delay="1400"/>
                            </p:stCondLst>
                            <p:childTnLst>
                              <p:par>
                                <p:cTn id="13" presetID="42" presetClass="entr" presetSubtype="0"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1000"/>
                                        <p:tgtEl>
                                          <p:spTgt spid="18"/>
                                        </p:tgtEl>
                                      </p:cBhvr>
                                    </p:animEffect>
                                    <p:anim calcmode="lin" valueType="num">
                                      <p:cBhvr>
                                        <p:cTn id="16" dur="1000" fill="hold"/>
                                        <p:tgtEl>
                                          <p:spTgt spid="18"/>
                                        </p:tgtEl>
                                        <p:attrNameLst>
                                          <p:attrName>ppt_x</p:attrName>
                                        </p:attrNameLst>
                                      </p:cBhvr>
                                      <p:tavLst>
                                        <p:tav tm="0">
                                          <p:val>
                                            <p:strVal val="#ppt_x"/>
                                          </p:val>
                                        </p:tav>
                                        <p:tav tm="100000">
                                          <p:val>
                                            <p:strVal val="#ppt_x"/>
                                          </p:val>
                                        </p:tav>
                                      </p:tavLst>
                                    </p:anim>
                                    <p:anim calcmode="lin" valueType="num">
                                      <p:cBhvr>
                                        <p:cTn id="17"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1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D695A36F-65DE-4BA0-B27D-38DF64854EAF}"/>
              </a:ext>
            </a:extLst>
          </p:cNvPr>
          <p:cNvGrpSpPr/>
          <p:nvPr/>
        </p:nvGrpSpPr>
        <p:grpSpPr>
          <a:xfrm>
            <a:off x="3613427" y="282265"/>
            <a:ext cx="4965147" cy="609273"/>
            <a:chOff x="3613427" y="282265"/>
            <a:chExt cx="4965147" cy="609273"/>
          </a:xfrm>
        </p:grpSpPr>
        <p:pic>
          <p:nvPicPr>
            <p:cNvPr id="3" name="图片 2">
              <a:extLst>
                <a:ext uri="{FF2B5EF4-FFF2-40B4-BE49-F238E27FC236}">
                  <a16:creationId xmlns="" xmlns:a16="http://schemas.microsoft.com/office/drawing/2014/main" id="{4312625C-EC29-4849-86F1-F33EAD8EA86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V="1">
              <a:off x="3737908" y="282265"/>
              <a:ext cx="4716185" cy="609273"/>
            </a:xfrm>
            <a:prstGeom prst="rect">
              <a:avLst/>
            </a:prstGeom>
          </p:spPr>
        </p:pic>
        <p:sp>
          <p:nvSpPr>
            <p:cNvPr id="4" name="文本框 3">
              <a:extLst>
                <a:ext uri="{FF2B5EF4-FFF2-40B4-BE49-F238E27FC236}">
                  <a16:creationId xmlns="" xmlns:a16="http://schemas.microsoft.com/office/drawing/2014/main" id="{E00C5390-4740-4143-A265-94D6739F671B}"/>
                </a:ext>
              </a:extLst>
            </p:cNvPr>
            <p:cNvSpPr txBox="1"/>
            <p:nvPr/>
          </p:nvSpPr>
          <p:spPr>
            <a:xfrm>
              <a:off x="3613427" y="356888"/>
              <a:ext cx="4965147" cy="523220"/>
            </a:xfrm>
            <a:prstGeom prst="rect">
              <a:avLst/>
            </a:prstGeom>
            <a:noFill/>
            <a:effectLst>
              <a:outerShdw blurRad="50800" dist="38100" dir="8100000" algn="tr" rotWithShape="0">
                <a:prstClr val="black">
                  <a:alpha val="40000"/>
                </a:prstClr>
              </a:outerShdw>
            </a:effectLst>
          </p:spPr>
          <p:txBody>
            <a:bodyPr wrap="square" rtlCol="0">
              <a:spAutoFit/>
            </a:bodyPr>
            <a:lstStyle/>
            <a:p>
              <a:pPr algn="ctr"/>
              <a:r>
                <a:rPr lang="zh-CN" altLang="en-US" sz="2800" b="1" dirty="0">
                  <a:solidFill>
                    <a:schemeClr val="bg1"/>
                  </a:solidFill>
                  <a:latin typeface="思源黑体 CN Bold" panose="020B0800000000000000" pitchFamily="34" charset="-122"/>
                  <a:ea typeface="思源黑体 CN Bold" panose="020B0800000000000000" pitchFamily="34" charset="-122"/>
                </a:rPr>
                <a:t>云计算的特点</a:t>
              </a:r>
            </a:p>
          </p:txBody>
        </p:sp>
      </p:grpSp>
      <p:sp>
        <p:nvSpPr>
          <p:cNvPr id="8" name="圆角矩形 58">
            <a:extLst>
              <a:ext uri="{FF2B5EF4-FFF2-40B4-BE49-F238E27FC236}">
                <a16:creationId xmlns="" xmlns:a16="http://schemas.microsoft.com/office/drawing/2014/main" id="{E28E05F8-96B5-4B1D-9567-7EB149D6C11F}"/>
              </a:ext>
            </a:extLst>
          </p:cNvPr>
          <p:cNvSpPr/>
          <p:nvPr/>
        </p:nvSpPr>
        <p:spPr>
          <a:xfrm>
            <a:off x="1549103" y="4086456"/>
            <a:ext cx="1673750" cy="1687248"/>
          </a:xfrm>
          <a:prstGeom prst="roundRect">
            <a:avLst>
              <a:gd name="adj" fmla="val 9079"/>
            </a:avLst>
          </a:prstGeom>
          <a:noFill/>
          <a:ln w="12700">
            <a:gradFill>
              <a:gsLst>
                <a:gs pos="0">
                  <a:schemeClr val="accent1"/>
                </a:gs>
                <a:gs pos="53000">
                  <a:schemeClr val="accent1">
                    <a:lumMod val="45000"/>
                    <a:lumOff val="55000"/>
                  </a:schemeClr>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chemeClr val="bg1"/>
              </a:solidFill>
            </a:endParaRPr>
          </a:p>
        </p:txBody>
      </p:sp>
      <p:grpSp>
        <p:nvGrpSpPr>
          <p:cNvPr id="12" name="组合 11">
            <a:extLst>
              <a:ext uri="{FF2B5EF4-FFF2-40B4-BE49-F238E27FC236}">
                <a16:creationId xmlns="" xmlns:a16="http://schemas.microsoft.com/office/drawing/2014/main" id="{BE8E7FFB-7AE9-4A33-B1B3-C96DE42C348B}"/>
              </a:ext>
            </a:extLst>
          </p:cNvPr>
          <p:cNvGrpSpPr/>
          <p:nvPr/>
        </p:nvGrpSpPr>
        <p:grpSpPr>
          <a:xfrm>
            <a:off x="1603095" y="2041624"/>
            <a:ext cx="1565766" cy="1687248"/>
            <a:chOff x="1603095" y="1755874"/>
            <a:chExt cx="1565766" cy="1687248"/>
          </a:xfrm>
        </p:grpSpPr>
        <p:sp>
          <p:nvSpPr>
            <p:cNvPr id="11" name="任意多边形: 形状 10">
              <a:extLst>
                <a:ext uri="{FF2B5EF4-FFF2-40B4-BE49-F238E27FC236}">
                  <a16:creationId xmlns="" xmlns:a16="http://schemas.microsoft.com/office/drawing/2014/main" id="{6E7D510A-FD15-4E1E-AB30-727AA8B0868B}"/>
                </a:ext>
              </a:extLst>
            </p:cNvPr>
            <p:cNvSpPr/>
            <p:nvPr/>
          </p:nvSpPr>
          <p:spPr>
            <a:xfrm>
              <a:off x="1603095" y="1755874"/>
              <a:ext cx="1565766" cy="1687248"/>
            </a:xfrm>
            <a:custGeom>
              <a:avLst/>
              <a:gdLst>
                <a:gd name="connsiteX0" fmla="*/ 782883 w 1565766"/>
                <a:gd name="connsiteY0" fmla="*/ 0 h 1687248"/>
                <a:gd name="connsiteX1" fmla="*/ 1565766 w 1565766"/>
                <a:gd name="connsiteY1" fmla="*/ 782884 h 1687248"/>
                <a:gd name="connsiteX2" fmla="*/ 862928 w 1565766"/>
                <a:gd name="connsiteY2" fmla="*/ 1561726 h 1687248"/>
                <a:gd name="connsiteX3" fmla="*/ 855467 w 1565766"/>
                <a:gd name="connsiteY3" fmla="*/ 1562103 h 1687248"/>
                <a:gd name="connsiteX4" fmla="*/ 782883 w 1565766"/>
                <a:gd name="connsiteY4" fmla="*/ 1687248 h 1687248"/>
                <a:gd name="connsiteX5" fmla="*/ 710299 w 1565766"/>
                <a:gd name="connsiteY5" fmla="*/ 1562103 h 1687248"/>
                <a:gd name="connsiteX6" fmla="*/ 702838 w 1565766"/>
                <a:gd name="connsiteY6" fmla="*/ 1561726 h 1687248"/>
                <a:gd name="connsiteX7" fmla="*/ 0 w 1565766"/>
                <a:gd name="connsiteY7" fmla="*/ 782884 h 1687248"/>
                <a:gd name="connsiteX8" fmla="*/ 782883 w 1565766"/>
                <a:gd name="connsiteY8" fmla="*/ 0 h 1687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5766" h="1687248">
                  <a:moveTo>
                    <a:pt x="782883" y="0"/>
                  </a:moveTo>
                  <a:cubicBezTo>
                    <a:pt x="1215257" y="0"/>
                    <a:pt x="1565766" y="350509"/>
                    <a:pt x="1565766" y="782884"/>
                  </a:cubicBezTo>
                  <a:cubicBezTo>
                    <a:pt x="1565766" y="1188236"/>
                    <a:pt x="1257702" y="1521635"/>
                    <a:pt x="862928" y="1561726"/>
                  </a:cubicBezTo>
                  <a:lnTo>
                    <a:pt x="855467" y="1562103"/>
                  </a:lnTo>
                  <a:lnTo>
                    <a:pt x="782883" y="1687248"/>
                  </a:lnTo>
                  <a:lnTo>
                    <a:pt x="710299" y="1562103"/>
                  </a:lnTo>
                  <a:lnTo>
                    <a:pt x="702838" y="1561726"/>
                  </a:lnTo>
                  <a:cubicBezTo>
                    <a:pt x="308065" y="1521635"/>
                    <a:pt x="0" y="1188236"/>
                    <a:pt x="0" y="782884"/>
                  </a:cubicBezTo>
                  <a:cubicBezTo>
                    <a:pt x="0" y="350509"/>
                    <a:pt x="350509" y="0"/>
                    <a:pt x="782883" y="0"/>
                  </a:cubicBezTo>
                  <a:close/>
                </a:path>
              </a:pathLst>
            </a:custGeom>
            <a:solidFill>
              <a:schemeClr val="accent1">
                <a:alpha val="36000"/>
              </a:schemeClr>
            </a:solidFill>
            <a:ln w="12700">
              <a:gradFill>
                <a:gsLst>
                  <a:gs pos="0">
                    <a:schemeClr val="accent1">
                      <a:lumMod val="5000"/>
                      <a:lumOff val="95000"/>
                    </a:schemeClr>
                  </a:gs>
                  <a:gs pos="74000">
                    <a:schemeClr val="accent1">
                      <a:lumMod val="45000"/>
                      <a:lumOff val="55000"/>
                    </a:schemeClr>
                  </a:gs>
                  <a:gs pos="0">
                    <a:schemeClr val="accent1"/>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0" dirty="0">
                <a:solidFill>
                  <a:schemeClr val="bg1"/>
                </a:solidFill>
              </a:endParaRPr>
            </a:p>
          </p:txBody>
        </p:sp>
        <p:sp>
          <p:nvSpPr>
            <p:cNvPr id="9" name="矩形 8">
              <a:extLst>
                <a:ext uri="{FF2B5EF4-FFF2-40B4-BE49-F238E27FC236}">
                  <a16:creationId xmlns="" xmlns:a16="http://schemas.microsoft.com/office/drawing/2014/main" id="{6D42E73A-63A6-483E-816E-8DFEDCBA20AE}"/>
                </a:ext>
              </a:extLst>
            </p:cNvPr>
            <p:cNvSpPr/>
            <p:nvPr/>
          </p:nvSpPr>
          <p:spPr>
            <a:xfrm>
              <a:off x="1908924" y="2183999"/>
              <a:ext cx="954107" cy="707886"/>
            </a:xfrm>
            <a:prstGeom prst="rect">
              <a:avLst/>
            </a:prstGeom>
          </p:spPr>
          <p:txBody>
            <a:bodyPr wrap="none">
              <a:spAutoFit/>
            </a:bodyPr>
            <a:lstStyle/>
            <a:p>
              <a:pPr algn="ctr"/>
              <a:r>
                <a:rPr lang="zh-CN" altLang="en-US" sz="2000" dirty="0">
                  <a:solidFill>
                    <a:schemeClr val="bg1"/>
                  </a:solidFill>
                  <a:latin typeface="思源黑体 CN Bold" panose="020B0800000000000000" pitchFamily="34" charset="-122"/>
                  <a:ea typeface="思源黑体 CN Bold" panose="020B0800000000000000" pitchFamily="34" charset="-122"/>
                </a:rPr>
                <a:t>以网络</a:t>
              </a:r>
              <a:endParaRPr lang="en-US" altLang="zh-CN" sz="2000" dirty="0">
                <a:solidFill>
                  <a:schemeClr val="bg1"/>
                </a:solidFill>
                <a:latin typeface="思源黑体 CN Bold" panose="020B0800000000000000" pitchFamily="34" charset="-122"/>
                <a:ea typeface="思源黑体 CN Bold" panose="020B0800000000000000" pitchFamily="34" charset="-122"/>
              </a:endParaRPr>
            </a:p>
            <a:p>
              <a:pPr algn="ctr"/>
              <a:r>
                <a:rPr lang="zh-CN" altLang="en-US" sz="2000" dirty="0">
                  <a:solidFill>
                    <a:schemeClr val="bg1"/>
                  </a:solidFill>
                  <a:latin typeface="思源黑体 CN Bold" panose="020B0800000000000000" pitchFamily="34" charset="-122"/>
                  <a:ea typeface="思源黑体 CN Bold" panose="020B0800000000000000" pitchFamily="34" charset="-122"/>
                </a:rPr>
                <a:t>为中心</a:t>
              </a:r>
            </a:p>
          </p:txBody>
        </p:sp>
      </p:grpSp>
      <p:sp>
        <p:nvSpPr>
          <p:cNvPr id="10" name="矩形 9">
            <a:extLst>
              <a:ext uri="{FF2B5EF4-FFF2-40B4-BE49-F238E27FC236}">
                <a16:creationId xmlns="" xmlns:a16="http://schemas.microsoft.com/office/drawing/2014/main" id="{B76E2188-CBBF-4257-B4A6-D0D8827D2D80}"/>
              </a:ext>
            </a:extLst>
          </p:cNvPr>
          <p:cNvSpPr/>
          <p:nvPr/>
        </p:nvSpPr>
        <p:spPr>
          <a:xfrm>
            <a:off x="1603095" y="4212291"/>
            <a:ext cx="1673750" cy="1082091"/>
          </a:xfrm>
          <a:prstGeom prst="rect">
            <a:avLst/>
          </a:prstGeom>
        </p:spPr>
        <p:txBody>
          <a:bodyPr wrap="square">
            <a:spAutoFit/>
          </a:bodyPr>
          <a:lstStyle/>
          <a:p>
            <a:pPr>
              <a:lnSpc>
                <a:spcPct val="150000"/>
              </a:lnSpc>
            </a:pPr>
            <a:r>
              <a:rPr lang="zh-CN" altLang="en-US" sz="1100" dirty="0">
                <a:solidFill>
                  <a:schemeClr val="bg1"/>
                </a:solidFill>
              </a:rPr>
              <a:t>云计算的整体架构是建立在由多台计算机或其它硬件设备构成的网络环境中 </a:t>
            </a:r>
          </a:p>
        </p:txBody>
      </p:sp>
      <p:sp>
        <p:nvSpPr>
          <p:cNvPr id="13" name="圆角矩形 58">
            <a:extLst>
              <a:ext uri="{FF2B5EF4-FFF2-40B4-BE49-F238E27FC236}">
                <a16:creationId xmlns="" xmlns:a16="http://schemas.microsoft.com/office/drawing/2014/main" id="{433BE890-09B3-4719-B497-2C17F5B2CC89}"/>
              </a:ext>
            </a:extLst>
          </p:cNvPr>
          <p:cNvSpPr/>
          <p:nvPr/>
        </p:nvSpPr>
        <p:spPr>
          <a:xfrm>
            <a:off x="4029413" y="4086456"/>
            <a:ext cx="1673750" cy="1687248"/>
          </a:xfrm>
          <a:prstGeom prst="roundRect">
            <a:avLst>
              <a:gd name="adj" fmla="val 9079"/>
            </a:avLst>
          </a:prstGeom>
          <a:noFill/>
          <a:ln w="12700">
            <a:gradFill>
              <a:gsLst>
                <a:gs pos="0">
                  <a:schemeClr val="accent1"/>
                </a:gs>
                <a:gs pos="53000">
                  <a:schemeClr val="accent1">
                    <a:lumMod val="45000"/>
                    <a:lumOff val="55000"/>
                  </a:schemeClr>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chemeClr val="bg1"/>
              </a:solidFill>
            </a:endParaRPr>
          </a:p>
        </p:txBody>
      </p:sp>
      <p:grpSp>
        <p:nvGrpSpPr>
          <p:cNvPr id="14" name="组合 13">
            <a:extLst>
              <a:ext uri="{FF2B5EF4-FFF2-40B4-BE49-F238E27FC236}">
                <a16:creationId xmlns="" xmlns:a16="http://schemas.microsoft.com/office/drawing/2014/main" id="{B5EC501A-8B04-425B-A3F6-6C3D80A9B9F0}"/>
              </a:ext>
            </a:extLst>
          </p:cNvPr>
          <p:cNvGrpSpPr/>
          <p:nvPr/>
        </p:nvGrpSpPr>
        <p:grpSpPr>
          <a:xfrm>
            <a:off x="4083405" y="2041624"/>
            <a:ext cx="1565766" cy="1687248"/>
            <a:chOff x="1603095" y="1755874"/>
            <a:chExt cx="1565766" cy="1687248"/>
          </a:xfrm>
        </p:grpSpPr>
        <p:sp>
          <p:nvSpPr>
            <p:cNvPr id="15" name="任意多边形: 形状 14">
              <a:extLst>
                <a:ext uri="{FF2B5EF4-FFF2-40B4-BE49-F238E27FC236}">
                  <a16:creationId xmlns="" xmlns:a16="http://schemas.microsoft.com/office/drawing/2014/main" id="{648E3C56-253E-460C-97F0-C91196F064C8}"/>
                </a:ext>
              </a:extLst>
            </p:cNvPr>
            <p:cNvSpPr/>
            <p:nvPr/>
          </p:nvSpPr>
          <p:spPr>
            <a:xfrm>
              <a:off x="1603095" y="1755874"/>
              <a:ext cx="1565766" cy="1687248"/>
            </a:xfrm>
            <a:custGeom>
              <a:avLst/>
              <a:gdLst>
                <a:gd name="connsiteX0" fmla="*/ 782883 w 1565766"/>
                <a:gd name="connsiteY0" fmla="*/ 0 h 1687248"/>
                <a:gd name="connsiteX1" fmla="*/ 1565766 w 1565766"/>
                <a:gd name="connsiteY1" fmla="*/ 782884 h 1687248"/>
                <a:gd name="connsiteX2" fmla="*/ 862928 w 1565766"/>
                <a:gd name="connsiteY2" fmla="*/ 1561726 h 1687248"/>
                <a:gd name="connsiteX3" fmla="*/ 855467 w 1565766"/>
                <a:gd name="connsiteY3" fmla="*/ 1562103 h 1687248"/>
                <a:gd name="connsiteX4" fmla="*/ 782883 w 1565766"/>
                <a:gd name="connsiteY4" fmla="*/ 1687248 h 1687248"/>
                <a:gd name="connsiteX5" fmla="*/ 710299 w 1565766"/>
                <a:gd name="connsiteY5" fmla="*/ 1562103 h 1687248"/>
                <a:gd name="connsiteX6" fmla="*/ 702838 w 1565766"/>
                <a:gd name="connsiteY6" fmla="*/ 1561726 h 1687248"/>
                <a:gd name="connsiteX7" fmla="*/ 0 w 1565766"/>
                <a:gd name="connsiteY7" fmla="*/ 782884 h 1687248"/>
                <a:gd name="connsiteX8" fmla="*/ 782883 w 1565766"/>
                <a:gd name="connsiteY8" fmla="*/ 0 h 1687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5766" h="1687248">
                  <a:moveTo>
                    <a:pt x="782883" y="0"/>
                  </a:moveTo>
                  <a:cubicBezTo>
                    <a:pt x="1215257" y="0"/>
                    <a:pt x="1565766" y="350509"/>
                    <a:pt x="1565766" y="782884"/>
                  </a:cubicBezTo>
                  <a:cubicBezTo>
                    <a:pt x="1565766" y="1188236"/>
                    <a:pt x="1257702" y="1521635"/>
                    <a:pt x="862928" y="1561726"/>
                  </a:cubicBezTo>
                  <a:lnTo>
                    <a:pt x="855467" y="1562103"/>
                  </a:lnTo>
                  <a:lnTo>
                    <a:pt x="782883" y="1687248"/>
                  </a:lnTo>
                  <a:lnTo>
                    <a:pt x="710299" y="1562103"/>
                  </a:lnTo>
                  <a:lnTo>
                    <a:pt x="702838" y="1561726"/>
                  </a:lnTo>
                  <a:cubicBezTo>
                    <a:pt x="308065" y="1521635"/>
                    <a:pt x="0" y="1188236"/>
                    <a:pt x="0" y="782884"/>
                  </a:cubicBezTo>
                  <a:cubicBezTo>
                    <a:pt x="0" y="350509"/>
                    <a:pt x="350509" y="0"/>
                    <a:pt x="782883" y="0"/>
                  </a:cubicBezTo>
                  <a:close/>
                </a:path>
              </a:pathLst>
            </a:custGeom>
            <a:solidFill>
              <a:schemeClr val="accent1">
                <a:alpha val="36000"/>
              </a:schemeClr>
            </a:solidFill>
            <a:ln w="12700">
              <a:gradFill>
                <a:gsLst>
                  <a:gs pos="0">
                    <a:schemeClr val="accent1">
                      <a:lumMod val="5000"/>
                      <a:lumOff val="95000"/>
                    </a:schemeClr>
                  </a:gs>
                  <a:gs pos="74000">
                    <a:schemeClr val="accent1">
                      <a:lumMod val="45000"/>
                      <a:lumOff val="55000"/>
                    </a:schemeClr>
                  </a:gs>
                  <a:gs pos="0">
                    <a:schemeClr val="accent1"/>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0" dirty="0">
                <a:solidFill>
                  <a:schemeClr val="bg1"/>
                </a:solidFill>
              </a:endParaRPr>
            </a:p>
          </p:txBody>
        </p:sp>
        <p:sp>
          <p:nvSpPr>
            <p:cNvPr id="16" name="矩形 15">
              <a:extLst>
                <a:ext uri="{FF2B5EF4-FFF2-40B4-BE49-F238E27FC236}">
                  <a16:creationId xmlns="" xmlns:a16="http://schemas.microsoft.com/office/drawing/2014/main" id="{16235647-E3B4-42EB-9DAD-7BF7F1229DF9}"/>
                </a:ext>
              </a:extLst>
            </p:cNvPr>
            <p:cNvSpPr/>
            <p:nvPr/>
          </p:nvSpPr>
          <p:spPr>
            <a:xfrm>
              <a:off x="1780683" y="2183999"/>
              <a:ext cx="1210588" cy="707886"/>
            </a:xfrm>
            <a:prstGeom prst="rect">
              <a:avLst/>
            </a:prstGeom>
          </p:spPr>
          <p:txBody>
            <a:bodyPr wrap="none">
              <a:spAutoFit/>
            </a:bodyPr>
            <a:lstStyle/>
            <a:p>
              <a:pPr algn="ctr"/>
              <a:r>
                <a:rPr lang="zh-CN" altLang="en-US" sz="2000" dirty="0">
                  <a:solidFill>
                    <a:schemeClr val="bg1"/>
                  </a:solidFill>
                  <a:latin typeface="思源黑体 CN Bold" panose="020B0800000000000000" pitchFamily="34" charset="-122"/>
                  <a:ea typeface="思源黑体 CN Bold" panose="020B0800000000000000" pitchFamily="34" charset="-122"/>
                </a:rPr>
                <a:t>以服务为</a:t>
              </a:r>
              <a:endParaRPr lang="en-US" altLang="zh-CN" sz="2000" dirty="0">
                <a:solidFill>
                  <a:schemeClr val="bg1"/>
                </a:solidFill>
                <a:latin typeface="思源黑体 CN Bold" panose="020B0800000000000000" pitchFamily="34" charset="-122"/>
                <a:ea typeface="思源黑体 CN Bold" panose="020B0800000000000000" pitchFamily="34" charset="-122"/>
              </a:endParaRPr>
            </a:p>
            <a:p>
              <a:pPr algn="ctr"/>
              <a:r>
                <a:rPr lang="zh-CN" altLang="en-US" sz="2000" dirty="0">
                  <a:solidFill>
                    <a:schemeClr val="bg1"/>
                  </a:solidFill>
                  <a:latin typeface="思源黑体 CN Bold" panose="020B0800000000000000" pitchFamily="34" charset="-122"/>
                  <a:ea typeface="思源黑体 CN Bold" panose="020B0800000000000000" pitchFamily="34" charset="-122"/>
                </a:rPr>
                <a:t>提供方式</a:t>
              </a:r>
            </a:p>
          </p:txBody>
        </p:sp>
      </p:grpSp>
      <p:sp>
        <p:nvSpPr>
          <p:cNvPr id="17" name="矩形 16">
            <a:extLst>
              <a:ext uri="{FF2B5EF4-FFF2-40B4-BE49-F238E27FC236}">
                <a16:creationId xmlns="" xmlns:a16="http://schemas.microsoft.com/office/drawing/2014/main" id="{4F258471-9B15-4CB6-BA67-BE56818F210C}"/>
              </a:ext>
            </a:extLst>
          </p:cNvPr>
          <p:cNvSpPr/>
          <p:nvPr/>
        </p:nvSpPr>
        <p:spPr>
          <a:xfrm>
            <a:off x="4137397" y="4212291"/>
            <a:ext cx="1565766" cy="1082091"/>
          </a:xfrm>
          <a:prstGeom prst="rect">
            <a:avLst/>
          </a:prstGeom>
        </p:spPr>
        <p:txBody>
          <a:bodyPr wrap="square">
            <a:spAutoFit/>
          </a:bodyPr>
          <a:lstStyle/>
          <a:p>
            <a:pPr>
              <a:lnSpc>
                <a:spcPct val="150000"/>
              </a:lnSpc>
            </a:pPr>
            <a:r>
              <a:rPr lang="zh-CN" altLang="en-US" sz="1100" dirty="0">
                <a:solidFill>
                  <a:schemeClr val="bg1"/>
                </a:solidFill>
              </a:rPr>
              <a:t>以按需服务的方式根据不同用户的个性化需求推出多层次的服务</a:t>
            </a:r>
          </a:p>
        </p:txBody>
      </p:sp>
      <p:sp>
        <p:nvSpPr>
          <p:cNvPr id="18" name="圆角矩形 58">
            <a:extLst>
              <a:ext uri="{FF2B5EF4-FFF2-40B4-BE49-F238E27FC236}">
                <a16:creationId xmlns="" xmlns:a16="http://schemas.microsoft.com/office/drawing/2014/main" id="{DAB7F106-9E67-4E47-B262-D8114A67E53E}"/>
              </a:ext>
            </a:extLst>
          </p:cNvPr>
          <p:cNvSpPr/>
          <p:nvPr/>
        </p:nvSpPr>
        <p:spPr>
          <a:xfrm>
            <a:off x="6488837" y="4086456"/>
            <a:ext cx="1673750" cy="1687248"/>
          </a:xfrm>
          <a:prstGeom prst="roundRect">
            <a:avLst>
              <a:gd name="adj" fmla="val 9079"/>
            </a:avLst>
          </a:prstGeom>
          <a:noFill/>
          <a:ln w="12700">
            <a:gradFill>
              <a:gsLst>
                <a:gs pos="0">
                  <a:schemeClr val="accent1"/>
                </a:gs>
                <a:gs pos="53000">
                  <a:schemeClr val="accent1">
                    <a:lumMod val="45000"/>
                    <a:lumOff val="55000"/>
                  </a:schemeClr>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chemeClr val="bg1"/>
              </a:solidFill>
            </a:endParaRPr>
          </a:p>
        </p:txBody>
      </p:sp>
      <p:grpSp>
        <p:nvGrpSpPr>
          <p:cNvPr id="19" name="组合 18">
            <a:extLst>
              <a:ext uri="{FF2B5EF4-FFF2-40B4-BE49-F238E27FC236}">
                <a16:creationId xmlns="" xmlns:a16="http://schemas.microsoft.com/office/drawing/2014/main" id="{BCF85D7F-1F47-45D0-B3DB-92A5A0DD9F81}"/>
              </a:ext>
            </a:extLst>
          </p:cNvPr>
          <p:cNvGrpSpPr/>
          <p:nvPr/>
        </p:nvGrpSpPr>
        <p:grpSpPr>
          <a:xfrm>
            <a:off x="6542829" y="2041624"/>
            <a:ext cx="1565766" cy="1687248"/>
            <a:chOff x="1603095" y="1755874"/>
            <a:chExt cx="1565766" cy="1687248"/>
          </a:xfrm>
        </p:grpSpPr>
        <p:sp>
          <p:nvSpPr>
            <p:cNvPr id="20" name="任意多边形: 形状 19">
              <a:extLst>
                <a:ext uri="{FF2B5EF4-FFF2-40B4-BE49-F238E27FC236}">
                  <a16:creationId xmlns="" xmlns:a16="http://schemas.microsoft.com/office/drawing/2014/main" id="{A894BBA2-152B-4045-B228-C3DCA58CDDF0}"/>
                </a:ext>
              </a:extLst>
            </p:cNvPr>
            <p:cNvSpPr/>
            <p:nvPr/>
          </p:nvSpPr>
          <p:spPr>
            <a:xfrm>
              <a:off x="1603095" y="1755874"/>
              <a:ext cx="1565766" cy="1687248"/>
            </a:xfrm>
            <a:custGeom>
              <a:avLst/>
              <a:gdLst>
                <a:gd name="connsiteX0" fmla="*/ 782883 w 1565766"/>
                <a:gd name="connsiteY0" fmla="*/ 0 h 1687248"/>
                <a:gd name="connsiteX1" fmla="*/ 1565766 w 1565766"/>
                <a:gd name="connsiteY1" fmla="*/ 782884 h 1687248"/>
                <a:gd name="connsiteX2" fmla="*/ 862928 w 1565766"/>
                <a:gd name="connsiteY2" fmla="*/ 1561726 h 1687248"/>
                <a:gd name="connsiteX3" fmla="*/ 855467 w 1565766"/>
                <a:gd name="connsiteY3" fmla="*/ 1562103 h 1687248"/>
                <a:gd name="connsiteX4" fmla="*/ 782883 w 1565766"/>
                <a:gd name="connsiteY4" fmla="*/ 1687248 h 1687248"/>
                <a:gd name="connsiteX5" fmla="*/ 710299 w 1565766"/>
                <a:gd name="connsiteY5" fmla="*/ 1562103 h 1687248"/>
                <a:gd name="connsiteX6" fmla="*/ 702838 w 1565766"/>
                <a:gd name="connsiteY6" fmla="*/ 1561726 h 1687248"/>
                <a:gd name="connsiteX7" fmla="*/ 0 w 1565766"/>
                <a:gd name="connsiteY7" fmla="*/ 782884 h 1687248"/>
                <a:gd name="connsiteX8" fmla="*/ 782883 w 1565766"/>
                <a:gd name="connsiteY8" fmla="*/ 0 h 1687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5766" h="1687248">
                  <a:moveTo>
                    <a:pt x="782883" y="0"/>
                  </a:moveTo>
                  <a:cubicBezTo>
                    <a:pt x="1215257" y="0"/>
                    <a:pt x="1565766" y="350509"/>
                    <a:pt x="1565766" y="782884"/>
                  </a:cubicBezTo>
                  <a:cubicBezTo>
                    <a:pt x="1565766" y="1188236"/>
                    <a:pt x="1257702" y="1521635"/>
                    <a:pt x="862928" y="1561726"/>
                  </a:cubicBezTo>
                  <a:lnTo>
                    <a:pt x="855467" y="1562103"/>
                  </a:lnTo>
                  <a:lnTo>
                    <a:pt x="782883" y="1687248"/>
                  </a:lnTo>
                  <a:lnTo>
                    <a:pt x="710299" y="1562103"/>
                  </a:lnTo>
                  <a:lnTo>
                    <a:pt x="702838" y="1561726"/>
                  </a:lnTo>
                  <a:cubicBezTo>
                    <a:pt x="308065" y="1521635"/>
                    <a:pt x="0" y="1188236"/>
                    <a:pt x="0" y="782884"/>
                  </a:cubicBezTo>
                  <a:cubicBezTo>
                    <a:pt x="0" y="350509"/>
                    <a:pt x="350509" y="0"/>
                    <a:pt x="782883" y="0"/>
                  </a:cubicBezTo>
                  <a:close/>
                </a:path>
              </a:pathLst>
            </a:custGeom>
            <a:solidFill>
              <a:schemeClr val="accent1">
                <a:alpha val="36000"/>
              </a:schemeClr>
            </a:solidFill>
            <a:ln w="12700">
              <a:gradFill>
                <a:gsLst>
                  <a:gs pos="0">
                    <a:schemeClr val="accent1">
                      <a:lumMod val="5000"/>
                      <a:lumOff val="95000"/>
                    </a:schemeClr>
                  </a:gs>
                  <a:gs pos="74000">
                    <a:schemeClr val="accent1">
                      <a:lumMod val="45000"/>
                      <a:lumOff val="55000"/>
                    </a:schemeClr>
                  </a:gs>
                  <a:gs pos="0">
                    <a:schemeClr val="accent1"/>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0" dirty="0">
                <a:solidFill>
                  <a:schemeClr val="bg1"/>
                </a:solidFill>
              </a:endParaRPr>
            </a:p>
          </p:txBody>
        </p:sp>
        <p:sp>
          <p:nvSpPr>
            <p:cNvPr id="21" name="矩形 20">
              <a:extLst>
                <a:ext uri="{FF2B5EF4-FFF2-40B4-BE49-F238E27FC236}">
                  <a16:creationId xmlns="" xmlns:a16="http://schemas.microsoft.com/office/drawing/2014/main" id="{05729BCA-C04B-4AE5-9220-98CA81C66988}"/>
                </a:ext>
              </a:extLst>
            </p:cNvPr>
            <p:cNvSpPr/>
            <p:nvPr/>
          </p:nvSpPr>
          <p:spPr>
            <a:xfrm>
              <a:off x="1780684" y="2183999"/>
              <a:ext cx="1210588" cy="707886"/>
            </a:xfrm>
            <a:prstGeom prst="rect">
              <a:avLst/>
            </a:prstGeom>
          </p:spPr>
          <p:txBody>
            <a:bodyPr wrap="none">
              <a:spAutoFit/>
            </a:bodyPr>
            <a:lstStyle/>
            <a:p>
              <a:pPr algn="ctr"/>
              <a:r>
                <a:rPr lang="zh-CN" altLang="en-US" sz="2000" dirty="0">
                  <a:solidFill>
                    <a:schemeClr val="bg1"/>
                  </a:solidFill>
                  <a:latin typeface="思源黑体 CN Bold" panose="020B0800000000000000" pitchFamily="34" charset="-122"/>
                  <a:ea typeface="思源黑体 CN Bold" panose="020B0800000000000000" pitchFamily="34" charset="-122"/>
                </a:rPr>
                <a:t>高扩展</a:t>
              </a:r>
              <a:endParaRPr lang="en-US" altLang="zh-CN" sz="2000" dirty="0">
                <a:solidFill>
                  <a:schemeClr val="bg1"/>
                </a:solidFill>
                <a:latin typeface="思源黑体 CN Bold" panose="020B0800000000000000" pitchFamily="34" charset="-122"/>
                <a:ea typeface="思源黑体 CN Bold" panose="020B0800000000000000" pitchFamily="34" charset="-122"/>
              </a:endParaRPr>
            </a:p>
            <a:p>
              <a:pPr algn="ctr"/>
              <a:r>
                <a:rPr lang="zh-CN" altLang="en-US" sz="2000" dirty="0">
                  <a:solidFill>
                    <a:schemeClr val="bg1"/>
                  </a:solidFill>
                  <a:latin typeface="思源黑体 CN Bold" panose="020B0800000000000000" pitchFamily="34" charset="-122"/>
                  <a:ea typeface="思源黑体 CN Bold" panose="020B0800000000000000" pitchFamily="34" charset="-122"/>
                </a:rPr>
                <a:t>高可靠性</a:t>
              </a:r>
            </a:p>
          </p:txBody>
        </p:sp>
      </p:grpSp>
      <p:sp>
        <p:nvSpPr>
          <p:cNvPr id="22" name="矩形 21">
            <a:extLst>
              <a:ext uri="{FF2B5EF4-FFF2-40B4-BE49-F238E27FC236}">
                <a16:creationId xmlns="" xmlns:a16="http://schemas.microsoft.com/office/drawing/2014/main" id="{01478FA0-4694-4097-A714-6A3EEDB36235}"/>
              </a:ext>
            </a:extLst>
          </p:cNvPr>
          <p:cNvSpPr/>
          <p:nvPr/>
        </p:nvSpPr>
        <p:spPr>
          <a:xfrm>
            <a:off x="6542829" y="4212291"/>
            <a:ext cx="1673750" cy="1336007"/>
          </a:xfrm>
          <a:prstGeom prst="rect">
            <a:avLst/>
          </a:prstGeom>
        </p:spPr>
        <p:txBody>
          <a:bodyPr wrap="square">
            <a:spAutoFit/>
          </a:bodyPr>
          <a:lstStyle/>
          <a:p>
            <a:pPr>
              <a:lnSpc>
                <a:spcPct val="150000"/>
              </a:lnSpc>
            </a:pPr>
            <a:r>
              <a:rPr lang="zh-CN" altLang="en-US" sz="1100" dirty="0">
                <a:solidFill>
                  <a:schemeClr val="bg1"/>
                </a:solidFill>
              </a:rPr>
              <a:t>基于网络构建的云计算可以快速灵活适应用户不断变化的需要，同时通过网络冗余机制实现高可靠性</a:t>
            </a:r>
          </a:p>
        </p:txBody>
      </p:sp>
      <p:sp>
        <p:nvSpPr>
          <p:cNvPr id="23" name="圆角矩形 58">
            <a:extLst>
              <a:ext uri="{FF2B5EF4-FFF2-40B4-BE49-F238E27FC236}">
                <a16:creationId xmlns="" xmlns:a16="http://schemas.microsoft.com/office/drawing/2014/main" id="{DAFCEAF1-8483-45E1-A15E-76F2D420C715}"/>
              </a:ext>
            </a:extLst>
          </p:cNvPr>
          <p:cNvSpPr/>
          <p:nvPr/>
        </p:nvSpPr>
        <p:spPr>
          <a:xfrm>
            <a:off x="8969147" y="4086456"/>
            <a:ext cx="1673750" cy="1687248"/>
          </a:xfrm>
          <a:prstGeom prst="roundRect">
            <a:avLst>
              <a:gd name="adj" fmla="val 9079"/>
            </a:avLst>
          </a:prstGeom>
          <a:noFill/>
          <a:ln w="12700">
            <a:gradFill>
              <a:gsLst>
                <a:gs pos="0">
                  <a:schemeClr val="accent1"/>
                </a:gs>
                <a:gs pos="53000">
                  <a:schemeClr val="accent1">
                    <a:lumMod val="45000"/>
                    <a:lumOff val="55000"/>
                  </a:schemeClr>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chemeClr val="bg1"/>
              </a:solidFill>
            </a:endParaRPr>
          </a:p>
        </p:txBody>
      </p:sp>
      <p:grpSp>
        <p:nvGrpSpPr>
          <p:cNvPr id="24" name="组合 23">
            <a:extLst>
              <a:ext uri="{FF2B5EF4-FFF2-40B4-BE49-F238E27FC236}">
                <a16:creationId xmlns="" xmlns:a16="http://schemas.microsoft.com/office/drawing/2014/main" id="{11895A54-92A4-4961-AED7-D52C117FEFFE}"/>
              </a:ext>
            </a:extLst>
          </p:cNvPr>
          <p:cNvGrpSpPr/>
          <p:nvPr/>
        </p:nvGrpSpPr>
        <p:grpSpPr>
          <a:xfrm>
            <a:off x="9023139" y="2041624"/>
            <a:ext cx="1565766" cy="1687248"/>
            <a:chOff x="1603095" y="1755874"/>
            <a:chExt cx="1565766" cy="1687248"/>
          </a:xfrm>
        </p:grpSpPr>
        <p:sp>
          <p:nvSpPr>
            <p:cNvPr id="25" name="任意多边形: 形状 24">
              <a:extLst>
                <a:ext uri="{FF2B5EF4-FFF2-40B4-BE49-F238E27FC236}">
                  <a16:creationId xmlns="" xmlns:a16="http://schemas.microsoft.com/office/drawing/2014/main" id="{6B066A41-5CE8-4F57-960D-AAB98B84F8EA}"/>
                </a:ext>
              </a:extLst>
            </p:cNvPr>
            <p:cNvSpPr/>
            <p:nvPr/>
          </p:nvSpPr>
          <p:spPr>
            <a:xfrm>
              <a:off x="1603095" y="1755874"/>
              <a:ext cx="1565766" cy="1687248"/>
            </a:xfrm>
            <a:custGeom>
              <a:avLst/>
              <a:gdLst>
                <a:gd name="connsiteX0" fmla="*/ 782883 w 1565766"/>
                <a:gd name="connsiteY0" fmla="*/ 0 h 1687248"/>
                <a:gd name="connsiteX1" fmla="*/ 1565766 w 1565766"/>
                <a:gd name="connsiteY1" fmla="*/ 782884 h 1687248"/>
                <a:gd name="connsiteX2" fmla="*/ 862928 w 1565766"/>
                <a:gd name="connsiteY2" fmla="*/ 1561726 h 1687248"/>
                <a:gd name="connsiteX3" fmla="*/ 855467 w 1565766"/>
                <a:gd name="connsiteY3" fmla="*/ 1562103 h 1687248"/>
                <a:gd name="connsiteX4" fmla="*/ 782883 w 1565766"/>
                <a:gd name="connsiteY4" fmla="*/ 1687248 h 1687248"/>
                <a:gd name="connsiteX5" fmla="*/ 710299 w 1565766"/>
                <a:gd name="connsiteY5" fmla="*/ 1562103 h 1687248"/>
                <a:gd name="connsiteX6" fmla="*/ 702838 w 1565766"/>
                <a:gd name="connsiteY6" fmla="*/ 1561726 h 1687248"/>
                <a:gd name="connsiteX7" fmla="*/ 0 w 1565766"/>
                <a:gd name="connsiteY7" fmla="*/ 782884 h 1687248"/>
                <a:gd name="connsiteX8" fmla="*/ 782883 w 1565766"/>
                <a:gd name="connsiteY8" fmla="*/ 0 h 1687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5766" h="1687248">
                  <a:moveTo>
                    <a:pt x="782883" y="0"/>
                  </a:moveTo>
                  <a:cubicBezTo>
                    <a:pt x="1215257" y="0"/>
                    <a:pt x="1565766" y="350509"/>
                    <a:pt x="1565766" y="782884"/>
                  </a:cubicBezTo>
                  <a:cubicBezTo>
                    <a:pt x="1565766" y="1188236"/>
                    <a:pt x="1257702" y="1521635"/>
                    <a:pt x="862928" y="1561726"/>
                  </a:cubicBezTo>
                  <a:lnTo>
                    <a:pt x="855467" y="1562103"/>
                  </a:lnTo>
                  <a:lnTo>
                    <a:pt x="782883" y="1687248"/>
                  </a:lnTo>
                  <a:lnTo>
                    <a:pt x="710299" y="1562103"/>
                  </a:lnTo>
                  <a:lnTo>
                    <a:pt x="702838" y="1561726"/>
                  </a:lnTo>
                  <a:cubicBezTo>
                    <a:pt x="308065" y="1521635"/>
                    <a:pt x="0" y="1188236"/>
                    <a:pt x="0" y="782884"/>
                  </a:cubicBezTo>
                  <a:cubicBezTo>
                    <a:pt x="0" y="350509"/>
                    <a:pt x="350509" y="0"/>
                    <a:pt x="782883" y="0"/>
                  </a:cubicBezTo>
                  <a:close/>
                </a:path>
              </a:pathLst>
            </a:custGeom>
            <a:solidFill>
              <a:schemeClr val="accent1">
                <a:alpha val="36000"/>
              </a:schemeClr>
            </a:solidFill>
            <a:ln w="12700">
              <a:gradFill>
                <a:gsLst>
                  <a:gs pos="0">
                    <a:schemeClr val="accent1">
                      <a:lumMod val="5000"/>
                      <a:lumOff val="95000"/>
                    </a:schemeClr>
                  </a:gs>
                  <a:gs pos="74000">
                    <a:schemeClr val="accent1">
                      <a:lumMod val="45000"/>
                      <a:lumOff val="55000"/>
                    </a:schemeClr>
                  </a:gs>
                  <a:gs pos="0">
                    <a:schemeClr val="accent1"/>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0" dirty="0">
                <a:solidFill>
                  <a:schemeClr val="bg1"/>
                </a:solidFill>
              </a:endParaRPr>
            </a:p>
          </p:txBody>
        </p:sp>
        <p:sp>
          <p:nvSpPr>
            <p:cNvPr id="26" name="矩形 25">
              <a:extLst>
                <a:ext uri="{FF2B5EF4-FFF2-40B4-BE49-F238E27FC236}">
                  <a16:creationId xmlns="" xmlns:a16="http://schemas.microsoft.com/office/drawing/2014/main" id="{735434D8-0A92-47F9-83AF-9C2075D6DEDD}"/>
                </a:ext>
              </a:extLst>
            </p:cNvPr>
            <p:cNvSpPr/>
            <p:nvPr/>
          </p:nvSpPr>
          <p:spPr>
            <a:xfrm>
              <a:off x="1908924" y="2183999"/>
              <a:ext cx="954107" cy="707886"/>
            </a:xfrm>
            <a:prstGeom prst="rect">
              <a:avLst/>
            </a:prstGeom>
          </p:spPr>
          <p:txBody>
            <a:bodyPr wrap="none">
              <a:spAutoFit/>
            </a:bodyPr>
            <a:lstStyle/>
            <a:p>
              <a:pPr algn="ctr"/>
              <a:r>
                <a:rPr lang="zh-CN" altLang="en-US" sz="2000" dirty="0">
                  <a:solidFill>
                    <a:schemeClr val="bg1"/>
                  </a:solidFill>
                  <a:latin typeface="思源黑体 CN Bold" panose="020B0800000000000000" pitchFamily="34" charset="-122"/>
                  <a:ea typeface="思源黑体 CN Bold" panose="020B0800000000000000" pitchFamily="34" charset="-122"/>
                </a:rPr>
                <a:t>资源</a:t>
              </a:r>
              <a:endParaRPr lang="en-US" altLang="zh-CN" sz="2000" dirty="0">
                <a:solidFill>
                  <a:schemeClr val="bg1"/>
                </a:solidFill>
                <a:latin typeface="思源黑体 CN Bold" panose="020B0800000000000000" pitchFamily="34" charset="-122"/>
                <a:ea typeface="思源黑体 CN Bold" panose="020B0800000000000000" pitchFamily="34" charset="-122"/>
              </a:endParaRPr>
            </a:p>
            <a:p>
              <a:pPr algn="ctr"/>
              <a:r>
                <a:rPr lang="zh-CN" altLang="en-US" sz="2000" dirty="0">
                  <a:solidFill>
                    <a:schemeClr val="bg1"/>
                  </a:solidFill>
                  <a:latin typeface="思源黑体 CN Bold" panose="020B0800000000000000" pitchFamily="34" charset="-122"/>
                  <a:ea typeface="思源黑体 CN Bold" panose="020B0800000000000000" pitchFamily="34" charset="-122"/>
                </a:rPr>
                <a:t>透明化</a:t>
              </a:r>
            </a:p>
          </p:txBody>
        </p:sp>
      </p:grpSp>
      <p:sp>
        <p:nvSpPr>
          <p:cNvPr id="27" name="矩形 26">
            <a:extLst>
              <a:ext uri="{FF2B5EF4-FFF2-40B4-BE49-F238E27FC236}">
                <a16:creationId xmlns="" xmlns:a16="http://schemas.microsoft.com/office/drawing/2014/main" id="{C7779AEE-147E-4913-A8F3-9E8A5E2203A6}"/>
              </a:ext>
            </a:extLst>
          </p:cNvPr>
          <p:cNvSpPr/>
          <p:nvPr/>
        </p:nvSpPr>
        <p:spPr>
          <a:xfrm>
            <a:off x="9023139" y="4212291"/>
            <a:ext cx="1673750" cy="1336007"/>
          </a:xfrm>
          <a:prstGeom prst="rect">
            <a:avLst/>
          </a:prstGeom>
        </p:spPr>
        <p:txBody>
          <a:bodyPr wrap="square">
            <a:spAutoFit/>
          </a:bodyPr>
          <a:lstStyle/>
          <a:p>
            <a:pPr>
              <a:lnSpc>
                <a:spcPct val="150000"/>
              </a:lnSpc>
            </a:pPr>
            <a:r>
              <a:rPr lang="zh-CN" altLang="en-US" sz="1100" dirty="0">
                <a:solidFill>
                  <a:schemeClr val="bg1"/>
                </a:solidFill>
              </a:rPr>
              <a:t>底层资源（计算</a:t>
            </a:r>
            <a:r>
              <a:rPr lang="en-US" altLang="zh-CN" sz="1100" dirty="0">
                <a:solidFill>
                  <a:schemeClr val="bg1"/>
                </a:solidFill>
              </a:rPr>
              <a:t>/</a:t>
            </a:r>
            <a:r>
              <a:rPr lang="zh-CN" altLang="en-US" sz="1100" dirty="0">
                <a:solidFill>
                  <a:schemeClr val="bg1"/>
                </a:solidFill>
              </a:rPr>
              <a:t>存储</a:t>
            </a:r>
            <a:r>
              <a:rPr lang="en-US" altLang="zh-CN" sz="1100" dirty="0">
                <a:solidFill>
                  <a:schemeClr val="bg1"/>
                </a:solidFill>
              </a:rPr>
              <a:t>/</a:t>
            </a:r>
            <a:r>
              <a:rPr lang="zh-CN" altLang="en-US" sz="1100" dirty="0">
                <a:solidFill>
                  <a:schemeClr val="bg1"/>
                </a:solidFill>
              </a:rPr>
              <a:t>网络资源等）对用户透明，用户无需了解资源具体实现和地理分布等细节</a:t>
            </a:r>
          </a:p>
        </p:txBody>
      </p:sp>
    </p:spTree>
    <p:extLst>
      <p:ext uri="{BB962C8B-B14F-4D97-AF65-F5344CB8AC3E}">
        <p14:creationId xmlns:p14="http://schemas.microsoft.com/office/powerpoint/2010/main" val="2587853460"/>
      </p:ext>
    </p:extLst>
  </p:cSld>
  <p:clrMapOvr>
    <a:masterClrMapping/>
  </p:clrMapOvr>
  <mc:AlternateContent xmlns:mc="http://schemas.openxmlformats.org/markup-compatibility/2006" xmlns:p14="http://schemas.microsoft.com/office/powerpoint/2010/main">
    <mc:Choice Requires="p14">
      <p:transition spd="slow" p14:dur="1500" advTm="2300">
        <p:random/>
      </p:transition>
    </mc:Choice>
    <mc:Fallback xmlns="">
      <p:transition spd="slow" advTm="23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500"/>
                                        <p:tgtEl>
                                          <p:spTgt spid="12"/>
                                        </p:tgtEl>
                                      </p:cBhvr>
                                    </p:animEffect>
                                  </p:childTnLst>
                                </p:cTn>
                              </p:par>
                              <p:par>
                                <p:cTn id="8" presetID="22" presetClass="entr" presetSubtype="1"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up)">
                                      <p:cBhvr>
                                        <p:cTn id="10" dur="500"/>
                                        <p:tgtEl>
                                          <p:spTgt spid="14"/>
                                        </p:tgtEl>
                                      </p:cBhvr>
                                    </p:animEffect>
                                  </p:childTnLst>
                                </p:cTn>
                              </p:par>
                              <p:par>
                                <p:cTn id="11" presetID="22" presetClass="entr" presetSubtype="1"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up)">
                                      <p:cBhvr>
                                        <p:cTn id="13" dur="500"/>
                                        <p:tgtEl>
                                          <p:spTgt spid="19"/>
                                        </p:tgtEl>
                                      </p:cBhvr>
                                    </p:animEffect>
                                  </p:childTnLst>
                                </p:cTn>
                              </p:par>
                              <p:par>
                                <p:cTn id="14" presetID="22" presetClass="entr" presetSubtype="1"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wipe(up)">
                                      <p:cBhvr>
                                        <p:cTn id="16" dur="500"/>
                                        <p:tgtEl>
                                          <p:spTgt spid="24"/>
                                        </p:tgtEl>
                                      </p:cBhvr>
                                    </p:animEffect>
                                  </p:childTnLst>
                                </p:cTn>
                              </p:par>
                            </p:childTnLst>
                          </p:cTn>
                        </p:par>
                        <p:par>
                          <p:cTn id="17" fill="hold">
                            <p:stCondLst>
                              <p:cond delay="500"/>
                            </p:stCondLst>
                            <p:childTnLst>
                              <p:par>
                                <p:cTn id="18" presetID="6" presetClass="entr" presetSubtype="16"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circle(in)">
                                      <p:cBhvr>
                                        <p:cTn id="20" dur="800"/>
                                        <p:tgtEl>
                                          <p:spTgt spid="8"/>
                                        </p:tgtEl>
                                      </p:cBhvr>
                                    </p:animEffect>
                                  </p:childTnLst>
                                </p:cTn>
                              </p:par>
                              <p:par>
                                <p:cTn id="21" presetID="6" presetClass="entr" presetSubtype="16"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circle(in)">
                                      <p:cBhvr>
                                        <p:cTn id="23" dur="800"/>
                                        <p:tgtEl>
                                          <p:spTgt spid="13"/>
                                        </p:tgtEl>
                                      </p:cBhvr>
                                    </p:animEffect>
                                  </p:childTnLst>
                                </p:cTn>
                              </p:par>
                              <p:par>
                                <p:cTn id="24" presetID="6" presetClass="entr" presetSubtype="16"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circle(in)">
                                      <p:cBhvr>
                                        <p:cTn id="26" dur="800"/>
                                        <p:tgtEl>
                                          <p:spTgt spid="18"/>
                                        </p:tgtEl>
                                      </p:cBhvr>
                                    </p:animEffect>
                                  </p:childTnLst>
                                </p:cTn>
                              </p:par>
                              <p:par>
                                <p:cTn id="27" presetID="6" presetClass="entr" presetSubtype="16"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circle(in)">
                                      <p:cBhvr>
                                        <p:cTn id="29" dur="800"/>
                                        <p:tgtEl>
                                          <p:spTgt spid="23"/>
                                        </p:tgtEl>
                                      </p:cBhvr>
                                    </p:animEffect>
                                  </p:childTnLst>
                                </p:cTn>
                              </p:par>
                            </p:childTnLst>
                          </p:cTn>
                        </p:par>
                        <p:par>
                          <p:cTn id="30" fill="hold">
                            <p:stCondLst>
                              <p:cond delay="1300"/>
                            </p:stCondLst>
                            <p:childTnLst>
                              <p:par>
                                <p:cTn id="31" presetID="2" presetClass="entr" presetSubtype="4"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ppt_x"/>
                                          </p:val>
                                        </p:tav>
                                        <p:tav tm="100000">
                                          <p:val>
                                            <p:strVal val="#ppt_x"/>
                                          </p:val>
                                        </p:tav>
                                      </p:tavLst>
                                    </p:anim>
                                    <p:anim calcmode="lin" valueType="num">
                                      <p:cBhvr additive="base">
                                        <p:cTn id="34" dur="500" fill="hold"/>
                                        <p:tgtEl>
                                          <p:spTgt spid="10"/>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ppt_x"/>
                                          </p:val>
                                        </p:tav>
                                        <p:tav tm="100000">
                                          <p:val>
                                            <p:strVal val="#ppt_x"/>
                                          </p:val>
                                        </p:tav>
                                      </p:tavLst>
                                    </p:anim>
                                    <p:anim calcmode="lin" valueType="num">
                                      <p:cBhvr additive="base">
                                        <p:cTn id="38" dur="500" fill="hold"/>
                                        <p:tgtEl>
                                          <p:spTgt spid="17"/>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500" fill="hold"/>
                                        <p:tgtEl>
                                          <p:spTgt spid="22"/>
                                        </p:tgtEl>
                                        <p:attrNameLst>
                                          <p:attrName>ppt_x</p:attrName>
                                        </p:attrNameLst>
                                      </p:cBhvr>
                                      <p:tavLst>
                                        <p:tav tm="0">
                                          <p:val>
                                            <p:strVal val="#ppt_x"/>
                                          </p:val>
                                        </p:tav>
                                        <p:tav tm="100000">
                                          <p:val>
                                            <p:strVal val="#ppt_x"/>
                                          </p:val>
                                        </p:tav>
                                      </p:tavLst>
                                    </p:anim>
                                    <p:anim calcmode="lin" valueType="num">
                                      <p:cBhvr additive="base">
                                        <p:cTn id="42" dur="500" fill="hold"/>
                                        <p:tgtEl>
                                          <p:spTgt spid="22"/>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27"/>
                                        </p:tgtEl>
                                        <p:attrNameLst>
                                          <p:attrName>style.visibility</p:attrName>
                                        </p:attrNameLst>
                                      </p:cBhvr>
                                      <p:to>
                                        <p:strVal val="visible"/>
                                      </p:to>
                                    </p:set>
                                    <p:anim calcmode="lin" valueType="num">
                                      <p:cBhvr additive="base">
                                        <p:cTn id="45" dur="500" fill="hold"/>
                                        <p:tgtEl>
                                          <p:spTgt spid="27"/>
                                        </p:tgtEl>
                                        <p:attrNameLst>
                                          <p:attrName>ppt_x</p:attrName>
                                        </p:attrNameLst>
                                      </p:cBhvr>
                                      <p:tavLst>
                                        <p:tav tm="0">
                                          <p:val>
                                            <p:strVal val="#ppt_x"/>
                                          </p:val>
                                        </p:tav>
                                        <p:tav tm="100000">
                                          <p:val>
                                            <p:strVal val="#ppt_x"/>
                                          </p:val>
                                        </p:tav>
                                      </p:tavLst>
                                    </p:anim>
                                    <p:anim calcmode="lin" valueType="num">
                                      <p:cBhvr additive="base">
                                        <p:cTn id="46"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10" grpId="0"/>
      <p:bldP spid="13" grpId="0" bldLvl="0" animBg="1"/>
      <p:bldP spid="17" grpId="0"/>
      <p:bldP spid="18" grpId="0" bldLvl="0" animBg="1"/>
      <p:bldP spid="22" grpId="0"/>
      <p:bldP spid="23" grpId="0" bldLvl="0" animBg="1"/>
      <p:bldP spid="2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D695A36F-65DE-4BA0-B27D-38DF64854EAF}"/>
              </a:ext>
            </a:extLst>
          </p:cNvPr>
          <p:cNvGrpSpPr/>
          <p:nvPr/>
        </p:nvGrpSpPr>
        <p:grpSpPr>
          <a:xfrm>
            <a:off x="3613427" y="282265"/>
            <a:ext cx="4965147" cy="609273"/>
            <a:chOff x="3613427" y="282265"/>
            <a:chExt cx="4965147" cy="609273"/>
          </a:xfrm>
        </p:grpSpPr>
        <p:pic>
          <p:nvPicPr>
            <p:cNvPr id="3" name="图片 2">
              <a:extLst>
                <a:ext uri="{FF2B5EF4-FFF2-40B4-BE49-F238E27FC236}">
                  <a16:creationId xmlns="" xmlns:a16="http://schemas.microsoft.com/office/drawing/2014/main" id="{4312625C-EC29-4849-86F1-F33EAD8EA86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V="1">
              <a:off x="3737908" y="282265"/>
              <a:ext cx="4716185" cy="609273"/>
            </a:xfrm>
            <a:prstGeom prst="rect">
              <a:avLst/>
            </a:prstGeom>
          </p:spPr>
        </p:pic>
        <p:sp>
          <p:nvSpPr>
            <p:cNvPr id="4" name="文本框 3">
              <a:extLst>
                <a:ext uri="{FF2B5EF4-FFF2-40B4-BE49-F238E27FC236}">
                  <a16:creationId xmlns="" xmlns:a16="http://schemas.microsoft.com/office/drawing/2014/main" id="{E00C5390-4740-4143-A265-94D6739F671B}"/>
                </a:ext>
              </a:extLst>
            </p:cNvPr>
            <p:cNvSpPr txBox="1"/>
            <p:nvPr/>
          </p:nvSpPr>
          <p:spPr>
            <a:xfrm>
              <a:off x="3613427" y="356888"/>
              <a:ext cx="4965147" cy="523220"/>
            </a:xfrm>
            <a:prstGeom prst="rect">
              <a:avLst/>
            </a:prstGeom>
            <a:noFill/>
            <a:effectLst>
              <a:outerShdw blurRad="50800" dist="38100" dir="8100000" algn="tr" rotWithShape="0">
                <a:prstClr val="black">
                  <a:alpha val="40000"/>
                </a:prstClr>
              </a:outerShdw>
            </a:effectLst>
          </p:spPr>
          <p:txBody>
            <a:bodyPr wrap="square" rtlCol="0">
              <a:spAutoFit/>
            </a:bodyPr>
            <a:lstStyle/>
            <a:p>
              <a:pPr algn="ctr"/>
              <a:r>
                <a:rPr lang="zh-CN" altLang="en-US" sz="2800" b="1" dirty="0">
                  <a:solidFill>
                    <a:schemeClr val="bg1"/>
                  </a:solidFill>
                  <a:latin typeface="思源黑体 CN Bold" panose="020B0800000000000000" pitchFamily="34" charset="-122"/>
                  <a:ea typeface="思源黑体 CN Bold" panose="020B0800000000000000" pitchFamily="34" charset="-122"/>
                </a:rPr>
                <a:t>云计算的</a:t>
              </a:r>
              <a:r>
                <a:rPr lang="en-US" altLang="zh-CN" sz="2800" b="1" dirty="0">
                  <a:solidFill>
                    <a:schemeClr val="bg1"/>
                  </a:solidFill>
                  <a:latin typeface="思源黑体 CN Bold" panose="020B0800000000000000" pitchFamily="34" charset="-122"/>
                  <a:ea typeface="思源黑体 CN Bold" panose="020B0800000000000000" pitchFamily="34" charset="-122"/>
                </a:rPr>
                <a:t>5</a:t>
              </a:r>
              <a:r>
                <a:rPr lang="zh-CN" altLang="en-US" sz="2800" b="1" dirty="0">
                  <a:solidFill>
                    <a:schemeClr val="bg1"/>
                  </a:solidFill>
                  <a:latin typeface="思源黑体 CN Bold" panose="020B0800000000000000" pitchFamily="34" charset="-122"/>
                  <a:ea typeface="思源黑体 CN Bold" panose="020B0800000000000000" pitchFamily="34" charset="-122"/>
                </a:rPr>
                <a:t>个基本特征</a:t>
              </a:r>
            </a:p>
          </p:txBody>
        </p:sp>
      </p:grpSp>
      <p:graphicFrame>
        <p:nvGraphicFramePr>
          <p:cNvPr id="16" name="图表 15">
            <a:extLst>
              <a:ext uri="{FF2B5EF4-FFF2-40B4-BE49-F238E27FC236}">
                <a16:creationId xmlns="" xmlns:a16="http://schemas.microsoft.com/office/drawing/2014/main" id="{3FD01898-009C-49F0-A0AC-42C7DC56BC32}"/>
              </a:ext>
            </a:extLst>
          </p:cNvPr>
          <p:cNvGraphicFramePr/>
          <p:nvPr>
            <p:extLst>
              <p:ext uri="{D42A27DB-BD31-4B8C-83A1-F6EECF244321}">
                <p14:modId xmlns:p14="http://schemas.microsoft.com/office/powerpoint/2010/main" val="2489868459"/>
              </p:ext>
            </p:extLst>
          </p:nvPr>
        </p:nvGraphicFramePr>
        <p:xfrm>
          <a:off x="3258185" y="1721848"/>
          <a:ext cx="5675629" cy="3783753"/>
        </p:xfrm>
        <a:graphic>
          <a:graphicData uri="http://schemas.openxmlformats.org/drawingml/2006/chart">
            <c:chart xmlns:c="http://schemas.openxmlformats.org/drawingml/2006/chart" xmlns:r="http://schemas.openxmlformats.org/officeDocument/2006/relationships" r:id="rId5"/>
          </a:graphicData>
        </a:graphic>
      </p:graphicFrame>
      <p:sp>
        <p:nvSpPr>
          <p:cNvPr id="18" name="矩形 17">
            <a:extLst>
              <a:ext uri="{FF2B5EF4-FFF2-40B4-BE49-F238E27FC236}">
                <a16:creationId xmlns="" xmlns:a16="http://schemas.microsoft.com/office/drawing/2014/main" id="{5826A15C-3760-411D-AE33-DDC7DE94F517}"/>
              </a:ext>
            </a:extLst>
          </p:cNvPr>
          <p:cNvSpPr/>
          <p:nvPr/>
        </p:nvSpPr>
        <p:spPr>
          <a:xfrm>
            <a:off x="8933814" y="1992477"/>
            <a:ext cx="1799772" cy="400110"/>
          </a:xfrm>
          <a:prstGeom prst="rect">
            <a:avLst/>
          </a:prstGeom>
        </p:spPr>
        <p:txBody>
          <a:bodyPr wrap="square">
            <a:spAutoFit/>
          </a:bodyPr>
          <a:lstStyle/>
          <a:p>
            <a:r>
              <a:rPr lang="zh-CN" altLang="en-US" sz="2000" dirty="0">
                <a:solidFill>
                  <a:schemeClr val="bg1"/>
                </a:solidFill>
                <a:latin typeface="思源黑体 CN Bold" panose="020B0800000000000000" pitchFamily="34" charset="-122"/>
                <a:ea typeface="思源黑体 CN Bold" panose="020B0800000000000000" pitchFamily="34" charset="-122"/>
              </a:rPr>
              <a:t>普遍网络访问</a:t>
            </a:r>
          </a:p>
        </p:txBody>
      </p:sp>
      <p:cxnSp>
        <p:nvCxnSpPr>
          <p:cNvPr id="24" name="直接连接符 23">
            <a:extLst>
              <a:ext uri="{FF2B5EF4-FFF2-40B4-BE49-F238E27FC236}">
                <a16:creationId xmlns="" xmlns:a16="http://schemas.microsoft.com/office/drawing/2014/main" id="{4D9A5CF6-408C-4DDE-82B8-3A5372B4D2F1}"/>
              </a:ext>
            </a:extLst>
          </p:cNvPr>
          <p:cNvCxnSpPr>
            <a:cxnSpLocks/>
          </p:cNvCxnSpPr>
          <p:nvPr/>
        </p:nvCxnSpPr>
        <p:spPr>
          <a:xfrm flipV="1">
            <a:off x="7788389" y="2177144"/>
            <a:ext cx="934697" cy="283027"/>
          </a:xfrm>
          <a:prstGeom prst="line">
            <a:avLst/>
          </a:prstGeom>
        </p:spPr>
        <p:style>
          <a:lnRef idx="1">
            <a:schemeClr val="accent1"/>
          </a:lnRef>
          <a:fillRef idx="0">
            <a:schemeClr val="accent1"/>
          </a:fillRef>
          <a:effectRef idx="0">
            <a:schemeClr val="accent1"/>
          </a:effectRef>
          <a:fontRef idx="minor">
            <a:schemeClr val="tx1"/>
          </a:fontRef>
        </p:style>
      </p:cxnSp>
      <p:sp>
        <p:nvSpPr>
          <p:cNvPr id="25" name="文本框 24">
            <a:extLst>
              <a:ext uri="{FF2B5EF4-FFF2-40B4-BE49-F238E27FC236}">
                <a16:creationId xmlns="" xmlns:a16="http://schemas.microsoft.com/office/drawing/2014/main" id="{3D3FC145-F4DD-410D-9DD8-D60E0B1825B0}"/>
              </a:ext>
            </a:extLst>
          </p:cNvPr>
          <p:cNvSpPr txBox="1"/>
          <p:nvPr/>
        </p:nvSpPr>
        <p:spPr>
          <a:xfrm>
            <a:off x="6313444" y="2361809"/>
            <a:ext cx="838335" cy="523220"/>
          </a:xfrm>
          <a:prstGeom prst="rect">
            <a:avLst/>
          </a:prstGeom>
          <a:noFill/>
        </p:spPr>
        <p:txBody>
          <a:bodyPr wrap="square" rtlCol="0">
            <a:spAutoFit/>
          </a:bodyPr>
          <a:lstStyle/>
          <a:p>
            <a:pPr algn="ctr"/>
            <a:r>
              <a:rPr lang="en-US" altLang="zh-CN" sz="2800" b="1" dirty="0">
                <a:solidFill>
                  <a:schemeClr val="bg1"/>
                </a:solidFill>
              </a:rPr>
              <a:t>01</a:t>
            </a:r>
            <a:endParaRPr lang="zh-CN" altLang="en-US" sz="2800" b="1" dirty="0">
              <a:solidFill>
                <a:schemeClr val="bg1"/>
              </a:solidFill>
            </a:endParaRPr>
          </a:p>
        </p:txBody>
      </p:sp>
      <p:sp>
        <p:nvSpPr>
          <p:cNvPr id="26" name="文本框 25">
            <a:extLst>
              <a:ext uri="{FF2B5EF4-FFF2-40B4-BE49-F238E27FC236}">
                <a16:creationId xmlns="" xmlns:a16="http://schemas.microsoft.com/office/drawing/2014/main" id="{C93C3E13-DB2B-4768-9E6C-AB482B5B911C}"/>
              </a:ext>
            </a:extLst>
          </p:cNvPr>
          <p:cNvSpPr txBox="1"/>
          <p:nvPr/>
        </p:nvSpPr>
        <p:spPr>
          <a:xfrm>
            <a:off x="6732611" y="3671443"/>
            <a:ext cx="838335" cy="523220"/>
          </a:xfrm>
          <a:prstGeom prst="rect">
            <a:avLst/>
          </a:prstGeom>
          <a:noFill/>
        </p:spPr>
        <p:txBody>
          <a:bodyPr wrap="square" rtlCol="0">
            <a:spAutoFit/>
          </a:bodyPr>
          <a:lstStyle/>
          <a:p>
            <a:pPr algn="ctr"/>
            <a:r>
              <a:rPr lang="en-US" altLang="zh-CN" sz="2800" b="1" dirty="0">
                <a:solidFill>
                  <a:schemeClr val="bg1"/>
                </a:solidFill>
              </a:rPr>
              <a:t>02</a:t>
            </a:r>
            <a:endParaRPr lang="zh-CN" altLang="en-US" sz="2800" b="1" dirty="0">
              <a:solidFill>
                <a:schemeClr val="bg1"/>
              </a:solidFill>
            </a:endParaRPr>
          </a:p>
        </p:txBody>
      </p:sp>
      <p:sp>
        <p:nvSpPr>
          <p:cNvPr id="27" name="文本框 26">
            <a:extLst>
              <a:ext uri="{FF2B5EF4-FFF2-40B4-BE49-F238E27FC236}">
                <a16:creationId xmlns="" xmlns:a16="http://schemas.microsoft.com/office/drawing/2014/main" id="{146EA3D7-7FBD-4ADC-A6F0-CE1F932EC9DA}"/>
              </a:ext>
            </a:extLst>
          </p:cNvPr>
          <p:cNvSpPr txBox="1"/>
          <p:nvPr/>
        </p:nvSpPr>
        <p:spPr>
          <a:xfrm>
            <a:off x="5676831" y="4455215"/>
            <a:ext cx="838335" cy="523220"/>
          </a:xfrm>
          <a:prstGeom prst="rect">
            <a:avLst/>
          </a:prstGeom>
          <a:noFill/>
        </p:spPr>
        <p:txBody>
          <a:bodyPr wrap="square" rtlCol="0">
            <a:spAutoFit/>
          </a:bodyPr>
          <a:lstStyle/>
          <a:p>
            <a:pPr algn="ctr"/>
            <a:r>
              <a:rPr lang="en-US" altLang="zh-CN" sz="2800" b="1" dirty="0">
                <a:solidFill>
                  <a:schemeClr val="bg1"/>
                </a:solidFill>
              </a:rPr>
              <a:t>03</a:t>
            </a:r>
            <a:endParaRPr lang="zh-CN" altLang="en-US" sz="2800" b="1" dirty="0">
              <a:solidFill>
                <a:schemeClr val="bg1"/>
              </a:solidFill>
            </a:endParaRPr>
          </a:p>
        </p:txBody>
      </p:sp>
      <p:sp>
        <p:nvSpPr>
          <p:cNvPr id="28" name="文本框 27">
            <a:extLst>
              <a:ext uri="{FF2B5EF4-FFF2-40B4-BE49-F238E27FC236}">
                <a16:creationId xmlns="" xmlns:a16="http://schemas.microsoft.com/office/drawing/2014/main" id="{D3D6F070-E17B-4B50-97CF-C4ADA7BC2BEA}"/>
              </a:ext>
            </a:extLst>
          </p:cNvPr>
          <p:cNvSpPr txBox="1"/>
          <p:nvPr/>
        </p:nvSpPr>
        <p:spPr>
          <a:xfrm>
            <a:off x="4531408" y="3670772"/>
            <a:ext cx="838335" cy="523220"/>
          </a:xfrm>
          <a:prstGeom prst="rect">
            <a:avLst/>
          </a:prstGeom>
          <a:noFill/>
        </p:spPr>
        <p:txBody>
          <a:bodyPr wrap="square" rtlCol="0">
            <a:spAutoFit/>
          </a:bodyPr>
          <a:lstStyle/>
          <a:p>
            <a:pPr algn="ctr"/>
            <a:r>
              <a:rPr lang="en-US" altLang="zh-CN" sz="2800" b="1" dirty="0">
                <a:solidFill>
                  <a:schemeClr val="bg1"/>
                </a:solidFill>
              </a:rPr>
              <a:t>04</a:t>
            </a:r>
            <a:endParaRPr lang="zh-CN" altLang="en-US" sz="2800" b="1" dirty="0">
              <a:solidFill>
                <a:schemeClr val="bg1"/>
              </a:solidFill>
            </a:endParaRPr>
          </a:p>
        </p:txBody>
      </p:sp>
      <p:sp>
        <p:nvSpPr>
          <p:cNvPr id="29" name="文本框 28">
            <a:extLst>
              <a:ext uri="{FF2B5EF4-FFF2-40B4-BE49-F238E27FC236}">
                <a16:creationId xmlns="" xmlns:a16="http://schemas.microsoft.com/office/drawing/2014/main" id="{E39241D8-5192-415A-9784-15CD9AAF73D1}"/>
              </a:ext>
            </a:extLst>
          </p:cNvPr>
          <p:cNvSpPr txBox="1"/>
          <p:nvPr/>
        </p:nvSpPr>
        <p:spPr>
          <a:xfrm>
            <a:off x="5040222" y="2447872"/>
            <a:ext cx="838335" cy="523220"/>
          </a:xfrm>
          <a:prstGeom prst="rect">
            <a:avLst/>
          </a:prstGeom>
          <a:noFill/>
        </p:spPr>
        <p:txBody>
          <a:bodyPr wrap="square" rtlCol="0">
            <a:spAutoFit/>
          </a:bodyPr>
          <a:lstStyle/>
          <a:p>
            <a:pPr algn="ctr"/>
            <a:r>
              <a:rPr lang="en-US" altLang="zh-CN" sz="2800" b="1" dirty="0">
                <a:solidFill>
                  <a:schemeClr val="bg1"/>
                </a:solidFill>
              </a:rPr>
              <a:t>05</a:t>
            </a:r>
            <a:endParaRPr lang="zh-CN" altLang="en-US" sz="2800" b="1" dirty="0">
              <a:solidFill>
                <a:schemeClr val="bg1"/>
              </a:solidFill>
            </a:endParaRPr>
          </a:p>
        </p:txBody>
      </p:sp>
      <p:cxnSp>
        <p:nvCxnSpPr>
          <p:cNvPr id="30" name="直接连接符 29">
            <a:extLst>
              <a:ext uri="{FF2B5EF4-FFF2-40B4-BE49-F238E27FC236}">
                <a16:creationId xmlns="" xmlns:a16="http://schemas.microsoft.com/office/drawing/2014/main" id="{8F75CD35-F6EC-4B64-BE5E-01D7EB1BF9EA}"/>
              </a:ext>
            </a:extLst>
          </p:cNvPr>
          <p:cNvCxnSpPr>
            <a:cxnSpLocks/>
          </p:cNvCxnSpPr>
          <p:nvPr/>
        </p:nvCxnSpPr>
        <p:spPr>
          <a:xfrm>
            <a:off x="7909472" y="4139937"/>
            <a:ext cx="934697" cy="261223"/>
          </a:xfrm>
          <a:prstGeom prst="line">
            <a:avLst/>
          </a:prstGeom>
        </p:spPr>
        <p:style>
          <a:lnRef idx="1">
            <a:schemeClr val="accent1"/>
          </a:lnRef>
          <a:fillRef idx="0">
            <a:schemeClr val="accent1"/>
          </a:fillRef>
          <a:effectRef idx="0">
            <a:schemeClr val="accent1"/>
          </a:effectRef>
          <a:fontRef idx="minor">
            <a:schemeClr val="tx1"/>
          </a:fontRef>
        </p:style>
      </p:cxnSp>
      <p:sp>
        <p:nvSpPr>
          <p:cNvPr id="38" name="矩形 37">
            <a:extLst>
              <a:ext uri="{FF2B5EF4-FFF2-40B4-BE49-F238E27FC236}">
                <a16:creationId xmlns="" xmlns:a16="http://schemas.microsoft.com/office/drawing/2014/main" id="{157F8D17-73F0-4C71-887F-30CA7E4016A4}"/>
              </a:ext>
            </a:extLst>
          </p:cNvPr>
          <p:cNvSpPr/>
          <p:nvPr/>
        </p:nvSpPr>
        <p:spPr>
          <a:xfrm>
            <a:off x="8940529" y="4270549"/>
            <a:ext cx="1799772" cy="400110"/>
          </a:xfrm>
          <a:prstGeom prst="rect">
            <a:avLst/>
          </a:prstGeom>
        </p:spPr>
        <p:txBody>
          <a:bodyPr wrap="square">
            <a:spAutoFit/>
          </a:bodyPr>
          <a:lstStyle/>
          <a:p>
            <a:r>
              <a:rPr lang="zh-CN" altLang="en-US" sz="2000" dirty="0">
                <a:solidFill>
                  <a:schemeClr val="bg1"/>
                </a:solidFill>
                <a:latin typeface="思源黑体 CN Bold" panose="020B0800000000000000" pitchFamily="34" charset="-122"/>
                <a:ea typeface="思源黑体 CN Bold" panose="020B0800000000000000" pitchFamily="34" charset="-122"/>
              </a:rPr>
              <a:t>共享的资源池</a:t>
            </a:r>
          </a:p>
        </p:txBody>
      </p:sp>
      <p:sp>
        <p:nvSpPr>
          <p:cNvPr id="39" name="矩形 38">
            <a:extLst>
              <a:ext uri="{FF2B5EF4-FFF2-40B4-BE49-F238E27FC236}">
                <a16:creationId xmlns="" xmlns:a16="http://schemas.microsoft.com/office/drawing/2014/main" id="{44A2A2F9-B996-4261-B928-B98810DF3369}"/>
              </a:ext>
            </a:extLst>
          </p:cNvPr>
          <p:cNvSpPr/>
          <p:nvPr/>
        </p:nvSpPr>
        <p:spPr>
          <a:xfrm>
            <a:off x="1593588" y="1992477"/>
            <a:ext cx="1799772" cy="400110"/>
          </a:xfrm>
          <a:prstGeom prst="rect">
            <a:avLst/>
          </a:prstGeom>
        </p:spPr>
        <p:txBody>
          <a:bodyPr wrap="square">
            <a:spAutoFit/>
          </a:bodyPr>
          <a:lstStyle/>
          <a:p>
            <a:r>
              <a:rPr lang="zh-CN" altLang="en-US" sz="2000" dirty="0">
                <a:solidFill>
                  <a:schemeClr val="bg1"/>
                </a:solidFill>
                <a:latin typeface="思源黑体 CN Bold" panose="020B0800000000000000" pitchFamily="34" charset="-122"/>
                <a:ea typeface="思源黑体 CN Bold" panose="020B0800000000000000" pitchFamily="34" charset="-122"/>
              </a:rPr>
              <a:t>按需的自服务</a:t>
            </a:r>
          </a:p>
        </p:txBody>
      </p:sp>
      <p:cxnSp>
        <p:nvCxnSpPr>
          <p:cNvPr id="40" name="直接连接符 39">
            <a:extLst>
              <a:ext uri="{FF2B5EF4-FFF2-40B4-BE49-F238E27FC236}">
                <a16:creationId xmlns="" xmlns:a16="http://schemas.microsoft.com/office/drawing/2014/main" id="{58A5A0B1-2801-4496-8B6D-BF3909C0335C}"/>
              </a:ext>
            </a:extLst>
          </p:cNvPr>
          <p:cNvCxnSpPr>
            <a:cxnSpLocks/>
          </p:cNvCxnSpPr>
          <p:nvPr/>
        </p:nvCxnSpPr>
        <p:spPr>
          <a:xfrm flipH="1" flipV="1">
            <a:off x="3596711" y="2255608"/>
            <a:ext cx="934697" cy="283027"/>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直接连接符 40">
            <a:extLst>
              <a:ext uri="{FF2B5EF4-FFF2-40B4-BE49-F238E27FC236}">
                <a16:creationId xmlns="" xmlns:a16="http://schemas.microsoft.com/office/drawing/2014/main" id="{E4C7CE4D-8217-4077-8969-192221030C55}"/>
              </a:ext>
            </a:extLst>
          </p:cNvPr>
          <p:cNvCxnSpPr>
            <a:cxnSpLocks/>
          </p:cNvCxnSpPr>
          <p:nvPr/>
        </p:nvCxnSpPr>
        <p:spPr>
          <a:xfrm flipH="1">
            <a:off x="3385983" y="4166964"/>
            <a:ext cx="934697" cy="261223"/>
          </a:xfrm>
          <a:prstGeom prst="line">
            <a:avLst/>
          </a:prstGeom>
        </p:spPr>
        <p:style>
          <a:lnRef idx="1">
            <a:schemeClr val="accent1"/>
          </a:lnRef>
          <a:fillRef idx="0">
            <a:schemeClr val="accent1"/>
          </a:fillRef>
          <a:effectRef idx="0">
            <a:schemeClr val="accent1"/>
          </a:effectRef>
          <a:fontRef idx="minor">
            <a:schemeClr val="tx1"/>
          </a:fontRef>
        </p:style>
      </p:cxnSp>
      <p:sp>
        <p:nvSpPr>
          <p:cNvPr id="42" name="矩形 41">
            <a:extLst>
              <a:ext uri="{FF2B5EF4-FFF2-40B4-BE49-F238E27FC236}">
                <a16:creationId xmlns="" xmlns:a16="http://schemas.microsoft.com/office/drawing/2014/main" id="{EFC640F1-8C31-4B6E-9715-B1E7820314D6}"/>
              </a:ext>
            </a:extLst>
          </p:cNvPr>
          <p:cNvSpPr/>
          <p:nvPr/>
        </p:nvSpPr>
        <p:spPr>
          <a:xfrm>
            <a:off x="1593588" y="4270549"/>
            <a:ext cx="1799772" cy="400110"/>
          </a:xfrm>
          <a:prstGeom prst="rect">
            <a:avLst/>
          </a:prstGeom>
        </p:spPr>
        <p:txBody>
          <a:bodyPr wrap="square">
            <a:spAutoFit/>
          </a:bodyPr>
          <a:lstStyle/>
          <a:p>
            <a:r>
              <a:rPr lang="zh-CN" altLang="en-US" sz="2000" dirty="0">
                <a:solidFill>
                  <a:schemeClr val="bg1"/>
                </a:solidFill>
                <a:latin typeface="思源黑体 CN Bold" panose="020B0800000000000000" pitchFamily="34" charset="-122"/>
                <a:ea typeface="思源黑体 CN Bold" panose="020B0800000000000000" pitchFamily="34" charset="-122"/>
              </a:rPr>
              <a:t>可度量的服务</a:t>
            </a:r>
          </a:p>
        </p:txBody>
      </p:sp>
      <p:sp>
        <p:nvSpPr>
          <p:cNvPr id="44" name="矩形 43">
            <a:extLst>
              <a:ext uri="{FF2B5EF4-FFF2-40B4-BE49-F238E27FC236}">
                <a16:creationId xmlns="" xmlns:a16="http://schemas.microsoft.com/office/drawing/2014/main" id="{8010563B-4DDB-4C0C-937A-5881DE28209F}"/>
              </a:ext>
            </a:extLst>
          </p:cNvPr>
          <p:cNvSpPr/>
          <p:nvPr/>
        </p:nvSpPr>
        <p:spPr>
          <a:xfrm>
            <a:off x="5196114" y="5774336"/>
            <a:ext cx="1799772" cy="400110"/>
          </a:xfrm>
          <a:prstGeom prst="rect">
            <a:avLst/>
          </a:prstGeom>
        </p:spPr>
        <p:txBody>
          <a:bodyPr wrap="square">
            <a:spAutoFit/>
          </a:bodyPr>
          <a:lstStyle/>
          <a:p>
            <a:r>
              <a:rPr lang="zh-CN" altLang="en-US" sz="2000" dirty="0">
                <a:solidFill>
                  <a:schemeClr val="bg1"/>
                </a:solidFill>
                <a:latin typeface="思源黑体 CN Bold" panose="020B0800000000000000" pitchFamily="34" charset="-122"/>
                <a:ea typeface="思源黑体 CN Bold" panose="020B0800000000000000" pitchFamily="34" charset="-122"/>
              </a:rPr>
              <a:t>快速弹性能力</a:t>
            </a:r>
          </a:p>
        </p:txBody>
      </p:sp>
    </p:spTree>
    <p:extLst>
      <p:ext uri="{BB962C8B-B14F-4D97-AF65-F5344CB8AC3E}">
        <p14:creationId xmlns:p14="http://schemas.microsoft.com/office/powerpoint/2010/main" val="3665721045"/>
      </p:ext>
    </p:extLst>
  </p:cSld>
  <p:clrMapOvr>
    <a:masterClrMapping/>
  </p:clrMapOvr>
  <mc:AlternateContent xmlns:mc="http://schemas.openxmlformats.org/markup-compatibility/2006" xmlns:p14="http://schemas.microsoft.com/office/powerpoint/2010/main">
    <mc:Choice Requires="p14">
      <p:transition spd="slow" p14:dur="1500" advTm="3500">
        <p:random/>
      </p:transition>
    </mc:Choice>
    <mc:Fallback xmlns="">
      <p:transition spd="slow" advTm="3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heel(1)">
                                      <p:cBhvr>
                                        <p:cTn id="7" dur="1100"/>
                                        <p:tgtEl>
                                          <p:spTgt spid="16"/>
                                        </p:tgtEl>
                                      </p:cBhvr>
                                    </p:animEffect>
                                  </p:childTnLst>
                                </p:cTn>
                              </p:par>
                              <p:par>
                                <p:cTn id="8" presetID="10" presetClass="entr" presetSubtype="0" fill="hold" grpId="0" nodeType="withEffect">
                                  <p:stCondLst>
                                    <p:cond delay="20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500"/>
                                        <p:tgtEl>
                                          <p:spTgt spid="25"/>
                                        </p:tgtEl>
                                      </p:cBhvr>
                                    </p:animEffect>
                                  </p:childTnLst>
                                </p:cTn>
                              </p:par>
                              <p:par>
                                <p:cTn id="11" presetID="10" presetClass="entr" presetSubtype="0" fill="hold" grpId="0" nodeType="withEffect">
                                  <p:stCondLst>
                                    <p:cond delay="40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500"/>
                                        <p:tgtEl>
                                          <p:spTgt spid="26"/>
                                        </p:tgtEl>
                                      </p:cBhvr>
                                    </p:animEffect>
                                  </p:childTnLst>
                                </p:cTn>
                              </p:par>
                              <p:par>
                                <p:cTn id="14" presetID="10" presetClass="entr" presetSubtype="0" fill="hold" grpId="0" nodeType="withEffect">
                                  <p:stCondLst>
                                    <p:cond delay="60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par>
                                <p:cTn id="17" presetID="10" presetClass="entr" presetSubtype="0" fill="hold" grpId="0" nodeType="withEffect">
                                  <p:stCondLst>
                                    <p:cond delay="80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500"/>
                                        <p:tgtEl>
                                          <p:spTgt spid="28"/>
                                        </p:tgtEl>
                                      </p:cBhvr>
                                    </p:animEffect>
                                  </p:childTnLst>
                                </p:cTn>
                              </p:par>
                              <p:par>
                                <p:cTn id="20" presetID="10" presetClass="entr" presetSubtype="0" fill="hold" grpId="0" nodeType="withEffect">
                                  <p:stCondLst>
                                    <p:cond delay="110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500"/>
                                        <p:tgtEl>
                                          <p:spTgt spid="29"/>
                                        </p:tgtEl>
                                      </p:cBhvr>
                                    </p:animEffect>
                                  </p:childTnLst>
                                </p:cTn>
                              </p:par>
                            </p:childTnLst>
                          </p:cTn>
                        </p:par>
                        <p:par>
                          <p:cTn id="23" fill="hold">
                            <p:stCondLst>
                              <p:cond delay="1600"/>
                            </p:stCondLst>
                            <p:childTnLst>
                              <p:par>
                                <p:cTn id="24" presetID="22" presetClass="entr" presetSubtype="8" fill="hold" nodeType="after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wipe(left)">
                                      <p:cBhvr>
                                        <p:cTn id="26" dur="500"/>
                                        <p:tgtEl>
                                          <p:spTgt spid="24"/>
                                        </p:tgtEl>
                                      </p:cBhvr>
                                    </p:animEffect>
                                  </p:childTnLst>
                                </p:cTn>
                              </p:par>
                              <p:par>
                                <p:cTn id="27" presetID="22" presetClass="entr" presetSubtype="8" fill="hold" nodeType="with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wipe(left)">
                                      <p:cBhvr>
                                        <p:cTn id="29" dur="500"/>
                                        <p:tgtEl>
                                          <p:spTgt spid="30"/>
                                        </p:tgtEl>
                                      </p:cBhvr>
                                    </p:animEffect>
                                  </p:childTnLst>
                                </p:cTn>
                              </p:par>
                              <p:par>
                                <p:cTn id="30" presetID="22" presetClass="entr" presetSubtype="2" fill="hold" nodeType="with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wipe(right)">
                                      <p:cBhvr>
                                        <p:cTn id="32" dur="500"/>
                                        <p:tgtEl>
                                          <p:spTgt spid="40"/>
                                        </p:tgtEl>
                                      </p:cBhvr>
                                    </p:animEffect>
                                  </p:childTnLst>
                                </p:cTn>
                              </p:par>
                              <p:par>
                                <p:cTn id="33" presetID="22" presetClass="entr" presetSubtype="2" fill="hold" nodeType="with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wipe(right)">
                                      <p:cBhvr>
                                        <p:cTn id="35" dur="500"/>
                                        <p:tgtEl>
                                          <p:spTgt spid="41"/>
                                        </p:tgtEl>
                                      </p:cBhvr>
                                    </p:animEffect>
                                  </p:childTnLst>
                                </p:cTn>
                              </p:par>
                            </p:childTnLst>
                          </p:cTn>
                        </p:par>
                        <p:par>
                          <p:cTn id="36" fill="hold">
                            <p:stCondLst>
                              <p:cond delay="2100"/>
                            </p:stCondLst>
                            <p:childTnLst>
                              <p:par>
                                <p:cTn id="37" presetID="2" presetClass="entr" presetSubtype="1"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additive="base">
                                        <p:cTn id="39" dur="500" fill="hold"/>
                                        <p:tgtEl>
                                          <p:spTgt spid="18"/>
                                        </p:tgtEl>
                                        <p:attrNameLst>
                                          <p:attrName>ppt_x</p:attrName>
                                        </p:attrNameLst>
                                      </p:cBhvr>
                                      <p:tavLst>
                                        <p:tav tm="0">
                                          <p:val>
                                            <p:strVal val="#ppt_x"/>
                                          </p:val>
                                        </p:tav>
                                        <p:tav tm="100000">
                                          <p:val>
                                            <p:strVal val="#ppt_x"/>
                                          </p:val>
                                        </p:tav>
                                      </p:tavLst>
                                    </p:anim>
                                    <p:anim calcmode="lin" valueType="num">
                                      <p:cBhvr additive="base">
                                        <p:cTn id="40" dur="500" fill="hold"/>
                                        <p:tgtEl>
                                          <p:spTgt spid="18"/>
                                        </p:tgtEl>
                                        <p:attrNameLst>
                                          <p:attrName>ppt_y</p:attrName>
                                        </p:attrNameLst>
                                      </p:cBhvr>
                                      <p:tavLst>
                                        <p:tav tm="0">
                                          <p:val>
                                            <p:strVal val="0-#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8"/>
                                        </p:tgtEl>
                                        <p:attrNameLst>
                                          <p:attrName>style.visibility</p:attrName>
                                        </p:attrNameLst>
                                      </p:cBhvr>
                                      <p:to>
                                        <p:strVal val="visible"/>
                                      </p:to>
                                    </p:set>
                                    <p:anim calcmode="lin" valueType="num">
                                      <p:cBhvr additive="base">
                                        <p:cTn id="43" dur="500" fill="hold"/>
                                        <p:tgtEl>
                                          <p:spTgt spid="38"/>
                                        </p:tgtEl>
                                        <p:attrNameLst>
                                          <p:attrName>ppt_x</p:attrName>
                                        </p:attrNameLst>
                                      </p:cBhvr>
                                      <p:tavLst>
                                        <p:tav tm="0">
                                          <p:val>
                                            <p:strVal val="#ppt_x"/>
                                          </p:val>
                                        </p:tav>
                                        <p:tav tm="100000">
                                          <p:val>
                                            <p:strVal val="#ppt_x"/>
                                          </p:val>
                                        </p:tav>
                                      </p:tavLst>
                                    </p:anim>
                                    <p:anim calcmode="lin" valueType="num">
                                      <p:cBhvr additive="base">
                                        <p:cTn id="44" dur="500" fill="hold"/>
                                        <p:tgtEl>
                                          <p:spTgt spid="38"/>
                                        </p:tgtEl>
                                        <p:attrNameLst>
                                          <p:attrName>ppt_y</p:attrName>
                                        </p:attrNameLst>
                                      </p:cBhvr>
                                      <p:tavLst>
                                        <p:tav tm="0">
                                          <p:val>
                                            <p:strVal val="1+#ppt_h/2"/>
                                          </p:val>
                                        </p:tav>
                                        <p:tav tm="100000">
                                          <p:val>
                                            <p:strVal val="#ppt_y"/>
                                          </p:val>
                                        </p:tav>
                                      </p:tavLst>
                                    </p:anim>
                                  </p:childTnLst>
                                </p:cTn>
                              </p:par>
                              <p:par>
                                <p:cTn id="45" presetID="2" presetClass="entr" presetSubtype="1" fill="hold" grpId="0" nodeType="withEffect">
                                  <p:stCondLst>
                                    <p:cond delay="0"/>
                                  </p:stCondLst>
                                  <p:childTnLst>
                                    <p:set>
                                      <p:cBhvr>
                                        <p:cTn id="46" dur="1" fill="hold">
                                          <p:stCondLst>
                                            <p:cond delay="0"/>
                                          </p:stCondLst>
                                        </p:cTn>
                                        <p:tgtEl>
                                          <p:spTgt spid="39"/>
                                        </p:tgtEl>
                                        <p:attrNameLst>
                                          <p:attrName>style.visibility</p:attrName>
                                        </p:attrNameLst>
                                      </p:cBhvr>
                                      <p:to>
                                        <p:strVal val="visible"/>
                                      </p:to>
                                    </p:set>
                                    <p:anim calcmode="lin" valueType="num">
                                      <p:cBhvr additive="base">
                                        <p:cTn id="47" dur="500" fill="hold"/>
                                        <p:tgtEl>
                                          <p:spTgt spid="39"/>
                                        </p:tgtEl>
                                        <p:attrNameLst>
                                          <p:attrName>ppt_x</p:attrName>
                                        </p:attrNameLst>
                                      </p:cBhvr>
                                      <p:tavLst>
                                        <p:tav tm="0">
                                          <p:val>
                                            <p:strVal val="#ppt_x"/>
                                          </p:val>
                                        </p:tav>
                                        <p:tav tm="100000">
                                          <p:val>
                                            <p:strVal val="#ppt_x"/>
                                          </p:val>
                                        </p:tav>
                                      </p:tavLst>
                                    </p:anim>
                                    <p:anim calcmode="lin" valueType="num">
                                      <p:cBhvr additive="base">
                                        <p:cTn id="48" dur="500" fill="hold"/>
                                        <p:tgtEl>
                                          <p:spTgt spid="39"/>
                                        </p:tgtEl>
                                        <p:attrNameLst>
                                          <p:attrName>ppt_y</p:attrName>
                                        </p:attrNameLst>
                                      </p:cBhvr>
                                      <p:tavLst>
                                        <p:tav tm="0">
                                          <p:val>
                                            <p:strVal val="0-#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42"/>
                                        </p:tgtEl>
                                        <p:attrNameLst>
                                          <p:attrName>style.visibility</p:attrName>
                                        </p:attrNameLst>
                                      </p:cBhvr>
                                      <p:to>
                                        <p:strVal val="visible"/>
                                      </p:to>
                                    </p:set>
                                    <p:anim calcmode="lin" valueType="num">
                                      <p:cBhvr additive="base">
                                        <p:cTn id="51" dur="500" fill="hold"/>
                                        <p:tgtEl>
                                          <p:spTgt spid="42"/>
                                        </p:tgtEl>
                                        <p:attrNameLst>
                                          <p:attrName>ppt_x</p:attrName>
                                        </p:attrNameLst>
                                      </p:cBhvr>
                                      <p:tavLst>
                                        <p:tav tm="0">
                                          <p:val>
                                            <p:strVal val="#ppt_x"/>
                                          </p:val>
                                        </p:tav>
                                        <p:tav tm="100000">
                                          <p:val>
                                            <p:strVal val="#ppt_x"/>
                                          </p:val>
                                        </p:tav>
                                      </p:tavLst>
                                    </p:anim>
                                    <p:anim calcmode="lin" valueType="num">
                                      <p:cBhvr additive="base">
                                        <p:cTn id="52" dur="500" fill="hold"/>
                                        <p:tgtEl>
                                          <p:spTgt spid="42"/>
                                        </p:tgtEl>
                                        <p:attrNameLst>
                                          <p:attrName>ppt_y</p:attrName>
                                        </p:attrNameLst>
                                      </p:cBhvr>
                                      <p:tavLst>
                                        <p:tav tm="0">
                                          <p:val>
                                            <p:strVal val="1+#ppt_h/2"/>
                                          </p:val>
                                        </p:tav>
                                        <p:tav tm="100000">
                                          <p:val>
                                            <p:strVal val="#ppt_y"/>
                                          </p:val>
                                        </p:tav>
                                      </p:tavLst>
                                    </p:anim>
                                  </p:childTnLst>
                                </p:cTn>
                              </p:par>
                            </p:childTnLst>
                          </p:cTn>
                        </p:par>
                        <p:par>
                          <p:cTn id="53" fill="hold">
                            <p:stCondLst>
                              <p:cond delay="2600"/>
                            </p:stCondLst>
                            <p:childTnLst>
                              <p:par>
                                <p:cTn id="54" presetID="16" presetClass="entr" presetSubtype="37" fill="hold" grpId="0" nodeType="afterEffect">
                                  <p:stCondLst>
                                    <p:cond delay="0"/>
                                  </p:stCondLst>
                                  <p:childTnLst>
                                    <p:set>
                                      <p:cBhvr>
                                        <p:cTn id="55" dur="1" fill="hold">
                                          <p:stCondLst>
                                            <p:cond delay="0"/>
                                          </p:stCondLst>
                                        </p:cTn>
                                        <p:tgtEl>
                                          <p:spTgt spid="44"/>
                                        </p:tgtEl>
                                        <p:attrNameLst>
                                          <p:attrName>style.visibility</p:attrName>
                                        </p:attrNameLst>
                                      </p:cBhvr>
                                      <p:to>
                                        <p:strVal val="visible"/>
                                      </p:to>
                                    </p:set>
                                    <p:animEffect transition="in" filter="barn(outVertical)">
                                      <p:cBhvr>
                                        <p:cTn id="56"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6" grpId="0">
        <p:bldAsOne/>
      </p:bldGraphic>
      <p:bldP spid="18" grpId="0"/>
      <p:bldP spid="25" grpId="0"/>
      <p:bldP spid="26" grpId="0"/>
      <p:bldP spid="27" grpId="0"/>
      <p:bldP spid="28" grpId="0"/>
      <p:bldP spid="29" grpId="0"/>
      <p:bldP spid="38" grpId="0"/>
      <p:bldP spid="39" grpId="0"/>
      <p:bldP spid="42" grpId="0"/>
      <p:bldP spid="4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D695A36F-65DE-4BA0-B27D-38DF64854EAF}"/>
              </a:ext>
            </a:extLst>
          </p:cNvPr>
          <p:cNvGrpSpPr/>
          <p:nvPr/>
        </p:nvGrpSpPr>
        <p:grpSpPr>
          <a:xfrm>
            <a:off x="3613427" y="282265"/>
            <a:ext cx="4965147" cy="609273"/>
            <a:chOff x="3613427" y="282265"/>
            <a:chExt cx="4965147" cy="609273"/>
          </a:xfrm>
        </p:grpSpPr>
        <p:pic>
          <p:nvPicPr>
            <p:cNvPr id="3" name="图片 2">
              <a:extLst>
                <a:ext uri="{FF2B5EF4-FFF2-40B4-BE49-F238E27FC236}">
                  <a16:creationId xmlns="" xmlns:a16="http://schemas.microsoft.com/office/drawing/2014/main" id="{4312625C-EC29-4849-86F1-F33EAD8EA86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V="1">
              <a:off x="3737908" y="282265"/>
              <a:ext cx="4716185" cy="609273"/>
            </a:xfrm>
            <a:prstGeom prst="rect">
              <a:avLst/>
            </a:prstGeom>
          </p:spPr>
        </p:pic>
        <p:sp>
          <p:nvSpPr>
            <p:cNvPr id="4" name="文本框 3">
              <a:extLst>
                <a:ext uri="{FF2B5EF4-FFF2-40B4-BE49-F238E27FC236}">
                  <a16:creationId xmlns="" xmlns:a16="http://schemas.microsoft.com/office/drawing/2014/main" id="{E00C5390-4740-4143-A265-94D6739F671B}"/>
                </a:ext>
              </a:extLst>
            </p:cNvPr>
            <p:cNvSpPr txBox="1"/>
            <p:nvPr/>
          </p:nvSpPr>
          <p:spPr>
            <a:xfrm>
              <a:off x="3613427" y="356888"/>
              <a:ext cx="4965147" cy="523220"/>
            </a:xfrm>
            <a:prstGeom prst="rect">
              <a:avLst/>
            </a:prstGeom>
            <a:noFill/>
            <a:effectLst>
              <a:outerShdw blurRad="50800" dist="38100" dir="8100000" algn="tr" rotWithShape="0">
                <a:prstClr val="black">
                  <a:alpha val="40000"/>
                </a:prstClr>
              </a:outerShdw>
            </a:effectLst>
          </p:spPr>
          <p:txBody>
            <a:bodyPr wrap="square" rtlCol="0">
              <a:spAutoFit/>
            </a:bodyPr>
            <a:lstStyle/>
            <a:p>
              <a:pPr algn="ctr"/>
              <a:r>
                <a:rPr lang="zh-CN" altLang="en-US" sz="2800" b="1" dirty="0">
                  <a:solidFill>
                    <a:schemeClr val="bg1"/>
                  </a:solidFill>
                  <a:latin typeface="思源黑体 CN Bold" panose="020B0800000000000000" pitchFamily="34" charset="-122"/>
                  <a:ea typeface="思源黑体 CN Bold" panose="020B0800000000000000" pitchFamily="34" charset="-122"/>
                </a:rPr>
                <a:t>云计算产业链</a:t>
              </a:r>
            </a:p>
          </p:txBody>
        </p:sp>
      </p:grpSp>
      <p:sp>
        <p:nvSpPr>
          <p:cNvPr id="5" name="箭头: 左 4">
            <a:extLst>
              <a:ext uri="{FF2B5EF4-FFF2-40B4-BE49-F238E27FC236}">
                <a16:creationId xmlns="" xmlns:a16="http://schemas.microsoft.com/office/drawing/2014/main" id="{C820AE34-21C1-4F8F-BC67-BEE2903FBC3F}"/>
              </a:ext>
            </a:extLst>
          </p:cNvPr>
          <p:cNvSpPr/>
          <p:nvPr/>
        </p:nvSpPr>
        <p:spPr>
          <a:xfrm flipH="1">
            <a:off x="1535419" y="1627397"/>
            <a:ext cx="9121497" cy="1152000"/>
          </a:xfrm>
          <a:prstGeom prst="leftArrow">
            <a:avLst>
              <a:gd name="adj1" fmla="val 50000"/>
              <a:gd name="adj2" fmla="val 78808"/>
            </a:avLst>
          </a:prstGeom>
          <a:gradFill flip="none" rotWithShape="1">
            <a:gsLst>
              <a:gs pos="0">
                <a:schemeClr val="accent3">
                  <a:alpha val="0"/>
                </a:schemeClr>
              </a:gs>
              <a:gs pos="100000">
                <a:schemeClr val="accent3">
                  <a:alpha val="50000"/>
                </a:schemeClr>
              </a:gs>
              <a:gs pos="47000">
                <a:schemeClr val="accent3">
                  <a:alpha val="2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sp>
        <p:nvSpPr>
          <p:cNvPr id="6" name="箭头: 左 5">
            <a:extLst>
              <a:ext uri="{FF2B5EF4-FFF2-40B4-BE49-F238E27FC236}">
                <a16:creationId xmlns="" xmlns:a16="http://schemas.microsoft.com/office/drawing/2014/main" id="{B8EF4DD6-D06D-455C-B16D-1DEA29947954}"/>
              </a:ext>
            </a:extLst>
          </p:cNvPr>
          <p:cNvSpPr/>
          <p:nvPr/>
        </p:nvSpPr>
        <p:spPr>
          <a:xfrm>
            <a:off x="1535419" y="4596543"/>
            <a:ext cx="9121497" cy="1152000"/>
          </a:xfrm>
          <a:prstGeom prst="leftArrow">
            <a:avLst>
              <a:gd name="adj1" fmla="val 50000"/>
              <a:gd name="adj2" fmla="val 78808"/>
            </a:avLst>
          </a:prstGeom>
          <a:gradFill flip="none" rotWithShape="1">
            <a:gsLst>
              <a:gs pos="0">
                <a:schemeClr val="accent3">
                  <a:alpha val="0"/>
                </a:schemeClr>
              </a:gs>
              <a:gs pos="100000">
                <a:schemeClr val="accent3">
                  <a:alpha val="50000"/>
                </a:schemeClr>
              </a:gs>
              <a:gs pos="47000">
                <a:schemeClr val="accent3">
                  <a:alpha val="2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7" name="文本框 6">
            <a:extLst>
              <a:ext uri="{FF2B5EF4-FFF2-40B4-BE49-F238E27FC236}">
                <a16:creationId xmlns="" xmlns:a16="http://schemas.microsoft.com/office/drawing/2014/main" id="{4F29C46A-D49E-4113-940B-27848843659F}"/>
              </a:ext>
            </a:extLst>
          </p:cNvPr>
          <p:cNvSpPr txBox="1"/>
          <p:nvPr/>
        </p:nvSpPr>
        <p:spPr>
          <a:xfrm>
            <a:off x="5304971" y="1941787"/>
            <a:ext cx="1582057" cy="523220"/>
          </a:xfrm>
          <a:prstGeom prst="rect">
            <a:avLst/>
          </a:prstGeom>
          <a:noFill/>
        </p:spPr>
        <p:txBody>
          <a:bodyPr wrap="square" rtlCol="0">
            <a:spAutoFit/>
          </a:bodyPr>
          <a:lstStyle/>
          <a:p>
            <a:pPr algn="ctr"/>
            <a:r>
              <a:rPr lang="zh-CN" altLang="en-US" sz="2800" dirty="0">
                <a:solidFill>
                  <a:schemeClr val="bg1"/>
                </a:solidFill>
                <a:latin typeface="思源黑体 CN Bold" panose="020B0800000000000000" pitchFamily="34" charset="-122"/>
                <a:ea typeface="思源黑体 CN Bold" panose="020B0800000000000000" pitchFamily="34" charset="-122"/>
              </a:rPr>
              <a:t>服务流</a:t>
            </a:r>
          </a:p>
        </p:txBody>
      </p:sp>
      <p:sp>
        <p:nvSpPr>
          <p:cNvPr id="8" name="文本框 7">
            <a:extLst>
              <a:ext uri="{FF2B5EF4-FFF2-40B4-BE49-F238E27FC236}">
                <a16:creationId xmlns="" xmlns:a16="http://schemas.microsoft.com/office/drawing/2014/main" id="{AF5AAE76-0823-4DC9-9438-A7ADA9C2AEC1}"/>
              </a:ext>
            </a:extLst>
          </p:cNvPr>
          <p:cNvSpPr txBox="1"/>
          <p:nvPr/>
        </p:nvSpPr>
        <p:spPr>
          <a:xfrm>
            <a:off x="5304971" y="4910933"/>
            <a:ext cx="1582057" cy="523220"/>
          </a:xfrm>
          <a:prstGeom prst="rect">
            <a:avLst/>
          </a:prstGeom>
          <a:noFill/>
        </p:spPr>
        <p:txBody>
          <a:bodyPr wrap="square" rtlCol="0">
            <a:spAutoFit/>
          </a:bodyPr>
          <a:lstStyle/>
          <a:p>
            <a:pPr algn="ctr"/>
            <a:r>
              <a:rPr lang="zh-CN" altLang="en-US" sz="2800" dirty="0">
                <a:solidFill>
                  <a:schemeClr val="bg1"/>
                </a:solidFill>
                <a:latin typeface="思源黑体 CN Bold" panose="020B0800000000000000" pitchFamily="34" charset="-122"/>
                <a:ea typeface="思源黑体 CN Bold" panose="020B0800000000000000" pitchFamily="34" charset="-122"/>
              </a:rPr>
              <a:t>支付流</a:t>
            </a:r>
          </a:p>
        </p:txBody>
      </p:sp>
      <p:sp>
        <p:nvSpPr>
          <p:cNvPr id="9" name="椭圆 8">
            <a:extLst>
              <a:ext uri="{FF2B5EF4-FFF2-40B4-BE49-F238E27FC236}">
                <a16:creationId xmlns="" xmlns:a16="http://schemas.microsoft.com/office/drawing/2014/main" id="{51421BA5-9F26-4FC8-8781-218D01A09AEB}"/>
              </a:ext>
            </a:extLst>
          </p:cNvPr>
          <p:cNvSpPr/>
          <p:nvPr/>
        </p:nvSpPr>
        <p:spPr>
          <a:xfrm>
            <a:off x="1357565" y="3197085"/>
            <a:ext cx="2380343" cy="957314"/>
          </a:xfrm>
          <a:prstGeom prst="ellipse">
            <a:avLst/>
          </a:prstGeom>
          <a:gradFill>
            <a:gsLst>
              <a:gs pos="0">
                <a:schemeClr val="accent3">
                  <a:alpha val="0"/>
                </a:schemeClr>
              </a:gs>
              <a:gs pos="100000">
                <a:schemeClr val="accent3">
                  <a:alpha val="50000"/>
                </a:schemeClr>
              </a:gs>
              <a:gs pos="47000">
                <a:schemeClr val="accent3">
                  <a:alpha val="20000"/>
                </a:schemeClr>
              </a:gs>
            </a:gsLst>
            <a:lin ang="108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t>大型企业</a:t>
            </a:r>
          </a:p>
        </p:txBody>
      </p:sp>
      <p:sp>
        <p:nvSpPr>
          <p:cNvPr id="10" name="椭圆 9">
            <a:extLst>
              <a:ext uri="{FF2B5EF4-FFF2-40B4-BE49-F238E27FC236}">
                <a16:creationId xmlns="" xmlns:a16="http://schemas.microsoft.com/office/drawing/2014/main" id="{6DDD9CFE-CB93-4B45-84CD-C83B9D3F71C8}"/>
              </a:ext>
            </a:extLst>
          </p:cNvPr>
          <p:cNvSpPr/>
          <p:nvPr/>
        </p:nvSpPr>
        <p:spPr>
          <a:xfrm>
            <a:off x="4905827" y="3197085"/>
            <a:ext cx="2380343" cy="957314"/>
          </a:xfrm>
          <a:prstGeom prst="ellipse">
            <a:avLst/>
          </a:prstGeom>
          <a:gradFill>
            <a:gsLst>
              <a:gs pos="0">
                <a:schemeClr val="accent3">
                  <a:alpha val="0"/>
                </a:schemeClr>
              </a:gs>
              <a:gs pos="100000">
                <a:schemeClr val="accent3">
                  <a:alpha val="50000"/>
                </a:schemeClr>
              </a:gs>
              <a:gs pos="47000">
                <a:schemeClr val="accent3">
                  <a:alpha val="20000"/>
                </a:schemeClr>
              </a:gs>
            </a:gsLst>
            <a:lin ang="108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2000" b="1" dirty="0">
                <a:solidFill>
                  <a:srgbClr val="FFFFFF"/>
                </a:solidFill>
              </a:rPr>
              <a:t>中小企业</a:t>
            </a:r>
          </a:p>
        </p:txBody>
      </p:sp>
      <p:sp>
        <p:nvSpPr>
          <p:cNvPr id="11" name="椭圆 10">
            <a:extLst>
              <a:ext uri="{FF2B5EF4-FFF2-40B4-BE49-F238E27FC236}">
                <a16:creationId xmlns="" xmlns:a16="http://schemas.microsoft.com/office/drawing/2014/main" id="{72DAEDAC-1EE4-4437-A5FC-A841B3E3E637}"/>
              </a:ext>
            </a:extLst>
          </p:cNvPr>
          <p:cNvSpPr/>
          <p:nvPr/>
        </p:nvSpPr>
        <p:spPr>
          <a:xfrm>
            <a:off x="8454092" y="3197085"/>
            <a:ext cx="2380343" cy="957314"/>
          </a:xfrm>
          <a:prstGeom prst="ellipse">
            <a:avLst/>
          </a:prstGeom>
          <a:gradFill>
            <a:gsLst>
              <a:gs pos="0">
                <a:schemeClr val="accent3">
                  <a:alpha val="0"/>
                </a:schemeClr>
              </a:gs>
              <a:gs pos="100000">
                <a:schemeClr val="accent3">
                  <a:alpha val="50000"/>
                </a:schemeClr>
              </a:gs>
              <a:gs pos="47000">
                <a:schemeClr val="accent3">
                  <a:alpha val="20000"/>
                </a:schemeClr>
              </a:gs>
            </a:gsLst>
            <a:lin ang="108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2000" b="1" dirty="0">
                <a:solidFill>
                  <a:srgbClr val="FFFFFF"/>
                </a:solidFill>
              </a:rPr>
              <a:t>中小开发者</a:t>
            </a:r>
          </a:p>
        </p:txBody>
      </p:sp>
      <p:sp>
        <p:nvSpPr>
          <p:cNvPr id="12" name="弧形 11">
            <a:extLst>
              <a:ext uri="{FF2B5EF4-FFF2-40B4-BE49-F238E27FC236}">
                <a16:creationId xmlns="" xmlns:a16="http://schemas.microsoft.com/office/drawing/2014/main" id="{839873EC-2DC4-4075-9D44-2DDF92473154}"/>
              </a:ext>
            </a:extLst>
          </p:cNvPr>
          <p:cNvSpPr/>
          <p:nvPr/>
        </p:nvSpPr>
        <p:spPr>
          <a:xfrm>
            <a:off x="3131695" y="2901664"/>
            <a:ext cx="2380343" cy="2380343"/>
          </a:xfrm>
          <a:prstGeom prst="arc">
            <a:avLst>
              <a:gd name="adj1" fmla="val 13806625"/>
              <a:gd name="adj2" fmla="val 18545058"/>
            </a:avLst>
          </a:prstGeom>
          <a:ln>
            <a:gradFill>
              <a:gsLst>
                <a:gs pos="1000">
                  <a:schemeClr val="accent3">
                    <a:alpha val="39000"/>
                  </a:schemeClr>
                </a:gs>
                <a:gs pos="54000">
                  <a:schemeClr val="accent1">
                    <a:lumMod val="45000"/>
                    <a:lumOff val="55000"/>
                    <a:alpha val="65000"/>
                  </a:schemeClr>
                </a:gs>
                <a:gs pos="82000">
                  <a:schemeClr val="accent1">
                    <a:alpha val="53000"/>
                  </a:schemeClr>
                </a:gs>
                <a:gs pos="100000">
                  <a:schemeClr val="accent1">
                    <a:lumMod val="30000"/>
                    <a:lumOff val="70000"/>
                    <a:alpha val="51000"/>
                  </a:schemeClr>
                </a:gs>
              </a:gsLst>
              <a:lin ang="5400000" scaled="1"/>
            </a:gradFill>
            <a:prstDash val="dash"/>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 name="弧形 12">
            <a:extLst>
              <a:ext uri="{FF2B5EF4-FFF2-40B4-BE49-F238E27FC236}">
                <a16:creationId xmlns="" xmlns:a16="http://schemas.microsoft.com/office/drawing/2014/main" id="{64758581-6E9D-4504-93AF-3B14867B86F3}"/>
              </a:ext>
            </a:extLst>
          </p:cNvPr>
          <p:cNvSpPr/>
          <p:nvPr/>
        </p:nvSpPr>
        <p:spPr>
          <a:xfrm>
            <a:off x="6679957" y="2901664"/>
            <a:ext cx="2380343" cy="2380343"/>
          </a:xfrm>
          <a:prstGeom prst="arc">
            <a:avLst>
              <a:gd name="adj1" fmla="val 13806625"/>
              <a:gd name="adj2" fmla="val 18545058"/>
            </a:avLst>
          </a:prstGeom>
          <a:ln>
            <a:gradFill>
              <a:gsLst>
                <a:gs pos="1000">
                  <a:schemeClr val="accent3">
                    <a:alpha val="39000"/>
                  </a:schemeClr>
                </a:gs>
                <a:gs pos="54000">
                  <a:schemeClr val="accent1">
                    <a:lumMod val="45000"/>
                    <a:lumOff val="55000"/>
                    <a:alpha val="65000"/>
                  </a:schemeClr>
                </a:gs>
                <a:gs pos="82000">
                  <a:schemeClr val="accent1">
                    <a:alpha val="53000"/>
                  </a:schemeClr>
                </a:gs>
                <a:gs pos="100000">
                  <a:schemeClr val="accent1">
                    <a:lumMod val="30000"/>
                    <a:lumOff val="70000"/>
                    <a:alpha val="51000"/>
                  </a:schemeClr>
                </a:gs>
              </a:gsLst>
              <a:lin ang="5400000" scaled="1"/>
            </a:gradFill>
            <a:prstDash val="dash"/>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4" name="弧形 13">
            <a:extLst>
              <a:ext uri="{FF2B5EF4-FFF2-40B4-BE49-F238E27FC236}">
                <a16:creationId xmlns="" xmlns:a16="http://schemas.microsoft.com/office/drawing/2014/main" id="{10535ABA-766F-4BB8-8D35-B73424AB55A1}"/>
              </a:ext>
            </a:extLst>
          </p:cNvPr>
          <p:cNvSpPr/>
          <p:nvPr/>
        </p:nvSpPr>
        <p:spPr>
          <a:xfrm flipV="1">
            <a:off x="3131695" y="2003224"/>
            <a:ext cx="2380343" cy="2380343"/>
          </a:xfrm>
          <a:prstGeom prst="arc">
            <a:avLst>
              <a:gd name="adj1" fmla="val 13806625"/>
              <a:gd name="adj2" fmla="val 18545058"/>
            </a:avLst>
          </a:prstGeom>
          <a:ln>
            <a:gradFill>
              <a:gsLst>
                <a:gs pos="1000">
                  <a:schemeClr val="accent3">
                    <a:alpha val="39000"/>
                  </a:schemeClr>
                </a:gs>
                <a:gs pos="54000">
                  <a:schemeClr val="accent1">
                    <a:lumMod val="45000"/>
                    <a:lumOff val="55000"/>
                    <a:alpha val="65000"/>
                  </a:schemeClr>
                </a:gs>
                <a:gs pos="82000">
                  <a:schemeClr val="accent1">
                    <a:alpha val="53000"/>
                  </a:schemeClr>
                </a:gs>
                <a:gs pos="100000">
                  <a:schemeClr val="accent1">
                    <a:lumMod val="30000"/>
                    <a:lumOff val="70000"/>
                    <a:alpha val="51000"/>
                  </a:schemeClr>
                </a:gs>
              </a:gsLst>
              <a:lin ang="5400000" scaled="1"/>
            </a:gradFill>
            <a:prstDash val="dash"/>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5" name="弧形 14">
            <a:extLst>
              <a:ext uri="{FF2B5EF4-FFF2-40B4-BE49-F238E27FC236}">
                <a16:creationId xmlns="" xmlns:a16="http://schemas.microsoft.com/office/drawing/2014/main" id="{3CD9E14E-1D90-4540-8899-D32DA3CA24EE}"/>
              </a:ext>
            </a:extLst>
          </p:cNvPr>
          <p:cNvSpPr/>
          <p:nvPr/>
        </p:nvSpPr>
        <p:spPr>
          <a:xfrm flipV="1">
            <a:off x="6679957" y="2003224"/>
            <a:ext cx="2380343" cy="2380343"/>
          </a:xfrm>
          <a:prstGeom prst="arc">
            <a:avLst>
              <a:gd name="adj1" fmla="val 13806625"/>
              <a:gd name="adj2" fmla="val 18545058"/>
            </a:avLst>
          </a:prstGeom>
          <a:ln>
            <a:gradFill>
              <a:gsLst>
                <a:gs pos="1000">
                  <a:schemeClr val="accent3">
                    <a:alpha val="39000"/>
                  </a:schemeClr>
                </a:gs>
                <a:gs pos="54000">
                  <a:schemeClr val="accent1">
                    <a:lumMod val="45000"/>
                    <a:lumOff val="55000"/>
                    <a:alpha val="65000"/>
                  </a:schemeClr>
                </a:gs>
                <a:gs pos="82000">
                  <a:schemeClr val="accent1">
                    <a:alpha val="53000"/>
                  </a:schemeClr>
                </a:gs>
                <a:gs pos="100000">
                  <a:schemeClr val="accent1">
                    <a:lumMod val="30000"/>
                    <a:lumOff val="70000"/>
                    <a:alpha val="51000"/>
                  </a:schemeClr>
                </a:gs>
              </a:gsLst>
              <a:lin ang="5400000" scaled="1"/>
            </a:gradFill>
            <a:prstDash val="dash"/>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Tree>
    <p:extLst>
      <p:ext uri="{BB962C8B-B14F-4D97-AF65-F5344CB8AC3E}">
        <p14:creationId xmlns:p14="http://schemas.microsoft.com/office/powerpoint/2010/main" val="385339929"/>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fltVal val="0"/>
                                          </p:val>
                                        </p:tav>
                                        <p:tav tm="100000">
                                          <p:val>
                                            <p:strVal val="#ppt_w"/>
                                          </p:val>
                                        </p:tav>
                                      </p:tavLst>
                                    </p:anim>
                                    <p:anim calcmode="lin" valueType="num">
                                      <p:cBhvr>
                                        <p:cTn id="15" dur="500" fill="hold"/>
                                        <p:tgtEl>
                                          <p:spTgt spid="9"/>
                                        </p:tgtEl>
                                        <p:attrNameLst>
                                          <p:attrName>ppt_h</p:attrName>
                                        </p:attrNameLst>
                                      </p:cBhvr>
                                      <p:tavLst>
                                        <p:tav tm="0">
                                          <p:val>
                                            <p:fltVal val="0"/>
                                          </p:val>
                                        </p:tav>
                                        <p:tav tm="100000">
                                          <p:val>
                                            <p:strVal val="#ppt_h"/>
                                          </p:val>
                                        </p:tav>
                                      </p:tavLst>
                                    </p:anim>
                                    <p:animEffect transition="in" filter="fade">
                                      <p:cBhvr>
                                        <p:cTn id="16" dur="500"/>
                                        <p:tgtEl>
                                          <p:spTgt spid="9"/>
                                        </p:tgtEl>
                                      </p:cBhvr>
                                    </p:animEffect>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p:cTn id="20" dur="500" fill="hold"/>
                                        <p:tgtEl>
                                          <p:spTgt spid="10"/>
                                        </p:tgtEl>
                                        <p:attrNameLst>
                                          <p:attrName>ppt_w</p:attrName>
                                        </p:attrNameLst>
                                      </p:cBhvr>
                                      <p:tavLst>
                                        <p:tav tm="0">
                                          <p:val>
                                            <p:fltVal val="0"/>
                                          </p:val>
                                        </p:tav>
                                        <p:tav tm="100000">
                                          <p:val>
                                            <p:strVal val="#ppt_w"/>
                                          </p:val>
                                        </p:tav>
                                      </p:tavLst>
                                    </p:anim>
                                    <p:anim calcmode="lin" valueType="num">
                                      <p:cBhvr>
                                        <p:cTn id="21" dur="500" fill="hold"/>
                                        <p:tgtEl>
                                          <p:spTgt spid="10"/>
                                        </p:tgtEl>
                                        <p:attrNameLst>
                                          <p:attrName>ppt_h</p:attrName>
                                        </p:attrNameLst>
                                      </p:cBhvr>
                                      <p:tavLst>
                                        <p:tav tm="0">
                                          <p:val>
                                            <p:fltVal val="0"/>
                                          </p:val>
                                        </p:tav>
                                        <p:tav tm="100000">
                                          <p:val>
                                            <p:strVal val="#ppt_h"/>
                                          </p:val>
                                        </p:tav>
                                      </p:tavLst>
                                    </p:anim>
                                    <p:animEffect transition="in" filter="fade">
                                      <p:cBhvr>
                                        <p:cTn id="22" dur="500"/>
                                        <p:tgtEl>
                                          <p:spTgt spid="10"/>
                                        </p:tgtEl>
                                      </p:cBhvr>
                                    </p:animEffect>
                                  </p:childTnLst>
                                </p:cTn>
                              </p:par>
                            </p:childTnLst>
                          </p:cTn>
                        </p:par>
                        <p:par>
                          <p:cTn id="23" fill="hold">
                            <p:stCondLst>
                              <p:cond delay="1500"/>
                            </p:stCondLst>
                            <p:childTnLst>
                              <p:par>
                                <p:cTn id="24" presetID="53" presetClass="entr" presetSubtype="16"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animEffect transition="in" filter="fade">
                                      <p:cBhvr>
                                        <p:cTn id="28" dur="500"/>
                                        <p:tgtEl>
                                          <p:spTgt spid="11"/>
                                        </p:tgtEl>
                                      </p:cBhvr>
                                    </p:animEffect>
                                  </p:childTnLst>
                                </p:cTn>
                              </p:par>
                            </p:childTnLst>
                          </p:cTn>
                        </p:par>
                        <p:par>
                          <p:cTn id="29" fill="hold">
                            <p:stCondLst>
                              <p:cond delay="2000"/>
                            </p:stCondLst>
                            <p:childTnLst>
                              <p:par>
                                <p:cTn id="30" presetID="16" presetClass="entr" presetSubtype="37"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arn(outVertical)">
                                      <p:cBhvr>
                                        <p:cTn id="32" dur="500"/>
                                        <p:tgtEl>
                                          <p:spTgt spid="12"/>
                                        </p:tgtEl>
                                      </p:cBhvr>
                                    </p:animEffect>
                                  </p:childTnLst>
                                </p:cTn>
                              </p:par>
                            </p:childTnLst>
                          </p:cTn>
                        </p:par>
                        <p:par>
                          <p:cTn id="33" fill="hold">
                            <p:stCondLst>
                              <p:cond delay="2500"/>
                            </p:stCondLst>
                            <p:childTnLst>
                              <p:par>
                                <p:cTn id="34" presetID="16" presetClass="entr" presetSubtype="37"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barn(outVertical)">
                                      <p:cBhvr>
                                        <p:cTn id="36" dur="500"/>
                                        <p:tgtEl>
                                          <p:spTgt spid="13"/>
                                        </p:tgtEl>
                                      </p:cBhvr>
                                    </p:animEffect>
                                  </p:childTnLst>
                                </p:cTn>
                              </p:par>
                            </p:childTnLst>
                          </p:cTn>
                        </p:par>
                        <p:par>
                          <p:cTn id="37" fill="hold">
                            <p:stCondLst>
                              <p:cond delay="3000"/>
                            </p:stCondLst>
                            <p:childTnLst>
                              <p:par>
                                <p:cTn id="38" presetID="16" presetClass="entr" presetSubtype="37"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barn(outVertical)">
                                      <p:cBhvr>
                                        <p:cTn id="40" dur="500"/>
                                        <p:tgtEl>
                                          <p:spTgt spid="15"/>
                                        </p:tgtEl>
                                      </p:cBhvr>
                                    </p:animEffect>
                                  </p:childTnLst>
                                </p:cTn>
                              </p:par>
                            </p:childTnLst>
                          </p:cTn>
                        </p:par>
                        <p:par>
                          <p:cTn id="41" fill="hold">
                            <p:stCondLst>
                              <p:cond delay="3500"/>
                            </p:stCondLst>
                            <p:childTnLst>
                              <p:par>
                                <p:cTn id="42" presetID="16" presetClass="entr" presetSubtype="37" fill="hold" grpId="0" nodeType="after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barn(outVertical)">
                                      <p:cBhvr>
                                        <p:cTn id="44" dur="500"/>
                                        <p:tgtEl>
                                          <p:spTgt spid="14"/>
                                        </p:tgtEl>
                                      </p:cBhvr>
                                    </p:animEffect>
                                  </p:childTnLst>
                                </p:cTn>
                              </p:par>
                            </p:childTnLst>
                          </p:cTn>
                        </p:par>
                        <p:par>
                          <p:cTn id="45" fill="hold">
                            <p:stCondLst>
                              <p:cond delay="4000"/>
                            </p:stCondLst>
                            <p:childTnLst>
                              <p:par>
                                <p:cTn id="46" presetID="22" presetClass="entr" presetSubtype="2" fill="hold" grpId="0" nodeType="after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wipe(right)">
                                      <p:cBhvr>
                                        <p:cTn id="48" dur="500"/>
                                        <p:tgtEl>
                                          <p:spTgt spid="6"/>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fade">
                                      <p:cBhvr>
                                        <p:cTn id="5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8" grpId="0"/>
      <p:bldP spid="9" grpId="0" animBg="1"/>
      <p:bldP spid="10" grpId="0" animBg="1"/>
      <p:bldP spid="11" grpId="0" animBg="1"/>
      <p:bldP spid="12" grpId="0" animBg="1"/>
      <p:bldP spid="13" grpId="0" animBg="1"/>
      <p:bldP spid="14" grpId="0" animBg="1"/>
      <p:bldP spid="1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D695A36F-65DE-4BA0-B27D-38DF64854EAF}"/>
              </a:ext>
            </a:extLst>
          </p:cNvPr>
          <p:cNvGrpSpPr/>
          <p:nvPr/>
        </p:nvGrpSpPr>
        <p:grpSpPr>
          <a:xfrm>
            <a:off x="3613427" y="282265"/>
            <a:ext cx="4965147" cy="609273"/>
            <a:chOff x="3613427" y="282265"/>
            <a:chExt cx="4965147" cy="609273"/>
          </a:xfrm>
        </p:grpSpPr>
        <p:pic>
          <p:nvPicPr>
            <p:cNvPr id="3" name="图片 2">
              <a:extLst>
                <a:ext uri="{FF2B5EF4-FFF2-40B4-BE49-F238E27FC236}">
                  <a16:creationId xmlns="" xmlns:a16="http://schemas.microsoft.com/office/drawing/2014/main" id="{4312625C-EC29-4849-86F1-F33EAD8EA86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V="1">
              <a:off x="3737908" y="282265"/>
              <a:ext cx="4716185" cy="609273"/>
            </a:xfrm>
            <a:prstGeom prst="rect">
              <a:avLst/>
            </a:prstGeom>
          </p:spPr>
        </p:pic>
        <p:sp>
          <p:nvSpPr>
            <p:cNvPr id="4" name="文本框 3">
              <a:extLst>
                <a:ext uri="{FF2B5EF4-FFF2-40B4-BE49-F238E27FC236}">
                  <a16:creationId xmlns="" xmlns:a16="http://schemas.microsoft.com/office/drawing/2014/main" id="{E00C5390-4740-4143-A265-94D6739F671B}"/>
                </a:ext>
              </a:extLst>
            </p:cNvPr>
            <p:cNvSpPr txBox="1"/>
            <p:nvPr/>
          </p:nvSpPr>
          <p:spPr>
            <a:xfrm>
              <a:off x="3613427" y="356888"/>
              <a:ext cx="4965147" cy="523220"/>
            </a:xfrm>
            <a:prstGeom prst="rect">
              <a:avLst/>
            </a:prstGeom>
            <a:noFill/>
            <a:effectLst>
              <a:outerShdw blurRad="50800" dist="38100" dir="8100000" algn="tr" rotWithShape="0">
                <a:prstClr val="black">
                  <a:alpha val="40000"/>
                </a:prstClr>
              </a:outerShdw>
            </a:effectLst>
          </p:spPr>
          <p:txBody>
            <a:bodyPr wrap="square" rtlCol="0">
              <a:spAutoFit/>
            </a:bodyPr>
            <a:lstStyle/>
            <a:p>
              <a:pPr algn="ctr"/>
              <a:r>
                <a:rPr lang="zh-CN" altLang="en-US" sz="2800" b="1" dirty="0">
                  <a:solidFill>
                    <a:schemeClr val="bg1"/>
                  </a:solidFill>
                  <a:latin typeface="思源黑体 CN Bold" panose="020B0800000000000000" pitchFamily="34" charset="-122"/>
                  <a:ea typeface="思源黑体 CN Bold" panose="020B0800000000000000" pitchFamily="34" charset="-122"/>
                </a:rPr>
                <a:t>什么是物联网</a:t>
              </a:r>
              <a:r>
                <a:rPr lang="en-US" altLang="zh-CN" sz="2800" b="1" dirty="0">
                  <a:solidFill>
                    <a:schemeClr val="bg1"/>
                  </a:solidFill>
                  <a:latin typeface="思源黑体 CN Bold" panose="020B0800000000000000" pitchFamily="34" charset="-122"/>
                  <a:ea typeface="思源黑体 CN Bold" panose="020B0800000000000000" pitchFamily="34" charset="-122"/>
                </a:rPr>
                <a:t>?</a:t>
              </a:r>
              <a:endParaRPr lang="zh-CN" altLang="en-US" sz="2800" b="1" dirty="0">
                <a:solidFill>
                  <a:schemeClr val="bg1"/>
                </a:solidFill>
                <a:latin typeface="思源黑体 CN Bold" panose="020B0800000000000000" pitchFamily="34" charset="-122"/>
                <a:ea typeface="思源黑体 CN Bold" panose="020B0800000000000000" pitchFamily="34" charset="-122"/>
              </a:endParaRPr>
            </a:p>
          </p:txBody>
        </p:sp>
      </p:grpSp>
      <p:sp>
        <p:nvSpPr>
          <p:cNvPr id="6" name="矩形 5">
            <a:extLst>
              <a:ext uri="{FF2B5EF4-FFF2-40B4-BE49-F238E27FC236}">
                <a16:creationId xmlns="" xmlns:a16="http://schemas.microsoft.com/office/drawing/2014/main" id="{C6E76E8F-1DD0-4810-85B0-D94F95E45114}"/>
              </a:ext>
            </a:extLst>
          </p:cNvPr>
          <p:cNvSpPr/>
          <p:nvPr/>
        </p:nvSpPr>
        <p:spPr>
          <a:xfrm>
            <a:off x="695325" y="1674674"/>
            <a:ext cx="10801349" cy="1200329"/>
          </a:xfrm>
          <a:prstGeom prst="rect">
            <a:avLst/>
          </a:prstGeom>
        </p:spPr>
        <p:txBody>
          <a:bodyPr wrap="square">
            <a:spAutoFit/>
          </a:bodyPr>
          <a:lstStyle/>
          <a:p>
            <a:r>
              <a:rPr lang="zh-CN" altLang="en-US" dirty="0">
                <a:solidFill>
                  <a:schemeClr val="bg1"/>
                </a:solidFill>
              </a:rPr>
              <a:t> 物联网（</a:t>
            </a:r>
            <a:r>
              <a:rPr lang="en-US" altLang="zh-CN" dirty="0">
                <a:solidFill>
                  <a:schemeClr val="bg1"/>
                </a:solidFill>
              </a:rPr>
              <a:t>The Internet of things</a:t>
            </a:r>
            <a:r>
              <a:rPr lang="zh-CN" altLang="en-US" dirty="0">
                <a:solidFill>
                  <a:schemeClr val="bg1"/>
                </a:solidFill>
              </a:rPr>
              <a:t>）的定义是：通过射频识别（</a:t>
            </a:r>
            <a:r>
              <a:rPr lang="en-US" altLang="zh-CN" dirty="0">
                <a:solidFill>
                  <a:schemeClr val="bg1"/>
                </a:solidFill>
              </a:rPr>
              <a:t>RFID</a:t>
            </a:r>
            <a:r>
              <a:rPr lang="zh-CN" altLang="en-US" dirty="0">
                <a:solidFill>
                  <a:schemeClr val="bg1"/>
                </a:solidFill>
              </a:rPr>
              <a:t>）、传感器、全球定位系统、二维码等信息感知设备，按约定的协议，把它们连接起来，进行信息交换和通讯，以实现智能化识别、定位、跟踪、监控和管理的一种网络。物联网把“时间、地点、主体、内容”这四者联系了起来，为人们的生产和生活提供便捷。</a:t>
            </a:r>
          </a:p>
        </p:txBody>
      </p:sp>
      <p:sp>
        <p:nvSpPr>
          <p:cNvPr id="7" name="矩形 6">
            <a:extLst>
              <a:ext uri="{FF2B5EF4-FFF2-40B4-BE49-F238E27FC236}">
                <a16:creationId xmlns="" xmlns:a16="http://schemas.microsoft.com/office/drawing/2014/main" id="{58F46831-5E0F-4EAA-8A2A-FF20E379296E}"/>
              </a:ext>
            </a:extLst>
          </p:cNvPr>
          <p:cNvSpPr/>
          <p:nvPr/>
        </p:nvSpPr>
        <p:spPr>
          <a:xfrm>
            <a:off x="1956974" y="3244334"/>
            <a:ext cx="1107996" cy="369332"/>
          </a:xfrm>
          <a:prstGeom prst="rect">
            <a:avLst/>
          </a:prstGeom>
        </p:spPr>
        <p:txBody>
          <a:bodyPr wrap="none">
            <a:spAutoFit/>
          </a:bodyPr>
          <a:lstStyle/>
          <a:p>
            <a:r>
              <a:rPr lang="zh-CN" altLang="en-US" b="1" dirty="0">
                <a:solidFill>
                  <a:schemeClr val="bg1"/>
                </a:solidFill>
              </a:rPr>
              <a:t>智能公交</a:t>
            </a:r>
          </a:p>
        </p:txBody>
      </p:sp>
      <p:sp>
        <p:nvSpPr>
          <p:cNvPr id="8" name="矩形 7">
            <a:extLst>
              <a:ext uri="{FF2B5EF4-FFF2-40B4-BE49-F238E27FC236}">
                <a16:creationId xmlns="" xmlns:a16="http://schemas.microsoft.com/office/drawing/2014/main" id="{EDA750C1-C463-4EFE-834D-0B3EFE1B5172}"/>
              </a:ext>
            </a:extLst>
          </p:cNvPr>
          <p:cNvSpPr/>
          <p:nvPr/>
        </p:nvSpPr>
        <p:spPr>
          <a:xfrm>
            <a:off x="5550803" y="3244334"/>
            <a:ext cx="1107996" cy="369332"/>
          </a:xfrm>
          <a:prstGeom prst="rect">
            <a:avLst/>
          </a:prstGeom>
        </p:spPr>
        <p:txBody>
          <a:bodyPr wrap="none">
            <a:spAutoFit/>
          </a:bodyPr>
          <a:lstStyle/>
          <a:p>
            <a:r>
              <a:rPr lang="zh-CN" altLang="en-US" b="1" dirty="0">
                <a:solidFill>
                  <a:schemeClr val="bg1"/>
                </a:solidFill>
              </a:rPr>
              <a:t>环保监测</a:t>
            </a:r>
          </a:p>
        </p:txBody>
      </p:sp>
      <p:sp>
        <p:nvSpPr>
          <p:cNvPr id="9" name="矩形 8">
            <a:extLst>
              <a:ext uri="{FF2B5EF4-FFF2-40B4-BE49-F238E27FC236}">
                <a16:creationId xmlns="" xmlns:a16="http://schemas.microsoft.com/office/drawing/2014/main" id="{B983E8D8-CDF0-4CF1-926B-FEE435819EE6}"/>
              </a:ext>
            </a:extLst>
          </p:cNvPr>
          <p:cNvSpPr/>
          <p:nvPr/>
        </p:nvSpPr>
        <p:spPr>
          <a:xfrm>
            <a:off x="9144631" y="3244334"/>
            <a:ext cx="1107996" cy="369332"/>
          </a:xfrm>
          <a:prstGeom prst="rect">
            <a:avLst/>
          </a:prstGeom>
        </p:spPr>
        <p:txBody>
          <a:bodyPr wrap="none">
            <a:spAutoFit/>
          </a:bodyPr>
          <a:lstStyle/>
          <a:p>
            <a:r>
              <a:rPr lang="zh-CN" altLang="en-US" b="1" dirty="0">
                <a:solidFill>
                  <a:schemeClr val="bg1"/>
                </a:solidFill>
              </a:rPr>
              <a:t>平安城市</a:t>
            </a:r>
          </a:p>
        </p:txBody>
      </p:sp>
      <p:sp>
        <p:nvSpPr>
          <p:cNvPr id="11" name="矩形 10">
            <a:extLst>
              <a:ext uri="{FF2B5EF4-FFF2-40B4-BE49-F238E27FC236}">
                <a16:creationId xmlns="" xmlns:a16="http://schemas.microsoft.com/office/drawing/2014/main" id="{3EC272A4-8974-4371-A57E-A47C9CF08E52}"/>
              </a:ext>
            </a:extLst>
          </p:cNvPr>
          <p:cNvSpPr/>
          <p:nvPr/>
        </p:nvSpPr>
        <p:spPr>
          <a:xfrm>
            <a:off x="1956974" y="4863197"/>
            <a:ext cx="1107996" cy="369332"/>
          </a:xfrm>
          <a:prstGeom prst="rect">
            <a:avLst/>
          </a:prstGeom>
        </p:spPr>
        <p:txBody>
          <a:bodyPr wrap="none">
            <a:spAutoFit/>
          </a:bodyPr>
          <a:lstStyle/>
          <a:p>
            <a:r>
              <a:rPr lang="zh-CN" altLang="en-US" b="1" dirty="0">
                <a:solidFill>
                  <a:schemeClr val="bg1"/>
                </a:solidFill>
              </a:rPr>
              <a:t>车辆定位</a:t>
            </a:r>
          </a:p>
        </p:txBody>
      </p:sp>
      <p:sp>
        <p:nvSpPr>
          <p:cNvPr id="12" name="矩形 11">
            <a:extLst>
              <a:ext uri="{FF2B5EF4-FFF2-40B4-BE49-F238E27FC236}">
                <a16:creationId xmlns="" xmlns:a16="http://schemas.microsoft.com/office/drawing/2014/main" id="{87387DAD-CEF7-462F-99AC-F39AD99E630C}"/>
              </a:ext>
            </a:extLst>
          </p:cNvPr>
          <p:cNvSpPr/>
          <p:nvPr/>
        </p:nvSpPr>
        <p:spPr>
          <a:xfrm>
            <a:off x="5426586" y="4863197"/>
            <a:ext cx="1338828" cy="369332"/>
          </a:xfrm>
          <a:prstGeom prst="rect">
            <a:avLst/>
          </a:prstGeom>
        </p:spPr>
        <p:txBody>
          <a:bodyPr wrap="none">
            <a:spAutoFit/>
          </a:bodyPr>
          <a:lstStyle/>
          <a:p>
            <a:r>
              <a:rPr lang="zh-CN" altLang="en-US" b="1" dirty="0">
                <a:solidFill>
                  <a:schemeClr val="bg1"/>
                </a:solidFill>
              </a:rPr>
              <a:t>停车场监控</a:t>
            </a:r>
          </a:p>
        </p:txBody>
      </p:sp>
      <p:sp>
        <p:nvSpPr>
          <p:cNvPr id="13" name="矩形 12">
            <a:extLst>
              <a:ext uri="{FF2B5EF4-FFF2-40B4-BE49-F238E27FC236}">
                <a16:creationId xmlns="" xmlns:a16="http://schemas.microsoft.com/office/drawing/2014/main" id="{95F284C4-AF4D-4063-951F-7585D922D866}"/>
              </a:ext>
            </a:extLst>
          </p:cNvPr>
          <p:cNvSpPr/>
          <p:nvPr/>
        </p:nvSpPr>
        <p:spPr>
          <a:xfrm>
            <a:off x="9144631" y="4863197"/>
            <a:ext cx="1107996" cy="369332"/>
          </a:xfrm>
          <a:prstGeom prst="rect">
            <a:avLst/>
          </a:prstGeom>
        </p:spPr>
        <p:txBody>
          <a:bodyPr wrap="none">
            <a:spAutoFit/>
          </a:bodyPr>
          <a:lstStyle/>
          <a:p>
            <a:r>
              <a:rPr lang="zh-CN" altLang="en-US" b="1" dirty="0">
                <a:solidFill>
                  <a:schemeClr val="bg1"/>
                </a:solidFill>
              </a:rPr>
              <a:t>智能抄表</a:t>
            </a:r>
          </a:p>
        </p:txBody>
      </p:sp>
      <p:sp>
        <p:nvSpPr>
          <p:cNvPr id="14" name="bus-front_20726">
            <a:extLst>
              <a:ext uri="{FF2B5EF4-FFF2-40B4-BE49-F238E27FC236}">
                <a16:creationId xmlns="" xmlns:a16="http://schemas.microsoft.com/office/drawing/2014/main" id="{EBD91127-EFF5-450E-90B1-F9B8CD76C085}"/>
              </a:ext>
            </a:extLst>
          </p:cNvPr>
          <p:cNvSpPr>
            <a:spLocks noChangeAspect="1"/>
          </p:cNvSpPr>
          <p:nvPr/>
        </p:nvSpPr>
        <p:spPr bwMode="auto">
          <a:xfrm>
            <a:off x="2206129" y="3678190"/>
            <a:ext cx="609685" cy="609613"/>
          </a:xfrm>
          <a:custGeom>
            <a:avLst/>
            <a:gdLst>
              <a:gd name="connsiteX0" fmla="*/ 227856 w 598747"/>
              <a:gd name="connsiteY0" fmla="*/ 491668 h 598677"/>
              <a:gd name="connsiteX1" fmla="*/ 227856 w 598747"/>
              <a:gd name="connsiteY1" fmla="*/ 512701 h 598677"/>
              <a:gd name="connsiteX2" fmla="*/ 370891 w 598747"/>
              <a:gd name="connsiteY2" fmla="*/ 512701 h 598677"/>
              <a:gd name="connsiteX3" fmla="*/ 370891 w 598747"/>
              <a:gd name="connsiteY3" fmla="*/ 491668 h 598677"/>
              <a:gd name="connsiteX4" fmla="*/ 438326 w 598747"/>
              <a:gd name="connsiteY4" fmla="*/ 448023 h 598677"/>
              <a:gd name="connsiteX5" fmla="*/ 409614 w 598747"/>
              <a:gd name="connsiteY5" fmla="*/ 476681 h 598677"/>
              <a:gd name="connsiteX6" fmla="*/ 438326 w 598747"/>
              <a:gd name="connsiteY6" fmla="*/ 505603 h 598677"/>
              <a:gd name="connsiteX7" fmla="*/ 467302 w 598747"/>
              <a:gd name="connsiteY7" fmla="*/ 476681 h 598677"/>
              <a:gd name="connsiteX8" fmla="*/ 438326 w 598747"/>
              <a:gd name="connsiteY8" fmla="*/ 448023 h 598677"/>
              <a:gd name="connsiteX9" fmla="*/ 160421 w 598747"/>
              <a:gd name="connsiteY9" fmla="*/ 448023 h 598677"/>
              <a:gd name="connsiteX10" fmla="*/ 131445 w 598747"/>
              <a:gd name="connsiteY10" fmla="*/ 476681 h 598677"/>
              <a:gd name="connsiteX11" fmla="*/ 160421 w 598747"/>
              <a:gd name="connsiteY11" fmla="*/ 505603 h 598677"/>
              <a:gd name="connsiteX12" fmla="*/ 189397 w 598747"/>
              <a:gd name="connsiteY12" fmla="*/ 476681 h 598677"/>
              <a:gd name="connsiteX13" fmla="*/ 160421 w 598747"/>
              <a:gd name="connsiteY13" fmla="*/ 448023 h 598677"/>
              <a:gd name="connsiteX14" fmla="*/ 227856 w 598747"/>
              <a:gd name="connsiteY14" fmla="*/ 440924 h 598677"/>
              <a:gd name="connsiteX15" fmla="*/ 227856 w 598747"/>
              <a:gd name="connsiteY15" fmla="*/ 461695 h 598677"/>
              <a:gd name="connsiteX16" fmla="*/ 370891 w 598747"/>
              <a:gd name="connsiteY16" fmla="*/ 461695 h 598677"/>
              <a:gd name="connsiteX17" fmla="*/ 370891 w 598747"/>
              <a:gd name="connsiteY17" fmla="*/ 440924 h 598677"/>
              <a:gd name="connsiteX18" fmla="*/ 409614 w 598747"/>
              <a:gd name="connsiteY18" fmla="*/ 356526 h 598677"/>
              <a:gd name="connsiteX19" fmla="*/ 366940 w 598747"/>
              <a:gd name="connsiteY19" fmla="*/ 398856 h 598677"/>
              <a:gd name="connsiteX20" fmla="*/ 452024 w 598747"/>
              <a:gd name="connsiteY20" fmla="*/ 398856 h 598677"/>
              <a:gd name="connsiteX21" fmla="*/ 409614 w 598747"/>
              <a:gd name="connsiteY21" fmla="*/ 356526 h 598677"/>
              <a:gd name="connsiteX22" fmla="*/ 111162 w 598747"/>
              <a:gd name="connsiteY22" fmla="*/ 177213 h 598677"/>
              <a:gd name="connsiteX23" fmla="*/ 111162 w 598747"/>
              <a:gd name="connsiteY23" fmla="*/ 398856 h 598677"/>
              <a:gd name="connsiteX24" fmla="*/ 346130 w 598747"/>
              <a:gd name="connsiteY24" fmla="*/ 398856 h 598677"/>
              <a:gd name="connsiteX25" fmla="*/ 409614 w 598747"/>
              <a:gd name="connsiteY25" fmla="*/ 335492 h 598677"/>
              <a:gd name="connsiteX26" fmla="*/ 473097 w 598747"/>
              <a:gd name="connsiteY26" fmla="*/ 398856 h 598677"/>
              <a:gd name="connsiteX27" fmla="*/ 487585 w 598747"/>
              <a:gd name="connsiteY27" fmla="*/ 398856 h 598677"/>
              <a:gd name="connsiteX28" fmla="*/ 487585 w 598747"/>
              <a:gd name="connsiteY28" fmla="*/ 177213 h 598677"/>
              <a:gd name="connsiteX29" fmla="*/ 227856 w 598747"/>
              <a:gd name="connsiteY29" fmla="*/ 131464 h 598677"/>
              <a:gd name="connsiteX30" fmla="*/ 227856 w 598747"/>
              <a:gd name="connsiteY30" fmla="*/ 152235 h 598677"/>
              <a:gd name="connsiteX31" fmla="*/ 370891 w 598747"/>
              <a:gd name="connsiteY31" fmla="*/ 152235 h 598677"/>
              <a:gd name="connsiteX32" fmla="*/ 370891 w 598747"/>
              <a:gd name="connsiteY32" fmla="*/ 131464 h 598677"/>
              <a:gd name="connsiteX33" fmla="*/ 69279 w 598747"/>
              <a:gd name="connsiteY33" fmla="*/ 98862 h 598677"/>
              <a:gd name="connsiteX34" fmla="*/ 529468 w 598747"/>
              <a:gd name="connsiteY34" fmla="*/ 98862 h 598677"/>
              <a:gd name="connsiteX35" fmla="*/ 529468 w 598747"/>
              <a:gd name="connsiteY35" fmla="*/ 378611 h 598677"/>
              <a:gd name="connsiteX36" fmla="*/ 567137 w 598747"/>
              <a:gd name="connsiteY36" fmla="*/ 378611 h 598677"/>
              <a:gd name="connsiteX37" fmla="*/ 567137 w 598747"/>
              <a:gd name="connsiteY37" fmla="*/ 365465 h 598677"/>
              <a:gd name="connsiteX38" fmla="*/ 556864 w 598747"/>
              <a:gd name="connsiteY38" fmla="*/ 365465 h 598677"/>
              <a:gd name="connsiteX39" fmla="*/ 556864 w 598747"/>
              <a:gd name="connsiteY39" fmla="*/ 291058 h 598677"/>
              <a:gd name="connsiteX40" fmla="*/ 598747 w 598747"/>
              <a:gd name="connsiteY40" fmla="*/ 291058 h 598677"/>
              <a:gd name="connsiteX41" fmla="*/ 598747 w 598747"/>
              <a:gd name="connsiteY41" fmla="*/ 365465 h 598677"/>
              <a:gd name="connsiteX42" fmla="*/ 588210 w 598747"/>
              <a:gd name="connsiteY42" fmla="*/ 365465 h 598677"/>
              <a:gd name="connsiteX43" fmla="*/ 588210 w 598747"/>
              <a:gd name="connsiteY43" fmla="*/ 399645 h 598677"/>
              <a:gd name="connsiteX44" fmla="*/ 549488 w 598747"/>
              <a:gd name="connsiteY44" fmla="*/ 399645 h 598677"/>
              <a:gd name="connsiteX45" fmla="*/ 549488 w 598747"/>
              <a:gd name="connsiteY45" fmla="*/ 554769 h 598677"/>
              <a:gd name="connsiteX46" fmla="*/ 508132 w 598747"/>
              <a:gd name="connsiteY46" fmla="*/ 554769 h 598677"/>
              <a:gd name="connsiteX47" fmla="*/ 508132 w 598747"/>
              <a:gd name="connsiteY47" fmla="*/ 598677 h 598677"/>
              <a:gd name="connsiteX48" fmla="*/ 424365 w 598747"/>
              <a:gd name="connsiteY48" fmla="*/ 598677 h 598677"/>
              <a:gd name="connsiteX49" fmla="*/ 424365 w 598747"/>
              <a:gd name="connsiteY49" fmla="*/ 554769 h 598677"/>
              <a:gd name="connsiteX50" fmla="*/ 174382 w 598747"/>
              <a:gd name="connsiteY50" fmla="*/ 554769 h 598677"/>
              <a:gd name="connsiteX51" fmla="*/ 174382 w 598747"/>
              <a:gd name="connsiteY51" fmla="*/ 598677 h 598677"/>
              <a:gd name="connsiteX52" fmla="*/ 90615 w 598747"/>
              <a:gd name="connsiteY52" fmla="*/ 598677 h 598677"/>
              <a:gd name="connsiteX53" fmla="*/ 90615 w 598747"/>
              <a:gd name="connsiteY53" fmla="*/ 554769 h 598677"/>
              <a:gd name="connsiteX54" fmla="*/ 49259 w 598747"/>
              <a:gd name="connsiteY54" fmla="*/ 554769 h 598677"/>
              <a:gd name="connsiteX55" fmla="*/ 49259 w 598747"/>
              <a:gd name="connsiteY55" fmla="*/ 399645 h 598677"/>
              <a:gd name="connsiteX56" fmla="*/ 10537 w 598747"/>
              <a:gd name="connsiteY56" fmla="*/ 399645 h 598677"/>
              <a:gd name="connsiteX57" fmla="*/ 10537 w 598747"/>
              <a:gd name="connsiteY57" fmla="*/ 365465 h 598677"/>
              <a:gd name="connsiteX58" fmla="*/ 0 w 598747"/>
              <a:gd name="connsiteY58" fmla="*/ 365465 h 598677"/>
              <a:gd name="connsiteX59" fmla="*/ 0 w 598747"/>
              <a:gd name="connsiteY59" fmla="*/ 291058 h 598677"/>
              <a:gd name="connsiteX60" fmla="*/ 41883 w 598747"/>
              <a:gd name="connsiteY60" fmla="*/ 291058 h 598677"/>
              <a:gd name="connsiteX61" fmla="*/ 41883 w 598747"/>
              <a:gd name="connsiteY61" fmla="*/ 365465 h 598677"/>
              <a:gd name="connsiteX62" fmla="*/ 31610 w 598747"/>
              <a:gd name="connsiteY62" fmla="*/ 365465 h 598677"/>
              <a:gd name="connsiteX63" fmla="*/ 31610 w 598747"/>
              <a:gd name="connsiteY63" fmla="*/ 378611 h 598677"/>
              <a:gd name="connsiteX64" fmla="*/ 69279 w 598747"/>
              <a:gd name="connsiteY64" fmla="*/ 378611 h 598677"/>
              <a:gd name="connsiteX65" fmla="*/ 299540 w 598747"/>
              <a:gd name="connsiteY65" fmla="*/ 0 h 598677"/>
              <a:gd name="connsiteX66" fmla="*/ 531357 w 598747"/>
              <a:gd name="connsiteY66" fmla="*/ 83055 h 598677"/>
              <a:gd name="connsiteX67" fmla="*/ 67460 w 598747"/>
              <a:gd name="connsiteY67" fmla="*/ 83055 h 598677"/>
              <a:gd name="connsiteX68" fmla="*/ 299540 w 598747"/>
              <a:gd name="connsiteY68" fmla="*/ 0 h 598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598747" h="598677">
                <a:moveTo>
                  <a:pt x="227856" y="491668"/>
                </a:moveTo>
                <a:lnTo>
                  <a:pt x="227856" y="512701"/>
                </a:lnTo>
                <a:lnTo>
                  <a:pt x="370891" y="512701"/>
                </a:lnTo>
                <a:lnTo>
                  <a:pt x="370891" y="491668"/>
                </a:lnTo>
                <a:close/>
                <a:moveTo>
                  <a:pt x="438326" y="448023"/>
                </a:moveTo>
                <a:cubicBezTo>
                  <a:pt x="422521" y="448023"/>
                  <a:pt x="409614" y="460906"/>
                  <a:pt x="409614" y="476681"/>
                </a:cubicBezTo>
                <a:cubicBezTo>
                  <a:pt x="409614" y="492719"/>
                  <a:pt x="422521" y="505603"/>
                  <a:pt x="438326" y="505603"/>
                </a:cubicBezTo>
                <a:cubicBezTo>
                  <a:pt x="454394" y="505603"/>
                  <a:pt x="467302" y="492719"/>
                  <a:pt x="467302" y="476681"/>
                </a:cubicBezTo>
                <a:cubicBezTo>
                  <a:pt x="467302" y="460906"/>
                  <a:pt x="454394" y="448023"/>
                  <a:pt x="438326" y="448023"/>
                </a:cubicBezTo>
                <a:close/>
                <a:moveTo>
                  <a:pt x="160421" y="448023"/>
                </a:moveTo>
                <a:cubicBezTo>
                  <a:pt x="144353" y="448023"/>
                  <a:pt x="131445" y="460906"/>
                  <a:pt x="131445" y="476681"/>
                </a:cubicBezTo>
                <a:cubicBezTo>
                  <a:pt x="131445" y="492719"/>
                  <a:pt x="144353" y="505603"/>
                  <a:pt x="160421" y="505603"/>
                </a:cubicBezTo>
                <a:cubicBezTo>
                  <a:pt x="176226" y="505603"/>
                  <a:pt x="189397" y="492719"/>
                  <a:pt x="189397" y="476681"/>
                </a:cubicBezTo>
                <a:cubicBezTo>
                  <a:pt x="189397" y="460906"/>
                  <a:pt x="176226" y="448023"/>
                  <a:pt x="160421" y="448023"/>
                </a:cubicBezTo>
                <a:close/>
                <a:moveTo>
                  <a:pt x="227856" y="440924"/>
                </a:moveTo>
                <a:lnTo>
                  <a:pt x="227856" y="461695"/>
                </a:lnTo>
                <a:lnTo>
                  <a:pt x="370891" y="461695"/>
                </a:lnTo>
                <a:lnTo>
                  <a:pt x="370891" y="440924"/>
                </a:lnTo>
                <a:close/>
                <a:moveTo>
                  <a:pt x="409614" y="356526"/>
                </a:moveTo>
                <a:cubicBezTo>
                  <a:pt x="385906" y="356526"/>
                  <a:pt x="366940" y="375456"/>
                  <a:pt x="366940" y="398856"/>
                </a:cubicBezTo>
                <a:lnTo>
                  <a:pt x="452024" y="398856"/>
                </a:lnTo>
                <a:cubicBezTo>
                  <a:pt x="452024" y="375456"/>
                  <a:pt x="433058" y="356526"/>
                  <a:pt x="409614" y="356526"/>
                </a:cubicBezTo>
                <a:close/>
                <a:moveTo>
                  <a:pt x="111162" y="177213"/>
                </a:moveTo>
                <a:lnTo>
                  <a:pt x="111162" y="398856"/>
                </a:lnTo>
                <a:lnTo>
                  <a:pt x="346130" y="398856"/>
                </a:lnTo>
                <a:cubicBezTo>
                  <a:pt x="346130" y="363888"/>
                  <a:pt x="374579" y="335492"/>
                  <a:pt x="409614" y="335492"/>
                </a:cubicBezTo>
                <a:cubicBezTo>
                  <a:pt x="444385" y="335492"/>
                  <a:pt x="473097" y="363888"/>
                  <a:pt x="473097" y="398856"/>
                </a:cubicBezTo>
                <a:lnTo>
                  <a:pt x="487585" y="398856"/>
                </a:lnTo>
                <a:lnTo>
                  <a:pt x="487585" y="177213"/>
                </a:lnTo>
                <a:close/>
                <a:moveTo>
                  <a:pt x="227856" y="131464"/>
                </a:moveTo>
                <a:lnTo>
                  <a:pt x="227856" y="152235"/>
                </a:lnTo>
                <a:lnTo>
                  <a:pt x="370891" y="152235"/>
                </a:lnTo>
                <a:lnTo>
                  <a:pt x="370891" y="131464"/>
                </a:lnTo>
                <a:close/>
                <a:moveTo>
                  <a:pt x="69279" y="98862"/>
                </a:moveTo>
                <a:lnTo>
                  <a:pt x="529468" y="98862"/>
                </a:lnTo>
                <a:lnTo>
                  <a:pt x="529468" y="378611"/>
                </a:lnTo>
                <a:lnTo>
                  <a:pt x="567137" y="378611"/>
                </a:lnTo>
                <a:lnTo>
                  <a:pt x="567137" y="365465"/>
                </a:lnTo>
                <a:lnTo>
                  <a:pt x="556864" y="365465"/>
                </a:lnTo>
                <a:lnTo>
                  <a:pt x="556864" y="291058"/>
                </a:lnTo>
                <a:lnTo>
                  <a:pt x="598747" y="291058"/>
                </a:lnTo>
                <a:lnTo>
                  <a:pt x="598747" y="365465"/>
                </a:lnTo>
                <a:lnTo>
                  <a:pt x="588210" y="365465"/>
                </a:lnTo>
                <a:lnTo>
                  <a:pt x="588210" y="399645"/>
                </a:lnTo>
                <a:lnTo>
                  <a:pt x="549488" y="399645"/>
                </a:lnTo>
                <a:lnTo>
                  <a:pt x="549488" y="554769"/>
                </a:lnTo>
                <a:lnTo>
                  <a:pt x="508132" y="554769"/>
                </a:lnTo>
                <a:lnTo>
                  <a:pt x="508132" y="598677"/>
                </a:lnTo>
                <a:lnTo>
                  <a:pt x="424365" y="598677"/>
                </a:lnTo>
                <a:lnTo>
                  <a:pt x="424365" y="554769"/>
                </a:lnTo>
                <a:lnTo>
                  <a:pt x="174382" y="554769"/>
                </a:lnTo>
                <a:lnTo>
                  <a:pt x="174382" y="598677"/>
                </a:lnTo>
                <a:lnTo>
                  <a:pt x="90615" y="598677"/>
                </a:lnTo>
                <a:lnTo>
                  <a:pt x="90615" y="554769"/>
                </a:lnTo>
                <a:lnTo>
                  <a:pt x="49259" y="554769"/>
                </a:lnTo>
                <a:lnTo>
                  <a:pt x="49259" y="399645"/>
                </a:lnTo>
                <a:lnTo>
                  <a:pt x="10537" y="399645"/>
                </a:lnTo>
                <a:lnTo>
                  <a:pt x="10537" y="365465"/>
                </a:lnTo>
                <a:lnTo>
                  <a:pt x="0" y="365465"/>
                </a:lnTo>
                <a:lnTo>
                  <a:pt x="0" y="291058"/>
                </a:lnTo>
                <a:lnTo>
                  <a:pt x="41883" y="291058"/>
                </a:lnTo>
                <a:lnTo>
                  <a:pt x="41883" y="365465"/>
                </a:lnTo>
                <a:lnTo>
                  <a:pt x="31610" y="365465"/>
                </a:lnTo>
                <a:lnTo>
                  <a:pt x="31610" y="378611"/>
                </a:lnTo>
                <a:lnTo>
                  <a:pt x="69279" y="378611"/>
                </a:lnTo>
                <a:close/>
                <a:moveTo>
                  <a:pt x="299540" y="0"/>
                </a:moveTo>
                <a:cubicBezTo>
                  <a:pt x="404385" y="0"/>
                  <a:pt x="494214" y="29174"/>
                  <a:pt x="531357" y="83055"/>
                </a:cubicBezTo>
                <a:lnTo>
                  <a:pt x="67460" y="83055"/>
                </a:lnTo>
                <a:cubicBezTo>
                  <a:pt x="104603" y="29174"/>
                  <a:pt x="194432" y="0"/>
                  <a:pt x="299540" y="0"/>
                </a:cubicBezTo>
                <a:close/>
              </a:path>
            </a:pathLst>
          </a:custGeom>
          <a:solidFill>
            <a:schemeClr val="bg1"/>
          </a:solidFill>
          <a:ln>
            <a:noFill/>
          </a:ln>
        </p:spPr>
      </p:sp>
      <p:sp>
        <p:nvSpPr>
          <p:cNvPr id="15" name="dish-with-signal_80982">
            <a:extLst>
              <a:ext uri="{FF2B5EF4-FFF2-40B4-BE49-F238E27FC236}">
                <a16:creationId xmlns="" xmlns:a16="http://schemas.microsoft.com/office/drawing/2014/main" id="{36F48745-80CB-4D09-924F-447CFC8D9AB0}"/>
              </a:ext>
            </a:extLst>
          </p:cNvPr>
          <p:cNvSpPr>
            <a:spLocks noChangeAspect="1"/>
          </p:cNvSpPr>
          <p:nvPr/>
        </p:nvSpPr>
        <p:spPr bwMode="auto">
          <a:xfrm>
            <a:off x="5870855" y="3658139"/>
            <a:ext cx="450288" cy="609684"/>
          </a:xfrm>
          <a:custGeom>
            <a:avLst/>
            <a:gdLst>
              <a:gd name="connsiteX0" fmla="*/ 211749 w 445978"/>
              <a:gd name="connsiteY0" fmla="*/ 210099 h 603849"/>
              <a:gd name="connsiteX1" fmla="*/ 239603 w 445978"/>
              <a:gd name="connsiteY1" fmla="*/ 237914 h 603849"/>
              <a:gd name="connsiteX2" fmla="*/ 238070 w 445978"/>
              <a:gd name="connsiteY2" fmla="*/ 211630 h 603849"/>
              <a:gd name="connsiteX3" fmla="*/ 76567 w 445978"/>
              <a:gd name="connsiteY3" fmla="*/ 130354 h 603849"/>
              <a:gd name="connsiteX4" fmla="*/ 89600 w 445978"/>
              <a:gd name="connsiteY4" fmla="*/ 359892 h 603849"/>
              <a:gd name="connsiteX5" fmla="*/ 211877 w 445978"/>
              <a:gd name="connsiteY5" fmla="*/ 410419 h 603849"/>
              <a:gd name="connsiteX6" fmla="*/ 319460 w 445978"/>
              <a:gd name="connsiteY6" fmla="*/ 372907 h 603849"/>
              <a:gd name="connsiteX7" fmla="*/ 248420 w 445978"/>
              <a:gd name="connsiteY7" fmla="*/ 301965 h 603849"/>
              <a:gd name="connsiteX8" fmla="*/ 147608 w 445978"/>
              <a:gd name="connsiteY8" fmla="*/ 201295 h 603849"/>
              <a:gd name="connsiteX9" fmla="*/ 281319 w 445978"/>
              <a:gd name="connsiteY9" fmla="*/ 86113 h 603849"/>
              <a:gd name="connsiteX10" fmla="*/ 331603 w 445978"/>
              <a:gd name="connsiteY10" fmla="*/ 108764 h 603849"/>
              <a:gd name="connsiteX11" fmla="*/ 356130 w 445978"/>
              <a:gd name="connsiteY11" fmla="*/ 210983 h 603849"/>
              <a:gd name="connsiteX12" fmla="*/ 337862 w 445978"/>
              <a:gd name="connsiteY12" fmla="*/ 223361 h 603849"/>
              <a:gd name="connsiteX13" fmla="*/ 330836 w 445978"/>
              <a:gd name="connsiteY13" fmla="*/ 222085 h 603849"/>
              <a:gd name="connsiteX14" fmla="*/ 319723 w 445978"/>
              <a:gd name="connsiteY14" fmla="*/ 196817 h 603849"/>
              <a:gd name="connsiteX15" fmla="*/ 305543 w 445978"/>
              <a:gd name="connsiteY15" fmla="*/ 137860 h 603849"/>
              <a:gd name="connsiteX16" fmla="*/ 245375 w 445978"/>
              <a:gd name="connsiteY16" fmla="*/ 130586 h 603849"/>
              <a:gd name="connsiteX17" fmla="*/ 218932 w 445978"/>
              <a:gd name="connsiteY17" fmla="*/ 122419 h 603849"/>
              <a:gd name="connsiteX18" fmla="*/ 227107 w 445978"/>
              <a:gd name="connsiteY18" fmla="*/ 96003 h 603849"/>
              <a:gd name="connsiteX19" fmla="*/ 281319 w 445978"/>
              <a:gd name="connsiteY19" fmla="*/ 86113 h 603849"/>
              <a:gd name="connsiteX20" fmla="*/ 75848 w 445978"/>
              <a:gd name="connsiteY20" fmla="*/ 82379 h 603849"/>
              <a:gd name="connsiteX21" fmla="*/ 89600 w 445978"/>
              <a:gd name="connsiteY21" fmla="*/ 88121 h 603849"/>
              <a:gd name="connsiteX22" fmla="*/ 170096 w 445978"/>
              <a:gd name="connsiteY22" fmla="*/ 168376 h 603849"/>
              <a:gd name="connsiteX23" fmla="*/ 257747 w 445978"/>
              <a:gd name="connsiteY23" fmla="*/ 173607 h 603849"/>
              <a:gd name="connsiteX24" fmla="*/ 276146 w 445978"/>
              <a:gd name="connsiteY24" fmla="*/ 191981 h 603849"/>
              <a:gd name="connsiteX25" fmla="*/ 281385 w 445978"/>
              <a:gd name="connsiteY25" fmla="*/ 279637 h 603849"/>
              <a:gd name="connsiteX26" fmla="*/ 361753 w 445978"/>
              <a:gd name="connsiteY26" fmla="*/ 359892 h 603849"/>
              <a:gd name="connsiteX27" fmla="*/ 361753 w 445978"/>
              <a:gd name="connsiteY27" fmla="*/ 387580 h 603849"/>
              <a:gd name="connsiteX28" fmla="*/ 261708 w 445978"/>
              <a:gd name="connsiteY28" fmla="*/ 443593 h 603849"/>
              <a:gd name="connsiteX29" fmla="*/ 306939 w 445978"/>
              <a:gd name="connsiteY29" fmla="*/ 578075 h 603849"/>
              <a:gd name="connsiteX30" fmla="*/ 304256 w 445978"/>
              <a:gd name="connsiteY30" fmla="*/ 595683 h 603849"/>
              <a:gd name="connsiteX31" fmla="*/ 288412 w 445978"/>
              <a:gd name="connsiteY31" fmla="*/ 603849 h 603849"/>
              <a:gd name="connsiteX32" fmla="*/ 147863 w 445978"/>
              <a:gd name="connsiteY32" fmla="*/ 603849 h 603849"/>
              <a:gd name="connsiteX33" fmla="*/ 128187 w 445978"/>
              <a:gd name="connsiteY33" fmla="*/ 584327 h 603849"/>
              <a:gd name="connsiteX34" fmla="*/ 128187 w 445978"/>
              <a:gd name="connsiteY34" fmla="*/ 432492 h 603849"/>
              <a:gd name="connsiteX35" fmla="*/ 62001 w 445978"/>
              <a:gd name="connsiteY35" fmla="*/ 387452 h 603849"/>
              <a:gd name="connsiteX36" fmla="*/ 62001 w 445978"/>
              <a:gd name="connsiteY36" fmla="*/ 88121 h 603849"/>
              <a:gd name="connsiteX37" fmla="*/ 75848 w 445978"/>
              <a:gd name="connsiteY37" fmla="*/ 82379 h 603849"/>
              <a:gd name="connsiteX38" fmla="*/ 306342 w 445978"/>
              <a:gd name="connsiteY38" fmla="*/ 1175 h 603849"/>
              <a:gd name="connsiteX39" fmla="*/ 392855 w 445978"/>
              <a:gd name="connsiteY39" fmla="*/ 40022 h 603849"/>
              <a:gd name="connsiteX40" fmla="*/ 435281 w 445978"/>
              <a:gd name="connsiteY40" fmla="*/ 216079 h 603849"/>
              <a:gd name="connsiteX41" fmla="*/ 417008 w 445978"/>
              <a:gd name="connsiteY41" fmla="*/ 228582 h 603849"/>
              <a:gd name="connsiteX42" fmla="*/ 409979 w 445978"/>
              <a:gd name="connsiteY42" fmla="*/ 227179 h 603849"/>
              <a:gd name="connsiteX43" fmla="*/ 398734 w 445978"/>
              <a:gd name="connsiteY43" fmla="*/ 201918 h 603849"/>
              <a:gd name="connsiteX44" fmla="*/ 366786 w 445978"/>
              <a:gd name="connsiteY44" fmla="*/ 69237 h 603849"/>
              <a:gd name="connsiteX45" fmla="*/ 231202 w 445978"/>
              <a:gd name="connsiteY45" fmla="*/ 52780 h 603849"/>
              <a:gd name="connsiteX46" fmla="*/ 204750 w 445978"/>
              <a:gd name="connsiteY46" fmla="*/ 44615 h 603849"/>
              <a:gd name="connsiteX47" fmla="*/ 212928 w 445978"/>
              <a:gd name="connsiteY47" fmla="*/ 18206 h 603849"/>
              <a:gd name="connsiteX48" fmla="*/ 306342 w 445978"/>
              <a:gd name="connsiteY48" fmla="*/ 1175 h 603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45978" h="603849">
                <a:moveTo>
                  <a:pt x="211749" y="210099"/>
                </a:moveTo>
                <a:lnTo>
                  <a:pt x="239603" y="237914"/>
                </a:lnTo>
                <a:lnTo>
                  <a:pt x="238070" y="211630"/>
                </a:lnTo>
                <a:close/>
                <a:moveTo>
                  <a:pt x="76567" y="130354"/>
                </a:moveTo>
                <a:cubicBezTo>
                  <a:pt x="22647" y="198105"/>
                  <a:pt x="26992" y="297244"/>
                  <a:pt x="89600" y="359892"/>
                </a:cubicBezTo>
                <a:cubicBezTo>
                  <a:pt x="122309" y="392428"/>
                  <a:pt x="165751" y="410419"/>
                  <a:pt x="211877" y="410419"/>
                </a:cubicBezTo>
                <a:cubicBezTo>
                  <a:pt x="251486" y="410419"/>
                  <a:pt x="288923" y="397149"/>
                  <a:pt x="319460" y="372907"/>
                </a:cubicBezTo>
                <a:lnTo>
                  <a:pt x="248420" y="301965"/>
                </a:lnTo>
                <a:lnTo>
                  <a:pt x="147608" y="201295"/>
                </a:lnTo>
                <a:close/>
                <a:moveTo>
                  <a:pt x="281319" y="86113"/>
                </a:moveTo>
                <a:cubicBezTo>
                  <a:pt x="299635" y="88346"/>
                  <a:pt x="317296" y="96003"/>
                  <a:pt x="331603" y="108764"/>
                </a:cubicBezTo>
                <a:cubicBezTo>
                  <a:pt x="360090" y="134159"/>
                  <a:pt x="370054" y="175251"/>
                  <a:pt x="356130" y="210983"/>
                </a:cubicBezTo>
                <a:cubicBezTo>
                  <a:pt x="353192" y="218639"/>
                  <a:pt x="345782" y="223361"/>
                  <a:pt x="337862" y="223361"/>
                </a:cubicBezTo>
                <a:cubicBezTo>
                  <a:pt x="335563" y="223361"/>
                  <a:pt x="333136" y="222978"/>
                  <a:pt x="330836" y="222085"/>
                </a:cubicBezTo>
                <a:cubicBezTo>
                  <a:pt x="320744" y="218129"/>
                  <a:pt x="315762" y="206899"/>
                  <a:pt x="319723" y="196817"/>
                </a:cubicBezTo>
                <a:cubicBezTo>
                  <a:pt x="327643" y="176272"/>
                  <a:pt x="321894" y="152536"/>
                  <a:pt x="305543" y="137860"/>
                </a:cubicBezTo>
                <a:cubicBezTo>
                  <a:pt x="289064" y="123312"/>
                  <a:pt x="264792" y="120249"/>
                  <a:pt x="245375" y="130586"/>
                </a:cubicBezTo>
                <a:cubicBezTo>
                  <a:pt x="235794" y="135691"/>
                  <a:pt x="223914" y="131990"/>
                  <a:pt x="218932" y="122419"/>
                </a:cubicBezTo>
                <a:cubicBezTo>
                  <a:pt x="213822" y="112848"/>
                  <a:pt x="217527" y="100980"/>
                  <a:pt x="227107" y="96003"/>
                </a:cubicBezTo>
                <a:cubicBezTo>
                  <a:pt x="244034" y="87070"/>
                  <a:pt x="263004" y="83880"/>
                  <a:pt x="281319" y="86113"/>
                </a:cubicBezTo>
                <a:close/>
                <a:moveTo>
                  <a:pt x="75848" y="82379"/>
                </a:moveTo>
                <a:cubicBezTo>
                  <a:pt x="80847" y="82379"/>
                  <a:pt x="85831" y="84293"/>
                  <a:pt x="89600" y="88121"/>
                </a:cubicBezTo>
                <a:lnTo>
                  <a:pt x="170096" y="168376"/>
                </a:lnTo>
                <a:lnTo>
                  <a:pt x="257747" y="173607"/>
                </a:lnTo>
                <a:cubicBezTo>
                  <a:pt x="267585" y="174245"/>
                  <a:pt x="275507" y="182156"/>
                  <a:pt x="276146" y="191981"/>
                </a:cubicBezTo>
                <a:lnTo>
                  <a:pt x="281385" y="279637"/>
                </a:lnTo>
                <a:lnTo>
                  <a:pt x="361753" y="359892"/>
                </a:lnTo>
                <a:cubicBezTo>
                  <a:pt x="369419" y="367548"/>
                  <a:pt x="369419" y="379924"/>
                  <a:pt x="361753" y="387580"/>
                </a:cubicBezTo>
                <a:cubicBezTo>
                  <a:pt x="333771" y="415523"/>
                  <a:pt x="299273" y="434661"/>
                  <a:pt x="261708" y="443593"/>
                </a:cubicBezTo>
                <a:lnTo>
                  <a:pt x="306939" y="578075"/>
                </a:lnTo>
                <a:cubicBezTo>
                  <a:pt x="308983" y="584072"/>
                  <a:pt x="307961" y="590579"/>
                  <a:pt x="304256" y="595683"/>
                </a:cubicBezTo>
                <a:cubicBezTo>
                  <a:pt x="300550" y="600914"/>
                  <a:pt x="294673" y="603849"/>
                  <a:pt x="288412" y="603849"/>
                </a:cubicBezTo>
                <a:lnTo>
                  <a:pt x="147863" y="603849"/>
                </a:lnTo>
                <a:cubicBezTo>
                  <a:pt x="137003" y="603849"/>
                  <a:pt x="128187" y="595173"/>
                  <a:pt x="128187" y="584327"/>
                </a:cubicBezTo>
                <a:lnTo>
                  <a:pt x="128187" y="432492"/>
                </a:lnTo>
                <a:cubicBezTo>
                  <a:pt x="103782" y="422030"/>
                  <a:pt x="81295" y="406846"/>
                  <a:pt x="62001" y="387452"/>
                </a:cubicBezTo>
                <a:cubicBezTo>
                  <a:pt x="-20667" y="305028"/>
                  <a:pt x="-20667" y="170673"/>
                  <a:pt x="62001" y="88121"/>
                </a:cubicBezTo>
                <a:cubicBezTo>
                  <a:pt x="65834" y="84293"/>
                  <a:pt x="70849" y="82379"/>
                  <a:pt x="75848" y="82379"/>
                </a:cubicBezTo>
                <a:close/>
                <a:moveTo>
                  <a:pt x="306342" y="1175"/>
                </a:moveTo>
                <a:cubicBezTo>
                  <a:pt x="337874" y="5002"/>
                  <a:pt x="368256" y="18143"/>
                  <a:pt x="392855" y="40022"/>
                </a:cubicBezTo>
                <a:cubicBezTo>
                  <a:pt x="442182" y="83909"/>
                  <a:pt x="459178" y="154587"/>
                  <a:pt x="435281" y="216079"/>
                </a:cubicBezTo>
                <a:cubicBezTo>
                  <a:pt x="432342" y="223862"/>
                  <a:pt x="424930" y="228582"/>
                  <a:pt x="417008" y="228582"/>
                </a:cubicBezTo>
                <a:cubicBezTo>
                  <a:pt x="414707" y="228582"/>
                  <a:pt x="412279" y="228072"/>
                  <a:pt x="409979" y="227179"/>
                </a:cubicBezTo>
                <a:cubicBezTo>
                  <a:pt x="399884" y="223351"/>
                  <a:pt x="394900" y="211997"/>
                  <a:pt x="398734" y="201918"/>
                </a:cubicBezTo>
                <a:cubicBezTo>
                  <a:pt x="416752" y="155608"/>
                  <a:pt x="403973" y="102280"/>
                  <a:pt x="366786" y="69237"/>
                </a:cubicBezTo>
                <a:cubicBezTo>
                  <a:pt x="329727" y="36195"/>
                  <a:pt x="275161" y="29561"/>
                  <a:pt x="231202" y="52780"/>
                </a:cubicBezTo>
                <a:cubicBezTo>
                  <a:pt x="221618" y="57755"/>
                  <a:pt x="209733" y="54183"/>
                  <a:pt x="204750" y="44615"/>
                </a:cubicBezTo>
                <a:cubicBezTo>
                  <a:pt x="199638" y="35047"/>
                  <a:pt x="203344" y="23182"/>
                  <a:pt x="212928" y="18206"/>
                </a:cubicBezTo>
                <a:cubicBezTo>
                  <a:pt x="242128" y="2833"/>
                  <a:pt x="274810" y="-2653"/>
                  <a:pt x="306342" y="1175"/>
                </a:cubicBezTo>
                <a:close/>
              </a:path>
            </a:pathLst>
          </a:custGeom>
          <a:solidFill>
            <a:schemeClr val="bg1"/>
          </a:solidFill>
          <a:ln>
            <a:noFill/>
          </a:ln>
        </p:spPr>
      </p:sp>
      <p:sp>
        <p:nvSpPr>
          <p:cNvPr id="16" name="three-buildings_62502">
            <a:extLst>
              <a:ext uri="{FF2B5EF4-FFF2-40B4-BE49-F238E27FC236}">
                <a16:creationId xmlns="" xmlns:a16="http://schemas.microsoft.com/office/drawing/2014/main" id="{6281715F-C3AA-49E9-BB08-A85CF3E16C5E}"/>
              </a:ext>
            </a:extLst>
          </p:cNvPr>
          <p:cNvSpPr>
            <a:spLocks noChangeAspect="1"/>
          </p:cNvSpPr>
          <p:nvPr/>
        </p:nvSpPr>
        <p:spPr bwMode="auto">
          <a:xfrm>
            <a:off x="9355958" y="3678190"/>
            <a:ext cx="609685" cy="492312"/>
          </a:xfrm>
          <a:custGeom>
            <a:avLst/>
            <a:gdLst>
              <a:gd name="connsiteX0" fmla="*/ 499361 w 608838"/>
              <a:gd name="connsiteY0" fmla="*/ 285654 h 491629"/>
              <a:gd name="connsiteX1" fmla="*/ 499361 w 608838"/>
              <a:gd name="connsiteY1" fmla="*/ 344437 h 491629"/>
              <a:gd name="connsiteX2" fmla="*/ 558245 w 608838"/>
              <a:gd name="connsiteY2" fmla="*/ 344437 h 491629"/>
              <a:gd name="connsiteX3" fmla="*/ 558245 w 608838"/>
              <a:gd name="connsiteY3" fmla="*/ 285654 h 491629"/>
              <a:gd name="connsiteX4" fmla="*/ 50593 w 608838"/>
              <a:gd name="connsiteY4" fmla="*/ 285654 h 491629"/>
              <a:gd name="connsiteX5" fmla="*/ 50593 w 608838"/>
              <a:gd name="connsiteY5" fmla="*/ 344437 h 491629"/>
              <a:gd name="connsiteX6" fmla="*/ 109477 w 608838"/>
              <a:gd name="connsiteY6" fmla="*/ 344437 h 491629"/>
              <a:gd name="connsiteX7" fmla="*/ 109477 w 608838"/>
              <a:gd name="connsiteY7" fmla="*/ 285654 h 491629"/>
              <a:gd name="connsiteX8" fmla="*/ 324062 w 608838"/>
              <a:gd name="connsiteY8" fmla="*/ 265425 h 491629"/>
              <a:gd name="connsiteX9" fmla="*/ 324062 w 608838"/>
              <a:gd name="connsiteY9" fmla="*/ 329947 h 491629"/>
              <a:gd name="connsiteX10" fmla="*/ 388693 w 608838"/>
              <a:gd name="connsiteY10" fmla="*/ 329947 h 491629"/>
              <a:gd name="connsiteX11" fmla="*/ 388693 w 608838"/>
              <a:gd name="connsiteY11" fmla="*/ 265425 h 491629"/>
              <a:gd name="connsiteX12" fmla="*/ 220144 w 608838"/>
              <a:gd name="connsiteY12" fmla="*/ 265425 h 491629"/>
              <a:gd name="connsiteX13" fmla="*/ 220144 w 608838"/>
              <a:gd name="connsiteY13" fmla="*/ 329947 h 491629"/>
              <a:gd name="connsiteX14" fmla="*/ 284775 w 608838"/>
              <a:gd name="connsiteY14" fmla="*/ 329947 h 491629"/>
              <a:gd name="connsiteX15" fmla="*/ 284775 w 608838"/>
              <a:gd name="connsiteY15" fmla="*/ 265425 h 491629"/>
              <a:gd name="connsiteX16" fmla="*/ 499361 w 608838"/>
              <a:gd name="connsiteY16" fmla="*/ 191225 h 491629"/>
              <a:gd name="connsiteX17" fmla="*/ 499361 w 608838"/>
              <a:gd name="connsiteY17" fmla="*/ 250008 h 491629"/>
              <a:gd name="connsiteX18" fmla="*/ 558245 w 608838"/>
              <a:gd name="connsiteY18" fmla="*/ 250008 h 491629"/>
              <a:gd name="connsiteX19" fmla="*/ 558245 w 608838"/>
              <a:gd name="connsiteY19" fmla="*/ 191225 h 491629"/>
              <a:gd name="connsiteX20" fmla="*/ 50593 w 608838"/>
              <a:gd name="connsiteY20" fmla="*/ 191225 h 491629"/>
              <a:gd name="connsiteX21" fmla="*/ 50593 w 608838"/>
              <a:gd name="connsiteY21" fmla="*/ 250008 h 491629"/>
              <a:gd name="connsiteX22" fmla="*/ 109477 w 608838"/>
              <a:gd name="connsiteY22" fmla="*/ 250008 h 491629"/>
              <a:gd name="connsiteX23" fmla="*/ 109477 w 608838"/>
              <a:gd name="connsiteY23" fmla="*/ 191225 h 491629"/>
              <a:gd name="connsiteX24" fmla="*/ 324062 w 608838"/>
              <a:gd name="connsiteY24" fmla="*/ 161682 h 491629"/>
              <a:gd name="connsiteX25" fmla="*/ 324062 w 608838"/>
              <a:gd name="connsiteY25" fmla="*/ 226204 h 491629"/>
              <a:gd name="connsiteX26" fmla="*/ 388693 w 608838"/>
              <a:gd name="connsiteY26" fmla="*/ 226204 h 491629"/>
              <a:gd name="connsiteX27" fmla="*/ 388693 w 608838"/>
              <a:gd name="connsiteY27" fmla="*/ 161682 h 491629"/>
              <a:gd name="connsiteX28" fmla="*/ 220144 w 608838"/>
              <a:gd name="connsiteY28" fmla="*/ 161682 h 491629"/>
              <a:gd name="connsiteX29" fmla="*/ 220144 w 608838"/>
              <a:gd name="connsiteY29" fmla="*/ 226204 h 491629"/>
              <a:gd name="connsiteX30" fmla="*/ 284775 w 608838"/>
              <a:gd name="connsiteY30" fmla="*/ 226204 h 491629"/>
              <a:gd name="connsiteX31" fmla="*/ 284775 w 608838"/>
              <a:gd name="connsiteY31" fmla="*/ 161682 h 491629"/>
              <a:gd name="connsiteX32" fmla="*/ 499361 w 608838"/>
              <a:gd name="connsiteY32" fmla="*/ 96797 h 491629"/>
              <a:gd name="connsiteX33" fmla="*/ 499361 w 608838"/>
              <a:gd name="connsiteY33" fmla="*/ 155579 h 491629"/>
              <a:gd name="connsiteX34" fmla="*/ 558245 w 608838"/>
              <a:gd name="connsiteY34" fmla="*/ 155579 h 491629"/>
              <a:gd name="connsiteX35" fmla="*/ 558245 w 608838"/>
              <a:gd name="connsiteY35" fmla="*/ 96797 h 491629"/>
              <a:gd name="connsiteX36" fmla="*/ 50593 w 608838"/>
              <a:gd name="connsiteY36" fmla="*/ 96797 h 491629"/>
              <a:gd name="connsiteX37" fmla="*/ 50593 w 608838"/>
              <a:gd name="connsiteY37" fmla="*/ 155579 h 491629"/>
              <a:gd name="connsiteX38" fmla="*/ 109477 w 608838"/>
              <a:gd name="connsiteY38" fmla="*/ 155579 h 491629"/>
              <a:gd name="connsiteX39" fmla="*/ 109477 w 608838"/>
              <a:gd name="connsiteY39" fmla="*/ 96797 h 491629"/>
              <a:gd name="connsiteX40" fmla="*/ 324062 w 608838"/>
              <a:gd name="connsiteY40" fmla="*/ 57938 h 491629"/>
              <a:gd name="connsiteX41" fmla="*/ 324062 w 608838"/>
              <a:gd name="connsiteY41" fmla="*/ 122461 h 491629"/>
              <a:gd name="connsiteX42" fmla="*/ 388693 w 608838"/>
              <a:gd name="connsiteY42" fmla="*/ 122461 h 491629"/>
              <a:gd name="connsiteX43" fmla="*/ 388693 w 608838"/>
              <a:gd name="connsiteY43" fmla="*/ 57938 h 491629"/>
              <a:gd name="connsiteX44" fmla="*/ 220144 w 608838"/>
              <a:gd name="connsiteY44" fmla="*/ 57938 h 491629"/>
              <a:gd name="connsiteX45" fmla="*/ 220144 w 608838"/>
              <a:gd name="connsiteY45" fmla="*/ 122461 h 491629"/>
              <a:gd name="connsiteX46" fmla="*/ 284775 w 608838"/>
              <a:gd name="connsiteY46" fmla="*/ 122461 h 491629"/>
              <a:gd name="connsiteX47" fmla="*/ 284775 w 608838"/>
              <a:gd name="connsiteY47" fmla="*/ 57938 h 491629"/>
              <a:gd name="connsiteX48" fmla="*/ 469401 w 608838"/>
              <a:gd name="connsiteY48" fmla="*/ 44033 h 491629"/>
              <a:gd name="connsiteX49" fmla="*/ 608838 w 608838"/>
              <a:gd name="connsiteY49" fmla="*/ 44033 h 491629"/>
              <a:gd name="connsiteX50" fmla="*/ 608838 w 608838"/>
              <a:gd name="connsiteY50" fmla="*/ 491629 h 491629"/>
              <a:gd name="connsiteX51" fmla="*/ 510950 w 608838"/>
              <a:gd name="connsiteY51" fmla="*/ 491629 h 491629"/>
              <a:gd name="connsiteX52" fmla="*/ 510950 w 608838"/>
              <a:gd name="connsiteY52" fmla="*/ 391651 h 491629"/>
              <a:gd name="connsiteX53" fmla="*/ 469401 w 608838"/>
              <a:gd name="connsiteY53" fmla="*/ 391651 h 491629"/>
              <a:gd name="connsiteX54" fmla="*/ 0 w 608838"/>
              <a:gd name="connsiteY54" fmla="*/ 44033 h 491629"/>
              <a:gd name="connsiteX55" fmla="*/ 139437 w 608838"/>
              <a:gd name="connsiteY55" fmla="*/ 44033 h 491629"/>
              <a:gd name="connsiteX56" fmla="*/ 139437 w 608838"/>
              <a:gd name="connsiteY56" fmla="*/ 391651 h 491629"/>
              <a:gd name="connsiteX57" fmla="*/ 97889 w 608838"/>
              <a:gd name="connsiteY57" fmla="*/ 391651 h 491629"/>
              <a:gd name="connsiteX58" fmla="*/ 97889 w 608838"/>
              <a:gd name="connsiteY58" fmla="*/ 491629 h 491629"/>
              <a:gd name="connsiteX59" fmla="*/ 0 w 608838"/>
              <a:gd name="connsiteY59" fmla="*/ 491629 h 491629"/>
              <a:gd name="connsiteX60" fmla="*/ 164558 w 608838"/>
              <a:gd name="connsiteY60" fmla="*/ 0 h 491629"/>
              <a:gd name="connsiteX61" fmla="*/ 444279 w 608838"/>
              <a:gd name="connsiteY61" fmla="*/ 0 h 491629"/>
              <a:gd name="connsiteX62" fmla="*/ 444279 w 608838"/>
              <a:gd name="connsiteY62" fmla="*/ 491629 h 491629"/>
              <a:gd name="connsiteX63" fmla="*/ 336781 w 608838"/>
              <a:gd name="connsiteY63" fmla="*/ 491629 h 491629"/>
              <a:gd name="connsiteX64" fmla="*/ 336781 w 608838"/>
              <a:gd name="connsiteY64" fmla="*/ 381866 h 491629"/>
              <a:gd name="connsiteX65" fmla="*/ 272056 w 608838"/>
              <a:gd name="connsiteY65" fmla="*/ 381866 h 491629"/>
              <a:gd name="connsiteX66" fmla="*/ 272056 w 608838"/>
              <a:gd name="connsiteY66" fmla="*/ 491629 h 491629"/>
              <a:gd name="connsiteX67" fmla="*/ 164558 w 608838"/>
              <a:gd name="connsiteY67" fmla="*/ 491629 h 491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608838" h="491629">
                <a:moveTo>
                  <a:pt x="499361" y="285654"/>
                </a:moveTo>
                <a:lnTo>
                  <a:pt x="499361" y="344437"/>
                </a:lnTo>
                <a:lnTo>
                  <a:pt x="558245" y="344437"/>
                </a:lnTo>
                <a:lnTo>
                  <a:pt x="558245" y="285654"/>
                </a:lnTo>
                <a:close/>
                <a:moveTo>
                  <a:pt x="50593" y="285654"/>
                </a:moveTo>
                <a:lnTo>
                  <a:pt x="50593" y="344437"/>
                </a:lnTo>
                <a:lnTo>
                  <a:pt x="109477" y="344437"/>
                </a:lnTo>
                <a:lnTo>
                  <a:pt x="109477" y="285654"/>
                </a:lnTo>
                <a:close/>
                <a:moveTo>
                  <a:pt x="324062" y="265425"/>
                </a:moveTo>
                <a:lnTo>
                  <a:pt x="324062" y="329947"/>
                </a:lnTo>
                <a:lnTo>
                  <a:pt x="388693" y="329947"/>
                </a:lnTo>
                <a:lnTo>
                  <a:pt x="388693" y="265425"/>
                </a:lnTo>
                <a:close/>
                <a:moveTo>
                  <a:pt x="220144" y="265425"/>
                </a:moveTo>
                <a:lnTo>
                  <a:pt x="220144" y="329947"/>
                </a:lnTo>
                <a:lnTo>
                  <a:pt x="284775" y="329947"/>
                </a:lnTo>
                <a:lnTo>
                  <a:pt x="284775" y="265425"/>
                </a:lnTo>
                <a:close/>
                <a:moveTo>
                  <a:pt x="499361" y="191225"/>
                </a:moveTo>
                <a:lnTo>
                  <a:pt x="499361" y="250008"/>
                </a:lnTo>
                <a:lnTo>
                  <a:pt x="558245" y="250008"/>
                </a:lnTo>
                <a:lnTo>
                  <a:pt x="558245" y="191225"/>
                </a:lnTo>
                <a:close/>
                <a:moveTo>
                  <a:pt x="50593" y="191225"/>
                </a:moveTo>
                <a:lnTo>
                  <a:pt x="50593" y="250008"/>
                </a:lnTo>
                <a:lnTo>
                  <a:pt x="109477" y="250008"/>
                </a:lnTo>
                <a:lnTo>
                  <a:pt x="109477" y="191225"/>
                </a:lnTo>
                <a:close/>
                <a:moveTo>
                  <a:pt x="324062" y="161682"/>
                </a:moveTo>
                <a:lnTo>
                  <a:pt x="324062" y="226204"/>
                </a:lnTo>
                <a:lnTo>
                  <a:pt x="388693" y="226204"/>
                </a:lnTo>
                <a:lnTo>
                  <a:pt x="388693" y="161682"/>
                </a:lnTo>
                <a:close/>
                <a:moveTo>
                  <a:pt x="220144" y="161682"/>
                </a:moveTo>
                <a:lnTo>
                  <a:pt x="220144" y="226204"/>
                </a:lnTo>
                <a:lnTo>
                  <a:pt x="284775" y="226204"/>
                </a:lnTo>
                <a:lnTo>
                  <a:pt x="284775" y="161682"/>
                </a:lnTo>
                <a:close/>
                <a:moveTo>
                  <a:pt x="499361" y="96797"/>
                </a:moveTo>
                <a:lnTo>
                  <a:pt x="499361" y="155579"/>
                </a:lnTo>
                <a:lnTo>
                  <a:pt x="558245" y="155579"/>
                </a:lnTo>
                <a:lnTo>
                  <a:pt x="558245" y="96797"/>
                </a:lnTo>
                <a:close/>
                <a:moveTo>
                  <a:pt x="50593" y="96797"/>
                </a:moveTo>
                <a:lnTo>
                  <a:pt x="50593" y="155579"/>
                </a:lnTo>
                <a:lnTo>
                  <a:pt x="109477" y="155579"/>
                </a:lnTo>
                <a:lnTo>
                  <a:pt x="109477" y="96797"/>
                </a:lnTo>
                <a:close/>
                <a:moveTo>
                  <a:pt x="324062" y="57938"/>
                </a:moveTo>
                <a:lnTo>
                  <a:pt x="324062" y="122461"/>
                </a:lnTo>
                <a:lnTo>
                  <a:pt x="388693" y="122461"/>
                </a:lnTo>
                <a:lnTo>
                  <a:pt x="388693" y="57938"/>
                </a:lnTo>
                <a:close/>
                <a:moveTo>
                  <a:pt x="220144" y="57938"/>
                </a:moveTo>
                <a:lnTo>
                  <a:pt x="220144" y="122461"/>
                </a:lnTo>
                <a:lnTo>
                  <a:pt x="284775" y="122461"/>
                </a:lnTo>
                <a:lnTo>
                  <a:pt x="284775" y="57938"/>
                </a:lnTo>
                <a:close/>
                <a:moveTo>
                  <a:pt x="469401" y="44033"/>
                </a:moveTo>
                <a:lnTo>
                  <a:pt x="608838" y="44033"/>
                </a:lnTo>
                <a:lnTo>
                  <a:pt x="608838" y="491629"/>
                </a:lnTo>
                <a:lnTo>
                  <a:pt x="510950" y="491629"/>
                </a:lnTo>
                <a:lnTo>
                  <a:pt x="510950" y="391651"/>
                </a:lnTo>
                <a:lnTo>
                  <a:pt x="469401" y="391651"/>
                </a:lnTo>
                <a:close/>
                <a:moveTo>
                  <a:pt x="0" y="44033"/>
                </a:moveTo>
                <a:lnTo>
                  <a:pt x="139437" y="44033"/>
                </a:lnTo>
                <a:lnTo>
                  <a:pt x="139437" y="391651"/>
                </a:lnTo>
                <a:lnTo>
                  <a:pt x="97889" y="391651"/>
                </a:lnTo>
                <a:lnTo>
                  <a:pt x="97889" y="491629"/>
                </a:lnTo>
                <a:lnTo>
                  <a:pt x="0" y="491629"/>
                </a:lnTo>
                <a:close/>
                <a:moveTo>
                  <a:pt x="164558" y="0"/>
                </a:moveTo>
                <a:lnTo>
                  <a:pt x="444279" y="0"/>
                </a:lnTo>
                <a:lnTo>
                  <a:pt x="444279" y="491629"/>
                </a:lnTo>
                <a:lnTo>
                  <a:pt x="336781" y="491629"/>
                </a:lnTo>
                <a:lnTo>
                  <a:pt x="336781" y="381866"/>
                </a:lnTo>
                <a:lnTo>
                  <a:pt x="272056" y="381866"/>
                </a:lnTo>
                <a:lnTo>
                  <a:pt x="272056" y="491629"/>
                </a:lnTo>
                <a:lnTo>
                  <a:pt x="164558" y="491629"/>
                </a:lnTo>
                <a:close/>
              </a:path>
            </a:pathLst>
          </a:custGeom>
          <a:solidFill>
            <a:schemeClr val="bg1"/>
          </a:solidFill>
          <a:ln>
            <a:noFill/>
          </a:ln>
        </p:spPr>
      </p:sp>
      <p:grpSp>
        <p:nvGrpSpPr>
          <p:cNvPr id="19" name="组合 18">
            <a:extLst>
              <a:ext uri="{FF2B5EF4-FFF2-40B4-BE49-F238E27FC236}">
                <a16:creationId xmlns="" xmlns:a16="http://schemas.microsoft.com/office/drawing/2014/main" id="{38E57962-29F5-40B4-9A5C-284915109D86}"/>
              </a:ext>
            </a:extLst>
          </p:cNvPr>
          <p:cNvGrpSpPr/>
          <p:nvPr/>
        </p:nvGrpSpPr>
        <p:grpSpPr>
          <a:xfrm>
            <a:off x="2206130" y="5437289"/>
            <a:ext cx="609684" cy="456396"/>
            <a:chOff x="2099311" y="5740792"/>
            <a:chExt cx="609684" cy="456396"/>
          </a:xfrm>
          <a:solidFill>
            <a:schemeClr val="bg1"/>
          </a:solidFill>
        </p:grpSpPr>
        <p:sp>
          <p:nvSpPr>
            <p:cNvPr id="17" name="maps-mark-symbol_20382">
              <a:extLst>
                <a:ext uri="{FF2B5EF4-FFF2-40B4-BE49-F238E27FC236}">
                  <a16:creationId xmlns="" xmlns:a16="http://schemas.microsoft.com/office/drawing/2014/main" id="{446354BD-4158-4AA5-933E-8DD76ABE8B6B}"/>
                </a:ext>
              </a:extLst>
            </p:cNvPr>
            <p:cNvSpPr>
              <a:spLocks noChangeAspect="1"/>
            </p:cNvSpPr>
            <p:nvPr/>
          </p:nvSpPr>
          <p:spPr bwMode="auto">
            <a:xfrm>
              <a:off x="2476820" y="5930890"/>
              <a:ext cx="99403" cy="139285"/>
            </a:xfrm>
            <a:custGeom>
              <a:avLst/>
              <a:gdLst>
                <a:gd name="connsiteX0" fmla="*/ 215754 w 431437"/>
                <a:gd name="connsiteY0" fmla="*/ 193914 h 604534"/>
                <a:gd name="connsiteX1" fmla="*/ 254883 w 431437"/>
                <a:gd name="connsiteY1" fmla="*/ 233043 h 604534"/>
                <a:gd name="connsiteX2" fmla="*/ 215754 w 431437"/>
                <a:gd name="connsiteY2" fmla="*/ 272172 h 604534"/>
                <a:gd name="connsiteX3" fmla="*/ 176625 w 431437"/>
                <a:gd name="connsiteY3" fmla="*/ 233043 h 604534"/>
                <a:gd name="connsiteX4" fmla="*/ 215754 w 431437"/>
                <a:gd name="connsiteY4" fmla="*/ 193914 h 604534"/>
                <a:gd name="connsiteX5" fmla="*/ 215771 w 431437"/>
                <a:gd name="connsiteY5" fmla="*/ 177396 h 604534"/>
                <a:gd name="connsiteX6" fmla="*/ 160100 w 431437"/>
                <a:gd name="connsiteY6" fmla="*/ 233094 h 604534"/>
                <a:gd name="connsiteX7" fmla="*/ 215771 w 431437"/>
                <a:gd name="connsiteY7" fmla="*/ 288688 h 604534"/>
                <a:gd name="connsiteX8" fmla="*/ 271441 w 431437"/>
                <a:gd name="connsiteY8" fmla="*/ 233094 h 604534"/>
                <a:gd name="connsiteX9" fmla="*/ 215771 w 431437"/>
                <a:gd name="connsiteY9" fmla="*/ 177396 h 604534"/>
                <a:gd name="connsiteX10" fmla="*/ 215771 w 431437"/>
                <a:gd name="connsiteY10" fmla="*/ 156302 h 604534"/>
                <a:gd name="connsiteX11" fmla="*/ 292564 w 431437"/>
                <a:gd name="connsiteY11" fmla="*/ 233094 h 604534"/>
                <a:gd name="connsiteX12" fmla="*/ 215771 w 431437"/>
                <a:gd name="connsiteY12" fmla="*/ 309782 h 604534"/>
                <a:gd name="connsiteX13" fmla="*/ 138873 w 431437"/>
                <a:gd name="connsiteY13" fmla="*/ 233094 h 604534"/>
                <a:gd name="connsiteX14" fmla="*/ 215771 w 431437"/>
                <a:gd name="connsiteY14" fmla="*/ 156302 h 604534"/>
                <a:gd name="connsiteX15" fmla="*/ 215771 w 431437"/>
                <a:gd name="connsiteY15" fmla="*/ 139780 h 604534"/>
                <a:gd name="connsiteX16" fmla="*/ 122301 w 431437"/>
                <a:gd name="connsiteY16" fmla="*/ 233105 h 604534"/>
                <a:gd name="connsiteX17" fmla="*/ 215771 w 431437"/>
                <a:gd name="connsiteY17" fmla="*/ 326326 h 604534"/>
                <a:gd name="connsiteX18" fmla="*/ 309240 w 431437"/>
                <a:gd name="connsiteY18" fmla="*/ 233105 h 604534"/>
                <a:gd name="connsiteX19" fmla="*/ 215771 w 431437"/>
                <a:gd name="connsiteY19" fmla="*/ 139780 h 604534"/>
                <a:gd name="connsiteX20" fmla="*/ 215771 w 431437"/>
                <a:gd name="connsiteY20" fmla="*/ 0 h 604534"/>
                <a:gd name="connsiteX21" fmla="*/ 431437 w 431437"/>
                <a:gd name="connsiteY21" fmla="*/ 215437 h 604534"/>
                <a:gd name="connsiteX22" fmla="*/ 241168 w 431437"/>
                <a:gd name="connsiteY22" fmla="*/ 585620 h 604534"/>
                <a:gd name="connsiteX23" fmla="*/ 234090 w 431437"/>
                <a:gd name="connsiteY23" fmla="*/ 595285 h 604534"/>
                <a:gd name="connsiteX24" fmla="*/ 215771 w 431437"/>
                <a:gd name="connsiteY24" fmla="*/ 604534 h 604534"/>
                <a:gd name="connsiteX25" fmla="*/ 197452 w 431437"/>
                <a:gd name="connsiteY25" fmla="*/ 595285 h 604534"/>
                <a:gd name="connsiteX26" fmla="*/ 190270 w 431437"/>
                <a:gd name="connsiteY26" fmla="*/ 585620 h 604534"/>
                <a:gd name="connsiteX27" fmla="*/ 0 w 431437"/>
                <a:gd name="connsiteY27" fmla="*/ 215437 h 604534"/>
                <a:gd name="connsiteX28" fmla="*/ 215771 w 431437"/>
                <a:gd name="connsiteY28" fmla="*/ 0 h 60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31437" h="604534">
                  <a:moveTo>
                    <a:pt x="215754" y="193914"/>
                  </a:moveTo>
                  <a:cubicBezTo>
                    <a:pt x="237364" y="193914"/>
                    <a:pt x="254883" y="211433"/>
                    <a:pt x="254883" y="233043"/>
                  </a:cubicBezTo>
                  <a:cubicBezTo>
                    <a:pt x="254883" y="254653"/>
                    <a:pt x="237364" y="272172"/>
                    <a:pt x="215754" y="272172"/>
                  </a:cubicBezTo>
                  <a:cubicBezTo>
                    <a:pt x="194144" y="272172"/>
                    <a:pt x="176625" y="254653"/>
                    <a:pt x="176625" y="233043"/>
                  </a:cubicBezTo>
                  <a:cubicBezTo>
                    <a:pt x="176625" y="211433"/>
                    <a:pt x="194144" y="193914"/>
                    <a:pt x="215754" y="193914"/>
                  </a:cubicBezTo>
                  <a:close/>
                  <a:moveTo>
                    <a:pt x="215771" y="177396"/>
                  </a:moveTo>
                  <a:cubicBezTo>
                    <a:pt x="185074" y="177396"/>
                    <a:pt x="160100" y="202336"/>
                    <a:pt x="160100" y="233094"/>
                  </a:cubicBezTo>
                  <a:cubicBezTo>
                    <a:pt x="160100" y="263748"/>
                    <a:pt x="185074" y="288688"/>
                    <a:pt x="215771" y="288688"/>
                  </a:cubicBezTo>
                  <a:cubicBezTo>
                    <a:pt x="246467" y="288688"/>
                    <a:pt x="271441" y="263748"/>
                    <a:pt x="271441" y="233094"/>
                  </a:cubicBezTo>
                  <a:cubicBezTo>
                    <a:pt x="271441" y="202336"/>
                    <a:pt x="246467" y="177396"/>
                    <a:pt x="215771" y="177396"/>
                  </a:cubicBezTo>
                  <a:close/>
                  <a:moveTo>
                    <a:pt x="215771" y="156302"/>
                  </a:moveTo>
                  <a:cubicBezTo>
                    <a:pt x="258122" y="156302"/>
                    <a:pt x="292564" y="190697"/>
                    <a:pt x="292564" y="233094"/>
                  </a:cubicBezTo>
                  <a:cubicBezTo>
                    <a:pt x="292564" y="275387"/>
                    <a:pt x="258122" y="309782"/>
                    <a:pt x="215771" y="309782"/>
                  </a:cubicBezTo>
                  <a:cubicBezTo>
                    <a:pt x="173315" y="309782"/>
                    <a:pt x="138873" y="275387"/>
                    <a:pt x="138873" y="233094"/>
                  </a:cubicBezTo>
                  <a:cubicBezTo>
                    <a:pt x="138873" y="190697"/>
                    <a:pt x="173315" y="156302"/>
                    <a:pt x="215771" y="156302"/>
                  </a:cubicBezTo>
                  <a:close/>
                  <a:moveTo>
                    <a:pt x="215771" y="139780"/>
                  </a:moveTo>
                  <a:cubicBezTo>
                    <a:pt x="164248" y="139780"/>
                    <a:pt x="122301" y="181558"/>
                    <a:pt x="122301" y="233105"/>
                  </a:cubicBezTo>
                  <a:cubicBezTo>
                    <a:pt x="122301" y="284548"/>
                    <a:pt x="164248" y="326326"/>
                    <a:pt x="215771" y="326326"/>
                  </a:cubicBezTo>
                  <a:cubicBezTo>
                    <a:pt x="267293" y="326326"/>
                    <a:pt x="309240" y="284548"/>
                    <a:pt x="309240" y="233105"/>
                  </a:cubicBezTo>
                  <a:cubicBezTo>
                    <a:pt x="309136" y="181558"/>
                    <a:pt x="267293" y="139780"/>
                    <a:pt x="215771" y="139780"/>
                  </a:cubicBezTo>
                  <a:close/>
                  <a:moveTo>
                    <a:pt x="215771" y="0"/>
                  </a:moveTo>
                  <a:cubicBezTo>
                    <a:pt x="334741" y="0"/>
                    <a:pt x="431437" y="96651"/>
                    <a:pt x="431437" y="215437"/>
                  </a:cubicBezTo>
                  <a:cubicBezTo>
                    <a:pt x="431437" y="324143"/>
                    <a:pt x="260632" y="559223"/>
                    <a:pt x="241168" y="585620"/>
                  </a:cubicBezTo>
                  <a:lnTo>
                    <a:pt x="234090" y="595285"/>
                  </a:lnTo>
                  <a:cubicBezTo>
                    <a:pt x="229822" y="601104"/>
                    <a:pt x="222953" y="604534"/>
                    <a:pt x="215771" y="604534"/>
                  </a:cubicBezTo>
                  <a:cubicBezTo>
                    <a:pt x="208485" y="604534"/>
                    <a:pt x="201615" y="601104"/>
                    <a:pt x="197452" y="595285"/>
                  </a:cubicBezTo>
                  <a:lnTo>
                    <a:pt x="190270" y="585620"/>
                  </a:lnTo>
                  <a:cubicBezTo>
                    <a:pt x="158523" y="542491"/>
                    <a:pt x="0" y="321545"/>
                    <a:pt x="0" y="215437"/>
                  </a:cubicBezTo>
                  <a:cubicBezTo>
                    <a:pt x="0" y="96651"/>
                    <a:pt x="96800" y="0"/>
                    <a:pt x="215771" y="0"/>
                  </a:cubicBezTo>
                  <a:close/>
                </a:path>
              </a:pathLst>
            </a:custGeom>
            <a:grpFill/>
            <a:ln>
              <a:noFill/>
            </a:ln>
          </p:spPr>
        </p:sp>
        <p:sp>
          <p:nvSpPr>
            <p:cNvPr id="18" name="car-repair_112463">
              <a:extLst>
                <a:ext uri="{FF2B5EF4-FFF2-40B4-BE49-F238E27FC236}">
                  <a16:creationId xmlns="" xmlns:a16="http://schemas.microsoft.com/office/drawing/2014/main" id="{FFDB301C-E0DA-49D6-BF23-9B3F9BF457C6}"/>
                </a:ext>
              </a:extLst>
            </p:cNvPr>
            <p:cNvSpPr>
              <a:spLocks noChangeAspect="1"/>
            </p:cNvSpPr>
            <p:nvPr/>
          </p:nvSpPr>
          <p:spPr bwMode="auto">
            <a:xfrm>
              <a:off x="2099311" y="5740792"/>
              <a:ext cx="609684" cy="456396"/>
            </a:xfrm>
            <a:custGeom>
              <a:avLst/>
              <a:gdLst>
                <a:gd name="T0" fmla="*/ 3203 w 3203"/>
                <a:gd name="T1" fmla="*/ 2213 h 2401"/>
                <a:gd name="T2" fmla="*/ 2853 w 3203"/>
                <a:gd name="T3" fmla="*/ 1865 h 2401"/>
                <a:gd name="T4" fmla="*/ 2853 w 3203"/>
                <a:gd name="T5" fmla="*/ 1765 h 2401"/>
                <a:gd name="T6" fmla="*/ 2950 w 3203"/>
                <a:gd name="T7" fmla="*/ 1399 h 2401"/>
                <a:gd name="T8" fmla="*/ 2888 w 3203"/>
                <a:gd name="T9" fmla="*/ 1093 h 2401"/>
                <a:gd name="T10" fmla="*/ 3040 w 3203"/>
                <a:gd name="T11" fmla="*/ 1093 h 2401"/>
                <a:gd name="T12" fmla="*/ 3040 w 3203"/>
                <a:gd name="T13" fmla="*/ 573 h 2401"/>
                <a:gd name="T14" fmla="*/ 2646 w 3203"/>
                <a:gd name="T15" fmla="*/ 573 h 2401"/>
                <a:gd name="T16" fmla="*/ 2474 w 3203"/>
                <a:gd name="T17" fmla="*/ 0 h 2401"/>
                <a:gd name="T18" fmla="*/ 576 w 3203"/>
                <a:gd name="T19" fmla="*/ 0 h 2401"/>
                <a:gd name="T20" fmla="*/ 403 w 3203"/>
                <a:gd name="T21" fmla="*/ 573 h 2401"/>
                <a:gd name="T22" fmla="*/ 0 w 3203"/>
                <a:gd name="T23" fmla="*/ 573 h 2401"/>
                <a:gd name="T24" fmla="*/ 0 w 3203"/>
                <a:gd name="T25" fmla="*/ 1093 h 2401"/>
                <a:gd name="T26" fmla="*/ 245 w 3203"/>
                <a:gd name="T27" fmla="*/ 1093 h 2401"/>
                <a:gd name="T28" fmla="*/ 189 w 3203"/>
                <a:gd name="T29" fmla="*/ 1276 h 2401"/>
                <a:gd name="T30" fmla="*/ 187 w 3203"/>
                <a:gd name="T31" fmla="*/ 1284 h 2401"/>
                <a:gd name="T32" fmla="*/ 187 w 3203"/>
                <a:gd name="T33" fmla="*/ 2067 h 2401"/>
                <a:gd name="T34" fmla="*/ 400 w 3203"/>
                <a:gd name="T35" fmla="*/ 2067 h 2401"/>
                <a:gd name="T36" fmla="*/ 400 w 3203"/>
                <a:gd name="T37" fmla="*/ 2293 h 2401"/>
                <a:gd name="T38" fmla="*/ 1000 w 3203"/>
                <a:gd name="T39" fmla="*/ 2293 h 2401"/>
                <a:gd name="T40" fmla="*/ 1000 w 3203"/>
                <a:gd name="T41" fmla="*/ 2067 h 2401"/>
                <a:gd name="T42" fmla="*/ 1841 w 3203"/>
                <a:gd name="T43" fmla="*/ 2067 h 2401"/>
                <a:gd name="T44" fmla="*/ 2040 w 3203"/>
                <a:gd name="T45" fmla="*/ 2140 h 2401"/>
                <a:gd name="T46" fmla="*/ 2040 w 3203"/>
                <a:gd name="T47" fmla="*/ 2293 h 2401"/>
                <a:gd name="T48" fmla="*/ 2640 w 3203"/>
                <a:gd name="T49" fmla="*/ 2293 h 2401"/>
                <a:gd name="T50" fmla="*/ 2640 w 3203"/>
                <a:gd name="T51" fmla="*/ 2067 h 2401"/>
                <a:gd name="T52" fmla="*/ 2682 w 3203"/>
                <a:gd name="T53" fmla="*/ 2067 h 2401"/>
                <a:gd name="T54" fmla="*/ 3016 w 3203"/>
                <a:gd name="T55" fmla="*/ 2401 h 2401"/>
                <a:gd name="T56" fmla="*/ 3203 w 3203"/>
                <a:gd name="T57" fmla="*/ 2213 h 2401"/>
                <a:gd name="T58" fmla="*/ 2542 w 3203"/>
                <a:gd name="T59" fmla="*/ 1053 h 2401"/>
                <a:gd name="T60" fmla="*/ 2685 w 3203"/>
                <a:gd name="T61" fmla="*/ 1399 h 2401"/>
                <a:gd name="T62" fmla="*/ 2542 w 3203"/>
                <a:gd name="T63" fmla="*/ 1745 h 2401"/>
                <a:gd name="T64" fmla="*/ 2196 w 3203"/>
                <a:gd name="T65" fmla="*/ 1888 h 2401"/>
                <a:gd name="T66" fmla="*/ 1850 w 3203"/>
                <a:gd name="T67" fmla="*/ 1745 h 2401"/>
                <a:gd name="T68" fmla="*/ 1706 w 3203"/>
                <a:gd name="T69" fmla="*/ 1399 h 2401"/>
                <a:gd name="T70" fmla="*/ 1850 w 3203"/>
                <a:gd name="T71" fmla="*/ 1053 h 2401"/>
                <a:gd name="T72" fmla="*/ 2196 w 3203"/>
                <a:gd name="T73" fmla="*/ 909 h 2401"/>
                <a:gd name="T74" fmla="*/ 2542 w 3203"/>
                <a:gd name="T75" fmla="*/ 1053 h 2401"/>
                <a:gd name="T76" fmla="*/ 857 w 3203"/>
                <a:gd name="T77" fmla="*/ 253 h 2401"/>
                <a:gd name="T78" fmla="*/ 2193 w 3203"/>
                <a:gd name="T79" fmla="*/ 253 h 2401"/>
                <a:gd name="T80" fmla="*/ 2302 w 3203"/>
                <a:gd name="T81" fmla="*/ 650 h 2401"/>
                <a:gd name="T82" fmla="*/ 2196 w 3203"/>
                <a:gd name="T83" fmla="*/ 642 h 2401"/>
                <a:gd name="T84" fmla="*/ 1661 w 3203"/>
                <a:gd name="T85" fmla="*/ 864 h 2401"/>
                <a:gd name="T86" fmla="*/ 1530 w 3203"/>
                <a:gd name="T87" fmla="*/ 1040 h 2401"/>
                <a:gd name="T88" fmla="*/ 640 w 3203"/>
                <a:gd name="T89" fmla="*/ 1040 h 2401"/>
                <a:gd name="T90" fmla="*/ 857 w 3203"/>
                <a:gd name="T91" fmla="*/ 253 h 2401"/>
                <a:gd name="T92" fmla="*/ 1080 w 3203"/>
                <a:gd name="T93" fmla="*/ 1653 h 2401"/>
                <a:gd name="T94" fmla="*/ 533 w 3203"/>
                <a:gd name="T95" fmla="*/ 1653 h 2401"/>
                <a:gd name="T96" fmla="*/ 533 w 3203"/>
                <a:gd name="T97" fmla="*/ 1373 h 2401"/>
                <a:gd name="T98" fmla="*/ 1080 w 3203"/>
                <a:gd name="T99" fmla="*/ 1373 h 2401"/>
                <a:gd name="T100" fmla="*/ 1080 w 3203"/>
                <a:gd name="T101" fmla="*/ 1653 h 2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203" h="2401">
                  <a:moveTo>
                    <a:pt x="3203" y="2213"/>
                  </a:moveTo>
                  <a:lnTo>
                    <a:pt x="2853" y="1865"/>
                  </a:lnTo>
                  <a:lnTo>
                    <a:pt x="2853" y="1765"/>
                  </a:lnTo>
                  <a:cubicBezTo>
                    <a:pt x="2920" y="1654"/>
                    <a:pt x="2950" y="1529"/>
                    <a:pt x="2950" y="1399"/>
                  </a:cubicBezTo>
                  <a:cubicBezTo>
                    <a:pt x="2950" y="1292"/>
                    <a:pt x="2930" y="1188"/>
                    <a:pt x="2888" y="1093"/>
                  </a:cubicBezTo>
                  <a:lnTo>
                    <a:pt x="3040" y="1093"/>
                  </a:lnTo>
                  <a:lnTo>
                    <a:pt x="3040" y="573"/>
                  </a:lnTo>
                  <a:lnTo>
                    <a:pt x="2646" y="573"/>
                  </a:lnTo>
                  <a:lnTo>
                    <a:pt x="2474" y="0"/>
                  </a:lnTo>
                  <a:lnTo>
                    <a:pt x="576" y="0"/>
                  </a:lnTo>
                  <a:lnTo>
                    <a:pt x="403" y="573"/>
                  </a:lnTo>
                  <a:lnTo>
                    <a:pt x="0" y="573"/>
                  </a:lnTo>
                  <a:lnTo>
                    <a:pt x="0" y="1093"/>
                  </a:lnTo>
                  <a:lnTo>
                    <a:pt x="245" y="1093"/>
                  </a:lnTo>
                  <a:lnTo>
                    <a:pt x="189" y="1276"/>
                  </a:lnTo>
                  <a:lnTo>
                    <a:pt x="187" y="1284"/>
                  </a:lnTo>
                  <a:lnTo>
                    <a:pt x="187" y="2067"/>
                  </a:lnTo>
                  <a:lnTo>
                    <a:pt x="400" y="2067"/>
                  </a:lnTo>
                  <a:lnTo>
                    <a:pt x="400" y="2293"/>
                  </a:lnTo>
                  <a:lnTo>
                    <a:pt x="1000" y="2293"/>
                  </a:lnTo>
                  <a:lnTo>
                    <a:pt x="1000" y="2067"/>
                  </a:lnTo>
                  <a:lnTo>
                    <a:pt x="1841" y="2067"/>
                  </a:lnTo>
                  <a:cubicBezTo>
                    <a:pt x="1905" y="2101"/>
                    <a:pt x="1973" y="2125"/>
                    <a:pt x="2040" y="2140"/>
                  </a:cubicBezTo>
                  <a:lnTo>
                    <a:pt x="2040" y="2293"/>
                  </a:lnTo>
                  <a:lnTo>
                    <a:pt x="2640" y="2293"/>
                  </a:lnTo>
                  <a:lnTo>
                    <a:pt x="2640" y="2067"/>
                  </a:lnTo>
                  <a:lnTo>
                    <a:pt x="2682" y="2067"/>
                  </a:lnTo>
                  <a:lnTo>
                    <a:pt x="3016" y="2401"/>
                  </a:lnTo>
                  <a:lnTo>
                    <a:pt x="3203" y="2213"/>
                  </a:lnTo>
                  <a:close/>
                  <a:moveTo>
                    <a:pt x="2542" y="1053"/>
                  </a:moveTo>
                  <a:cubicBezTo>
                    <a:pt x="2635" y="1145"/>
                    <a:pt x="2685" y="1268"/>
                    <a:pt x="2685" y="1399"/>
                  </a:cubicBezTo>
                  <a:cubicBezTo>
                    <a:pt x="2685" y="1529"/>
                    <a:pt x="2635" y="1652"/>
                    <a:pt x="2542" y="1745"/>
                  </a:cubicBezTo>
                  <a:cubicBezTo>
                    <a:pt x="2450" y="1837"/>
                    <a:pt x="2327" y="1888"/>
                    <a:pt x="2196" y="1888"/>
                  </a:cubicBezTo>
                  <a:cubicBezTo>
                    <a:pt x="2065" y="1888"/>
                    <a:pt x="1942" y="1837"/>
                    <a:pt x="1850" y="1745"/>
                  </a:cubicBezTo>
                  <a:cubicBezTo>
                    <a:pt x="1757" y="1652"/>
                    <a:pt x="1706" y="1529"/>
                    <a:pt x="1706" y="1399"/>
                  </a:cubicBezTo>
                  <a:cubicBezTo>
                    <a:pt x="1706" y="1268"/>
                    <a:pt x="1757" y="1145"/>
                    <a:pt x="1850" y="1053"/>
                  </a:cubicBezTo>
                  <a:cubicBezTo>
                    <a:pt x="1942" y="960"/>
                    <a:pt x="2065" y="909"/>
                    <a:pt x="2196" y="909"/>
                  </a:cubicBezTo>
                  <a:cubicBezTo>
                    <a:pt x="2327" y="909"/>
                    <a:pt x="2450" y="960"/>
                    <a:pt x="2542" y="1053"/>
                  </a:cubicBezTo>
                  <a:close/>
                  <a:moveTo>
                    <a:pt x="857" y="253"/>
                  </a:moveTo>
                  <a:lnTo>
                    <a:pt x="2193" y="253"/>
                  </a:lnTo>
                  <a:lnTo>
                    <a:pt x="2302" y="650"/>
                  </a:lnTo>
                  <a:cubicBezTo>
                    <a:pt x="2267" y="645"/>
                    <a:pt x="2232" y="642"/>
                    <a:pt x="2196" y="642"/>
                  </a:cubicBezTo>
                  <a:cubicBezTo>
                    <a:pt x="1994" y="642"/>
                    <a:pt x="1804" y="721"/>
                    <a:pt x="1661" y="864"/>
                  </a:cubicBezTo>
                  <a:cubicBezTo>
                    <a:pt x="1608" y="917"/>
                    <a:pt x="1564" y="976"/>
                    <a:pt x="1530" y="1040"/>
                  </a:cubicBezTo>
                  <a:lnTo>
                    <a:pt x="640" y="1040"/>
                  </a:lnTo>
                  <a:lnTo>
                    <a:pt x="857" y="253"/>
                  </a:lnTo>
                  <a:close/>
                  <a:moveTo>
                    <a:pt x="1080" y="1653"/>
                  </a:moveTo>
                  <a:lnTo>
                    <a:pt x="533" y="1653"/>
                  </a:lnTo>
                  <a:lnTo>
                    <a:pt x="533" y="1373"/>
                  </a:lnTo>
                  <a:lnTo>
                    <a:pt x="1080" y="1373"/>
                  </a:lnTo>
                  <a:lnTo>
                    <a:pt x="1080" y="1653"/>
                  </a:lnTo>
                  <a:close/>
                </a:path>
              </a:pathLst>
            </a:custGeom>
            <a:grpFill/>
            <a:ln>
              <a:noFill/>
            </a:ln>
          </p:spPr>
        </p:sp>
      </p:grpSp>
      <p:sp>
        <p:nvSpPr>
          <p:cNvPr id="20" name="parked-car_75905">
            <a:extLst>
              <a:ext uri="{FF2B5EF4-FFF2-40B4-BE49-F238E27FC236}">
                <a16:creationId xmlns="" xmlns:a16="http://schemas.microsoft.com/office/drawing/2014/main" id="{7D5E656A-1865-497F-ACD4-280B49B37869}"/>
              </a:ext>
            </a:extLst>
          </p:cNvPr>
          <p:cNvSpPr>
            <a:spLocks noChangeAspect="1"/>
          </p:cNvSpPr>
          <p:nvPr/>
        </p:nvSpPr>
        <p:spPr bwMode="auto">
          <a:xfrm>
            <a:off x="5716905" y="5316833"/>
            <a:ext cx="758191" cy="548702"/>
          </a:xfrm>
          <a:custGeom>
            <a:avLst/>
            <a:gdLst>
              <a:gd name="connsiteX0" fmla="*/ 315260 w 609120"/>
              <a:gd name="connsiteY0" fmla="*/ 291374 h 440822"/>
              <a:gd name="connsiteX1" fmla="*/ 305707 w 609120"/>
              <a:gd name="connsiteY1" fmla="*/ 300914 h 440822"/>
              <a:gd name="connsiteX2" fmla="*/ 305707 w 609120"/>
              <a:gd name="connsiteY2" fmla="*/ 333380 h 440822"/>
              <a:gd name="connsiteX3" fmla="*/ 315260 w 609120"/>
              <a:gd name="connsiteY3" fmla="*/ 342920 h 440822"/>
              <a:gd name="connsiteX4" fmla="*/ 382972 w 609120"/>
              <a:gd name="connsiteY4" fmla="*/ 342920 h 440822"/>
              <a:gd name="connsiteX5" fmla="*/ 392525 w 609120"/>
              <a:gd name="connsiteY5" fmla="*/ 333380 h 440822"/>
              <a:gd name="connsiteX6" fmla="*/ 392525 w 609120"/>
              <a:gd name="connsiteY6" fmla="*/ 300914 h 440822"/>
              <a:gd name="connsiteX7" fmla="*/ 382972 w 609120"/>
              <a:gd name="connsiteY7" fmla="*/ 291374 h 440822"/>
              <a:gd name="connsiteX8" fmla="*/ 66370 w 609120"/>
              <a:gd name="connsiteY8" fmla="*/ 291374 h 440822"/>
              <a:gd name="connsiteX9" fmla="*/ 56817 w 609120"/>
              <a:gd name="connsiteY9" fmla="*/ 300914 h 440822"/>
              <a:gd name="connsiteX10" fmla="*/ 56817 w 609120"/>
              <a:gd name="connsiteY10" fmla="*/ 333380 h 440822"/>
              <a:gd name="connsiteX11" fmla="*/ 66370 w 609120"/>
              <a:gd name="connsiteY11" fmla="*/ 342920 h 440822"/>
              <a:gd name="connsiteX12" fmla="*/ 134249 w 609120"/>
              <a:gd name="connsiteY12" fmla="*/ 342920 h 440822"/>
              <a:gd name="connsiteX13" fmla="*/ 143803 w 609120"/>
              <a:gd name="connsiteY13" fmla="*/ 333380 h 440822"/>
              <a:gd name="connsiteX14" fmla="*/ 143803 w 609120"/>
              <a:gd name="connsiteY14" fmla="*/ 300914 h 440822"/>
              <a:gd name="connsiteX15" fmla="*/ 134249 w 609120"/>
              <a:gd name="connsiteY15" fmla="*/ 291374 h 440822"/>
              <a:gd name="connsiteX16" fmla="*/ 126204 w 609120"/>
              <a:gd name="connsiteY16" fmla="*/ 118999 h 440822"/>
              <a:gd name="connsiteX17" fmla="*/ 99891 w 609120"/>
              <a:gd name="connsiteY17" fmla="*/ 136739 h 440822"/>
              <a:gd name="connsiteX18" fmla="*/ 64192 w 609120"/>
              <a:gd name="connsiteY18" fmla="*/ 223596 h 440822"/>
              <a:gd name="connsiteX19" fmla="*/ 76091 w 609120"/>
              <a:gd name="connsiteY19" fmla="*/ 241168 h 440822"/>
              <a:gd name="connsiteX20" fmla="*/ 374089 w 609120"/>
              <a:gd name="connsiteY20" fmla="*/ 241168 h 440822"/>
              <a:gd name="connsiteX21" fmla="*/ 385988 w 609120"/>
              <a:gd name="connsiteY21" fmla="*/ 223596 h 440822"/>
              <a:gd name="connsiteX22" fmla="*/ 350289 w 609120"/>
              <a:gd name="connsiteY22" fmla="*/ 136739 h 440822"/>
              <a:gd name="connsiteX23" fmla="*/ 323808 w 609120"/>
              <a:gd name="connsiteY23" fmla="*/ 118999 h 440822"/>
              <a:gd name="connsiteX24" fmla="*/ 114640 w 609120"/>
              <a:gd name="connsiteY24" fmla="*/ 99921 h 440822"/>
              <a:gd name="connsiteX25" fmla="*/ 335540 w 609120"/>
              <a:gd name="connsiteY25" fmla="*/ 99921 h 440822"/>
              <a:gd name="connsiteX26" fmla="*/ 379619 w 609120"/>
              <a:gd name="connsiteY26" fmla="*/ 129375 h 440822"/>
              <a:gd name="connsiteX27" fmla="*/ 403084 w 609120"/>
              <a:gd name="connsiteY27" fmla="*/ 186778 h 440822"/>
              <a:gd name="connsiteX28" fmla="*/ 425878 w 609120"/>
              <a:gd name="connsiteY28" fmla="*/ 180586 h 440822"/>
              <a:gd name="connsiteX29" fmla="*/ 431911 w 609120"/>
              <a:gd name="connsiteY29" fmla="*/ 179749 h 440822"/>
              <a:gd name="connsiteX30" fmla="*/ 450348 w 609120"/>
              <a:gd name="connsiteY30" fmla="*/ 199330 h 440822"/>
              <a:gd name="connsiteX31" fmla="*/ 450348 w 609120"/>
              <a:gd name="connsiteY31" fmla="*/ 212551 h 440822"/>
              <a:gd name="connsiteX32" fmla="*/ 426548 w 609120"/>
              <a:gd name="connsiteY32" fmla="*/ 236482 h 440822"/>
              <a:gd name="connsiteX33" fmla="*/ 423531 w 609120"/>
              <a:gd name="connsiteY33" fmla="*/ 236482 h 440822"/>
              <a:gd name="connsiteX34" fmla="*/ 427386 w 609120"/>
              <a:gd name="connsiteY34" fmla="*/ 245854 h 440822"/>
              <a:gd name="connsiteX35" fmla="*/ 438616 w 609120"/>
              <a:gd name="connsiteY35" fmla="*/ 302755 h 440822"/>
              <a:gd name="connsiteX36" fmla="*/ 438616 w 609120"/>
              <a:gd name="connsiteY36" fmla="*/ 416890 h 440822"/>
              <a:gd name="connsiteX37" fmla="*/ 414648 w 609120"/>
              <a:gd name="connsiteY37" fmla="*/ 440822 h 440822"/>
              <a:gd name="connsiteX38" fmla="*/ 383474 w 609120"/>
              <a:gd name="connsiteY38" fmla="*/ 440822 h 440822"/>
              <a:gd name="connsiteX39" fmla="*/ 359507 w 609120"/>
              <a:gd name="connsiteY39" fmla="*/ 416890 h 440822"/>
              <a:gd name="connsiteX40" fmla="*/ 359507 w 609120"/>
              <a:gd name="connsiteY40" fmla="*/ 388440 h 440822"/>
              <a:gd name="connsiteX41" fmla="*/ 90505 w 609120"/>
              <a:gd name="connsiteY41" fmla="*/ 388440 h 440822"/>
              <a:gd name="connsiteX42" fmla="*/ 90505 w 609120"/>
              <a:gd name="connsiteY42" fmla="*/ 416890 h 440822"/>
              <a:gd name="connsiteX43" fmla="*/ 66706 w 609120"/>
              <a:gd name="connsiteY43" fmla="*/ 440822 h 440822"/>
              <a:gd name="connsiteX44" fmla="*/ 35364 w 609120"/>
              <a:gd name="connsiteY44" fmla="*/ 440822 h 440822"/>
              <a:gd name="connsiteX45" fmla="*/ 11397 w 609120"/>
              <a:gd name="connsiteY45" fmla="*/ 416890 h 440822"/>
              <a:gd name="connsiteX46" fmla="*/ 11397 w 609120"/>
              <a:gd name="connsiteY46" fmla="*/ 302755 h 440822"/>
              <a:gd name="connsiteX47" fmla="*/ 22626 w 609120"/>
              <a:gd name="connsiteY47" fmla="*/ 245854 h 440822"/>
              <a:gd name="connsiteX48" fmla="*/ 26481 w 609120"/>
              <a:gd name="connsiteY48" fmla="*/ 236482 h 440822"/>
              <a:gd name="connsiteX49" fmla="*/ 23967 w 609120"/>
              <a:gd name="connsiteY49" fmla="*/ 236482 h 440822"/>
              <a:gd name="connsiteX50" fmla="*/ 0 w 609120"/>
              <a:gd name="connsiteY50" fmla="*/ 212551 h 440822"/>
              <a:gd name="connsiteX51" fmla="*/ 0 w 609120"/>
              <a:gd name="connsiteY51" fmla="*/ 199330 h 440822"/>
              <a:gd name="connsiteX52" fmla="*/ 18604 w 609120"/>
              <a:gd name="connsiteY52" fmla="*/ 179749 h 440822"/>
              <a:gd name="connsiteX53" fmla="*/ 24470 w 609120"/>
              <a:gd name="connsiteY53" fmla="*/ 180586 h 440822"/>
              <a:gd name="connsiteX54" fmla="*/ 46928 w 609120"/>
              <a:gd name="connsiteY54" fmla="*/ 186778 h 440822"/>
              <a:gd name="connsiteX55" fmla="*/ 70560 w 609120"/>
              <a:gd name="connsiteY55" fmla="*/ 129375 h 440822"/>
              <a:gd name="connsiteX56" fmla="*/ 114640 w 609120"/>
              <a:gd name="connsiteY56" fmla="*/ 99921 h 440822"/>
              <a:gd name="connsiteX57" fmla="*/ 508513 w 609120"/>
              <a:gd name="connsiteY57" fmla="*/ 53065 h 440822"/>
              <a:gd name="connsiteX58" fmla="*/ 519747 w 609120"/>
              <a:gd name="connsiteY58" fmla="*/ 53065 h 440822"/>
              <a:gd name="connsiteX59" fmla="*/ 535677 w 609120"/>
              <a:gd name="connsiteY59" fmla="*/ 56578 h 440822"/>
              <a:gd name="connsiteX60" fmla="*/ 540036 w 609120"/>
              <a:gd name="connsiteY60" fmla="*/ 68122 h 440822"/>
              <a:gd name="connsiteX61" fmla="*/ 535677 w 609120"/>
              <a:gd name="connsiteY61" fmla="*/ 79498 h 440822"/>
              <a:gd name="connsiteX62" fmla="*/ 524107 w 609120"/>
              <a:gd name="connsiteY62" fmla="*/ 82509 h 440822"/>
              <a:gd name="connsiteX63" fmla="*/ 515220 w 609120"/>
              <a:gd name="connsiteY63" fmla="*/ 82844 h 440822"/>
              <a:gd name="connsiteX64" fmla="*/ 508513 w 609120"/>
              <a:gd name="connsiteY64" fmla="*/ 82844 h 440822"/>
              <a:gd name="connsiteX65" fmla="*/ 504824 w 609120"/>
              <a:gd name="connsiteY65" fmla="*/ 79331 h 440822"/>
              <a:gd name="connsiteX66" fmla="*/ 504824 w 609120"/>
              <a:gd name="connsiteY66" fmla="*/ 56578 h 440822"/>
              <a:gd name="connsiteX67" fmla="*/ 508513 w 609120"/>
              <a:gd name="connsiteY67" fmla="*/ 53065 h 440822"/>
              <a:gd name="connsiteX68" fmla="*/ 486933 w 609120"/>
              <a:gd name="connsiteY68" fmla="*/ 33642 h 440822"/>
              <a:gd name="connsiteX69" fmla="*/ 481569 w 609120"/>
              <a:gd name="connsiteY69" fmla="*/ 38998 h 440822"/>
              <a:gd name="connsiteX70" fmla="*/ 481569 w 609120"/>
              <a:gd name="connsiteY70" fmla="*/ 133899 h 440822"/>
              <a:gd name="connsiteX71" fmla="*/ 486933 w 609120"/>
              <a:gd name="connsiteY71" fmla="*/ 139422 h 440822"/>
              <a:gd name="connsiteX72" fmla="*/ 499503 w 609120"/>
              <a:gd name="connsiteY72" fmla="*/ 139422 h 440822"/>
              <a:gd name="connsiteX73" fmla="*/ 504867 w 609120"/>
              <a:gd name="connsiteY73" fmla="*/ 133899 h 440822"/>
              <a:gd name="connsiteX74" fmla="*/ 504867 w 609120"/>
              <a:gd name="connsiteY74" fmla="*/ 106282 h 440822"/>
              <a:gd name="connsiteX75" fmla="*/ 508555 w 609120"/>
              <a:gd name="connsiteY75" fmla="*/ 102600 h 440822"/>
              <a:gd name="connsiteX76" fmla="*/ 524813 w 609120"/>
              <a:gd name="connsiteY76" fmla="*/ 102600 h 440822"/>
              <a:gd name="connsiteX77" fmla="*/ 553474 w 609120"/>
              <a:gd name="connsiteY77" fmla="*/ 93897 h 440822"/>
              <a:gd name="connsiteX78" fmla="*/ 563363 w 609120"/>
              <a:gd name="connsiteY78" fmla="*/ 67954 h 440822"/>
              <a:gd name="connsiteX79" fmla="*/ 553139 w 609120"/>
              <a:gd name="connsiteY79" fmla="*/ 42178 h 440822"/>
              <a:gd name="connsiteX80" fmla="*/ 518276 w 609120"/>
              <a:gd name="connsiteY80" fmla="*/ 33642 h 440822"/>
              <a:gd name="connsiteX81" fmla="*/ 465814 w 609120"/>
              <a:gd name="connsiteY81" fmla="*/ 0 h 440822"/>
              <a:gd name="connsiteX82" fmla="*/ 579118 w 609120"/>
              <a:gd name="connsiteY82" fmla="*/ 0 h 440822"/>
              <a:gd name="connsiteX83" fmla="*/ 609120 w 609120"/>
              <a:gd name="connsiteY83" fmla="*/ 29793 h 440822"/>
              <a:gd name="connsiteX84" fmla="*/ 609120 w 609120"/>
              <a:gd name="connsiteY84" fmla="*/ 143105 h 440822"/>
              <a:gd name="connsiteX85" fmla="*/ 579118 w 609120"/>
              <a:gd name="connsiteY85" fmla="*/ 173065 h 440822"/>
              <a:gd name="connsiteX86" fmla="*/ 533528 w 609120"/>
              <a:gd name="connsiteY86" fmla="*/ 173065 h 440822"/>
              <a:gd name="connsiteX87" fmla="*/ 533528 w 609120"/>
              <a:gd name="connsiteY87" fmla="*/ 427138 h 440822"/>
              <a:gd name="connsiteX88" fmla="*/ 522466 w 609120"/>
              <a:gd name="connsiteY88" fmla="*/ 438352 h 440822"/>
              <a:gd name="connsiteX89" fmla="*/ 511236 w 609120"/>
              <a:gd name="connsiteY89" fmla="*/ 427138 h 440822"/>
              <a:gd name="connsiteX90" fmla="*/ 511236 w 609120"/>
              <a:gd name="connsiteY90" fmla="*/ 173065 h 440822"/>
              <a:gd name="connsiteX91" fmla="*/ 465814 w 609120"/>
              <a:gd name="connsiteY91" fmla="*/ 173065 h 440822"/>
              <a:gd name="connsiteX92" fmla="*/ 435812 w 609120"/>
              <a:gd name="connsiteY92" fmla="*/ 143105 h 440822"/>
              <a:gd name="connsiteX93" fmla="*/ 435812 w 609120"/>
              <a:gd name="connsiteY93" fmla="*/ 29793 h 440822"/>
              <a:gd name="connsiteX94" fmla="*/ 465814 w 609120"/>
              <a:gd name="connsiteY94" fmla="*/ 0 h 44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609120" h="440822">
                <a:moveTo>
                  <a:pt x="315260" y="291374"/>
                </a:moveTo>
                <a:cubicBezTo>
                  <a:pt x="309897" y="291374"/>
                  <a:pt x="305707" y="295558"/>
                  <a:pt x="305707" y="300914"/>
                </a:cubicBezTo>
                <a:lnTo>
                  <a:pt x="305707" y="333380"/>
                </a:lnTo>
                <a:cubicBezTo>
                  <a:pt x="305707" y="338736"/>
                  <a:pt x="309897" y="342920"/>
                  <a:pt x="315260" y="342920"/>
                </a:cubicBezTo>
                <a:lnTo>
                  <a:pt x="382972" y="342920"/>
                </a:lnTo>
                <a:cubicBezTo>
                  <a:pt x="388335" y="342920"/>
                  <a:pt x="392525" y="338736"/>
                  <a:pt x="392525" y="333380"/>
                </a:cubicBezTo>
                <a:lnTo>
                  <a:pt x="392525" y="300914"/>
                </a:lnTo>
                <a:cubicBezTo>
                  <a:pt x="392525" y="295558"/>
                  <a:pt x="388335" y="291374"/>
                  <a:pt x="382972" y="291374"/>
                </a:cubicBezTo>
                <a:close/>
                <a:moveTo>
                  <a:pt x="66370" y="291374"/>
                </a:moveTo>
                <a:cubicBezTo>
                  <a:pt x="61175" y="291374"/>
                  <a:pt x="56817" y="295558"/>
                  <a:pt x="56817" y="300914"/>
                </a:cubicBezTo>
                <a:lnTo>
                  <a:pt x="56817" y="333380"/>
                </a:lnTo>
                <a:cubicBezTo>
                  <a:pt x="56817" y="338736"/>
                  <a:pt x="61175" y="342920"/>
                  <a:pt x="66370" y="342920"/>
                </a:cubicBezTo>
                <a:lnTo>
                  <a:pt x="134249" y="342920"/>
                </a:lnTo>
                <a:cubicBezTo>
                  <a:pt x="139445" y="342920"/>
                  <a:pt x="143803" y="338736"/>
                  <a:pt x="143803" y="333380"/>
                </a:cubicBezTo>
                <a:lnTo>
                  <a:pt x="143803" y="300914"/>
                </a:lnTo>
                <a:cubicBezTo>
                  <a:pt x="143803" y="295558"/>
                  <a:pt x="139445" y="291374"/>
                  <a:pt x="134249" y="291374"/>
                </a:cubicBezTo>
                <a:close/>
                <a:moveTo>
                  <a:pt x="126204" y="118999"/>
                </a:moveTo>
                <a:cubicBezTo>
                  <a:pt x="115646" y="118999"/>
                  <a:pt x="103913" y="127032"/>
                  <a:pt x="99891" y="136739"/>
                </a:cubicBezTo>
                <a:lnTo>
                  <a:pt x="64192" y="223596"/>
                </a:lnTo>
                <a:cubicBezTo>
                  <a:pt x="60169" y="233302"/>
                  <a:pt x="65532" y="241168"/>
                  <a:pt x="76091" y="241168"/>
                </a:cubicBezTo>
                <a:lnTo>
                  <a:pt x="374089" y="241168"/>
                </a:lnTo>
                <a:cubicBezTo>
                  <a:pt x="384648" y="241168"/>
                  <a:pt x="390011" y="233302"/>
                  <a:pt x="385988" y="223596"/>
                </a:cubicBezTo>
                <a:lnTo>
                  <a:pt x="350289" y="136739"/>
                </a:lnTo>
                <a:cubicBezTo>
                  <a:pt x="346267" y="127032"/>
                  <a:pt x="334367" y="118999"/>
                  <a:pt x="323808" y="118999"/>
                </a:cubicBezTo>
                <a:close/>
                <a:moveTo>
                  <a:pt x="114640" y="99921"/>
                </a:moveTo>
                <a:lnTo>
                  <a:pt x="335540" y="99921"/>
                </a:lnTo>
                <a:cubicBezTo>
                  <a:pt x="353138" y="99921"/>
                  <a:pt x="372915" y="113142"/>
                  <a:pt x="379619" y="129375"/>
                </a:cubicBezTo>
                <a:lnTo>
                  <a:pt x="403084" y="186778"/>
                </a:lnTo>
                <a:lnTo>
                  <a:pt x="425878" y="180586"/>
                </a:lnTo>
                <a:cubicBezTo>
                  <a:pt x="427889" y="180084"/>
                  <a:pt x="429900" y="179749"/>
                  <a:pt x="431911" y="179749"/>
                </a:cubicBezTo>
                <a:cubicBezTo>
                  <a:pt x="442638" y="179749"/>
                  <a:pt x="450348" y="187949"/>
                  <a:pt x="450348" y="199330"/>
                </a:cubicBezTo>
                <a:lnTo>
                  <a:pt x="450348" y="212551"/>
                </a:lnTo>
                <a:cubicBezTo>
                  <a:pt x="450348" y="225772"/>
                  <a:pt x="439621" y="236482"/>
                  <a:pt x="426548" y="236482"/>
                </a:cubicBezTo>
                <a:lnTo>
                  <a:pt x="423531" y="236482"/>
                </a:lnTo>
                <a:lnTo>
                  <a:pt x="427386" y="245854"/>
                </a:lnTo>
                <a:cubicBezTo>
                  <a:pt x="433588" y="260916"/>
                  <a:pt x="438616" y="286521"/>
                  <a:pt x="438616" y="302755"/>
                </a:cubicBezTo>
                <a:lnTo>
                  <a:pt x="438616" y="416890"/>
                </a:lnTo>
                <a:cubicBezTo>
                  <a:pt x="438616" y="430111"/>
                  <a:pt x="427889" y="440822"/>
                  <a:pt x="414648" y="440822"/>
                </a:cubicBezTo>
                <a:lnTo>
                  <a:pt x="383474" y="440822"/>
                </a:lnTo>
                <a:cubicBezTo>
                  <a:pt x="370234" y="440822"/>
                  <a:pt x="359507" y="430111"/>
                  <a:pt x="359507" y="416890"/>
                </a:cubicBezTo>
                <a:lnTo>
                  <a:pt x="359507" y="388440"/>
                </a:lnTo>
                <a:lnTo>
                  <a:pt x="90505" y="388440"/>
                </a:lnTo>
                <a:lnTo>
                  <a:pt x="90505" y="416890"/>
                </a:lnTo>
                <a:cubicBezTo>
                  <a:pt x="90505" y="430111"/>
                  <a:pt x="79779" y="440822"/>
                  <a:pt x="66706" y="440822"/>
                </a:cubicBezTo>
                <a:lnTo>
                  <a:pt x="35364" y="440822"/>
                </a:lnTo>
                <a:cubicBezTo>
                  <a:pt x="22123" y="440822"/>
                  <a:pt x="11397" y="430111"/>
                  <a:pt x="11397" y="416890"/>
                </a:cubicBezTo>
                <a:lnTo>
                  <a:pt x="11397" y="302755"/>
                </a:lnTo>
                <a:cubicBezTo>
                  <a:pt x="11397" y="286521"/>
                  <a:pt x="16425" y="260916"/>
                  <a:pt x="22626" y="245854"/>
                </a:cubicBezTo>
                <a:lnTo>
                  <a:pt x="26481" y="236482"/>
                </a:lnTo>
                <a:lnTo>
                  <a:pt x="23967" y="236482"/>
                </a:lnTo>
                <a:cubicBezTo>
                  <a:pt x="10726" y="236482"/>
                  <a:pt x="0" y="225772"/>
                  <a:pt x="0" y="212551"/>
                </a:cubicBezTo>
                <a:lnTo>
                  <a:pt x="0" y="199330"/>
                </a:lnTo>
                <a:cubicBezTo>
                  <a:pt x="0" y="187949"/>
                  <a:pt x="7877" y="179749"/>
                  <a:pt x="18604" y="179749"/>
                </a:cubicBezTo>
                <a:cubicBezTo>
                  <a:pt x="20447" y="179749"/>
                  <a:pt x="22458" y="180084"/>
                  <a:pt x="24470" y="180586"/>
                </a:cubicBezTo>
                <a:lnTo>
                  <a:pt x="46928" y="186778"/>
                </a:lnTo>
                <a:lnTo>
                  <a:pt x="70560" y="129375"/>
                </a:lnTo>
                <a:cubicBezTo>
                  <a:pt x="77265" y="113142"/>
                  <a:pt x="97042" y="99921"/>
                  <a:pt x="114640" y="99921"/>
                </a:cubicBezTo>
                <a:close/>
                <a:moveTo>
                  <a:pt x="508513" y="53065"/>
                </a:moveTo>
                <a:lnTo>
                  <a:pt x="519747" y="53065"/>
                </a:lnTo>
                <a:cubicBezTo>
                  <a:pt x="527293" y="53065"/>
                  <a:pt x="532658" y="54236"/>
                  <a:pt x="535677" y="56578"/>
                </a:cubicBezTo>
                <a:cubicBezTo>
                  <a:pt x="538527" y="58753"/>
                  <a:pt x="540036" y="62601"/>
                  <a:pt x="540036" y="68122"/>
                </a:cubicBezTo>
                <a:cubicBezTo>
                  <a:pt x="540036" y="73475"/>
                  <a:pt x="538527" y="77323"/>
                  <a:pt x="535677" y="79498"/>
                </a:cubicBezTo>
                <a:cubicBezTo>
                  <a:pt x="533162" y="81338"/>
                  <a:pt x="526454" y="82342"/>
                  <a:pt x="524107" y="82509"/>
                </a:cubicBezTo>
                <a:cubicBezTo>
                  <a:pt x="521592" y="82677"/>
                  <a:pt x="517735" y="82844"/>
                  <a:pt x="515220" y="82844"/>
                </a:cubicBezTo>
                <a:lnTo>
                  <a:pt x="508513" y="82844"/>
                </a:lnTo>
                <a:cubicBezTo>
                  <a:pt x="506501" y="82844"/>
                  <a:pt x="504824" y="81338"/>
                  <a:pt x="504824" y="79331"/>
                </a:cubicBezTo>
                <a:lnTo>
                  <a:pt x="504824" y="56578"/>
                </a:lnTo>
                <a:cubicBezTo>
                  <a:pt x="504824" y="54738"/>
                  <a:pt x="506501" y="53065"/>
                  <a:pt x="508513" y="53065"/>
                </a:cubicBezTo>
                <a:close/>
                <a:moveTo>
                  <a:pt x="486933" y="33642"/>
                </a:moveTo>
                <a:cubicBezTo>
                  <a:pt x="483916" y="33642"/>
                  <a:pt x="481569" y="35985"/>
                  <a:pt x="481569" y="38998"/>
                </a:cubicBezTo>
                <a:lnTo>
                  <a:pt x="481569" y="133899"/>
                </a:lnTo>
                <a:cubicBezTo>
                  <a:pt x="481569" y="136912"/>
                  <a:pt x="483916" y="139422"/>
                  <a:pt x="486933" y="139422"/>
                </a:cubicBezTo>
                <a:lnTo>
                  <a:pt x="499503" y="139422"/>
                </a:lnTo>
                <a:cubicBezTo>
                  <a:pt x="502520" y="139422"/>
                  <a:pt x="504867" y="136912"/>
                  <a:pt x="504867" y="133899"/>
                </a:cubicBezTo>
                <a:lnTo>
                  <a:pt x="504867" y="106282"/>
                </a:lnTo>
                <a:cubicBezTo>
                  <a:pt x="504867" y="104274"/>
                  <a:pt x="506543" y="102600"/>
                  <a:pt x="508555" y="102600"/>
                </a:cubicBezTo>
                <a:lnTo>
                  <a:pt x="524813" y="102600"/>
                </a:lnTo>
                <a:cubicBezTo>
                  <a:pt x="537383" y="102600"/>
                  <a:pt x="546937" y="99755"/>
                  <a:pt x="553474" y="93897"/>
                </a:cubicBezTo>
                <a:cubicBezTo>
                  <a:pt x="560011" y="87871"/>
                  <a:pt x="563363" y="79335"/>
                  <a:pt x="563363" y="67954"/>
                </a:cubicBezTo>
                <a:cubicBezTo>
                  <a:pt x="563363" y="56572"/>
                  <a:pt x="559843" y="47869"/>
                  <a:pt x="553139" y="42178"/>
                </a:cubicBezTo>
                <a:cubicBezTo>
                  <a:pt x="546770" y="36822"/>
                  <a:pt x="539060" y="33642"/>
                  <a:pt x="518276" y="33642"/>
                </a:cubicBezTo>
                <a:close/>
                <a:moveTo>
                  <a:pt x="465814" y="0"/>
                </a:moveTo>
                <a:lnTo>
                  <a:pt x="579118" y="0"/>
                </a:lnTo>
                <a:cubicBezTo>
                  <a:pt x="595711" y="0"/>
                  <a:pt x="609120" y="13390"/>
                  <a:pt x="609120" y="29793"/>
                </a:cubicBezTo>
                <a:lnTo>
                  <a:pt x="609120" y="143105"/>
                </a:lnTo>
                <a:cubicBezTo>
                  <a:pt x="609120" y="159507"/>
                  <a:pt x="595711" y="173065"/>
                  <a:pt x="579118" y="173065"/>
                </a:cubicBezTo>
                <a:lnTo>
                  <a:pt x="533528" y="173065"/>
                </a:lnTo>
                <a:lnTo>
                  <a:pt x="533528" y="427138"/>
                </a:lnTo>
                <a:cubicBezTo>
                  <a:pt x="533528" y="433331"/>
                  <a:pt x="528668" y="438352"/>
                  <a:pt x="522466" y="438352"/>
                </a:cubicBezTo>
                <a:cubicBezTo>
                  <a:pt x="516265" y="438352"/>
                  <a:pt x="511236" y="433331"/>
                  <a:pt x="511236" y="427138"/>
                </a:cubicBezTo>
                <a:lnTo>
                  <a:pt x="511236" y="173065"/>
                </a:lnTo>
                <a:lnTo>
                  <a:pt x="465814" y="173065"/>
                </a:lnTo>
                <a:cubicBezTo>
                  <a:pt x="449220" y="173065"/>
                  <a:pt x="435812" y="159507"/>
                  <a:pt x="435812" y="143105"/>
                </a:cubicBezTo>
                <a:lnTo>
                  <a:pt x="435812" y="29793"/>
                </a:lnTo>
                <a:cubicBezTo>
                  <a:pt x="435812" y="13390"/>
                  <a:pt x="449220" y="0"/>
                  <a:pt x="465814" y="0"/>
                </a:cubicBezTo>
                <a:close/>
              </a:path>
            </a:pathLst>
          </a:custGeom>
          <a:solidFill>
            <a:schemeClr val="bg1"/>
          </a:solidFill>
          <a:ln>
            <a:noFill/>
          </a:ln>
        </p:spPr>
      </p:sp>
      <p:sp>
        <p:nvSpPr>
          <p:cNvPr id="22" name="notepad-and-pencil_73926">
            <a:extLst>
              <a:ext uri="{FF2B5EF4-FFF2-40B4-BE49-F238E27FC236}">
                <a16:creationId xmlns="" xmlns:a16="http://schemas.microsoft.com/office/drawing/2014/main" id="{AD5C550F-3A9C-4A7A-8FE0-D026C340ACC6}"/>
              </a:ext>
            </a:extLst>
          </p:cNvPr>
          <p:cNvSpPr>
            <a:spLocks noChangeAspect="1"/>
          </p:cNvSpPr>
          <p:nvPr/>
        </p:nvSpPr>
        <p:spPr bwMode="auto">
          <a:xfrm>
            <a:off x="9393786" y="5361091"/>
            <a:ext cx="609685" cy="608792"/>
          </a:xfrm>
          <a:custGeom>
            <a:avLst/>
            <a:gdLst>
              <a:gd name="connsiteX0" fmla="*/ 73106 w 607611"/>
              <a:gd name="connsiteY0" fmla="*/ 345418 h 606722"/>
              <a:gd name="connsiteX1" fmla="*/ 253330 w 607611"/>
              <a:gd name="connsiteY1" fmla="*/ 345418 h 606722"/>
              <a:gd name="connsiteX2" fmla="*/ 253330 w 607611"/>
              <a:gd name="connsiteY2" fmla="*/ 381477 h 606722"/>
              <a:gd name="connsiteX3" fmla="*/ 73106 w 607611"/>
              <a:gd name="connsiteY3" fmla="*/ 381477 h 606722"/>
              <a:gd name="connsiteX4" fmla="*/ 73106 w 607611"/>
              <a:gd name="connsiteY4" fmla="*/ 225316 h 606722"/>
              <a:gd name="connsiteX5" fmla="*/ 388322 w 607611"/>
              <a:gd name="connsiteY5" fmla="*/ 225316 h 606722"/>
              <a:gd name="connsiteX6" fmla="*/ 388322 w 607611"/>
              <a:gd name="connsiteY6" fmla="*/ 261304 h 606722"/>
              <a:gd name="connsiteX7" fmla="*/ 73106 w 607611"/>
              <a:gd name="connsiteY7" fmla="*/ 261304 h 606722"/>
              <a:gd name="connsiteX8" fmla="*/ 515533 w 607611"/>
              <a:gd name="connsiteY8" fmla="*/ 197649 h 606722"/>
              <a:gd name="connsiteX9" fmla="*/ 461327 w 607611"/>
              <a:gd name="connsiteY9" fmla="*/ 251771 h 606722"/>
              <a:gd name="connsiteX10" fmla="*/ 315355 w 607611"/>
              <a:gd name="connsiteY10" fmla="*/ 397520 h 606722"/>
              <a:gd name="connsiteX11" fmla="*/ 315355 w 607611"/>
              <a:gd name="connsiteY11" fmla="*/ 405429 h 606722"/>
              <a:gd name="connsiteX12" fmla="*/ 323276 w 607611"/>
              <a:gd name="connsiteY12" fmla="*/ 405429 h 606722"/>
              <a:gd name="connsiteX13" fmla="*/ 461327 w 607611"/>
              <a:gd name="connsiteY13" fmla="*/ 267590 h 606722"/>
              <a:gd name="connsiteX14" fmla="*/ 523455 w 607611"/>
              <a:gd name="connsiteY14" fmla="*/ 205559 h 606722"/>
              <a:gd name="connsiteX15" fmla="*/ 179871 w 607611"/>
              <a:gd name="connsiteY15" fmla="*/ 165194 h 606722"/>
              <a:gd name="connsiteX16" fmla="*/ 388321 w 607611"/>
              <a:gd name="connsiteY16" fmla="*/ 165194 h 606722"/>
              <a:gd name="connsiteX17" fmla="*/ 388321 w 607611"/>
              <a:gd name="connsiteY17" fmla="*/ 201182 h 606722"/>
              <a:gd name="connsiteX18" fmla="*/ 179871 w 607611"/>
              <a:gd name="connsiteY18" fmla="*/ 201182 h 606722"/>
              <a:gd name="connsiteX19" fmla="*/ 73106 w 607611"/>
              <a:gd name="connsiteY19" fmla="*/ 165194 h 606722"/>
              <a:gd name="connsiteX20" fmla="*/ 143742 w 607611"/>
              <a:gd name="connsiteY20" fmla="*/ 165194 h 606722"/>
              <a:gd name="connsiteX21" fmla="*/ 143742 w 607611"/>
              <a:gd name="connsiteY21" fmla="*/ 201182 h 606722"/>
              <a:gd name="connsiteX22" fmla="*/ 73106 w 607611"/>
              <a:gd name="connsiteY22" fmla="*/ 201182 h 606722"/>
              <a:gd name="connsiteX23" fmla="*/ 561995 w 607611"/>
              <a:gd name="connsiteY23" fmla="*/ 151347 h 606722"/>
              <a:gd name="connsiteX24" fmla="*/ 541078 w 607611"/>
              <a:gd name="connsiteY24" fmla="*/ 172232 h 606722"/>
              <a:gd name="connsiteX25" fmla="*/ 549000 w 607611"/>
              <a:gd name="connsiteY25" fmla="*/ 180141 h 606722"/>
              <a:gd name="connsiteX26" fmla="*/ 569917 w 607611"/>
              <a:gd name="connsiteY26" fmla="*/ 159257 h 606722"/>
              <a:gd name="connsiteX27" fmla="*/ 569917 w 607611"/>
              <a:gd name="connsiteY27" fmla="*/ 151347 h 606722"/>
              <a:gd name="connsiteX28" fmla="*/ 561995 w 607611"/>
              <a:gd name="connsiteY28" fmla="*/ 151347 h 606722"/>
              <a:gd name="connsiteX29" fmla="*/ 73106 w 607611"/>
              <a:gd name="connsiteY29" fmla="*/ 105143 h 606722"/>
              <a:gd name="connsiteX30" fmla="*/ 388322 w 607611"/>
              <a:gd name="connsiteY30" fmla="*/ 105143 h 606722"/>
              <a:gd name="connsiteX31" fmla="*/ 388322 w 607611"/>
              <a:gd name="connsiteY31" fmla="*/ 141131 h 606722"/>
              <a:gd name="connsiteX32" fmla="*/ 73106 w 607611"/>
              <a:gd name="connsiteY32" fmla="*/ 141131 h 606722"/>
              <a:gd name="connsiteX33" fmla="*/ 36137 w 607611"/>
              <a:gd name="connsiteY33" fmla="*/ 36082 h 606722"/>
              <a:gd name="connsiteX34" fmla="*/ 36137 w 607611"/>
              <a:gd name="connsiteY34" fmla="*/ 570640 h 606722"/>
              <a:gd name="connsiteX35" fmla="*/ 425279 w 607611"/>
              <a:gd name="connsiteY35" fmla="*/ 570640 h 606722"/>
              <a:gd name="connsiteX36" fmla="*/ 425279 w 607611"/>
              <a:gd name="connsiteY36" fmla="*/ 354595 h 606722"/>
              <a:gd name="connsiteX37" fmla="*/ 338230 w 607611"/>
              <a:gd name="connsiteY37" fmla="*/ 441511 h 606722"/>
              <a:gd name="connsiteX38" fmla="*/ 297286 w 607611"/>
              <a:gd name="connsiteY38" fmla="*/ 441511 h 606722"/>
              <a:gd name="connsiteX39" fmla="*/ 279306 w 607611"/>
              <a:gd name="connsiteY39" fmla="*/ 441511 h 606722"/>
              <a:gd name="connsiteX40" fmla="*/ 73075 w 607611"/>
              <a:gd name="connsiteY40" fmla="*/ 441511 h 606722"/>
              <a:gd name="connsiteX41" fmla="*/ 73075 w 607611"/>
              <a:gd name="connsiteY41" fmla="*/ 405429 h 606722"/>
              <a:gd name="connsiteX42" fmla="*/ 279306 w 607611"/>
              <a:gd name="connsiteY42" fmla="*/ 405429 h 606722"/>
              <a:gd name="connsiteX43" fmla="*/ 279306 w 607611"/>
              <a:gd name="connsiteY43" fmla="*/ 382589 h 606722"/>
              <a:gd name="connsiteX44" fmla="*/ 340633 w 607611"/>
              <a:gd name="connsiteY44" fmla="*/ 321357 h 606722"/>
              <a:gd name="connsiteX45" fmla="*/ 73075 w 607611"/>
              <a:gd name="connsiteY45" fmla="*/ 321357 h 606722"/>
              <a:gd name="connsiteX46" fmla="*/ 73075 w 607611"/>
              <a:gd name="connsiteY46" fmla="*/ 285365 h 606722"/>
              <a:gd name="connsiteX47" fmla="*/ 376681 w 607611"/>
              <a:gd name="connsiteY47" fmla="*/ 285365 h 606722"/>
              <a:gd name="connsiteX48" fmla="*/ 425279 w 607611"/>
              <a:gd name="connsiteY48" fmla="*/ 236841 h 606722"/>
              <a:gd name="connsiteX49" fmla="*/ 425279 w 607611"/>
              <a:gd name="connsiteY49" fmla="*/ 36082 h 606722"/>
              <a:gd name="connsiteX50" fmla="*/ 0 w 607611"/>
              <a:gd name="connsiteY50" fmla="*/ 0 h 606722"/>
              <a:gd name="connsiteX51" fmla="*/ 461327 w 607611"/>
              <a:gd name="connsiteY51" fmla="*/ 0 h 606722"/>
              <a:gd name="connsiteX52" fmla="*/ 461327 w 607611"/>
              <a:gd name="connsiteY52" fmla="*/ 200848 h 606722"/>
              <a:gd name="connsiteX53" fmla="*/ 536450 w 607611"/>
              <a:gd name="connsiteY53" fmla="*/ 125841 h 606722"/>
              <a:gd name="connsiteX54" fmla="*/ 595462 w 607611"/>
              <a:gd name="connsiteY54" fmla="*/ 125841 h 606722"/>
              <a:gd name="connsiteX55" fmla="*/ 595462 w 607611"/>
              <a:gd name="connsiteY55" fmla="*/ 184763 h 606722"/>
              <a:gd name="connsiteX56" fmla="*/ 461327 w 607611"/>
              <a:gd name="connsiteY56" fmla="*/ 318602 h 606722"/>
              <a:gd name="connsiteX57" fmla="*/ 461327 w 607611"/>
              <a:gd name="connsiteY57" fmla="*/ 606722 h 606722"/>
              <a:gd name="connsiteX58" fmla="*/ 0 w 607611"/>
              <a:gd name="connsiteY58" fmla="*/ 606722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607611" h="606722">
                <a:moveTo>
                  <a:pt x="73106" y="345418"/>
                </a:moveTo>
                <a:lnTo>
                  <a:pt x="253330" y="345418"/>
                </a:lnTo>
                <a:lnTo>
                  <a:pt x="253330" y="381477"/>
                </a:lnTo>
                <a:lnTo>
                  <a:pt x="73106" y="381477"/>
                </a:lnTo>
                <a:close/>
                <a:moveTo>
                  <a:pt x="73106" y="225316"/>
                </a:moveTo>
                <a:lnTo>
                  <a:pt x="388322" y="225316"/>
                </a:lnTo>
                <a:lnTo>
                  <a:pt x="388322" y="261304"/>
                </a:lnTo>
                <a:lnTo>
                  <a:pt x="73106" y="261304"/>
                </a:lnTo>
                <a:close/>
                <a:moveTo>
                  <a:pt x="515533" y="197649"/>
                </a:moveTo>
                <a:lnTo>
                  <a:pt x="461327" y="251771"/>
                </a:lnTo>
                <a:lnTo>
                  <a:pt x="315355" y="397520"/>
                </a:lnTo>
                <a:lnTo>
                  <a:pt x="315355" y="405429"/>
                </a:lnTo>
                <a:lnTo>
                  <a:pt x="323276" y="405429"/>
                </a:lnTo>
                <a:lnTo>
                  <a:pt x="461327" y="267590"/>
                </a:lnTo>
                <a:lnTo>
                  <a:pt x="523455" y="205559"/>
                </a:lnTo>
                <a:close/>
                <a:moveTo>
                  <a:pt x="179871" y="165194"/>
                </a:moveTo>
                <a:lnTo>
                  <a:pt x="388321" y="165194"/>
                </a:lnTo>
                <a:lnTo>
                  <a:pt x="388321" y="201182"/>
                </a:lnTo>
                <a:lnTo>
                  <a:pt x="179871" y="201182"/>
                </a:lnTo>
                <a:close/>
                <a:moveTo>
                  <a:pt x="73106" y="165194"/>
                </a:moveTo>
                <a:lnTo>
                  <a:pt x="143742" y="165194"/>
                </a:lnTo>
                <a:lnTo>
                  <a:pt x="143742" y="201182"/>
                </a:lnTo>
                <a:lnTo>
                  <a:pt x="73106" y="201182"/>
                </a:lnTo>
                <a:close/>
                <a:moveTo>
                  <a:pt x="561995" y="151347"/>
                </a:moveTo>
                <a:lnTo>
                  <a:pt x="541078" y="172232"/>
                </a:lnTo>
                <a:lnTo>
                  <a:pt x="549000" y="180141"/>
                </a:lnTo>
                <a:lnTo>
                  <a:pt x="569917" y="159257"/>
                </a:lnTo>
                <a:cubicBezTo>
                  <a:pt x="572053" y="157035"/>
                  <a:pt x="572053" y="153480"/>
                  <a:pt x="569917" y="151347"/>
                </a:cubicBezTo>
                <a:cubicBezTo>
                  <a:pt x="567691" y="149126"/>
                  <a:pt x="564131" y="149126"/>
                  <a:pt x="561995" y="151347"/>
                </a:cubicBezTo>
                <a:close/>
                <a:moveTo>
                  <a:pt x="73106" y="105143"/>
                </a:moveTo>
                <a:lnTo>
                  <a:pt x="388322" y="105143"/>
                </a:lnTo>
                <a:lnTo>
                  <a:pt x="388322" y="141131"/>
                </a:lnTo>
                <a:lnTo>
                  <a:pt x="73106" y="141131"/>
                </a:lnTo>
                <a:close/>
                <a:moveTo>
                  <a:pt x="36137" y="36082"/>
                </a:moveTo>
                <a:lnTo>
                  <a:pt x="36137" y="570640"/>
                </a:lnTo>
                <a:lnTo>
                  <a:pt x="425279" y="570640"/>
                </a:lnTo>
                <a:lnTo>
                  <a:pt x="425279" y="354595"/>
                </a:lnTo>
                <a:lnTo>
                  <a:pt x="338230" y="441511"/>
                </a:lnTo>
                <a:lnTo>
                  <a:pt x="297286" y="441511"/>
                </a:lnTo>
                <a:lnTo>
                  <a:pt x="279306" y="441511"/>
                </a:lnTo>
                <a:lnTo>
                  <a:pt x="73075" y="441511"/>
                </a:lnTo>
                <a:lnTo>
                  <a:pt x="73075" y="405429"/>
                </a:lnTo>
                <a:lnTo>
                  <a:pt x="279306" y="405429"/>
                </a:lnTo>
                <a:lnTo>
                  <a:pt x="279306" y="382589"/>
                </a:lnTo>
                <a:lnTo>
                  <a:pt x="340633" y="321357"/>
                </a:lnTo>
                <a:lnTo>
                  <a:pt x="73075" y="321357"/>
                </a:lnTo>
                <a:lnTo>
                  <a:pt x="73075" y="285365"/>
                </a:lnTo>
                <a:lnTo>
                  <a:pt x="376681" y="285365"/>
                </a:lnTo>
                <a:lnTo>
                  <a:pt x="425279" y="236841"/>
                </a:lnTo>
                <a:lnTo>
                  <a:pt x="425279" y="36082"/>
                </a:lnTo>
                <a:close/>
                <a:moveTo>
                  <a:pt x="0" y="0"/>
                </a:moveTo>
                <a:lnTo>
                  <a:pt x="461327" y="0"/>
                </a:lnTo>
                <a:lnTo>
                  <a:pt x="461327" y="200848"/>
                </a:lnTo>
                <a:lnTo>
                  <a:pt x="536450" y="125841"/>
                </a:lnTo>
                <a:cubicBezTo>
                  <a:pt x="552738" y="109578"/>
                  <a:pt x="579173" y="109578"/>
                  <a:pt x="595462" y="125841"/>
                </a:cubicBezTo>
                <a:cubicBezTo>
                  <a:pt x="611661" y="142105"/>
                  <a:pt x="611661" y="168499"/>
                  <a:pt x="595462" y="184763"/>
                </a:cubicBezTo>
                <a:lnTo>
                  <a:pt x="461327" y="318602"/>
                </a:lnTo>
                <a:lnTo>
                  <a:pt x="461327" y="606722"/>
                </a:lnTo>
                <a:lnTo>
                  <a:pt x="0" y="606722"/>
                </a:lnTo>
                <a:close/>
              </a:path>
            </a:pathLst>
          </a:custGeom>
          <a:solidFill>
            <a:schemeClr val="bg1"/>
          </a:solidFill>
          <a:ln>
            <a:noFill/>
          </a:ln>
        </p:spPr>
        <p:txBody>
          <a:bodyPr/>
          <a:lstStyle/>
          <a:p>
            <a:endParaRPr lang="zh-CN" altLang="en-US"/>
          </a:p>
        </p:txBody>
      </p:sp>
      <p:sp>
        <p:nvSpPr>
          <p:cNvPr id="23" name="圆角矩形 58">
            <a:extLst>
              <a:ext uri="{FF2B5EF4-FFF2-40B4-BE49-F238E27FC236}">
                <a16:creationId xmlns="" xmlns:a16="http://schemas.microsoft.com/office/drawing/2014/main" id="{340E1A8D-EEA2-4BC2-91D2-3D50E9D3EB70}"/>
              </a:ext>
            </a:extLst>
          </p:cNvPr>
          <p:cNvSpPr/>
          <p:nvPr/>
        </p:nvSpPr>
        <p:spPr>
          <a:xfrm>
            <a:off x="1939373" y="3146895"/>
            <a:ext cx="1125597" cy="1345668"/>
          </a:xfrm>
          <a:prstGeom prst="roundRect">
            <a:avLst>
              <a:gd name="adj" fmla="val 9079"/>
            </a:avLst>
          </a:prstGeom>
          <a:noFill/>
          <a:ln w="12700">
            <a:gradFill>
              <a:gsLst>
                <a:gs pos="0">
                  <a:schemeClr val="accent1"/>
                </a:gs>
                <a:gs pos="53000">
                  <a:schemeClr val="accent1">
                    <a:lumMod val="45000"/>
                    <a:lumOff val="55000"/>
                  </a:schemeClr>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chemeClr val="bg1"/>
              </a:solidFill>
            </a:endParaRPr>
          </a:p>
        </p:txBody>
      </p:sp>
      <p:sp>
        <p:nvSpPr>
          <p:cNvPr id="24" name="圆角矩形 58">
            <a:extLst>
              <a:ext uri="{FF2B5EF4-FFF2-40B4-BE49-F238E27FC236}">
                <a16:creationId xmlns="" xmlns:a16="http://schemas.microsoft.com/office/drawing/2014/main" id="{2678A956-8A77-4420-9622-B996F6063926}"/>
              </a:ext>
            </a:extLst>
          </p:cNvPr>
          <p:cNvSpPr/>
          <p:nvPr/>
        </p:nvSpPr>
        <p:spPr>
          <a:xfrm>
            <a:off x="5519142" y="3146895"/>
            <a:ext cx="1125597" cy="1345668"/>
          </a:xfrm>
          <a:prstGeom prst="roundRect">
            <a:avLst>
              <a:gd name="adj" fmla="val 9079"/>
            </a:avLst>
          </a:prstGeom>
          <a:noFill/>
          <a:ln w="12700">
            <a:gradFill>
              <a:gsLst>
                <a:gs pos="0">
                  <a:schemeClr val="accent1"/>
                </a:gs>
                <a:gs pos="53000">
                  <a:schemeClr val="accent1">
                    <a:lumMod val="45000"/>
                    <a:lumOff val="55000"/>
                  </a:schemeClr>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chemeClr val="bg1"/>
              </a:solidFill>
            </a:endParaRPr>
          </a:p>
        </p:txBody>
      </p:sp>
      <p:sp>
        <p:nvSpPr>
          <p:cNvPr id="25" name="圆角矩形 58">
            <a:extLst>
              <a:ext uri="{FF2B5EF4-FFF2-40B4-BE49-F238E27FC236}">
                <a16:creationId xmlns="" xmlns:a16="http://schemas.microsoft.com/office/drawing/2014/main" id="{9022672E-6595-4F75-9F95-FA2221CC49CA}"/>
              </a:ext>
            </a:extLst>
          </p:cNvPr>
          <p:cNvSpPr/>
          <p:nvPr/>
        </p:nvSpPr>
        <p:spPr>
          <a:xfrm>
            <a:off x="9119509" y="3146895"/>
            <a:ext cx="1125597" cy="1345668"/>
          </a:xfrm>
          <a:prstGeom prst="roundRect">
            <a:avLst>
              <a:gd name="adj" fmla="val 9079"/>
            </a:avLst>
          </a:prstGeom>
          <a:noFill/>
          <a:ln w="12700">
            <a:gradFill>
              <a:gsLst>
                <a:gs pos="0">
                  <a:schemeClr val="accent1"/>
                </a:gs>
                <a:gs pos="53000">
                  <a:schemeClr val="accent1">
                    <a:lumMod val="45000"/>
                    <a:lumOff val="55000"/>
                  </a:schemeClr>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chemeClr val="bg1"/>
              </a:solidFill>
            </a:endParaRPr>
          </a:p>
        </p:txBody>
      </p:sp>
      <p:sp>
        <p:nvSpPr>
          <p:cNvPr id="26" name="圆角矩形 58">
            <a:extLst>
              <a:ext uri="{FF2B5EF4-FFF2-40B4-BE49-F238E27FC236}">
                <a16:creationId xmlns="" xmlns:a16="http://schemas.microsoft.com/office/drawing/2014/main" id="{07E3D775-0CE8-4976-8791-24903532FBF0}"/>
              </a:ext>
            </a:extLst>
          </p:cNvPr>
          <p:cNvSpPr/>
          <p:nvPr/>
        </p:nvSpPr>
        <p:spPr>
          <a:xfrm>
            <a:off x="1939373" y="4764455"/>
            <a:ext cx="1125597" cy="1345668"/>
          </a:xfrm>
          <a:prstGeom prst="roundRect">
            <a:avLst>
              <a:gd name="adj" fmla="val 9079"/>
            </a:avLst>
          </a:prstGeom>
          <a:noFill/>
          <a:ln w="12700">
            <a:gradFill>
              <a:gsLst>
                <a:gs pos="0">
                  <a:schemeClr val="accent1"/>
                </a:gs>
                <a:gs pos="53000">
                  <a:schemeClr val="accent1">
                    <a:lumMod val="45000"/>
                    <a:lumOff val="55000"/>
                  </a:schemeClr>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chemeClr val="bg1"/>
              </a:solidFill>
            </a:endParaRPr>
          </a:p>
        </p:txBody>
      </p:sp>
      <p:sp>
        <p:nvSpPr>
          <p:cNvPr id="27" name="圆角矩形 58">
            <a:extLst>
              <a:ext uri="{FF2B5EF4-FFF2-40B4-BE49-F238E27FC236}">
                <a16:creationId xmlns="" xmlns:a16="http://schemas.microsoft.com/office/drawing/2014/main" id="{608D3F23-047F-4DC7-AA2A-FC3A20B43861}"/>
              </a:ext>
            </a:extLst>
          </p:cNvPr>
          <p:cNvSpPr/>
          <p:nvPr/>
        </p:nvSpPr>
        <p:spPr>
          <a:xfrm>
            <a:off x="5519142" y="4764455"/>
            <a:ext cx="1125597" cy="1345668"/>
          </a:xfrm>
          <a:prstGeom prst="roundRect">
            <a:avLst>
              <a:gd name="adj" fmla="val 9079"/>
            </a:avLst>
          </a:prstGeom>
          <a:noFill/>
          <a:ln w="12700">
            <a:gradFill>
              <a:gsLst>
                <a:gs pos="0">
                  <a:schemeClr val="accent1"/>
                </a:gs>
                <a:gs pos="53000">
                  <a:schemeClr val="accent1">
                    <a:lumMod val="45000"/>
                    <a:lumOff val="55000"/>
                  </a:schemeClr>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chemeClr val="bg1"/>
              </a:solidFill>
            </a:endParaRPr>
          </a:p>
        </p:txBody>
      </p:sp>
      <p:sp>
        <p:nvSpPr>
          <p:cNvPr id="28" name="圆角矩形 58">
            <a:extLst>
              <a:ext uri="{FF2B5EF4-FFF2-40B4-BE49-F238E27FC236}">
                <a16:creationId xmlns="" xmlns:a16="http://schemas.microsoft.com/office/drawing/2014/main" id="{A8C4584E-E199-48B0-BA9C-CB94509FE6BE}"/>
              </a:ext>
            </a:extLst>
          </p:cNvPr>
          <p:cNvSpPr/>
          <p:nvPr/>
        </p:nvSpPr>
        <p:spPr>
          <a:xfrm>
            <a:off x="9119509" y="4764455"/>
            <a:ext cx="1125597" cy="1345668"/>
          </a:xfrm>
          <a:prstGeom prst="roundRect">
            <a:avLst>
              <a:gd name="adj" fmla="val 9079"/>
            </a:avLst>
          </a:prstGeom>
          <a:noFill/>
          <a:ln w="12700">
            <a:gradFill>
              <a:gsLst>
                <a:gs pos="0">
                  <a:schemeClr val="accent1"/>
                </a:gs>
                <a:gs pos="53000">
                  <a:schemeClr val="accent1">
                    <a:lumMod val="45000"/>
                    <a:lumOff val="55000"/>
                  </a:schemeClr>
                </a:gs>
                <a:gs pos="100000">
                  <a:schemeClr val="accent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a:solidFill>
                <a:schemeClr val="bg1"/>
              </a:solidFill>
            </a:endParaRPr>
          </a:p>
        </p:txBody>
      </p:sp>
    </p:spTree>
    <p:extLst>
      <p:ext uri="{BB962C8B-B14F-4D97-AF65-F5344CB8AC3E}">
        <p14:creationId xmlns:p14="http://schemas.microsoft.com/office/powerpoint/2010/main" val="3761143253"/>
      </p:ext>
    </p:extLst>
  </p:cSld>
  <p:clrMapOvr>
    <a:masterClrMapping/>
  </p:clrMapOvr>
  <mc:AlternateContent xmlns:mc="http://schemas.openxmlformats.org/markup-compatibility/2006" xmlns:p14="http://schemas.microsoft.com/office/powerpoint/2010/main">
    <mc:Choice Requires="p14">
      <p:transition spd="slow" p14:dur="1500" advTm="5900">
        <p:random/>
      </p:transition>
    </mc:Choice>
    <mc:Fallback xmlns="">
      <p:transition spd="slow" advTm="59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iterate type="lt">
                                    <p:tmPct val="1818"/>
                                  </p:iterate>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1900"/>
                            </p:stCondLst>
                            <p:childTnLst>
                              <p:par>
                                <p:cTn id="10" presetID="10"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2" presetClass="entr" presetSubtype="4"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1+#ppt_h/2"/>
                                          </p:val>
                                        </p:tav>
                                        <p:tav tm="100000">
                                          <p:val>
                                            <p:strVal val="#ppt_y"/>
                                          </p:val>
                                        </p:tav>
                                      </p:tavLst>
                                    </p:anim>
                                  </p:childTnLst>
                                </p:cTn>
                              </p:par>
                            </p:childTnLst>
                          </p:cTn>
                        </p:par>
                        <p:par>
                          <p:cTn id="17" fill="hold">
                            <p:stCondLst>
                              <p:cond delay="2400"/>
                            </p:stCondLst>
                            <p:childTnLst>
                              <p:par>
                                <p:cTn id="18" presetID="10" presetClass="entr" presetSubtype="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2" presetClass="entr" presetSubtype="4"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ppt_x"/>
                                          </p:val>
                                        </p:tav>
                                        <p:tav tm="100000">
                                          <p:val>
                                            <p:strVal val="#ppt_x"/>
                                          </p:val>
                                        </p:tav>
                                      </p:tavLst>
                                    </p:anim>
                                    <p:anim calcmode="lin" valueType="num">
                                      <p:cBhvr additive="base">
                                        <p:cTn id="24" dur="500" fill="hold"/>
                                        <p:tgtEl>
                                          <p:spTgt spid="15"/>
                                        </p:tgtEl>
                                        <p:attrNameLst>
                                          <p:attrName>ppt_y</p:attrName>
                                        </p:attrNameLst>
                                      </p:cBhvr>
                                      <p:tavLst>
                                        <p:tav tm="0">
                                          <p:val>
                                            <p:strVal val="1+#ppt_h/2"/>
                                          </p:val>
                                        </p:tav>
                                        <p:tav tm="100000">
                                          <p:val>
                                            <p:strVal val="#ppt_y"/>
                                          </p:val>
                                        </p:tav>
                                      </p:tavLst>
                                    </p:anim>
                                  </p:childTnLst>
                                </p:cTn>
                              </p:par>
                            </p:childTnLst>
                          </p:cTn>
                        </p:par>
                        <p:par>
                          <p:cTn id="25" fill="hold">
                            <p:stCondLst>
                              <p:cond delay="2900"/>
                            </p:stCondLst>
                            <p:childTnLst>
                              <p:par>
                                <p:cTn id="26" presetID="10" presetClass="entr" presetSubtype="0"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par>
                                <p:cTn id="29" presetID="2" presetClass="entr" presetSubtype="4"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ppt_x"/>
                                          </p:val>
                                        </p:tav>
                                        <p:tav tm="100000">
                                          <p:val>
                                            <p:strVal val="#ppt_x"/>
                                          </p:val>
                                        </p:tav>
                                      </p:tavLst>
                                    </p:anim>
                                    <p:anim calcmode="lin" valueType="num">
                                      <p:cBhvr additive="base">
                                        <p:cTn id="32" dur="500" fill="hold"/>
                                        <p:tgtEl>
                                          <p:spTgt spid="16"/>
                                        </p:tgtEl>
                                        <p:attrNameLst>
                                          <p:attrName>ppt_y</p:attrName>
                                        </p:attrNameLst>
                                      </p:cBhvr>
                                      <p:tavLst>
                                        <p:tav tm="0">
                                          <p:val>
                                            <p:strVal val="1+#ppt_h/2"/>
                                          </p:val>
                                        </p:tav>
                                        <p:tav tm="100000">
                                          <p:val>
                                            <p:strVal val="#ppt_y"/>
                                          </p:val>
                                        </p:tav>
                                      </p:tavLst>
                                    </p:anim>
                                  </p:childTnLst>
                                </p:cTn>
                              </p:par>
                            </p:childTnLst>
                          </p:cTn>
                        </p:par>
                        <p:par>
                          <p:cTn id="33" fill="hold">
                            <p:stCondLst>
                              <p:cond delay="3400"/>
                            </p:stCondLst>
                            <p:childTnLst>
                              <p:par>
                                <p:cTn id="34" presetID="10" presetClass="entr" presetSubtype="0"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500"/>
                                        <p:tgtEl>
                                          <p:spTgt spid="11"/>
                                        </p:tgtEl>
                                      </p:cBhvr>
                                    </p:animEffect>
                                  </p:childTnLst>
                                </p:cTn>
                              </p:par>
                              <p:par>
                                <p:cTn id="37" presetID="2" presetClass="entr" presetSubtype="4"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additive="base">
                                        <p:cTn id="39" dur="500" fill="hold"/>
                                        <p:tgtEl>
                                          <p:spTgt spid="19"/>
                                        </p:tgtEl>
                                        <p:attrNameLst>
                                          <p:attrName>ppt_x</p:attrName>
                                        </p:attrNameLst>
                                      </p:cBhvr>
                                      <p:tavLst>
                                        <p:tav tm="0">
                                          <p:val>
                                            <p:strVal val="#ppt_x"/>
                                          </p:val>
                                        </p:tav>
                                        <p:tav tm="100000">
                                          <p:val>
                                            <p:strVal val="#ppt_x"/>
                                          </p:val>
                                        </p:tav>
                                      </p:tavLst>
                                    </p:anim>
                                    <p:anim calcmode="lin" valueType="num">
                                      <p:cBhvr additive="base">
                                        <p:cTn id="40" dur="500" fill="hold"/>
                                        <p:tgtEl>
                                          <p:spTgt spid="19"/>
                                        </p:tgtEl>
                                        <p:attrNameLst>
                                          <p:attrName>ppt_y</p:attrName>
                                        </p:attrNameLst>
                                      </p:cBhvr>
                                      <p:tavLst>
                                        <p:tav tm="0">
                                          <p:val>
                                            <p:strVal val="1+#ppt_h/2"/>
                                          </p:val>
                                        </p:tav>
                                        <p:tav tm="100000">
                                          <p:val>
                                            <p:strVal val="#ppt_y"/>
                                          </p:val>
                                        </p:tav>
                                      </p:tavLst>
                                    </p:anim>
                                  </p:childTnLst>
                                </p:cTn>
                              </p:par>
                            </p:childTnLst>
                          </p:cTn>
                        </p:par>
                        <p:par>
                          <p:cTn id="41" fill="hold">
                            <p:stCondLst>
                              <p:cond delay="3900"/>
                            </p:stCondLst>
                            <p:childTnLst>
                              <p:par>
                                <p:cTn id="42" presetID="10" presetClass="entr" presetSubtype="0"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500"/>
                                        <p:tgtEl>
                                          <p:spTgt spid="12"/>
                                        </p:tgtEl>
                                      </p:cBhvr>
                                    </p:animEffect>
                                  </p:childTnLst>
                                </p:cTn>
                              </p:par>
                              <p:par>
                                <p:cTn id="45" presetID="2" presetClass="entr" presetSubtype="4" fill="hold" nodeType="withEffect">
                                  <p:stCondLst>
                                    <p:cond delay="0"/>
                                  </p:stCondLst>
                                  <p:childTnLst>
                                    <p:set>
                                      <p:cBhvr>
                                        <p:cTn id="46" dur="1" fill="hold">
                                          <p:stCondLst>
                                            <p:cond delay="0"/>
                                          </p:stCondLst>
                                        </p:cTn>
                                        <p:tgtEl>
                                          <p:spTgt spid="20"/>
                                        </p:tgtEl>
                                        <p:attrNameLst>
                                          <p:attrName>style.visibility</p:attrName>
                                        </p:attrNameLst>
                                      </p:cBhvr>
                                      <p:to>
                                        <p:strVal val="visible"/>
                                      </p:to>
                                    </p:set>
                                    <p:anim calcmode="lin" valueType="num">
                                      <p:cBhvr additive="base">
                                        <p:cTn id="47" dur="500" fill="hold"/>
                                        <p:tgtEl>
                                          <p:spTgt spid="20"/>
                                        </p:tgtEl>
                                        <p:attrNameLst>
                                          <p:attrName>ppt_x</p:attrName>
                                        </p:attrNameLst>
                                      </p:cBhvr>
                                      <p:tavLst>
                                        <p:tav tm="0">
                                          <p:val>
                                            <p:strVal val="#ppt_x"/>
                                          </p:val>
                                        </p:tav>
                                        <p:tav tm="100000">
                                          <p:val>
                                            <p:strVal val="#ppt_x"/>
                                          </p:val>
                                        </p:tav>
                                      </p:tavLst>
                                    </p:anim>
                                    <p:anim calcmode="lin" valueType="num">
                                      <p:cBhvr additive="base">
                                        <p:cTn id="48" dur="500" fill="hold"/>
                                        <p:tgtEl>
                                          <p:spTgt spid="20"/>
                                        </p:tgtEl>
                                        <p:attrNameLst>
                                          <p:attrName>ppt_y</p:attrName>
                                        </p:attrNameLst>
                                      </p:cBhvr>
                                      <p:tavLst>
                                        <p:tav tm="0">
                                          <p:val>
                                            <p:strVal val="1+#ppt_h/2"/>
                                          </p:val>
                                        </p:tav>
                                        <p:tav tm="100000">
                                          <p:val>
                                            <p:strVal val="#ppt_y"/>
                                          </p:val>
                                        </p:tav>
                                      </p:tavLst>
                                    </p:anim>
                                  </p:childTnLst>
                                </p:cTn>
                              </p:par>
                            </p:childTnLst>
                          </p:cTn>
                        </p:par>
                        <p:par>
                          <p:cTn id="49" fill="hold">
                            <p:stCondLst>
                              <p:cond delay="4400"/>
                            </p:stCondLst>
                            <p:childTnLst>
                              <p:par>
                                <p:cTn id="50" presetID="10" presetClass="entr" presetSubtype="0"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500"/>
                                        <p:tgtEl>
                                          <p:spTgt spid="13"/>
                                        </p:tgtEl>
                                      </p:cBhvr>
                                    </p:animEffect>
                                  </p:childTnLst>
                                </p:cTn>
                              </p:par>
                              <p:par>
                                <p:cTn id="53" presetID="2" presetClass="entr" presetSubtype="4" fill="hold" grpId="0" nodeType="withEffect">
                                  <p:stCondLst>
                                    <p:cond delay="0"/>
                                  </p:stCondLst>
                                  <p:childTnLst>
                                    <p:set>
                                      <p:cBhvr>
                                        <p:cTn id="54" dur="1" fill="hold">
                                          <p:stCondLst>
                                            <p:cond delay="0"/>
                                          </p:stCondLst>
                                        </p:cTn>
                                        <p:tgtEl>
                                          <p:spTgt spid="22"/>
                                        </p:tgtEl>
                                        <p:attrNameLst>
                                          <p:attrName>style.visibility</p:attrName>
                                        </p:attrNameLst>
                                      </p:cBhvr>
                                      <p:to>
                                        <p:strVal val="visible"/>
                                      </p:to>
                                    </p:set>
                                    <p:anim calcmode="lin" valueType="num">
                                      <p:cBhvr additive="base">
                                        <p:cTn id="55" dur="500" fill="hold"/>
                                        <p:tgtEl>
                                          <p:spTgt spid="22"/>
                                        </p:tgtEl>
                                        <p:attrNameLst>
                                          <p:attrName>ppt_x</p:attrName>
                                        </p:attrNameLst>
                                      </p:cBhvr>
                                      <p:tavLst>
                                        <p:tav tm="0">
                                          <p:val>
                                            <p:strVal val="#ppt_x"/>
                                          </p:val>
                                        </p:tav>
                                        <p:tav tm="100000">
                                          <p:val>
                                            <p:strVal val="#ppt_x"/>
                                          </p:val>
                                        </p:tav>
                                      </p:tavLst>
                                    </p:anim>
                                    <p:anim calcmode="lin" valueType="num">
                                      <p:cBhvr additive="base">
                                        <p:cTn id="56" dur="500" fill="hold"/>
                                        <p:tgtEl>
                                          <p:spTgt spid="22"/>
                                        </p:tgtEl>
                                        <p:attrNameLst>
                                          <p:attrName>ppt_y</p:attrName>
                                        </p:attrNameLst>
                                      </p:cBhvr>
                                      <p:tavLst>
                                        <p:tav tm="0">
                                          <p:val>
                                            <p:strVal val="1+#ppt_h/2"/>
                                          </p:val>
                                        </p:tav>
                                        <p:tav tm="100000">
                                          <p:val>
                                            <p:strVal val="#ppt_y"/>
                                          </p:val>
                                        </p:tav>
                                      </p:tavLst>
                                    </p:anim>
                                  </p:childTnLst>
                                </p:cTn>
                              </p:par>
                            </p:childTnLst>
                          </p:cTn>
                        </p:par>
                        <p:par>
                          <p:cTn id="57" fill="hold">
                            <p:stCondLst>
                              <p:cond delay="4900"/>
                            </p:stCondLst>
                            <p:childTnLst>
                              <p:par>
                                <p:cTn id="58" presetID="6" presetClass="entr" presetSubtype="16" fill="hold" grpId="0" nodeType="after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circle(in)">
                                      <p:cBhvr>
                                        <p:cTn id="60" dur="500"/>
                                        <p:tgtEl>
                                          <p:spTgt spid="23"/>
                                        </p:tgtEl>
                                      </p:cBhvr>
                                    </p:animEffect>
                                  </p:childTnLst>
                                </p:cTn>
                              </p:par>
                              <p:par>
                                <p:cTn id="61" presetID="6" presetClass="entr" presetSubtype="16" fill="hold" grpId="0" nodeType="with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circle(in)">
                                      <p:cBhvr>
                                        <p:cTn id="63" dur="500"/>
                                        <p:tgtEl>
                                          <p:spTgt spid="24"/>
                                        </p:tgtEl>
                                      </p:cBhvr>
                                    </p:animEffect>
                                  </p:childTnLst>
                                </p:cTn>
                              </p:par>
                              <p:par>
                                <p:cTn id="64" presetID="6" presetClass="entr" presetSubtype="16" fill="hold" grpId="0" nodeType="with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circle(in)">
                                      <p:cBhvr>
                                        <p:cTn id="66" dur="500"/>
                                        <p:tgtEl>
                                          <p:spTgt spid="25"/>
                                        </p:tgtEl>
                                      </p:cBhvr>
                                    </p:animEffect>
                                  </p:childTnLst>
                                </p:cTn>
                              </p:par>
                              <p:par>
                                <p:cTn id="67" presetID="6" presetClass="entr" presetSubtype="16" fill="hold" grpId="0" nodeType="withEffect">
                                  <p:stCondLst>
                                    <p:cond delay="0"/>
                                  </p:stCondLst>
                                  <p:childTnLst>
                                    <p:set>
                                      <p:cBhvr>
                                        <p:cTn id="68" dur="1" fill="hold">
                                          <p:stCondLst>
                                            <p:cond delay="0"/>
                                          </p:stCondLst>
                                        </p:cTn>
                                        <p:tgtEl>
                                          <p:spTgt spid="26"/>
                                        </p:tgtEl>
                                        <p:attrNameLst>
                                          <p:attrName>style.visibility</p:attrName>
                                        </p:attrNameLst>
                                      </p:cBhvr>
                                      <p:to>
                                        <p:strVal val="visible"/>
                                      </p:to>
                                    </p:set>
                                    <p:animEffect transition="in" filter="circle(in)">
                                      <p:cBhvr>
                                        <p:cTn id="69" dur="500"/>
                                        <p:tgtEl>
                                          <p:spTgt spid="26"/>
                                        </p:tgtEl>
                                      </p:cBhvr>
                                    </p:animEffect>
                                  </p:childTnLst>
                                </p:cTn>
                              </p:par>
                              <p:par>
                                <p:cTn id="70" presetID="6" presetClass="entr" presetSubtype="16" fill="hold" grpId="0" nodeType="withEffect">
                                  <p:stCondLst>
                                    <p:cond delay="0"/>
                                  </p:stCondLst>
                                  <p:childTnLst>
                                    <p:set>
                                      <p:cBhvr>
                                        <p:cTn id="71" dur="1" fill="hold">
                                          <p:stCondLst>
                                            <p:cond delay="0"/>
                                          </p:stCondLst>
                                        </p:cTn>
                                        <p:tgtEl>
                                          <p:spTgt spid="27"/>
                                        </p:tgtEl>
                                        <p:attrNameLst>
                                          <p:attrName>style.visibility</p:attrName>
                                        </p:attrNameLst>
                                      </p:cBhvr>
                                      <p:to>
                                        <p:strVal val="visible"/>
                                      </p:to>
                                    </p:set>
                                    <p:animEffect transition="in" filter="circle(in)">
                                      <p:cBhvr>
                                        <p:cTn id="72" dur="500"/>
                                        <p:tgtEl>
                                          <p:spTgt spid="27"/>
                                        </p:tgtEl>
                                      </p:cBhvr>
                                    </p:animEffect>
                                  </p:childTnLst>
                                </p:cTn>
                              </p:par>
                              <p:par>
                                <p:cTn id="73" presetID="6" presetClass="entr" presetSubtype="16" fill="hold" grpId="0" nodeType="withEffect">
                                  <p:stCondLst>
                                    <p:cond delay="0"/>
                                  </p:stCondLst>
                                  <p:childTnLst>
                                    <p:set>
                                      <p:cBhvr>
                                        <p:cTn id="74" dur="1" fill="hold">
                                          <p:stCondLst>
                                            <p:cond delay="0"/>
                                          </p:stCondLst>
                                        </p:cTn>
                                        <p:tgtEl>
                                          <p:spTgt spid="28"/>
                                        </p:tgtEl>
                                        <p:attrNameLst>
                                          <p:attrName>style.visibility</p:attrName>
                                        </p:attrNameLst>
                                      </p:cBhvr>
                                      <p:to>
                                        <p:strVal val="visible"/>
                                      </p:to>
                                    </p:set>
                                    <p:animEffect transition="in" filter="circle(in)">
                                      <p:cBhvr>
                                        <p:cTn id="7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1" grpId="0"/>
      <p:bldP spid="12" grpId="0"/>
      <p:bldP spid="13" grpId="0"/>
      <p:bldP spid="22" grpId="0" animBg="1"/>
      <p:bldP spid="23" grpId="0" bldLvl="0" animBg="1"/>
      <p:bldP spid="24" grpId="0" bldLvl="0" animBg="1"/>
      <p:bldP spid="25" grpId="0" bldLvl="0" animBg="1"/>
      <p:bldP spid="26" grpId="0" bldLvl="0" animBg="1"/>
      <p:bldP spid="27" grpId="0" bldLvl="0" animBg="1"/>
      <p:bldP spid="28" grpId="0" bldLvl="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D695A36F-65DE-4BA0-B27D-38DF64854EAF}"/>
              </a:ext>
            </a:extLst>
          </p:cNvPr>
          <p:cNvGrpSpPr/>
          <p:nvPr/>
        </p:nvGrpSpPr>
        <p:grpSpPr>
          <a:xfrm>
            <a:off x="3613427" y="282265"/>
            <a:ext cx="4965147" cy="609273"/>
            <a:chOff x="3613427" y="282265"/>
            <a:chExt cx="4965147" cy="609273"/>
          </a:xfrm>
        </p:grpSpPr>
        <p:pic>
          <p:nvPicPr>
            <p:cNvPr id="3" name="图片 2">
              <a:extLst>
                <a:ext uri="{FF2B5EF4-FFF2-40B4-BE49-F238E27FC236}">
                  <a16:creationId xmlns="" xmlns:a16="http://schemas.microsoft.com/office/drawing/2014/main" id="{4312625C-EC29-4849-86F1-F33EAD8EA86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V="1">
              <a:off x="3737908" y="282265"/>
              <a:ext cx="4716185" cy="609273"/>
            </a:xfrm>
            <a:prstGeom prst="rect">
              <a:avLst/>
            </a:prstGeom>
          </p:spPr>
        </p:pic>
        <p:sp>
          <p:nvSpPr>
            <p:cNvPr id="4" name="文本框 3">
              <a:extLst>
                <a:ext uri="{FF2B5EF4-FFF2-40B4-BE49-F238E27FC236}">
                  <a16:creationId xmlns="" xmlns:a16="http://schemas.microsoft.com/office/drawing/2014/main" id="{E00C5390-4740-4143-A265-94D6739F671B}"/>
                </a:ext>
              </a:extLst>
            </p:cNvPr>
            <p:cNvSpPr txBox="1"/>
            <p:nvPr/>
          </p:nvSpPr>
          <p:spPr>
            <a:xfrm>
              <a:off x="3613427" y="356888"/>
              <a:ext cx="4965147" cy="523220"/>
            </a:xfrm>
            <a:prstGeom prst="rect">
              <a:avLst/>
            </a:prstGeom>
            <a:noFill/>
            <a:effectLst>
              <a:outerShdw blurRad="50800" dist="38100" dir="8100000" algn="tr" rotWithShape="0">
                <a:prstClr val="black">
                  <a:alpha val="40000"/>
                </a:prstClr>
              </a:outerShdw>
            </a:effectLst>
          </p:spPr>
          <p:txBody>
            <a:bodyPr wrap="square" rtlCol="0">
              <a:spAutoFit/>
            </a:bodyPr>
            <a:lstStyle/>
            <a:p>
              <a:pPr algn="ctr"/>
              <a:r>
                <a:rPr lang="zh-CN" altLang="en-US" sz="2800" b="1" dirty="0">
                  <a:solidFill>
                    <a:schemeClr val="bg1"/>
                  </a:solidFill>
                  <a:latin typeface="思源黑体 CN Bold" panose="020B0800000000000000" pitchFamily="34" charset="-122"/>
                  <a:ea typeface="思源黑体 CN Bold" panose="020B0800000000000000" pitchFamily="34" charset="-122"/>
                </a:rPr>
                <a:t>移动接入端</a:t>
              </a:r>
            </a:p>
          </p:txBody>
        </p:sp>
      </p:grpSp>
      <p:sp>
        <p:nvSpPr>
          <p:cNvPr id="5" name="箭头: 左 4">
            <a:extLst>
              <a:ext uri="{FF2B5EF4-FFF2-40B4-BE49-F238E27FC236}">
                <a16:creationId xmlns="" xmlns:a16="http://schemas.microsoft.com/office/drawing/2014/main" id="{6931B813-EA32-43B0-BE45-FAD64FE66E66}"/>
              </a:ext>
            </a:extLst>
          </p:cNvPr>
          <p:cNvSpPr/>
          <p:nvPr/>
        </p:nvSpPr>
        <p:spPr>
          <a:xfrm flipH="1">
            <a:off x="1535251" y="4940195"/>
            <a:ext cx="9121497" cy="1152000"/>
          </a:xfrm>
          <a:prstGeom prst="leftArrow">
            <a:avLst>
              <a:gd name="adj1" fmla="val 50000"/>
              <a:gd name="adj2" fmla="val 78808"/>
            </a:avLst>
          </a:prstGeom>
          <a:gradFill flip="none" rotWithShape="1">
            <a:gsLst>
              <a:gs pos="0">
                <a:schemeClr val="accent3">
                  <a:alpha val="0"/>
                </a:schemeClr>
              </a:gs>
              <a:gs pos="100000">
                <a:schemeClr val="accent3">
                  <a:alpha val="50000"/>
                </a:schemeClr>
              </a:gs>
              <a:gs pos="47000">
                <a:schemeClr val="accent3">
                  <a:alpha val="2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6" name="文本框 5">
            <a:extLst>
              <a:ext uri="{FF2B5EF4-FFF2-40B4-BE49-F238E27FC236}">
                <a16:creationId xmlns="" xmlns:a16="http://schemas.microsoft.com/office/drawing/2014/main" id="{32B806EA-9329-49AE-9F99-B78330DBF3E7}"/>
              </a:ext>
            </a:extLst>
          </p:cNvPr>
          <p:cNvSpPr txBox="1"/>
          <p:nvPr/>
        </p:nvSpPr>
        <p:spPr>
          <a:xfrm>
            <a:off x="1830083" y="5316140"/>
            <a:ext cx="1582057" cy="400110"/>
          </a:xfrm>
          <a:prstGeom prst="rect">
            <a:avLst/>
          </a:prstGeom>
          <a:noFill/>
          <a:ln>
            <a:solidFill>
              <a:schemeClr val="accent1"/>
            </a:solidFill>
          </a:ln>
        </p:spPr>
        <p:txBody>
          <a:bodyPr wrap="square" rtlCol="0">
            <a:spAutoFit/>
          </a:bodyPr>
          <a:lstStyle/>
          <a:p>
            <a:pPr algn="ctr"/>
            <a:r>
              <a:rPr lang="zh-CN" altLang="en-US" sz="2000" dirty="0">
                <a:solidFill>
                  <a:schemeClr val="bg1"/>
                </a:solidFill>
                <a:latin typeface="思源黑体 CN Bold" panose="020B0800000000000000" pitchFamily="34" charset="-122"/>
                <a:ea typeface="思源黑体 CN Bold" panose="020B0800000000000000" pitchFamily="34" charset="-122"/>
              </a:rPr>
              <a:t>通信阶段</a:t>
            </a:r>
          </a:p>
        </p:txBody>
      </p:sp>
      <p:sp>
        <p:nvSpPr>
          <p:cNvPr id="7" name="文本框 6">
            <a:extLst>
              <a:ext uri="{FF2B5EF4-FFF2-40B4-BE49-F238E27FC236}">
                <a16:creationId xmlns="" xmlns:a16="http://schemas.microsoft.com/office/drawing/2014/main" id="{58D2CADC-F2EF-4717-A16D-BCC33C8FFB19}"/>
              </a:ext>
            </a:extLst>
          </p:cNvPr>
          <p:cNvSpPr txBox="1"/>
          <p:nvPr/>
        </p:nvSpPr>
        <p:spPr>
          <a:xfrm>
            <a:off x="4619354" y="5316140"/>
            <a:ext cx="2339447" cy="400110"/>
          </a:xfrm>
          <a:prstGeom prst="rect">
            <a:avLst/>
          </a:prstGeom>
          <a:noFill/>
          <a:ln>
            <a:solidFill>
              <a:schemeClr val="accent1"/>
            </a:solidFill>
          </a:ln>
        </p:spPr>
        <p:txBody>
          <a:bodyPr wrap="square" rtlCol="0">
            <a:spAutoFit/>
          </a:bodyPr>
          <a:lstStyle/>
          <a:p>
            <a:pPr algn="ctr"/>
            <a:r>
              <a:rPr lang="zh-CN" altLang="en-US" sz="2000" b="1" dirty="0">
                <a:solidFill>
                  <a:schemeClr val="bg1"/>
                </a:solidFill>
                <a:latin typeface="思源黑体 CN Bold" panose="020B0800000000000000" pitchFamily="34" charset="-122"/>
                <a:ea typeface="思源黑体 CN Bold" panose="020B0800000000000000" pitchFamily="34" charset="-122"/>
              </a:rPr>
              <a:t>传统互联网移动化</a:t>
            </a:r>
          </a:p>
        </p:txBody>
      </p:sp>
      <p:sp>
        <p:nvSpPr>
          <p:cNvPr id="8" name="文本框 7">
            <a:extLst>
              <a:ext uri="{FF2B5EF4-FFF2-40B4-BE49-F238E27FC236}">
                <a16:creationId xmlns="" xmlns:a16="http://schemas.microsoft.com/office/drawing/2014/main" id="{2EA10EC3-D3DC-49AC-9B64-64FB40883AF8}"/>
              </a:ext>
            </a:extLst>
          </p:cNvPr>
          <p:cNvSpPr txBox="1"/>
          <p:nvPr/>
        </p:nvSpPr>
        <p:spPr>
          <a:xfrm>
            <a:off x="8166016" y="5316140"/>
            <a:ext cx="1582057" cy="400110"/>
          </a:xfrm>
          <a:prstGeom prst="rect">
            <a:avLst/>
          </a:prstGeom>
          <a:noFill/>
          <a:ln>
            <a:solidFill>
              <a:schemeClr val="accent1"/>
            </a:solidFill>
          </a:ln>
        </p:spPr>
        <p:txBody>
          <a:bodyPr wrap="square" rtlCol="0">
            <a:spAutoFit/>
          </a:bodyPr>
          <a:lstStyle/>
          <a:p>
            <a:pPr algn="ctr"/>
            <a:r>
              <a:rPr lang="zh-CN" altLang="en-US" sz="2000" dirty="0">
                <a:solidFill>
                  <a:schemeClr val="bg1"/>
                </a:solidFill>
                <a:latin typeface="思源黑体 CN Bold" panose="020B0800000000000000" pitchFamily="34" charset="-122"/>
                <a:ea typeface="思源黑体 CN Bold" panose="020B0800000000000000" pitchFamily="34" charset="-122"/>
              </a:rPr>
              <a:t>移动互联网</a:t>
            </a:r>
          </a:p>
        </p:txBody>
      </p:sp>
      <p:grpSp>
        <p:nvGrpSpPr>
          <p:cNvPr id="9" name="组合 8">
            <a:extLst>
              <a:ext uri="{FF2B5EF4-FFF2-40B4-BE49-F238E27FC236}">
                <a16:creationId xmlns="" xmlns:a16="http://schemas.microsoft.com/office/drawing/2014/main" id="{061F9080-F5AD-48DE-ACA4-C27FDA2E6A34}"/>
              </a:ext>
            </a:extLst>
          </p:cNvPr>
          <p:cNvGrpSpPr/>
          <p:nvPr/>
        </p:nvGrpSpPr>
        <p:grpSpPr>
          <a:xfrm>
            <a:off x="1417320" y="2503170"/>
            <a:ext cx="10079355" cy="2437027"/>
            <a:chOff x="1417320" y="2503170"/>
            <a:chExt cx="10079355" cy="2437027"/>
          </a:xfrm>
        </p:grpSpPr>
        <p:cxnSp>
          <p:nvCxnSpPr>
            <p:cNvPr id="11" name="直接连接符 10">
              <a:extLst>
                <a:ext uri="{FF2B5EF4-FFF2-40B4-BE49-F238E27FC236}">
                  <a16:creationId xmlns="" xmlns:a16="http://schemas.microsoft.com/office/drawing/2014/main" id="{4997B687-F425-4C2A-86F6-EBED83214C52}"/>
                </a:ext>
              </a:extLst>
            </p:cNvPr>
            <p:cNvCxnSpPr>
              <a:cxnSpLocks/>
            </p:cNvCxnSpPr>
            <p:nvPr/>
          </p:nvCxnSpPr>
          <p:spPr>
            <a:xfrm>
              <a:off x="1417320" y="4480560"/>
              <a:ext cx="2082688" cy="0"/>
            </a:xfrm>
            <a:prstGeom prst="line">
              <a:avLst/>
            </a:prstGeom>
            <a:ln>
              <a:gradFill flip="none" rotWithShape="1">
                <a:gsLst>
                  <a:gs pos="0">
                    <a:schemeClr val="accent6">
                      <a:alpha val="36000"/>
                    </a:schemeClr>
                  </a:gs>
                  <a:gs pos="100000">
                    <a:schemeClr val="accent1"/>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 xmlns:a16="http://schemas.microsoft.com/office/drawing/2014/main" id="{74A70F2D-0ACC-4994-80FE-A29E5FA9DC7F}"/>
                </a:ext>
              </a:extLst>
            </p:cNvPr>
            <p:cNvCxnSpPr>
              <a:cxnSpLocks/>
            </p:cNvCxnSpPr>
            <p:nvPr/>
          </p:nvCxnSpPr>
          <p:spPr>
            <a:xfrm>
              <a:off x="3500008" y="3986214"/>
              <a:ext cx="2082688" cy="0"/>
            </a:xfrm>
            <a:prstGeom prst="line">
              <a:avLst/>
            </a:prstGeom>
            <a:ln>
              <a:gradFill flip="none" rotWithShape="1">
                <a:gsLst>
                  <a:gs pos="0">
                    <a:schemeClr val="accent6">
                      <a:alpha val="36000"/>
                    </a:schemeClr>
                  </a:gs>
                  <a:gs pos="100000">
                    <a:schemeClr val="accent1"/>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 xmlns:a16="http://schemas.microsoft.com/office/drawing/2014/main" id="{7EE3A656-7AAE-4418-B1CF-F2FCEE2C0BE3}"/>
                </a:ext>
              </a:extLst>
            </p:cNvPr>
            <p:cNvCxnSpPr>
              <a:cxnSpLocks/>
            </p:cNvCxnSpPr>
            <p:nvPr/>
          </p:nvCxnSpPr>
          <p:spPr>
            <a:xfrm>
              <a:off x="5582696" y="3491866"/>
              <a:ext cx="2082688" cy="0"/>
            </a:xfrm>
            <a:prstGeom prst="line">
              <a:avLst/>
            </a:prstGeom>
            <a:ln>
              <a:gradFill flip="none" rotWithShape="1">
                <a:gsLst>
                  <a:gs pos="0">
                    <a:schemeClr val="accent6">
                      <a:alpha val="36000"/>
                    </a:schemeClr>
                  </a:gs>
                  <a:gs pos="100000">
                    <a:schemeClr val="accent1"/>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 xmlns:a16="http://schemas.microsoft.com/office/drawing/2014/main" id="{FE5BCA5E-BD8D-409B-91E3-1417D1EC399A}"/>
                </a:ext>
              </a:extLst>
            </p:cNvPr>
            <p:cNvCxnSpPr>
              <a:cxnSpLocks/>
            </p:cNvCxnSpPr>
            <p:nvPr/>
          </p:nvCxnSpPr>
          <p:spPr>
            <a:xfrm>
              <a:off x="7665384" y="2997518"/>
              <a:ext cx="2082689" cy="0"/>
            </a:xfrm>
            <a:prstGeom prst="line">
              <a:avLst/>
            </a:prstGeom>
            <a:ln>
              <a:gradFill flip="none" rotWithShape="1">
                <a:gsLst>
                  <a:gs pos="0">
                    <a:schemeClr val="accent6">
                      <a:alpha val="36000"/>
                    </a:schemeClr>
                  </a:gs>
                  <a:gs pos="100000">
                    <a:schemeClr val="accent1"/>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 xmlns:a16="http://schemas.microsoft.com/office/drawing/2014/main" id="{A4B8173F-FEF2-40EE-AE87-D1869FDB17BA}"/>
                </a:ext>
              </a:extLst>
            </p:cNvPr>
            <p:cNvCxnSpPr>
              <a:cxnSpLocks/>
            </p:cNvCxnSpPr>
            <p:nvPr/>
          </p:nvCxnSpPr>
          <p:spPr>
            <a:xfrm>
              <a:off x="9748073" y="2503170"/>
              <a:ext cx="1748602" cy="0"/>
            </a:xfrm>
            <a:prstGeom prst="line">
              <a:avLst/>
            </a:prstGeom>
            <a:ln>
              <a:gradFill flip="none" rotWithShape="1">
                <a:gsLst>
                  <a:gs pos="0">
                    <a:schemeClr val="accent6">
                      <a:alpha val="36000"/>
                    </a:schemeClr>
                  </a:gs>
                  <a:gs pos="100000">
                    <a:schemeClr val="accent1"/>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 xmlns:a16="http://schemas.microsoft.com/office/drawing/2014/main" id="{AE6E7541-31F5-4285-8805-76F170837CBB}"/>
                </a:ext>
              </a:extLst>
            </p:cNvPr>
            <p:cNvCxnSpPr>
              <a:cxnSpLocks/>
            </p:cNvCxnSpPr>
            <p:nvPr/>
          </p:nvCxnSpPr>
          <p:spPr>
            <a:xfrm>
              <a:off x="9748073" y="2503170"/>
              <a:ext cx="0" cy="459637"/>
            </a:xfrm>
            <a:prstGeom prst="line">
              <a:avLst/>
            </a:prstGeom>
            <a:ln>
              <a:gradFill flip="none" rotWithShape="1">
                <a:gsLst>
                  <a:gs pos="0">
                    <a:schemeClr val="accent6">
                      <a:alpha val="36000"/>
                    </a:schemeClr>
                  </a:gs>
                  <a:gs pos="100000">
                    <a:schemeClr val="accent1"/>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20" name="直接连接符 19">
              <a:extLst>
                <a:ext uri="{FF2B5EF4-FFF2-40B4-BE49-F238E27FC236}">
                  <a16:creationId xmlns="" xmlns:a16="http://schemas.microsoft.com/office/drawing/2014/main" id="{02D484AC-9590-4AAA-916E-13C96AC37E64}"/>
                </a:ext>
              </a:extLst>
            </p:cNvPr>
            <p:cNvCxnSpPr>
              <a:cxnSpLocks/>
            </p:cNvCxnSpPr>
            <p:nvPr/>
          </p:nvCxnSpPr>
          <p:spPr>
            <a:xfrm>
              <a:off x="7665384" y="2997518"/>
              <a:ext cx="0" cy="459637"/>
            </a:xfrm>
            <a:prstGeom prst="line">
              <a:avLst/>
            </a:prstGeom>
            <a:ln>
              <a:gradFill flip="none" rotWithShape="1">
                <a:gsLst>
                  <a:gs pos="0">
                    <a:schemeClr val="accent6">
                      <a:alpha val="36000"/>
                    </a:schemeClr>
                  </a:gs>
                  <a:gs pos="100000">
                    <a:schemeClr val="accent1"/>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22" name="直接连接符 21">
              <a:extLst>
                <a:ext uri="{FF2B5EF4-FFF2-40B4-BE49-F238E27FC236}">
                  <a16:creationId xmlns="" xmlns:a16="http://schemas.microsoft.com/office/drawing/2014/main" id="{98B4F857-B131-45BB-A9F5-2967232A042E}"/>
                </a:ext>
              </a:extLst>
            </p:cNvPr>
            <p:cNvCxnSpPr>
              <a:cxnSpLocks/>
            </p:cNvCxnSpPr>
            <p:nvPr/>
          </p:nvCxnSpPr>
          <p:spPr>
            <a:xfrm>
              <a:off x="5582696" y="3491866"/>
              <a:ext cx="0" cy="459637"/>
            </a:xfrm>
            <a:prstGeom prst="line">
              <a:avLst/>
            </a:prstGeom>
            <a:ln>
              <a:gradFill flip="none" rotWithShape="1">
                <a:gsLst>
                  <a:gs pos="0">
                    <a:schemeClr val="accent6">
                      <a:alpha val="36000"/>
                    </a:schemeClr>
                  </a:gs>
                  <a:gs pos="100000">
                    <a:schemeClr val="accent1"/>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24" name="直接连接符 23">
              <a:extLst>
                <a:ext uri="{FF2B5EF4-FFF2-40B4-BE49-F238E27FC236}">
                  <a16:creationId xmlns="" xmlns:a16="http://schemas.microsoft.com/office/drawing/2014/main" id="{175BFF6D-EAC9-42E1-82E3-CD3E04326290}"/>
                </a:ext>
              </a:extLst>
            </p:cNvPr>
            <p:cNvCxnSpPr>
              <a:cxnSpLocks/>
            </p:cNvCxnSpPr>
            <p:nvPr/>
          </p:nvCxnSpPr>
          <p:spPr>
            <a:xfrm>
              <a:off x="3500008" y="3986214"/>
              <a:ext cx="0" cy="459637"/>
            </a:xfrm>
            <a:prstGeom prst="line">
              <a:avLst/>
            </a:prstGeom>
            <a:ln>
              <a:gradFill flip="none" rotWithShape="1">
                <a:gsLst>
                  <a:gs pos="0">
                    <a:schemeClr val="accent6">
                      <a:alpha val="36000"/>
                    </a:schemeClr>
                  </a:gs>
                  <a:gs pos="100000">
                    <a:schemeClr val="accent1"/>
                  </a:gs>
                </a:gsLst>
                <a:lin ang="16200000" scaled="1"/>
                <a:tileRect/>
              </a:gradFill>
            </a:ln>
          </p:spPr>
          <p:style>
            <a:lnRef idx="1">
              <a:schemeClr val="accent1"/>
            </a:lnRef>
            <a:fillRef idx="0">
              <a:schemeClr val="accent1"/>
            </a:fillRef>
            <a:effectRef idx="0">
              <a:schemeClr val="accent1"/>
            </a:effectRef>
            <a:fontRef idx="minor">
              <a:schemeClr val="tx1"/>
            </a:fontRef>
          </p:style>
        </p:cxnSp>
        <p:cxnSp>
          <p:nvCxnSpPr>
            <p:cNvPr id="26" name="直接连接符 25">
              <a:extLst>
                <a:ext uri="{FF2B5EF4-FFF2-40B4-BE49-F238E27FC236}">
                  <a16:creationId xmlns="" xmlns:a16="http://schemas.microsoft.com/office/drawing/2014/main" id="{642B2751-E6A0-4809-9393-C4DD1D823660}"/>
                </a:ext>
              </a:extLst>
            </p:cNvPr>
            <p:cNvCxnSpPr>
              <a:cxnSpLocks/>
            </p:cNvCxnSpPr>
            <p:nvPr/>
          </p:nvCxnSpPr>
          <p:spPr>
            <a:xfrm>
              <a:off x="1433899" y="4480560"/>
              <a:ext cx="0" cy="459637"/>
            </a:xfrm>
            <a:prstGeom prst="line">
              <a:avLst/>
            </a:prstGeom>
            <a:ln>
              <a:gradFill flip="none" rotWithShape="1">
                <a:gsLst>
                  <a:gs pos="0">
                    <a:schemeClr val="accent6">
                      <a:alpha val="36000"/>
                    </a:schemeClr>
                  </a:gs>
                  <a:gs pos="100000">
                    <a:schemeClr val="accent1"/>
                  </a:gs>
                </a:gsLst>
                <a:lin ang="16200000" scaled="1"/>
                <a:tileRect/>
              </a:gradFill>
            </a:ln>
          </p:spPr>
          <p:style>
            <a:lnRef idx="1">
              <a:schemeClr val="accent1"/>
            </a:lnRef>
            <a:fillRef idx="0">
              <a:schemeClr val="accent1"/>
            </a:fillRef>
            <a:effectRef idx="0">
              <a:schemeClr val="accent1"/>
            </a:effectRef>
            <a:fontRef idx="minor">
              <a:schemeClr val="tx1"/>
            </a:fontRef>
          </p:style>
        </p:cxnSp>
      </p:grpSp>
      <p:sp>
        <p:nvSpPr>
          <p:cNvPr id="28" name="矩形 27">
            <a:extLst>
              <a:ext uri="{FF2B5EF4-FFF2-40B4-BE49-F238E27FC236}">
                <a16:creationId xmlns="" xmlns:a16="http://schemas.microsoft.com/office/drawing/2014/main" id="{F159E9A4-988A-45C8-92AB-BAE6E3980912}"/>
              </a:ext>
            </a:extLst>
          </p:cNvPr>
          <p:cNvSpPr/>
          <p:nvPr/>
        </p:nvSpPr>
        <p:spPr>
          <a:xfrm>
            <a:off x="1830083" y="3959569"/>
            <a:ext cx="1213794" cy="369332"/>
          </a:xfrm>
          <a:prstGeom prst="rect">
            <a:avLst/>
          </a:prstGeom>
        </p:spPr>
        <p:txBody>
          <a:bodyPr wrap="none">
            <a:spAutoFit/>
          </a:bodyPr>
          <a:lstStyle/>
          <a:p>
            <a:r>
              <a:rPr lang="zh-CN" altLang="en-US" b="1" dirty="0">
                <a:solidFill>
                  <a:schemeClr val="accent3"/>
                </a:solidFill>
                <a:latin typeface="思源黑体 CN Bold" panose="020B0800000000000000" pitchFamily="34" charset="-122"/>
                <a:ea typeface="思源黑体 CN Bold" panose="020B0800000000000000" pitchFamily="34" charset="-122"/>
              </a:rPr>
              <a:t>①  打电话</a:t>
            </a:r>
          </a:p>
        </p:txBody>
      </p:sp>
      <p:sp>
        <p:nvSpPr>
          <p:cNvPr id="29" name="矩形 28">
            <a:extLst>
              <a:ext uri="{FF2B5EF4-FFF2-40B4-BE49-F238E27FC236}">
                <a16:creationId xmlns="" xmlns:a16="http://schemas.microsoft.com/office/drawing/2014/main" id="{47753EAA-B517-4FE5-8D82-44A85E97E971}"/>
              </a:ext>
            </a:extLst>
          </p:cNvPr>
          <p:cNvSpPr/>
          <p:nvPr/>
        </p:nvSpPr>
        <p:spPr>
          <a:xfrm>
            <a:off x="3919720" y="3429000"/>
            <a:ext cx="1107996" cy="369332"/>
          </a:xfrm>
          <a:prstGeom prst="rect">
            <a:avLst/>
          </a:prstGeom>
        </p:spPr>
        <p:txBody>
          <a:bodyPr wrap="none">
            <a:spAutoFit/>
          </a:bodyPr>
          <a:lstStyle/>
          <a:p>
            <a:r>
              <a:rPr lang="zh-CN" altLang="en-US" b="1" dirty="0">
                <a:solidFill>
                  <a:schemeClr val="accent3"/>
                </a:solidFill>
                <a:latin typeface="思源黑体 CN Bold" panose="020B0800000000000000" pitchFamily="34" charset="-122"/>
                <a:ea typeface="思源黑体 CN Bold" panose="020B0800000000000000" pitchFamily="34" charset="-122"/>
              </a:rPr>
              <a:t>②发短信</a:t>
            </a:r>
          </a:p>
        </p:txBody>
      </p:sp>
      <p:sp>
        <p:nvSpPr>
          <p:cNvPr id="30" name="矩形 29">
            <a:extLst>
              <a:ext uri="{FF2B5EF4-FFF2-40B4-BE49-F238E27FC236}">
                <a16:creationId xmlns="" xmlns:a16="http://schemas.microsoft.com/office/drawing/2014/main" id="{B0946DF2-5C29-4F92-8F35-C8BDA3BA5F87}"/>
              </a:ext>
            </a:extLst>
          </p:cNvPr>
          <p:cNvSpPr/>
          <p:nvPr/>
        </p:nvSpPr>
        <p:spPr>
          <a:xfrm>
            <a:off x="5833508" y="2936914"/>
            <a:ext cx="1497526" cy="369332"/>
          </a:xfrm>
          <a:prstGeom prst="rect">
            <a:avLst/>
          </a:prstGeom>
        </p:spPr>
        <p:txBody>
          <a:bodyPr wrap="none">
            <a:spAutoFit/>
          </a:bodyPr>
          <a:lstStyle/>
          <a:p>
            <a:r>
              <a:rPr lang="zh-CN" altLang="en-US" b="1" dirty="0">
                <a:solidFill>
                  <a:schemeClr val="accent3"/>
                </a:solidFill>
                <a:latin typeface="思源黑体 CN Bold" panose="020B0800000000000000" pitchFamily="34" charset="-122"/>
                <a:ea typeface="思源黑体 CN Bold" panose="020B0800000000000000" pitchFamily="34" charset="-122"/>
              </a:rPr>
              <a:t>③   手机上网</a:t>
            </a:r>
          </a:p>
        </p:txBody>
      </p:sp>
      <p:sp>
        <p:nvSpPr>
          <p:cNvPr id="31" name="矩形 30">
            <a:extLst>
              <a:ext uri="{FF2B5EF4-FFF2-40B4-BE49-F238E27FC236}">
                <a16:creationId xmlns="" xmlns:a16="http://schemas.microsoft.com/office/drawing/2014/main" id="{08EDDA2B-696D-45E0-8D6D-CB5A2D5E5403}"/>
              </a:ext>
            </a:extLst>
          </p:cNvPr>
          <p:cNvSpPr/>
          <p:nvPr/>
        </p:nvSpPr>
        <p:spPr>
          <a:xfrm>
            <a:off x="7946941" y="2486346"/>
            <a:ext cx="1338828" cy="369332"/>
          </a:xfrm>
          <a:prstGeom prst="rect">
            <a:avLst/>
          </a:prstGeom>
        </p:spPr>
        <p:txBody>
          <a:bodyPr wrap="none">
            <a:spAutoFit/>
          </a:bodyPr>
          <a:lstStyle/>
          <a:p>
            <a:r>
              <a:rPr lang="zh-CN" altLang="en-US" b="1" dirty="0">
                <a:solidFill>
                  <a:schemeClr val="accent3"/>
                </a:solidFill>
                <a:latin typeface="思源黑体 CN Bold" panose="020B0800000000000000" pitchFamily="34" charset="-122"/>
                <a:ea typeface="思源黑体 CN Bold" panose="020B0800000000000000" pitchFamily="34" charset="-122"/>
              </a:rPr>
              <a:t>④生活应用</a:t>
            </a:r>
          </a:p>
        </p:txBody>
      </p:sp>
      <p:sp>
        <p:nvSpPr>
          <p:cNvPr id="32" name="矩形 31">
            <a:extLst>
              <a:ext uri="{FF2B5EF4-FFF2-40B4-BE49-F238E27FC236}">
                <a16:creationId xmlns="" xmlns:a16="http://schemas.microsoft.com/office/drawing/2014/main" id="{4786FBE9-8D29-4C4F-85D6-074E63FDC0DB}"/>
              </a:ext>
            </a:extLst>
          </p:cNvPr>
          <p:cNvSpPr/>
          <p:nvPr/>
        </p:nvSpPr>
        <p:spPr>
          <a:xfrm>
            <a:off x="10015477" y="1974030"/>
            <a:ext cx="1338828" cy="369332"/>
          </a:xfrm>
          <a:prstGeom prst="rect">
            <a:avLst/>
          </a:prstGeom>
        </p:spPr>
        <p:txBody>
          <a:bodyPr wrap="none">
            <a:spAutoFit/>
          </a:bodyPr>
          <a:lstStyle/>
          <a:p>
            <a:r>
              <a:rPr lang="zh-CN" altLang="en-US" b="1" dirty="0">
                <a:solidFill>
                  <a:schemeClr val="accent3"/>
                </a:solidFill>
                <a:latin typeface="思源黑体 CN Bold" panose="020B0800000000000000" pitchFamily="34" charset="-122"/>
                <a:ea typeface="思源黑体 CN Bold" panose="020B0800000000000000" pitchFamily="34" charset="-122"/>
              </a:rPr>
              <a:t>⑤工作应用</a:t>
            </a:r>
          </a:p>
        </p:txBody>
      </p:sp>
      <p:pic>
        <p:nvPicPr>
          <p:cNvPr id="34" name="图片 36" descr="png-0030.png">
            <a:extLst>
              <a:ext uri="{FF2B5EF4-FFF2-40B4-BE49-F238E27FC236}">
                <a16:creationId xmlns="" xmlns:a16="http://schemas.microsoft.com/office/drawing/2014/main" id="{70C707F5-EACF-40FC-A858-EFB76AE3DD5F}"/>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359213" y="4710378"/>
            <a:ext cx="356785" cy="371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pic>
        <p:nvPicPr>
          <p:cNvPr id="35" name="图片 37" descr="png-0052.png">
            <a:extLst>
              <a:ext uri="{FF2B5EF4-FFF2-40B4-BE49-F238E27FC236}">
                <a16:creationId xmlns="" xmlns:a16="http://schemas.microsoft.com/office/drawing/2014/main" id="{C4B5D833-1FE1-4D0F-B879-F25499B7822C}"/>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241575" y="4232285"/>
            <a:ext cx="511171" cy="496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pic>
        <p:nvPicPr>
          <p:cNvPr id="36" name="图片 38" descr="png-0001.png">
            <a:extLst>
              <a:ext uri="{FF2B5EF4-FFF2-40B4-BE49-F238E27FC236}">
                <a16:creationId xmlns="" xmlns:a16="http://schemas.microsoft.com/office/drawing/2014/main" id="{63DD2C3E-4F0B-4C7A-95DC-E48BCAEC12B2}"/>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938275" y="4616512"/>
            <a:ext cx="340049" cy="330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pic>
        <p:nvPicPr>
          <p:cNvPr id="37" name="Picture 10">
            <a:extLst>
              <a:ext uri="{FF2B5EF4-FFF2-40B4-BE49-F238E27FC236}">
                <a16:creationId xmlns="" xmlns:a16="http://schemas.microsoft.com/office/drawing/2014/main" id="{9C8F8CF2-6481-4305-B6DF-F5893B45BECD}"/>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938275" y="4096526"/>
            <a:ext cx="365742" cy="337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pic>
        <p:nvPicPr>
          <p:cNvPr id="38" name="Picture 12">
            <a:extLst>
              <a:ext uri="{FF2B5EF4-FFF2-40B4-BE49-F238E27FC236}">
                <a16:creationId xmlns="" xmlns:a16="http://schemas.microsoft.com/office/drawing/2014/main" id="{8939741D-926D-4589-9D19-49C43DE07C31}"/>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5938275" y="3638619"/>
            <a:ext cx="340049" cy="293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sp>
        <p:nvSpPr>
          <p:cNvPr id="39" name="矩形 49">
            <a:extLst>
              <a:ext uri="{FF2B5EF4-FFF2-40B4-BE49-F238E27FC236}">
                <a16:creationId xmlns="" xmlns:a16="http://schemas.microsoft.com/office/drawing/2014/main" id="{DDE4E44C-6FC2-4DFC-ABE8-D4D5A59617A5}"/>
              </a:ext>
            </a:extLst>
          </p:cNvPr>
          <p:cNvSpPr>
            <a:spLocks noChangeArrowheads="1"/>
          </p:cNvSpPr>
          <p:nvPr/>
        </p:nvSpPr>
        <p:spPr bwMode="auto">
          <a:xfrm>
            <a:off x="6255654" y="3704684"/>
            <a:ext cx="74571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200" dirty="0">
                <a:solidFill>
                  <a:schemeClr val="bg1"/>
                </a:solidFill>
                <a:latin typeface="+mn-ea"/>
                <a:ea typeface="+mn-ea"/>
                <a:sym typeface="微软雅黑" panose="020B0503020204020204" pitchFamily="34" charset="-122"/>
              </a:rPr>
              <a:t>手机</a:t>
            </a:r>
            <a:r>
              <a:rPr lang="en-US" altLang="zh-CN" sz="1200" dirty="0">
                <a:solidFill>
                  <a:schemeClr val="bg1"/>
                </a:solidFill>
                <a:latin typeface="+mn-ea"/>
                <a:ea typeface="+mn-ea"/>
                <a:sym typeface="微软雅黑" panose="020B0503020204020204" pitchFamily="34" charset="-122"/>
              </a:rPr>
              <a:t>QQ</a:t>
            </a:r>
            <a:endParaRPr lang="zh-CN" altLang="en-US" sz="1200" dirty="0">
              <a:solidFill>
                <a:schemeClr val="bg1"/>
              </a:solidFill>
              <a:latin typeface="+mn-ea"/>
              <a:ea typeface="+mn-ea"/>
              <a:sym typeface="微软雅黑" panose="020B0503020204020204" pitchFamily="34" charset="-122"/>
            </a:endParaRPr>
          </a:p>
        </p:txBody>
      </p:sp>
      <p:sp>
        <p:nvSpPr>
          <p:cNvPr id="40" name="矩形 50">
            <a:extLst>
              <a:ext uri="{FF2B5EF4-FFF2-40B4-BE49-F238E27FC236}">
                <a16:creationId xmlns="" xmlns:a16="http://schemas.microsoft.com/office/drawing/2014/main" id="{6F3B737D-F430-42EA-B2C9-42E49B9BAB62}"/>
              </a:ext>
            </a:extLst>
          </p:cNvPr>
          <p:cNvSpPr>
            <a:spLocks noChangeArrowheads="1"/>
          </p:cNvSpPr>
          <p:nvPr/>
        </p:nvSpPr>
        <p:spPr bwMode="auto">
          <a:xfrm>
            <a:off x="6278323" y="4156438"/>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200" dirty="0">
                <a:solidFill>
                  <a:schemeClr val="bg1"/>
                </a:solidFill>
                <a:latin typeface="+mn-ea"/>
                <a:ea typeface="+mn-ea"/>
                <a:sym typeface="微软雅黑" panose="020B0503020204020204" pitchFamily="34" charset="-122"/>
              </a:rPr>
              <a:t>新浪微博</a:t>
            </a:r>
            <a:endParaRPr lang="zh-CN" altLang="en-US" dirty="0">
              <a:solidFill>
                <a:schemeClr val="bg1"/>
              </a:solidFill>
              <a:latin typeface="+mn-ea"/>
              <a:ea typeface="+mn-ea"/>
            </a:endParaRPr>
          </a:p>
        </p:txBody>
      </p:sp>
      <p:sp>
        <p:nvSpPr>
          <p:cNvPr id="41" name="矩形 51">
            <a:extLst>
              <a:ext uri="{FF2B5EF4-FFF2-40B4-BE49-F238E27FC236}">
                <a16:creationId xmlns="" xmlns:a16="http://schemas.microsoft.com/office/drawing/2014/main" id="{0DD3E724-2B16-45F3-AC59-56ACDC8EDC9D}"/>
              </a:ext>
            </a:extLst>
          </p:cNvPr>
          <p:cNvSpPr>
            <a:spLocks noChangeArrowheads="1"/>
          </p:cNvSpPr>
          <p:nvPr/>
        </p:nvSpPr>
        <p:spPr bwMode="auto">
          <a:xfrm>
            <a:off x="6278323" y="4613482"/>
            <a:ext cx="8178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200">
                <a:solidFill>
                  <a:schemeClr val="bg1"/>
                </a:solidFill>
                <a:latin typeface="+mn-ea"/>
                <a:ea typeface="+mn-ea"/>
                <a:sym typeface="微软雅黑" panose="020B0503020204020204" pitchFamily="34" charset="-122"/>
              </a:rPr>
              <a:t>手机音乐</a:t>
            </a:r>
            <a:endParaRPr lang="zh-CN" altLang="en-US">
              <a:solidFill>
                <a:schemeClr val="bg1"/>
              </a:solidFill>
              <a:latin typeface="+mn-ea"/>
              <a:ea typeface="+mn-ea"/>
            </a:endParaRPr>
          </a:p>
        </p:txBody>
      </p:sp>
      <p:sp>
        <p:nvSpPr>
          <p:cNvPr id="42" name="矩形 52">
            <a:extLst>
              <a:ext uri="{FF2B5EF4-FFF2-40B4-BE49-F238E27FC236}">
                <a16:creationId xmlns="" xmlns:a16="http://schemas.microsoft.com/office/drawing/2014/main" id="{D1FF1A2F-A737-4D93-A97E-9FCEBD4CBA58}"/>
              </a:ext>
            </a:extLst>
          </p:cNvPr>
          <p:cNvSpPr>
            <a:spLocks noChangeArrowheads="1"/>
          </p:cNvSpPr>
          <p:nvPr/>
        </p:nvSpPr>
        <p:spPr bwMode="auto">
          <a:xfrm>
            <a:off x="8304436" y="4709110"/>
            <a:ext cx="126188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200" dirty="0">
                <a:solidFill>
                  <a:schemeClr val="bg1"/>
                </a:solidFill>
                <a:latin typeface="+mn-ea"/>
                <a:ea typeface="+mn-ea"/>
                <a:sym typeface="微软雅黑" panose="020B0503020204020204" pitchFamily="34" charset="-122"/>
              </a:rPr>
              <a:t>珠海公共自行车</a:t>
            </a:r>
            <a:endParaRPr lang="zh-CN" altLang="en-US" dirty="0">
              <a:solidFill>
                <a:schemeClr val="bg1"/>
              </a:solidFill>
              <a:latin typeface="+mn-ea"/>
              <a:ea typeface="+mn-ea"/>
            </a:endParaRPr>
          </a:p>
        </p:txBody>
      </p:sp>
      <p:sp>
        <p:nvSpPr>
          <p:cNvPr id="43" name="矩形 53">
            <a:extLst>
              <a:ext uri="{FF2B5EF4-FFF2-40B4-BE49-F238E27FC236}">
                <a16:creationId xmlns="" xmlns:a16="http://schemas.microsoft.com/office/drawing/2014/main" id="{FBC26551-15A2-496E-8EEF-C74501F782B6}"/>
              </a:ext>
            </a:extLst>
          </p:cNvPr>
          <p:cNvSpPr>
            <a:spLocks noChangeArrowheads="1"/>
          </p:cNvSpPr>
          <p:nvPr/>
        </p:nvSpPr>
        <p:spPr bwMode="auto">
          <a:xfrm>
            <a:off x="8304436" y="4218285"/>
            <a:ext cx="49244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200">
                <a:solidFill>
                  <a:schemeClr val="bg1"/>
                </a:solidFill>
                <a:latin typeface="+mn-ea"/>
                <a:ea typeface="+mn-ea"/>
                <a:sym typeface="微软雅黑" panose="020B0503020204020204" pitchFamily="34" charset="-122"/>
              </a:rPr>
              <a:t>灵犀</a:t>
            </a:r>
            <a:endParaRPr lang="zh-CN" altLang="en-US">
              <a:solidFill>
                <a:schemeClr val="bg1"/>
              </a:solidFill>
              <a:latin typeface="+mn-ea"/>
              <a:ea typeface="+mn-ea"/>
            </a:endParaRPr>
          </a:p>
        </p:txBody>
      </p:sp>
      <p:sp>
        <p:nvSpPr>
          <p:cNvPr id="44" name="矩形 54">
            <a:extLst>
              <a:ext uri="{FF2B5EF4-FFF2-40B4-BE49-F238E27FC236}">
                <a16:creationId xmlns="" xmlns:a16="http://schemas.microsoft.com/office/drawing/2014/main" id="{14AE4477-E799-45F4-831C-764BFFCBC82C}"/>
              </a:ext>
            </a:extLst>
          </p:cNvPr>
          <p:cNvSpPr>
            <a:spLocks noChangeArrowheads="1"/>
          </p:cNvSpPr>
          <p:nvPr/>
        </p:nvSpPr>
        <p:spPr bwMode="auto">
          <a:xfrm>
            <a:off x="8304436" y="3248233"/>
            <a:ext cx="95410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200" dirty="0">
                <a:solidFill>
                  <a:schemeClr val="bg1"/>
                </a:solidFill>
                <a:latin typeface="+mn-ea"/>
                <a:ea typeface="+mn-ea"/>
                <a:sym typeface="微软雅黑" panose="020B0503020204020204" pitchFamily="34" charset="-122"/>
              </a:rPr>
              <a:t>珠海惠生活</a:t>
            </a:r>
            <a:endParaRPr lang="zh-CN" altLang="en-US" dirty="0">
              <a:solidFill>
                <a:schemeClr val="bg1"/>
              </a:solidFill>
              <a:latin typeface="+mn-ea"/>
              <a:ea typeface="+mn-ea"/>
            </a:endParaRPr>
          </a:p>
        </p:txBody>
      </p:sp>
      <p:sp>
        <p:nvSpPr>
          <p:cNvPr id="45" name="矩形 61">
            <a:extLst>
              <a:ext uri="{FF2B5EF4-FFF2-40B4-BE49-F238E27FC236}">
                <a16:creationId xmlns="" xmlns:a16="http://schemas.microsoft.com/office/drawing/2014/main" id="{BC6A3524-741D-401A-A428-C5DA7E9E9DB6}"/>
              </a:ext>
            </a:extLst>
          </p:cNvPr>
          <p:cNvSpPr>
            <a:spLocks noChangeArrowheads="1"/>
          </p:cNvSpPr>
          <p:nvPr/>
        </p:nvSpPr>
        <p:spPr bwMode="auto">
          <a:xfrm>
            <a:off x="8304436" y="3703841"/>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200" dirty="0">
                <a:solidFill>
                  <a:schemeClr val="bg1"/>
                </a:solidFill>
                <a:latin typeface="+mn-ea"/>
                <a:ea typeface="+mn-ea"/>
                <a:sym typeface="微软雅黑" panose="020B0503020204020204" pitchFamily="34" charset="-122"/>
              </a:rPr>
              <a:t>智能交通</a:t>
            </a:r>
            <a:endParaRPr lang="zh-CN" altLang="en-US" dirty="0">
              <a:solidFill>
                <a:schemeClr val="bg1"/>
              </a:solidFill>
              <a:latin typeface="+mn-ea"/>
              <a:ea typeface="+mn-ea"/>
            </a:endParaRPr>
          </a:p>
        </p:txBody>
      </p:sp>
      <p:pic>
        <p:nvPicPr>
          <p:cNvPr id="46" name="Picture 4">
            <a:extLst>
              <a:ext uri="{FF2B5EF4-FFF2-40B4-BE49-F238E27FC236}">
                <a16:creationId xmlns="" xmlns:a16="http://schemas.microsoft.com/office/drawing/2014/main" id="{9993B3C4-E863-46E3-BE88-38372985C932}"/>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7910718" y="3217566"/>
            <a:ext cx="339816" cy="32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pic>
        <p:nvPicPr>
          <p:cNvPr id="47" name="Picture 12">
            <a:extLst>
              <a:ext uri="{FF2B5EF4-FFF2-40B4-BE49-F238E27FC236}">
                <a16:creationId xmlns="" xmlns:a16="http://schemas.microsoft.com/office/drawing/2014/main" id="{4E919A12-AB71-447B-BBCA-0448C69D3CBD}"/>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7892052" y="3675325"/>
            <a:ext cx="377148" cy="670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pic>
        <p:nvPicPr>
          <p:cNvPr id="48" name="Picture 5" descr="http://cdn.image.market.hiapk.com/data/upload/2013/05_06/17/201305061702113127.png">
            <a:extLst>
              <a:ext uri="{FF2B5EF4-FFF2-40B4-BE49-F238E27FC236}">
                <a16:creationId xmlns="" xmlns:a16="http://schemas.microsoft.com/office/drawing/2014/main" id="{7B45D051-74F4-476E-A8BF-472A1030CD82}"/>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rcRect/>
          <a:stretch>
            <a:fillRect/>
          </a:stretch>
        </p:blipFill>
        <p:spPr bwMode="auto">
          <a:xfrm>
            <a:off x="7881937" y="4156439"/>
            <a:ext cx="412494" cy="400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pic>
        <p:nvPicPr>
          <p:cNvPr id="49" name="Picture 2">
            <a:extLst>
              <a:ext uri="{FF2B5EF4-FFF2-40B4-BE49-F238E27FC236}">
                <a16:creationId xmlns="" xmlns:a16="http://schemas.microsoft.com/office/drawing/2014/main" id="{27A6DEE3-B8BA-4B36-98CC-552C00ADDEF8}"/>
              </a:ext>
            </a:extLst>
          </p:cNvPr>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7893380" y="4640001"/>
            <a:ext cx="375820" cy="389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pic>
        <p:nvPicPr>
          <p:cNvPr id="50" name="Picture 13">
            <a:extLst>
              <a:ext uri="{FF2B5EF4-FFF2-40B4-BE49-F238E27FC236}">
                <a16:creationId xmlns="" xmlns:a16="http://schemas.microsoft.com/office/drawing/2014/main" id="{B5A950F4-31D7-4055-B894-625BD0B6144C}"/>
              </a:ext>
            </a:extLst>
          </p:cNvPr>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10055541" y="3199933"/>
            <a:ext cx="366888" cy="304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pic>
        <p:nvPicPr>
          <p:cNvPr id="51" name="Picture 19">
            <a:extLst>
              <a:ext uri="{FF2B5EF4-FFF2-40B4-BE49-F238E27FC236}">
                <a16:creationId xmlns="" xmlns:a16="http://schemas.microsoft.com/office/drawing/2014/main" id="{B7FBF77C-C459-4CB7-883F-8FDAA1164248}"/>
              </a:ext>
            </a:extLst>
          </p:cNvPr>
          <p:cNvPicPr>
            <a:picLocks noChangeAspect="1" noChangeArrowheads="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10055541" y="3816999"/>
            <a:ext cx="366888" cy="3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pic>
        <p:nvPicPr>
          <p:cNvPr id="52" name="Picture 20">
            <a:extLst>
              <a:ext uri="{FF2B5EF4-FFF2-40B4-BE49-F238E27FC236}">
                <a16:creationId xmlns="" xmlns:a16="http://schemas.microsoft.com/office/drawing/2014/main" id="{3FC7A80F-4BC8-4943-8FED-C0BC48AC6CE7}"/>
              </a:ext>
            </a:extLst>
          </p:cNvPr>
          <p:cNvPicPr>
            <a:picLocks noChangeAspect="1" noChangeArrowheads="1"/>
          </p:cNvPicPr>
          <p:nvPr/>
        </p:nvPicPr>
        <p:blipFill>
          <a:blip r:embed="rId16" cstate="screen">
            <a:extLst>
              <a:ext uri="{28A0092B-C50C-407E-A947-70E740481C1C}">
                <a14:useLocalDpi xmlns:a14="http://schemas.microsoft.com/office/drawing/2010/main"/>
              </a:ext>
            </a:extLst>
          </a:blip>
          <a:srcRect/>
          <a:stretch>
            <a:fillRect/>
          </a:stretch>
        </p:blipFill>
        <p:spPr bwMode="auto">
          <a:xfrm>
            <a:off x="10055541" y="4461401"/>
            <a:ext cx="362720" cy="290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pic>
        <p:nvPicPr>
          <p:cNvPr id="53" name="图片 48" descr="OA.jpg">
            <a:extLst>
              <a:ext uri="{FF2B5EF4-FFF2-40B4-BE49-F238E27FC236}">
                <a16:creationId xmlns="" xmlns:a16="http://schemas.microsoft.com/office/drawing/2014/main" id="{12C5B51F-0F98-4589-9CA0-E67663F9C062}"/>
              </a:ext>
            </a:extLst>
          </p:cNvPr>
          <p:cNvPicPr>
            <a:picLocks noChangeAspect="1" noChangeArrowheads="1"/>
          </p:cNvPicPr>
          <p:nvPr/>
        </p:nvPicPr>
        <p:blipFill>
          <a:blip r:embed="rId17" cstate="screen">
            <a:extLst>
              <a:ext uri="{28A0092B-C50C-407E-A947-70E740481C1C}">
                <a14:useLocalDpi xmlns:a14="http://schemas.microsoft.com/office/drawing/2010/main"/>
              </a:ext>
            </a:extLst>
          </a:blip>
          <a:srcRect/>
          <a:stretch>
            <a:fillRect/>
          </a:stretch>
        </p:blipFill>
        <p:spPr bwMode="auto">
          <a:xfrm>
            <a:off x="10055541" y="2637541"/>
            <a:ext cx="366888" cy="25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pic>
      <p:sp>
        <p:nvSpPr>
          <p:cNvPr id="54" name="矩形 56">
            <a:extLst>
              <a:ext uri="{FF2B5EF4-FFF2-40B4-BE49-F238E27FC236}">
                <a16:creationId xmlns="" xmlns:a16="http://schemas.microsoft.com/office/drawing/2014/main" id="{1641C6BC-9211-4A53-A4FA-03808F6B504A}"/>
              </a:ext>
            </a:extLst>
          </p:cNvPr>
          <p:cNvSpPr>
            <a:spLocks noChangeArrowheads="1"/>
          </p:cNvSpPr>
          <p:nvPr/>
        </p:nvSpPr>
        <p:spPr bwMode="auto">
          <a:xfrm>
            <a:off x="10517205" y="2633126"/>
            <a:ext cx="7243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200" dirty="0">
                <a:solidFill>
                  <a:schemeClr val="bg1"/>
                </a:solidFill>
                <a:latin typeface="+mn-ea"/>
                <a:ea typeface="+mn-ea"/>
                <a:sym typeface="微软雅黑" panose="020B0503020204020204" pitchFamily="34" charset="-122"/>
              </a:rPr>
              <a:t>移动</a:t>
            </a:r>
            <a:r>
              <a:rPr lang="en-US" altLang="zh-CN" sz="1200" dirty="0">
                <a:solidFill>
                  <a:schemeClr val="bg1"/>
                </a:solidFill>
                <a:latin typeface="+mn-ea"/>
                <a:ea typeface="+mn-ea"/>
                <a:sym typeface="微软雅黑" panose="020B0503020204020204" pitchFamily="34" charset="-122"/>
              </a:rPr>
              <a:t>OA</a:t>
            </a:r>
            <a:endParaRPr lang="zh-CN" altLang="en-US" sz="1200" dirty="0">
              <a:solidFill>
                <a:schemeClr val="bg1"/>
              </a:solidFill>
              <a:latin typeface="+mn-ea"/>
              <a:ea typeface="+mn-ea"/>
              <a:sym typeface="微软雅黑" panose="020B0503020204020204" pitchFamily="34" charset="-122"/>
            </a:endParaRPr>
          </a:p>
        </p:txBody>
      </p:sp>
      <p:sp>
        <p:nvSpPr>
          <p:cNvPr id="55" name="矩形 57">
            <a:extLst>
              <a:ext uri="{FF2B5EF4-FFF2-40B4-BE49-F238E27FC236}">
                <a16:creationId xmlns="" xmlns:a16="http://schemas.microsoft.com/office/drawing/2014/main" id="{EA5E8D43-897F-4546-9FD7-FBF786C7C014}"/>
              </a:ext>
            </a:extLst>
          </p:cNvPr>
          <p:cNvSpPr>
            <a:spLocks noChangeArrowheads="1"/>
          </p:cNvSpPr>
          <p:nvPr/>
        </p:nvSpPr>
        <p:spPr bwMode="auto">
          <a:xfrm>
            <a:off x="10517205" y="3235664"/>
            <a:ext cx="7617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en-US" altLang="zh-CN" sz="1200">
                <a:solidFill>
                  <a:schemeClr val="bg1"/>
                </a:solidFill>
                <a:latin typeface="+mn-ea"/>
                <a:ea typeface="+mn-ea"/>
                <a:sym typeface="微软雅黑" panose="020B0503020204020204" pitchFamily="34" charset="-122"/>
              </a:rPr>
              <a:t>139</a:t>
            </a:r>
            <a:r>
              <a:rPr lang="zh-CN" altLang="en-US" sz="1200">
                <a:solidFill>
                  <a:schemeClr val="bg1"/>
                </a:solidFill>
                <a:latin typeface="+mn-ea"/>
                <a:ea typeface="+mn-ea"/>
                <a:sym typeface="微软雅黑" panose="020B0503020204020204" pitchFamily="34" charset="-122"/>
              </a:rPr>
              <a:t>邮箱</a:t>
            </a:r>
            <a:endParaRPr lang="zh-CN" altLang="en-US">
              <a:solidFill>
                <a:schemeClr val="bg1"/>
              </a:solidFill>
              <a:latin typeface="+mn-ea"/>
              <a:ea typeface="+mn-ea"/>
            </a:endParaRPr>
          </a:p>
        </p:txBody>
      </p:sp>
      <p:sp>
        <p:nvSpPr>
          <p:cNvPr id="56" name="矩形 58">
            <a:extLst>
              <a:ext uri="{FF2B5EF4-FFF2-40B4-BE49-F238E27FC236}">
                <a16:creationId xmlns="" xmlns:a16="http://schemas.microsoft.com/office/drawing/2014/main" id="{526435B9-D274-43FD-A6CF-CC70960E560F}"/>
              </a:ext>
            </a:extLst>
          </p:cNvPr>
          <p:cNvSpPr>
            <a:spLocks noChangeArrowheads="1"/>
          </p:cNvSpPr>
          <p:nvPr/>
        </p:nvSpPr>
        <p:spPr bwMode="auto">
          <a:xfrm>
            <a:off x="10517205" y="3838202"/>
            <a:ext cx="80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r>
              <a:rPr lang="zh-CN" altLang="en-US" sz="1200">
                <a:solidFill>
                  <a:schemeClr val="bg1"/>
                </a:solidFill>
                <a:latin typeface="+mn-ea"/>
                <a:ea typeface="+mn-ea"/>
                <a:sym typeface="微软雅黑" panose="020B0503020204020204" pitchFamily="34" charset="-122"/>
              </a:rPr>
              <a:t>企业彩云</a:t>
            </a:r>
            <a:endParaRPr lang="zh-CN" altLang="en-US">
              <a:solidFill>
                <a:schemeClr val="bg1"/>
              </a:solidFill>
              <a:latin typeface="+mn-ea"/>
              <a:ea typeface="+mn-ea"/>
            </a:endParaRPr>
          </a:p>
        </p:txBody>
      </p:sp>
      <p:sp>
        <p:nvSpPr>
          <p:cNvPr id="57" name="矩形 59">
            <a:extLst>
              <a:ext uri="{FF2B5EF4-FFF2-40B4-BE49-F238E27FC236}">
                <a16:creationId xmlns="" xmlns:a16="http://schemas.microsoft.com/office/drawing/2014/main" id="{BFA24561-EA17-4798-833B-DF727402E509}"/>
              </a:ext>
            </a:extLst>
          </p:cNvPr>
          <p:cNvSpPr>
            <a:spLocks noChangeArrowheads="1"/>
          </p:cNvSpPr>
          <p:nvPr/>
        </p:nvSpPr>
        <p:spPr bwMode="auto">
          <a:xfrm>
            <a:off x="10517205" y="4440740"/>
            <a:ext cx="8841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marL="342900" indent="-3429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fontAlgn="ctr">
              <a:buFont typeface="Arial" panose="020B0604020202020204" pitchFamily="34" charset="0"/>
              <a:buNone/>
            </a:pPr>
            <a:r>
              <a:rPr lang="zh-CN" altLang="en-US" sz="1200" dirty="0">
                <a:solidFill>
                  <a:schemeClr val="bg1"/>
                </a:solidFill>
                <a:latin typeface="+mn-ea"/>
                <a:ea typeface="+mn-ea"/>
                <a:sym typeface="微软雅黑" panose="020B0503020204020204" pitchFamily="34" charset="-122"/>
              </a:rPr>
              <a:t>会务通</a:t>
            </a:r>
            <a:endParaRPr lang="zh-CN" altLang="en-US" dirty="0">
              <a:solidFill>
                <a:schemeClr val="bg1"/>
              </a:solidFill>
              <a:latin typeface="+mn-ea"/>
              <a:ea typeface="+mn-ea"/>
            </a:endParaRPr>
          </a:p>
        </p:txBody>
      </p:sp>
      <p:sp>
        <p:nvSpPr>
          <p:cNvPr id="58" name="Freeform 24">
            <a:extLst>
              <a:ext uri="{FF2B5EF4-FFF2-40B4-BE49-F238E27FC236}">
                <a16:creationId xmlns="" xmlns:a16="http://schemas.microsoft.com/office/drawing/2014/main" id="{6365EE4E-0F43-468D-89DD-92DADAE1AC1A}"/>
              </a:ext>
            </a:extLst>
          </p:cNvPr>
          <p:cNvSpPr>
            <a:spLocks noChangeArrowheads="1"/>
          </p:cNvSpPr>
          <p:nvPr/>
        </p:nvSpPr>
        <p:spPr bwMode="auto">
          <a:xfrm rot="1997287">
            <a:off x="2804292" y="1677206"/>
            <a:ext cx="1372287" cy="2517778"/>
          </a:xfrm>
          <a:custGeom>
            <a:avLst/>
            <a:gdLst>
              <a:gd name="T0" fmla="*/ 7494118 w 1824"/>
              <a:gd name="T1" fmla="*/ 2147483646 h 2648"/>
              <a:gd name="T2" fmla="*/ 34973339 w 1824"/>
              <a:gd name="T3" fmla="*/ 2147483646 h 2648"/>
              <a:gd name="T4" fmla="*/ 77440795 w 1824"/>
              <a:gd name="T5" fmla="*/ 1911251890 h 2648"/>
              <a:gd name="T6" fmla="*/ 132399237 w 1824"/>
              <a:gd name="T7" fmla="*/ 1611033909 h 2648"/>
              <a:gd name="T8" fmla="*/ 197349836 w 1824"/>
              <a:gd name="T9" fmla="*/ 1342527401 h 2648"/>
              <a:gd name="T10" fmla="*/ 268545928 w 1824"/>
              <a:gd name="T11" fmla="*/ 1103621557 h 2648"/>
              <a:gd name="T12" fmla="*/ 343488684 w 1824"/>
              <a:gd name="T13" fmla="*/ 894314322 h 2648"/>
              <a:gd name="T14" fmla="*/ 419680854 w 1824"/>
              <a:gd name="T15" fmla="*/ 712490774 h 2648"/>
              <a:gd name="T16" fmla="*/ 494623610 w 1824"/>
              <a:gd name="T17" fmla="*/ 558152970 h 2648"/>
              <a:gd name="T18" fmla="*/ 565818912 w 1824"/>
              <a:gd name="T19" fmla="*/ 431299882 h 2648"/>
              <a:gd name="T20" fmla="*/ 630769511 w 1824"/>
              <a:gd name="T21" fmla="*/ 327703725 h 2648"/>
              <a:gd name="T22" fmla="*/ 684478539 w 1824"/>
              <a:gd name="T23" fmla="*/ 249477363 h 2648"/>
              <a:gd name="T24" fmla="*/ 726946785 w 1824"/>
              <a:gd name="T25" fmla="*/ 194507931 h 2648"/>
              <a:gd name="T26" fmla="*/ 754426006 w 1824"/>
              <a:gd name="T27" fmla="*/ 162794402 h 2648"/>
              <a:gd name="T28" fmla="*/ 764418163 w 1824"/>
              <a:gd name="T29" fmla="*/ 152223911 h 2648"/>
              <a:gd name="T30" fmla="*/ 1079178211 w 1824"/>
              <a:gd name="T31" fmla="*/ 59198245 h 2648"/>
              <a:gd name="T32" fmla="*/ 979254273 w 1824"/>
              <a:gd name="T33" fmla="*/ 346731842 h 2648"/>
              <a:gd name="T34" fmla="*/ 970510741 w 1824"/>
              <a:gd name="T35" fmla="*/ 350959627 h 2648"/>
              <a:gd name="T36" fmla="*/ 945530349 w 1824"/>
              <a:gd name="T37" fmla="*/ 365759960 h 2648"/>
              <a:gd name="T38" fmla="*/ 906809557 w 1824"/>
              <a:gd name="T39" fmla="*/ 391129755 h 2648"/>
              <a:gd name="T40" fmla="*/ 855598568 w 1824"/>
              <a:gd name="T41" fmla="*/ 433414803 h 2648"/>
              <a:gd name="T42" fmla="*/ 793146008 w 1824"/>
              <a:gd name="T43" fmla="*/ 492613048 h 2648"/>
              <a:gd name="T44" fmla="*/ 723199331 w 1824"/>
              <a:gd name="T45" fmla="*/ 570838382 h 2648"/>
              <a:gd name="T46" fmla="*/ 645758536 w 1824"/>
              <a:gd name="T47" fmla="*/ 672320647 h 2648"/>
              <a:gd name="T48" fmla="*/ 564570287 w 1824"/>
              <a:gd name="T49" fmla="*/ 799173735 h 2648"/>
              <a:gd name="T50" fmla="*/ 480884000 w 1824"/>
              <a:gd name="T51" fmla="*/ 951397646 h 2648"/>
              <a:gd name="T52" fmla="*/ 394699672 w 1824"/>
              <a:gd name="T53" fmla="*/ 1137448979 h 2648"/>
              <a:gd name="T54" fmla="*/ 311013384 w 1824"/>
              <a:gd name="T55" fmla="*/ 1353098920 h 2648"/>
              <a:gd name="T56" fmla="*/ 231073760 w 1824"/>
              <a:gd name="T57" fmla="*/ 1604691203 h 2648"/>
              <a:gd name="T58" fmla="*/ 154882380 w 1824"/>
              <a:gd name="T59" fmla="*/ 1894338693 h 2648"/>
              <a:gd name="T60" fmla="*/ 86184327 w 1824"/>
              <a:gd name="T61" fmla="*/ 2147483646 h 2648"/>
              <a:gd name="T62" fmla="*/ 26229806 w 1824"/>
              <a:gd name="T63" fmla="*/ 2147483646 h 264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24"/>
              <a:gd name="T97" fmla="*/ 0 h 2648"/>
              <a:gd name="T98" fmla="*/ 1824 w 1824"/>
              <a:gd name="T99" fmla="*/ 2648 h 264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24" h="2648">
                <a:moveTo>
                  <a:pt x="0" y="2648"/>
                </a:moveTo>
                <a:lnTo>
                  <a:pt x="12" y="2464"/>
                </a:lnTo>
                <a:lnTo>
                  <a:pt x="32" y="2288"/>
                </a:lnTo>
                <a:lnTo>
                  <a:pt x="56" y="2120"/>
                </a:lnTo>
                <a:lnTo>
                  <a:pt x="88" y="1960"/>
                </a:lnTo>
                <a:lnTo>
                  <a:pt x="124" y="1808"/>
                </a:lnTo>
                <a:lnTo>
                  <a:pt x="166" y="1662"/>
                </a:lnTo>
                <a:lnTo>
                  <a:pt x="212" y="1524"/>
                </a:lnTo>
                <a:lnTo>
                  <a:pt x="262" y="1394"/>
                </a:lnTo>
                <a:lnTo>
                  <a:pt x="316" y="1270"/>
                </a:lnTo>
                <a:lnTo>
                  <a:pt x="372" y="1154"/>
                </a:lnTo>
                <a:lnTo>
                  <a:pt x="430" y="1044"/>
                </a:lnTo>
                <a:lnTo>
                  <a:pt x="490" y="942"/>
                </a:lnTo>
                <a:lnTo>
                  <a:pt x="550" y="846"/>
                </a:lnTo>
                <a:lnTo>
                  <a:pt x="612" y="758"/>
                </a:lnTo>
                <a:lnTo>
                  <a:pt x="672" y="674"/>
                </a:lnTo>
                <a:lnTo>
                  <a:pt x="734" y="598"/>
                </a:lnTo>
                <a:lnTo>
                  <a:pt x="792" y="528"/>
                </a:lnTo>
                <a:lnTo>
                  <a:pt x="850" y="464"/>
                </a:lnTo>
                <a:lnTo>
                  <a:pt x="906" y="408"/>
                </a:lnTo>
                <a:lnTo>
                  <a:pt x="960" y="356"/>
                </a:lnTo>
                <a:lnTo>
                  <a:pt x="1010" y="310"/>
                </a:lnTo>
                <a:lnTo>
                  <a:pt x="1056" y="270"/>
                </a:lnTo>
                <a:lnTo>
                  <a:pt x="1096" y="236"/>
                </a:lnTo>
                <a:lnTo>
                  <a:pt x="1134" y="208"/>
                </a:lnTo>
                <a:lnTo>
                  <a:pt x="1164" y="184"/>
                </a:lnTo>
                <a:lnTo>
                  <a:pt x="1190" y="166"/>
                </a:lnTo>
                <a:lnTo>
                  <a:pt x="1208" y="154"/>
                </a:lnTo>
                <a:lnTo>
                  <a:pt x="1220" y="146"/>
                </a:lnTo>
                <a:lnTo>
                  <a:pt x="1224" y="144"/>
                </a:lnTo>
                <a:lnTo>
                  <a:pt x="848" y="0"/>
                </a:lnTo>
                <a:lnTo>
                  <a:pt x="1728" y="56"/>
                </a:lnTo>
                <a:lnTo>
                  <a:pt x="1824" y="480"/>
                </a:lnTo>
                <a:lnTo>
                  <a:pt x="1568" y="328"/>
                </a:lnTo>
                <a:lnTo>
                  <a:pt x="1564" y="328"/>
                </a:lnTo>
                <a:lnTo>
                  <a:pt x="1554" y="332"/>
                </a:lnTo>
                <a:lnTo>
                  <a:pt x="1538" y="338"/>
                </a:lnTo>
                <a:lnTo>
                  <a:pt x="1514" y="346"/>
                </a:lnTo>
                <a:lnTo>
                  <a:pt x="1486" y="356"/>
                </a:lnTo>
                <a:lnTo>
                  <a:pt x="1452" y="370"/>
                </a:lnTo>
                <a:lnTo>
                  <a:pt x="1412" y="388"/>
                </a:lnTo>
                <a:lnTo>
                  <a:pt x="1370" y="410"/>
                </a:lnTo>
                <a:lnTo>
                  <a:pt x="1322" y="436"/>
                </a:lnTo>
                <a:lnTo>
                  <a:pt x="1270" y="466"/>
                </a:lnTo>
                <a:lnTo>
                  <a:pt x="1216" y="500"/>
                </a:lnTo>
                <a:lnTo>
                  <a:pt x="1158" y="540"/>
                </a:lnTo>
                <a:lnTo>
                  <a:pt x="1098" y="584"/>
                </a:lnTo>
                <a:lnTo>
                  <a:pt x="1034" y="636"/>
                </a:lnTo>
                <a:lnTo>
                  <a:pt x="970" y="692"/>
                </a:lnTo>
                <a:lnTo>
                  <a:pt x="904" y="756"/>
                </a:lnTo>
                <a:lnTo>
                  <a:pt x="836" y="824"/>
                </a:lnTo>
                <a:lnTo>
                  <a:pt x="770" y="900"/>
                </a:lnTo>
                <a:lnTo>
                  <a:pt x="700" y="984"/>
                </a:lnTo>
                <a:lnTo>
                  <a:pt x="632" y="1076"/>
                </a:lnTo>
                <a:lnTo>
                  <a:pt x="566" y="1174"/>
                </a:lnTo>
                <a:lnTo>
                  <a:pt x="498" y="1280"/>
                </a:lnTo>
                <a:lnTo>
                  <a:pt x="434" y="1394"/>
                </a:lnTo>
                <a:lnTo>
                  <a:pt x="370" y="1518"/>
                </a:lnTo>
                <a:lnTo>
                  <a:pt x="308" y="1650"/>
                </a:lnTo>
                <a:lnTo>
                  <a:pt x="248" y="1792"/>
                </a:lnTo>
                <a:lnTo>
                  <a:pt x="192" y="1944"/>
                </a:lnTo>
                <a:lnTo>
                  <a:pt x="138" y="2104"/>
                </a:lnTo>
                <a:lnTo>
                  <a:pt x="88" y="2274"/>
                </a:lnTo>
                <a:lnTo>
                  <a:pt x="42" y="2456"/>
                </a:lnTo>
                <a:lnTo>
                  <a:pt x="0" y="2648"/>
                </a:lnTo>
                <a:close/>
              </a:path>
            </a:pathLst>
          </a:custGeom>
          <a:gradFill>
            <a:gsLst>
              <a:gs pos="0">
                <a:schemeClr val="accent4"/>
              </a:gs>
              <a:gs pos="100000">
                <a:schemeClr val="accent1">
                  <a:lumMod val="60000"/>
                  <a:lumOff val="40000"/>
                </a:schemeClr>
              </a:gs>
            </a:gsLst>
            <a:lin ang="5400000" scaled="1"/>
          </a:gradFill>
          <a:ln>
            <a:noFill/>
          </a:ln>
        </p:spPr>
        <p:txBody>
          <a:bodyPr/>
          <a:lstStyle/>
          <a:p>
            <a:endParaRPr lang="zh-CN" altLang="en-US"/>
          </a:p>
        </p:txBody>
      </p:sp>
    </p:spTree>
    <p:extLst>
      <p:ext uri="{BB962C8B-B14F-4D97-AF65-F5344CB8AC3E}">
        <p14:creationId xmlns:p14="http://schemas.microsoft.com/office/powerpoint/2010/main" val="3931734904"/>
      </p:ext>
    </p:extLst>
  </p:cSld>
  <p:clrMapOvr>
    <a:masterClrMapping/>
  </p:clrMapOvr>
  <mc:AlternateContent xmlns:mc="http://schemas.openxmlformats.org/markup-compatibility/2006" xmlns:p14="http://schemas.microsoft.com/office/powerpoint/2010/main">
    <mc:Choice Requires="p14">
      <p:transition spd="slow" p14:dur="1500" advTm="7000">
        <p:random/>
      </p:transition>
    </mc:Choice>
    <mc:Fallback xmlns="">
      <p:transition spd="slow" advTm="7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additive="base">
                                        <p:cTn id="12" dur="500" fill="hold"/>
                                        <p:tgtEl>
                                          <p:spTgt spid="29"/>
                                        </p:tgtEl>
                                        <p:attrNameLst>
                                          <p:attrName>ppt_x</p:attrName>
                                        </p:attrNameLst>
                                      </p:cBhvr>
                                      <p:tavLst>
                                        <p:tav tm="0">
                                          <p:val>
                                            <p:strVal val="#ppt_x"/>
                                          </p:val>
                                        </p:tav>
                                        <p:tav tm="100000">
                                          <p:val>
                                            <p:strVal val="#ppt_x"/>
                                          </p:val>
                                        </p:tav>
                                      </p:tavLst>
                                    </p:anim>
                                    <p:anim calcmode="lin" valueType="num">
                                      <p:cBhvr additive="base">
                                        <p:cTn id="13" dur="500" fill="hold"/>
                                        <p:tgtEl>
                                          <p:spTgt spid="2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additive="base">
                                        <p:cTn id="17" dur="500" fill="hold"/>
                                        <p:tgtEl>
                                          <p:spTgt spid="30"/>
                                        </p:tgtEl>
                                        <p:attrNameLst>
                                          <p:attrName>ppt_x</p:attrName>
                                        </p:attrNameLst>
                                      </p:cBhvr>
                                      <p:tavLst>
                                        <p:tav tm="0">
                                          <p:val>
                                            <p:strVal val="#ppt_x"/>
                                          </p:val>
                                        </p:tav>
                                        <p:tav tm="100000">
                                          <p:val>
                                            <p:strVal val="#ppt_x"/>
                                          </p:val>
                                        </p:tav>
                                      </p:tavLst>
                                    </p:anim>
                                    <p:anim calcmode="lin" valueType="num">
                                      <p:cBhvr additive="base">
                                        <p:cTn id="18" dur="500" fill="hold"/>
                                        <p:tgtEl>
                                          <p:spTgt spid="30"/>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additive="base">
                                        <p:cTn id="22" dur="500" fill="hold"/>
                                        <p:tgtEl>
                                          <p:spTgt spid="31"/>
                                        </p:tgtEl>
                                        <p:attrNameLst>
                                          <p:attrName>ppt_x</p:attrName>
                                        </p:attrNameLst>
                                      </p:cBhvr>
                                      <p:tavLst>
                                        <p:tav tm="0">
                                          <p:val>
                                            <p:strVal val="#ppt_x"/>
                                          </p:val>
                                        </p:tav>
                                        <p:tav tm="100000">
                                          <p:val>
                                            <p:strVal val="#ppt_x"/>
                                          </p:val>
                                        </p:tav>
                                      </p:tavLst>
                                    </p:anim>
                                    <p:anim calcmode="lin" valueType="num">
                                      <p:cBhvr additive="base">
                                        <p:cTn id="23" dur="500" fill="hold"/>
                                        <p:tgtEl>
                                          <p:spTgt spid="31"/>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additive="base">
                                        <p:cTn id="27" dur="500" fill="hold"/>
                                        <p:tgtEl>
                                          <p:spTgt spid="32"/>
                                        </p:tgtEl>
                                        <p:attrNameLst>
                                          <p:attrName>ppt_x</p:attrName>
                                        </p:attrNameLst>
                                      </p:cBhvr>
                                      <p:tavLst>
                                        <p:tav tm="0">
                                          <p:val>
                                            <p:strVal val="#ppt_x"/>
                                          </p:val>
                                        </p:tav>
                                        <p:tav tm="100000">
                                          <p:val>
                                            <p:strVal val="#ppt_x"/>
                                          </p:val>
                                        </p:tav>
                                      </p:tavLst>
                                    </p:anim>
                                    <p:anim calcmode="lin" valueType="num">
                                      <p:cBhvr additive="base">
                                        <p:cTn id="28" dur="500" fill="hold"/>
                                        <p:tgtEl>
                                          <p:spTgt spid="32"/>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2" presetClass="entr" presetSubtype="4" fill="hold" grpId="0" nodeType="afterEffect">
                                  <p:stCondLst>
                                    <p:cond delay="0"/>
                                  </p:stCondLst>
                                  <p:childTnLst>
                                    <p:set>
                                      <p:cBhvr>
                                        <p:cTn id="31" dur="1" fill="hold">
                                          <p:stCondLst>
                                            <p:cond delay="0"/>
                                          </p:stCondLst>
                                        </p:cTn>
                                        <p:tgtEl>
                                          <p:spTgt spid="58"/>
                                        </p:tgtEl>
                                        <p:attrNameLst>
                                          <p:attrName>style.visibility</p:attrName>
                                        </p:attrNameLst>
                                      </p:cBhvr>
                                      <p:to>
                                        <p:strVal val="visible"/>
                                      </p:to>
                                    </p:set>
                                    <p:animEffect transition="in" filter="wipe(down)">
                                      <p:cBhvr>
                                        <p:cTn id="32" dur="500"/>
                                        <p:tgtEl>
                                          <p:spTgt spid="58"/>
                                        </p:tgtEl>
                                      </p:cBhvr>
                                    </p:animEffect>
                                  </p:childTnLst>
                                </p:cTn>
                              </p:par>
                              <p:par>
                                <p:cTn id="33" presetID="22" presetClass="entr" presetSubtype="8" fill="hold"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left)">
                                      <p:cBhvr>
                                        <p:cTn id="35" dur="500"/>
                                        <p:tgtEl>
                                          <p:spTgt spid="9"/>
                                        </p:tgtEl>
                                      </p:cBhvr>
                                    </p:animEffect>
                                  </p:childTnLst>
                                </p:cTn>
                              </p:par>
                            </p:childTnLst>
                          </p:cTn>
                        </p:par>
                        <p:par>
                          <p:cTn id="36" fill="hold">
                            <p:stCondLst>
                              <p:cond delay="3000"/>
                            </p:stCondLst>
                            <p:childTnLst>
                              <p:par>
                                <p:cTn id="37" presetID="2" presetClass="entr" presetSubtype="4" fill="hold" nodeType="afterEffect">
                                  <p:stCondLst>
                                    <p:cond delay="0"/>
                                  </p:stCondLst>
                                  <p:childTnLst>
                                    <p:set>
                                      <p:cBhvr>
                                        <p:cTn id="38" dur="1" fill="hold">
                                          <p:stCondLst>
                                            <p:cond delay="0"/>
                                          </p:stCondLst>
                                        </p:cTn>
                                        <p:tgtEl>
                                          <p:spTgt spid="34"/>
                                        </p:tgtEl>
                                        <p:attrNameLst>
                                          <p:attrName>style.visibility</p:attrName>
                                        </p:attrNameLst>
                                      </p:cBhvr>
                                      <p:to>
                                        <p:strVal val="visible"/>
                                      </p:to>
                                    </p:set>
                                    <p:anim calcmode="lin" valueType="num">
                                      <p:cBhvr additive="base">
                                        <p:cTn id="39" dur="500" fill="hold"/>
                                        <p:tgtEl>
                                          <p:spTgt spid="34"/>
                                        </p:tgtEl>
                                        <p:attrNameLst>
                                          <p:attrName>ppt_x</p:attrName>
                                        </p:attrNameLst>
                                      </p:cBhvr>
                                      <p:tavLst>
                                        <p:tav tm="0">
                                          <p:val>
                                            <p:strVal val="#ppt_x"/>
                                          </p:val>
                                        </p:tav>
                                        <p:tav tm="100000">
                                          <p:val>
                                            <p:strVal val="#ppt_x"/>
                                          </p:val>
                                        </p:tav>
                                      </p:tavLst>
                                    </p:anim>
                                    <p:anim calcmode="lin" valueType="num">
                                      <p:cBhvr additive="base">
                                        <p:cTn id="40" dur="500" fill="hold"/>
                                        <p:tgtEl>
                                          <p:spTgt spid="34"/>
                                        </p:tgtEl>
                                        <p:attrNameLst>
                                          <p:attrName>ppt_y</p:attrName>
                                        </p:attrNameLst>
                                      </p:cBhvr>
                                      <p:tavLst>
                                        <p:tav tm="0">
                                          <p:val>
                                            <p:strVal val="1+#ppt_h/2"/>
                                          </p:val>
                                        </p:tav>
                                        <p:tav tm="100000">
                                          <p:val>
                                            <p:strVal val="#ppt_y"/>
                                          </p:val>
                                        </p:tav>
                                      </p:tavLst>
                                    </p:anim>
                                  </p:childTnLst>
                                </p:cTn>
                              </p:par>
                            </p:childTnLst>
                          </p:cTn>
                        </p:par>
                        <p:par>
                          <p:cTn id="41" fill="hold">
                            <p:stCondLst>
                              <p:cond delay="3500"/>
                            </p:stCondLst>
                            <p:childTnLst>
                              <p:par>
                                <p:cTn id="42" presetID="2" presetClass="entr" presetSubtype="4" fill="hold" nodeType="afterEffect">
                                  <p:stCondLst>
                                    <p:cond delay="0"/>
                                  </p:stCondLst>
                                  <p:childTnLst>
                                    <p:set>
                                      <p:cBhvr>
                                        <p:cTn id="43" dur="1" fill="hold">
                                          <p:stCondLst>
                                            <p:cond delay="0"/>
                                          </p:stCondLst>
                                        </p:cTn>
                                        <p:tgtEl>
                                          <p:spTgt spid="35"/>
                                        </p:tgtEl>
                                        <p:attrNameLst>
                                          <p:attrName>style.visibility</p:attrName>
                                        </p:attrNameLst>
                                      </p:cBhvr>
                                      <p:to>
                                        <p:strVal val="visible"/>
                                      </p:to>
                                    </p:set>
                                    <p:anim calcmode="lin" valueType="num">
                                      <p:cBhvr additive="base">
                                        <p:cTn id="44" dur="500" fill="hold"/>
                                        <p:tgtEl>
                                          <p:spTgt spid="35"/>
                                        </p:tgtEl>
                                        <p:attrNameLst>
                                          <p:attrName>ppt_x</p:attrName>
                                        </p:attrNameLst>
                                      </p:cBhvr>
                                      <p:tavLst>
                                        <p:tav tm="0">
                                          <p:val>
                                            <p:strVal val="#ppt_x"/>
                                          </p:val>
                                        </p:tav>
                                        <p:tav tm="100000">
                                          <p:val>
                                            <p:strVal val="#ppt_x"/>
                                          </p:val>
                                        </p:tav>
                                      </p:tavLst>
                                    </p:anim>
                                    <p:anim calcmode="lin" valueType="num">
                                      <p:cBhvr additive="base">
                                        <p:cTn id="45" dur="500" fill="hold"/>
                                        <p:tgtEl>
                                          <p:spTgt spid="35"/>
                                        </p:tgtEl>
                                        <p:attrNameLst>
                                          <p:attrName>ppt_y</p:attrName>
                                        </p:attrNameLst>
                                      </p:cBhvr>
                                      <p:tavLst>
                                        <p:tav tm="0">
                                          <p:val>
                                            <p:strVal val="1+#ppt_h/2"/>
                                          </p:val>
                                        </p:tav>
                                        <p:tav tm="100000">
                                          <p:val>
                                            <p:strVal val="#ppt_y"/>
                                          </p:val>
                                        </p:tav>
                                      </p:tavLst>
                                    </p:anim>
                                  </p:childTnLst>
                                </p:cTn>
                              </p:par>
                            </p:childTnLst>
                          </p:cTn>
                        </p:par>
                        <p:par>
                          <p:cTn id="46" fill="hold">
                            <p:stCondLst>
                              <p:cond delay="4000"/>
                            </p:stCondLst>
                            <p:childTnLst>
                              <p:par>
                                <p:cTn id="47" presetID="2" presetClass="entr" presetSubtype="4" fill="hold" nodeType="afterEffect">
                                  <p:stCondLst>
                                    <p:cond delay="0"/>
                                  </p:stCondLst>
                                  <p:childTnLst>
                                    <p:set>
                                      <p:cBhvr>
                                        <p:cTn id="48" dur="1" fill="hold">
                                          <p:stCondLst>
                                            <p:cond delay="0"/>
                                          </p:stCondLst>
                                        </p:cTn>
                                        <p:tgtEl>
                                          <p:spTgt spid="38"/>
                                        </p:tgtEl>
                                        <p:attrNameLst>
                                          <p:attrName>style.visibility</p:attrName>
                                        </p:attrNameLst>
                                      </p:cBhvr>
                                      <p:to>
                                        <p:strVal val="visible"/>
                                      </p:to>
                                    </p:set>
                                    <p:anim calcmode="lin" valueType="num">
                                      <p:cBhvr additive="base">
                                        <p:cTn id="49" dur="500" fill="hold"/>
                                        <p:tgtEl>
                                          <p:spTgt spid="38"/>
                                        </p:tgtEl>
                                        <p:attrNameLst>
                                          <p:attrName>ppt_x</p:attrName>
                                        </p:attrNameLst>
                                      </p:cBhvr>
                                      <p:tavLst>
                                        <p:tav tm="0">
                                          <p:val>
                                            <p:strVal val="#ppt_x"/>
                                          </p:val>
                                        </p:tav>
                                        <p:tav tm="100000">
                                          <p:val>
                                            <p:strVal val="#ppt_x"/>
                                          </p:val>
                                        </p:tav>
                                      </p:tavLst>
                                    </p:anim>
                                    <p:anim calcmode="lin" valueType="num">
                                      <p:cBhvr additive="base">
                                        <p:cTn id="50" dur="500" fill="hold"/>
                                        <p:tgtEl>
                                          <p:spTgt spid="38"/>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39"/>
                                        </p:tgtEl>
                                        <p:attrNameLst>
                                          <p:attrName>style.visibility</p:attrName>
                                        </p:attrNameLst>
                                      </p:cBhvr>
                                      <p:to>
                                        <p:strVal val="visible"/>
                                      </p:to>
                                    </p:set>
                                    <p:anim calcmode="lin" valueType="num">
                                      <p:cBhvr additive="base">
                                        <p:cTn id="53" dur="500" fill="hold"/>
                                        <p:tgtEl>
                                          <p:spTgt spid="39"/>
                                        </p:tgtEl>
                                        <p:attrNameLst>
                                          <p:attrName>ppt_x</p:attrName>
                                        </p:attrNameLst>
                                      </p:cBhvr>
                                      <p:tavLst>
                                        <p:tav tm="0">
                                          <p:val>
                                            <p:strVal val="#ppt_x"/>
                                          </p:val>
                                        </p:tav>
                                        <p:tav tm="100000">
                                          <p:val>
                                            <p:strVal val="#ppt_x"/>
                                          </p:val>
                                        </p:tav>
                                      </p:tavLst>
                                    </p:anim>
                                    <p:anim calcmode="lin" valueType="num">
                                      <p:cBhvr additive="base">
                                        <p:cTn id="54" dur="500" fill="hold"/>
                                        <p:tgtEl>
                                          <p:spTgt spid="39"/>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37"/>
                                        </p:tgtEl>
                                        <p:attrNameLst>
                                          <p:attrName>style.visibility</p:attrName>
                                        </p:attrNameLst>
                                      </p:cBhvr>
                                      <p:to>
                                        <p:strVal val="visible"/>
                                      </p:to>
                                    </p:set>
                                    <p:anim calcmode="lin" valueType="num">
                                      <p:cBhvr additive="base">
                                        <p:cTn id="57" dur="500" fill="hold"/>
                                        <p:tgtEl>
                                          <p:spTgt spid="37"/>
                                        </p:tgtEl>
                                        <p:attrNameLst>
                                          <p:attrName>ppt_x</p:attrName>
                                        </p:attrNameLst>
                                      </p:cBhvr>
                                      <p:tavLst>
                                        <p:tav tm="0">
                                          <p:val>
                                            <p:strVal val="#ppt_x"/>
                                          </p:val>
                                        </p:tav>
                                        <p:tav tm="100000">
                                          <p:val>
                                            <p:strVal val="#ppt_x"/>
                                          </p:val>
                                        </p:tav>
                                      </p:tavLst>
                                    </p:anim>
                                    <p:anim calcmode="lin" valueType="num">
                                      <p:cBhvr additive="base">
                                        <p:cTn id="58" dur="500" fill="hold"/>
                                        <p:tgtEl>
                                          <p:spTgt spid="37"/>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40"/>
                                        </p:tgtEl>
                                        <p:attrNameLst>
                                          <p:attrName>style.visibility</p:attrName>
                                        </p:attrNameLst>
                                      </p:cBhvr>
                                      <p:to>
                                        <p:strVal val="visible"/>
                                      </p:to>
                                    </p:set>
                                    <p:anim calcmode="lin" valueType="num">
                                      <p:cBhvr additive="base">
                                        <p:cTn id="61" dur="500" fill="hold"/>
                                        <p:tgtEl>
                                          <p:spTgt spid="40"/>
                                        </p:tgtEl>
                                        <p:attrNameLst>
                                          <p:attrName>ppt_x</p:attrName>
                                        </p:attrNameLst>
                                      </p:cBhvr>
                                      <p:tavLst>
                                        <p:tav tm="0">
                                          <p:val>
                                            <p:strVal val="#ppt_x"/>
                                          </p:val>
                                        </p:tav>
                                        <p:tav tm="100000">
                                          <p:val>
                                            <p:strVal val="#ppt_x"/>
                                          </p:val>
                                        </p:tav>
                                      </p:tavLst>
                                    </p:anim>
                                    <p:anim calcmode="lin" valueType="num">
                                      <p:cBhvr additive="base">
                                        <p:cTn id="62" dur="500" fill="hold"/>
                                        <p:tgtEl>
                                          <p:spTgt spid="40"/>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36"/>
                                        </p:tgtEl>
                                        <p:attrNameLst>
                                          <p:attrName>style.visibility</p:attrName>
                                        </p:attrNameLst>
                                      </p:cBhvr>
                                      <p:to>
                                        <p:strVal val="visible"/>
                                      </p:to>
                                    </p:set>
                                    <p:anim calcmode="lin" valueType="num">
                                      <p:cBhvr additive="base">
                                        <p:cTn id="65" dur="500" fill="hold"/>
                                        <p:tgtEl>
                                          <p:spTgt spid="36"/>
                                        </p:tgtEl>
                                        <p:attrNameLst>
                                          <p:attrName>ppt_x</p:attrName>
                                        </p:attrNameLst>
                                      </p:cBhvr>
                                      <p:tavLst>
                                        <p:tav tm="0">
                                          <p:val>
                                            <p:strVal val="#ppt_x"/>
                                          </p:val>
                                        </p:tav>
                                        <p:tav tm="100000">
                                          <p:val>
                                            <p:strVal val="#ppt_x"/>
                                          </p:val>
                                        </p:tav>
                                      </p:tavLst>
                                    </p:anim>
                                    <p:anim calcmode="lin" valueType="num">
                                      <p:cBhvr additive="base">
                                        <p:cTn id="66" dur="500" fill="hold"/>
                                        <p:tgtEl>
                                          <p:spTgt spid="36"/>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41"/>
                                        </p:tgtEl>
                                        <p:attrNameLst>
                                          <p:attrName>style.visibility</p:attrName>
                                        </p:attrNameLst>
                                      </p:cBhvr>
                                      <p:to>
                                        <p:strVal val="visible"/>
                                      </p:to>
                                    </p:set>
                                    <p:anim calcmode="lin" valueType="num">
                                      <p:cBhvr additive="base">
                                        <p:cTn id="69" dur="500" fill="hold"/>
                                        <p:tgtEl>
                                          <p:spTgt spid="41"/>
                                        </p:tgtEl>
                                        <p:attrNameLst>
                                          <p:attrName>ppt_x</p:attrName>
                                        </p:attrNameLst>
                                      </p:cBhvr>
                                      <p:tavLst>
                                        <p:tav tm="0">
                                          <p:val>
                                            <p:strVal val="#ppt_x"/>
                                          </p:val>
                                        </p:tav>
                                        <p:tav tm="100000">
                                          <p:val>
                                            <p:strVal val="#ppt_x"/>
                                          </p:val>
                                        </p:tav>
                                      </p:tavLst>
                                    </p:anim>
                                    <p:anim calcmode="lin" valueType="num">
                                      <p:cBhvr additive="base">
                                        <p:cTn id="70" dur="500" fill="hold"/>
                                        <p:tgtEl>
                                          <p:spTgt spid="41"/>
                                        </p:tgtEl>
                                        <p:attrNameLst>
                                          <p:attrName>ppt_y</p:attrName>
                                        </p:attrNameLst>
                                      </p:cBhvr>
                                      <p:tavLst>
                                        <p:tav tm="0">
                                          <p:val>
                                            <p:strVal val="1+#ppt_h/2"/>
                                          </p:val>
                                        </p:tav>
                                        <p:tav tm="100000">
                                          <p:val>
                                            <p:strVal val="#ppt_y"/>
                                          </p:val>
                                        </p:tav>
                                      </p:tavLst>
                                    </p:anim>
                                  </p:childTnLst>
                                </p:cTn>
                              </p:par>
                            </p:childTnLst>
                          </p:cTn>
                        </p:par>
                        <p:par>
                          <p:cTn id="71" fill="hold">
                            <p:stCondLst>
                              <p:cond delay="4500"/>
                            </p:stCondLst>
                            <p:childTnLst>
                              <p:par>
                                <p:cTn id="72" presetID="2" presetClass="entr" presetSubtype="4" fill="hold" grpId="0" nodeType="afterEffect">
                                  <p:stCondLst>
                                    <p:cond delay="0"/>
                                  </p:stCondLst>
                                  <p:childTnLst>
                                    <p:set>
                                      <p:cBhvr>
                                        <p:cTn id="73" dur="1" fill="hold">
                                          <p:stCondLst>
                                            <p:cond delay="0"/>
                                          </p:stCondLst>
                                        </p:cTn>
                                        <p:tgtEl>
                                          <p:spTgt spid="42"/>
                                        </p:tgtEl>
                                        <p:attrNameLst>
                                          <p:attrName>style.visibility</p:attrName>
                                        </p:attrNameLst>
                                      </p:cBhvr>
                                      <p:to>
                                        <p:strVal val="visible"/>
                                      </p:to>
                                    </p:set>
                                    <p:anim calcmode="lin" valueType="num">
                                      <p:cBhvr additive="base">
                                        <p:cTn id="74" dur="500" fill="hold"/>
                                        <p:tgtEl>
                                          <p:spTgt spid="42"/>
                                        </p:tgtEl>
                                        <p:attrNameLst>
                                          <p:attrName>ppt_x</p:attrName>
                                        </p:attrNameLst>
                                      </p:cBhvr>
                                      <p:tavLst>
                                        <p:tav tm="0">
                                          <p:val>
                                            <p:strVal val="#ppt_x"/>
                                          </p:val>
                                        </p:tav>
                                        <p:tav tm="100000">
                                          <p:val>
                                            <p:strVal val="#ppt_x"/>
                                          </p:val>
                                        </p:tav>
                                      </p:tavLst>
                                    </p:anim>
                                    <p:anim calcmode="lin" valueType="num">
                                      <p:cBhvr additive="base">
                                        <p:cTn id="75" dur="500" fill="hold"/>
                                        <p:tgtEl>
                                          <p:spTgt spid="42"/>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0"/>
                                  </p:stCondLst>
                                  <p:childTnLst>
                                    <p:set>
                                      <p:cBhvr>
                                        <p:cTn id="77" dur="1" fill="hold">
                                          <p:stCondLst>
                                            <p:cond delay="0"/>
                                          </p:stCondLst>
                                        </p:cTn>
                                        <p:tgtEl>
                                          <p:spTgt spid="43"/>
                                        </p:tgtEl>
                                        <p:attrNameLst>
                                          <p:attrName>style.visibility</p:attrName>
                                        </p:attrNameLst>
                                      </p:cBhvr>
                                      <p:to>
                                        <p:strVal val="visible"/>
                                      </p:to>
                                    </p:set>
                                    <p:anim calcmode="lin" valueType="num">
                                      <p:cBhvr additive="base">
                                        <p:cTn id="78" dur="500" fill="hold"/>
                                        <p:tgtEl>
                                          <p:spTgt spid="43"/>
                                        </p:tgtEl>
                                        <p:attrNameLst>
                                          <p:attrName>ppt_x</p:attrName>
                                        </p:attrNameLst>
                                      </p:cBhvr>
                                      <p:tavLst>
                                        <p:tav tm="0">
                                          <p:val>
                                            <p:strVal val="#ppt_x"/>
                                          </p:val>
                                        </p:tav>
                                        <p:tav tm="100000">
                                          <p:val>
                                            <p:strVal val="#ppt_x"/>
                                          </p:val>
                                        </p:tav>
                                      </p:tavLst>
                                    </p:anim>
                                    <p:anim calcmode="lin" valueType="num">
                                      <p:cBhvr additive="base">
                                        <p:cTn id="79" dur="500" fill="hold"/>
                                        <p:tgtEl>
                                          <p:spTgt spid="43"/>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0"/>
                                  </p:stCondLst>
                                  <p:childTnLst>
                                    <p:set>
                                      <p:cBhvr>
                                        <p:cTn id="81" dur="1" fill="hold">
                                          <p:stCondLst>
                                            <p:cond delay="0"/>
                                          </p:stCondLst>
                                        </p:cTn>
                                        <p:tgtEl>
                                          <p:spTgt spid="45"/>
                                        </p:tgtEl>
                                        <p:attrNameLst>
                                          <p:attrName>style.visibility</p:attrName>
                                        </p:attrNameLst>
                                      </p:cBhvr>
                                      <p:to>
                                        <p:strVal val="visible"/>
                                      </p:to>
                                    </p:set>
                                    <p:anim calcmode="lin" valueType="num">
                                      <p:cBhvr additive="base">
                                        <p:cTn id="82" dur="500" fill="hold"/>
                                        <p:tgtEl>
                                          <p:spTgt spid="45"/>
                                        </p:tgtEl>
                                        <p:attrNameLst>
                                          <p:attrName>ppt_x</p:attrName>
                                        </p:attrNameLst>
                                      </p:cBhvr>
                                      <p:tavLst>
                                        <p:tav tm="0">
                                          <p:val>
                                            <p:strVal val="#ppt_x"/>
                                          </p:val>
                                        </p:tav>
                                        <p:tav tm="100000">
                                          <p:val>
                                            <p:strVal val="#ppt_x"/>
                                          </p:val>
                                        </p:tav>
                                      </p:tavLst>
                                    </p:anim>
                                    <p:anim calcmode="lin" valueType="num">
                                      <p:cBhvr additive="base">
                                        <p:cTn id="83" dur="500" fill="hold"/>
                                        <p:tgtEl>
                                          <p:spTgt spid="45"/>
                                        </p:tgtEl>
                                        <p:attrNameLst>
                                          <p:attrName>ppt_y</p:attrName>
                                        </p:attrNameLst>
                                      </p:cBhvr>
                                      <p:tavLst>
                                        <p:tav tm="0">
                                          <p:val>
                                            <p:strVal val="1+#ppt_h/2"/>
                                          </p:val>
                                        </p:tav>
                                        <p:tav tm="100000">
                                          <p:val>
                                            <p:strVal val="#ppt_y"/>
                                          </p:val>
                                        </p:tav>
                                      </p:tavLst>
                                    </p:anim>
                                  </p:childTnLst>
                                </p:cTn>
                              </p:par>
                              <p:par>
                                <p:cTn id="84" presetID="2" presetClass="entr" presetSubtype="4" fill="hold" nodeType="withEffect">
                                  <p:stCondLst>
                                    <p:cond delay="0"/>
                                  </p:stCondLst>
                                  <p:childTnLst>
                                    <p:set>
                                      <p:cBhvr>
                                        <p:cTn id="85" dur="1" fill="hold">
                                          <p:stCondLst>
                                            <p:cond delay="0"/>
                                          </p:stCondLst>
                                        </p:cTn>
                                        <p:tgtEl>
                                          <p:spTgt spid="47"/>
                                        </p:tgtEl>
                                        <p:attrNameLst>
                                          <p:attrName>style.visibility</p:attrName>
                                        </p:attrNameLst>
                                      </p:cBhvr>
                                      <p:to>
                                        <p:strVal val="visible"/>
                                      </p:to>
                                    </p:set>
                                    <p:anim calcmode="lin" valueType="num">
                                      <p:cBhvr additive="base">
                                        <p:cTn id="86" dur="500" fill="hold"/>
                                        <p:tgtEl>
                                          <p:spTgt spid="47"/>
                                        </p:tgtEl>
                                        <p:attrNameLst>
                                          <p:attrName>ppt_x</p:attrName>
                                        </p:attrNameLst>
                                      </p:cBhvr>
                                      <p:tavLst>
                                        <p:tav tm="0">
                                          <p:val>
                                            <p:strVal val="#ppt_x"/>
                                          </p:val>
                                        </p:tav>
                                        <p:tav tm="100000">
                                          <p:val>
                                            <p:strVal val="#ppt_x"/>
                                          </p:val>
                                        </p:tav>
                                      </p:tavLst>
                                    </p:anim>
                                    <p:anim calcmode="lin" valueType="num">
                                      <p:cBhvr additive="base">
                                        <p:cTn id="87" dur="500" fill="hold"/>
                                        <p:tgtEl>
                                          <p:spTgt spid="47"/>
                                        </p:tgtEl>
                                        <p:attrNameLst>
                                          <p:attrName>ppt_y</p:attrName>
                                        </p:attrNameLst>
                                      </p:cBhvr>
                                      <p:tavLst>
                                        <p:tav tm="0">
                                          <p:val>
                                            <p:strVal val="1+#ppt_h/2"/>
                                          </p:val>
                                        </p:tav>
                                        <p:tav tm="100000">
                                          <p:val>
                                            <p:strVal val="#ppt_y"/>
                                          </p:val>
                                        </p:tav>
                                      </p:tavLst>
                                    </p:anim>
                                  </p:childTnLst>
                                </p:cTn>
                              </p:par>
                              <p:par>
                                <p:cTn id="88" presetID="2" presetClass="entr" presetSubtype="4" fill="hold" nodeType="withEffect">
                                  <p:stCondLst>
                                    <p:cond delay="0"/>
                                  </p:stCondLst>
                                  <p:childTnLst>
                                    <p:set>
                                      <p:cBhvr>
                                        <p:cTn id="89" dur="1" fill="hold">
                                          <p:stCondLst>
                                            <p:cond delay="0"/>
                                          </p:stCondLst>
                                        </p:cTn>
                                        <p:tgtEl>
                                          <p:spTgt spid="48"/>
                                        </p:tgtEl>
                                        <p:attrNameLst>
                                          <p:attrName>style.visibility</p:attrName>
                                        </p:attrNameLst>
                                      </p:cBhvr>
                                      <p:to>
                                        <p:strVal val="visible"/>
                                      </p:to>
                                    </p:set>
                                    <p:anim calcmode="lin" valueType="num">
                                      <p:cBhvr additive="base">
                                        <p:cTn id="90" dur="500" fill="hold"/>
                                        <p:tgtEl>
                                          <p:spTgt spid="48"/>
                                        </p:tgtEl>
                                        <p:attrNameLst>
                                          <p:attrName>ppt_x</p:attrName>
                                        </p:attrNameLst>
                                      </p:cBhvr>
                                      <p:tavLst>
                                        <p:tav tm="0">
                                          <p:val>
                                            <p:strVal val="#ppt_x"/>
                                          </p:val>
                                        </p:tav>
                                        <p:tav tm="100000">
                                          <p:val>
                                            <p:strVal val="#ppt_x"/>
                                          </p:val>
                                        </p:tav>
                                      </p:tavLst>
                                    </p:anim>
                                    <p:anim calcmode="lin" valueType="num">
                                      <p:cBhvr additive="base">
                                        <p:cTn id="91" dur="500" fill="hold"/>
                                        <p:tgtEl>
                                          <p:spTgt spid="48"/>
                                        </p:tgtEl>
                                        <p:attrNameLst>
                                          <p:attrName>ppt_y</p:attrName>
                                        </p:attrNameLst>
                                      </p:cBhvr>
                                      <p:tavLst>
                                        <p:tav tm="0">
                                          <p:val>
                                            <p:strVal val="1+#ppt_h/2"/>
                                          </p:val>
                                        </p:tav>
                                        <p:tav tm="100000">
                                          <p:val>
                                            <p:strVal val="#ppt_y"/>
                                          </p:val>
                                        </p:tav>
                                      </p:tavLst>
                                    </p:anim>
                                  </p:childTnLst>
                                </p:cTn>
                              </p:par>
                              <p:par>
                                <p:cTn id="92" presetID="2" presetClass="entr" presetSubtype="4" fill="hold" nodeType="withEffect">
                                  <p:stCondLst>
                                    <p:cond delay="0"/>
                                  </p:stCondLst>
                                  <p:childTnLst>
                                    <p:set>
                                      <p:cBhvr>
                                        <p:cTn id="93" dur="1" fill="hold">
                                          <p:stCondLst>
                                            <p:cond delay="0"/>
                                          </p:stCondLst>
                                        </p:cTn>
                                        <p:tgtEl>
                                          <p:spTgt spid="49"/>
                                        </p:tgtEl>
                                        <p:attrNameLst>
                                          <p:attrName>style.visibility</p:attrName>
                                        </p:attrNameLst>
                                      </p:cBhvr>
                                      <p:to>
                                        <p:strVal val="visible"/>
                                      </p:to>
                                    </p:set>
                                    <p:anim calcmode="lin" valueType="num">
                                      <p:cBhvr additive="base">
                                        <p:cTn id="94" dur="500" fill="hold"/>
                                        <p:tgtEl>
                                          <p:spTgt spid="49"/>
                                        </p:tgtEl>
                                        <p:attrNameLst>
                                          <p:attrName>ppt_x</p:attrName>
                                        </p:attrNameLst>
                                      </p:cBhvr>
                                      <p:tavLst>
                                        <p:tav tm="0">
                                          <p:val>
                                            <p:strVal val="#ppt_x"/>
                                          </p:val>
                                        </p:tav>
                                        <p:tav tm="100000">
                                          <p:val>
                                            <p:strVal val="#ppt_x"/>
                                          </p:val>
                                        </p:tav>
                                      </p:tavLst>
                                    </p:anim>
                                    <p:anim calcmode="lin" valueType="num">
                                      <p:cBhvr additive="base">
                                        <p:cTn id="95" dur="500" fill="hold"/>
                                        <p:tgtEl>
                                          <p:spTgt spid="49"/>
                                        </p:tgtEl>
                                        <p:attrNameLst>
                                          <p:attrName>ppt_y</p:attrName>
                                        </p:attrNameLst>
                                      </p:cBhvr>
                                      <p:tavLst>
                                        <p:tav tm="0">
                                          <p:val>
                                            <p:strVal val="1+#ppt_h/2"/>
                                          </p:val>
                                        </p:tav>
                                        <p:tav tm="100000">
                                          <p:val>
                                            <p:strVal val="#ppt_y"/>
                                          </p:val>
                                        </p:tav>
                                      </p:tavLst>
                                    </p:anim>
                                  </p:childTnLst>
                                </p:cTn>
                              </p:par>
                              <p:par>
                                <p:cTn id="96" presetID="2" presetClass="entr" presetSubtype="4" fill="hold" grpId="0" nodeType="withEffect">
                                  <p:stCondLst>
                                    <p:cond delay="0"/>
                                  </p:stCondLst>
                                  <p:childTnLst>
                                    <p:set>
                                      <p:cBhvr>
                                        <p:cTn id="97" dur="1" fill="hold">
                                          <p:stCondLst>
                                            <p:cond delay="0"/>
                                          </p:stCondLst>
                                        </p:cTn>
                                        <p:tgtEl>
                                          <p:spTgt spid="44"/>
                                        </p:tgtEl>
                                        <p:attrNameLst>
                                          <p:attrName>style.visibility</p:attrName>
                                        </p:attrNameLst>
                                      </p:cBhvr>
                                      <p:to>
                                        <p:strVal val="visible"/>
                                      </p:to>
                                    </p:set>
                                    <p:anim calcmode="lin" valueType="num">
                                      <p:cBhvr additive="base">
                                        <p:cTn id="98" dur="500" fill="hold"/>
                                        <p:tgtEl>
                                          <p:spTgt spid="44"/>
                                        </p:tgtEl>
                                        <p:attrNameLst>
                                          <p:attrName>ppt_x</p:attrName>
                                        </p:attrNameLst>
                                      </p:cBhvr>
                                      <p:tavLst>
                                        <p:tav tm="0">
                                          <p:val>
                                            <p:strVal val="#ppt_x"/>
                                          </p:val>
                                        </p:tav>
                                        <p:tav tm="100000">
                                          <p:val>
                                            <p:strVal val="#ppt_x"/>
                                          </p:val>
                                        </p:tav>
                                      </p:tavLst>
                                    </p:anim>
                                    <p:anim calcmode="lin" valueType="num">
                                      <p:cBhvr additive="base">
                                        <p:cTn id="99" dur="500" fill="hold"/>
                                        <p:tgtEl>
                                          <p:spTgt spid="44"/>
                                        </p:tgtEl>
                                        <p:attrNameLst>
                                          <p:attrName>ppt_y</p:attrName>
                                        </p:attrNameLst>
                                      </p:cBhvr>
                                      <p:tavLst>
                                        <p:tav tm="0">
                                          <p:val>
                                            <p:strVal val="1+#ppt_h/2"/>
                                          </p:val>
                                        </p:tav>
                                        <p:tav tm="100000">
                                          <p:val>
                                            <p:strVal val="#ppt_y"/>
                                          </p:val>
                                        </p:tav>
                                      </p:tavLst>
                                    </p:anim>
                                  </p:childTnLst>
                                </p:cTn>
                              </p:par>
                              <p:par>
                                <p:cTn id="100" presetID="2" presetClass="entr" presetSubtype="4" fill="hold" nodeType="withEffect">
                                  <p:stCondLst>
                                    <p:cond delay="0"/>
                                  </p:stCondLst>
                                  <p:childTnLst>
                                    <p:set>
                                      <p:cBhvr>
                                        <p:cTn id="101" dur="1" fill="hold">
                                          <p:stCondLst>
                                            <p:cond delay="0"/>
                                          </p:stCondLst>
                                        </p:cTn>
                                        <p:tgtEl>
                                          <p:spTgt spid="46"/>
                                        </p:tgtEl>
                                        <p:attrNameLst>
                                          <p:attrName>style.visibility</p:attrName>
                                        </p:attrNameLst>
                                      </p:cBhvr>
                                      <p:to>
                                        <p:strVal val="visible"/>
                                      </p:to>
                                    </p:set>
                                    <p:anim calcmode="lin" valueType="num">
                                      <p:cBhvr additive="base">
                                        <p:cTn id="102" dur="500" fill="hold"/>
                                        <p:tgtEl>
                                          <p:spTgt spid="46"/>
                                        </p:tgtEl>
                                        <p:attrNameLst>
                                          <p:attrName>ppt_x</p:attrName>
                                        </p:attrNameLst>
                                      </p:cBhvr>
                                      <p:tavLst>
                                        <p:tav tm="0">
                                          <p:val>
                                            <p:strVal val="#ppt_x"/>
                                          </p:val>
                                        </p:tav>
                                        <p:tav tm="100000">
                                          <p:val>
                                            <p:strVal val="#ppt_x"/>
                                          </p:val>
                                        </p:tav>
                                      </p:tavLst>
                                    </p:anim>
                                    <p:anim calcmode="lin" valueType="num">
                                      <p:cBhvr additive="base">
                                        <p:cTn id="103" dur="500" fill="hold"/>
                                        <p:tgtEl>
                                          <p:spTgt spid="46"/>
                                        </p:tgtEl>
                                        <p:attrNameLst>
                                          <p:attrName>ppt_y</p:attrName>
                                        </p:attrNameLst>
                                      </p:cBhvr>
                                      <p:tavLst>
                                        <p:tav tm="0">
                                          <p:val>
                                            <p:strVal val="1+#ppt_h/2"/>
                                          </p:val>
                                        </p:tav>
                                        <p:tav tm="100000">
                                          <p:val>
                                            <p:strVal val="#ppt_y"/>
                                          </p:val>
                                        </p:tav>
                                      </p:tavLst>
                                    </p:anim>
                                  </p:childTnLst>
                                </p:cTn>
                              </p:par>
                            </p:childTnLst>
                          </p:cTn>
                        </p:par>
                        <p:par>
                          <p:cTn id="104" fill="hold">
                            <p:stCondLst>
                              <p:cond delay="5000"/>
                            </p:stCondLst>
                            <p:childTnLst>
                              <p:par>
                                <p:cTn id="105" presetID="2" presetClass="entr" presetSubtype="4" fill="hold" nodeType="afterEffect">
                                  <p:stCondLst>
                                    <p:cond delay="0"/>
                                  </p:stCondLst>
                                  <p:childTnLst>
                                    <p:set>
                                      <p:cBhvr>
                                        <p:cTn id="106" dur="1" fill="hold">
                                          <p:stCondLst>
                                            <p:cond delay="0"/>
                                          </p:stCondLst>
                                        </p:cTn>
                                        <p:tgtEl>
                                          <p:spTgt spid="50"/>
                                        </p:tgtEl>
                                        <p:attrNameLst>
                                          <p:attrName>style.visibility</p:attrName>
                                        </p:attrNameLst>
                                      </p:cBhvr>
                                      <p:to>
                                        <p:strVal val="visible"/>
                                      </p:to>
                                    </p:set>
                                    <p:anim calcmode="lin" valueType="num">
                                      <p:cBhvr additive="base">
                                        <p:cTn id="107" dur="500" fill="hold"/>
                                        <p:tgtEl>
                                          <p:spTgt spid="50"/>
                                        </p:tgtEl>
                                        <p:attrNameLst>
                                          <p:attrName>ppt_x</p:attrName>
                                        </p:attrNameLst>
                                      </p:cBhvr>
                                      <p:tavLst>
                                        <p:tav tm="0">
                                          <p:val>
                                            <p:strVal val="#ppt_x"/>
                                          </p:val>
                                        </p:tav>
                                        <p:tav tm="100000">
                                          <p:val>
                                            <p:strVal val="#ppt_x"/>
                                          </p:val>
                                        </p:tav>
                                      </p:tavLst>
                                    </p:anim>
                                    <p:anim calcmode="lin" valueType="num">
                                      <p:cBhvr additive="base">
                                        <p:cTn id="108" dur="500" fill="hold"/>
                                        <p:tgtEl>
                                          <p:spTgt spid="50"/>
                                        </p:tgtEl>
                                        <p:attrNameLst>
                                          <p:attrName>ppt_y</p:attrName>
                                        </p:attrNameLst>
                                      </p:cBhvr>
                                      <p:tavLst>
                                        <p:tav tm="0">
                                          <p:val>
                                            <p:strVal val="1+#ppt_h/2"/>
                                          </p:val>
                                        </p:tav>
                                        <p:tav tm="100000">
                                          <p:val>
                                            <p:strVal val="#ppt_y"/>
                                          </p:val>
                                        </p:tav>
                                      </p:tavLst>
                                    </p:anim>
                                  </p:childTnLst>
                                </p:cTn>
                              </p:par>
                              <p:par>
                                <p:cTn id="109" presetID="2" presetClass="entr" presetSubtype="4" fill="hold" nodeType="withEffect">
                                  <p:stCondLst>
                                    <p:cond delay="0"/>
                                  </p:stCondLst>
                                  <p:childTnLst>
                                    <p:set>
                                      <p:cBhvr>
                                        <p:cTn id="110" dur="1" fill="hold">
                                          <p:stCondLst>
                                            <p:cond delay="0"/>
                                          </p:stCondLst>
                                        </p:cTn>
                                        <p:tgtEl>
                                          <p:spTgt spid="51"/>
                                        </p:tgtEl>
                                        <p:attrNameLst>
                                          <p:attrName>style.visibility</p:attrName>
                                        </p:attrNameLst>
                                      </p:cBhvr>
                                      <p:to>
                                        <p:strVal val="visible"/>
                                      </p:to>
                                    </p:set>
                                    <p:anim calcmode="lin" valueType="num">
                                      <p:cBhvr additive="base">
                                        <p:cTn id="111" dur="500" fill="hold"/>
                                        <p:tgtEl>
                                          <p:spTgt spid="51"/>
                                        </p:tgtEl>
                                        <p:attrNameLst>
                                          <p:attrName>ppt_x</p:attrName>
                                        </p:attrNameLst>
                                      </p:cBhvr>
                                      <p:tavLst>
                                        <p:tav tm="0">
                                          <p:val>
                                            <p:strVal val="#ppt_x"/>
                                          </p:val>
                                        </p:tav>
                                        <p:tav tm="100000">
                                          <p:val>
                                            <p:strVal val="#ppt_x"/>
                                          </p:val>
                                        </p:tav>
                                      </p:tavLst>
                                    </p:anim>
                                    <p:anim calcmode="lin" valueType="num">
                                      <p:cBhvr additive="base">
                                        <p:cTn id="112" dur="500" fill="hold"/>
                                        <p:tgtEl>
                                          <p:spTgt spid="51"/>
                                        </p:tgtEl>
                                        <p:attrNameLst>
                                          <p:attrName>ppt_y</p:attrName>
                                        </p:attrNameLst>
                                      </p:cBhvr>
                                      <p:tavLst>
                                        <p:tav tm="0">
                                          <p:val>
                                            <p:strVal val="1+#ppt_h/2"/>
                                          </p:val>
                                        </p:tav>
                                        <p:tav tm="100000">
                                          <p:val>
                                            <p:strVal val="#ppt_y"/>
                                          </p:val>
                                        </p:tav>
                                      </p:tavLst>
                                    </p:anim>
                                  </p:childTnLst>
                                </p:cTn>
                              </p:par>
                              <p:par>
                                <p:cTn id="113" presetID="2" presetClass="entr" presetSubtype="4" fill="hold" nodeType="withEffect">
                                  <p:stCondLst>
                                    <p:cond delay="0"/>
                                  </p:stCondLst>
                                  <p:childTnLst>
                                    <p:set>
                                      <p:cBhvr>
                                        <p:cTn id="114" dur="1" fill="hold">
                                          <p:stCondLst>
                                            <p:cond delay="0"/>
                                          </p:stCondLst>
                                        </p:cTn>
                                        <p:tgtEl>
                                          <p:spTgt spid="52"/>
                                        </p:tgtEl>
                                        <p:attrNameLst>
                                          <p:attrName>style.visibility</p:attrName>
                                        </p:attrNameLst>
                                      </p:cBhvr>
                                      <p:to>
                                        <p:strVal val="visible"/>
                                      </p:to>
                                    </p:set>
                                    <p:anim calcmode="lin" valueType="num">
                                      <p:cBhvr additive="base">
                                        <p:cTn id="115" dur="500" fill="hold"/>
                                        <p:tgtEl>
                                          <p:spTgt spid="52"/>
                                        </p:tgtEl>
                                        <p:attrNameLst>
                                          <p:attrName>ppt_x</p:attrName>
                                        </p:attrNameLst>
                                      </p:cBhvr>
                                      <p:tavLst>
                                        <p:tav tm="0">
                                          <p:val>
                                            <p:strVal val="#ppt_x"/>
                                          </p:val>
                                        </p:tav>
                                        <p:tav tm="100000">
                                          <p:val>
                                            <p:strVal val="#ppt_x"/>
                                          </p:val>
                                        </p:tav>
                                      </p:tavLst>
                                    </p:anim>
                                    <p:anim calcmode="lin" valueType="num">
                                      <p:cBhvr additive="base">
                                        <p:cTn id="116" dur="500" fill="hold"/>
                                        <p:tgtEl>
                                          <p:spTgt spid="52"/>
                                        </p:tgtEl>
                                        <p:attrNameLst>
                                          <p:attrName>ppt_y</p:attrName>
                                        </p:attrNameLst>
                                      </p:cBhvr>
                                      <p:tavLst>
                                        <p:tav tm="0">
                                          <p:val>
                                            <p:strVal val="1+#ppt_h/2"/>
                                          </p:val>
                                        </p:tav>
                                        <p:tav tm="100000">
                                          <p:val>
                                            <p:strVal val="#ppt_y"/>
                                          </p:val>
                                        </p:tav>
                                      </p:tavLst>
                                    </p:anim>
                                  </p:childTnLst>
                                </p:cTn>
                              </p:par>
                              <p:par>
                                <p:cTn id="117" presetID="2" presetClass="entr" presetSubtype="4" fill="hold" nodeType="withEffect">
                                  <p:stCondLst>
                                    <p:cond delay="0"/>
                                  </p:stCondLst>
                                  <p:childTnLst>
                                    <p:set>
                                      <p:cBhvr>
                                        <p:cTn id="118" dur="1" fill="hold">
                                          <p:stCondLst>
                                            <p:cond delay="0"/>
                                          </p:stCondLst>
                                        </p:cTn>
                                        <p:tgtEl>
                                          <p:spTgt spid="53"/>
                                        </p:tgtEl>
                                        <p:attrNameLst>
                                          <p:attrName>style.visibility</p:attrName>
                                        </p:attrNameLst>
                                      </p:cBhvr>
                                      <p:to>
                                        <p:strVal val="visible"/>
                                      </p:to>
                                    </p:set>
                                    <p:anim calcmode="lin" valueType="num">
                                      <p:cBhvr additive="base">
                                        <p:cTn id="119" dur="500" fill="hold"/>
                                        <p:tgtEl>
                                          <p:spTgt spid="53"/>
                                        </p:tgtEl>
                                        <p:attrNameLst>
                                          <p:attrName>ppt_x</p:attrName>
                                        </p:attrNameLst>
                                      </p:cBhvr>
                                      <p:tavLst>
                                        <p:tav tm="0">
                                          <p:val>
                                            <p:strVal val="#ppt_x"/>
                                          </p:val>
                                        </p:tav>
                                        <p:tav tm="100000">
                                          <p:val>
                                            <p:strVal val="#ppt_x"/>
                                          </p:val>
                                        </p:tav>
                                      </p:tavLst>
                                    </p:anim>
                                    <p:anim calcmode="lin" valueType="num">
                                      <p:cBhvr additive="base">
                                        <p:cTn id="120" dur="500" fill="hold"/>
                                        <p:tgtEl>
                                          <p:spTgt spid="53"/>
                                        </p:tgtEl>
                                        <p:attrNameLst>
                                          <p:attrName>ppt_y</p:attrName>
                                        </p:attrNameLst>
                                      </p:cBhvr>
                                      <p:tavLst>
                                        <p:tav tm="0">
                                          <p:val>
                                            <p:strVal val="1+#ppt_h/2"/>
                                          </p:val>
                                        </p:tav>
                                        <p:tav tm="100000">
                                          <p:val>
                                            <p:strVal val="#ppt_y"/>
                                          </p:val>
                                        </p:tav>
                                      </p:tavLst>
                                    </p:anim>
                                  </p:childTnLst>
                                </p:cTn>
                              </p:par>
                              <p:par>
                                <p:cTn id="121" presetID="2" presetClass="entr" presetSubtype="4" fill="hold" grpId="0" nodeType="withEffect">
                                  <p:stCondLst>
                                    <p:cond delay="0"/>
                                  </p:stCondLst>
                                  <p:childTnLst>
                                    <p:set>
                                      <p:cBhvr>
                                        <p:cTn id="122" dur="1" fill="hold">
                                          <p:stCondLst>
                                            <p:cond delay="0"/>
                                          </p:stCondLst>
                                        </p:cTn>
                                        <p:tgtEl>
                                          <p:spTgt spid="54"/>
                                        </p:tgtEl>
                                        <p:attrNameLst>
                                          <p:attrName>style.visibility</p:attrName>
                                        </p:attrNameLst>
                                      </p:cBhvr>
                                      <p:to>
                                        <p:strVal val="visible"/>
                                      </p:to>
                                    </p:set>
                                    <p:anim calcmode="lin" valueType="num">
                                      <p:cBhvr additive="base">
                                        <p:cTn id="123" dur="500" fill="hold"/>
                                        <p:tgtEl>
                                          <p:spTgt spid="54"/>
                                        </p:tgtEl>
                                        <p:attrNameLst>
                                          <p:attrName>ppt_x</p:attrName>
                                        </p:attrNameLst>
                                      </p:cBhvr>
                                      <p:tavLst>
                                        <p:tav tm="0">
                                          <p:val>
                                            <p:strVal val="#ppt_x"/>
                                          </p:val>
                                        </p:tav>
                                        <p:tav tm="100000">
                                          <p:val>
                                            <p:strVal val="#ppt_x"/>
                                          </p:val>
                                        </p:tav>
                                      </p:tavLst>
                                    </p:anim>
                                    <p:anim calcmode="lin" valueType="num">
                                      <p:cBhvr additive="base">
                                        <p:cTn id="124" dur="500" fill="hold"/>
                                        <p:tgtEl>
                                          <p:spTgt spid="54"/>
                                        </p:tgtEl>
                                        <p:attrNameLst>
                                          <p:attrName>ppt_y</p:attrName>
                                        </p:attrNameLst>
                                      </p:cBhvr>
                                      <p:tavLst>
                                        <p:tav tm="0">
                                          <p:val>
                                            <p:strVal val="1+#ppt_h/2"/>
                                          </p:val>
                                        </p:tav>
                                        <p:tav tm="100000">
                                          <p:val>
                                            <p:strVal val="#ppt_y"/>
                                          </p:val>
                                        </p:tav>
                                      </p:tavLst>
                                    </p:anim>
                                  </p:childTnLst>
                                </p:cTn>
                              </p:par>
                              <p:par>
                                <p:cTn id="125" presetID="2" presetClass="entr" presetSubtype="4" fill="hold" grpId="0" nodeType="withEffect">
                                  <p:stCondLst>
                                    <p:cond delay="0"/>
                                  </p:stCondLst>
                                  <p:childTnLst>
                                    <p:set>
                                      <p:cBhvr>
                                        <p:cTn id="126" dur="1" fill="hold">
                                          <p:stCondLst>
                                            <p:cond delay="0"/>
                                          </p:stCondLst>
                                        </p:cTn>
                                        <p:tgtEl>
                                          <p:spTgt spid="55"/>
                                        </p:tgtEl>
                                        <p:attrNameLst>
                                          <p:attrName>style.visibility</p:attrName>
                                        </p:attrNameLst>
                                      </p:cBhvr>
                                      <p:to>
                                        <p:strVal val="visible"/>
                                      </p:to>
                                    </p:set>
                                    <p:anim calcmode="lin" valueType="num">
                                      <p:cBhvr additive="base">
                                        <p:cTn id="127" dur="500" fill="hold"/>
                                        <p:tgtEl>
                                          <p:spTgt spid="55"/>
                                        </p:tgtEl>
                                        <p:attrNameLst>
                                          <p:attrName>ppt_x</p:attrName>
                                        </p:attrNameLst>
                                      </p:cBhvr>
                                      <p:tavLst>
                                        <p:tav tm="0">
                                          <p:val>
                                            <p:strVal val="#ppt_x"/>
                                          </p:val>
                                        </p:tav>
                                        <p:tav tm="100000">
                                          <p:val>
                                            <p:strVal val="#ppt_x"/>
                                          </p:val>
                                        </p:tav>
                                      </p:tavLst>
                                    </p:anim>
                                    <p:anim calcmode="lin" valueType="num">
                                      <p:cBhvr additive="base">
                                        <p:cTn id="128" dur="500" fill="hold"/>
                                        <p:tgtEl>
                                          <p:spTgt spid="55"/>
                                        </p:tgtEl>
                                        <p:attrNameLst>
                                          <p:attrName>ppt_y</p:attrName>
                                        </p:attrNameLst>
                                      </p:cBhvr>
                                      <p:tavLst>
                                        <p:tav tm="0">
                                          <p:val>
                                            <p:strVal val="1+#ppt_h/2"/>
                                          </p:val>
                                        </p:tav>
                                        <p:tav tm="100000">
                                          <p:val>
                                            <p:strVal val="#ppt_y"/>
                                          </p:val>
                                        </p:tav>
                                      </p:tavLst>
                                    </p:anim>
                                  </p:childTnLst>
                                </p:cTn>
                              </p:par>
                              <p:par>
                                <p:cTn id="129" presetID="2" presetClass="entr" presetSubtype="4" fill="hold" grpId="0" nodeType="withEffect">
                                  <p:stCondLst>
                                    <p:cond delay="0"/>
                                  </p:stCondLst>
                                  <p:childTnLst>
                                    <p:set>
                                      <p:cBhvr>
                                        <p:cTn id="130" dur="1" fill="hold">
                                          <p:stCondLst>
                                            <p:cond delay="0"/>
                                          </p:stCondLst>
                                        </p:cTn>
                                        <p:tgtEl>
                                          <p:spTgt spid="56"/>
                                        </p:tgtEl>
                                        <p:attrNameLst>
                                          <p:attrName>style.visibility</p:attrName>
                                        </p:attrNameLst>
                                      </p:cBhvr>
                                      <p:to>
                                        <p:strVal val="visible"/>
                                      </p:to>
                                    </p:set>
                                    <p:anim calcmode="lin" valueType="num">
                                      <p:cBhvr additive="base">
                                        <p:cTn id="131" dur="500" fill="hold"/>
                                        <p:tgtEl>
                                          <p:spTgt spid="56"/>
                                        </p:tgtEl>
                                        <p:attrNameLst>
                                          <p:attrName>ppt_x</p:attrName>
                                        </p:attrNameLst>
                                      </p:cBhvr>
                                      <p:tavLst>
                                        <p:tav tm="0">
                                          <p:val>
                                            <p:strVal val="#ppt_x"/>
                                          </p:val>
                                        </p:tav>
                                        <p:tav tm="100000">
                                          <p:val>
                                            <p:strVal val="#ppt_x"/>
                                          </p:val>
                                        </p:tav>
                                      </p:tavLst>
                                    </p:anim>
                                    <p:anim calcmode="lin" valueType="num">
                                      <p:cBhvr additive="base">
                                        <p:cTn id="132" dur="500" fill="hold"/>
                                        <p:tgtEl>
                                          <p:spTgt spid="56"/>
                                        </p:tgtEl>
                                        <p:attrNameLst>
                                          <p:attrName>ppt_y</p:attrName>
                                        </p:attrNameLst>
                                      </p:cBhvr>
                                      <p:tavLst>
                                        <p:tav tm="0">
                                          <p:val>
                                            <p:strVal val="1+#ppt_h/2"/>
                                          </p:val>
                                        </p:tav>
                                        <p:tav tm="100000">
                                          <p:val>
                                            <p:strVal val="#ppt_y"/>
                                          </p:val>
                                        </p:tav>
                                      </p:tavLst>
                                    </p:anim>
                                  </p:childTnLst>
                                </p:cTn>
                              </p:par>
                              <p:par>
                                <p:cTn id="133" presetID="2" presetClass="entr" presetSubtype="4" fill="hold" grpId="0" nodeType="withEffect">
                                  <p:stCondLst>
                                    <p:cond delay="0"/>
                                  </p:stCondLst>
                                  <p:childTnLst>
                                    <p:set>
                                      <p:cBhvr>
                                        <p:cTn id="134" dur="1" fill="hold">
                                          <p:stCondLst>
                                            <p:cond delay="0"/>
                                          </p:stCondLst>
                                        </p:cTn>
                                        <p:tgtEl>
                                          <p:spTgt spid="57"/>
                                        </p:tgtEl>
                                        <p:attrNameLst>
                                          <p:attrName>style.visibility</p:attrName>
                                        </p:attrNameLst>
                                      </p:cBhvr>
                                      <p:to>
                                        <p:strVal val="visible"/>
                                      </p:to>
                                    </p:set>
                                    <p:anim calcmode="lin" valueType="num">
                                      <p:cBhvr additive="base">
                                        <p:cTn id="135" dur="500" fill="hold"/>
                                        <p:tgtEl>
                                          <p:spTgt spid="57"/>
                                        </p:tgtEl>
                                        <p:attrNameLst>
                                          <p:attrName>ppt_x</p:attrName>
                                        </p:attrNameLst>
                                      </p:cBhvr>
                                      <p:tavLst>
                                        <p:tav tm="0">
                                          <p:val>
                                            <p:strVal val="#ppt_x"/>
                                          </p:val>
                                        </p:tav>
                                        <p:tav tm="100000">
                                          <p:val>
                                            <p:strVal val="#ppt_x"/>
                                          </p:val>
                                        </p:tav>
                                      </p:tavLst>
                                    </p:anim>
                                    <p:anim calcmode="lin" valueType="num">
                                      <p:cBhvr additive="base">
                                        <p:cTn id="136" dur="500" fill="hold"/>
                                        <p:tgtEl>
                                          <p:spTgt spid="57"/>
                                        </p:tgtEl>
                                        <p:attrNameLst>
                                          <p:attrName>ppt_y</p:attrName>
                                        </p:attrNameLst>
                                      </p:cBhvr>
                                      <p:tavLst>
                                        <p:tav tm="0">
                                          <p:val>
                                            <p:strVal val="1+#ppt_h/2"/>
                                          </p:val>
                                        </p:tav>
                                        <p:tav tm="100000">
                                          <p:val>
                                            <p:strVal val="#ppt_y"/>
                                          </p:val>
                                        </p:tav>
                                      </p:tavLst>
                                    </p:anim>
                                  </p:childTnLst>
                                </p:cTn>
                              </p:par>
                            </p:childTnLst>
                          </p:cTn>
                        </p:par>
                        <p:par>
                          <p:cTn id="137" fill="hold">
                            <p:stCondLst>
                              <p:cond delay="5500"/>
                            </p:stCondLst>
                            <p:childTnLst>
                              <p:par>
                                <p:cTn id="138" presetID="2" presetClass="entr" presetSubtype="8" fill="hold" grpId="0" nodeType="afterEffect">
                                  <p:stCondLst>
                                    <p:cond delay="0"/>
                                  </p:stCondLst>
                                  <p:childTnLst>
                                    <p:set>
                                      <p:cBhvr>
                                        <p:cTn id="139" dur="1" fill="hold">
                                          <p:stCondLst>
                                            <p:cond delay="0"/>
                                          </p:stCondLst>
                                        </p:cTn>
                                        <p:tgtEl>
                                          <p:spTgt spid="5"/>
                                        </p:tgtEl>
                                        <p:attrNameLst>
                                          <p:attrName>style.visibility</p:attrName>
                                        </p:attrNameLst>
                                      </p:cBhvr>
                                      <p:to>
                                        <p:strVal val="visible"/>
                                      </p:to>
                                    </p:set>
                                    <p:anim calcmode="lin" valueType="num">
                                      <p:cBhvr additive="base">
                                        <p:cTn id="140" dur="500" fill="hold"/>
                                        <p:tgtEl>
                                          <p:spTgt spid="5"/>
                                        </p:tgtEl>
                                        <p:attrNameLst>
                                          <p:attrName>ppt_x</p:attrName>
                                        </p:attrNameLst>
                                      </p:cBhvr>
                                      <p:tavLst>
                                        <p:tav tm="0">
                                          <p:val>
                                            <p:strVal val="0-#ppt_w/2"/>
                                          </p:val>
                                        </p:tav>
                                        <p:tav tm="100000">
                                          <p:val>
                                            <p:strVal val="#ppt_x"/>
                                          </p:val>
                                        </p:tav>
                                      </p:tavLst>
                                    </p:anim>
                                    <p:anim calcmode="lin" valueType="num">
                                      <p:cBhvr additive="base">
                                        <p:cTn id="141" dur="500" fill="hold"/>
                                        <p:tgtEl>
                                          <p:spTgt spid="5"/>
                                        </p:tgtEl>
                                        <p:attrNameLst>
                                          <p:attrName>ppt_y</p:attrName>
                                        </p:attrNameLst>
                                      </p:cBhvr>
                                      <p:tavLst>
                                        <p:tav tm="0">
                                          <p:val>
                                            <p:strVal val="#ppt_y"/>
                                          </p:val>
                                        </p:tav>
                                        <p:tav tm="100000">
                                          <p:val>
                                            <p:strVal val="#ppt_y"/>
                                          </p:val>
                                        </p:tav>
                                      </p:tavLst>
                                    </p:anim>
                                  </p:childTnLst>
                                </p:cTn>
                              </p:par>
                            </p:childTnLst>
                          </p:cTn>
                        </p:par>
                        <p:par>
                          <p:cTn id="142" fill="hold">
                            <p:stCondLst>
                              <p:cond delay="6000"/>
                            </p:stCondLst>
                            <p:childTnLst>
                              <p:par>
                                <p:cTn id="143" presetID="2" presetClass="entr" presetSubtype="4" fill="hold" grpId="0" nodeType="afterEffect">
                                  <p:stCondLst>
                                    <p:cond delay="0"/>
                                  </p:stCondLst>
                                  <p:childTnLst>
                                    <p:set>
                                      <p:cBhvr>
                                        <p:cTn id="144" dur="1" fill="hold">
                                          <p:stCondLst>
                                            <p:cond delay="0"/>
                                          </p:stCondLst>
                                        </p:cTn>
                                        <p:tgtEl>
                                          <p:spTgt spid="6"/>
                                        </p:tgtEl>
                                        <p:attrNameLst>
                                          <p:attrName>style.visibility</p:attrName>
                                        </p:attrNameLst>
                                      </p:cBhvr>
                                      <p:to>
                                        <p:strVal val="visible"/>
                                      </p:to>
                                    </p:set>
                                    <p:anim calcmode="lin" valueType="num">
                                      <p:cBhvr additive="base">
                                        <p:cTn id="145" dur="500" fill="hold"/>
                                        <p:tgtEl>
                                          <p:spTgt spid="6"/>
                                        </p:tgtEl>
                                        <p:attrNameLst>
                                          <p:attrName>ppt_x</p:attrName>
                                        </p:attrNameLst>
                                      </p:cBhvr>
                                      <p:tavLst>
                                        <p:tav tm="0">
                                          <p:val>
                                            <p:strVal val="#ppt_x"/>
                                          </p:val>
                                        </p:tav>
                                        <p:tav tm="100000">
                                          <p:val>
                                            <p:strVal val="#ppt_x"/>
                                          </p:val>
                                        </p:tav>
                                      </p:tavLst>
                                    </p:anim>
                                    <p:anim calcmode="lin" valueType="num">
                                      <p:cBhvr additive="base">
                                        <p:cTn id="146" dur="500" fill="hold"/>
                                        <p:tgtEl>
                                          <p:spTgt spid="6"/>
                                        </p:tgtEl>
                                        <p:attrNameLst>
                                          <p:attrName>ppt_y</p:attrName>
                                        </p:attrNameLst>
                                      </p:cBhvr>
                                      <p:tavLst>
                                        <p:tav tm="0">
                                          <p:val>
                                            <p:strVal val="1+#ppt_h/2"/>
                                          </p:val>
                                        </p:tav>
                                        <p:tav tm="100000">
                                          <p:val>
                                            <p:strVal val="#ppt_y"/>
                                          </p:val>
                                        </p:tav>
                                      </p:tavLst>
                                    </p:anim>
                                  </p:childTnLst>
                                </p:cTn>
                              </p:par>
                              <p:par>
                                <p:cTn id="147" presetID="2" presetClass="entr" presetSubtype="4" fill="hold" grpId="0" nodeType="withEffect">
                                  <p:stCondLst>
                                    <p:cond delay="0"/>
                                  </p:stCondLst>
                                  <p:childTnLst>
                                    <p:set>
                                      <p:cBhvr>
                                        <p:cTn id="148" dur="1" fill="hold">
                                          <p:stCondLst>
                                            <p:cond delay="0"/>
                                          </p:stCondLst>
                                        </p:cTn>
                                        <p:tgtEl>
                                          <p:spTgt spid="7"/>
                                        </p:tgtEl>
                                        <p:attrNameLst>
                                          <p:attrName>style.visibility</p:attrName>
                                        </p:attrNameLst>
                                      </p:cBhvr>
                                      <p:to>
                                        <p:strVal val="visible"/>
                                      </p:to>
                                    </p:set>
                                    <p:anim calcmode="lin" valueType="num">
                                      <p:cBhvr additive="base">
                                        <p:cTn id="149" dur="500" fill="hold"/>
                                        <p:tgtEl>
                                          <p:spTgt spid="7"/>
                                        </p:tgtEl>
                                        <p:attrNameLst>
                                          <p:attrName>ppt_x</p:attrName>
                                        </p:attrNameLst>
                                      </p:cBhvr>
                                      <p:tavLst>
                                        <p:tav tm="0">
                                          <p:val>
                                            <p:strVal val="#ppt_x"/>
                                          </p:val>
                                        </p:tav>
                                        <p:tav tm="100000">
                                          <p:val>
                                            <p:strVal val="#ppt_x"/>
                                          </p:val>
                                        </p:tav>
                                      </p:tavLst>
                                    </p:anim>
                                    <p:anim calcmode="lin" valueType="num">
                                      <p:cBhvr additive="base">
                                        <p:cTn id="150" dur="500" fill="hold"/>
                                        <p:tgtEl>
                                          <p:spTgt spid="7"/>
                                        </p:tgtEl>
                                        <p:attrNameLst>
                                          <p:attrName>ppt_y</p:attrName>
                                        </p:attrNameLst>
                                      </p:cBhvr>
                                      <p:tavLst>
                                        <p:tav tm="0">
                                          <p:val>
                                            <p:strVal val="1+#ppt_h/2"/>
                                          </p:val>
                                        </p:tav>
                                        <p:tav tm="100000">
                                          <p:val>
                                            <p:strVal val="#ppt_y"/>
                                          </p:val>
                                        </p:tav>
                                      </p:tavLst>
                                    </p:anim>
                                  </p:childTnLst>
                                </p:cTn>
                              </p:par>
                              <p:par>
                                <p:cTn id="151" presetID="2" presetClass="entr" presetSubtype="4" fill="hold" grpId="0" nodeType="withEffect">
                                  <p:stCondLst>
                                    <p:cond delay="0"/>
                                  </p:stCondLst>
                                  <p:childTnLst>
                                    <p:set>
                                      <p:cBhvr>
                                        <p:cTn id="152" dur="1" fill="hold">
                                          <p:stCondLst>
                                            <p:cond delay="0"/>
                                          </p:stCondLst>
                                        </p:cTn>
                                        <p:tgtEl>
                                          <p:spTgt spid="8"/>
                                        </p:tgtEl>
                                        <p:attrNameLst>
                                          <p:attrName>style.visibility</p:attrName>
                                        </p:attrNameLst>
                                      </p:cBhvr>
                                      <p:to>
                                        <p:strVal val="visible"/>
                                      </p:to>
                                    </p:set>
                                    <p:anim calcmode="lin" valueType="num">
                                      <p:cBhvr additive="base">
                                        <p:cTn id="153" dur="500" fill="hold"/>
                                        <p:tgtEl>
                                          <p:spTgt spid="8"/>
                                        </p:tgtEl>
                                        <p:attrNameLst>
                                          <p:attrName>ppt_x</p:attrName>
                                        </p:attrNameLst>
                                      </p:cBhvr>
                                      <p:tavLst>
                                        <p:tav tm="0">
                                          <p:val>
                                            <p:strVal val="#ppt_x"/>
                                          </p:val>
                                        </p:tav>
                                        <p:tav tm="100000">
                                          <p:val>
                                            <p:strVal val="#ppt_x"/>
                                          </p:val>
                                        </p:tav>
                                      </p:tavLst>
                                    </p:anim>
                                    <p:anim calcmode="lin" valueType="num">
                                      <p:cBhvr additive="base">
                                        <p:cTn id="15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28" grpId="0"/>
      <p:bldP spid="29" grpId="0"/>
      <p:bldP spid="30" grpId="0"/>
      <p:bldP spid="31" grpId="0"/>
      <p:bldP spid="32" grpId="0"/>
      <p:bldP spid="39" grpId="0"/>
      <p:bldP spid="40" grpId="0"/>
      <p:bldP spid="41" grpId="0"/>
      <p:bldP spid="42" grpId="0"/>
      <p:bldP spid="43" grpId="0"/>
      <p:bldP spid="44" grpId="0"/>
      <p:bldP spid="45" grpId="0"/>
      <p:bldP spid="54" grpId="0"/>
      <p:bldP spid="55" grpId="0"/>
      <p:bldP spid="56" grpId="0"/>
      <p:bldP spid="57" grpId="0"/>
      <p:bldP spid="5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D695A36F-65DE-4BA0-B27D-38DF64854EAF}"/>
              </a:ext>
            </a:extLst>
          </p:cNvPr>
          <p:cNvGrpSpPr/>
          <p:nvPr/>
        </p:nvGrpSpPr>
        <p:grpSpPr>
          <a:xfrm>
            <a:off x="3613427" y="282265"/>
            <a:ext cx="4965147" cy="609273"/>
            <a:chOff x="3613427" y="282265"/>
            <a:chExt cx="4965147" cy="609273"/>
          </a:xfrm>
        </p:grpSpPr>
        <p:pic>
          <p:nvPicPr>
            <p:cNvPr id="3" name="图片 2">
              <a:extLst>
                <a:ext uri="{FF2B5EF4-FFF2-40B4-BE49-F238E27FC236}">
                  <a16:creationId xmlns="" xmlns:a16="http://schemas.microsoft.com/office/drawing/2014/main" id="{4312625C-EC29-4849-86F1-F33EAD8EA86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V="1">
              <a:off x="3737908" y="282265"/>
              <a:ext cx="4716185" cy="609273"/>
            </a:xfrm>
            <a:prstGeom prst="rect">
              <a:avLst/>
            </a:prstGeom>
          </p:spPr>
        </p:pic>
        <p:sp>
          <p:nvSpPr>
            <p:cNvPr id="4" name="文本框 3">
              <a:extLst>
                <a:ext uri="{FF2B5EF4-FFF2-40B4-BE49-F238E27FC236}">
                  <a16:creationId xmlns="" xmlns:a16="http://schemas.microsoft.com/office/drawing/2014/main" id="{E00C5390-4740-4143-A265-94D6739F671B}"/>
                </a:ext>
              </a:extLst>
            </p:cNvPr>
            <p:cNvSpPr txBox="1"/>
            <p:nvPr/>
          </p:nvSpPr>
          <p:spPr>
            <a:xfrm>
              <a:off x="3613427" y="356888"/>
              <a:ext cx="4965147" cy="523220"/>
            </a:xfrm>
            <a:prstGeom prst="rect">
              <a:avLst/>
            </a:prstGeom>
            <a:noFill/>
            <a:effectLst>
              <a:outerShdw blurRad="50800" dist="38100" dir="8100000" algn="tr" rotWithShape="0">
                <a:prstClr val="black">
                  <a:alpha val="40000"/>
                </a:prstClr>
              </a:outerShdw>
            </a:effectLst>
          </p:spPr>
          <p:txBody>
            <a:bodyPr wrap="square" rtlCol="0">
              <a:spAutoFit/>
            </a:bodyPr>
            <a:lstStyle/>
            <a:p>
              <a:pPr algn="ctr"/>
              <a:r>
                <a:rPr lang="zh-CN" altLang="en-US" sz="2800" b="1" dirty="0">
                  <a:solidFill>
                    <a:schemeClr val="bg1"/>
                  </a:solidFill>
                  <a:latin typeface="思源黑体 CN Bold" panose="020B0800000000000000" pitchFamily="34" charset="-122"/>
                  <a:ea typeface="思源黑体 CN Bold" panose="020B0800000000000000" pitchFamily="34" charset="-122"/>
                </a:rPr>
                <a:t>“互联网</a:t>
              </a:r>
              <a:r>
                <a:rPr lang="en-US" altLang="zh-CN" sz="2800" b="1" dirty="0">
                  <a:solidFill>
                    <a:schemeClr val="bg1"/>
                  </a:solidFill>
                  <a:latin typeface="思源黑体 CN Bold" panose="020B0800000000000000" pitchFamily="34" charset="-122"/>
                  <a:ea typeface="思源黑体 CN Bold" panose="020B0800000000000000" pitchFamily="34" charset="-122"/>
                </a:rPr>
                <a:t>+”</a:t>
              </a:r>
              <a:r>
                <a:rPr lang="zh-CN" altLang="en-US" sz="2800" b="1" dirty="0">
                  <a:solidFill>
                    <a:schemeClr val="bg1"/>
                  </a:solidFill>
                  <a:latin typeface="思源黑体 CN Bold" panose="020B0800000000000000" pitchFamily="34" charset="-122"/>
                  <a:ea typeface="思源黑体 CN Bold" panose="020B0800000000000000" pitchFamily="34" charset="-122"/>
                </a:rPr>
                <a:t>的动力之源</a:t>
              </a:r>
            </a:p>
          </p:txBody>
        </p:sp>
      </p:grpSp>
      <p:grpSp>
        <p:nvGrpSpPr>
          <p:cNvPr id="51" name="组合 50">
            <a:extLst>
              <a:ext uri="{FF2B5EF4-FFF2-40B4-BE49-F238E27FC236}">
                <a16:creationId xmlns="" xmlns:a16="http://schemas.microsoft.com/office/drawing/2014/main" id="{420874BC-27A4-4F44-8BCB-DB6BF3A9FA19}"/>
              </a:ext>
            </a:extLst>
          </p:cNvPr>
          <p:cNvGrpSpPr/>
          <p:nvPr/>
        </p:nvGrpSpPr>
        <p:grpSpPr>
          <a:xfrm>
            <a:off x="4524922" y="2857320"/>
            <a:ext cx="7858342" cy="3890324"/>
            <a:chOff x="411298" y="2084028"/>
            <a:chExt cx="5482888" cy="2714339"/>
          </a:xfrm>
        </p:grpSpPr>
        <p:grpSp>
          <p:nvGrpSpPr>
            <p:cNvPr id="52" name="组合 51">
              <a:extLst>
                <a:ext uri="{FF2B5EF4-FFF2-40B4-BE49-F238E27FC236}">
                  <a16:creationId xmlns="" xmlns:a16="http://schemas.microsoft.com/office/drawing/2014/main" id="{087BBE11-FA18-444D-8551-6ABA894ECD26}"/>
                </a:ext>
              </a:extLst>
            </p:cNvPr>
            <p:cNvGrpSpPr/>
            <p:nvPr/>
          </p:nvGrpSpPr>
          <p:grpSpPr>
            <a:xfrm>
              <a:off x="2147128" y="2084028"/>
              <a:ext cx="2439843" cy="2446457"/>
              <a:chOff x="4380056" y="2003620"/>
              <a:chExt cx="3431886" cy="3441189"/>
            </a:xfrm>
            <a:noFill/>
          </p:grpSpPr>
          <p:sp>
            <p:nvSpPr>
              <p:cNvPr id="58" name="椭圆 57">
                <a:extLst>
                  <a:ext uri="{FF2B5EF4-FFF2-40B4-BE49-F238E27FC236}">
                    <a16:creationId xmlns="" xmlns:a16="http://schemas.microsoft.com/office/drawing/2014/main" id="{D3F62AF4-1AFF-4DD1-BB24-ACFB1887C570}"/>
                  </a:ext>
                </a:extLst>
              </p:cNvPr>
              <p:cNvSpPr/>
              <p:nvPr/>
            </p:nvSpPr>
            <p:spPr>
              <a:xfrm>
                <a:off x="4380056" y="2012927"/>
                <a:ext cx="3431886" cy="3431882"/>
              </a:xfrm>
              <a:prstGeom prst="ellipse">
                <a:avLst/>
              </a:prstGeom>
              <a:gradFill flip="none" rotWithShape="1">
                <a:gsLst>
                  <a:gs pos="0">
                    <a:srgbClr val="01E2BC">
                      <a:alpha val="10000"/>
                    </a:srgbClr>
                  </a:gs>
                  <a:gs pos="100000">
                    <a:srgbClr val="01E2BC">
                      <a:alpha val="0"/>
                    </a:srgbClr>
                  </a:gs>
                </a:gsLst>
                <a:path path="circle">
                  <a:fillToRect l="50000" t="50000" r="50000" b="50000"/>
                </a:path>
                <a:tileRect/>
              </a:gradFill>
              <a:ln w="31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9" name="Freeform 7">
                <a:extLst>
                  <a:ext uri="{FF2B5EF4-FFF2-40B4-BE49-F238E27FC236}">
                    <a16:creationId xmlns="" xmlns:a16="http://schemas.microsoft.com/office/drawing/2014/main" id="{BE0B6887-B2DE-4666-857E-4B915E4FA572}"/>
                  </a:ext>
                </a:extLst>
              </p:cNvPr>
              <p:cNvSpPr>
                <a:spLocks noEditPoints="1"/>
              </p:cNvSpPr>
              <p:nvPr/>
            </p:nvSpPr>
            <p:spPr bwMode="auto">
              <a:xfrm>
                <a:off x="4569034" y="2003620"/>
                <a:ext cx="3239860" cy="3367859"/>
              </a:xfrm>
              <a:custGeom>
                <a:avLst/>
                <a:gdLst>
                  <a:gd name="T0" fmla="*/ 563 w 1307"/>
                  <a:gd name="T1" fmla="*/ 24 h 1359"/>
                  <a:gd name="T2" fmla="*/ 543 w 1307"/>
                  <a:gd name="T3" fmla="*/ 8 h 1359"/>
                  <a:gd name="T4" fmla="*/ 817 w 1307"/>
                  <a:gd name="T5" fmla="*/ 44 h 1359"/>
                  <a:gd name="T6" fmla="*/ 562 w 1307"/>
                  <a:gd name="T7" fmla="*/ 25 h 1359"/>
                  <a:gd name="T8" fmla="*/ 800 w 1307"/>
                  <a:gd name="T9" fmla="*/ 48 h 1359"/>
                  <a:gd name="T10" fmla="*/ 309 w 1307"/>
                  <a:gd name="T11" fmla="*/ 92 h 1359"/>
                  <a:gd name="T12" fmla="*/ 809 w 1307"/>
                  <a:gd name="T13" fmla="*/ 69 h 1359"/>
                  <a:gd name="T14" fmla="*/ 1058 w 1307"/>
                  <a:gd name="T15" fmla="*/ 162 h 1359"/>
                  <a:gd name="T16" fmla="*/ 785 w 1307"/>
                  <a:gd name="T17" fmla="*/ 78 h 1359"/>
                  <a:gd name="T18" fmla="*/ 1036 w 1307"/>
                  <a:gd name="T19" fmla="*/ 172 h 1359"/>
                  <a:gd name="T20" fmla="*/ 380 w 1307"/>
                  <a:gd name="T21" fmla="*/ 119 h 1359"/>
                  <a:gd name="T22" fmla="*/ 1066 w 1307"/>
                  <a:gd name="T23" fmla="*/ 199 h 1359"/>
                  <a:gd name="T24" fmla="*/ 304 w 1307"/>
                  <a:gd name="T25" fmla="*/ 203 h 1359"/>
                  <a:gd name="T26" fmla="*/ 1055 w 1307"/>
                  <a:gd name="T27" fmla="*/ 208 h 1359"/>
                  <a:gd name="T28" fmla="*/ 272 w 1307"/>
                  <a:gd name="T29" fmla="*/ 233 h 1359"/>
                  <a:gd name="T30" fmla="*/ 1008 w 1307"/>
                  <a:gd name="T31" fmla="*/ 244 h 1359"/>
                  <a:gd name="T32" fmla="*/ 1193 w 1307"/>
                  <a:gd name="T33" fmla="*/ 317 h 1359"/>
                  <a:gd name="T34" fmla="*/ 341 w 1307"/>
                  <a:gd name="T35" fmla="*/ 291 h 1359"/>
                  <a:gd name="T36" fmla="*/ 937 w 1307"/>
                  <a:gd name="T37" fmla="*/ 251 h 1359"/>
                  <a:gd name="T38" fmla="*/ 1208 w 1307"/>
                  <a:gd name="T39" fmla="*/ 366 h 1359"/>
                  <a:gd name="T40" fmla="*/ 246 w 1307"/>
                  <a:gd name="T41" fmla="*/ 336 h 1359"/>
                  <a:gd name="T42" fmla="*/ 684 w 1307"/>
                  <a:gd name="T43" fmla="*/ 276 h 1359"/>
                  <a:gd name="T44" fmla="*/ 1111 w 1307"/>
                  <a:gd name="T45" fmla="*/ 388 h 1359"/>
                  <a:gd name="T46" fmla="*/ 1256 w 1307"/>
                  <a:gd name="T47" fmla="*/ 427 h 1359"/>
                  <a:gd name="T48" fmla="*/ 432 w 1307"/>
                  <a:gd name="T49" fmla="*/ 371 h 1359"/>
                  <a:gd name="T50" fmla="*/ 1163 w 1307"/>
                  <a:gd name="T51" fmla="*/ 454 h 1359"/>
                  <a:gd name="T52" fmla="*/ 68 w 1307"/>
                  <a:gd name="T53" fmla="*/ 460 h 1359"/>
                  <a:gd name="T54" fmla="*/ 357 w 1307"/>
                  <a:gd name="T55" fmla="*/ 443 h 1359"/>
                  <a:gd name="T56" fmla="*/ 1052 w 1307"/>
                  <a:gd name="T57" fmla="*/ 463 h 1359"/>
                  <a:gd name="T58" fmla="*/ 1270 w 1307"/>
                  <a:gd name="T59" fmla="*/ 500 h 1359"/>
                  <a:gd name="T60" fmla="*/ 192 w 1307"/>
                  <a:gd name="T61" fmla="*/ 558 h 1359"/>
                  <a:gd name="T62" fmla="*/ 909 w 1307"/>
                  <a:gd name="T63" fmla="*/ 482 h 1359"/>
                  <a:gd name="T64" fmla="*/ 2 w 1307"/>
                  <a:gd name="T65" fmla="*/ 612 h 1359"/>
                  <a:gd name="T66" fmla="*/ 247 w 1307"/>
                  <a:gd name="T67" fmla="*/ 624 h 1359"/>
                  <a:gd name="T68" fmla="*/ 1214 w 1307"/>
                  <a:gd name="T69" fmla="*/ 582 h 1359"/>
                  <a:gd name="T70" fmla="*/ 47 w 1307"/>
                  <a:gd name="T71" fmla="*/ 697 h 1359"/>
                  <a:gd name="T72" fmla="*/ 1094 w 1307"/>
                  <a:gd name="T73" fmla="*/ 634 h 1359"/>
                  <a:gd name="T74" fmla="*/ 1262 w 1307"/>
                  <a:gd name="T75" fmla="*/ 671 h 1359"/>
                  <a:gd name="T76" fmla="*/ 1095 w 1307"/>
                  <a:gd name="T77" fmla="*/ 702 h 1359"/>
                  <a:gd name="T78" fmla="*/ 1262 w 1307"/>
                  <a:gd name="T79" fmla="*/ 727 h 1359"/>
                  <a:gd name="T80" fmla="*/ 981 w 1307"/>
                  <a:gd name="T81" fmla="*/ 775 h 1359"/>
                  <a:gd name="T82" fmla="*/ 1214 w 1307"/>
                  <a:gd name="T83" fmla="*/ 816 h 1359"/>
                  <a:gd name="T84" fmla="*/ 140 w 1307"/>
                  <a:gd name="T85" fmla="*/ 836 h 1359"/>
                  <a:gd name="T86" fmla="*/ 1083 w 1307"/>
                  <a:gd name="T87" fmla="*/ 897 h 1359"/>
                  <a:gd name="T88" fmla="*/ 1267 w 1307"/>
                  <a:gd name="T89" fmla="*/ 809 h 1359"/>
                  <a:gd name="T90" fmla="*/ 1023 w 1307"/>
                  <a:gd name="T91" fmla="*/ 969 h 1359"/>
                  <a:gd name="T92" fmla="*/ 1236 w 1307"/>
                  <a:gd name="T93" fmla="*/ 870 h 1359"/>
                  <a:gd name="T94" fmla="*/ 300 w 1307"/>
                  <a:gd name="T95" fmla="*/ 1014 h 1359"/>
                  <a:gd name="T96" fmla="*/ 1206 w 1307"/>
                  <a:gd name="T97" fmla="*/ 952 h 1359"/>
                  <a:gd name="T98" fmla="*/ 217 w 1307"/>
                  <a:gd name="T99" fmla="*/ 1031 h 1359"/>
                  <a:gd name="T100" fmla="*/ 1173 w 1307"/>
                  <a:gd name="T101" fmla="*/ 1031 h 1359"/>
                  <a:gd name="T102" fmla="*/ 178 w 1307"/>
                  <a:gd name="T103" fmla="*/ 1073 h 1359"/>
                  <a:gd name="T104" fmla="*/ 512 w 1307"/>
                  <a:gd name="T105" fmla="*/ 1149 h 1359"/>
                  <a:gd name="T106" fmla="*/ 204 w 1307"/>
                  <a:gd name="T107" fmla="*/ 1163 h 1359"/>
                  <a:gd name="T108" fmla="*/ 545 w 1307"/>
                  <a:gd name="T109" fmla="*/ 1177 h 1359"/>
                  <a:gd name="T110" fmla="*/ 1209 w 1307"/>
                  <a:gd name="T111" fmla="*/ 1052 h 1359"/>
                  <a:gd name="T112" fmla="*/ 515 w 1307"/>
                  <a:gd name="T113" fmla="*/ 1242 h 1359"/>
                  <a:gd name="T114" fmla="*/ 371 w 1307"/>
                  <a:gd name="T115" fmla="*/ 1244 h 1359"/>
                  <a:gd name="T116" fmla="*/ 1150 w 1307"/>
                  <a:gd name="T117" fmla="*/ 1141 h 1359"/>
                  <a:gd name="T118" fmla="*/ 1128 w 1307"/>
                  <a:gd name="T119" fmla="*/ 1164 h 1359"/>
                  <a:gd name="T120" fmla="*/ 300 w 1307"/>
                  <a:gd name="T121" fmla="*/ 1305 h 1359"/>
                  <a:gd name="T122" fmla="*/ 395 w 1307"/>
                  <a:gd name="T123" fmla="*/ 1348 h 1359"/>
                  <a:gd name="T124" fmla="*/ 332 w 1307"/>
                  <a:gd name="T125" fmla="*/ 353 h 1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07" h="1359">
                    <a:moveTo>
                      <a:pt x="495" y="15"/>
                    </a:moveTo>
                    <a:cubicBezTo>
                      <a:pt x="486" y="23"/>
                      <a:pt x="482" y="21"/>
                      <a:pt x="470" y="23"/>
                    </a:cubicBezTo>
                    <a:cubicBezTo>
                      <a:pt x="470" y="23"/>
                      <a:pt x="470" y="23"/>
                      <a:pt x="470" y="23"/>
                    </a:cubicBezTo>
                    <a:cubicBezTo>
                      <a:pt x="458" y="25"/>
                      <a:pt x="451" y="25"/>
                      <a:pt x="453" y="23"/>
                    </a:cubicBezTo>
                    <a:cubicBezTo>
                      <a:pt x="453" y="23"/>
                      <a:pt x="453" y="23"/>
                      <a:pt x="453" y="23"/>
                    </a:cubicBezTo>
                    <a:cubicBezTo>
                      <a:pt x="463" y="18"/>
                      <a:pt x="466" y="19"/>
                      <a:pt x="478" y="17"/>
                    </a:cubicBezTo>
                    <a:cubicBezTo>
                      <a:pt x="478" y="17"/>
                      <a:pt x="478" y="17"/>
                      <a:pt x="478" y="17"/>
                    </a:cubicBezTo>
                    <a:cubicBezTo>
                      <a:pt x="489" y="14"/>
                      <a:pt x="497" y="14"/>
                      <a:pt x="495" y="15"/>
                    </a:cubicBezTo>
                    <a:close/>
                    <a:moveTo>
                      <a:pt x="796" y="25"/>
                    </a:moveTo>
                    <a:cubicBezTo>
                      <a:pt x="796" y="25"/>
                      <a:pt x="796" y="25"/>
                      <a:pt x="796" y="25"/>
                    </a:cubicBezTo>
                    <a:cubicBezTo>
                      <a:pt x="785" y="22"/>
                      <a:pt x="771" y="17"/>
                      <a:pt x="781" y="23"/>
                    </a:cubicBezTo>
                    <a:cubicBezTo>
                      <a:pt x="781" y="23"/>
                      <a:pt x="781" y="23"/>
                      <a:pt x="781" y="23"/>
                    </a:cubicBezTo>
                    <a:cubicBezTo>
                      <a:pt x="783" y="25"/>
                      <a:pt x="794" y="28"/>
                      <a:pt x="806" y="31"/>
                    </a:cubicBezTo>
                    <a:cubicBezTo>
                      <a:pt x="806" y="31"/>
                      <a:pt x="806" y="31"/>
                      <a:pt x="806" y="31"/>
                    </a:cubicBezTo>
                    <a:cubicBezTo>
                      <a:pt x="818" y="34"/>
                      <a:pt x="830" y="40"/>
                      <a:pt x="821" y="33"/>
                    </a:cubicBezTo>
                    <a:cubicBezTo>
                      <a:pt x="818" y="31"/>
                      <a:pt x="807" y="28"/>
                      <a:pt x="796" y="25"/>
                    </a:cubicBezTo>
                    <a:close/>
                    <a:moveTo>
                      <a:pt x="824" y="34"/>
                    </a:moveTo>
                    <a:cubicBezTo>
                      <a:pt x="824" y="34"/>
                      <a:pt x="824" y="34"/>
                      <a:pt x="824" y="34"/>
                    </a:cubicBezTo>
                    <a:cubicBezTo>
                      <a:pt x="827" y="35"/>
                      <a:pt x="839" y="40"/>
                      <a:pt x="850" y="43"/>
                    </a:cubicBezTo>
                    <a:cubicBezTo>
                      <a:pt x="850" y="43"/>
                      <a:pt x="850" y="43"/>
                      <a:pt x="850" y="43"/>
                    </a:cubicBezTo>
                    <a:cubicBezTo>
                      <a:pt x="861" y="47"/>
                      <a:pt x="866" y="48"/>
                      <a:pt x="862" y="46"/>
                    </a:cubicBezTo>
                    <a:cubicBezTo>
                      <a:pt x="858" y="45"/>
                      <a:pt x="814" y="28"/>
                      <a:pt x="824" y="34"/>
                    </a:cubicBezTo>
                    <a:close/>
                    <a:moveTo>
                      <a:pt x="469" y="24"/>
                    </a:moveTo>
                    <a:cubicBezTo>
                      <a:pt x="469" y="24"/>
                      <a:pt x="469" y="24"/>
                      <a:pt x="469" y="24"/>
                    </a:cubicBezTo>
                    <a:cubicBezTo>
                      <a:pt x="457" y="26"/>
                      <a:pt x="446" y="30"/>
                      <a:pt x="443" y="33"/>
                    </a:cubicBezTo>
                    <a:cubicBezTo>
                      <a:pt x="443" y="33"/>
                      <a:pt x="443" y="33"/>
                      <a:pt x="443" y="33"/>
                    </a:cubicBezTo>
                    <a:cubicBezTo>
                      <a:pt x="441" y="37"/>
                      <a:pt x="448" y="38"/>
                      <a:pt x="461" y="35"/>
                    </a:cubicBezTo>
                    <a:cubicBezTo>
                      <a:pt x="461" y="35"/>
                      <a:pt x="461" y="35"/>
                      <a:pt x="461" y="35"/>
                    </a:cubicBezTo>
                    <a:cubicBezTo>
                      <a:pt x="474" y="33"/>
                      <a:pt x="481" y="35"/>
                      <a:pt x="488" y="25"/>
                    </a:cubicBezTo>
                    <a:cubicBezTo>
                      <a:pt x="489" y="22"/>
                      <a:pt x="481" y="21"/>
                      <a:pt x="469" y="24"/>
                    </a:cubicBezTo>
                    <a:close/>
                    <a:moveTo>
                      <a:pt x="517" y="16"/>
                    </a:moveTo>
                    <a:cubicBezTo>
                      <a:pt x="517" y="16"/>
                      <a:pt x="517" y="16"/>
                      <a:pt x="517" y="16"/>
                    </a:cubicBezTo>
                    <a:cubicBezTo>
                      <a:pt x="504" y="18"/>
                      <a:pt x="493" y="21"/>
                      <a:pt x="491" y="25"/>
                    </a:cubicBezTo>
                    <a:cubicBezTo>
                      <a:pt x="491" y="25"/>
                      <a:pt x="491" y="25"/>
                      <a:pt x="491" y="25"/>
                    </a:cubicBezTo>
                    <a:cubicBezTo>
                      <a:pt x="489" y="28"/>
                      <a:pt x="498" y="30"/>
                      <a:pt x="511" y="28"/>
                    </a:cubicBezTo>
                    <a:cubicBezTo>
                      <a:pt x="511" y="28"/>
                      <a:pt x="511" y="28"/>
                      <a:pt x="511" y="28"/>
                    </a:cubicBezTo>
                    <a:cubicBezTo>
                      <a:pt x="524" y="27"/>
                      <a:pt x="534" y="30"/>
                      <a:pt x="537" y="19"/>
                    </a:cubicBezTo>
                    <a:cubicBezTo>
                      <a:pt x="538" y="16"/>
                      <a:pt x="529" y="15"/>
                      <a:pt x="517" y="16"/>
                    </a:cubicBezTo>
                    <a:close/>
                    <a:moveTo>
                      <a:pt x="565" y="12"/>
                    </a:moveTo>
                    <a:cubicBezTo>
                      <a:pt x="565" y="12"/>
                      <a:pt x="565" y="12"/>
                      <a:pt x="565" y="12"/>
                    </a:cubicBezTo>
                    <a:cubicBezTo>
                      <a:pt x="552" y="13"/>
                      <a:pt x="538" y="16"/>
                      <a:pt x="541" y="19"/>
                    </a:cubicBezTo>
                    <a:cubicBezTo>
                      <a:pt x="543" y="22"/>
                      <a:pt x="549" y="24"/>
                      <a:pt x="563" y="24"/>
                    </a:cubicBezTo>
                    <a:cubicBezTo>
                      <a:pt x="563" y="24"/>
                      <a:pt x="563" y="24"/>
                      <a:pt x="563" y="24"/>
                    </a:cubicBezTo>
                    <a:cubicBezTo>
                      <a:pt x="576" y="23"/>
                      <a:pt x="590" y="20"/>
                      <a:pt x="587" y="16"/>
                    </a:cubicBezTo>
                    <a:cubicBezTo>
                      <a:pt x="585" y="12"/>
                      <a:pt x="578" y="12"/>
                      <a:pt x="565" y="12"/>
                    </a:cubicBezTo>
                    <a:close/>
                    <a:moveTo>
                      <a:pt x="615" y="10"/>
                    </a:moveTo>
                    <a:cubicBezTo>
                      <a:pt x="615" y="10"/>
                      <a:pt x="615" y="10"/>
                      <a:pt x="615" y="10"/>
                    </a:cubicBezTo>
                    <a:cubicBezTo>
                      <a:pt x="602" y="11"/>
                      <a:pt x="587" y="11"/>
                      <a:pt x="591" y="16"/>
                    </a:cubicBezTo>
                    <a:cubicBezTo>
                      <a:pt x="595" y="21"/>
                      <a:pt x="601" y="22"/>
                      <a:pt x="615" y="22"/>
                    </a:cubicBezTo>
                    <a:cubicBezTo>
                      <a:pt x="615" y="22"/>
                      <a:pt x="615" y="22"/>
                      <a:pt x="615" y="22"/>
                    </a:cubicBezTo>
                    <a:cubicBezTo>
                      <a:pt x="628" y="22"/>
                      <a:pt x="641" y="20"/>
                      <a:pt x="638" y="16"/>
                    </a:cubicBezTo>
                    <a:cubicBezTo>
                      <a:pt x="635" y="12"/>
                      <a:pt x="628" y="10"/>
                      <a:pt x="615" y="10"/>
                    </a:cubicBezTo>
                    <a:close/>
                    <a:moveTo>
                      <a:pt x="664" y="12"/>
                    </a:moveTo>
                    <a:cubicBezTo>
                      <a:pt x="664" y="12"/>
                      <a:pt x="664" y="12"/>
                      <a:pt x="664" y="12"/>
                    </a:cubicBezTo>
                    <a:cubicBezTo>
                      <a:pt x="652" y="11"/>
                      <a:pt x="638" y="13"/>
                      <a:pt x="642" y="16"/>
                    </a:cubicBezTo>
                    <a:cubicBezTo>
                      <a:pt x="646" y="19"/>
                      <a:pt x="653" y="23"/>
                      <a:pt x="667" y="23"/>
                    </a:cubicBezTo>
                    <a:cubicBezTo>
                      <a:pt x="667" y="23"/>
                      <a:pt x="667" y="23"/>
                      <a:pt x="667" y="23"/>
                    </a:cubicBezTo>
                    <a:cubicBezTo>
                      <a:pt x="680" y="24"/>
                      <a:pt x="690" y="22"/>
                      <a:pt x="689" y="18"/>
                    </a:cubicBezTo>
                    <a:cubicBezTo>
                      <a:pt x="688" y="15"/>
                      <a:pt x="677" y="12"/>
                      <a:pt x="664" y="12"/>
                    </a:cubicBezTo>
                    <a:close/>
                    <a:moveTo>
                      <a:pt x="713" y="16"/>
                    </a:moveTo>
                    <a:cubicBezTo>
                      <a:pt x="713" y="16"/>
                      <a:pt x="713" y="16"/>
                      <a:pt x="713" y="16"/>
                    </a:cubicBezTo>
                    <a:cubicBezTo>
                      <a:pt x="701" y="15"/>
                      <a:pt x="692" y="15"/>
                      <a:pt x="693" y="19"/>
                    </a:cubicBezTo>
                    <a:cubicBezTo>
                      <a:pt x="693" y="19"/>
                      <a:pt x="693" y="19"/>
                      <a:pt x="693" y="19"/>
                    </a:cubicBezTo>
                    <a:cubicBezTo>
                      <a:pt x="694" y="22"/>
                      <a:pt x="705" y="26"/>
                      <a:pt x="718" y="27"/>
                    </a:cubicBezTo>
                    <a:cubicBezTo>
                      <a:pt x="718" y="27"/>
                      <a:pt x="718" y="27"/>
                      <a:pt x="718" y="27"/>
                    </a:cubicBezTo>
                    <a:cubicBezTo>
                      <a:pt x="731" y="29"/>
                      <a:pt x="740" y="27"/>
                      <a:pt x="738" y="24"/>
                    </a:cubicBezTo>
                    <a:cubicBezTo>
                      <a:pt x="737" y="20"/>
                      <a:pt x="726" y="17"/>
                      <a:pt x="713" y="16"/>
                    </a:cubicBezTo>
                    <a:close/>
                    <a:moveTo>
                      <a:pt x="761" y="22"/>
                    </a:moveTo>
                    <a:cubicBezTo>
                      <a:pt x="761" y="22"/>
                      <a:pt x="761" y="22"/>
                      <a:pt x="761" y="22"/>
                    </a:cubicBezTo>
                    <a:cubicBezTo>
                      <a:pt x="749" y="20"/>
                      <a:pt x="736" y="15"/>
                      <a:pt x="742" y="24"/>
                    </a:cubicBezTo>
                    <a:cubicBezTo>
                      <a:pt x="742" y="24"/>
                      <a:pt x="742" y="24"/>
                      <a:pt x="742" y="24"/>
                    </a:cubicBezTo>
                    <a:cubicBezTo>
                      <a:pt x="744" y="28"/>
                      <a:pt x="756" y="32"/>
                      <a:pt x="768" y="34"/>
                    </a:cubicBezTo>
                    <a:cubicBezTo>
                      <a:pt x="768" y="34"/>
                      <a:pt x="768" y="34"/>
                      <a:pt x="768" y="34"/>
                    </a:cubicBezTo>
                    <a:cubicBezTo>
                      <a:pt x="781" y="36"/>
                      <a:pt x="789" y="35"/>
                      <a:pt x="787" y="32"/>
                    </a:cubicBezTo>
                    <a:cubicBezTo>
                      <a:pt x="784" y="28"/>
                      <a:pt x="773" y="25"/>
                      <a:pt x="761" y="22"/>
                    </a:cubicBezTo>
                    <a:close/>
                    <a:moveTo>
                      <a:pt x="520" y="8"/>
                    </a:moveTo>
                    <a:cubicBezTo>
                      <a:pt x="520" y="8"/>
                      <a:pt x="520" y="8"/>
                      <a:pt x="520" y="8"/>
                    </a:cubicBezTo>
                    <a:cubicBezTo>
                      <a:pt x="508" y="10"/>
                      <a:pt x="498" y="12"/>
                      <a:pt x="497" y="14"/>
                    </a:cubicBezTo>
                    <a:cubicBezTo>
                      <a:pt x="497" y="14"/>
                      <a:pt x="497" y="14"/>
                      <a:pt x="497" y="14"/>
                    </a:cubicBezTo>
                    <a:cubicBezTo>
                      <a:pt x="495" y="16"/>
                      <a:pt x="503" y="16"/>
                      <a:pt x="516" y="14"/>
                    </a:cubicBezTo>
                    <a:cubicBezTo>
                      <a:pt x="516" y="14"/>
                      <a:pt x="516" y="14"/>
                      <a:pt x="516" y="14"/>
                    </a:cubicBezTo>
                    <a:cubicBezTo>
                      <a:pt x="528" y="12"/>
                      <a:pt x="537" y="13"/>
                      <a:pt x="540" y="7"/>
                    </a:cubicBezTo>
                    <a:cubicBezTo>
                      <a:pt x="541" y="6"/>
                      <a:pt x="532" y="6"/>
                      <a:pt x="520" y="8"/>
                    </a:cubicBezTo>
                    <a:close/>
                    <a:moveTo>
                      <a:pt x="566" y="4"/>
                    </a:moveTo>
                    <a:cubicBezTo>
                      <a:pt x="566" y="4"/>
                      <a:pt x="566" y="4"/>
                      <a:pt x="566" y="4"/>
                    </a:cubicBezTo>
                    <a:cubicBezTo>
                      <a:pt x="554" y="5"/>
                      <a:pt x="547" y="3"/>
                      <a:pt x="543" y="8"/>
                    </a:cubicBezTo>
                    <a:cubicBezTo>
                      <a:pt x="543" y="8"/>
                      <a:pt x="543" y="8"/>
                      <a:pt x="543" y="8"/>
                    </a:cubicBezTo>
                    <a:cubicBezTo>
                      <a:pt x="542" y="10"/>
                      <a:pt x="551" y="10"/>
                      <a:pt x="564" y="10"/>
                    </a:cubicBezTo>
                    <a:cubicBezTo>
                      <a:pt x="564" y="10"/>
                      <a:pt x="564" y="10"/>
                      <a:pt x="564" y="10"/>
                    </a:cubicBezTo>
                    <a:cubicBezTo>
                      <a:pt x="576" y="9"/>
                      <a:pt x="586" y="11"/>
                      <a:pt x="587" y="5"/>
                    </a:cubicBezTo>
                    <a:cubicBezTo>
                      <a:pt x="588" y="4"/>
                      <a:pt x="578" y="4"/>
                      <a:pt x="566" y="4"/>
                    </a:cubicBezTo>
                    <a:close/>
                    <a:moveTo>
                      <a:pt x="614" y="3"/>
                    </a:moveTo>
                    <a:cubicBezTo>
                      <a:pt x="614" y="3"/>
                      <a:pt x="614" y="3"/>
                      <a:pt x="614" y="3"/>
                    </a:cubicBezTo>
                    <a:cubicBezTo>
                      <a:pt x="601" y="3"/>
                      <a:pt x="592" y="0"/>
                      <a:pt x="591" y="5"/>
                    </a:cubicBezTo>
                    <a:cubicBezTo>
                      <a:pt x="591" y="5"/>
                      <a:pt x="591" y="5"/>
                      <a:pt x="591" y="5"/>
                    </a:cubicBezTo>
                    <a:cubicBezTo>
                      <a:pt x="591" y="7"/>
                      <a:pt x="601" y="8"/>
                      <a:pt x="613" y="8"/>
                    </a:cubicBezTo>
                    <a:cubicBezTo>
                      <a:pt x="613" y="8"/>
                      <a:pt x="613" y="8"/>
                      <a:pt x="613" y="8"/>
                    </a:cubicBezTo>
                    <a:cubicBezTo>
                      <a:pt x="626" y="8"/>
                      <a:pt x="637" y="11"/>
                      <a:pt x="636" y="5"/>
                    </a:cubicBezTo>
                    <a:cubicBezTo>
                      <a:pt x="636" y="4"/>
                      <a:pt x="626" y="3"/>
                      <a:pt x="614" y="3"/>
                    </a:cubicBezTo>
                    <a:close/>
                    <a:moveTo>
                      <a:pt x="662" y="3"/>
                    </a:moveTo>
                    <a:cubicBezTo>
                      <a:pt x="662" y="3"/>
                      <a:pt x="662" y="3"/>
                      <a:pt x="662" y="3"/>
                    </a:cubicBezTo>
                    <a:cubicBezTo>
                      <a:pt x="649" y="3"/>
                      <a:pt x="639" y="0"/>
                      <a:pt x="640" y="5"/>
                    </a:cubicBezTo>
                    <a:cubicBezTo>
                      <a:pt x="640" y="5"/>
                      <a:pt x="640" y="5"/>
                      <a:pt x="640" y="5"/>
                    </a:cubicBezTo>
                    <a:cubicBezTo>
                      <a:pt x="640" y="7"/>
                      <a:pt x="651" y="9"/>
                      <a:pt x="664" y="9"/>
                    </a:cubicBezTo>
                    <a:cubicBezTo>
                      <a:pt x="664" y="9"/>
                      <a:pt x="664" y="9"/>
                      <a:pt x="664" y="9"/>
                    </a:cubicBezTo>
                    <a:cubicBezTo>
                      <a:pt x="677" y="9"/>
                      <a:pt x="686" y="8"/>
                      <a:pt x="685" y="6"/>
                    </a:cubicBezTo>
                    <a:cubicBezTo>
                      <a:pt x="684" y="5"/>
                      <a:pt x="674" y="3"/>
                      <a:pt x="662" y="3"/>
                    </a:cubicBezTo>
                    <a:close/>
                    <a:moveTo>
                      <a:pt x="709" y="7"/>
                    </a:moveTo>
                    <a:cubicBezTo>
                      <a:pt x="709" y="7"/>
                      <a:pt x="709" y="7"/>
                      <a:pt x="709" y="7"/>
                    </a:cubicBezTo>
                    <a:cubicBezTo>
                      <a:pt x="697" y="6"/>
                      <a:pt x="688" y="5"/>
                      <a:pt x="689" y="7"/>
                    </a:cubicBezTo>
                    <a:cubicBezTo>
                      <a:pt x="689" y="7"/>
                      <a:pt x="689" y="7"/>
                      <a:pt x="689" y="7"/>
                    </a:cubicBezTo>
                    <a:cubicBezTo>
                      <a:pt x="690" y="8"/>
                      <a:pt x="701" y="11"/>
                      <a:pt x="713" y="13"/>
                    </a:cubicBezTo>
                    <a:cubicBezTo>
                      <a:pt x="713" y="13"/>
                      <a:pt x="713" y="13"/>
                      <a:pt x="713" y="13"/>
                    </a:cubicBezTo>
                    <a:cubicBezTo>
                      <a:pt x="726" y="14"/>
                      <a:pt x="734" y="14"/>
                      <a:pt x="733" y="13"/>
                    </a:cubicBezTo>
                    <a:cubicBezTo>
                      <a:pt x="731" y="11"/>
                      <a:pt x="721" y="9"/>
                      <a:pt x="709" y="7"/>
                    </a:cubicBezTo>
                    <a:close/>
                    <a:moveTo>
                      <a:pt x="754" y="14"/>
                    </a:moveTo>
                    <a:cubicBezTo>
                      <a:pt x="754" y="14"/>
                      <a:pt x="754" y="14"/>
                      <a:pt x="754" y="14"/>
                    </a:cubicBezTo>
                    <a:cubicBezTo>
                      <a:pt x="744" y="13"/>
                      <a:pt x="733" y="9"/>
                      <a:pt x="738" y="14"/>
                    </a:cubicBezTo>
                    <a:cubicBezTo>
                      <a:pt x="738" y="14"/>
                      <a:pt x="738" y="14"/>
                      <a:pt x="738" y="14"/>
                    </a:cubicBezTo>
                    <a:cubicBezTo>
                      <a:pt x="740" y="15"/>
                      <a:pt x="749" y="18"/>
                      <a:pt x="760" y="20"/>
                    </a:cubicBezTo>
                    <a:cubicBezTo>
                      <a:pt x="760" y="20"/>
                      <a:pt x="760" y="20"/>
                      <a:pt x="760" y="20"/>
                    </a:cubicBezTo>
                    <a:cubicBezTo>
                      <a:pt x="771" y="22"/>
                      <a:pt x="778" y="22"/>
                      <a:pt x="776" y="20"/>
                    </a:cubicBezTo>
                    <a:cubicBezTo>
                      <a:pt x="774" y="19"/>
                      <a:pt x="765" y="16"/>
                      <a:pt x="754" y="14"/>
                    </a:cubicBezTo>
                    <a:close/>
                    <a:moveTo>
                      <a:pt x="807" y="32"/>
                    </a:moveTo>
                    <a:cubicBezTo>
                      <a:pt x="807" y="32"/>
                      <a:pt x="807" y="32"/>
                      <a:pt x="807" y="32"/>
                    </a:cubicBezTo>
                    <a:cubicBezTo>
                      <a:pt x="795" y="29"/>
                      <a:pt x="788" y="29"/>
                      <a:pt x="790" y="32"/>
                    </a:cubicBezTo>
                    <a:cubicBezTo>
                      <a:pt x="790" y="32"/>
                      <a:pt x="790" y="32"/>
                      <a:pt x="790" y="32"/>
                    </a:cubicBezTo>
                    <a:cubicBezTo>
                      <a:pt x="793" y="36"/>
                      <a:pt x="805" y="40"/>
                      <a:pt x="817" y="44"/>
                    </a:cubicBezTo>
                    <a:cubicBezTo>
                      <a:pt x="817" y="44"/>
                      <a:pt x="817" y="44"/>
                      <a:pt x="817" y="44"/>
                    </a:cubicBezTo>
                    <a:cubicBezTo>
                      <a:pt x="829" y="46"/>
                      <a:pt x="836" y="45"/>
                      <a:pt x="833" y="42"/>
                    </a:cubicBezTo>
                    <a:cubicBezTo>
                      <a:pt x="830" y="39"/>
                      <a:pt x="819" y="35"/>
                      <a:pt x="807" y="32"/>
                    </a:cubicBezTo>
                    <a:close/>
                    <a:moveTo>
                      <a:pt x="850" y="44"/>
                    </a:moveTo>
                    <a:cubicBezTo>
                      <a:pt x="850" y="44"/>
                      <a:pt x="850" y="44"/>
                      <a:pt x="850" y="44"/>
                    </a:cubicBezTo>
                    <a:cubicBezTo>
                      <a:pt x="840" y="41"/>
                      <a:pt x="833" y="40"/>
                      <a:pt x="836" y="43"/>
                    </a:cubicBezTo>
                    <a:cubicBezTo>
                      <a:pt x="836" y="43"/>
                      <a:pt x="836" y="43"/>
                      <a:pt x="836" y="43"/>
                    </a:cubicBezTo>
                    <a:cubicBezTo>
                      <a:pt x="839" y="47"/>
                      <a:pt x="851" y="53"/>
                      <a:pt x="863" y="56"/>
                    </a:cubicBezTo>
                    <a:cubicBezTo>
                      <a:pt x="863" y="56"/>
                      <a:pt x="863" y="56"/>
                      <a:pt x="863" y="56"/>
                    </a:cubicBezTo>
                    <a:cubicBezTo>
                      <a:pt x="874" y="59"/>
                      <a:pt x="880" y="59"/>
                      <a:pt x="876" y="56"/>
                    </a:cubicBezTo>
                    <a:cubicBezTo>
                      <a:pt x="873" y="53"/>
                      <a:pt x="862" y="48"/>
                      <a:pt x="850" y="44"/>
                    </a:cubicBezTo>
                    <a:close/>
                    <a:moveTo>
                      <a:pt x="891" y="59"/>
                    </a:moveTo>
                    <a:cubicBezTo>
                      <a:pt x="891" y="59"/>
                      <a:pt x="891" y="59"/>
                      <a:pt x="891" y="59"/>
                    </a:cubicBezTo>
                    <a:cubicBezTo>
                      <a:pt x="881" y="55"/>
                      <a:pt x="875" y="54"/>
                      <a:pt x="879" y="57"/>
                    </a:cubicBezTo>
                    <a:cubicBezTo>
                      <a:pt x="879" y="57"/>
                      <a:pt x="879" y="57"/>
                      <a:pt x="879" y="57"/>
                    </a:cubicBezTo>
                    <a:cubicBezTo>
                      <a:pt x="883" y="60"/>
                      <a:pt x="895" y="66"/>
                      <a:pt x="906" y="70"/>
                    </a:cubicBezTo>
                    <a:cubicBezTo>
                      <a:pt x="906" y="70"/>
                      <a:pt x="906" y="70"/>
                      <a:pt x="906" y="70"/>
                    </a:cubicBezTo>
                    <a:cubicBezTo>
                      <a:pt x="916" y="74"/>
                      <a:pt x="921" y="75"/>
                      <a:pt x="917" y="71"/>
                    </a:cubicBezTo>
                    <a:cubicBezTo>
                      <a:pt x="912" y="68"/>
                      <a:pt x="901" y="63"/>
                      <a:pt x="891" y="59"/>
                    </a:cubicBezTo>
                    <a:close/>
                    <a:moveTo>
                      <a:pt x="929" y="75"/>
                    </a:moveTo>
                    <a:cubicBezTo>
                      <a:pt x="929" y="75"/>
                      <a:pt x="929" y="75"/>
                      <a:pt x="929" y="75"/>
                    </a:cubicBezTo>
                    <a:cubicBezTo>
                      <a:pt x="920" y="71"/>
                      <a:pt x="916" y="69"/>
                      <a:pt x="920" y="72"/>
                    </a:cubicBezTo>
                    <a:cubicBezTo>
                      <a:pt x="920" y="72"/>
                      <a:pt x="920" y="72"/>
                      <a:pt x="920" y="72"/>
                    </a:cubicBezTo>
                    <a:cubicBezTo>
                      <a:pt x="924" y="76"/>
                      <a:pt x="936" y="82"/>
                      <a:pt x="945" y="87"/>
                    </a:cubicBezTo>
                    <a:cubicBezTo>
                      <a:pt x="945" y="87"/>
                      <a:pt x="945" y="87"/>
                      <a:pt x="945" y="87"/>
                    </a:cubicBezTo>
                    <a:cubicBezTo>
                      <a:pt x="955" y="91"/>
                      <a:pt x="958" y="92"/>
                      <a:pt x="954" y="89"/>
                    </a:cubicBezTo>
                    <a:cubicBezTo>
                      <a:pt x="949" y="86"/>
                      <a:pt x="938" y="80"/>
                      <a:pt x="929" y="75"/>
                    </a:cubicBezTo>
                    <a:close/>
                    <a:moveTo>
                      <a:pt x="461" y="37"/>
                    </a:moveTo>
                    <a:cubicBezTo>
                      <a:pt x="461" y="37"/>
                      <a:pt x="461" y="37"/>
                      <a:pt x="461" y="37"/>
                    </a:cubicBezTo>
                    <a:cubicBezTo>
                      <a:pt x="448" y="39"/>
                      <a:pt x="436" y="44"/>
                      <a:pt x="434" y="49"/>
                    </a:cubicBezTo>
                    <a:cubicBezTo>
                      <a:pt x="434" y="49"/>
                      <a:pt x="434" y="49"/>
                      <a:pt x="434" y="49"/>
                    </a:cubicBezTo>
                    <a:cubicBezTo>
                      <a:pt x="431" y="54"/>
                      <a:pt x="439" y="56"/>
                      <a:pt x="453" y="54"/>
                    </a:cubicBezTo>
                    <a:cubicBezTo>
                      <a:pt x="453" y="54"/>
                      <a:pt x="453" y="54"/>
                      <a:pt x="453" y="54"/>
                    </a:cubicBezTo>
                    <a:cubicBezTo>
                      <a:pt x="466" y="51"/>
                      <a:pt x="479" y="45"/>
                      <a:pt x="480" y="41"/>
                    </a:cubicBezTo>
                    <a:cubicBezTo>
                      <a:pt x="482" y="36"/>
                      <a:pt x="474" y="34"/>
                      <a:pt x="461" y="37"/>
                    </a:cubicBezTo>
                    <a:close/>
                    <a:moveTo>
                      <a:pt x="511" y="29"/>
                    </a:moveTo>
                    <a:cubicBezTo>
                      <a:pt x="511" y="29"/>
                      <a:pt x="511" y="29"/>
                      <a:pt x="511" y="29"/>
                    </a:cubicBezTo>
                    <a:cubicBezTo>
                      <a:pt x="498" y="31"/>
                      <a:pt x="486" y="36"/>
                      <a:pt x="484" y="40"/>
                    </a:cubicBezTo>
                    <a:cubicBezTo>
                      <a:pt x="484" y="40"/>
                      <a:pt x="484" y="40"/>
                      <a:pt x="484" y="40"/>
                    </a:cubicBezTo>
                    <a:cubicBezTo>
                      <a:pt x="482" y="45"/>
                      <a:pt x="492" y="48"/>
                      <a:pt x="505" y="46"/>
                    </a:cubicBezTo>
                    <a:cubicBezTo>
                      <a:pt x="505" y="46"/>
                      <a:pt x="505" y="46"/>
                      <a:pt x="505" y="46"/>
                    </a:cubicBezTo>
                    <a:cubicBezTo>
                      <a:pt x="519" y="44"/>
                      <a:pt x="531" y="40"/>
                      <a:pt x="532" y="35"/>
                    </a:cubicBezTo>
                    <a:cubicBezTo>
                      <a:pt x="534" y="30"/>
                      <a:pt x="524" y="28"/>
                      <a:pt x="511" y="29"/>
                    </a:cubicBezTo>
                    <a:close/>
                    <a:moveTo>
                      <a:pt x="562" y="25"/>
                    </a:moveTo>
                    <a:cubicBezTo>
                      <a:pt x="562" y="25"/>
                      <a:pt x="562" y="25"/>
                      <a:pt x="562" y="25"/>
                    </a:cubicBezTo>
                    <a:cubicBezTo>
                      <a:pt x="549" y="25"/>
                      <a:pt x="538" y="29"/>
                      <a:pt x="536" y="34"/>
                    </a:cubicBezTo>
                    <a:cubicBezTo>
                      <a:pt x="536" y="34"/>
                      <a:pt x="536" y="34"/>
                      <a:pt x="536" y="34"/>
                    </a:cubicBezTo>
                    <a:cubicBezTo>
                      <a:pt x="536" y="39"/>
                      <a:pt x="545" y="43"/>
                      <a:pt x="560" y="42"/>
                    </a:cubicBezTo>
                    <a:cubicBezTo>
                      <a:pt x="560" y="42"/>
                      <a:pt x="560" y="42"/>
                      <a:pt x="560" y="42"/>
                    </a:cubicBezTo>
                    <a:cubicBezTo>
                      <a:pt x="574" y="41"/>
                      <a:pt x="585" y="37"/>
                      <a:pt x="586" y="32"/>
                    </a:cubicBezTo>
                    <a:cubicBezTo>
                      <a:pt x="586" y="27"/>
                      <a:pt x="576" y="24"/>
                      <a:pt x="562" y="25"/>
                    </a:cubicBezTo>
                    <a:close/>
                    <a:moveTo>
                      <a:pt x="615" y="23"/>
                    </a:moveTo>
                    <a:cubicBezTo>
                      <a:pt x="615" y="23"/>
                      <a:pt x="615" y="23"/>
                      <a:pt x="615" y="23"/>
                    </a:cubicBezTo>
                    <a:cubicBezTo>
                      <a:pt x="601" y="23"/>
                      <a:pt x="590" y="26"/>
                      <a:pt x="590" y="31"/>
                    </a:cubicBezTo>
                    <a:cubicBezTo>
                      <a:pt x="590" y="31"/>
                      <a:pt x="590" y="31"/>
                      <a:pt x="590" y="31"/>
                    </a:cubicBezTo>
                    <a:cubicBezTo>
                      <a:pt x="590" y="36"/>
                      <a:pt x="600" y="40"/>
                      <a:pt x="614" y="40"/>
                    </a:cubicBezTo>
                    <a:cubicBezTo>
                      <a:pt x="614" y="40"/>
                      <a:pt x="614" y="40"/>
                      <a:pt x="614" y="40"/>
                    </a:cubicBezTo>
                    <a:cubicBezTo>
                      <a:pt x="629" y="40"/>
                      <a:pt x="640" y="36"/>
                      <a:pt x="639" y="31"/>
                    </a:cubicBezTo>
                    <a:cubicBezTo>
                      <a:pt x="639" y="26"/>
                      <a:pt x="628" y="24"/>
                      <a:pt x="615" y="23"/>
                    </a:cubicBezTo>
                    <a:close/>
                    <a:moveTo>
                      <a:pt x="667" y="24"/>
                    </a:moveTo>
                    <a:cubicBezTo>
                      <a:pt x="667" y="24"/>
                      <a:pt x="667" y="24"/>
                      <a:pt x="667" y="24"/>
                    </a:cubicBezTo>
                    <a:cubicBezTo>
                      <a:pt x="654" y="24"/>
                      <a:pt x="643" y="27"/>
                      <a:pt x="643" y="31"/>
                    </a:cubicBezTo>
                    <a:cubicBezTo>
                      <a:pt x="643" y="31"/>
                      <a:pt x="643" y="31"/>
                      <a:pt x="643" y="31"/>
                    </a:cubicBezTo>
                    <a:cubicBezTo>
                      <a:pt x="644" y="36"/>
                      <a:pt x="655" y="41"/>
                      <a:pt x="669" y="41"/>
                    </a:cubicBezTo>
                    <a:cubicBezTo>
                      <a:pt x="669" y="41"/>
                      <a:pt x="669" y="41"/>
                      <a:pt x="669" y="41"/>
                    </a:cubicBezTo>
                    <a:cubicBezTo>
                      <a:pt x="683" y="42"/>
                      <a:pt x="693" y="39"/>
                      <a:pt x="693" y="34"/>
                    </a:cubicBezTo>
                    <a:cubicBezTo>
                      <a:pt x="691" y="29"/>
                      <a:pt x="681" y="25"/>
                      <a:pt x="667" y="24"/>
                    </a:cubicBezTo>
                    <a:close/>
                    <a:moveTo>
                      <a:pt x="719" y="28"/>
                    </a:moveTo>
                    <a:cubicBezTo>
                      <a:pt x="719" y="28"/>
                      <a:pt x="719" y="28"/>
                      <a:pt x="719" y="28"/>
                    </a:cubicBezTo>
                    <a:cubicBezTo>
                      <a:pt x="705" y="27"/>
                      <a:pt x="696" y="29"/>
                      <a:pt x="697" y="34"/>
                    </a:cubicBezTo>
                    <a:cubicBezTo>
                      <a:pt x="697" y="34"/>
                      <a:pt x="697" y="34"/>
                      <a:pt x="697" y="34"/>
                    </a:cubicBezTo>
                    <a:cubicBezTo>
                      <a:pt x="698" y="39"/>
                      <a:pt x="710" y="44"/>
                      <a:pt x="724" y="45"/>
                    </a:cubicBezTo>
                    <a:cubicBezTo>
                      <a:pt x="724" y="45"/>
                      <a:pt x="724" y="45"/>
                      <a:pt x="724" y="45"/>
                    </a:cubicBezTo>
                    <a:cubicBezTo>
                      <a:pt x="737" y="47"/>
                      <a:pt x="747" y="44"/>
                      <a:pt x="745" y="39"/>
                    </a:cubicBezTo>
                    <a:cubicBezTo>
                      <a:pt x="743" y="34"/>
                      <a:pt x="732" y="30"/>
                      <a:pt x="719" y="28"/>
                    </a:cubicBezTo>
                    <a:close/>
                    <a:moveTo>
                      <a:pt x="769" y="35"/>
                    </a:moveTo>
                    <a:cubicBezTo>
                      <a:pt x="769" y="35"/>
                      <a:pt x="769" y="35"/>
                      <a:pt x="769" y="35"/>
                    </a:cubicBezTo>
                    <a:cubicBezTo>
                      <a:pt x="756" y="33"/>
                      <a:pt x="747" y="35"/>
                      <a:pt x="749" y="40"/>
                    </a:cubicBezTo>
                    <a:cubicBezTo>
                      <a:pt x="749" y="40"/>
                      <a:pt x="749" y="40"/>
                      <a:pt x="749" y="40"/>
                    </a:cubicBezTo>
                    <a:cubicBezTo>
                      <a:pt x="751" y="44"/>
                      <a:pt x="763" y="50"/>
                      <a:pt x="776" y="52"/>
                    </a:cubicBezTo>
                    <a:cubicBezTo>
                      <a:pt x="776" y="52"/>
                      <a:pt x="776" y="52"/>
                      <a:pt x="776" y="52"/>
                    </a:cubicBezTo>
                    <a:cubicBezTo>
                      <a:pt x="790" y="54"/>
                      <a:pt x="798" y="52"/>
                      <a:pt x="796" y="47"/>
                    </a:cubicBezTo>
                    <a:cubicBezTo>
                      <a:pt x="793" y="42"/>
                      <a:pt x="782" y="37"/>
                      <a:pt x="769" y="35"/>
                    </a:cubicBezTo>
                    <a:close/>
                    <a:moveTo>
                      <a:pt x="817" y="45"/>
                    </a:moveTo>
                    <a:cubicBezTo>
                      <a:pt x="817" y="45"/>
                      <a:pt x="817" y="45"/>
                      <a:pt x="817" y="45"/>
                    </a:cubicBezTo>
                    <a:cubicBezTo>
                      <a:pt x="805" y="42"/>
                      <a:pt x="797" y="43"/>
                      <a:pt x="800" y="48"/>
                    </a:cubicBezTo>
                    <a:cubicBezTo>
                      <a:pt x="800" y="48"/>
                      <a:pt x="800" y="48"/>
                      <a:pt x="800" y="48"/>
                    </a:cubicBezTo>
                    <a:cubicBezTo>
                      <a:pt x="802" y="53"/>
                      <a:pt x="814" y="59"/>
                      <a:pt x="827" y="62"/>
                    </a:cubicBezTo>
                    <a:cubicBezTo>
                      <a:pt x="827" y="62"/>
                      <a:pt x="827" y="62"/>
                      <a:pt x="827" y="62"/>
                    </a:cubicBezTo>
                    <a:cubicBezTo>
                      <a:pt x="840" y="64"/>
                      <a:pt x="847" y="62"/>
                      <a:pt x="845" y="58"/>
                    </a:cubicBezTo>
                    <a:cubicBezTo>
                      <a:pt x="841" y="53"/>
                      <a:pt x="830" y="47"/>
                      <a:pt x="817" y="45"/>
                    </a:cubicBezTo>
                    <a:close/>
                    <a:moveTo>
                      <a:pt x="864" y="57"/>
                    </a:moveTo>
                    <a:cubicBezTo>
                      <a:pt x="864" y="57"/>
                      <a:pt x="864" y="57"/>
                      <a:pt x="864" y="57"/>
                    </a:cubicBezTo>
                    <a:cubicBezTo>
                      <a:pt x="852" y="53"/>
                      <a:pt x="845" y="54"/>
                      <a:pt x="848" y="59"/>
                    </a:cubicBezTo>
                    <a:cubicBezTo>
                      <a:pt x="848" y="59"/>
                      <a:pt x="848" y="59"/>
                      <a:pt x="848" y="59"/>
                    </a:cubicBezTo>
                    <a:cubicBezTo>
                      <a:pt x="851" y="64"/>
                      <a:pt x="864" y="70"/>
                      <a:pt x="876" y="74"/>
                    </a:cubicBezTo>
                    <a:cubicBezTo>
                      <a:pt x="876" y="74"/>
                      <a:pt x="876" y="74"/>
                      <a:pt x="876" y="74"/>
                    </a:cubicBezTo>
                    <a:cubicBezTo>
                      <a:pt x="888" y="77"/>
                      <a:pt x="894" y="76"/>
                      <a:pt x="890" y="71"/>
                    </a:cubicBezTo>
                    <a:cubicBezTo>
                      <a:pt x="887" y="66"/>
                      <a:pt x="875" y="60"/>
                      <a:pt x="864" y="57"/>
                    </a:cubicBezTo>
                    <a:close/>
                    <a:moveTo>
                      <a:pt x="907" y="71"/>
                    </a:moveTo>
                    <a:cubicBezTo>
                      <a:pt x="907" y="71"/>
                      <a:pt x="907" y="71"/>
                      <a:pt x="907" y="71"/>
                    </a:cubicBezTo>
                    <a:cubicBezTo>
                      <a:pt x="896" y="67"/>
                      <a:pt x="890" y="67"/>
                      <a:pt x="894" y="72"/>
                    </a:cubicBezTo>
                    <a:cubicBezTo>
                      <a:pt x="894" y="72"/>
                      <a:pt x="894" y="72"/>
                      <a:pt x="894" y="72"/>
                    </a:cubicBezTo>
                    <a:cubicBezTo>
                      <a:pt x="898" y="77"/>
                      <a:pt x="909" y="84"/>
                      <a:pt x="921" y="88"/>
                    </a:cubicBezTo>
                    <a:cubicBezTo>
                      <a:pt x="921" y="88"/>
                      <a:pt x="921" y="88"/>
                      <a:pt x="921" y="88"/>
                    </a:cubicBezTo>
                    <a:cubicBezTo>
                      <a:pt x="932" y="91"/>
                      <a:pt x="937" y="91"/>
                      <a:pt x="933" y="86"/>
                    </a:cubicBezTo>
                    <a:cubicBezTo>
                      <a:pt x="929" y="81"/>
                      <a:pt x="917" y="75"/>
                      <a:pt x="907" y="71"/>
                    </a:cubicBezTo>
                    <a:close/>
                    <a:moveTo>
                      <a:pt x="946" y="88"/>
                    </a:moveTo>
                    <a:cubicBezTo>
                      <a:pt x="946" y="88"/>
                      <a:pt x="946" y="88"/>
                      <a:pt x="946" y="88"/>
                    </a:cubicBezTo>
                    <a:cubicBezTo>
                      <a:pt x="937" y="83"/>
                      <a:pt x="932" y="83"/>
                      <a:pt x="936" y="87"/>
                    </a:cubicBezTo>
                    <a:cubicBezTo>
                      <a:pt x="936" y="87"/>
                      <a:pt x="936" y="87"/>
                      <a:pt x="936" y="87"/>
                    </a:cubicBezTo>
                    <a:cubicBezTo>
                      <a:pt x="940" y="92"/>
                      <a:pt x="952" y="100"/>
                      <a:pt x="962" y="104"/>
                    </a:cubicBezTo>
                    <a:cubicBezTo>
                      <a:pt x="962" y="104"/>
                      <a:pt x="962" y="104"/>
                      <a:pt x="962" y="104"/>
                    </a:cubicBezTo>
                    <a:cubicBezTo>
                      <a:pt x="972" y="108"/>
                      <a:pt x="976" y="108"/>
                      <a:pt x="972" y="103"/>
                    </a:cubicBezTo>
                    <a:cubicBezTo>
                      <a:pt x="967" y="99"/>
                      <a:pt x="956" y="93"/>
                      <a:pt x="946" y="88"/>
                    </a:cubicBezTo>
                    <a:close/>
                    <a:moveTo>
                      <a:pt x="982" y="106"/>
                    </a:moveTo>
                    <a:cubicBezTo>
                      <a:pt x="982" y="106"/>
                      <a:pt x="982" y="106"/>
                      <a:pt x="982" y="106"/>
                    </a:cubicBezTo>
                    <a:cubicBezTo>
                      <a:pt x="973" y="101"/>
                      <a:pt x="970" y="100"/>
                      <a:pt x="975" y="105"/>
                    </a:cubicBezTo>
                    <a:cubicBezTo>
                      <a:pt x="975" y="105"/>
                      <a:pt x="975" y="105"/>
                      <a:pt x="975" y="105"/>
                    </a:cubicBezTo>
                    <a:cubicBezTo>
                      <a:pt x="979" y="109"/>
                      <a:pt x="991" y="117"/>
                      <a:pt x="1000" y="122"/>
                    </a:cubicBezTo>
                    <a:cubicBezTo>
                      <a:pt x="1000" y="122"/>
                      <a:pt x="1000" y="122"/>
                      <a:pt x="1000" y="122"/>
                    </a:cubicBezTo>
                    <a:cubicBezTo>
                      <a:pt x="1009" y="127"/>
                      <a:pt x="1012" y="127"/>
                      <a:pt x="1007" y="122"/>
                    </a:cubicBezTo>
                    <a:cubicBezTo>
                      <a:pt x="1002" y="118"/>
                      <a:pt x="991" y="111"/>
                      <a:pt x="982" y="106"/>
                    </a:cubicBezTo>
                    <a:close/>
                    <a:moveTo>
                      <a:pt x="1009" y="124"/>
                    </a:moveTo>
                    <a:cubicBezTo>
                      <a:pt x="1009" y="124"/>
                      <a:pt x="1009" y="124"/>
                      <a:pt x="1009" y="124"/>
                    </a:cubicBezTo>
                    <a:cubicBezTo>
                      <a:pt x="1015" y="128"/>
                      <a:pt x="1026" y="136"/>
                      <a:pt x="1033" y="142"/>
                    </a:cubicBezTo>
                    <a:cubicBezTo>
                      <a:pt x="1033" y="142"/>
                      <a:pt x="1033" y="142"/>
                      <a:pt x="1033" y="142"/>
                    </a:cubicBezTo>
                    <a:cubicBezTo>
                      <a:pt x="1041" y="147"/>
                      <a:pt x="1043" y="147"/>
                      <a:pt x="1038" y="143"/>
                    </a:cubicBezTo>
                    <a:cubicBezTo>
                      <a:pt x="1032" y="139"/>
                      <a:pt x="1004" y="120"/>
                      <a:pt x="1009" y="124"/>
                    </a:cubicBezTo>
                    <a:close/>
                    <a:moveTo>
                      <a:pt x="309" y="92"/>
                    </a:moveTo>
                    <a:cubicBezTo>
                      <a:pt x="309" y="92"/>
                      <a:pt x="309" y="92"/>
                      <a:pt x="309" y="92"/>
                    </a:cubicBezTo>
                    <a:cubicBezTo>
                      <a:pt x="297" y="96"/>
                      <a:pt x="286" y="103"/>
                      <a:pt x="282" y="109"/>
                    </a:cubicBezTo>
                    <a:cubicBezTo>
                      <a:pt x="282" y="109"/>
                      <a:pt x="282" y="109"/>
                      <a:pt x="282" y="109"/>
                    </a:cubicBezTo>
                    <a:cubicBezTo>
                      <a:pt x="278" y="115"/>
                      <a:pt x="283" y="117"/>
                      <a:pt x="295" y="113"/>
                    </a:cubicBezTo>
                    <a:cubicBezTo>
                      <a:pt x="295" y="113"/>
                      <a:pt x="295" y="113"/>
                      <a:pt x="295" y="113"/>
                    </a:cubicBezTo>
                    <a:cubicBezTo>
                      <a:pt x="306" y="109"/>
                      <a:pt x="319" y="101"/>
                      <a:pt x="322" y="95"/>
                    </a:cubicBezTo>
                    <a:cubicBezTo>
                      <a:pt x="326" y="89"/>
                      <a:pt x="320" y="88"/>
                      <a:pt x="309" y="92"/>
                    </a:cubicBezTo>
                    <a:close/>
                    <a:moveTo>
                      <a:pt x="452" y="55"/>
                    </a:moveTo>
                    <a:cubicBezTo>
                      <a:pt x="452" y="55"/>
                      <a:pt x="452" y="55"/>
                      <a:pt x="452" y="55"/>
                    </a:cubicBezTo>
                    <a:cubicBezTo>
                      <a:pt x="439" y="57"/>
                      <a:pt x="427" y="63"/>
                      <a:pt x="424" y="70"/>
                    </a:cubicBezTo>
                    <a:cubicBezTo>
                      <a:pt x="424" y="70"/>
                      <a:pt x="424" y="70"/>
                      <a:pt x="424" y="70"/>
                    </a:cubicBezTo>
                    <a:cubicBezTo>
                      <a:pt x="422" y="76"/>
                      <a:pt x="431" y="79"/>
                      <a:pt x="444" y="77"/>
                    </a:cubicBezTo>
                    <a:cubicBezTo>
                      <a:pt x="444" y="77"/>
                      <a:pt x="444" y="77"/>
                      <a:pt x="444" y="77"/>
                    </a:cubicBezTo>
                    <a:cubicBezTo>
                      <a:pt x="458" y="75"/>
                      <a:pt x="471" y="68"/>
                      <a:pt x="473" y="62"/>
                    </a:cubicBezTo>
                    <a:cubicBezTo>
                      <a:pt x="475" y="56"/>
                      <a:pt x="466" y="53"/>
                      <a:pt x="452" y="55"/>
                    </a:cubicBezTo>
                    <a:close/>
                    <a:moveTo>
                      <a:pt x="669" y="43"/>
                    </a:moveTo>
                    <a:cubicBezTo>
                      <a:pt x="669" y="43"/>
                      <a:pt x="669" y="43"/>
                      <a:pt x="669" y="43"/>
                    </a:cubicBezTo>
                    <a:cubicBezTo>
                      <a:pt x="655" y="43"/>
                      <a:pt x="644" y="47"/>
                      <a:pt x="645" y="53"/>
                    </a:cubicBezTo>
                    <a:cubicBezTo>
                      <a:pt x="645" y="53"/>
                      <a:pt x="645" y="53"/>
                      <a:pt x="645" y="53"/>
                    </a:cubicBezTo>
                    <a:cubicBezTo>
                      <a:pt x="645" y="59"/>
                      <a:pt x="657" y="65"/>
                      <a:pt x="672" y="65"/>
                    </a:cubicBezTo>
                    <a:cubicBezTo>
                      <a:pt x="672" y="65"/>
                      <a:pt x="672" y="65"/>
                      <a:pt x="672" y="65"/>
                    </a:cubicBezTo>
                    <a:cubicBezTo>
                      <a:pt x="687" y="66"/>
                      <a:pt x="697" y="62"/>
                      <a:pt x="697" y="55"/>
                    </a:cubicBezTo>
                    <a:cubicBezTo>
                      <a:pt x="696" y="49"/>
                      <a:pt x="684" y="44"/>
                      <a:pt x="669" y="43"/>
                    </a:cubicBezTo>
                    <a:close/>
                    <a:moveTo>
                      <a:pt x="724" y="47"/>
                    </a:moveTo>
                    <a:cubicBezTo>
                      <a:pt x="724" y="47"/>
                      <a:pt x="724" y="47"/>
                      <a:pt x="724" y="47"/>
                    </a:cubicBezTo>
                    <a:cubicBezTo>
                      <a:pt x="710" y="46"/>
                      <a:pt x="700" y="49"/>
                      <a:pt x="701" y="55"/>
                    </a:cubicBezTo>
                    <a:cubicBezTo>
                      <a:pt x="701" y="55"/>
                      <a:pt x="701" y="55"/>
                      <a:pt x="701" y="55"/>
                    </a:cubicBezTo>
                    <a:cubicBezTo>
                      <a:pt x="702" y="62"/>
                      <a:pt x="714" y="68"/>
                      <a:pt x="729" y="69"/>
                    </a:cubicBezTo>
                    <a:cubicBezTo>
                      <a:pt x="729" y="69"/>
                      <a:pt x="729" y="69"/>
                      <a:pt x="729" y="69"/>
                    </a:cubicBezTo>
                    <a:cubicBezTo>
                      <a:pt x="743" y="71"/>
                      <a:pt x="753" y="66"/>
                      <a:pt x="752" y="60"/>
                    </a:cubicBezTo>
                    <a:cubicBezTo>
                      <a:pt x="750" y="54"/>
                      <a:pt x="738" y="48"/>
                      <a:pt x="724" y="47"/>
                    </a:cubicBezTo>
                    <a:close/>
                    <a:moveTo>
                      <a:pt x="777" y="54"/>
                    </a:moveTo>
                    <a:cubicBezTo>
                      <a:pt x="777" y="54"/>
                      <a:pt x="777" y="54"/>
                      <a:pt x="777" y="54"/>
                    </a:cubicBezTo>
                    <a:cubicBezTo>
                      <a:pt x="763" y="52"/>
                      <a:pt x="754" y="54"/>
                      <a:pt x="756" y="61"/>
                    </a:cubicBezTo>
                    <a:cubicBezTo>
                      <a:pt x="756" y="61"/>
                      <a:pt x="756" y="61"/>
                      <a:pt x="756" y="61"/>
                    </a:cubicBezTo>
                    <a:cubicBezTo>
                      <a:pt x="758" y="67"/>
                      <a:pt x="770" y="74"/>
                      <a:pt x="784" y="76"/>
                    </a:cubicBezTo>
                    <a:cubicBezTo>
                      <a:pt x="784" y="76"/>
                      <a:pt x="784" y="76"/>
                      <a:pt x="784" y="76"/>
                    </a:cubicBezTo>
                    <a:cubicBezTo>
                      <a:pt x="799" y="78"/>
                      <a:pt x="807" y="74"/>
                      <a:pt x="805" y="68"/>
                    </a:cubicBezTo>
                    <a:cubicBezTo>
                      <a:pt x="803" y="62"/>
                      <a:pt x="790" y="56"/>
                      <a:pt x="777" y="54"/>
                    </a:cubicBezTo>
                    <a:close/>
                    <a:moveTo>
                      <a:pt x="828" y="63"/>
                    </a:moveTo>
                    <a:cubicBezTo>
                      <a:pt x="828" y="63"/>
                      <a:pt x="828" y="63"/>
                      <a:pt x="828" y="63"/>
                    </a:cubicBezTo>
                    <a:cubicBezTo>
                      <a:pt x="815" y="61"/>
                      <a:pt x="807" y="63"/>
                      <a:pt x="809" y="69"/>
                    </a:cubicBezTo>
                    <a:cubicBezTo>
                      <a:pt x="809" y="69"/>
                      <a:pt x="809" y="69"/>
                      <a:pt x="809" y="69"/>
                    </a:cubicBezTo>
                    <a:cubicBezTo>
                      <a:pt x="812" y="76"/>
                      <a:pt x="824" y="82"/>
                      <a:pt x="838" y="85"/>
                    </a:cubicBezTo>
                    <a:cubicBezTo>
                      <a:pt x="838" y="85"/>
                      <a:pt x="838" y="85"/>
                      <a:pt x="838" y="85"/>
                    </a:cubicBezTo>
                    <a:cubicBezTo>
                      <a:pt x="851" y="88"/>
                      <a:pt x="859" y="85"/>
                      <a:pt x="856" y="79"/>
                    </a:cubicBezTo>
                    <a:cubicBezTo>
                      <a:pt x="853" y="73"/>
                      <a:pt x="841" y="66"/>
                      <a:pt x="828" y="63"/>
                    </a:cubicBezTo>
                    <a:close/>
                    <a:moveTo>
                      <a:pt x="876" y="75"/>
                    </a:moveTo>
                    <a:cubicBezTo>
                      <a:pt x="876" y="75"/>
                      <a:pt x="876" y="75"/>
                      <a:pt x="876" y="75"/>
                    </a:cubicBezTo>
                    <a:cubicBezTo>
                      <a:pt x="864" y="72"/>
                      <a:pt x="857" y="74"/>
                      <a:pt x="860" y="80"/>
                    </a:cubicBezTo>
                    <a:cubicBezTo>
                      <a:pt x="860" y="80"/>
                      <a:pt x="860" y="80"/>
                      <a:pt x="860" y="80"/>
                    </a:cubicBezTo>
                    <a:cubicBezTo>
                      <a:pt x="863" y="86"/>
                      <a:pt x="876" y="94"/>
                      <a:pt x="888" y="97"/>
                    </a:cubicBezTo>
                    <a:cubicBezTo>
                      <a:pt x="888" y="97"/>
                      <a:pt x="888" y="97"/>
                      <a:pt x="888" y="97"/>
                    </a:cubicBezTo>
                    <a:cubicBezTo>
                      <a:pt x="901" y="100"/>
                      <a:pt x="908" y="98"/>
                      <a:pt x="904" y="92"/>
                    </a:cubicBezTo>
                    <a:cubicBezTo>
                      <a:pt x="900" y="85"/>
                      <a:pt x="889" y="79"/>
                      <a:pt x="876" y="75"/>
                    </a:cubicBezTo>
                    <a:close/>
                    <a:moveTo>
                      <a:pt x="922" y="89"/>
                    </a:moveTo>
                    <a:cubicBezTo>
                      <a:pt x="922" y="89"/>
                      <a:pt x="922" y="89"/>
                      <a:pt x="922" y="89"/>
                    </a:cubicBezTo>
                    <a:cubicBezTo>
                      <a:pt x="911" y="86"/>
                      <a:pt x="904" y="87"/>
                      <a:pt x="908" y="93"/>
                    </a:cubicBezTo>
                    <a:cubicBezTo>
                      <a:pt x="908" y="93"/>
                      <a:pt x="908" y="93"/>
                      <a:pt x="908" y="93"/>
                    </a:cubicBezTo>
                    <a:cubicBezTo>
                      <a:pt x="911" y="99"/>
                      <a:pt x="924" y="107"/>
                      <a:pt x="936" y="111"/>
                    </a:cubicBezTo>
                    <a:cubicBezTo>
                      <a:pt x="936" y="111"/>
                      <a:pt x="936" y="111"/>
                      <a:pt x="936" y="111"/>
                    </a:cubicBezTo>
                    <a:cubicBezTo>
                      <a:pt x="947" y="115"/>
                      <a:pt x="953" y="113"/>
                      <a:pt x="949" y="107"/>
                    </a:cubicBezTo>
                    <a:cubicBezTo>
                      <a:pt x="945" y="100"/>
                      <a:pt x="933" y="93"/>
                      <a:pt x="922" y="89"/>
                    </a:cubicBezTo>
                    <a:close/>
                    <a:moveTo>
                      <a:pt x="964" y="105"/>
                    </a:moveTo>
                    <a:cubicBezTo>
                      <a:pt x="964" y="105"/>
                      <a:pt x="964" y="105"/>
                      <a:pt x="964" y="105"/>
                    </a:cubicBezTo>
                    <a:cubicBezTo>
                      <a:pt x="953" y="101"/>
                      <a:pt x="948" y="102"/>
                      <a:pt x="952" y="108"/>
                    </a:cubicBezTo>
                    <a:cubicBezTo>
                      <a:pt x="952" y="108"/>
                      <a:pt x="952" y="108"/>
                      <a:pt x="952" y="108"/>
                    </a:cubicBezTo>
                    <a:cubicBezTo>
                      <a:pt x="956" y="114"/>
                      <a:pt x="968" y="123"/>
                      <a:pt x="979" y="127"/>
                    </a:cubicBezTo>
                    <a:cubicBezTo>
                      <a:pt x="979" y="127"/>
                      <a:pt x="979" y="127"/>
                      <a:pt x="979" y="127"/>
                    </a:cubicBezTo>
                    <a:cubicBezTo>
                      <a:pt x="990" y="131"/>
                      <a:pt x="994" y="129"/>
                      <a:pt x="990" y="124"/>
                    </a:cubicBezTo>
                    <a:cubicBezTo>
                      <a:pt x="985" y="118"/>
                      <a:pt x="974" y="110"/>
                      <a:pt x="964" y="105"/>
                    </a:cubicBezTo>
                    <a:close/>
                    <a:moveTo>
                      <a:pt x="1001" y="123"/>
                    </a:moveTo>
                    <a:cubicBezTo>
                      <a:pt x="1001" y="123"/>
                      <a:pt x="1001" y="123"/>
                      <a:pt x="1001" y="123"/>
                    </a:cubicBezTo>
                    <a:cubicBezTo>
                      <a:pt x="992" y="118"/>
                      <a:pt x="989" y="119"/>
                      <a:pt x="993" y="125"/>
                    </a:cubicBezTo>
                    <a:cubicBezTo>
                      <a:pt x="993" y="125"/>
                      <a:pt x="993" y="125"/>
                      <a:pt x="993" y="125"/>
                    </a:cubicBezTo>
                    <a:cubicBezTo>
                      <a:pt x="997" y="131"/>
                      <a:pt x="1009" y="140"/>
                      <a:pt x="1018" y="144"/>
                    </a:cubicBezTo>
                    <a:cubicBezTo>
                      <a:pt x="1018" y="144"/>
                      <a:pt x="1018" y="144"/>
                      <a:pt x="1018" y="144"/>
                    </a:cubicBezTo>
                    <a:cubicBezTo>
                      <a:pt x="1028" y="149"/>
                      <a:pt x="1031" y="148"/>
                      <a:pt x="1026" y="142"/>
                    </a:cubicBezTo>
                    <a:cubicBezTo>
                      <a:pt x="1021" y="136"/>
                      <a:pt x="1010" y="129"/>
                      <a:pt x="1001" y="123"/>
                    </a:cubicBezTo>
                    <a:close/>
                    <a:moveTo>
                      <a:pt x="1035" y="143"/>
                    </a:moveTo>
                    <a:cubicBezTo>
                      <a:pt x="1035" y="143"/>
                      <a:pt x="1035" y="143"/>
                      <a:pt x="1035" y="143"/>
                    </a:cubicBezTo>
                    <a:cubicBezTo>
                      <a:pt x="1026" y="138"/>
                      <a:pt x="1024" y="137"/>
                      <a:pt x="1029" y="144"/>
                    </a:cubicBezTo>
                    <a:cubicBezTo>
                      <a:pt x="1029" y="144"/>
                      <a:pt x="1029" y="144"/>
                      <a:pt x="1029" y="144"/>
                    </a:cubicBezTo>
                    <a:cubicBezTo>
                      <a:pt x="1034" y="149"/>
                      <a:pt x="1045" y="158"/>
                      <a:pt x="1053" y="164"/>
                    </a:cubicBezTo>
                    <a:cubicBezTo>
                      <a:pt x="1053" y="164"/>
                      <a:pt x="1053" y="164"/>
                      <a:pt x="1053" y="164"/>
                    </a:cubicBezTo>
                    <a:cubicBezTo>
                      <a:pt x="1062" y="169"/>
                      <a:pt x="1064" y="168"/>
                      <a:pt x="1058" y="162"/>
                    </a:cubicBezTo>
                    <a:cubicBezTo>
                      <a:pt x="1053" y="157"/>
                      <a:pt x="1043" y="149"/>
                      <a:pt x="1035" y="143"/>
                    </a:cubicBezTo>
                    <a:close/>
                    <a:moveTo>
                      <a:pt x="1064" y="164"/>
                    </a:moveTo>
                    <a:cubicBezTo>
                      <a:pt x="1064" y="164"/>
                      <a:pt x="1064" y="164"/>
                      <a:pt x="1064" y="164"/>
                    </a:cubicBezTo>
                    <a:cubicBezTo>
                      <a:pt x="1057" y="159"/>
                      <a:pt x="1056" y="158"/>
                      <a:pt x="1061" y="164"/>
                    </a:cubicBezTo>
                    <a:cubicBezTo>
                      <a:pt x="1061" y="164"/>
                      <a:pt x="1061" y="164"/>
                      <a:pt x="1061" y="164"/>
                    </a:cubicBezTo>
                    <a:cubicBezTo>
                      <a:pt x="1066" y="170"/>
                      <a:pt x="1076" y="178"/>
                      <a:pt x="1083" y="184"/>
                    </a:cubicBezTo>
                    <a:cubicBezTo>
                      <a:pt x="1083" y="184"/>
                      <a:pt x="1083" y="184"/>
                      <a:pt x="1083" y="184"/>
                    </a:cubicBezTo>
                    <a:cubicBezTo>
                      <a:pt x="1091" y="189"/>
                      <a:pt x="1091" y="189"/>
                      <a:pt x="1086" y="184"/>
                    </a:cubicBezTo>
                    <a:cubicBezTo>
                      <a:pt x="1080" y="178"/>
                      <a:pt x="1070" y="170"/>
                      <a:pt x="1064" y="164"/>
                    </a:cubicBezTo>
                    <a:close/>
                    <a:moveTo>
                      <a:pt x="294" y="115"/>
                    </a:moveTo>
                    <a:cubicBezTo>
                      <a:pt x="294" y="115"/>
                      <a:pt x="294" y="115"/>
                      <a:pt x="294" y="115"/>
                    </a:cubicBezTo>
                    <a:cubicBezTo>
                      <a:pt x="282" y="119"/>
                      <a:pt x="270" y="128"/>
                      <a:pt x="266" y="135"/>
                    </a:cubicBezTo>
                    <a:cubicBezTo>
                      <a:pt x="266" y="135"/>
                      <a:pt x="266" y="135"/>
                      <a:pt x="266" y="135"/>
                    </a:cubicBezTo>
                    <a:cubicBezTo>
                      <a:pt x="262" y="143"/>
                      <a:pt x="268" y="146"/>
                      <a:pt x="280" y="142"/>
                    </a:cubicBezTo>
                    <a:cubicBezTo>
                      <a:pt x="280" y="142"/>
                      <a:pt x="280" y="142"/>
                      <a:pt x="280" y="142"/>
                    </a:cubicBezTo>
                    <a:cubicBezTo>
                      <a:pt x="292" y="138"/>
                      <a:pt x="305" y="129"/>
                      <a:pt x="308" y="121"/>
                    </a:cubicBezTo>
                    <a:cubicBezTo>
                      <a:pt x="312" y="113"/>
                      <a:pt x="305" y="111"/>
                      <a:pt x="294" y="115"/>
                    </a:cubicBezTo>
                    <a:close/>
                    <a:moveTo>
                      <a:pt x="340" y="101"/>
                    </a:moveTo>
                    <a:cubicBezTo>
                      <a:pt x="340" y="101"/>
                      <a:pt x="340" y="101"/>
                      <a:pt x="340" y="101"/>
                    </a:cubicBezTo>
                    <a:cubicBezTo>
                      <a:pt x="328" y="105"/>
                      <a:pt x="316" y="113"/>
                      <a:pt x="312" y="120"/>
                    </a:cubicBezTo>
                    <a:cubicBezTo>
                      <a:pt x="312" y="120"/>
                      <a:pt x="312" y="120"/>
                      <a:pt x="312" y="120"/>
                    </a:cubicBezTo>
                    <a:cubicBezTo>
                      <a:pt x="308" y="128"/>
                      <a:pt x="315" y="131"/>
                      <a:pt x="328" y="128"/>
                    </a:cubicBezTo>
                    <a:cubicBezTo>
                      <a:pt x="328" y="128"/>
                      <a:pt x="328" y="128"/>
                      <a:pt x="328" y="128"/>
                    </a:cubicBezTo>
                    <a:cubicBezTo>
                      <a:pt x="342" y="125"/>
                      <a:pt x="355" y="116"/>
                      <a:pt x="358" y="108"/>
                    </a:cubicBezTo>
                    <a:cubicBezTo>
                      <a:pt x="361" y="101"/>
                      <a:pt x="353" y="98"/>
                      <a:pt x="340" y="101"/>
                    </a:cubicBezTo>
                    <a:close/>
                    <a:moveTo>
                      <a:pt x="391" y="89"/>
                    </a:moveTo>
                    <a:cubicBezTo>
                      <a:pt x="391" y="89"/>
                      <a:pt x="391" y="89"/>
                      <a:pt x="391" y="89"/>
                    </a:cubicBezTo>
                    <a:cubicBezTo>
                      <a:pt x="377" y="92"/>
                      <a:pt x="365" y="100"/>
                      <a:pt x="362" y="107"/>
                    </a:cubicBezTo>
                    <a:cubicBezTo>
                      <a:pt x="362" y="107"/>
                      <a:pt x="362" y="107"/>
                      <a:pt x="362" y="107"/>
                    </a:cubicBezTo>
                    <a:cubicBezTo>
                      <a:pt x="359" y="115"/>
                      <a:pt x="367" y="119"/>
                      <a:pt x="381" y="116"/>
                    </a:cubicBezTo>
                    <a:cubicBezTo>
                      <a:pt x="381" y="116"/>
                      <a:pt x="381" y="116"/>
                      <a:pt x="381" y="116"/>
                    </a:cubicBezTo>
                    <a:cubicBezTo>
                      <a:pt x="395" y="113"/>
                      <a:pt x="408" y="105"/>
                      <a:pt x="410" y="97"/>
                    </a:cubicBezTo>
                    <a:cubicBezTo>
                      <a:pt x="413" y="90"/>
                      <a:pt x="404" y="87"/>
                      <a:pt x="391" y="89"/>
                    </a:cubicBezTo>
                    <a:close/>
                    <a:moveTo>
                      <a:pt x="729" y="71"/>
                    </a:moveTo>
                    <a:cubicBezTo>
                      <a:pt x="729" y="71"/>
                      <a:pt x="729" y="71"/>
                      <a:pt x="729" y="71"/>
                    </a:cubicBezTo>
                    <a:cubicBezTo>
                      <a:pt x="714" y="70"/>
                      <a:pt x="704" y="74"/>
                      <a:pt x="705" y="82"/>
                    </a:cubicBezTo>
                    <a:cubicBezTo>
                      <a:pt x="705" y="82"/>
                      <a:pt x="705" y="82"/>
                      <a:pt x="705" y="82"/>
                    </a:cubicBezTo>
                    <a:cubicBezTo>
                      <a:pt x="706" y="90"/>
                      <a:pt x="719" y="98"/>
                      <a:pt x="734" y="99"/>
                    </a:cubicBezTo>
                    <a:cubicBezTo>
                      <a:pt x="734" y="99"/>
                      <a:pt x="734" y="99"/>
                      <a:pt x="734" y="99"/>
                    </a:cubicBezTo>
                    <a:cubicBezTo>
                      <a:pt x="750" y="100"/>
                      <a:pt x="760" y="95"/>
                      <a:pt x="758" y="87"/>
                    </a:cubicBezTo>
                    <a:cubicBezTo>
                      <a:pt x="756" y="79"/>
                      <a:pt x="744" y="73"/>
                      <a:pt x="729" y="71"/>
                    </a:cubicBezTo>
                    <a:close/>
                    <a:moveTo>
                      <a:pt x="785" y="78"/>
                    </a:moveTo>
                    <a:cubicBezTo>
                      <a:pt x="785" y="78"/>
                      <a:pt x="785" y="78"/>
                      <a:pt x="785" y="78"/>
                    </a:cubicBezTo>
                    <a:cubicBezTo>
                      <a:pt x="771" y="76"/>
                      <a:pt x="761" y="80"/>
                      <a:pt x="763" y="88"/>
                    </a:cubicBezTo>
                    <a:cubicBezTo>
                      <a:pt x="763" y="88"/>
                      <a:pt x="763" y="88"/>
                      <a:pt x="763" y="88"/>
                    </a:cubicBezTo>
                    <a:cubicBezTo>
                      <a:pt x="764" y="95"/>
                      <a:pt x="778" y="103"/>
                      <a:pt x="792" y="106"/>
                    </a:cubicBezTo>
                    <a:cubicBezTo>
                      <a:pt x="792" y="106"/>
                      <a:pt x="792" y="106"/>
                      <a:pt x="792" y="106"/>
                    </a:cubicBezTo>
                    <a:cubicBezTo>
                      <a:pt x="807" y="107"/>
                      <a:pt x="816" y="103"/>
                      <a:pt x="814" y="95"/>
                    </a:cubicBezTo>
                    <a:cubicBezTo>
                      <a:pt x="812" y="87"/>
                      <a:pt x="799" y="80"/>
                      <a:pt x="785" y="78"/>
                    </a:cubicBezTo>
                    <a:close/>
                    <a:moveTo>
                      <a:pt x="839" y="87"/>
                    </a:moveTo>
                    <a:cubicBezTo>
                      <a:pt x="839" y="87"/>
                      <a:pt x="839" y="87"/>
                      <a:pt x="839" y="87"/>
                    </a:cubicBezTo>
                    <a:cubicBezTo>
                      <a:pt x="825" y="85"/>
                      <a:pt x="816" y="88"/>
                      <a:pt x="818" y="96"/>
                    </a:cubicBezTo>
                    <a:cubicBezTo>
                      <a:pt x="818" y="96"/>
                      <a:pt x="818" y="96"/>
                      <a:pt x="818" y="96"/>
                    </a:cubicBezTo>
                    <a:cubicBezTo>
                      <a:pt x="821" y="103"/>
                      <a:pt x="834" y="112"/>
                      <a:pt x="848" y="115"/>
                    </a:cubicBezTo>
                    <a:cubicBezTo>
                      <a:pt x="848" y="115"/>
                      <a:pt x="848" y="115"/>
                      <a:pt x="848" y="115"/>
                    </a:cubicBezTo>
                    <a:cubicBezTo>
                      <a:pt x="862" y="117"/>
                      <a:pt x="871" y="113"/>
                      <a:pt x="868" y="106"/>
                    </a:cubicBezTo>
                    <a:cubicBezTo>
                      <a:pt x="865" y="98"/>
                      <a:pt x="852" y="90"/>
                      <a:pt x="839" y="87"/>
                    </a:cubicBezTo>
                    <a:close/>
                    <a:moveTo>
                      <a:pt x="889" y="99"/>
                    </a:moveTo>
                    <a:cubicBezTo>
                      <a:pt x="889" y="99"/>
                      <a:pt x="889" y="99"/>
                      <a:pt x="889" y="99"/>
                    </a:cubicBezTo>
                    <a:cubicBezTo>
                      <a:pt x="876" y="96"/>
                      <a:pt x="869" y="99"/>
                      <a:pt x="872" y="106"/>
                    </a:cubicBezTo>
                    <a:cubicBezTo>
                      <a:pt x="872" y="106"/>
                      <a:pt x="872" y="106"/>
                      <a:pt x="872" y="106"/>
                    </a:cubicBezTo>
                    <a:cubicBezTo>
                      <a:pt x="875" y="114"/>
                      <a:pt x="888" y="123"/>
                      <a:pt x="901" y="126"/>
                    </a:cubicBezTo>
                    <a:cubicBezTo>
                      <a:pt x="901" y="126"/>
                      <a:pt x="901" y="126"/>
                      <a:pt x="901" y="126"/>
                    </a:cubicBezTo>
                    <a:cubicBezTo>
                      <a:pt x="914" y="129"/>
                      <a:pt x="922" y="126"/>
                      <a:pt x="918" y="118"/>
                    </a:cubicBezTo>
                    <a:cubicBezTo>
                      <a:pt x="914" y="110"/>
                      <a:pt x="902" y="102"/>
                      <a:pt x="889" y="99"/>
                    </a:cubicBezTo>
                    <a:close/>
                    <a:moveTo>
                      <a:pt x="937" y="113"/>
                    </a:moveTo>
                    <a:cubicBezTo>
                      <a:pt x="937" y="113"/>
                      <a:pt x="937" y="113"/>
                      <a:pt x="937" y="113"/>
                    </a:cubicBezTo>
                    <a:cubicBezTo>
                      <a:pt x="925" y="110"/>
                      <a:pt x="918" y="111"/>
                      <a:pt x="922" y="119"/>
                    </a:cubicBezTo>
                    <a:cubicBezTo>
                      <a:pt x="922" y="119"/>
                      <a:pt x="922" y="119"/>
                      <a:pt x="922" y="119"/>
                    </a:cubicBezTo>
                    <a:cubicBezTo>
                      <a:pt x="925" y="127"/>
                      <a:pt x="938" y="136"/>
                      <a:pt x="950" y="140"/>
                    </a:cubicBezTo>
                    <a:cubicBezTo>
                      <a:pt x="950" y="140"/>
                      <a:pt x="950" y="140"/>
                      <a:pt x="950" y="140"/>
                    </a:cubicBezTo>
                    <a:cubicBezTo>
                      <a:pt x="963" y="144"/>
                      <a:pt x="968" y="141"/>
                      <a:pt x="965" y="133"/>
                    </a:cubicBezTo>
                    <a:cubicBezTo>
                      <a:pt x="960" y="125"/>
                      <a:pt x="948" y="117"/>
                      <a:pt x="937" y="113"/>
                    </a:cubicBezTo>
                    <a:close/>
                    <a:moveTo>
                      <a:pt x="980" y="129"/>
                    </a:moveTo>
                    <a:cubicBezTo>
                      <a:pt x="980" y="129"/>
                      <a:pt x="980" y="129"/>
                      <a:pt x="980" y="129"/>
                    </a:cubicBezTo>
                    <a:cubicBezTo>
                      <a:pt x="969" y="125"/>
                      <a:pt x="964" y="127"/>
                      <a:pt x="968" y="134"/>
                    </a:cubicBezTo>
                    <a:cubicBezTo>
                      <a:pt x="968" y="134"/>
                      <a:pt x="968" y="134"/>
                      <a:pt x="968" y="134"/>
                    </a:cubicBezTo>
                    <a:cubicBezTo>
                      <a:pt x="972" y="141"/>
                      <a:pt x="984" y="151"/>
                      <a:pt x="995" y="155"/>
                    </a:cubicBezTo>
                    <a:cubicBezTo>
                      <a:pt x="995" y="155"/>
                      <a:pt x="995" y="155"/>
                      <a:pt x="995" y="155"/>
                    </a:cubicBezTo>
                    <a:cubicBezTo>
                      <a:pt x="1007" y="160"/>
                      <a:pt x="1011" y="157"/>
                      <a:pt x="1007" y="149"/>
                    </a:cubicBezTo>
                    <a:cubicBezTo>
                      <a:pt x="1002" y="142"/>
                      <a:pt x="991" y="133"/>
                      <a:pt x="980" y="129"/>
                    </a:cubicBezTo>
                    <a:close/>
                    <a:moveTo>
                      <a:pt x="1020" y="146"/>
                    </a:moveTo>
                    <a:cubicBezTo>
                      <a:pt x="1020" y="146"/>
                      <a:pt x="1020" y="146"/>
                      <a:pt x="1020" y="146"/>
                    </a:cubicBezTo>
                    <a:cubicBezTo>
                      <a:pt x="1010" y="142"/>
                      <a:pt x="1006" y="143"/>
                      <a:pt x="1010" y="150"/>
                    </a:cubicBezTo>
                    <a:cubicBezTo>
                      <a:pt x="1010" y="150"/>
                      <a:pt x="1010" y="150"/>
                      <a:pt x="1010" y="150"/>
                    </a:cubicBezTo>
                    <a:cubicBezTo>
                      <a:pt x="1014" y="158"/>
                      <a:pt x="1027" y="167"/>
                      <a:pt x="1036" y="172"/>
                    </a:cubicBezTo>
                    <a:cubicBezTo>
                      <a:pt x="1036" y="172"/>
                      <a:pt x="1036" y="172"/>
                      <a:pt x="1036" y="172"/>
                    </a:cubicBezTo>
                    <a:cubicBezTo>
                      <a:pt x="1046" y="177"/>
                      <a:pt x="1050" y="174"/>
                      <a:pt x="1045" y="167"/>
                    </a:cubicBezTo>
                    <a:cubicBezTo>
                      <a:pt x="1040" y="160"/>
                      <a:pt x="1029" y="152"/>
                      <a:pt x="1020" y="146"/>
                    </a:cubicBezTo>
                    <a:close/>
                    <a:moveTo>
                      <a:pt x="1055" y="165"/>
                    </a:moveTo>
                    <a:cubicBezTo>
                      <a:pt x="1055" y="165"/>
                      <a:pt x="1055" y="165"/>
                      <a:pt x="1055" y="165"/>
                    </a:cubicBezTo>
                    <a:cubicBezTo>
                      <a:pt x="1046" y="160"/>
                      <a:pt x="1043" y="161"/>
                      <a:pt x="1048" y="169"/>
                    </a:cubicBezTo>
                    <a:cubicBezTo>
                      <a:pt x="1048" y="169"/>
                      <a:pt x="1048" y="169"/>
                      <a:pt x="1048" y="169"/>
                    </a:cubicBezTo>
                    <a:cubicBezTo>
                      <a:pt x="1053" y="176"/>
                      <a:pt x="1064" y="185"/>
                      <a:pt x="1073" y="191"/>
                    </a:cubicBezTo>
                    <a:cubicBezTo>
                      <a:pt x="1073" y="191"/>
                      <a:pt x="1073" y="191"/>
                      <a:pt x="1073" y="191"/>
                    </a:cubicBezTo>
                    <a:cubicBezTo>
                      <a:pt x="1081" y="195"/>
                      <a:pt x="1083" y="193"/>
                      <a:pt x="1079" y="187"/>
                    </a:cubicBezTo>
                    <a:cubicBezTo>
                      <a:pt x="1073" y="180"/>
                      <a:pt x="1063" y="170"/>
                      <a:pt x="1055" y="165"/>
                    </a:cubicBezTo>
                    <a:close/>
                    <a:moveTo>
                      <a:pt x="1085" y="186"/>
                    </a:moveTo>
                    <a:cubicBezTo>
                      <a:pt x="1085" y="186"/>
                      <a:pt x="1085" y="186"/>
                      <a:pt x="1085" y="186"/>
                    </a:cubicBezTo>
                    <a:cubicBezTo>
                      <a:pt x="1078" y="180"/>
                      <a:pt x="1076" y="181"/>
                      <a:pt x="1081" y="188"/>
                    </a:cubicBezTo>
                    <a:cubicBezTo>
                      <a:pt x="1081" y="188"/>
                      <a:pt x="1081" y="188"/>
                      <a:pt x="1081" y="188"/>
                    </a:cubicBezTo>
                    <a:cubicBezTo>
                      <a:pt x="1086" y="195"/>
                      <a:pt x="1097" y="205"/>
                      <a:pt x="1104" y="210"/>
                    </a:cubicBezTo>
                    <a:cubicBezTo>
                      <a:pt x="1104" y="210"/>
                      <a:pt x="1104" y="210"/>
                      <a:pt x="1104" y="210"/>
                    </a:cubicBezTo>
                    <a:cubicBezTo>
                      <a:pt x="1111" y="215"/>
                      <a:pt x="1112" y="214"/>
                      <a:pt x="1107" y="207"/>
                    </a:cubicBezTo>
                    <a:cubicBezTo>
                      <a:pt x="1101" y="200"/>
                      <a:pt x="1092" y="191"/>
                      <a:pt x="1085" y="186"/>
                    </a:cubicBezTo>
                    <a:close/>
                    <a:moveTo>
                      <a:pt x="1110" y="207"/>
                    </a:moveTo>
                    <a:cubicBezTo>
                      <a:pt x="1110" y="207"/>
                      <a:pt x="1110" y="207"/>
                      <a:pt x="1110" y="207"/>
                    </a:cubicBezTo>
                    <a:cubicBezTo>
                      <a:pt x="1104" y="202"/>
                      <a:pt x="1104" y="202"/>
                      <a:pt x="1109" y="209"/>
                    </a:cubicBezTo>
                    <a:cubicBezTo>
                      <a:pt x="1109" y="209"/>
                      <a:pt x="1109" y="209"/>
                      <a:pt x="1109" y="209"/>
                    </a:cubicBezTo>
                    <a:cubicBezTo>
                      <a:pt x="1115" y="215"/>
                      <a:pt x="1124" y="225"/>
                      <a:pt x="1130" y="231"/>
                    </a:cubicBezTo>
                    <a:cubicBezTo>
                      <a:pt x="1130" y="231"/>
                      <a:pt x="1130" y="231"/>
                      <a:pt x="1130" y="231"/>
                    </a:cubicBezTo>
                    <a:cubicBezTo>
                      <a:pt x="1136" y="236"/>
                      <a:pt x="1136" y="235"/>
                      <a:pt x="1130" y="229"/>
                    </a:cubicBezTo>
                    <a:cubicBezTo>
                      <a:pt x="1125" y="222"/>
                      <a:pt x="1116" y="213"/>
                      <a:pt x="1110" y="207"/>
                    </a:cubicBezTo>
                    <a:close/>
                    <a:moveTo>
                      <a:pt x="328" y="130"/>
                    </a:moveTo>
                    <a:cubicBezTo>
                      <a:pt x="328" y="130"/>
                      <a:pt x="328" y="130"/>
                      <a:pt x="328" y="130"/>
                    </a:cubicBezTo>
                    <a:cubicBezTo>
                      <a:pt x="314" y="134"/>
                      <a:pt x="302" y="144"/>
                      <a:pt x="298" y="152"/>
                    </a:cubicBezTo>
                    <a:cubicBezTo>
                      <a:pt x="298" y="152"/>
                      <a:pt x="298" y="152"/>
                      <a:pt x="298" y="152"/>
                    </a:cubicBezTo>
                    <a:cubicBezTo>
                      <a:pt x="295" y="162"/>
                      <a:pt x="302" y="166"/>
                      <a:pt x="316" y="163"/>
                    </a:cubicBezTo>
                    <a:cubicBezTo>
                      <a:pt x="316" y="163"/>
                      <a:pt x="316" y="163"/>
                      <a:pt x="316" y="163"/>
                    </a:cubicBezTo>
                    <a:cubicBezTo>
                      <a:pt x="330" y="160"/>
                      <a:pt x="343" y="150"/>
                      <a:pt x="346" y="141"/>
                    </a:cubicBezTo>
                    <a:cubicBezTo>
                      <a:pt x="349" y="131"/>
                      <a:pt x="341" y="127"/>
                      <a:pt x="328" y="130"/>
                    </a:cubicBezTo>
                    <a:close/>
                    <a:moveTo>
                      <a:pt x="380" y="119"/>
                    </a:moveTo>
                    <a:cubicBezTo>
                      <a:pt x="380" y="119"/>
                      <a:pt x="380" y="119"/>
                      <a:pt x="380" y="119"/>
                    </a:cubicBezTo>
                    <a:cubicBezTo>
                      <a:pt x="366" y="122"/>
                      <a:pt x="353" y="130"/>
                      <a:pt x="350" y="140"/>
                    </a:cubicBezTo>
                    <a:cubicBezTo>
                      <a:pt x="350" y="140"/>
                      <a:pt x="350" y="140"/>
                      <a:pt x="350" y="140"/>
                    </a:cubicBezTo>
                    <a:cubicBezTo>
                      <a:pt x="347" y="149"/>
                      <a:pt x="356" y="154"/>
                      <a:pt x="370" y="152"/>
                    </a:cubicBezTo>
                    <a:cubicBezTo>
                      <a:pt x="370" y="152"/>
                      <a:pt x="370" y="152"/>
                      <a:pt x="370" y="152"/>
                    </a:cubicBezTo>
                    <a:cubicBezTo>
                      <a:pt x="385" y="149"/>
                      <a:pt x="398" y="139"/>
                      <a:pt x="401" y="130"/>
                    </a:cubicBezTo>
                    <a:cubicBezTo>
                      <a:pt x="403" y="120"/>
                      <a:pt x="394" y="116"/>
                      <a:pt x="380" y="119"/>
                    </a:cubicBezTo>
                    <a:close/>
                    <a:moveTo>
                      <a:pt x="849" y="117"/>
                    </a:moveTo>
                    <a:cubicBezTo>
                      <a:pt x="849" y="117"/>
                      <a:pt x="849" y="117"/>
                      <a:pt x="849" y="117"/>
                    </a:cubicBezTo>
                    <a:cubicBezTo>
                      <a:pt x="835" y="115"/>
                      <a:pt x="825" y="119"/>
                      <a:pt x="828" y="128"/>
                    </a:cubicBezTo>
                    <a:cubicBezTo>
                      <a:pt x="828" y="128"/>
                      <a:pt x="828" y="128"/>
                      <a:pt x="828" y="128"/>
                    </a:cubicBezTo>
                    <a:cubicBezTo>
                      <a:pt x="830" y="138"/>
                      <a:pt x="844" y="147"/>
                      <a:pt x="858" y="150"/>
                    </a:cubicBezTo>
                    <a:cubicBezTo>
                      <a:pt x="858" y="150"/>
                      <a:pt x="858" y="150"/>
                      <a:pt x="858" y="150"/>
                    </a:cubicBezTo>
                    <a:cubicBezTo>
                      <a:pt x="873" y="152"/>
                      <a:pt x="882" y="147"/>
                      <a:pt x="879" y="138"/>
                    </a:cubicBezTo>
                    <a:cubicBezTo>
                      <a:pt x="876" y="129"/>
                      <a:pt x="863" y="120"/>
                      <a:pt x="849" y="117"/>
                    </a:cubicBezTo>
                    <a:close/>
                    <a:moveTo>
                      <a:pt x="902" y="129"/>
                    </a:moveTo>
                    <a:cubicBezTo>
                      <a:pt x="902" y="129"/>
                      <a:pt x="902" y="129"/>
                      <a:pt x="902" y="129"/>
                    </a:cubicBezTo>
                    <a:cubicBezTo>
                      <a:pt x="888" y="126"/>
                      <a:pt x="880" y="130"/>
                      <a:pt x="883" y="139"/>
                    </a:cubicBezTo>
                    <a:cubicBezTo>
                      <a:pt x="883" y="139"/>
                      <a:pt x="883" y="139"/>
                      <a:pt x="883" y="139"/>
                    </a:cubicBezTo>
                    <a:cubicBezTo>
                      <a:pt x="886" y="148"/>
                      <a:pt x="900" y="158"/>
                      <a:pt x="913" y="161"/>
                    </a:cubicBezTo>
                    <a:cubicBezTo>
                      <a:pt x="913" y="161"/>
                      <a:pt x="913" y="161"/>
                      <a:pt x="913" y="161"/>
                    </a:cubicBezTo>
                    <a:cubicBezTo>
                      <a:pt x="927" y="164"/>
                      <a:pt x="935" y="159"/>
                      <a:pt x="931" y="150"/>
                    </a:cubicBezTo>
                    <a:cubicBezTo>
                      <a:pt x="928" y="141"/>
                      <a:pt x="915" y="132"/>
                      <a:pt x="902" y="129"/>
                    </a:cubicBezTo>
                    <a:close/>
                    <a:moveTo>
                      <a:pt x="951" y="142"/>
                    </a:moveTo>
                    <a:cubicBezTo>
                      <a:pt x="951" y="142"/>
                      <a:pt x="951" y="142"/>
                      <a:pt x="951" y="142"/>
                    </a:cubicBezTo>
                    <a:cubicBezTo>
                      <a:pt x="939" y="138"/>
                      <a:pt x="932" y="142"/>
                      <a:pt x="935" y="151"/>
                    </a:cubicBezTo>
                    <a:cubicBezTo>
                      <a:pt x="935" y="151"/>
                      <a:pt x="935" y="151"/>
                      <a:pt x="935" y="151"/>
                    </a:cubicBezTo>
                    <a:cubicBezTo>
                      <a:pt x="939" y="160"/>
                      <a:pt x="951" y="171"/>
                      <a:pt x="964" y="174"/>
                    </a:cubicBezTo>
                    <a:cubicBezTo>
                      <a:pt x="964" y="174"/>
                      <a:pt x="964" y="174"/>
                      <a:pt x="964" y="174"/>
                    </a:cubicBezTo>
                    <a:cubicBezTo>
                      <a:pt x="977" y="178"/>
                      <a:pt x="983" y="173"/>
                      <a:pt x="980" y="164"/>
                    </a:cubicBezTo>
                    <a:cubicBezTo>
                      <a:pt x="976" y="155"/>
                      <a:pt x="964" y="146"/>
                      <a:pt x="951" y="142"/>
                    </a:cubicBezTo>
                    <a:close/>
                    <a:moveTo>
                      <a:pt x="997" y="157"/>
                    </a:moveTo>
                    <a:cubicBezTo>
                      <a:pt x="997" y="157"/>
                      <a:pt x="997" y="157"/>
                      <a:pt x="997" y="157"/>
                    </a:cubicBezTo>
                    <a:cubicBezTo>
                      <a:pt x="986" y="154"/>
                      <a:pt x="979" y="157"/>
                      <a:pt x="983" y="165"/>
                    </a:cubicBezTo>
                    <a:cubicBezTo>
                      <a:pt x="983" y="165"/>
                      <a:pt x="983" y="165"/>
                      <a:pt x="983" y="165"/>
                    </a:cubicBezTo>
                    <a:cubicBezTo>
                      <a:pt x="987" y="175"/>
                      <a:pt x="1000" y="185"/>
                      <a:pt x="1011" y="189"/>
                    </a:cubicBezTo>
                    <a:cubicBezTo>
                      <a:pt x="1011" y="189"/>
                      <a:pt x="1011" y="189"/>
                      <a:pt x="1011" y="189"/>
                    </a:cubicBezTo>
                    <a:cubicBezTo>
                      <a:pt x="1023" y="193"/>
                      <a:pt x="1028" y="189"/>
                      <a:pt x="1024" y="180"/>
                    </a:cubicBezTo>
                    <a:cubicBezTo>
                      <a:pt x="1019" y="171"/>
                      <a:pt x="1008" y="162"/>
                      <a:pt x="997" y="157"/>
                    </a:cubicBezTo>
                    <a:close/>
                    <a:moveTo>
                      <a:pt x="1038" y="174"/>
                    </a:moveTo>
                    <a:cubicBezTo>
                      <a:pt x="1038" y="174"/>
                      <a:pt x="1038" y="174"/>
                      <a:pt x="1038" y="174"/>
                    </a:cubicBezTo>
                    <a:cubicBezTo>
                      <a:pt x="1028" y="170"/>
                      <a:pt x="1023" y="173"/>
                      <a:pt x="1027" y="181"/>
                    </a:cubicBezTo>
                    <a:cubicBezTo>
                      <a:pt x="1027" y="181"/>
                      <a:pt x="1027" y="181"/>
                      <a:pt x="1027" y="181"/>
                    </a:cubicBezTo>
                    <a:cubicBezTo>
                      <a:pt x="1031" y="190"/>
                      <a:pt x="1043" y="201"/>
                      <a:pt x="1053" y="205"/>
                    </a:cubicBezTo>
                    <a:cubicBezTo>
                      <a:pt x="1053" y="205"/>
                      <a:pt x="1053" y="205"/>
                      <a:pt x="1053" y="205"/>
                    </a:cubicBezTo>
                    <a:cubicBezTo>
                      <a:pt x="1064" y="209"/>
                      <a:pt x="1068" y="206"/>
                      <a:pt x="1063" y="198"/>
                    </a:cubicBezTo>
                    <a:cubicBezTo>
                      <a:pt x="1058" y="189"/>
                      <a:pt x="1047" y="179"/>
                      <a:pt x="1038" y="174"/>
                    </a:cubicBezTo>
                    <a:close/>
                    <a:moveTo>
                      <a:pt x="1074" y="193"/>
                    </a:moveTo>
                    <a:cubicBezTo>
                      <a:pt x="1074" y="193"/>
                      <a:pt x="1074" y="193"/>
                      <a:pt x="1074" y="193"/>
                    </a:cubicBezTo>
                    <a:cubicBezTo>
                      <a:pt x="1065" y="188"/>
                      <a:pt x="1062" y="191"/>
                      <a:pt x="1066" y="199"/>
                    </a:cubicBezTo>
                    <a:cubicBezTo>
                      <a:pt x="1066" y="199"/>
                      <a:pt x="1066" y="199"/>
                      <a:pt x="1066" y="199"/>
                    </a:cubicBezTo>
                    <a:cubicBezTo>
                      <a:pt x="1071" y="208"/>
                      <a:pt x="1082" y="218"/>
                      <a:pt x="1091" y="223"/>
                    </a:cubicBezTo>
                    <a:cubicBezTo>
                      <a:pt x="1091" y="223"/>
                      <a:pt x="1091" y="223"/>
                      <a:pt x="1091" y="223"/>
                    </a:cubicBezTo>
                    <a:cubicBezTo>
                      <a:pt x="1100" y="228"/>
                      <a:pt x="1102" y="224"/>
                      <a:pt x="1098" y="216"/>
                    </a:cubicBezTo>
                    <a:cubicBezTo>
                      <a:pt x="1093" y="207"/>
                      <a:pt x="1083" y="198"/>
                      <a:pt x="1074" y="193"/>
                    </a:cubicBezTo>
                    <a:close/>
                    <a:moveTo>
                      <a:pt x="1105" y="212"/>
                    </a:moveTo>
                    <a:cubicBezTo>
                      <a:pt x="1105" y="212"/>
                      <a:pt x="1105" y="212"/>
                      <a:pt x="1105" y="212"/>
                    </a:cubicBezTo>
                    <a:cubicBezTo>
                      <a:pt x="1098" y="207"/>
                      <a:pt x="1095" y="209"/>
                      <a:pt x="1100" y="217"/>
                    </a:cubicBezTo>
                    <a:cubicBezTo>
                      <a:pt x="1100" y="217"/>
                      <a:pt x="1100" y="217"/>
                      <a:pt x="1100" y="217"/>
                    </a:cubicBezTo>
                    <a:cubicBezTo>
                      <a:pt x="1106" y="226"/>
                      <a:pt x="1116" y="236"/>
                      <a:pt x="1123" y="241"/>
                    </a:cubicBezTo>
                    <a:cubicBezTo>
                      <a:pt x="1123" y="241"/>
                      <a:pt x="1123" y="241"/>
                      <a:pt x="1123" y="241"/>
                    </a:cubicBezTo>
                    <a:cubicBezTo>
                      <a:pt x="1131" y="246"/>
                      <a:pt x="1132" y="243"/>
                      <a:pt x="1127" y="236"/>
                    </a:cubicBezTo>
                    <a:cubicBezTo>
                      <a:pt x="1122" y="228"/>
                      <a:pt x="1113" y="218"/>
                      <a:pt x="1105" y="212"/>
                    </a:cubicBezTo>
                    <a:close/>
                    <a:moveTo>
                      <a:pt x="1132" y="233"/>
                    </a:moveTo>
                    <a:cubicBezTo>
                      <a:pt x="1132" y="233"/>
                      <a:pt x="1132" y="233"/>
                      <a:pt x="1132" y="233"/>
                    </a:cubicBezTo>
                    <a:cubicBezTo>
                      <a:pt x="1125" y="227"/>
                      <a:pt x="1125" y="229"/>
                      <a:pt x="1129" y="237"/>
                    </a:cubicBezTo>
                    <a:cubicBezTo>
                      <a:pt x="1129" y="237"/>
                      <a:pt x="1129" y="237"/>
                      <a:pt x="1129" y="237"/>
                    </a:cubicBezTo>
                    <a:cubicBezTo>
                      <a:pt x="1135" y="245"/>
                      <a:pt x="1144" y="255"/>
                      <a:pt x="1150" y="261"/>
                    </a:cubicBezTo>
                    <a:cubicBezTo>
                      <a:pt x="1150" y="261"/>
                      <a:pt x="1150" y="261"/>
                      <a:pt x="1150" y="261"/>
                    </a:cubicBezTo>
                    <a:cubicBezTo>
                      <a:pt x="1157" y="266"/>
                      <a:pt x="1157" y="264"/>
                      <a:pt x="1152" y="256"/>
                    </a:cubicBezTo>
                    <a:cubicBezTo>
                      <a:pt x="1146" y="248"/>
                      <a:pt x="1138" y="238"/>
                      <a:pt x="1132" y="233"/>
                    </a:cubicBezTo>
                    <a:close/>
                    <a:moveTo>
                      <a:pt x="1153" y="254"/>
                    </a:moveTo>
                    <a:cubicBezTo>
                      <a:pt x="1153" y="254"/>
                      <a:pt x="1153" y="254"/>
                      <a:pt x="1153" y="254"/>
                    </a:cubicBezTo>
                    <a:cubicBezTo>
                      <a:pt x="1148" y="249"/>
                      <a:pt x="1148" y="250"/>
                      <a:pt x="1153" y="257"/>
                    </a:cubicBezTo>
                    <a:cubicBezTo>
                      <a:pt x="1153" y="257"/>
                      <a:pt x="1153" y="257"/>
                      <a:pt x="1153" y="257"/>
                    </a:cubicBezTo>
                    <a:cubicBezTo>
                      <a:pt x="1159" y="265"/>
                      <a:pt x="1167" y="276"/>
                      <a:pt x="1172" y="281"/>
                    </a:cubicBezTo>
                    <a:cubicBezTo>
                      <a:pt x="1172" y="281"/>
                      <a:pt x="1172" y="281"/>
                      <a:pt x="1172" y="281"/>
                    </a:cubicBezTo>
                    <a:cubicBezTo>
                      <a:pt x="1177" y="286"/>
                      <a:pt x="1176" y="284"/>
                      <a:pt x="1171" y="277"/>
                    </a:cubicBezTo>
                    <a:cubicBezTo>
                      <a:pt x="1165" y="270"/>
                      <a:pt x="1158" y="260"/>
                      <a:pt x="1153" y="254"/>
                    </a:cubicBezTo>
                    <a:close/>
                    <a:moveTo>
                      <a:pt x="264" y="179"/>
                    </a:moveTo>
                    <a:cubicBezTo>
                      <a:pt x="264" y="179"/>
                      <a:pt x="264" y="179"/>
                      <a:pt x="264" y="179"/>
                    </a:cubicBezTo>
                    <a:cubicBezTo>
                      <a:pt x="252" y="183"/>
                      <a:pt x="239" y="193"/>
                      <a:pt x="236" y="204"/>
                    </a:cubicBezTo>
                    <a:cubicBezTo>
                      <a:pt x="236" y="204"/>
                      <a:pt x="236" y="204"/>
                      <a:pt x="236" y="204"/>
                    </a:cubicBezTo>
                    <a:cubicBezTo>
                      <a:pt x="232" y="214"/>
                      <a:pt x="238" y="219"/>
                      <a:pt x="252" y="216"/>
                    </a:cubicBezTo>
                    <a:cubicBezTo>
                      <a:pt x="252" y="216"/>
                      <a:pt x="252" y="216"/>
                      <a:pt x="252" y="216"/>
                    </a:cubicBezTo>
                    <a:cubicBezTo>
                      <a:pt x="265" y="212"/>
                      <a:pt x="278" y="202"/>
                      <a:pt x="281" y="191"/>
                    </a:cubicBezTo>
                    <a:cubicBezTo>
                      <a:pt x="284" y="180"/>
                      <a:pt x="277" y="176"/>
                      <a:pt x="264" y="179"/>
                    </a:cubicBezTo>
                    <a:close/>
                    <a:moveTo>
                      <a:pt x="315" y="166"/>
                    </a:moveTo>
                    <a:cubicBezTo>
                      <a:pt x="315" y="166"/>
                      <a:pt x="315" y="166"/>
                      <a:pt x="315" y="166"/>
                    </a:cubicBezTo>
                    <a:cubicBezTo>
                      <a:pt x="301" y="169"/>
                      <a:pt x="288" y="179"/>
                      <a:pt x="285" y="190"/>
                    </a:cubicBezTo>
                    <a:cubicBezTo>
                      <a:pt x="285" y="190"/>
                      <a:pt x="285" y="190"/>
                      <a:pt x="285" y="190"/>
                    </a:cubicBezTo>
                    <a:cubicBezTo>
                      <a:pt x="282" y="200"/>
                      <a:pt x="290" y="206"/>
                      <a:pt x="304" y="203"/>
                    </a:cubicBezTo>
                    <a:cubicBezTo>
                      <a:pt x="304" y="203"/>
                      <a:pt x="304" y="203"/>
                      <a:pt x="304" y="203"/>
                    </a:cubicBezTo>
                    <a:cubicBezTo>
                      <a:pt x="318" y="200"/>
                      <a:pt x="332" y="189"/>
                      <a:pt x="335" y="179"/>
                    </a:cubicBezTo>
                    <a:cubicBezTo>
                      <a:pt x="337" y="168"/>
                      <a:pt x="329" y="163"/>
                      <a:pt x="315" y="166"/>
                    </a:cubicBezTo>
                    <a:close/>
                    <a:moveTo>
                      <a:pt x="370" y="154"/>
                    </a:moveTo>
                    <a:cubicBezTo>
                      <a:pt x="370" y="154"/>
                      <a:pt x="370" y="154"/>
                      <a:pt x="370" y="154"/>
                    </a:cubicBezTo>
                    <a:cubicBezTo>
                      <a:pt x="355" y="157"/>
                      <a:pt x="342" y="167"/>
                      <a:pt x="339" y="178"/>
                    </a:cubicBezTo>
                    <a:cubicBezTo>
                      <a:pt x="339" y="178"/>
                      <a:pt x="339" y="178"/>
                      <a:pt x="339" y="178"/>
                    </a:cubicBezTo>
                    <a:cubicBezTo>
                      <a:pt x="336" y="188"/>
                      <a:pt x="345" y="195"/>
                      <a:pt x="360" y="192"/>
                    </a:cubicBezTo>
                    <a:cubicBezTo>
                      <a:pt x="360" y="192"/>
                      <a:pt x="360" y="192"/>
                      <a:pt x="360" y="192"/>
                    </a:cubicBezTo>
                    <a:cubicBezTo>
                      <a:pt x="375" y="190"/>
                      <a:pt x="389" y="179"/>
                      <a:pt x="392" y="168"/>
                    </a:cubicBezTo>
                    <a:cubicBezTo>
                      <a:pt x="394" y="157"/>
                      <a:pt x="384" y="151"/>
                      <a:pt x="370" y="154"/>
                    </a:cubicBezTo>
                    <a:close/>
                    <a:moveTo>
                      <a:pt x="859" y="153"/>
                    </a:moveTo>
                    <a:cubicBezTo>
                      <a:pt x="859" y="153"/>
                      <a:pt x="859" y="153"/>
                      <a:pt x="859" y="153"/>
                    </a:cubicBezTo>
                    <a:cubicBezTo>
                      <a:pt x="844" y="150"/>
                      <a:pt x="834" y="156"/>
                      <a:pt x="836" y="167"/>
                    </a:cubicBezTo>
                    <a:cubicBezTo>
                      <a:pt x="836" y="167"/>
                      <a:pt x="836" y="167"/>
                      <a:pt x="836" y="167"/>
                    </a:cubicBezTo>
                    <a:cubicBezTo>
                      <a:pt x="839" y="178"/>
                      <a:pt x="853" y="188"/>
                      <a:pt x="868" y="191"/>
                    </a:cubicBezTo>
                    <a:cubicBezTo>
                      <a:pt x="868" y="191"/>
                      <a:pt x="868" y="191"/>
                      <a:pt x="868" y="191"/>
                    </a:cubicBezTo>
                    <a:cubicBezTo>
                      <a:pt x="883" y="193"/>
                      <a:pt x="893" y="187"/>
                      <a:pt x="890" y="176"/>
                    </a:cubicBezTo>
                    <a:cubicBezTo>
                      <a:pt x="887" y="165"/>
                      <a:pt x="874" y="155"/>
                      <a:pt x="859" y="153"/>
                    </a:cubicBezTo>
                    <a:close/>
                    <a:moveTo>
                      <a:pt x="914" y="164"/>
                    </a:moveTo>
                    <a:cubicBezTo>
                      <a:pt x="914" y="164"/>
                      <a:pt x="914" y="164"/>
                      <a:pt x="914" y="164"/>
                    </a:cubicBezTo>
                    <a:cubicBezTo>
                      <a:pt x="900" y="161"/>
                      <a:pt x="891" y="166"/>
                      <a:pt x="894" y="177"/>
                    </a:cubicBezTo>
                    <a:cubicBezTo>
                      <a:pt x="894" y="177"/>
                      <a:pt x="894" y="177"/>
                      <a:pt x="894" y="177"/>
                    </a:cubicBezTo>
                    <a:cubicBezTo>
                      <a:pt x="897" y="187"/>
                      <a:pt x="911" y="199"/>
                      <a:pt x="925" y="202"/>
                    </a:cubicBezTo>
                    <a:cubicBezTo>
                      <a:pt x="925" y="202"/>
                      <a:pt x="925" y="202"/>
                      <a:pt x="925" y="202"/>
                    </a:cubicBezTo>
                    <a:cubicBezTo>
                      <a:pt x="939" y="205"/>
                      <a:pt x="947" y="199"/>
                      <a:pt x="944" y="188"/>
                    </a:cubicBezTo>
                    <a:cubicBezTo>
                      <a:pt x="941" y="177"/>
                      <a:pt x="928" y="167"/>
                      <a:pt x="914" y="164"/>
                    </a:cubicBezTo>
                    <a:close/>
                    <a:moveTo>
                      <a:pt x="965" y="177"/>
                    </a:moveTo>
                    <a:cubicBezTo>
                      <a:pt x="965" y="177"/>
                      <a:pt x="965" y="177"/>
                      <a:pt x="965" y="177"/>
                    </a:cubicBezTo>
                    <a:cubicBezTo>
                      <a:pt x="953" y="173"/>
                      <a:pt x="945" y="179"/>
                      <a:pt x="948" y="189"/>
                    </a:cubicBezTo>
                    <a:cubicBezTo>
                      <a:pt x="948" y="189"/>
                      <a:pt x="948" y="189"/>
                      <a:pt x="948" y="189"/>
                    </a:cubicBezTo>
                    <a:cubicBezTo>
                      <a:pt x="952" y="200"/>
                      <a:pt x="965" y="211"/>
                      <a:pt x="978" y="214"/>
                    </a:cubicBezTo>
                    <a:cubicBezTo>
                      <a:pt x="978" y="214"/>
                      <a:pt x="978" y="214"/>
                      <a:pt x="978" y="214"/>
                    </a:cubicBezTo>
                    <a:cubicBezTo>
                      <a:pt x="991" y="218"/>
                      <a:pt x="998" y="212"/>
                      <a:pt x="994" y="201"/>
                    </a:cubicBezTo>
                    <a:cubicBezTo>
                      <a:pt x="990" y="191"/>
                      <a:pt x="978" y="181"/>
                      <a:pt x="965" y="177"/>
                    </a:cubicBezTo>
                    <a:close/>
                    <a:moveTo>
                      <a:pt x="1012" y="192"/>
                    </a:moveTo>
                    <a:cubicBezTo>
                      <a:pt x="1012" y="192"/>
                      <a:pt x="1012" y="192"/>
                      <a:pt x="1012" y="192"/>
                    </a:cubicBezTo>
                    <a:cubicBezTo>
                      <a:pt x="1001" y="188"/>
                      <a:pt x="994" y="192"/>
                      <a:pt x="998" y="203"/>
                    </a:cubicBezTo>
                    <a:cubicBezTo>
                      <a:pt x="998" y="203"/>
                      <a:pt x="998" y="203"/>
                      <a:pt x="998" y="203"/>
                    </a:cubicBezTo>
                    <a:cubicBezTo>
                      <a:pt x="1002" y="213"/>
                      <a:pt x="1014" y="224"/>
                      <a:pt x="1026" y="228"/>
                    </a:cubicBezTo>
                    <a:cubicBezTo>
                      <a:pt x="1026" y="228"/>
                      <a:pt x="1026" y="228"/>
                      <a:pt x="1026" y="228"/>
                    </a:cubicBezTo>
                    <a:cubicBezTo>
                      <a:pt x="1038" y="232"/>
                      <a:pt x="1043" y="227"/>
                      <a:pt x="1040" y="217"/>
                    </a:cubicBezTo>
                    <a:cubicBezTo>
                      <a:pt x="1036" y="206"/>
                      <a:pt x="1024" y="196"/>
                      <a:pt x="1012" y="192"/>
                    </a:cubicBezTo>
                    <a:close/>
                    <a:moveTo>
                      <a:pt x="1055" y="208"/>
                    </a:moveTo>
                    <a:cubicBezTo>
                      <a:pt x="1055" y="208"/>
                      <a:pt x="1055" y="208"/>
                      <a:pt x="1055" y="208"/>
                    </a:cubicBezTo>
                    <a:cubicBezTo>
                      <a:pt x="1044" y="204"/>
                      <a:pt x="1039" y="208"/>
                      <a:pt x="1043" y="218"/>
                    </a:cubicBezTo>
                    <a:cubicBezTo>
                      <a:pt x="1043" y="218"/>
                      <a:pt x="1043" y="218"/>
                      <a:pt x="1043" y="218"/>
                    </a:cubicBezTo>
                    <a:cubicBezTo>
                      <a:pt x="1047" y="228"/>
                      <a:pt x="1059" y="239"/>
                      <a:pt x="1070" y="244"/>
                    </a:cubicBezTo>
                    <a:cubicBezTo>
                      <a:pt x="1070" y="244"/>
                      <a:pt x="1070" y="244"/>
                      <a:pt x="1070" y="244"/>
                    </a:cubicBezTo>
                    <a:cubicBezTo>
                      <a:pt x="1081" y="248"/>
                      <a:pt x="1085" y="243"/>
                      <a:pt x="1081" y="233"/>
                    </a:cubicBezTo>
                    <a:cubicBezTo>
                      <a:pt x="1076" y="223"/>
                      <a:pt x="1065" y="212"/>
                      <a:pt x="1055" y="208"/>
                    </a:cubicBezTo>
                    <a:close/>
                    <a:moveTo>
                      <a:pt x="1124" y="244"/>
                    </a:moveTo>
                    <a:cubicBezTo>
                      <a:pt x="1124" y="244"/>
                      <a:pt x="1124" y="244"/>
                      <a:pt x="1124" y="244"/>
                    </a:cubicBezTo>
                    <a:cubicBezTo>
                      <a:pt x="1117" y="239"/>
                      <a:pt x="1114" y="242"/>
                      <a:pt x="1119" y="252"/>
                    </a:cubicBezTo>
                    <a:cubicBezTo>
                      <a:pt x="1119" y="252"/>
                      <a:pt x="1119" y="252"/>
                      <a:pt x="1119" y="252"/>
                    </a:cubicBezTo>
                    <a:cubicBezTo>
                      <a:pt x="1123" y="261"/>
                      <a:pt x="1134" y="273"/>
                      <a:pt x="1141" y="278"/>
                    </a:cubicBezTo>
                    <a:cubicBezTo>
                      <a:pt x="1141" y="278"/>
                      <a:pt x="1141" y="278"/>
                      <a:pt x="1141" y="278"/>
                    </a:cubicBezTo>
                    <a:cubicBezTo>
                      <a:pt x="1149" y="282"/>
                      <a:pt x="1151" y="278"/>
                      <a:pt x="1146" y="269"/>
                    </a:cubicBezTo>
                    <a:cubicBezTo>
                      <a:pt x="1142" y="259"/>
                      <a:pt x="1132" y="249"/>
                      <a:pt x="1124" y="244"/>
                    </a:cubicBezTo>
                    <a:close/>
                    <a:moveTo>
                      <a:pt x="1152" y="263"/>
                    </a:moveTo>
                    <a:cubicBezTo>
                      <a:pt x="1152" y="263"/>
                      <a:pt x="1152" y="263"/>
                      <a:pt x="1152" y="263"/>
                    </a:cubicBezTo>
                    <a:cubicBezTo>
                      <a:pt x="1145" y="258"/>
                      <a:pt x="1144" y="261"/>
                      <a:pt x="1149" y="270"/>
                    </a:cubicBezTo>
                    <a:cubicBezTo>
                      <a:pt x="1149" y="270"/>
                      <a:pt x="1149" y="270"/>
                      <a:pt x="1149" y="270"/>
                    </a:cubicBezTo>
                    <a:cubicBezTo>
                      <a:pt x="1153" y="279"/>
                      <a:pt x="1163" y="291"/>
                      <a:pt x="1169" y="296"/>
                    </a:cubicBezTo>
                    <a:cubicBezTo>
                      <a:pt x="1169" y="296"/>
                      <a:pt x="1169" y="296"/>
                      <a:pt x="1169" y="296"/>
                    </a:cubicBezTo>
                    <a:cubicBezTo>
                      <a:pt x="1176" y="300"/>
                      <a:pt x="1176" y="297"/>
                      <a:pt x="1171" y="288"/>
                    </a:cubicBezTo>
                    <a:cubicBezTo>
                      <a:pt x="1166" y="279"/>
                      <a:pt x="1158" y="268"/>
                      <a:pt x="1152" y="263"/>
                    </a:cubicBezTo>
                    <a:close/>
                    <a:moveTo>
                      <a:pt x="1173" y="283"/>
                    </a:moveTo>
                    <a:cubicBezTo>
                      <a:pt x="1173" y="283"/>
                      <a:pt x="1173" y="283"/>
                      <a:pt x="1173" y="283"/>
                    </a:cubicBezTo>
                    <a:cubicBezTo>
                      <a:pt x="1168" y="278"/>
                      <a:pt x="1168" y="280"/>
                      <a:pt x="1173" y="289"/>
                    </a:cubicBezTo>
                    <a:cubicBezTo>
                      <a:pt x="1173" y="289"/>
                      <a:pt x="1173" y="289"/>
                      <a:pt x="1173" y="289"/>
                    </a:cubicBezTo>
                    <a:cubicBezTo>
                      <a:pt x="1178" y="298"/>
                      <a:pt x="1186" y="309"/>
                      <a:pt x="1192" y="314"/>
                    </a:cubicBezTo>
                    <a:cubicBezTo>
                      <a:pt x="1192" y="314"/>
                      <a:pt x="1192" y="314"/>
                      <a:pt x="1192" y="314"/>
                    </a:cubicBezTo>
                    <a:cubicBezTo>
                      <a:pt x="1197" y="319"/>
                      <a:pt x="1196" y="316"/>
                      <a:pt x="1191" y="307"/>
                    </a:cubicBezTo>
                    <a:cubicBezTo>
                      <a:pt x="1186" y="299"/>
                      <a:pt x="1178" y="289"/>
                      <a:pt x="1173" y="283"/>
                    </a:cubicBezTo>
                    <a:close/>
                    <a:moveTo>
                      <a:pt x="251" y="219"/>
                    </a:moveTo>
                    <a:cubicBezTo>
                      <a:pt x="251" y="219"/>
                      <a:pt x="251" y="219"/>
                      <a:pt x="251" y="219"/>
                    </a:cubicBezTo>
                    <a:cubicBezTo>
                      <a:pt x="238" y="223"/>
                      <a:pt x="225" y="235"/>
                      <a:pt x="222" y="246"/>
                    </a:cubicBezTo>
                    <a:cubicBezTo>
                      <a:pt x="222" y="246"/>
                      <a:pt x="222" y="246"/>
                      <a:pt x="222" y="246"/>
                    </a:cubicBezTo>
                    <a:cubicBezTo>
                      <a:pt x="218" y="258"/>
                      <a:pt x="225" y="265"/>
                      <a:pt x="239" y="261"/>
                    </a:cubicBezTo>
                    <a:cubicBezTo>
                      <a:pt x="239" y="261"/>
                      <a:pt x="239" y="261"/>
                      <a:pt x="239" y="261"/>
                    </a:cubicBezTo>
                    <a:cubicBezTo>
                      <a:pt x="252" y="258"/>
                      <a:pt x="265" y="246"/>
                      <a:pt x="269" y="234"/>
                    </a:cubicBezTo>
                    <a:cubicBezTo>
                      <a:pt x="271" y="222"/>
                      <a:pt x="264" y="216"/>
                      <a:pt x="251" y="219"/>
                    </a:cubicBezTo>
                    <a:close/>
                    <a:moveTo>
                      <a:pt x="303" y="206"/>
                    </a:moveTo>
                    <a:cubicBezTo>
                      <a:pt x="303" y="206"/>
                      <a:pt x="303" y="206"/>
                      <a:pt x="303" y="206"/>
                    </a:cubicBezTo>
                    <a:cubicBezTo>
                      <a:pt x="289" y="210"/>
                      <a:pt x="276" y="221"/>
                      <a:pt x="272" y="233"/>
                    </a:cubicBezTo>
                    <a:cubicBezTo>
                      <a:pt x="272" y="233"/>
                      <a:pt x="272" y="233"/>
                      <a:pt x="272" y="233"/>
                    </a:cubicBezTo>
                    <a:cubicBezTo>
                      <a:pt x="270" y="245"/>
                      <a:pt x="278" y="252"/>
                      <a:pt x="292" y="249"/>
                    </a:cubicBezTo>
                    <a:cubicBezTo>
                      <a:pt x="292" y="249"/>
                      <a:pt x="292" y="249"/>
                      <a:pt x="292" y="249"/>
                    </a:cubicBezTo>
                    <a:cubicBezTo>
                      <a:pt x="307" y="246"/>
                      <a:pt x="321" y="234"/>
                      <a:pt x="324" y="222"/>
                    </a:cubicBezTo>
                    <a:cubicBezTo>
                      <a:pt x="326" y="210"/>
                      <a:pt x="317" y="203"/>
                      <a:pt x="303" y="206"/>
                    </a:cubicBezTo>
                    <a:close/>
                    <a:moveTo>
                      <a:pt x="359" y="195"/>
                    </a:moveTo>
                    <a:cubicBezTo>
                      <a:pt x="359" y="195"/>
                      <a:pt x="359" y="195"/>
                      <a:pt x="359" y="195"/>
                    </a:cubicBezTo>
                    <a:cubicBezTo>
                      <a:pt x="344" y="198"/>
                      <a:pt x="331" y="209"/>
                      <a:pt x="328" y="221"/>
                    </a:cubicBezTo>
                    <a:cubicBezTo>
                      <a:pt x="328" y="221"/>
                      <a:pt x="328" y="221"/>
                      <a:pt x="328" y="221"/>
                    </a:cubicBezTo>
                    <a:cubicBezTo>
                      <a:pt x="325" y="233"/>
                      <a:pt x="335" y="241"/>
                      <a:pt x="350" y="239"/>
                    </a:cubicBezTo>
                    <a:cubicBezTo>
                      <a:pt x="350" y="239"/>
                      <a:pt x="350" y="239"/>
                      <a:pt x="350" y="239"/>
                    </a:cubicBezTo>
                    <a:cubicBezTo>
                      <a:pt x="366" y="236"/>
                      <a:pt x="380" y="225"/>
                      <a:pt x="383" y="212"/>
                    </a:cubicBezTo>
                    <a:cubicBezTo>
                      <a:pt x="385" y="200"/>
                      <a:pt x="375" y="193"/>
                      <a:pt x="359" y="195"/>
                    </a:cubicBezTo>
                    <a:close/>
                    <a:moveTo>
                      <a:pt x="482" y="180"/>
                    </a:moveTo>
                    <a:cubicBezTo>
                      <a:pt x="482" y="180"/>
                      <a:pt x="482" y="180"/>
                      <a:pt x="482" y="180"/>
                    </a:cubicBezTo>
                    <a:cubicBezTo>
                      <a:pt x="466" y="182"/>
                      <a:pt x="452" y="192"/>
                      <a:pt x="450" y="204"/>
                    </a:cubicBezTo>
                    <a:cubicBezTo>
                      <a:pt x="450" y="204"/>
                      <a:pt x="450" y="204"/>
                      <a:pt x="450" y="204"/>
                    </a:cubicBezTo>
                    <a:cubicBezTo>
                      <a:pt x="448" y="216"/>
                      <a:pt x="460" y="226"/>
                      <a:pt x="477" y="224"/>
                    </a:cubicBezTo>
                    <a:cubicBezTo>
                      <a:pt x="477" y="224"/>
                      <a:pt x="477" y="224"/>
                      <a:pt x="477" y="224"/>
                    </a:cubicBezTo>
                    <a:cubicBezTo>
                      <a:pt x="495" y="222"/>
                      <a:pt x="509" y="211"/>
                      <a:pt x="510" y="199"/>
                    </a:cubicBezTo>
                    <a:cubicBezTo>
                      <a:pt x="511" y="187"/>
                      <a:pt x="499" y="179"/>
                      <a:pt x="482" y="180"/>
                    </a:cubicBezTo>
                    <a:close/>
                    <a:moveTo>
                      <a:pt x="547" y="176"/>
                    </a:moveTo>
                    <a:cubicBezTo>
                      <a:pt x="547" y="176"/>
                      <a:pt x="547" y="176"/>
                      <a:pt x="547" y="176"/>
                    </a:cubicBezTo>
                    <a:cubicBezTo>
                      <a:pt x="530" y="177"/>
                      <a:pt x="516" y="186"/>
                      <a:pt x="515" y="199"/>
                    </a:cubicBezTo>
                    <a:cubicBezTo>
                      <a:pt x="515" y="199"/>
                      <a:pt x="515" y="199"/>
                      <a:pt x="515" y="199"/>
                    </a:cubicBezTo>
                    <a:cubicBezTo>
                      <a:pt x="515" y="211"/>
                      <a:pt x="527" y="221"/>
                      <a:pt x="545" y="220"/>
                    </a:cubicBezTo>
                    <a:cubicBezTo>
                      <a:pt x="545" y="220"/>
                      <a:pt x="545" y="220"/>
                      <a:pt x="545" y="220"/>
                    </a:cubicBezTo>
                    <a:cubicBezTo>
                      <a:pt x="563" y="219"/>
                      <a:pt x="577" y="209"/>
                      <a:pt x="577" y="196"/>
                    </a:cubicBezTo>
                    <a:cubicBezTo>
                      <a:pt x="577" y="184"/>
                      <a:pt x="564" y="175"/>
                      <a:pt x="547" y="176"/>
                    </a:cubicBezTo>
                    <a:close/>
                    <a:moveTo>
                      <a:pt x="926" y="205"/>
                    </a:moveTo>
                    <a:cubicBezTo>
                      <a:pt x="926" y="205"/>
                      <a:pt x="926" y="205"/>
                      <a:pt x="926" y="205"/>
                    </a:cubicBezTo>
                    <a:cubicBezTo>
                      <a:pt x="911" y="202"/>
                      <a:pt x="902" y="209"/>
                      <a:pt x="905" y="221"/>
                    </a:cubicBezTo>
                    <a:cubicBezTo>
                      <a:pt x="905" y="221"/>
                      <a:pt x="905" y="221"/>
                      <a:pt x="905" y="221"/>
                    </a:cubicBezTo>
                    <a:cubicBezTo>
                      <a:pt x="907" y="233"/>
                      <a:pt x="921" y="245"/>
                      <a:pt x="936" y="248"/>
                    </a:cubicBezTo>
                    <a:cubicBezTo>
                      <a:pt x="936" y="248"/>
                      <a:pt x="936" y="248"/>
                      <a:pt x="936" y="248"/>
                    </a:cubicBezTo>
                    <a:cubicBezTo>
                      <a:pt x="951" y="250"/>
                      <a:pt x="959" y="243"/>
                      <a:pt x="957" y="231"/>
                    </a:cubicBezTo>
                    <a:cubicBezTo>
                      <a:pt x="953" y="219"/>
                      <a:pt x="940" y="208"/>
                      <a:pt x="926" y="205"/>
                    </a:cubicBezTo>
                    <a:close/>
                    <a:moveTo>
                      <a:pt x="979" y="217"/>
                    </a:moveTo>
                    <a:cubicBezTo>
                      <a:pt x="979" y="217"/>
                      <a:pt x="979" y="217"/>
                      <a:pt x="979" y="217"/>
                    </a:cubicBezTo>
                    <a:cubicBezTo>
                      <a:pt x="965" y="214"/>
                      <a:pt x="958" y="220"/>
                      <a:pt x="960" y="232"/>
                    </a:cubicBezTo>
                    <a:cubicBezTo>
                      <a:pt x="960" y="232"/>
                      <a:pt x="960" y="232"/>
                      <a:pt x="960" y="232"/>
                    </a:cubicBezTo>
                    <a:cubicBezTo>
                      <a:pt x="964" y="244"/>
                      <a:pt x="977" y="256"/>
                      <a:pt x="991" y="260"/>
                    </a:cubicBezTo>
                    <a:cubicBezTo>
                      <a:pt x="991" y="260"/>
                      <a:pt x="991" y="260"/>
                      <a:pt x="991" y="260"/>
                    </a:cubicBezTo>
                    <a:cubicBezTo>
                      <a:pt x="1004" y="263"/>
                      <a:pt x="1012" y="256"/>
                      <a:pt x="1008" y="244"/>
                    </a:cubicBezTo>
                    <a:cubicBezTo>
                      <a:pt x="1004" y="232"/>
                      <a:pt x="992" y="221"/>
                      <a:pt x="979" y="217"/>
                    </a:cubicBezTo>
                    <a:close/>
                    <a:moveTo>
                      <a:pt x="1027" y="231"/>
                    </a:moveTo>
                    <a:cubicBezTo>
                      <a:pt x="1027" y="231"/>
                      <a:pt x="1027" y="231"/>
                      <a:pt x="1027" y="231"/>
                    </a:cubicBezTo>
                    <a:cubicBezTo>
                      <a:pt x="1015" y="228"/>
                      <a:pt x="1008" y="233"/>
                      <a:pt x="1012" y="245"/>
                    </a:cubicBezTo>
                    <a:cubicBezTo>
                      <a:pt x="1012" y="245"/>
                      <a:pt x="1012" y="245"/>
                      <a:pt x="1012" y="245"/>
                    </a:cubicBezTo>
                    <a:cubicBezTo>
                      <a:pt x="1016" y="257"/>
                      <a:pt x="1028" y="269"/>
                      <a:pt x="1040" y="273"/>
                    </a:cubicBezTo>
                    <a:cubicBezTo>
                      <a:pt x="1040" y="273"/>
                      <a:pt x="1040" y="273"/>
                      <a:pt x="1040" y="273"/>
                    </a:cubicBezTo>
                    <a:cubicBezTo>
                      <a:pt x="1053" y="276"/>
                      <a:pt x="1059" y="270"/>
                      <a:pt x="1055" y="258"/>
                    </a:cubicBezTo>
                    <a:cubicBezTo>
                      <a:pt x="1051" y="247"/>
                      <a:pt x="1039" y="235"/>
                      <a:pt x="1027" y="231"/>
                    </a:cubicBezTo>
                    <a:close/>
                    <a:moveTo>
                      <a:pt x="1071" y="247"/>
                    </a:moveTo>
                    <a:cubicBezTo>
                      <a:pt x="1071" y="247"/>
                      <a:pt x="1071" y="247"/>
                      <a:pt x="1071" y="247"/>
                    </a:cubicBezTo>
                    <a:cubicBezTo>
                      <a:pt x="1060" y="243"/>
                      <a:pt x="1055" y="248"/>
                      <a:pt x="1058" y="259"/>
                    </a:cubicBezTo>
                    <a:cubicBezTo>
                      <a:pt x="1058" y="259"/>
                      <a:pt x="1058" y="259"/>
                      <a:pt x="1058" y="259"/>
                    </a:cubicBezTo>
                    <a:cubicBezTo>
                      <a:pt x="1062" y="271"/>
                      <a:pt x="1074" y="283"/>
                      <a:pt x="1085" y="287"/>
                    </a:cubicBezTo>
                    <a:cubicBezTo>
                      <a:pt x="1085" y="287"/>
                      <a:pt x="1085" y="287"/>
                      <a:pt x="1085" y="287"/>
                    </a:cubicBezTo>
                    <a:cubicBezTo>
                      <a:pt x="1096" y="291"/>
                      <a:pt x="1101" y="284"/>
                      <a:pt x="1097" y="273"/>
                    </a:cubicBezTo>
                    <a:cubicBezTo>
                      <a:pt x="1093" y="262"/>
                      <a:pt x="1081" y="251"/>
                      <a:pt x="1071" y="247"/>
                    </a:cubicBezTo>
                    <a:close/>
                    <a:moveTo>
                      <a:pt x="1109" y="263"/>
                    </a:moveTo>
                    <a:cubicBezTo>
                      <a:pt x="1109" y="263"/>
                      <a:pt x="1109" y="263"/>
                      <a:pt x="1109" y="263"/>
                    </a:cubicBezTo>
                    <a:cubicBezTo>
                      <a:pt x="1100" y="259"/>
                      <a:pt x="1096" y="264"/>
                      <a:pt x="1100" y="275"/>
                    </a:cubicBezTo>
                    <a:cubicBezTo>
                      <a:pt x="1100" y="275"/>
                      <a:pt x="1100" y="275"/>
                      <a:pt x="1100" y="275"/>
                    </a:cubicBezTo>
                    <a:cubicBezTo>
                      <a:pt x="1104" y="286"/>
                      <a:pt x="1115" y="298"/>
                      <a:pt x="1124" y="302"/>
                    </a:cubicBezTo>
                    <a:cubicBezTo>
                      <a:pt x="1124" y="302"/>
                      <a:pt x="1124" y="302"/>
                      <a:pt x="1124" y="302"/>
                    </a:cubicBezTo>
                    <a:cubicBezTo>
                      <a:pt x="1134" y="306"/>
                      <a:pt x="1137" y="300"/>
                      <a:pt x="1133" y="290"/>
                    </a:cubicBezTo>
                    <a:cubicBezTo>
                      <a:pt x="1129" y="279"/>
                      <a:pt x="1118" y="268"/>
                      <a:pt x="1109" y="263"/>
                    </a:cubicBezTo>
                    <a:close/>
                    <a:moveTo>
                      <a:pt x="1143" y="280"/>
                    </a:moveTo>
                    <a:cubicBezTo>
                      <a:pt x="1143" y="280"/>
                      <a:pt x="1143" y="280"/>
                      <a:pt x="1143" y="280"/>
                    </a:cubicBezTo>
                    <a:cubicBezTo>
                      <a:pt x="1135" y="276"/>
                      <a:pt x="1131" y="280"/>
                      <a:pt x="1136" y="291"/>
                    </a:cubicBezTo>
                    <a:cubicBezTo>
                      <a:pt x="1136" y="291"/>
                      <a:pt x="1136" y="291"/>
                      <a:pt x="1136" y="291"/>
                    </a:cubicBezTo>
                    <a:cubicBezTo>
                      <a:pt x="1140" y="302"/>
                      <a:pt x="1150" y="314"/>
                      <a:pt x="1158" y="318"/>
                    </a:cubicBezTo>
                    <a:cubicBezTo>
                      <a:pt x="1158" y="318"/>
                      <a:pt x="1158" y="318"/>
                      <a:pt x="1158" y="318"/>
                    </a:cubicBezTo>
                    <a:cubicBezTo>
                      <a:pt x="1166" y="322"/>
                      <a:pt x="1169" y="317"/>
                      <a:pt x="1164" y="307"/>
                    </a:cubicBezTo>
                    <a:cubicBezTo>
                      <a:pt x="1160" y="296"/>
                      <a:pt x="1151" y="285"/>
                      <a:pt x="1143" y="280"/>
                    </a:cubicBezTo>
                    <a:close/>
                    <a:moveTo>
                      <a:pt x="1170" y="298"/>
                    </a:moveTo>
                    <a:cubicBezTo>
                      <a:pt x="1170" y="298"/>
                      <a:pt x="1170" y="298"/>
                      <a:pt x="1170" y="298"/>
                    </a:cubicBezTo>
                    <a:cubicBezTo>
                      <a:pt x="1164" y="294"/>
                      <a:pt x="1162" y="298"/>
                      <a:pt x="1166" y="308"/>
                    </a:cubicBezTo>
                    <a:cubicBezTo>
                      <a:pt x="1166" y="308"/>
                      <a:pt x="1166" y="308"/>
                      <a:pt x="1166" y="308"/>
                    </a:cubicBezTo>
                    <a:cubicBezTo>
                      <a:pt x="1171" y="318"/>
                      <a:pt x="1180" y="330"/>
                      <a:pt x="1187" y="335"/>
                    </a:cubicBezTo>
                    <a:cubicBezTo>
                      <a:pt x="1187" y="335"/>
                      <a:pt x="1187" y="335"/>
                      <a:pt x="1187" y="335"/>
                    </a:cubicBezTo>
                    <a:cubicBezTo>
                      <a:pt x="1193" y="339"/>
                      <a:pt x="1195" y="334"/>
                      <a:pt x="1190" y="324"/>
                    </a:cubicBezTo>
                    <a:cubicBezTo>
                      <a:pt x="1185" y="314"/>
                      <a:pt x="1177" y="303"/>
                      <a:pt x="1170" y="298"/>
                    </a:cubicBezTo>
                    <a:close/>
                    <a:moveTo>
                      <a:pt x="1193" y="317"/>
                    </a:moveTo>
                    <a:cubicBezTo>
                      <a:pt x="1193" y="317"/>
                      <a:pt x="1193" y="317"/>
                      <a:pt x="1193" y="317"/>
                    </a:cubicBezTo>
                    <a:cubicBezTo>
                      <a:pt x="1188" y="312"/>
                      <a:pt x="1187" y="316"/>
                      <a:pt x="1192" y="326"/>
                    </a:cubicBezTo>
                    <a:cubicBezTo>
                      <a:pt x="1192" y="326"/>
                      <a:pt x="1192" y="326"/>
                      <a:pt x="1192" y="326"/>
                    </a:cubicBezTo>
                    <a:cubicBezTo>
                      <a:pt x="1196" y="335"/>
                      <a:pt x="1204" y="347"/>
                      <a:pt x="1209" y="352"/>
                    </a:cubicBezTo>
                    <a:cubicBezTo>
                      <a:pt x="1209" y="352"/>
                      <a:pt x="1209" y="352"/>
                      <a:pt x="1209" y="352"/>
                    </a:cubicBezTo>
                    <a:cubicBezTo>
                      <a:pt x="1215" y="356"/>
                      <a:pt x="1214" y="352"/>
                      <a:pt x="1210" y="342"/>
                    </a:cubicBezTo>
                    <a:cubicBezTo>
                      <a:pt x="1205" y="333"/>
                      <a:pt x="1198" y="322"/>
                      <a:pt x="1193" y="317"/>
                    </a:cubicBezTo>
                    <a:close/>
                    <a:moveTo>
                      <a:pt x="1210" y="336"/>
                    </a:moveTo>
                    <a:cubicBezTo>
                      <a:pt x="1210" y="336"/>
                      <a:pt x="1210" y="336"/>
                      <a:pt x="1210" y="336"/>
                    </a:cubicBezTo>
                    <a:cubicBezTo>
                      <a:pt x="1206" y="331"/>
                      <a:pt x="1207" y="334"/>
                      <a:pt x="1211" y="344"/>
                    </a:cubicBezTo>
                    <a:cubicBezTo>
                      <a:pt x="1211" y="344"/>
                      <a:pt x="1211" y="344"/>
                      <a:pt x="1211" y="344"/>
                    </a:cubicBezTo>
                    <a:cubicBezTo>
                      <a:pt x="1216" y="353"/>
                      <a:pt x="1223" y="365"/>
                      <a:pt x="1227" y="369"/>
                    </a:cubicBezTo>
                    <a:cubicBezTo>
                      <a:pt x="1227" y="369"/>
                      <a:pt x="1227" y="369"/>
                      <a:pt x="1227" y="369"/>
                    </a:cubicBezTo>
                    <a:cubicBezTo>
                      <a:pt x="1230" y="374"/>
                      <a:pt x="1229" y="370"/>
                      <a:pt x="1224" y="361"/>
                    </a:cubicBezTo>
                    <a:cubicBezTo>
                      <a:pt x="1220" y="351"/>
                      <a:pt x="1213" y="341"/>
                      <a:pt x="1210" y="336"/>
                    </a:cubicBezTo>
                    <a:close/>
                    <a:moveTo>
                      <a:pt x="189" y="278"/>
                    </a:moveTo>
                    <a:cubicBezTo>
                      <a:pt x="189" y="278"/>
                      <a:pt x="189" y="278"/>
                      <a:pt x="189" y="278"/>
                    </a:cubicBezTo>
                    <a:cubicBezTo>
                      <a:pt x="177" y="282"/>
                      <a:pt x="165" y="294"/>
                      <a:pt x="161" y="307"/>
                    </a:cubicBezTo>
                    <a:cubicBezTo>
                      <a:pt x="161" y="307"/>
                      <a:pt x="161" y="307"/>
                      <a:pt x="161" y="307"/>
                    </a:cubicBezTo>
                    <a:cubicBezTo>
                      <a:pt x="158" y="320"/>
                      <a:pt x="164" y="327"/>
                      <a:pt x="176" y="324"/>
                    </a:cubicBezTo>
                    <a:cubicBezTo>
                      <a:pt x="176" y="324"/>
                      <a:pt x="176" y="324"/>
                      <a:pt x="176" y="324"/>
                    </a:cubicBezTo>
                    <a:cubicBezTo>
                      <a:pt x="189" y="321"/>
                      <a:pt x="201" y="308"/>
                      <a:pt x="205" y="294"/>
                    </a:cubicBezTo>
                    <a:cubicBezTo>
                      <a:pt x="208" y="281"/>
                      <a:pt x="201" y="275"/>
                      <a:pt x="189" y="278"/>
                    </a:cubicBezTo>
                    <a:close/>
                    <a:moveTo>
                      <a:pt x="238" y="265"/>
                    </a:moveTo>
                    <a:cubicBezTo>
                      <a:pt x="238" y="265"/>
                      <a:pt x="238" y="265"/>
                      <a:pt x="238" y="265"/>
                    </a:cubicBezTo>
                    <a:cubicBezTo>
                      <a:pt x="225" y="268"/>
                      <a:pt x="212" y="281"/>
                      <a:pt x="208" y="294"/>
                    </a:cubicBezTo>
                    <a:cubicBezTo>
                      <a:pt x="208" y="294"/>
                      <a:pt x="208" y="294"/>
                      <a:pt x="208" y="294"/>
                    </a:cubicBezTo>
                    <a:cubicBezTo>
                      <a:pt x="205" y="307"/>
                      <a:pt x="213" y="315"/>
                      <a:pt x="226" y="312"/>
                    </a:cubicBezTo>
                    <a:cubicBezTo>
                      <a:pt x="226" y="312"/>
                      <a:pt x="226" y="312"/>
                      <a:pt x="226" y="312"/>
                    </a:cubicBezTo>
                    <a:cubicBezTo>
                      <a:pt x="240" y="309"/>
                      <a:pt x="253" y="296"/>
                      <a:pt x="257" y="282"/>
                    </a:cubicBezTo>
                    <a:cubicBezTo>
                      <a:pt x="259" y="269"/>
                      <a:pt x="251" y="262"/>
                      <a:pt x="238" y="265"/>
                    </a:cubicBezTo>
                    <a:close/>
                    <a:moveTo>
                      <a:pt x="292" y="253"/>
                    </a:moveTo>
                    <a:cubicBezTo>
                      <a:pt x="277" y="256"/>
                      <a:pt x="264" y="268"/>
                      <a:pt x="261" y="281"/>
                    </a:cubicBezTo>
                    <a:cubicBezTo>
                      <a:pt x="261" y="281"/>
                      <a:pt x="261" y="281"/>
                      <a:pt x="261" y="281"/>
                    </a:cubicBezTo>
                    <a:cubicBezTo>
                      <a:pt x="258" y="295"/>
                      <a:pt x="267" y="304"/>
                      <a:pt x="282" y="301"/>
                    </a:cubicBezTo>
                    <a:cubicBezTo>
                      <a:pt x="282" y="301"/>
                      <a:pt x="282" y="301"/>
                      <a:pt x="282" y="301"/>
                    </a:cubicBezTo>
                    <a:cubicBezTo>
                      <a:pt x="297" y="298"/>
                      <a:pt x="310" y="285"/>
                      <a:pt x="313" y="271"/>
                    </a:cubicBezTo>
                    <a:cubicBezTo>
                      <a:pt x="316" y="258"/>
                      <a:pt x="306" y="250"/>
                      <a:pt x="292" y="253"/>
                    </a:cubicBezTo>
                    <a:close/>
                    <a:moveTo>
                      <a:pt x="350" y="242"/>
                    </a:moveTo>
                    <a:cubicBezTo>
                      <a:pt x="350" y="242"/>
                      <a:pt x="350" y="242"/>
                      <a:pt x="350" y="242"/>
                    </a:cubicBezTo>
                    <a:cubicBezTo>
                      <a:pt x="334" y="245"/>
                      <a:pt x="320" y="257"/>
                      <a:pt x="318" y="271"/>
                    </a:cubicBezTo>
                    <a:cubicBezTo>
                      <a:pt x="318" y="271"/>
                      <a:pt x="318" y="271"/>
                      <a:pt x="318" y="271"/>
                    </a:cubicBezTo>
                    <a:cubicBezTo>
                      <a:pt x="315" y="284"/>
                      <a:pt x="325" y="293"/>
                      <a:pt x="341" y="291"/>
                    </a:cubicBezTo>
                    <a:cubicBezTo>
                      <a:pt x="341" y="291"/>
                      <a:pt x="341" y="291"/>
                      <a:pt x="341" y="291"/>
                    </a:cubicBezTo>
                    <a:cubicBezTo>
                      <a:pt x="357" y="288"/>
                      <a:pt x="372" y="275"/>
                      <a:pt x="374" y="262"/>
                    </a:cubicBezTo>
                    <a:cubicBezTo>
                      <a:pt x="376" y="248"/>
                      <a:pt x="365" y="240"/>
                      <a:pt x="350" y="242"/>
                    </a:cubicBezTo>
                    <a:close/>
                    <a:moveTo>
                      <a:pt x="412" y="234"/>
                    </a:moveTo>
                    <a:cubicBezTo>
                      <a:pt x="412" y="234"/>
                      <a:pt x="412" y="234"/>
                      <a:pt x="412" y="234"/>
                    </a:cubicBezTo>
                    <a:cubicBezTo>
                      <a:pt x="395" y="236"/>
                      <a:pt x="381" y="247"/>
                      <a:pt x="379" y="261"/>
                    </a:cubicBezTo>
                    <a:cubicBezTo>
                      <a:pt x="379" y="261"/>
                      <a:pt x="379" y="261"/>
                      <a:pt x="379" y="261"/>
                    </a:cubicBezTo>
                    <a:cubicBezTo>
                      <a:pt x="377" y="275"/>
                      <a:pt x="388" y="285"/>
                      <a:pt x="405" y="283"/>
                    </a:cubicBezTo>
                    <a:cubicBezTo>
                      <a:pt x="405" y="283"/>
                      <a:pt x="405" y="283"/>
                      <a:pt x="405" y="283"/>
                    </a:cubicBezTo>
                    <a:cubicBezTo>
                      <a:pt x="422" y="281"/>
                      <a:pt x="437" y="268"/>
                      <a:pt x="439" y="255"/>
                    </a:cubicBezTo>
                    <a:cubicBezTo>
                      <a:pt x="440" y="241"/>
                      <a:pt x="428" y="232"/>
                      <a:pt x="412" y="234"/>
                    </a:cubicBezTo>
                    <a:close/>
                    <a:moveTo>
                      <a:pt x="477" y="227"/>
                    </a:moveTo>
                    <a:cubicBezTo>
                      <a:pt x="477" y="227"/>
                      <a:pt x="477" y="227"/>
                      <a:pt x="477" y="227"/>
                    </a:cubicBezTo>
                    <a:cubicBezTo>
                      <a:pt x="460" y="229"/>
                      <a:pt x="445" y="240"/>
                      <a:pt x="444" y="254"/>
                    </a:cubicBezTo>
                    <a:cubicBezTo>
                      <a:pt x="444" y="254"/>
                      <a:pt x="444" y="254"/>
                      <a:pt x="444" y="254"/>
                    </a:cubicBezTo>
                    <a:cubicBezTo>
                      <a:pt x="442" y="268"/>
                      <a:pt x="454" y="278"/>
                      <a:pt x="472" y="277"/>
                    </a:cubicBezTo>
                    <a:cubicBezTo>
                      <a:pt x="472" y="277"/>
                      <a:pt x="472" y="277"/>
                      <a:pt x="472" y="277"/>
                    </a:cubicBezTo>
                    <a:cubicBezTo>
                      <a:pt x="490" y="275"/>
                      <a:pt x="505" y="262"/>
                      <a:pt x="506" y="249"/>
                    </a:cubicBezTo>
                    <a:cubicBezTo>
                      <a:pt x="507" y="235"/>
                      <a:pt x="495" y="226"/>
                      <a:pt x="477" y="227"/>
                    </a:cubicBezTo>
                    <a:close/>
                    <a:moveTo>
                      <a:pt x="545" y="223"/>
                    </a:moveTo>
                    <a:cubicBezTo>
                      <a:pt x="545" y="223"/>
                      <a:pt x="545" y="223"/>
                      <a:pt x="545" y="223"/>
                    </a:cubicBezTo>
                    <a:cubicBezTo>
                      <a:pt x="527" y="224"/>
                      <a:pt x="513" y="236"/>
                      <a:pt x="511" y="249"/>
                    </a:cubicBezTo>
                    <a:cubicBezTo>
                      <a:pt x="511" y="249"/>
                      <a:pt x="511" y="249"/>
                      <a:pt x="511" y="249"/>
                    </a:cubicBezTo>
                    <a:cubicBezTo>
                      <a:pt x="510" y="263"/>
                      <a:pt x="524" y="274"/>
                      <a:pt x="542" y="273"/>
                    </a:cubicBezTo>
                    <a:cubicBezTo>
                      <a:pt x="542" y="273"/>
                      <a:pt x="542" y="273"/>
                      <a:pt x="542" y="273"/>
                    </a:cubicBezTo>
                    <a:cubicBezTo>
                      <a:pt x="560" y="272"/>
                      <a:pt x="575" y="260"/>
                      <a:pt x="576" y="246"/>
                    </a:cubicBezTo>
                    <a:cubicBezTo>
                      <a:pt x="576" y="233"/>
                      <a:pt x="562" y="223"/>
                      <a:pt x="545" y="223"/>
                    </a:cubicBezTo>
                    <a:close/>
                    <a:moveTo>
                      <a:pt x="613" y="222"/>
                    </a:moveTo>
                    <a:cubicBezTo>
                      <a:pt x="613" y="222"/>
                      <a:pt x="613" y="222"/>
                      <a:pt x="613" y="222"/>
                    </a:cubicBezTo>
                    <a:cubicBezTo>
                      <a:pt x="595" y="222"/>
                      <a:pt x="581" y="232"/>
                      <a:pt x="581" y="246"/>
                    </a:cubicBezTo>
                    <a:cubicBezTo>
                      <a:pt x="581" y="246"/>
                      <a:pt x="581" y="246"/>
                      <a:pt x="581" y="246"/>
                    </a:cubicBezTo>
                    <a:cubicBezTo>
                      <a:pt x="581" y="260"/>
                      <a:pt x="595" y="272"/>
                      <a:pt x="613" y="271"/>
                    </a:cubicBezTo>
                    <a:cubicBezTo>
                      <a:pt x="613" y="271"/>
                      <a:pt x="613" y="271"/>
                      <a:pt x="613" y="271"/>
                    </a:cubicBezTo>
                    <a:cubicBezTo>
                      <a:pt x="632" y="271"/>
                      <a:pt x="646" y="259"/>
                      <a:pt x="646" y="246"/>
                    </a:cubicBezTo>
                    <a:cubicBezTo>
                      <a:pt x="645" y="232"/>
                      <a:pt x="631" y="222"/>
                      <a:pt x="613" y="222"/>
                    </a:cubicBezTo>
                    <a:close/>
                    <a:moveTo>
                      <a:pt x="878" y="241"/>
                    </a:moveTo>
                    <a:cubicBezTo>
                      <a:pt x="878" y="241"/>
                      <a:pt x="878" y="241"/>
                      <a:pt x="878" y="241"/>
                    </a:cubicBezTo>
                    <a:cubicBezTo>
                      <a:pt x="862" y="239"/>
                      <a:pt x="851" y="247"/>
                      <a:pt x="853" y="261"/>
                    </a:cubicBezTo>
                    <a:cubicBezTo>
                      <a:pt x="853" y="261"/>
                      <a:pt x="853" y="261"/>
                      <a:pt x="853" y="261"/>
                    </a:cubicBezTo>
                    <a:cubicBezTo>
                      <a:pt x="856" y="275"/>
                      <a:pt x="870" y="287"/>
                      <a:pt x="886" y="290"/>
                    </a:cubicBezTo>
                    <a:cubicBezTo>
                      <a:pt x="886" y="290"/>
                      <a:pt x="886" y="290"/>
                      <a:pt x="886" y="290"/>
                    </a:cubicBezTo>
                    <a:cubicBezTo>
                      <a:pt x="902" y="292"/>
                      <a:pt x="913" y="282"/>
                      <a:pt x="910" y="269"/>
                    </a:cubicBezTo>
                    <a:cubicBezTo>
                      <a:pt x="908" y="255"/>
                      <a:pt x="894" y="244"/>
                      <a:pt x="878" y="241"/>
                    </a:cubicBezTo>
                    <a:close/>
                    <a:moveTo>
                      <a:pt x="937" y="251"/>
                    </a:moveTo>
                    <a:cubicBezTo>
                      <a:pt x="937" y="251"/>
                      <a:pt x="937" y="251"/>
                      <a:pt x="937" y="251"/>
                    </a:cubicBezTo>
                    <a:cubicBezTo>
                      <a:pt x="922" y="249"/>
                      <a:pt x="913" y="256"/>
                      <a:pt x="915" y="270"/>
                    </a:cubicBezTo>
                    <a:cubicBezTo>
                      <a:pt x="915" y="270"/>
                      <a:pt x="915" y="270"/>
                      <a:pt x="915" y="270"/>
                    </a:cubicBezTo>
                    <a:cubicBezTo>
                      <a:pt x="918" y="283"/>
                      <a:pt x="932" y="297"/>
                      <a:pt x="947" y="299"/>
                    </a:cubicBezTo>
                    <a:cubicBezTo>
                      <a:pt x="947" y="299"/>
                      <a:pt x="947" y="299"/>
                      <a:pt x="947" y="299"/>
                    </a:cubicBezTo>
                    <a:cubicBezTo>
                      <a:pt x="962" y="302"/>
                      <a:pt x="971" y="293"/>
                      <a:pt x="968" y="280"/>
                    </a:cubicBezTo>
                    <a:cubicBezTo>
                      <a:pt x="965" y="266"/>
                      <a:pt x="952" y="254"/>
                      <a:pt x="937" y="251"/>
                    </a:cubicBezTo>
                    <a:close/>
                    <a:moveTo>
                      <a:pt x="992" y="263"/>
                    </a:moveTo>
                    <a:cubicBezTo>
                      <a:pt x="992" y="263"/>
                      <a:pt x="992" y="263"/>
                      <a:pt x="992" y="263"/>
                    </a:cubicBezTo>
                    <a:cubicBezTo>
                      <a:pt x="978" y="260"/>
                      <a:pt x="969" y="267"/>
                      <a:pt x="972" y="280"/>
                    </a:cubicBezTo>
                    <a:cubicBezTo>
                      <a:pt x="972" y="280"/>
                      <a:pt x="972" y="280"/>
                      <a:pt x="972" y="280"/>
                    </a:cubicBezTo>
                    <a:cubicBezTo>
                      <a:pt x="976" y="294"/>
                      <a:pt x="988" y="307"/>
                      <a:pt x="1003" y="310"/>
                    </a:cubicBezTo>
                    <a:cubicBezTo>
                      <a:pt x="1003" y="310"/>
                      <a:pt x="1003" y="310"/>
                      <a:pt x="1003" y="310"/>
                    </a:cubicBezTo>
                    <a:cubicBezTo>
                      <a:pt x="1016" y="313"/>
                      <a:pt x="1024" y="305"/>
                      <a:pt x="1021" y="292"/>
                    </a:cubicBezTo>
                    <a:cubicBezTo>
                      <a:pt x="1018" y="278"/>
                      <a:pt x="1005" y="266"/>
                      <a:pt x="992" y="263"/>
                    </a:cubicBezTo>
                    <a:close/>
                    <a:moveTo>
                      <a:pt x="1041" y="276"/>
                    </a:moveTo>
                    <a:cubicBezTo>
                      <a:pt x="1041" y="276"/>
                      <a:pt x="1041" y="276"/>
                      <a:pt x="1041" y="276"/>
                    </a:cubicBezTo>
                    <a:cubicBezTo>
                      <a:pt x="1029" y="273"/>
                      <a:pt x="1022" y="280"/>
                      <a:pt x="1025" y="293"/>
                    </a:cubicBezTo>
                    <a:cubicBezTo>
                      <a:pt x="1025" y="293"/>
                      <a:pt x="1025" y="293"/>
                      <a:pt x="1025" y="293"/>
                    </a:cubicBezTo>
                    <a:cubicBezTo>
                      <a:pt x="1028" y="306"/>
                      <a:pt x="1041" y="319"/>
                      <a:pt x="1053" y="322"/>
                    </a:cubicBezTo>
                    <a:cubicBezTo>
                      <a:pt x="1053" y="322"/>
                      <a:pt x="1053" y="322"/>
                      <a:pt x="1053" y="322"/>
                    </a:cubicBezTo>
                    <a:cubicBezTo>
                      <a:pt x="1066" y="325"/>
                      <a:pt x="1073" y="317"/>
                      <a:pt x="1069" y="305"/>
                    </a:cubicBezTo>
                    <a:cubicBezTo>
                      <a:pt x="1066" y="292"/>
                      <a:pt x="1054" y="280"/>
                      <a:pt x="1041" y="276"/>
                    </a:cubicBezTo>
                    <a:close/>
                    <a:moveTo>
                      <a:pt x="1159" y="321"/>
                    </a:moveTo>
                    <a:cubicBezTo>
                      <a:pt x="1159" y="321"/>
                      <a:pt x="1159" y="321"/>
                      <a:pt x="1159" y="321"/>
                    </a:cubicBezTo>
                    <a:cubicBezTo>
                      <a:pt x="1151" y="317"/>
                      <a:pt x="1148" y="323"/>
                      <a:pt x="1151" y="335"/>
                    </a:cubicBezTo>
                    <a:cubicBezTo>
                      <a:pt x="1151" y="335"/>
                      <a:pt x="1151" y="335"/>
                      <a:pt x="1151" y="335"/>
                    </a:cubicBezTo>
                    <a:cubicBezTo>
                      <a:pt x="1156" y="347"/>
                      <a:pt x="1165" y="359"/>
                      <a:pt x="1173" y="363"/>
                    </a:cubicBezTo>
                    <a:cubicBezTo>
                      <a:pt x="1173" y="363"/>
                      <a:pt x="1173" y="363"/>
                      <a:pt x="1173" y="363"/>
                    </a:cubicBezTo>
                    <a:cubicBezTo>
                      <a:pt x="1182" y="367"/>
                      <a:pt x="1184" y="361"/>
                      <a:pt x="1181" y="349"/>
                    </a:cubicBezTo>
                    <a:cubicBezTo>
                      <a:pt x="1176" y="337"/>
                      <a:pt x="1167" y="325"/>
                      <a:pt x="1159" y="321"/>
                    </a:cubicBezTo>
                    <a:close/>
                    <a:moveTo>
                      <a:pt x="1188" y="338"/>
                    </a:moveTo>
                    <a:cubicBezTo>
                      <a:pt x="1188" y="338"/>
                      <a:pt x="1188" y="338"/>
                      <a:pt x="1188" y="338"/>
                    </a:cubicBezTo>
                    <a:cubicBezTo>
                      <a:pt x="1181" y="333"/>
                      <a:pt x="1179" y="338"/>
                      <a:pt x="1183" y="350"/>
                    </a:cubicBezTo>
                    <a:cubicBezTo>
                      <a:pt x="1183" y="350"/>
                      <a:pt x="1183" y="350"/>
                      <a:pt x="1183" y="350"/>
                    </a:cubicBezTo>
                    <a:cubicBezTo>
                      <a:pt x="1187" y="362"/>
                      <a:pt x="1196" y="374"/>
                      <a:pt x="1202" y="378"/>
                    </a:cubicBezTo>
                    <a:cubicBezTo>
                      <a:pt x="1202" y="378"/>
                      <a:pt x="1202" y="378"/>
                      <a:pt x="1202" y="378"/>
                    </a:cubicBezTo>
                    <a:cubicBezTo>
                      <a:pt x="1209" y="382"/>
                      <a:pt x="1211" y="376"/>
                      <a:pt x="1207" y="365"/>
                    </a:cubicBezTo>
                    <a:cubicBezTo>
                      <a:pt x="1202" y="354"/>
                      <a:pt x="1195" y="342"/>
                      <a:pt x="1188" y="338"/>
                    </a:cubicBezTo>
                    <a:close/>
                    <a:moveTo>
                      <a:pt x="1211" y="354"/>
                    </a:moveTo>
                    <a:cubicBezTo>
                      <a:pt x="1211" y="354"/>
                      <a:pt x="1211" y="354"/>
                      <a:pt x="1211" y="354"/>
                    </a:cubicBezTo>
                    <a:cubicBezTo>
                      <a:pt x="1205" y="350"/>
                      <a:pt x="1204" y="355"/>
                      <a:pt x="1208" y="366"/>
                    </a:cubicBezTo>
                    <a:cubicBezTo>
                      <a:pt x="1208" y="366"/>
                      <a:pt x="1208" y="366"/>
                      <a:pt x="1208" y="366"/>
                    </a:cubicBezTo>
                    <a:cubicBezTo>
                      <a:pt x="1213" y="377"/>
                      <a:pt x="1220" y="389"/>
                      <a:pt x="1225" y="393"/>
                    </a:cubicBezTo>
                    <a:cubicBezTo>
                      <a:pt x="1225" y="393"/>
                      <a:pt x="1225" y="393"/>
                      <a:pt x="1225" y="393"/>
                    </a:cubicBezTo>
                    <a:cubicBezTo>
                      <a:pt x="1231" y="397"/>
                      <a:pt x="1231" y="392"/>
                      <a:pt x="1227" y="381"/>
                    </a:cubicBezTo>
                    <a:cubicBezTo>
                      <a:pt x="1222" y="370"/>
                      <a:pt x="1216" y="359"/>
                      <a:pt x="1211" y="354"/>
                    </a:cubicBezTo>
                    <a:close/>
                    <a:moveTo>
                      <a:pt x="1228" y="372"/>
                    </a:moveTo>
                    <a:cubicBezTo>
                      <a:pt x="1228" y="372"/>
                      <a:pt x="1228" y="372"/>
                      <a:pt x="1228" y="372"/>
                    </a:cubicBezTo>
                    <a:cubicBezTo>
                      <a:pt x="1224" y="367"/>
                      <a:pt x="1224" y="372"/>
                      <a:pt x="1228" y="382"/>
                    </a:cubicBezTo>
                    <a:cubicBezTo>
                      <a:pt x="1228" y="382"/>
                      <a:pt x="1228" y="382"/>
                      <a:pt x="1228" y="382"/>
                    </a:cubicBezTo>
                    <a:cubicBezTo>
                      <a:pt x="1233" y="392"/>
                      <a:pt x="1239" y="405"/>
                      <a:pt x="1243" y="408"/>
                    </a:cubicBezTo>
                    <a:cubicBezTo>
                      <a:pt x="1243" y="408"/>
                      <a:pt x="1243" y="408"/>
                      <a:pt x="1243" y="408"/>
                    </a:cubicBezTo>
                    <a:cubicBezTo>
                      <a:pt x="1247" y="412"/>
                      <a:pt x="1246" y="407"/>
                      <a:pt x="1242" y="397"/>
                    </a:cubicBezTo>
                    <a:cubicBezTo>
                      <a:pt x="1238" y="387"/>
                      <a:pt x="1231" y="377"/>
                      <a:pt x="1228" y="372"/>
                    </a:cubicBezTo>
                    <a:close/>
                    <a:moveTo>
                      <a:pt x="92" y="354"/>
                    </a:moveTo>
                    <a:cubicBezTo>
                      <a:pt x="92" y="354"/>
                      <a:pt x="92" y="354"/>
                      <a:pt x="92" y="354"/>
                    </a:cubicBezTo>
                    <a:cubicBezTo>
                      <a:pt x="82" y="358"/>
                      <a:pt x="73" y="370"/>
                      <a:pt x="69" y="384"/>
                    </a:cubicBezTo>
                    <a:cubicBezTo>
                      <a:pt x="69" y="384"/>
                      <a:pt x="69" y="384"/>
                      <a:pt x="69" y="384"/>
                    </a:cubicBezTo>
                    <a:cubicBezTo>
                      <a:pt x="66" y="397"/>
                      <a:pt x="70" y="405"/>
                      <a:pt x="79" y="402"/>
                    </a:cubicBezTo>
                    <a:cubicBezTo>
                      <a:pt x="79" y="402"/>
                      <a:pt x="79" y="402"/>
                      <a:pt x="79" y="402"/>
                    </a:cubicBezTo>
                    <a:cubicBezTo>
                      <a:pt x="89" y="398"/>
                      <a:pt x="100" y="385"/>
                      <a:pt x="103" y="371"/>
                    </a:cubicBezTo>
                    <a:cubicBezTo>
                      <a:pt x="106" y="358"/>
                      <a:pt x="101" y="351"/>
                      <a:pt x="92" y="354"/>
                    </a:cubicBezTo>
                    <a:close/>
                    <a:moveTo>
                      <a:pt x="131" y="341"/>
                    </a:moveTo>
                    <a:cubicBezTo>
                      <a:pt x="131" y="341"/>
                      <a:pt x="131" y="341"/>
                      <a:pt x="131" y="341"/>
                    </a:cubicBezTo>
                    <a:cubicBezTo>
                      <a:pt x="120" y="344"/>
                      <a:pt x="109" y="357"/>
                      <a:pt x="106" y="371"/>
                    </a:cubicBezTo>
                    <a:cubicBezTo>
                      <a:pt x="106" y="371"/>
                      <a:pt x="106" y="371"/>
                      <a:pt x="106" y="371"/>
                    </a:cubicBezTo>
                    <a:cubicBezTo>
                      <a:pt x="102" y="384"/>
                      <a:pt x="108" y="392"/>
                      <a:pt x="119" y="389"/>
                    </a:cubicBezTo>
                    <a:cubicBezTo>
                      <a:pt x="119" y="389"/>
                      <a:pt x="119" y="389"/>
                      <a:pt x="119" y="389"/>
                    </a:cubicBezTo>
                    <a:cubicBezTo>
                      <a:pt x="130" y="386"/>
                      <a:pt x="142" y="372"/>
                      <a:pt x="145" y="359"/>
                    </a:cubicBezTo>
                    <a:cubicBezTo>
                      <a:pt x="148" y="345"/>
                      <a:pt x="142" y="337"/>
                      <a:pt x="131" y="341"/>
                    </a:cubicBezTo>
                    <a:close/>
                    <a:moveTo>
                      <a:pt x="176" y="328"/>
                    </a:moveTo>
                    <a:cubicBezTo>
                      <a:pt x="176" y="328"/>
                      <a:pt x="176" y="328"/>
                      <a:pt x="176" y="328"/>
                    </a:cubicBezTo>
                    <a:cubicBezTo>
                      <a:pt x="163" y="331"/>
                      <a:pt x="151" y="344"/>
                      <a:pt x="148" y="358"/>
                    </a:cubicBezTo>
                    <a:cubicBezTo>
                      <a:pt x="148" y="358"/>
                      <a:pt x="148" y="358"/>
                      <a:pt x="148" y="358"/>
                    </a:cubicBezTo>
                    <a:cubicBezTo>
                      <a:pt x="145" y="372"/>
                      <a:pt x="152" y="381"/>
                      <a:pt x="165" y="378"/>
                    </a:cubicBezTo>
                    <a:cubicBezTo>
                      <a:pt x="165" y="378"/>
                      <a:pt x="165" y="378"/>
                      <a:pt x="165" y="378"/>
                    </a:cubicBezTo>
                    <a:cubicBezTo>
                      <a:pt x="177" y="375"/>
                      <a:pt x="189" y="361"/>
                      <a:pt x="193" y="347"/>
                    </a:cubicBezTo>
                    <a:cubicBezTo>
                      <a:pt x="195" y="333"/>
                      <a:pt x="188" y="324"/>
                      <a:pt x="176" y="328"/>
                    </a:cubicBezTo>
                    <a:close/>
                    <a:moveTo>
                      <a:pt x="226" y="316"/>
                    </a:moveTo>
                    <a:cubicBezTo>
                      <a:pt x="226" y="316"/>
                      <a:pt x="226" y="316"/>
                      <a:pt x="226" y="316"/>
                    </a:cubicBezTo>
                    <a:cubicBezTo>
                      <a:pt x="212" y="319"/>
                      <a:pt x="200" y="332"/>
                      <a:pt x="196" y="346"/>
                    </a:cubicBezTo>
                    <a:cubicBezTo>
                      <a:pt x="196" y="346"/>
                      <a:pt x="196" y="346"/>
                      <a:pt x="196" y="346"/>
                    </a:cubicBezTo>
                    <a:cubicBezTo>
                      <a:pt x="194" y="360"/>
                      <a:pt x="202" y="370"/>
                      <a:pt x="216" y="367"/>
                    </a:cubicBezTo>
                    <a:cubicBezTo>
                      <a:pt x="216" y="367"/>
                      <a:pt x="216" y="367"/>
                      <a:pt x="216" y="367"/>
                    </a:cubicBezTo>
                    <a:cubicBezTo>
                      <a:pt x="229" y="364"/>
                      <a:pt x="242" y="350"/>
                      <a:pt x="246" y="336"/>
                    </a:cubicBezTo>
                    <a:cubicBezTo>
                      <a:pt x="248" y="321"/>
                      <a:pt x="239" y="313"/>
                      <a:pt x="226" y="316"/>
                    </a:cubicBezTo>
                    <a:close/>
                    <a:moveTo>
                      <a:pt x="281" y="304"/>
                    </a:moveTo>
                    <a:cubicBezTo>
                      <a:pt x="281" y="304"/>
                      <a:pt x="281" y="304"/>
                      <a:pt x="281" y="304"/>
                    </a:cubicBezTo>
                    <a:cubicBezTo>
                      <a:pt x="266" y="308"/>
                      <a:pt x="252" y="320"/>
                      <a:pt x="250" y="335"/>
                    </a:cubicBezTo>
                    <a:cubicBezTo>
                      <a:pt x="250" y="335"/>
                      <a:pt x="250" y="335"/>
                      <a:pt x="250" y="335"/>
                    </a:cubicBezTo>
                    <a:cubicBezTo>
                      <a:pt x="247" y="349"/>
                      <a:pt x="256" y="360"/>
                      <a:pt x="272" y="357"/>
                    </a:cubicBezTo>
                    <a:cubicBezTo>
                      <a:pt x="272" y="357"/>
                      <a:pt x="272" y="357"/>
                      <a:pt x="272" y="357"/>
                    </a:cubicBezTo>
                    <a:cubicBezTo>
                      <a:pt x="287" y="354"/>
                      <a:pt x="301" y="340"/>
                      <a:pt x="304" y="326"/>
                    </a:cubicBezTo>
                    <a:cubicBezTo>
                      <a:pt x="306" y="311"/>
                      <a:pt x="296" y="302"/>
                      <a:pt x="281" y="304"/>
                    </a:cubicBezTo>
                    <a:close/>
                    <a:moveTo>
                      <a:pt x="341" y="295"/>
                    </a:moveTo>
                    <a:cubicBezTo>
                      <a:pt x="341" y="295"/>
                      <a:pt x="341" y="295"/>
                      <a:pt x="341" y="295"/>
                    </a:cubicBezTo>
                    <a:cubicBezTo>
                      <a:pt x="324" y="297"/>
                      <a:pt x="311" y="310"/>
                      <a:pt x="308" y="325"/>
                    </a:cubicBezTo>
                    <a:cubicBezTo>
                      <a:pt x="308" y="325"/>
                      <a:pt x="308" y="325"/>
                      <a:pt x="308" y="325"/>
                    </a:cubicBezTo>
                    <a:cubicBezTo>
                      <a:pt x="306" y="340"/>
                      <a:pt x="316" y="350"/>
                      <a:pt x="333" y="348"/>
                    </a:cubicBezTo>
                    <a:cubicBezTo>
                      <a:pt x="333" y="348"/>
                      <a:pt x="333" y="348"/>
                      <a:pt x="333" y="348"/>
                    </a:cubicBezTo>
                    <a:cubicBezTo>
                      <a:pt x="349" y="346"/>
                      <a:pt x="364" y="332"/>
                      <a:pt x="366" y="317"/>
                    </a:cubicBezTo>
                    <a:cubicBezTo>
                      <a:pt x="368" y="302"/>
                      <a:pt x="356" y="292"/>
                      <a:pt x="341" y="295"/>
                    </a:cubicBezTo>
                    <a:close/>
                    <a:moveTo>
                      <a:pt x="405" y="287"/>
                    </a:moveTo>
                    <a:cubicBezTo>
                      <a:pt x="405" y="287"/>
                      <a:pt x="405" y="287"/>
                      <a:pt x="405" y="287"/>
                    </a:cubicBezTo>
                    <a:cubicBezTo>
                      <a:pt x="388" y="289"/>
                      <a:pt x="373" y="302"/>
                      <a:pt x="371" y="317"/>
                    </a:cubicBezTo>
                    <a:cubicBezTo>
                      <a:pt x="371" y="317"/>
                      <a:pt x="371" y="317"/>
                      <a:pt x="371" y="317"/>
                    </a:cubicBezTo>
                    <a:cubicBezTo>
                      <a:pt x="369" y="332"/>
                      <a:pt x="381" y="342"/>
                      <a:pt x="398" y="341"/>
                    </a:cubicBezTo>
                    <a:cubicBezTo>
                      <a:pt x="398" y="341"/>
                      <a:pt x="398" y="341"/>
                      <a:pt x="398" y="341"/>
                    </a:cubicBezTo>
                    <a:cubicBezTo>
                      <a:pt x="416" y="339"/>
                      <a:pt x="431" y="326"/>
                      <a:pt x="433" y="310"/>
                    </a:cubicBezTo>
                    <a:cubicBezTo>
                      <a:pt x="434" y="295"/>
                      <a:pt x="422" y="286"/>
                      <a:pt x="405" y="287"/>
                    </a:cubicBezTo>
                    <a:close/>
                    <a:moveTo>
                      <a:pt x="472" y="281"/>
                    </a:moveTo>
                    <a:cubicBezTo>
                      <a:pt x="472" y="281"/>
                      <a:pt x="472" y="281"/>
                      <a:pt x="472" y="281"/>
                    </a:cubicBezTo>
                    <a:cubicBezTo>
                      <a:pt x="454" y="282"/>
                      <a:pt x="439" y="295"/>
                      <a:pt x="438" y="310"/>
                    </a:cubicBezTo>
                    <a:cubicBezTo>
                      <a:pt x="438" y="310"/>
                      <a:pt x="438" y="310"/>
                      <a:pt x="438" y="310"/>
                    </a:cubicBezTo>
                    <a:cubicBezTo>
                      <a:pt x="436" y="325"/>
                      <a:pt x="449" y="336"/>
                      <a:pt x="468" y="335"/>
                    </a:cubicBezTo>
                    <a:cubicBezTo>
                      <a:pt x="468" y="335"/>
                      <a:pt x="468" y="335"/>
                      <a:pt x="468" y="335"/>
                    </a:cubicBezTo>
                    <a:cubicBezTo>
                      <a:pt x="486" y="334"/>
                      <a:pt x="501" y="320"/>
                      <a:pt x="502" y="305"/>
                    </a:cubicBezTo>
                    <a:cubicBezTo>
                      <a:pt x="503" y="290"/>
                      <a:pt x="490" y="279"/>
                      <a:pt x="472" y="281"/>
                    </a:cubicBezTo>
                    <a:close/>
                    <a:moveTo>
                      <a:pt x="613" y="275"/>
                    </a:moveTo>
                    <a:cubicBezTo>
                      <a:pt x="613" y="275"/>
                      <a:pt x="613" y="275"/>
                      <a:pt x="613" y="275"/>
                    </a:cubicBezTo>
                    <a:cubicBezTo>
                      <a:pt x="595" y="275"/>
                      <a:pt x="580" y="287"/>
                      <a:pt x="579" y="303"/>
                    </a:cubicBezTo>
                    <a:cubicBezTo>
                      <a:pt x="579" y="303"/>
                      <a:pt x="579" y="303"/>
                      <a:pt x="579" y="303"/>
                    </a:cubicBezTo>
                    <a:cubicBezTo>
                      <a:pt x="579" y="318"/>
                      <a:pt x="594" y="330"/>
                      <a:pt x="613" y="330"/>
                    </a:cubicBezTo>
                    <a:cubicBezTo>
                      <a:pt x="613" y="330"/>
                      <a:pt x="613" y="330"/>
                      <a:pt x="613" y="330"/>
                    </a:cubicBezTo>
                    <a:cubicBezTo>
                      <a:pt x="632" y="330"/>
                      <a:pt x="647" y="318"/>
                      <a:pt x="647" y="302"/>
                    </a:cubicBezTo>
                    <a:cubicBezTo>
                      <a:pt x="646" y="287"/>
                      <a:pt x="632" y="275"/>
                      <a:pt x="613" y="275"/>
                    </a:cubicBezTo>
                    <a:close/>
                    <a:moveTo>
                      <a:pt x="684" y="276"/>
                    </a:moveTo>
                    <a:cubicBezTo>
                      <a:pt x="684" y="276"/>
                      <a:pt x="684" y="276"/>
                      <a:pt x="684" y="276"/>
                    </a:cubicBezTo>
                    <a:cubicBezTo>
                      <a:pt x="666" y="276"/>
                      <a:pt x="652" y="287"/>
                      <a:pt x="652" y="302"/>
                    </a:cubicBezTo>
                    <a:cubicBezTo>
                      <a:pt x="652" y="302"/>
                      <a:pt x="652" y="302"/>
                      <a:pt x="652" y="302"/>
                    </a:cubicBezTo>
                    <a:cubicBezTo>
                      <a:pt x="653" y="318"/>
                      <a:pt x="668" y="330"/>
                      <a:pt x="687" y="331"/>
                    </a:cubicBezTo>
                    <a:cubicBezTo>
                      <a:pt x="687" y="331"/>
                      <a:pt x="687" y="331"/>
                      <a:pt x="687" y="331"/>
                    </a:cubicBezTo>
                    <a:cubicBezTo>
                      <a:pt x="706" y="332"/>
                      <a:pt x="719" y="320"/>
                      <a:pt x="719" y="305"/>
                    </a:cubicBezTo>
                    <a:cubicBezTo>
                      <a:pt x="718" y="289"/>
                      <a:pt x="703" y="277"/>
                      <a:pt x="684" y="276"/>
                    </a:cubicBezTo>
                    <a:close/>
                    <a:moveTo>
                      <a:pt x="887" y="293"/>
                    </a:moveTo>
                    <a:cubicBezTo>
                      <a:pt x="887" y="293"/>
                      <a:pt x="887" y="293"/>
                      <a:pt x="887" y="293"/>
                    </a:cubicBezTo>
                    <a:cubicBezTo>
                      <a:pt x="871" y="291"/>
                      <a:pt x="860" y="301"/>
                      <a:pt x="861" y="316"/>
                    </a:cubicBezTo>
                    <a:cubicBezTo>
                      <a:pt x="861" y="316"/>
                      <a:pt x="861" y="316"/>
                      <a:pt x="861" y="316"/>
                    </a:cubicBezTo>
                    <a:cubicBezTo>
                      <a:pt x="863" y="331"/>
                      <a:pt x="878" y="345"/>
                      <a:pt x="895" y="347"/>
                    </a:cubicBezTo>
                    <a:cubicBezTo>
                      <a:pt x="895" y="347"/>
                      <a:pt x="895" y="347"/>
                      <a:pt x="895" y="347"/>
                    </a:cubicBezTo>
                    <a:cubicBezTo>
                      <a:pt x="911" y="349"/>
                      <a:pt x="922" y="339"/>
                      <a:pt x="920" y="324"/>
                    </a:cubicBezTo>
                    <a:cubicBezTo>
                      <a:pt x="917" y="309"/>
                      <a:pt x="903" y="296"/>
                      <a:pt x="887" y="293"/>
                    </a:cubicBezTo>
                    <a:close/>
                    <a:moveTo>
                      <a:pt x="947" y="303"/>
                    </a:moveTo>
                    <a:cubicBezTo>
                      <a:pt x="947" y="303"/>
                      <a:pt x="947" y="303"/>
                      <a:pt x="947" y="303"/>
                    </a:cubicBezTo>
                    <a:cubicBezTo>
                      <a:pt x="932" y="301"/>
                      <a:pt x="922" y="310"/>
                      <a:pt x="924" y="324"/>
                    </a:cubicBezTo>
                    <a:cubicBezTo>
                      <a:pt x="924" y="324"/>
                      <a:pt x="924" y="324"/>
                      <a:pt x="924" y="324"/>
                    </a:cubicBezTo>
                    <a:cubicBezTo>
                      <a:pt x="927" y="339"/>
                      <a:pt x="941" y="353"/>
                      <a:pt x="956" y="356"/>
                    </a:cubicBezTo>
                    <a:cubicBezTo>
                      <a:pt x="956" y="356"/>
                      <a:pt x="956" y="356"/>
                      <a:pt x="956" y="356"/>
                    </a:cubicBezTo>
                    <a:cubicBezTo>
                      <a:pt x="972" y="358"/>
                      <a:pt x="981" y="348"/>
                      <a:pt x="979" y="333"/>
                    </a:cubicBezTo>
                    <a:cubicBezTo>
                      <a:pt x="976" y="319"/>
                      <a:pt x="963" y="306"/>
                      <a:pt x="947" y="303"/>
                    </a:cubicBezTo>
                    <a:close/>
                    <a:moveTo>
                      <a:pt x="1003" y="314"/>
                    </a:moveTo>
                    <a:cubicBezTo>
                      <a:pt x="1003" y="314"/>
                      <a:pt x="1003" y="314"/>
                      <a:pt x="1003" y="314"/>
                    </a:cubicBezTo>
                    <a:cubicBezTo>
                      <a:pt x="989" y="311"/>
                      <a:pt x="981" y="319"/>
                      <a:pt x="983" y="334"/>
                    </a:cubicBezTo>
                    <a:cubicBezTo>
                      <a:pt x="983" y="334"/>
                      <a:pt x="983" y="334"/>
                      <a:pt x="983" y="334"/>
                    </a:cubicBezTo>
                    <a:cubicBezTo>
                      <a:pt x="986" y="349"/>
                      <a:pt x="1000" y="362"/>
                      <a:pt x="1013" y="366"/>
                    </a:cubicBezTo>
                    <a:cubicBezTo>
                      <a:pt x="1013" y="366"/>
                      <a:pt x="1013" y="366"/>
                      <a:pt x="1013" y="366"/>
                    </a:cubicBezTo>
                    <a:cubicBezTo>
                      <a:pt x="1028" y="368"/>
                      <a:pt x="1035" y="359"/>
                      <a:pt x="1033" y="344"/>
                    </a:cubicBezTo>
                    <a:cubicBezTo>
                      <a:pt x="1030" y="330"/>
                      <a:pt x="1017" y="317"/>
                      <a:pt x="1003" y="314"/>
                    </a:cubicBezTo>
                    <a:close/>
                    <a:moveTo>
                      <a:pt x="1054" y="326"/>
                    </a:moveTo>
                    <a:cubicBezTo>
                      <a:pt x="1054" y="326"/>
                      <a:pt x="1054" y="326"/>
                      <a:pt x="1054" y="326"/>
                    </a:cubicBezTo>
                    <a:cubicBezTo>
                      <a:pt x="1042" y="323"/>
                      <a:pt x="1034" y="331"/>
                      <a:pt x="1037" y="345"/>
                    </a:cubicBezTo>
                    <a:cubicBezTo>
                      <a:pt x="1037" y="345"/>
                      <a:pt x="1037" y="345"/>
                      <a:pt x="1037" y="345"/>
                    </a:cubicBezTo>
                    <a:cubicBezTo>
                      <a:pt x="1040" y="360"/>
                      <a:pt x="1052" y="373"/>
                      <a:pt x="1065" y="376"/>
                    </a:cubicBezTo>
                    <a:cubicBezTo>
                      <a:pt x="1065" y="376"/>
                      <a:pt x="1065" y="376"/>
                      <a:pt x="1065" y="376"/>
                    </a:cubicBezTo>
                    <a:cubicBezTo>
                      <a:pt x="1078" y="379"/>
                      <a:pt x="1085" y="370"/>
                      <a:pt x="1082" y="356"/>
                    </a:cubicBezTo>
                    <a:cubicBezTo>
                      <a:pt x="1079" y="342"/>
                      <a:pt x="1067" y="329"/>
                      <a:pt x="1054" y="326"/>
                    </a:cubicBezTo>
                    <a:close/>
                    <a:moveTo>
                      <a:pt x="1100" y="339"/>
                    </a:moveTo>
                    <a:cubicBezTo>
                      <a:pt x="1100" y="339"/>
                      <a:pt x="1100" y="339"/>
                      <a:pt x="1100" y="339"/>
                    </a:cubicBezTo>
                    <a:cubicBezTo>
                      <a:pt x="1088" y="336"/>
                      <a:pt x="1082" y="343"/>
                      <a:pt x="1085" y="357"/>
                    </a:cubicBezTo>
                    <a:cubicBezTo>
                      <a:pt x="1085" y="357"/>
                      <a:pt x="1085" y="357"/>
                      <a:pt x="1085" y="357"/>
                    </a:cubicBezTo>
                    <a:cubicBezTo>
                      <a:pt x="1089" y="371"/>
                      <a:pt x="1100" y="385"/>
                      <a:pt x="1111" y="388"/>
                    </a:cubicBezTo>
                    <a:cubicBezTo>
                      <a:pt x="1111" y="388"/>
                      <a:pt x="1111" y="388"/>
                      <a:pt x="1111" y="388"/>
                    </a:cubicBezTo>
                    <a:cubicBezTo>
                      <a:pt x="1123" y="390"/>
                      <a:pt x="1129" y="382"/>
                      <a:pt x="1125" y="369"/>
                    </a:cubicBezTo>
                    <a:cubicBezTo>
                      <a:pt x="1122" y="355"/>
                      <a:pt x="1111" y="342"/>
                      <a:pt x="1100" y="339"/>
                    </a:cubicBezTo>
                    <a:close/>
                    <a:moveTo>
                      <a:pt x="1140" y="352"/>
                    </a:moveTo>
                    <a:cubicBezTo>
                      <a:pt x="1140" y="352"/>
                      <a:pt x="1140" y="352"/>
                      <a:pt x="1140" y="352"/>
                    </a:cubicBezTo>
                    <a:cubicBezTo>
                      <a:pt x="1130" y="349"/>
                      <a:pt x="1125" y="356"/>
                      <a:pt x="1128" y="369"/>
                    </a:cubicBezTo>
                    <a:cubicBezTo>
                      <a:pt x="1128" y="369"/>
                      <a:pt x="1128" y="369"/>
                      <a:pt x="1128" y="369"/>
                    </a:cubicBezTo>
                    <a:cubicBezTo>
                      <a:pt x="1131" y="383"/>
                      <a:pt x="1142" y="396"/>
                      <a:pt x="1152" y="400"/>
                    </a:cubicBezTo>
                    <a:cubicBezTo>
                      <a:pt x="1152" y="400"/>
                      <a:pt x="1152" y="400"/>
                      <a:pt x="1152" y="400"/>
                    </a:cubicBezTo>
                    <a:cubicBezTo>
                      <a:pt x="1162" y="403"/>
                      <a:pt x="1166" y="394"/>
                      <a:pt x="1163" y="382"/>
                    </a:cubicBezTo>
                    <a:cubicBezTo>
                      <a:pt x="1159" y="369"/>
                      <a:pt x="1150" y="356"/>
                      <a:pt x="1140" y="352"/>
                    </a:cubicBezTo>
                    <a:close/>
                    <a:moveTo>
                      <a:pt x="1174" y="366"/>
                    </a:moveTo>
                    <a:cubicBezTo>
                      <a:pt x="1174" y="366"/>
                      <a:pt x="1174" y="366"/>
                      <a:pt x="1174" y="366"/>
                    </a:cubicBezTo>
                    <a:cubicBezTo>
                      <a:pt x="1166" y="363"/>
                      <a:pt x="1162" y="370"/>
                      <a:pt x="1165" y="383"/>
                    </a:cubicBezTo>
                    <a:cubicBezTo>
                      <a:pt x="1165" y="383"/>
                      <a:pt x="1165" y="383"/>
                      <a:pt x="1165" y="383"/>
                    </a:cubicBezTo>
                    <a:cubicBezTo>
                      <a:pt x="1169" y="396"/>
                      <a:pt x="1179" y="409"/>
                      <a:pt x="1187" y="412"/>
                    </a:cubicBezTo>
                    <a:cubicBezTo>
                      <a:pt x="1187" y="412"/>
                      <a:pt x="1187" y="412"/>
                      <a:pt x="1187" y="412"/>
                    </a:cubicBezTo>
                    <a:cubicBezTo>
                      <a:pt x="1195" y="415"/>
                      <a:pt x="1198" y="408"/>
                      <a:pt x="1195" y="395"/>
                    </a:cubicBezTo>
                    <a:cubicBezTo>
                      <a:pt x="1191" y="383"/>
                      <a:pt x="1182" y="371"/>
                      <a:pt x="1174" y="366"/>
                    </a:cubicBezTo>
                    <a:close/>
                    <a:moveTo>
                      <a:pt x="1203" y="381"/>
                    </a:moveTo>
                    <a:cubicBezTo>
                      <a:pt x="1203" y="381"/>
                      <a:pt x="1203" y="381"/>
                      <a:pt x="1203" y="381"/>
                    </a:cubicBezTo>
                    <a:cubicBezTo>
                      <a:pt x="1196" y="378"/>
                      <a:pt x="1194" y="383"/>
                      <a:pt x="1197" y="396"/>
                    </a:cubicBezTo>
                    <a:cubicBezTo>
                      <a:pt x="1197" y="396"/>
                      <a:pt x="1197" y="396"/>
                      <a:pt x="1197" y="396"/>
                    </a:cubicBezTo>
                    <a:cubicBezTo>
                      <a:pt x="1201" y="409"/>
                      <a:pt x="1209" y="421"/>
                      <a:pt x="1216" y="425"/>
                    </a:cubicBezTo>
                    <a:cubicBezTo>
                      <a:pt x="1216" y="425"/>
                      <a:pt x="1216" y="425"/>
                      <a:pt x="1216" y="425"/>
                    </a:cubicBezTo>
                    <a:cubicBezTo>
                      <a:pt x="1223" y="428"/>
                      <a:pt x="1225" y="421"/>
                      <a:pt x="1221" y="409"/>
                    </a:cubicBezTo>
                    <a:cubicBezTo>
                      <a:pt x="1217" y="397"/>
                      <a:pt x="1210" y="385"/>
                      <a:pt x="1203" y="381"/>
                    </a:cubicBezTo>
                    <a:close/>
                    <a:moveTo>
                      <a:pt x="1244" y="411"/>
                    </a:moveTo>
                    <a:cubicBezTo>
                      <a:pt x="1244" y="411"/>
                      <a:pt x="1244" y="411"/>
                      <a:pt x="1244" y="411"/>
                    </a:cubicBezTo>
                    <a:cubicBezTo>
                      <a:pt x="1240" y="407"/>
                      <a:pt x="1240" y="413"/>
                      <a:pt x="1243" y="424"/>
                    </a:cubicBezTo>
                    <a:cubicBezTo>
                      <a:pt x="1243" y="424"/>
                      <a:pt x="1243" y="424"/>
                      <a:pt x="1243" y="424"/>
                    </a:cubicBezTo>
                    <a:cubicBezTo>
                      <a:pt x="1247" y="436"/>
                      <a:pt x="1253" y="448"/>
                      <a:pt x="1257" y="451"/>
                    </a:cubicBezTo>
                    <a:cubicBezTo>
                      <a:pt x="1257" y="451"/>
                      <a:pt x="1257" y="451"/>
                      <a:pt x="1257" y="451"/>
                    </a:cubicBezTo>
                    <a:cubicBezTo>
                      <a:pt x="1261" y="454"/>
                      <a:pt x="1261" y="448"/>
                      <a:pt x="1257" y="437"/>
                    </a:cubicBezTo>
                    <a:cubicBezTo>
                      <a:pt x="1254" y="426"/>
                      <a:pt x="1248" y="415"/>
                      <a:pt x="1244" y="411"/>
                    </a:cubicBezTo>
                    <a:close/>
                    <a:moveTo>
                      <a:pt x="1256" y="427"/>
                    </a:moveTo>
                    <a:cubicBezTo>
                      <a:pt x="1256" y="427"/>
                      <a:pt x="1256" y="427"/>
                      <a:pt x="1256" y="427"/>
                    </a:cubicBezTo>
                    <a:cubicBezTo>
                      <a:pt x="1254" y="423"/>
                      <a:pt x="1254" y="428"/>
                      <a:pt x="1258" y="438"/>
                    </a:cubicBezTo>
                    <a:cubicBezTo>
                      <a:pt x="1258" y="438"/>
                      <a:pt x="1258" y="438"/>
                      <a:pt x="1258" y="438"/>
                    </a:cubicBezTo>
                    <a:cubicBezTo>
                      <a:pt x="1262" y="449"/>
                      <a:pt x="1267" y="461"/>
                      <a:pt x="1269" y="464"/>
                    </a:cubicBezTo>
                    <a:cubicBezTo>
                      <a:pt x="1269" y="464"/>
                      <a:pt x="1269" y="464"/>
                      <a:pt x="1269" y="464"/>
                    </a:cubicBezTo>
                    <a:cubicBezTo>
                      <a:pt x="1271" y="468"/>
                      <a:pt x="1270" y="462"/>
                      <a:pt x="1266" y="452"/>
                    </a:cubicBezTo>
                    <a:cubicBezTo>
                      <a:pt x="1263" y="442"/>
                      <a:pt x="1258" y="431"/>
                      <a:pt x="1256" y="427"/>
                    </a:cubicBezTo>
                    <a:close/>
                    <a:moveTo>
                      <a:pt x="79" y="405"/>
                    </a:moveTo>
                    <a:cubicBezTo>
                      <a:pt x="79" y="405"/>
                      <a:pt x="79" y="405"/>
                      <a:pt x="79" y="405"/>
                    </a:cubicBezTo>
                    <a:cubicBezTo>
                      <a:pt x="69" y="409"/>
                      <a:pt x="60" y="421"/>
                      <a:pt x="57" y="435"/>
                    </a:cubicBezTo>
                    <a:cubicBezTo>
                      <a:pt x="57" y="435"/>
                      <a:pt x="57" y="435"/>
                      <a:pt x="57" y="435"/>
                    </a:cubicBezTo>
                    <a:cubicBezTo>
                      <a:pt x="54" y="449"/>
                      <a:pt x="59" y="458"/>
                      <a:pt x="68" y="456"/>
                    </a:cubicBezTo>
                    <a:cubicBezTo>
                      <a:pt x="68" y="456"/>
                      <a:pt x="68" y="456"/>
                      <a:pt x="68" y="456"/>
                    </a:cubicBezTo>
                    <a:cubicBezTo>
                      <a:pt x="78" y="453"/>
                      <a:pt x="88" y="439"/>
                      <a:pt x="91" y="425"/>
                    </a:cubicBezTo>
                    <a:cubicBezTo>
                      <a:pt x="94" y="410"/>
                      <a:pt x="88" y="403"/>
                      <a:pt x="79" y="405"/>
                    </a:cubicBezTo>
                    <a:close/>
                    <a:moveTo>
                      <a:pt x="118" y="393"/>
                    </a:moveTo>
                    <a:cubicBezTo>
                      <a:pt x="118" y="393"/>
                      <a:pt x="118" y="393"/>
                      <a:pt x="118" y="393"/>
                    </a:cubicBezTo>
                    <a:cubicBezTo>
                      <a:pt x="107" y="397"/>
                      <a:pt x="98" y="410"/>
                      <a:pt x="94" y="424"/>
                    </a:cubicBezTo>
                    <a:cubicBezTo>
                      <a:pt x="94" y="424"/>
                      <a:pt x="94" y="424"/>
                      <a:pt x="94" y="424"/>
                    </a:cubicBezTo>
                    <a:cubicBezTo>
                      <a:pt x="91" y="439"/>
                      <a:pt x="97" y="448"/>
                      <a:pt x="109" y="446"/>
                    </a:cubicBezTo>
                    <a:cubicBezTo>
                      <a:pt x="109" y="446"/>
                      <a:pt x="109" y="446"/>
                      <a:pt x="109" y="446"/>
                    </a:cubicBezTo>
                    <a:cubicBezTo>
                      <a:pt x="120" y="443"/>
                      <a:pt x="131" y="429"/>
                      <a:pt x="134" y="414"/>
                    </a:cubicBezTo>
                    <a:cubicBezTo>
                      <a:pt x="136" y="399"/>
                      <a:pt x="129" y="390"/>
                      <a:pt x="118" y="393"/>
                    </a:cubicBezTo>
                    <a:close/>
                    <a:moveTo>
                      <a:pt x="164" y="382"/>
                    </a:moveTo>
                    <a:cubicBezTo>
                      <a:pt x="164" y="382"/>
                      <a:pt x="164" y="382"/>
                      <a:pt x="164" y="382"/>
                    </a:cubicBezTo>
                    <a:cubicBezTo>
                      <a:pt x="151" y="385"/>
                      <a:pt x="140" y="398"/>
                      <a:pt x="137" y="413"/>
                    </a:cubicBezTo>
                    <a:cubicBezTo>
                      <a:pt x="137" y="413"/>
                      <a:pt x="137" y="413"/>
                      <a:pt x="137" y="413"/>
                    </a:cubicBezTo>
                    <a:cubicBezTo>
                      <a:pt x="134" y="428"/>
                      <a:pt x="142" y="439"/>
                      <a:pt x="154" y="436"/>
                    </a:cubicBezTo>
                    <a:cubicBezTo>
                      <a:pt x="154" y="436"/>
                      <a:pt x="154" y="436"/>
                      <a:pt x="154" y="436"/>
                    </a:cubicBezTo>
                    <a:cubicBezTo>
                      <a:pt x="167" y="433"/>
                      <a:pt x="179" y="419"/>
                      <a:pt x="182" y="404"/>
                    </a:cubicBezTo>
                    <a:cubicBezTo>
                      <a:pt x="184" y="388"/>
                      <a:pt x="176" y="379"/>
                      <a:pt x="164" y="382"/>
                    </a:cubicBezTo>
                    <a:close/>
                    <a:moveTo>
                      <a:pt x="215" y="371"/>
                    </a:moveTo>
                    <a:cubicBezTo>
                      <a:pt x="215" y="371"/>
                      <a:pt x="215" y="371"/>
                      <a:pt x="215" y="371"/>
                    </a:cubicBezTo>
                    <a:cubicBezTo>
                      <a:pt x="201" y="374"/>
                      <a:pt x="189" y="388"/>
                      <a:pt x="186" y="403"/>
                    </a:cubicBezTo>
                    <a:cubicBezTo>
                      <a:pt x="186" y="403"/>
                      <a:pt x="186" y="403"/>
                      <a:pt x="186" y="403"/>
                    </a:cubicBezTo>
                    <a:cubicBezTo>
                      <a:pt x="184" y="419"/>
                      <a:pt x="192" y="429"/>
                      <a:pt x="206" y="427"/>
                    </a:cubicBezTo>
                    <a:cubicBezTo>
                      <a:pt x="206" y="427"/>
                      <a:pt x="206" y="427"/>
                      <a:pt x="206" y="427"/>
                    </a:cubicBezTo>
                    <a:cubicBezTo>
                      <a:pt x="220" y="424"/>
                      <a:pt x="233" y="410"/>
                      <a:pt x="236" y="394"/>
                    </a:cubicBezTo>
                    <a:cubicBezTo>
                      <a:pt x="238" y="379"/>
                      <a:pt x="229" y="369"/>
                      <a:pt x="215" y="371"/>
                    </a:cubicBezTo>
                    <a:close/>
                    <a:moveTo>
                      <a:pt x="271" y="361"/>
                    </a:moveTo>
                    <a:cubicBezTo>
                      <a:pt x="271" y="361"/>
                      <a:pt x="271" y="361"/>
                      <a:pt x="271" y="361"/>
                    </a:cubicBezTo>
                    <a:cubicBezTo>
                      <a:pt x="256" y="364"/>
                      <a:pt x="243" y="378"/>
                      <a:pt x="240" y="394"/>
                    </a:cubicBezTo>
                    <a:cubicBezTo>
                      <a:pt x="240" y="394"/>
                      <a:pt x="240" y="394"/>
                      <a:pt x="240" y="394"/>
                    </a:cubicBezTo>
                    <a:cubicBezTo>
                      <a:pt x="238" y="409"/>
                      <a:pt x="248" y="420"/>
                      <a:pt x="263" y="418"/>
                    </a:cubicBezTo>
                    <a:cubicBezTo>
                      <a:pt x="263" y="418"/>
                      <a:pt x="263" y="418"/>
                      <a:pt x="263" y="418"/>
                    </a:cubicBezTo>
                    <a:cubicBezTo>
                      <a:pt x="278" y="416"/>
                      <a:pt x="293" y="401"/>
                      <a:pt x="295" y="385"/>
                    </a:cubicBezTo>
                    <a:cubicBezTo>
                      <a:pt x="296" y="369"/>
                      <a:pt x="286" y="359"/>
                      <a:pt x="271" y="361"/>
                    </a:cubicBezTo>
                    <a:close/>
                    <a:moveTo>
                      <a:pt x="467" y="340"/>
                    </a:moveTo>
                    <a:cubicBezTo>
                      <a:pt x="467" y="340"/>
                      <a:pt x="467" y="340"/>
                      <a:pt x="467" y="340"/>
                    </a:cubicBezTo>
                    <a:cubicBezTo>
                      <a:pt x="449" y="341"/>
                      <a:pt x="434" y="354"/>
                      <a:pt x="432" y="371"/>
                    </a:cubicBezTo>
                    <a:cubicBezTo>
                      <a:pt x="432" y="371"/>
                      <a:pt x="432" y="371"/>
                      <a:pt x="432" y="371"/>
                    </a:cubicBezTo>
                    <a:cubicBezTo>
                      <a:pt x="431" y="387"/>
                      <a:pt x="444" y="400"/>
                      <a:pt x="463" y="399"/>
                    </a:cubicBezTo>
                    <a:cubicBezTo>
                      <a:pt x="463" y="399"/>
                      <a:pt x="463" y="399"/>
                      <a:pt x="463" y="399"/>
                    </a:cubicBezTo>
                    <a:cubicBezTo>
                      <a:pt x="482" y="398"/>
                      <a:pt x="497" y="383"/>
                      <a:pt x="499" y="367"/>
                    </a:cubicBezTo>
                    <a:cubicBezTo>
                      <a:pt x="499" y="350"/>
                      <a:pt x="486" y="338"/>
                      <a:pt x="467" y="340"/>
                    </a:cubicBezTo>
                    <a:close/>
                    <a:moveTo>
                      <a:pt x="613" y="335"/>
                    </a:moveTo>
                    <a:cubicBezTo>
                      <a:pt x="613" y="335"/>
                      <a:pt x="613" y="335"/>
                      <a:pt x="613" y="335"/>
                    </a:cubicBezTo>
                    <a:cubicBezTo>
                      <a:pt x="594" y="335"/>
                      <a:pt x="579" y="348"/>
                      <a:pt x="578" y="364"/>
                    </a:cubicBezTo>
                    <a:cubicBezTo>
                      <a:pt x="578" y="364"/>
                      <a:pt x="578" y="364"/>
                      <a:pt x="578" y="364"/>
                    </a:cubicBezTo>
                    <a:cubicBezTo>
                      <a:pt x="578" y="381"/>
                      <a:pt x="593" y="394"/>
                      <a:pt x="613" y="394"/>
                    </a:cubicBezTo>
                    <a:cubicBezTo>
                      <a:pt x="613" y="394"/>
                      <a:pt x="613" y="394"/>
                      <a:pt x="613" y="394"/>
                    </a:cubicBezTo>
                    <a:cubicBezTo>
                      <a:pt x="633" y="394"/>
                      <a:pt x="648" y="381"/>
                      <a:pt x="648" y="364"/>
                    </a:cubicBezTo>
                    <a:cubicBezTo>
                      <a:pt x="647" y="347"/>
                      <a:pt x="632" y="335"/>
                      <a:pt x="613" y="335"/>
                    </a:cubicBezTo>
                    <a:close/>
                    <a:moveTo>
                      <a:pt x="687" y="336"/>
                    </a:moveTo>
                    <a:cubicBezTo>
                      <a:pt x="687" y="336"/>
                      <a:pt x="687" y="336"/>
                      <a:pt x="687" y="336"/>
                    </a:cubicBezTo>
                    <a:cubicBezTo>
                      <a:pt x="668" y="335"/>
                      <a:pt x="653" y="347"/>
                      <a:pt x="653" y="364"/>
                    </a:cubicBezTo>
                    <a:cubicBezTo>
                      <a:pt x="653" y="364"/>
                      <a:pt x="653" y="364"/>
                      <a:pt x="653" y="364"/>
                    </a:cubicBezTo>
                    <a:cubicBezTo>
                      <a:pt x="654" y="381"/>
                      <a:pt x="669" y="394"/>
                      <a:pt x="689" y="395"/>
                    </a:cubicBezTo>
                    <a:cubicBezTo>
                      <a:pt x="689" y="395"/>
                      <a:pt x="689" y="395"/>
                      <a:pt x="689" y="395"/>
                    </a:cubicBezTo>
                    <a:cubicBezTo>
                      <a:pt x="708" y="396"/>
                      <a:pt x="722" y="383"/>
                      <a:pt x="722" y="366"/>
                    </a:cubicBezTo>
                    <a:cubicBezTo>
                      <a:pt x="721" y="349"/>
                      <a:pt x="706" y="337"/>
                      <a:pt x="687" y="336"/>
                    </a:cubicBezTo>
                    <a:close/>
                    <a:moveTo>
                      <a:pt x="957" y="360"/>
                    </a:moveTo>
                    <a:cubicBezTo>
                      <a:pt x="957" y="360"/>
                      <a:pt x="957" y="360"/>
                      <a:pt x="957" y="360"/>
                    </a:cubicBezTo>
                    <a:cubicBezTo>
                      <a:pt x="942" y="358"/>
                      <a:pt x="931" y="368"/>
                      <a:pt x="933" y="384"/>
                    </a:cubicBezTo>
                    <a:cubicBezTo>
                      <a:pt x="933" y="384"/>
                      <a:pt x="933" y="384"/>
                      <a:pt x="933" y="384"/>
                    </a:cubicBezTo>
                    <a:cubicBezTo>
                      <a:pt x="935" y="400"/>
                      <a:pt x="949" y="415"/>
                      <a:pt x="965" y="417"/>
                    </a:cubicBezTo>
                    <a:cubicBezTo>
                      <a:pt x="965" y="417"/>
                      <a:pt x="965" y="417"/>
                      <a:pt x="965" y="417"/>
                    </a:cubicBezTo>
                    <a:cubicBezTo>
                      <a:pt x="981" y="419"/>
                      <a:pt x="990" y="408"/>
                      <a:pt x="988" y="392"/>
                    </a:cubicBezTo>
                    <a:cubicBezTo>
                      <a:pt x="986" y="376"/>
                      <a:pt x="973" y="362"/>
                      <a:pt x="957" y="360"/>
                    </a:cubicBezTo>
                    <a:close/>
                    <a:moveTo>
                      <a:pt x="1014" y="370"/>
                    </a:moveTo>
                    <a:cubicBezTo>
                      <a:pt x="1014" y="370"/>
                      <a:pt x="1014" y="370"/>
                      <a:pt x="1014" y="370"/>
                    </a:cubicBezTo>
                    <a:cubicBezTo>
                      <a:pt x="1000" y="367"/>
                      <a:pt x="991" y="377"/>
                      <a:pt x="993" y="393"/>
                    </a:cubicBezTo>
                    <a:cubicBezTo>
                      <a:pt x="993" y="393"/>
                      <a:pt x="993" y="393"/>
                      <a:pt x="993" y="393"/>
                    </a:cubicBezTo>
                    <a:cubicBezTo>
                      <a:pt x="995" y="409"/>
                      <a:pt x="1009" y="423"/>
                      <a:pt x="1023" y="426"/>
                    </a:cubicBezTo>
                    <a:cubicBezTo>
                      <a:pt x="1023" y="426"/>
                      <a:pt x="1023" y="426"/>
                      <a:pt x="1023" y="426"/>
                    </a:cubicBezTo>
                    <a:cubicBezTo>
                      <a:pt x="1037" y="427"/>
                      <a:pt x="1046" y="417"/>
                      <a:pt x="1043" y="402"/>
                    </a:cubicBezTo>
                    <a:cubicBezTo>
                      <a:pt x="1041" y="386"/>
                      <a:pt x="1028" y="372"/>
                      <a:pt x="1014" y="370"/>
                    </a:cubicBezTo>
                    <a:close/>
                    <a:moveTo>
                      <a:pt x="1153" y="403"/>
                    </a:moveTo>
                    <a:cubicBezTo>
                      <a:pt x="1153" y="403"/>
                      <a:pt x="1153" y="403"/>
                      <a:pt x="1153" y="403"/>
                    </a:cubicBezTo>
                    <a:cubicBezTo>
                      <a:pt x="1143" y="400"/>
                      <a:pt x="1137" y="409"/>
                      <a:pt x="1140" y="423"/>
                    </a:cubicBezTo>
                    <a:cubicBezTo>
                      <a:pt x="1140" y="423"/>
                      <a:pt x="1140" y="423"/>
                      <a:pt x="1140" y="423"/>
                    </a:cubicBezTo>
                    <a:cubicBezTo>
                      <a:pt x="1143" y="438"/>
                      <a:pt x="1153" y="452"/>
                      <a:pt x="1163" y="454"/>
                    </a:cubicBezTo>
                    <a:cubicBezTo>
                      <a:pt x="1163" y="454"/>
                      <a:pt x="1163" y="454"/>
                      <a:pt x="1163" y="454"/>
                    </a:cubicBezTo>
                    <a:cubicBezTo>
                      <a:pt x="1173" y="457"/>
                      <a:pt x="1178" y="447"/>
                      <a:pt x="1175" y="434"/>
                    </a:cubicBezTo>
                    <a:cubicBezTo>
                      <a:pt x="1172" y="419"/>
                      <a:pt x="1163" y="406"/>
                      <a:pt x="1153" y="403"/>
                    </a:cubicBezTo>
                    <a:close/>
                    <a:moveTo>
                      <a:pt x="1188" y="416"/>
                    </a:moveTo>
                    <a:cubicBezTo>
                      <a:pt x="1188" y="416"/>
                      <a:pt x="1188" y="416"/>
                      <a:pt x="1188" y="416"/>
                    </a:cubicBezTo>
                    <a:cubicBezTo>
                      <a:pt x="1179" y="413"/>
                      <a:pt x="1175" y="421"/>
                      <a:pt x="1178" y="434"/>
                    </a:cubicBezTo>
                    <a:cubicBezTo>
                      <a:pt x="1178" y="434"/>
                      <a:pt x="1178" y="434"/>
                      <a:pt x="1178" y="434"/>
                    </a:cubicBezTo>
                    <a:cubicBezTo>
                      <a:pt x="1181" y="448"/>
                      <a:pt x="1190" y="462"/>
                      <a:pt x="1198" y="464"/>
                    </a:cubicBezTo>
                    <a:cubicBezTo>
                      <a:pt x="1198" y="464"/>
                      <a:pt x="1198" y="464"/>
                      <a:pt x="1198" y="464"/>
                    </a:cubicBezTo>
                    <a:cubicBezTo>
                      <a:pt x="1207" y="467"/>
                      <a:pt x="1210" y="459"/>
                      <a:pt x="1208" y="445"/>
                    </a:cubicBezTo>
                    <a:cubicBezTo>
                      <a:pt x="1204" y="432"/>
                      <a:pt x="1196" y="419"/>
                      <a:pt x="1188" y="416"/>
                    </a:cubicBezTo>
                    <a:close/>
                    <a:moveTo>
                      <a:pt x="1217" y="428"/>
                    </a:moveTo>
                    <a:cubicBezTo>
                      <a:pt x="1217" y="428"/>
                      <a:pt x="1217" y="428"/>
                      <a:pt x="1217" y="428"/>
                    </a:cubicBezTo>
                    <a:cubicBezTo>
                      <a:pt x="1210" y="425"/>
                      <a:pt x="1207" y="432"/>
                      <a:pt x="1210" y="446"/>
                    </a:cubicBezTo>
                    <a:cubicBezTo>
                      <a:pt x="1210" y="446"/>
                      <a:pt x="1210" y="446"/>
                      <a:pt x="1210" y="446"/>
                    </a:cubicBezTo>
                    <a:cubicBezTo>
                      <a:pt x="1213" y="459"/>
                      <a:pt x="1221" y="472"/>
                      <a:pt x="1228" y="475"/>
                    </a:cubicBezTo>
                    <a:cubicBezTo>
                      <a:pt x="1228" y="475"/>
                      <a:pt x="1228" y="475"/>
                      <a:pt x="1228" y="475"/>
                    </a:cubicBezTo>
                    <a:cubicBezTo>
                      <a:pt x="1235" y="478"/>
                      <a:pt x="1237" y="469"/>
                      <a:pt x="1234" y="457"/>
                    </a:cubicBezTo>
                    <a:cubicBezTo>
                      <a:pt x="1231" y="444"/>
                      <a:pt x="1224" y="431"/>
                      <a:pt x="1217" y="428"/>
                    </a:cubicBezTo>
                    <a:close/>
                    <a:moveTo>
                      <a:pt x="1240" y="441"/>
                    </a:moveTo>
                    <a:cubicBezTo>
                      <a:pt x="1240" y="441"/>
                      <a:pt x="1240" y="441"/>
                      <a:pt x="1240" y="441"/>
                    </a:cubicBezTo>
                    <a:cubicBezTo>
                      <a:pt x="1235" y="438"/>
                      <a:pt x="1233" y="445"/>
                      <a:pt x="1236" y="458"/>
                    </a:cubicBezTo>
                    <a:cubicBezTo>
                      <a:pt x="1236" y="458"/>
                      <a:pt x="1236" y="458"/>
                      <a:pt x="1236" y="458"/>
                    </a:cubicBezTo>
                    <a:cubicBezTo>
                      <a:pt x="1239" y="470"/>
                      <a:pt x="1246" y="483"/>
                      <a:pt x="1251" y="486"/>
                    </a:cubicBezTo>
                    <a:cubicBezTo>
                      <a:pt x="1251" y="486"/>
                      <a:pt x="1251" y="486"/>
                      <a:pt x="1251" y="486"/>
                    </a:cubicBezTo>
                    <a:cubicBezTo>
                      <a:pt x="1256" y="489"/>
                      <a:pt x="1258" y="481"/>
                      <a:pt x="1255" y="469"/>
                    </a:cubicBezTo>
                    <a:cubicBezTo>
                      <a:pt x="1252" y="456"/>
                      <a:pt x="1246" y="445"/>
                      <a:pt x="1240" y="441"/>
                    </a:cubicBezTo>
                    <a:close/>
                    <a:moveTo>
                      <a:pt x="1258" y="454"/>
                    </a:moveTo>
                    <a:cubicBezTo>
                      <a:pt x="1258" y="454"/>
                      <a:pt x="1258" y="454"/>
                      <a:pt x="1258" y="454"/>
                    </a:cubicBezTo>
                    <a:cubicBezTo>
                      <a:pt x="1254" y="451"/>
                      <a:pt x="1254" y="457"/>
                      <a:pt x="1256" y="469"/>
                    </a:cubicBezTo>
                    <a:cubicBezTo>
                      <a:pt x="1256" y="469"/>
                      <a:pt x="1256" y="469"/>
                      <a:pt x="1256" y="469"/>
                    </a:cubicBezTo>
                    <a:cubicBezTo>
                      <a:pt x="1260" y="482"/>
                      <a:pt x="1266" y="493"/>
                      <a:pt x="1269" y="497"/>
                    </a:cubicBezTo>
                    <a:cubicBezTo>
                      <a:pt x="1269" y="497"/>
                      <a:pt x="1269" y="497"/>
                      <a:pt x="1269" y="497"/>
                    </a:cubicBezTo>
                    <a:cubicBezTo>
                      <a:pt x="1273" y="499"/>
                      <a:pt x="1273" y="492"/>
                      <a:pt x="1270" y="481"/>
                    </a:cubicBezTo>
                    <a:cubicBezTo>
                      <a:pt x="1267" y="469"/>
                      <a:pt x="1262" y="458"/>
                      <a:pt x="1258" y="454"/>
                    </a:cubicBezTo>
                    <a:close/>
                    <a:moveTo>
                      <a:pt x="1270" y="467"/>
                    </a:moveTo>
                    <a:cubicBezTo>
                      <a:pt x="1270" y="467"/>
                      <a:pt x="1270" y="467"/>
                      <a:pt x="1270" y="467"/>
                    </a:cubicBezTo>
                    <a:cubicBezTo>
                      <a:pt x="1268" y="464"/>
                      <a:pt x="1268" y="470"/>
                      <a:pt x="1271" y="481"/>
                    </a:cubicBezTo>
                    <a:cubicBezTo>
                      <a:pt x="1271" y="481"/>
                      <a:pt x="1271" y="481"/>
                      <a:pt x="1271" y="481"/>
                    </a:cubicBezTo>
                    <a:cubicBezTo>
                      <a:pt x="1275" y="493"/>
                      <a:pt x="1279" y="504"/>
                      <a:pt x="1281" y="507"/>
                    </a:cubicBezTo>
                    <a:cubicBezTo>
                      <a:pt x="1281" y="507"/>
                      <a:pt x="1281" y="507"/>
                      <a:pt x="1281" y="507"/>
                    </a:cubicBezTo>
                    <a:cubicBezTo>
                      <a:pt x="1284" y="510"/>
                      <a:pt x="1282" y="503"/>
                      <a:pt x="1280" y="493"/>
                    </a:cubicBezTo>
                    <a:cubicBezTo>
                      <a:pt x="1276" y="481"/>
                      <a:pt x="1273" y="471"/>
                      <a:pt x="1270" y="467"/>
                    </a:cubicBezTo>
                    <a:close/>
                    <a:moveTo>
                      <a:pt x="68" y="460"/>
                    </a:moveTo>
                    <a:cubicBezTo>
                      <a:pt x="68" y="460"/>
                      <a:pt x="68" y="460"/>
                      <a:pt x="68" y="460"/>
                    </a:cubicBezTo>
                    <a:cubicBezTo>
                      <a:pt x="58" y="462"/>
                      <a:pt x="49" y="476"/>
                      <a:pt x="47" y="490"/>
                    </a:cubicBezTo>
                    <a:cubicBezTo>
                      <a:pt x="47" y="490"/>
                      <a:pt x="47" y="490"/>
                      <a:pt x="47" y="490"/>
                    </a:cubicBezTo>
                    <a:cubicBezTo>
                      <a:pt x="45" y="505"/>
                      <a:pt x="50" y="515"/>
                      <a:pt x="59" y="513"/>
                    </a:cubicBezTo>
                    <a:cubicBezTo>
                      <a:pt x="59" y="513"/>
                      <a:pt x="59" y="513"/>
                      <a:pt x="59" y="513"/>
                    </a:cubicBezTo>
                    <a:cubicBezTo>
                      <a:pt x="69" y="511"/>
                      <a:pt x="79" y="497"/>
                      <a:pt x="81" y="482"/>
                    </a:cubicBezTo>
                    <a:cubicBezTo>
                      <a:pt x="84" y="467"/>
                      <a:pt x="77" y="457"/>
                      <a:pt x="68" y="460"/>
                    </a:cubicBezTo>
                    <a:close/>
                    <a:moveTo>
                      <a:pt x="108" y="450"/>
                    </a:moveTo>
                    <a:cubicBezTo>
                      <a:pt x="108" y="450"/>
                      <a:pt x="108" y="450"/>
                      <a:pt x="108" y="450"/>
                    </a:cubicBezTo>
                    <a:cubicBezTo>
                      <a:pt x="97" y="453"/>
                      <a:pt x="87" y="466"/>
                      <a:pt x="84" y="481"/>
                    </a:cubicBezTo>
                    <a:cubicBezTo>
                      <a:pt x="84" y="481"/>
                      <a:pt x="84" y="481"/>
                      <a:pt x="84" y="481"/>
                    </a:cubicBezTo>
                    <a:cubicBezTo>
                      <a:pt x="82" y="497"/>
                      <a:pt x="89" y="507"/>
                      <a:pt x="100" y="505"/>
                    </a:cubicBezTo>
                    <a:cubicBezTo>
                      <a:pt x="100" y="505"/>
                      <a:pt x="100" y="505"/>
                      <a:pt x="100" y="505"/>
                    </a:cubicBezTo>
                    <a:cubicBezTo>
                      <a:pt x="111" y="503"/>
                      <a:pt x="122" y="489"/>
                      <a:pt x="124" y="473"/>
                    </a:cubicBezTo>
                    <a:cubicBezTo>
                      <a:pt x="126" y="458"/>
                      <a:pt x="119" y="447"/>
                      <a:pt x="108" y="450"/>
                    </a:cubicBezTo>
                    <a:close/>
                    <a:moveTo>
                      <a:pt x="154" y="440"/>
                    </a:moveTo>
                    <a:cubicBezTo>
                      <a:pt x="154" y="440"/>
                      <a:pt x="154" y="440"/>
                      <a:pt x="154" y="440"/>
                    </a:cubicBezTo>
                    <a:cubicBezTo>
                      <a:pt x="141" y="443"/>
                      <a:pt x="130" y="457"/>
                      <a:pt x="128" y="473"/>
                    </a:cubicBezTo>
                    <a:cubicBezTo>
                      <a:pt x="128" y="473"/>
                      <a:pt x="128" y="473"/>
                      <a:pt x="128" y="473"/>
                    </a:cubicBezTo>
                    <a:cubicBezTo>
                      <a:pt x="126" y="488"/>
                      <a:pt x="134" y="500"/>
                      <a:pt x="146" y="498"/>
                    </a:cubicBezTo>
                    <a:cubicBezTo>
                      <a:pt x="146" y="498"/>
                      <a:pt x="146" y="498"/>
                      <a:pt x="146" y="498"/>
                    </a:cubicBezTo>
                    <a:cubicBezTo>
                      <a:pt x="159" y="496"/>
                      <a:pt x="171" y="481"/>
                      <a:pt x="173" y="465"/>
                    </a:cubicBezTo>
                    <a:cubicBezTo>
                      <a:pt x="175" y="448"/>
                      <a:pt x="166" y="438"/>
                      <a:pt x="154" y="440"/>
                    </a:cubicBezTo>
                    <a:close/>
                    <a:moveTo>
                      <a:pt x="205" y="431"/>
                    </a:moveTo>
                    <a:cubicBezTo>
                      <a:pt x="205" y="431"/>
                      <a:pt x="205" y="431"/>
                      <a:pt x="205" y="431"/>
                    </a:cubicBezTo>
                    <a:cubicBezTo>
                      <a:pt x="191" y="434"/>
                      <a:pt x="179" y="448"/>
                      <a:pt x="177" y="464"/>
                    </a:cubicBezTo>
                    <a:cubicBezTo>
                      <a:pt x="177" y="464"/>
                      <a:pt x="177" y="464"/>
                      <a:pt x="177" y="464"/>
                    </a:cubicBezTo>
                    <a:cubicBezTo>
                      <a:pt x="175" y="481"/>
                      <a:pt x="184" y="492"/>
                      <a:pt x="198" y="491"/>
                    </a:cubicBezTo>
                    <a:cubicBezTo>
                      <a:pt x="198" y="491"/>
                      <a:pt x="198" y="491"/>
                      <a:pt x="198" y="491"/>
                    </a:cubicBezTo>
                    <a:cubicBezTo>
                      <a:pt x="212" y="489"/>
                      <a:pt x="226" y="474"/>
                      <a:pt x="227" y="457"/>
                    </a:cubicBezTo>
                    <a:cubicBezTo>
                      <a:pt x="229" y="440"/>
                      <a:pt x="219" y="429"/>
                      <a:pt x="205" y="431"/>
                    </a:cubicBezTo>
                    <a:close/>
                    <a:moveTo>
                      <a:pt x="262" y="423"/>
                    </a:moveTo>
                    <a:cubicBezTo>
                      <a:pt x="262" y="423"/>
                      <a:pt x="262" y="423"/>
                      <a:pt x="262" y="423"/>
                    </a:cubicBezTo>
                    <a:cubicBezTo>
                      <a:pt x="247" y="425"/>
                      <a:pt x="234" y="440"/>
                      <a:pt x="232" y="456"/>
                    </a:cubicBezTo>
                    <a:cubicBezTo>
                      <a:pt x="232" y="456"/>
                      <a:pt x="232" y="456"/>
                      <a:pt x="232" y="456"/>
                    </a:cubicBezTo>
                    <a:cubicBezTo>
                      <a:pt x="230" y="473"/>
                      <a:pt x="240" y="485"/>
                      <a:pt x="256" y="484"/>
                    </a:cubicBezTo>
                    <a:cubicBezTo>
                      <a:pt x="256" y="484"/>
                      <a:pt x="256" y="484"/>
                      <a:pt x="256" y="484"/>
                    </a:cubicBezTo>
                    <a:cubicBezTo>
                      <a:pt x="271" y="482"/>
                      <a:pt x="285" y="467"/>
                      <a:pt x="287" y="450"/>
                    </a:cubicBezTo>
                    <a:cubicBezTo>
                      <a:pt x="289" y="432"/>
                      <a:pt x="278" y="421"/>
                      <a:pt x="262" y="423"/>
                    </a:cubicBezTo>
                    <a:close/>
                    <a:moveTo>
                      <a:pt x="392" y="409"/>
                    </a:moveTo>
                    <a:cubicBezTo>
                      <a:pt x="392" y="409"/>
                      <a:pt x="392" y="409"/>
                      <a:pt x="392" y="409"/>
                    </a:cubicBezTo>
                    <a:cubicBezTo>
                      <a:pt x="374" y="411"/>
                      <a:pt x="359" y="425"/>
                      <a:pt x="357" y="443"/>
                    </a:cubicBezTo>
                    <a:cubicBezTo>
                      <a:pt x="357" y="443"/>
                      <a:pt x="357" y="443"/>
                      <a:pt x="357" y="443"/>
                    </a:cubicBezTo>
                    <a:cubicBezTo>
                      <a:pt x="356" y="460"/>
                      <a:pt x="369" y="473"/>
                      <a:pt x="387" y="472"/>
                    </a:cubicBezTo>
                    <a:cubicBezTo>
                      <a:pt x="387" y="472"/>
                      <a:pt x="387" y="472"/>
                      <a:pt x="387" y="472"/>
                    </a:cubicBezTo>
                    <a:cubicBezTo>
                      <a:pt x="405" y="470"/>
                      <a:pt x="420" y="456"/>
                      <a:pt x="422" y="438"/>
                    </a:cubicBezTo>
                    <a:cubicBezTo>
                      <a:pt x="423" y="420"/>
                      <a:pt x="410" y="408"/>
                      <a:pt x="392" y="409"/>
                    </a:cubicBezTo>
                    <a:close/>
                    <a:moveTo>
                      <a:pt x="463" y="404"/>
                    </a:moveTo>
                    <a:cubicBezTo>
                      <a:pt x="463" y="404"/>
                      <a:pt x="463" y="404"/>
                      <a:pt x="463" y="404"/>
                    </a:cubicBezTo>
                    <a:cubicBezTo>
                      <a:pt x="444" y="405"/>
                      <a:pt x="429" y="420"/>
                      <a:pt x="427" y="437"/>
                    </a:cubicBezTo>
                    <a:cubicBezTo>
                      <a:pt x="427" y="437"/>
                      <a:pt x="427" y="437"/>
                      <a:pt x="427" y="437"/>
                    </a:cubicBezTo>
                    <a:cubicBezTo>
                      <a:pt x="427" y="456"/>
                      <a:pt x="440" y="469"/>
                      <a:pt x="459" y="468"/>
                    </a:cubicBezTo>
                    <a:cubicBezTo>
                      <a:pt x="459" y="468"/>
                      <a:pt x="459" y="468"/>
                      <a:pt x="459" y="468"/>
                    </a:cubicBezTo>
                    <a:cubicBezTo>
                      <a:pt x="478" y="467"/>
                      <a:pt x="494" y="451"/>
                      <a:pt x="495" y="434"/>
                    </a:cubicBezTo>
                    <a:cubicBezTo>
                      <a:pt x="496" y="416"/>
                      <a:pt x="482" y="403"/>
                      <a:pt x="463" y="404"/>
                    </a:cubicBezTo>
                    <a:close/>
                    <a:moveTo>
                      <a:pt x="613" y="399"/>
                    </a:moveTo>
                    <a:cubicBezTo>
                      <a:pt x="613" y="399"/>
                      <a:pt x="613" y="399"/>
                      <a:pt x="613" y="399"/>
                    </a:cubicBezTo>
                    <a:cubicBezTo>
                      <a:pt x="593" y="400"/>
                      <a:pt x="577" y="413"/>
                      <a:pt x="577" y="431"/>
                    </a:cubicBezTo>
                    <a:cubicBezTo>
                      <a:pt x="577" y="431"/>
                      <a:pt x="577" y="431"/>
                      <a:pt x="577" y="431"/>
                    </a:cubicBezTo>
                    <a:cubicBezTo>
                      <a:pt x="577" y="449"/>
                      <a:pt x="592" y="463"/>
                      <a:pt x="613" y="464"/>
                    </a:cubicBezTo>
                    <a:cubicBezTo>
                      <a:pt x="613" y="464"/>
                      <a:pt x="613" y="464"/>
                      <a:pt x="613" y="464"/>
                    </a:cubicBezTo>
                    <a:cubicBezTo>
                      <a:pt x="633" y="463"/>
                      <a:pt x="648" y="449"/>
                      <a:pt x="648" y="431"/>
                    </a:cubicBezTo>
                    <a:cubicBezTo>
                      <a:pt x="648" y="412"/>
                      <a:pt x="633" y="399"/>
                      <a:pt x="613" y="399"/>
                    </a:cubicBezTo>
                    <a:close/>
                    <a:moveTo>
                      <a:pt x="902" y="414"/>
                    </a:moveTo>
                    <a:cubicBezTo>
                      <a:pt x="902" y="414"/>
                      <a:pt x="902" y="414"/>
                      <a:pt x="902" y="414"/>
                    </a:cubicBezTo>
                    <a:cubicBezTo>
                      <a:pt x="886" y="413"/>
                      <a:pt x="873" y="425"/>
                      <a:pt x="874" y="442"/>
                    </a:cubicBezTo>
                    <a:cubicBezTo>
                      <a:pt x="874" y="442"/>
                      <a:pt x="874" y="442"/>
                      <a:pt x="874" y="442"/>
                    </a:cubicBezTo>
                    <a:cubicBezTo>
                      <a:pt x="876" y="460"/>
                      <a:pt x="891" y="475"/>
                      <a:pt x="908" y="477"/>
                    </a:cubicBezTo>
                    <a:cubicBezTo>
                      <a:pt x="908" y="477"/>
                      <a:pt x="908" y="477"/>
                      <a:pt x="908" y="477"/>
                    </a:cubicBezTo>
                    <a:cubicBezTo>
                      <a:pt x="925" y="478"/>
                      <a:pt x="937" y="465"/>
                      <a:pt x="935" y="448"/>
                    </a:cubicBezTo>
                    <a:cubicBezTo>
                      <a:pt x="933" y="431"/>
                      <a:pt x="920" y="416"/>
                      <a:pt x="902" y="414"/>
                    </a:cubicBezTo>
                    <a:close/>
                    <a:moveTo>
                      <a:pt x="965" y="422"/>
                    </a:moveTo>
                    <a:cubicBezTo>
                      <a:pt x="965" y="422"/>
                      <a:pt x="965" y="422"/>
                      <a:pt x="965" y="422"/>
                    </a:cubicBezTo>
                    <a:cubicBezTo>
                      <a:pt x="950" y="420"/>
                      <a:pt x="939" y="431"/>
                      <a:pt x="940" y="449"/>
                    </a:cubicBezTo>
                    <a:cubicBezTo>
                      <a:pt x="940" y="449"/>
                      <a:pt x="940" y="449"/>
                      <a:pt x="940" y="449"/>
                    </a:cubicBezTo>
                    <a:cubicBezTo>
                      <a:pt x="942" y="466"/>
                      <a:pt x="956" y="481"/>
                      <a:pt x="972" y="483"/>
                    </a:cubicBezTo>
                    <a:cubicBezTo>
                      <a:pt x="972" y="483"/>
                      <a:pt x="972" y="483"/>
                      <a:pt x="972" y="483"/>
                    </a:cubicBezTo>
                    <a:cubicBezTo>
                      <a:pt x="988" y="484"/>
                      <a:pt x="999" y="472"/>
                      <a:pt x="997" y="455"/>
                    </a:cubicBezTo>
                    <a:cubicBezTo>
                      <a:pt x="994" y="438"/>
                      <a:pt x="981" y="424"/>
                      <a:pt x="965" y="422"/>
                    </a:cubicBezTo>
                    <a:close/>
                    <a:moveTo>
                      <a:pt x="1023" y="430"/>
                    </a:moveTo>
                    <a:cubicBezTo>
                      <a:pt x="1023" y="430"/>
                      <a:pt x="1023" y="430"/>
                      <a:pt x="1023" y="430"/>
                    </a:cubicBezTo>
                    <a:cubicBezTo>
                      <a:pt x="1009" y="428"/>
                      <a:pt x="999" y="439"/>
                      <a:pt x="1001" y="456"/>
                    </a:cubicBezTo>
                    <a:cubicBezTo>
                      <a:pt x="1001" y="456"/>
                      <a:pt x="1001" y="456"/>
                      <a:pt x="1001" y="456"/>
                    </a:cubicBezTo>
                    <a:cubicBezTo>
                      <a:pt x="1003" y="473"/>
                      <a:pt x="1016" y="488"/>
                      <a:pt x="1031" y="490"/>
                    </a:cubicBezTo>
                    <a:cubicBezTo>
                      <a:pt x="1031" y="490"/>
                      <a:pt x="1031" y="490"/>
                      <a:pt x="1031" y="490"/>
                    </a:cubicBezTo>
                    <a:cubicBezTo>
                      <a:pt x="1045" y="491"/>
                      <a:pt x="1054" y="480"/>
                      <a:pt x="1052" y="463"/>
                    </a:cubicBezTo>
                    <a:cubicBezTo>
                      <a:pt x="1050" y="446"/>
                      <a:pt x="1038" y="432"/>
                      <a:pt x="1023" y="430"/>
                    </a:cubicBezTo>
                    <a:close/>
                    <a:moveTo>
                      <a:pt x="1076" y="439"/>
                    </a:moveTo>
                    <a:cubicBezTo>
                      <a:pt x="1076" y="439"/>
                      <a:pt x="1076" y="439"/>
                      <a:pt x="1076" y="439"/>
                    </a:cubicBezTo>
                    <a:cubicBezTo>
                      <a:pt x="1063" y="437"/>
                      <a:pt x="1054" y="447"/>
                      <a:pt x="1056" y="464"/>
                    </a:cubicBezTo>
                    <a:cubicBezTo>
                      <a:pt x="1056" y="464"/>
                      <a:pt x="1056" y="464"/>
                      <a:pt x="1056" y="464"/>
                    </a:cubicBezTo>
                    <a:cubicBezTo>
                      <a:pt x="1058" y="480"/>
                      <a:pt x="1070" y="495"/>
                      <a:pt x="1083" y="497"/>
                    </a:cubicBezTo>
                    <a:cubicBezTo>
                      <a:pt x="1083" y="497"/>
                      <a:pt x="1083" y="497"/>
                      <a:pt x="1083" y="497"/>
                    </a:cubicBezTo>
                    <a:cubicBezTo>
                      <a:pt x="1096" y="498"/>
                      <a:pt x="1104" y="487"/>
                      <a:pt x="1102" y="471"/>
                    </a:cubicBezTo>
                    <a:cubicBezTo>
                      <a:pt x="1100" y="455"/>
                      <a:pt x="1089" y="441"/>
                      <a:pt x="1076" y="439"/>
                    </a:cubicBezTo>
                    <a:close/>
                    <a:moveTo>
                      <a:pt x="1164" y="458"/>
                    </a:moveTo>
                    <a:cubicBezTo>
                      <a:pt x="1164" y="458"/>
                      <a:pt x="1164" y="458"/>
                      <a:pt x="1164" y="458"/>
                    </a:cubicBezTo>
                    <a:cubicBezTo>
                      <a:pt x="1154" y="456"/>
                      <a:pt x="1148" y="465"/>
                      <a:pt x="1150" y="481"/>
                    </a:cubicBezTo>
                    <a:cubicBezTo>
                      <a:pt x="1150" y="481"/>
                      <a:pt x="1150" y="481"/>
                      <a:pt x="1150" y="481"/>
                    </a:cubicBezTo>
                    <a:cubicBezTo>
                      <a:pt x="1152" y="496"/>
                      <a:pt x="1162" y="510"/>
                      <a:pt x="1172" y="512"/>
                    </a:cubicBezTo>
                    <a:cubicBezTo>
                      <a:pt x="1172" y="512"/>
                      <a:pt x="1172" y="512"/>
                      <a:pt x="1172" y="512"/>
                    </a:cubicBezTo>
                    <a:cubicBezTo>
                      <a:pt x="1182" y="514"/>
                      <a:pt x="1187" y="503"/>
                      <a:pt x="1185" y="489"/>
                    </a:cubicBezTo>
                    <a:cubicBezTo>
                      <a:pt x="1182" y="474"/>
                      <a:pt x="1173" y="461"/>
                      <a:pt x="1164" y="458"/>
                    </a:cubicBezTo>
                    <a:close/>
                    <a:moveTo>
                      <a:pt x="1199" y="468"/>
                    </a:moveTo>
                    <a:cubicBezTo>
                      <a:pt x="1199" y="468"/>
                      <a:pt x="1199" y="468"/>
                      <a:pt x="1199" y="468"/>
                    </a:cubicBezTo>
                    <a:cubicBezTo>
                      <a:pt x="1190" y="466"/>
                      <a:pt x="1186" y="475"/>
                      <a:pt x="1188" y="490"/>
                    </a:cubicBezTo>
                    <a:cubicBezTo>
                      <a:pt x="1188" y="490"/>
                      <a:pt x="1188" y="490"/>
                      <a:pt x="1188" y="490"/>
                    </a:cubicBezTo>
                    <a:cubicBezTo>
                      <a:pt x="1190" y="504"/>
                      <a:pt x="1199" y="518"/>
                      <a:pt x="1207" y="520"/>
                    </a:cubicBezTo>
                    <a:cubicBezTo>
                      <a:pt x="1207" y="520"/>
                      <a:pt x="1207" y="520"/>
                      <a:pt x="1207" y="520"/>
                    </a:cubicBezTo>
                    <a:cubicBezTo>
                      <a:pt x="1216" y="522"/>
                      <a:pt x="1220" y="512"/>
                      <a:pt x="1218" y="498"/>
                    </a:cubicBezTo>
                    <a:cubicBezTo>
                      <a:pt x="1215" y="484"/>
                      <a:pt x="1207" y="471"/>
                      <a:pt x="1199" y="468"/>
                    </a:cubicBezTo>
                    <a:close/>
                    <a:moveTo>
                      <a:pt x="1228" y="479"/>
                    </a:moveTo>
                    <a:cubicBezTo>
                      <a:pt x="1228" y="479"/>
                      <a:pt x="1228" y="479"/>
                      <a:pt x="1228" y="479"/>
                    </a:cubicBezTo>
                    <a:cubicBezTo>
                      <a:pt x="1222" y="476"/>
                      <a:pt x="1218" y="485"/>
                      <a:pt x="1220" y="499"/>
                    </a:cubicBezTo>
                    <a:cubicBezTo>
                      <a:pt x="1220" y="499"/>
                      <a:pt x="1220" y="499"/>
                      <a:pt x="1220" y="499"/>
                    </a:cubicBezTo>
                    <a:cubicBezTo>
                      <a:pt x="1223" y="513"/>
                      <a:pt x="1230" y="526"/>
                      <a:pt x="1237" y="528"/>
                    </a:cubicBezTo>
                    <a:cubicBezTo>
                      <a:pt x="1237" y="528"/>
                      <a:pt x="1237" y="528"/>
                      <a:pt x="1237" y="528"/>
                    </a:cubicBezTo>
                    <a:cubicBezTo>
                      <a:pt x="1244" y="530"/>
                      <a:pt x="1247" y="521"/>
                      <a:pt x="1245" y="507"/>
                    </a:cubicBezTo>
                    <a:cubicBezTo>
                      <a:pt x="1242" y="494"/>
                      <a:pt x="1235" y="481"/>
                      <a:pt x="1228" y="479"/>
                    </a:cubicBezTo>
                    <a:close/>
                    <a:moveTo>
                      <a:pt x="1252" y="489"/>
                    </a:moveTo>
                    <a:cubicBezTo>
                      <a:pt x="1252" y="489"/>
                      <a:pt x="1252" y="489"/>
                      <a:pt x="1252" y="489"/>
                    </a:cubicBezTo>
                    <a:cubicBezTo>
                      <a:pt x="1247" y="487"/>
                      <a:pt x="1244" y="494"/>
                      <a:pt x="1246" y="508"/>
                    </a:cubicBezTo>
                    <a:cubicBezTo>
                      <a:pt x="1246" y="508"/>
                      <a:pt x="1246" y="508"/>
                      <a:pt x="1246" y="508"/>
                    </a:cubicBezTo>
                    <a:cubicBezTo>
                      <a:pt x="1249" y="522"/>
                      <a:pt x="1255" y="534"/>
                      <a:pt x="1261" y="536"/>
                    </a:cubicBezTo>
                    <a:cubicBezTo>
                      <a:pt x="1261" y="536"/>
                      <a:pt x="1261" y="536"/>
                      <a:pt x="1261" y="536"/>
                    </a:cubicBezTo>
                    <a:cubicBezTo>
                      <a:pt x="1266" y="538"/>
                      <a:pt x="1268" y="530"/>
                      <a:pt x="1266" y="517"/>
                    </a:cubicBezTo>
                    <a:cubicBezTo>
                      <a:pt x="1263" y="504"/>
                      <a:pt x="1257" y="492"/>
                      <a:pt x="1252" y="489"/>
                    </a:cubicBezTo>
                    <a:close/>
                    <a:moveTo>
                      <a:pt x="1270" y="500"/>
                    </a:moveTo>
                    <a:cubicBezTo>
                      <a:pt x="1270" y="500"/>
                      <a:pt x="1270" y="500"/>
                      <a:pt x="1270" y="500"/>
                    </a:cubicBezTo>
                    <a:cubicBezTo>
                      <a:pt x="1266" y="497"/>
                      <a:pt x="1264" y="505"/>
                      <a:pt x="1267" y="517"/>
                    </a:cubicBezTo>
                    <a:cubicBezTo>
                      <a:pt x="1267" y="517"/>
                      <a:pt x="1267" y="517"/>
                      <a:pt x="1267" y="517"/>
                    </a:cubicBezTo>
                    <a:cubicBezTo>
                      <a:pt x="1269" y="530"/>
                      <a:pt x="1275" y="542"/>
                      <a:pt x="1279" y="544"/>
                    </a:cubicBezTo>
                    <a:cubicBezTo>
                      <a:pt x="1279" y="544"/>
                      <a:pt x="1279" y="544"/>
                      <a:pt x="1279" y="544"/>
                    </a:cubicBezTo>
                    <a:cubicBezTo>
                      <a:pt x="1283" y="546"/>
                      <a:pt x="1283" y="539"/>
                      <a:pt x="1281" y="526"/>
                    </a:cubicBezTo>
                    <a:cubicBezTo>
                      <a:pt x="1278" y="514"/>
                      <a:pt x="1274" y="502"/>
                      <a:pt x="1270" y="500"/>
                    </a:cubicBezTo>
                    <a:close/>
                    <a:moveTo>
                      <a:pt x="1282" y="510"/>
                    </a:moveTo>
                    <a:cubicBezTo>
                      <a:pt x="1282" y="510"/>
                      <a:pt x="1282" y="510"/>
                      <a:pt x="1282" y="510"/>
                    </a:cubicBezTo>
                    <a:cubicBezTo>
                      <a:pt x="1280" y="508"/>
                      <a:pt x="1280" y="515"/>
                      <a:pt x="1282" y="527"/>
                    </a:cubicBezTo>
                    <a:cubicBezTo>
                      <a:pt x="1282" y="527"/>
                      <a:pt x="1282" y="527"/>
                      <a:pt x="1282" y="527"/>
                    </a:cubicBezTo>
                    <a:cubicBezTo>
                      <a:pt x="1285" y="539"/>
                      <a:pt x="1283" y="545"/>
                      <a:pt x="1291" y="553"/>
                    </a:cubicBezTo>
                    <a:cubicBezTo>
                      <a:pt x="1291" y="553"/>
                      <a:pt x="1291" y="553"/>
                      <a:pt x="1291" y="553"/>
                    </a:cubicBezTo>
                    <a:cubicBezTo>
                      <a:pt x="1293" y="555"/>
                      <a:pt x="1293" y="547"/>
                      <a:pt x="1290" y="536"/>
                    </a:cubicBezTo>
                    <a:cubicBezTo>
                      <a:pt x="1288" y="524"/>
                      <a:pt x="1285" y="514"/>
                      <a:pt x="1282" y="510"/>
                    </a:cubicBezTo>
                    <a:close/>
                    <a:moveTo>
                      <a:pt x="59" y="517"/>
                    </a:moveTo>
                    <a:cubicBezTo>
                      <a:pt x="59" y="517"/>
                      <a:pt x="59" y="517"/>
                      <a:pt x="59" y="517"/>
                    </a:cubicBezTo>
                    <a:cubicBezTo>
                      <a:pt x="49" y="519"/>
                      <a:pt x="41" y="533"/>
                      <a:pt x="39" y="548"/>
                    </a:cubicBezTo>
                    <a:cubicBezTo>
                      <a:pt x="39" y="548"/>
                      <a:pt x="39" y="548"/>
                      <a:pt x="39" y="548"/>
                    </a:cubicBezTo>
                    <a:cubicBezTo>
                      <a:pt x="37" y="563"/>
                      <a:pt x="43" y="574"/>
                      <a:pt x="53" y="573"/>
                    </a:cubicBezTo>
                    <a:cubicBezTo>
                      <a:pt x="53" y="573"/>
                      <a:pt x="53" y="573"/>
                      <a:pt x="53" y="573"/>
                    </a:cubicBezTo>
                    <a:cubicBezTo>
                      <a:pt x="63" y="571"/>
                      <a:pt x="72" y="558"/>
                      <a:pt x="74" y="542"/>
                    </a:cubicBezTo>
                    <a:cubicBezTo>
                      <a:pt x="75" y="526"/>
                      <a:pt x="68" y="515"/>
                      <a:pt x="59" y="517"/>
                    </a:cubicBezTo>
                    <a:close/>
                    <a:moveTo>
                      <a:pt x="99" y="510"/>
                    </a:moveTo>
                    <a:cubicBezTo>
                      <a:pt x="99" y="510"/>
                      <a:pt x="99" y="510"/>
                      <a:pt x="99" y="510"/>
                    </a:cubicBezTo>
                    <a:cubicBezTo>
                      <a:pt x="88" y="512"/>
                      <a:pt x="78" y="526"/>
                      <a:pt x="77" y="541"/>
                    </a:cubicBezTo>
                    <a:cubicBezTo>
                      <a:pt x="77" y="541"/>
                      <a:pt x="77" y="541"/>
                      <a:pt x="77" y="541"/>
                    </a:cubicBezTo>
                    <a:cubicBezTo>
                      <a:pt x="75" y="557"/>
                      <a:pt x="82" y="569"/>
                      <a:pt x="93" y="568"/>
                    </a:cubicBezTo>
                    <a:cubicBezTo>
                      <a:pt x="93" y="568"/>
                      <a:pt x="93" y="568"/>
                      <a:pt x="93" y="568"/>
                    </a:cubicBezTo>
                    <a:cubicBezTo>
                      <a:pt x="105" y="566"/>
                      <a:pt x="115" y="552"/>
                      <a:pt x="117" y="535"/>
                    </a:cubicBezTo>
                    <a:cubicBezTo>
                      <a:pt x="118" y="519"/>
                      <a:pt x="111" y="508"/>
                      <a:pt x="99" y="510"/>
                    </a:cubicBezTo>
                    <a:close/>
                    <a:moveTo>
                      <a:pt x="146" y="502"/>
                    </a:moveTo>
                    <a:cubicBezTo>
                      <a:pt x="146" y="502"/>
                      <a:pt x="146" y="502"/>
                      <a:pt x="146" y="502"/>
                    </a:cubicBezTo>
                    <a:cubicBezTo>
                      <a:pt x="133" y="504"/>
                      <a:pt x="122" y="518"/>
                      <a:pt x="120" y="535"/>
                    </a:cubicBezTo>
                    <a:cubicBezTo>
                      <a:pt x="120" y="535"/>
                      <a:pt x="120" y="535"/>
                      <a:pt x="120" y="535"/>
                    </a:cubicBezTo>
                    <a:cubicBezTo>
                      <a:pt x="119" y="552"/>
                      <a:pt x="127" y="564"/>
                      <a:pt x="140" y="563"/>
                    </a:cubicBezTo>
                    <a:cubicBezTo>
                      <a:pt x="140" y="563"/>
                      <a:pt x="140" y="563"/>
                      <a:pt x="140" y="563"/>
                    </a:cubicBezTo>
                    <a:cubicBezTo>
                      <a:pt x="153" y="561"/>
                      <a:pt x="164" y="546"/>
                      <a:pt x="166" y="529"/>
                    </a:cubicBezTo>
                    <a:cubicBezTo>
                      <a:pt x="167" y="512"/>
                      <a:pt x="159" y="501"/>
                      <a:pt x="146" y="502"/>
                    </a:cubicBezTo>
                    <a:close/>
                    <a:moveTo>
                      <a:pt x="198" y="495"/>
                    </a:moveTo>
                    <a:cubicBezTo>
                      <a:pt x="198" y="495"/>
                      <a:pt x="198" y="495"/>
                      <a:pt x="198" y="495"/>
                    </a:cubicBezTo>
                    <a:cubicBezTo>
                      <a:pt x="183" y="497"/>
                      <a:pt x="172" y="512"/>
                      <a:pt x="170" y="529"/>
                    </a:cubicBezTo>
                    <a:cubicBezTo>
                      <a:pt x="170" y="529"/>
                      <a:pt x="170" y="529"/>
                      <a:pt x="170" y="529"/>
                    </a:cubicBezTo>
                    <a:cubicBezTo>
                      <a:pt x="169" y="546"/>
                      <a:pt x="178" y="559"/>
                      <a:pt x="192" y="558"/>
                    </a:cubicBezTo>
                    <a:cubicBezTo>
                      <a:pt x="192" y="558"/>
                      <a:pt x="192" y="558"/>
                      <a:pt x="192" y="558"/>
                    </a:cubicBezTo>
                    <a:cubicBezTo>
                      <a:pt x="207" y="556"/>
                      <a:pt x="219" y="541"/>
                      <a:pt x="221" y="523"/>
                    </a:cubicBezTo>
                    <a:cubicBezTo>
                      <a:pt x="222" y="506"/>
                      <a:pt x="212" y="493"/>
                      <a:pt x="198" y="495"/>
                    </a:cubicBezTo>
                    <a:close/>
                    <a:moveTo>
                      <a:pt x="318" y="483"/>
                    </a:moveTo>
                    <a:cubicBezTo>
                      <a:pt x="318" y="483"/>
                      <a:pt x="318" y="483"/>
                      <a:pt x="318" y="483"/>
                    </a:cubicBezTo>
                    <a:cubicBezTo>
                      <a:pt x="301" y="484"/>
                      <a:pt x="288" y="499"/>
                      <a:pt x="286" y="517"/>
                    </a:cubicBezTo>
                    <a:cubicBezTo>
                      <a:pt x="286" y="517"/>
                      <a:pt x="286" y="517"/>
                      <a:pt x="286" y="517"/>
                    </a:cubicBezTo>
                    <a:cubicBezTo>
                      <a:pt x="285" y="536"/>
                      <a:pt x="296" y="549"/>
                      <a:pt x="314" y="548"/>
                    </a:cubicBezTo>
                    <a:cubicBezTo>
                      <a:pt x="314" y="548"/>
                      <a:pt x="314" y="548"/>
                      <a:pt x="314" y="548"/>
                    </a:cubicBezTo>
                    <a:cubicBezTo>
                      <a:pt x="331" y="547"/>
                      <a:pt x="346" y="532"/>
                      <a:pt x="347" y="513"/>
                    </a:cubicBezTo>
                    <a:cubicBezTo>
                      <a:pt x="348" y="494"/>
                      <a:pt x="336" y="481"/>
                      <a:pt x="318" y="483"/>
                    </a:cubicBezTo>
                    <a:close/>
                    <a:moveTo>
                      <a:pt x="386" y="477"/>
                    </a:moveTo>
                    <a:cubicBezTo>
                      <a:pt x="386" y="477"/>
                      <a:pt x="386" y="477"/>
                      <a:pt x="386" y="477"/>
                    </a:cubicBezTo>
                    <a:cubicBezTo>
                      <a:pt x="368" y="479"/>
                      <a:pt x="354" y="494"/>
                      <a:pt x="352" y="513"/>
                    </a:cubicBezTo>
                    <a:cubicBezTo>
                      <a:pt x="352" y="513"/>
                      <a:pt x="352" y="513"/>
                      <a:pt x="352" y="513"/>
                    </a:cubicBezTo>
                    <a:cubicBezTo>
                      <a:pt x="351" y="531"/>
                      <a:pt x="364" y="545"/>
                      <a:pt x="382" y="545"/>
                    </a:cubicBezTo>
                    <a:cubicBezTo>
                      <a:pt x="382" y="545"/>
                      <a:pt x="382" y="545"/>
                      <a:pt x="382" y="545"/>
                    </a:cubicBezTo>
                    <a:cubicBezTo>
                      <a:pt x="401" y="543"/>
                      <a:pt x="417" y="528"/>
                      <a:pt x="418" y="509"/>
                    </a:cubicBezTo>
                    <a:cubicBezTo>
                      <a:pt x="418" y="490"/>
                      <a:pt x="405" y="476"/>
                      <a:pt x="386" y="477"/>
                    </a:cubicBezTo>
                    <a:close/>
                    <a:moveTo>
                      <a:pt x="459" y="473"/>
                    </a:moveTo>
                    <a:cubicBezTo>
                      <a:pt x="459" y="473"/>
                      <a:pt x="459" y="473"/>
                      <a:pt x="459" y="473"/>
                    </a:cubicBezTo>
                    <a:cubicBezTo>
                      <a:pt x="439" y="474"/>
                      <a:pt x="424" y="489"/>
                      <a:pt x="423" y="508"/>
                    </a:cubicBezTo>
                    <a:cubicBezTo>
                      <a:pt x="423" y="508"/>
                      <a:pt x="423" y="508"/>
                      <a:pt x="423" y="508"/>
                    </a:cubicBezTo>
                    <a:cubicBezTo>
                      <a:pt x="422" y="527"/>
                      <a:pt x="436" y="542"/>
                      <a:pt x="456" y="541"/>
                    </a:cubicBezTo>
                    <a:cubicBezTo>
                      <a:pt x="456" y="541"/>
                      <a:pt x="456" y="541"/>
                      <a:pt x="456" y="541"/>
                    </a:cubicBezTo>
                    <a:cubicBezTo>
                      <a:pt x="475" y="540"/>
                      <a:pt x="491" y="524"/>
                      <a:pt x="492" y="505"/>
                    </a:cubicBezTo>
                    <a:cubicBezTo>
                      <a:pt x="492" y="486"/>
                      <a:pt x="478" y="472"/>
                      <a:pt x="459" y="473"/>
                    </a:cubicBezTo>
                    <a:close/>
                    <a:moveTo>
                      <a:pt x="840" y="476"/>
                    </a:moveTo>
                    <a:cubicBezTo>
                      <a:pt x="840" y="476"/>
                      <a:pt x="840" y="476"/>
                      <a:pt x="840" y="476"/>
                    </a:cubicBezTo>
                    <a:cubicBezTo>
                      <a:pt x="821" y="476"/>
                      <a:pt x="808" y="489"/>
                      <a:pt x="808" y="508"/>
                    </a:cubicBezTo>
                    <a:cubicBezTo>
                      <a:pt x="808" y="508"/>
                      <a:pt x="808" y="508"/>
                      <a:pt x="808" y="508"/>
                    </a:cubicBezTo>
                    <a:cubicBezTo>
                      <a:pt x="810" y="527"/>
                      <a:pt x="825" y="543"/>
                      <a:pt x="844" y="544"/>
                    </a:cubicBezTo>
                    <a:cubicBezTo>
                      <a:pt x="844" y="544"/>
                      <a:pt x="844" y="544"/>
                      <a:pt x="844" y="544"/>
                    </a:cubicBezTo>
                    <a:cubicBezTo>
                      <a:pt x="863" y="544"/>
                      <a:pt x="875" y="531"/>
                      <a:pt x="875" y="512"/>
                    </a:cubicBezTo>
                    <a:cubicBezTo>
                      <a:pt x="873" y="493"/>
                      <a:pt x="858" y="478"/>
                      <a:pt x="840" y="476"/>
                    </a:cubicBezTo>
                    <a:close/>
                    <a:moveTo>
                      <a:pt x="909" y="482"/>
                    </a:moveTo>
                    <a:cubicBezTo>
                      <a:pt x="909" y="482"/>
                      <a:pt x="909" y="482"/>
                      <a:pt x="909" y="482"/>
                    </a:cubicBezTo>
                    <a:cubicBezTo>
                      <a:pt x="891" y="481"/>
                      <a:pt x="879" y="493"/>
                      <a:pt x="880" y="512"/>
                    </a:cubicBezTo>
                    <a:cubicBezTo>
                      <a:pt x="880" y="512"/>
                      <a:pt x="880" y="512"/>
                      <a:pt x="880" y="512"/>
                    </a:cubicBezTo>
                    <a:cubicBezTo>
                      <a:pt x="881" y="531"/>
                      <a:pt x="896" y="547"/>
                      <a:pt x="913" y="548"/>
                    </a:cubicBezTo>
                    <a:cubicBezTo>
                      <a:pt x="913" y="548"/>
                      <a:pt x="913" y="548"/>
                      <a:pt x="913" y="548"/>
                    </a:cubicBezTo>
                    <a:cubicBezTo>
                      <a:pt x="931" y="548"/>
                      <a:pt x="942" y="535"/>
                      <a:pt x="941" y="517"/>
                    </a:cubicBezTo>
                    <a:cubicBezTo>
                      <a:pt x="940" y="498"/>
                      <a:pt x="925" y="484"/>
                      <a:pt x="909" y="482"/>
                    </a:cubicBezTo>
                    <a:close/>
                    <a:moveTo>
                      <a:pt x="973" y="488"/>
                    </a:moveTo>
                    <a:cubicBezTo>
                      <a:pt x="973" y="488"/>
                      <a:pt x="973" y="488"/>
                      <a:pt x="973" y="488"/>
                    </a:cubicBezTo>
                    <a:cubicBezTo>
                      <a:pt x="956" y="486"/>
                      <a:pt x="945" y="499"/>
                      <a:pt x="946" y="517"/>
                    </a:cubicBezTo>
                    <a:cubicBezTo>
                      <a:pt x="946" y="517"/>
                      <a:pt x="946" y="517"/>
                      <a:pt x="946" y="517"/>
                    </a:cubicBezTo>
                    <a:cubicBezTo>
                      <a:pt x="948" y="535"/>
                      <a:pt x="962" y="551"/>
                      <a:pt x="977" y="552"/>
                    </a:cubicBezTo>
                    <a:cubicBezTo>
                      <a:pt x="977" y="552"/>
                      <a:pt x="977" y="552"/>
                      <a:pt x="977" y="552"/>
                    </a:cubicBezTo>
                    <a:cubicBezTo>
                      <a:pt x="994" y="553"/>
                      <a:pt x="1005" y="540"/>
                      <a:pt x="1003" y="522"/>
                    </a:cubicBezTo>
                    <a:cubicBezTo>
                      <a:pt x="1002" y="504"/>
                      <a:pt x="988" y="489"/>
                      <a:pt x="973" y="488"/>
                    </a:cubicBezTo>
                    <a:close/>
                    <a:moveTo>
                      <a:pt x="1173" y="516"/>
                    </a:moveTo>
                    <a:cubicBezTo>
                      <a:pt x="1173" y="516"/>
                      <a:pt x="1173" y="516"/>
                      <a:pt x="1173" y="516"/>
                    </a:cubicBezTo>
                    <a:cubicBezTo>
                      <a:pt x="1163" y="514"/>
                      <a:pt x="1156" y="525"/>
                      <a:pt x="1157" y="541"/>
                    </a:cubicBezTo>
                    <a:cubicBezTo>
                      <a:pt x="1157" y="541"/>
                      <a:pt x="1157" y="541"/>
                      <a:pt x="1157" y="541"/>
                    </a:cubicBezTo>
                    <a:cubicBezTo>
                      <a:pt x="1159" y="557"/>
                      <a:pt x="1169" y="570"/>
                      <a:pt x="1179" y="572"/>
                    </a:cubicBezTo>
                    <a:cubicBezTo>
                      <a:pt x="1179" y="572"/>
                      <a:pt x="1179" y="572"/>
                      <a:pt x="1179" y="572"/>
                    </a:cubicBezTo>
                    <a:cubicBezTo>
                      <a:pt x="1189" y="573"/>
                      <a:pt x="1194" y="562"/>
                      <a:pt x="1193" y="547"/>
                    </a:cubicBezTo>
                    <a:cubicBezTo>
                      <a:pt x="1191" y="532"/>
                      <a:pt x="1183" y="518"/>
                      <a:pt x="1173" y="516"/>
                    </a:cubicBezTo>
                    <a:close/>
                    <a:moveTo>
                      <a:pt x="1208" y="524"/>
                    </a:moveTo>
                    <a:cubicBezTo>
                      <a:pt x="1208" y="524"/>
                      <a:pt x="1208" y="524"/>
                      <a:pt x="1208" y="524"/>
                    </a:cubicBezTo>
                    <a:cubicBezTo>
                      <a:pt x="1200" y="522"/>
                      <a:pt x="1194" y="532"/>
                      <a:pt x="1196" y="547"/>
                    </a:cubicBezTo>
                    <a:cubicBezTo>
                      <a:pt x="1196" y="547"/>
                      <a:pt x="1196" y="547"/>
                      <a:pt x="1196" y="547"/>
                    </a:cubicBezTo>
                    <a:cubicBezTo>
                      <a:pt x="1197" y="563"/>
                      <a:pt x="1206" y="576"/>
                      <a:pt x="1214" y="578"/>
                    </a:cubicBezTo>
                    <a:cubicBezTo>
                      <a:pt x="1214" y="578"/>
                      <a:pt x="1214" y="578"/>
                      <a:pt x="1214" y="578"/>
                    </a:cubicBezTo>
                    <a:cubicBezTo>
                      <a:pt x="1223" y="579"/>
                      <a:pt x="1227" y="569"/>
                      <a:pt x="1226" y="554"/>
                    </a:cubicBezTo>
                    <a:cubicBezTo>
                      <a:pt x="1224" y="539"/>
                      <a:pt x="1217" y="526"/>
                      <a:pt x="1208" y="524"/>
                    </a:cubicBezTo>
                    <a:close/>
                    <a:moveTo>
                      <a:pt x="1279" y="548"/>
                    </a:moveTo>
                    <a:cubicBezTo>
                      <a:pt x="1279" y="548"/>
                      <a:pt x="1279" y="548"/>
                      <a:pt x="1279" y="548"/>
                    </a:cubicBezTo>
                    <a:cubicBezTo>
                      <a:pt x="1275" y="546"/>
                      <a:pt x="1273" y="555"/>
                      <a:pt x="1275" y="568"/>
                    </a:cubicBezTo>
                    <a:cubicBezTo>
                      <a:pt x="1275" y="568"/>
                      <a:pt x="1275" y="568"/>
                      <a:pt x="1275" y="568"/>
                    </a:cubicBezTo>
                    <a:cubicBezTo>
                      <a:pt x="1277" y="581"/>
                      <a:pt x="1281" y="593"/>
                      <a:pt x="1285" y="594"/>
                    </a:cubicBezTo>
                    <a:cubicBezTo>
                      <a:pt x="1285" y="594"/>
                      <a:pt x="1285" y="594"/>
                      <a:pt x="1285" y="594"/>
                    </a:cubicBezTo>
                    <a:cubicBezTo>
                      <a:pt x="1289" y="595"/>
                      <a:pt x="1291" y="587"/>
                      <a:pt x="1289" y="574"/>
                    </a:cubicBezTo>
                    <a:cubicBezTo>
                      <a:pt x="1287" y="561"/>
                      <a:pt x="1283" y="550"/>
                      <a:pt x="1279" y="548"/>
                    </a:cubicBezTo>
                    <a:close/>
                    <a:moveTo>
                      <a:pt x="1291" y="556"/>
                    </a:moveTo>
                    <a:cubicBezTo>
                      <a:pt x="1291" y="556"/>
                      <a:pt x="1296" y="560"/>
                      <a:pt x="1291" y="556"/>
                    </a:cubicBezTo>
                    <a:cubicBezTo>
                      <a:pt x="1287" y="552"/>
                      <a:pt x="1288" y="562"/>
                      <a:pt x="1290" y="575"/>
                    </a:cubicBezTo>
                    <a:cubicBezTo>
                      <a:pt x="1290" y="575"/>
                      <a:pt x="1290" y="575"/>
                      <a:pt x="1290" y="575"/>
                    </a:cubicBezTo>
                    <a:cubicBezTo>
                      <a:pt x="1292" y="587"/>
                      <a:pt x="1288" y="594"/>
                      <a:pt x="1298" y="600"/>
                    </a:cubicBezTo>
                    <a:cubicBezTo>
                      <a:pt x="1298" y="600"/>
                      <a:pt x="1297" y="604"/>
                      <a:pt x="1298" y="600"/>
                    </a:cubicBezTo>
                    <a:cubicBezTo>
                      <a:pt x="1299" y="595"/>
                      <a:pt x="1300" y="593"/>
                      <a:pt x="1299" y="581"/>
                    </a:cubicBezTo>
                    <a:cubicBezTo>
                      <a:pt x="1297" y="569"/>
                      <a:pt x="1299" y="564"/>
                      <a:pt x="1291" y="556"/>
                    </a:cubicBezTo>
                    <a:close/>
                    <a:moveTo>
                      <a:pt x="18" y="582"/>
                    </a:moveTo>
                    <a:cubicBezTo>
                      <a:pt x="18" y="582"/>
                      <a:pt x="18" y="582"/>
                      <a:pt x="18" y="582"/>
                    </a:cubicBezTo>
                    <a:cubicBezTo>
                      <a:pt x="10" y="584"/>
                      <a:pt x="2" y="597"/>
                      <a:pt x="2" y="612"/>
                    </a:cubicBezTo>
                    <a:cubicBezTo>
                      <a:pt x="2" y="612"/>
                      <a:pt x="2" y="612"/>
                      <a:pt x="2" y="612"/>
                    </a:cubicBezTo>
                    <a:cubicBezTo>
                      <a:pt x="0" y="627"/>
                      <a:pt x="6" y="638"/>
                      <a:pt x="14" y="637"/>
                    </a:cubicBezTo>
                    <a:cubicBezTo>
                      <a:pt x="14" y="637"/>
                      <a:pt x="14" y="637"/>
                      <a:pt x="14" y="637"/>
                    </a:cubicBezTo>
                    <a:cubicBezTo>
                      <a:pt x="22" y="636"/>
                      <a:pt x="30" y="623"/>
                      <a:pt x="31" y="608"/>
                    </a:cubicBezTo>
                    <a:cubicBezTo>
                      <a:pt x="32" y="592"/>
                      <a:pt x="26" y="582"/>
                      <a:pt x="18" y="582"/>
                    </a:cubicBezTo>
                    <a:close/>
                    <a:moveTo>
                      <a:pt x="52" y="577"/>
                    </a:moveTo>
                    <a:cubicBezTo>
                      <a:pt x="52" y="577"/>
                      <a:pt x="52" y="577"/>
                      <a:pt x="52" y="577"/>
                    </a:cubicBezTo>
                    <a:cubicBezTo>
                      <a:pt x="42" y="579"/>
                      <a:pt x="34" y="592"/>
                      <a:pt x="34" y="608"/>
                    </a:cubicBezTo>
                    <a:cubicBezTo>
                      <a:pt x="34" y="608"/>
                      <a:pt x="34" y="608"/>
                      <a:pt x="34" y="608"/>
                    </a:cubicBezTo>
                    <a:cubicBezTo>
                      <a:pt x="33" y="623"/>
                      <a:pt x="39" y="635"/>
                      <a:pt x="49" y="635"/>
                    </a:cubicBezTo>
                    <a:cubicBezTo>
                      <a:pt x="49" y="635"/>
                      <a:pt x="49" y="635"/>
                      <a:pt x="49" y="635"/>
                    </a:cubicBezTo>
                    <a:cubicBezTo>
                      <a:pt x="58" y="634"/>
                      <a:pt x="67" y="621"/>
                      <a:pt x="68" y="604"/>
                    </a:cubicBezTo>
                    <a:cubicBezTo>
                      <a:pt x="69" y="588"/>
                      <a:pt x="62" y="576"/>
                      <a:pt x="52" y="577"/>
                    </a:cubicBezTo>
                    <a:close/>
                    <a:moveTo>
                      <a:pt x="93" y="572"/>
                    </a:moveTo>
                    <a:cubicBezTo>
                      <a:pt x="93" y="572"/>
                      <a:pt x="93" y="572"/>
                      <a:pt x="93" y="572"/>
                    </a:cubicBezTo>
                    <a:cubicBezTo>
                      <a:pt x="82" y="574"/>
                      <a:pt x="72" y="587"/>
                      <a:pt x="71" y="604"/>
                    </a:cubicBezTo>
                    <a:cubicBezTo>
                      <a:pt x="71" y="604"/>
                      <a:pt x="71" y="604"/>
                      <a:pt x="71" y="604"/>
                    </a:cubicBezTo>
                    <a:cubicBezTo>
                      <a:pt x="70" y="620"/>
                      <a:pt x="78" y="633"/>
                      <a:pt x="90" y="632"/>
                    </a:cubicBezTo>
                    <a:cubicBezTo>
                      <a:pt x="90" y="632"/>
                      <a:pt x="90" y="632"/>
                      <a:pt x="90" y="632"/>
                    </a:cubicBezTo>
                    <a:cubicBezTo>
                      <a:pt x="101" y="631"/>
                      <a:pt x="111" y="617"/>
                      <a:pt x="112" y="600"/>
                    </a:cubicBezTo>
                    <a:cubicBezTo>
                      <a:pt x="113" y="583"/>
                      <a:pt x="104" y="571"/>
                      <a:pt x="93" y="572"/>
                    </a:cubicBezTo>
                    <a:close/>
                    <a:moveTo>
                      <a:pt x="140" y="567"/>
                    </a:moveTo>
                    <a:cubicBezTo>
                      <a:pt x="140" y="567"/>
                      <a:pt x="140" y="567"/>
                      <a:pt x="140" y="567"/>
                    </a:cubicBezTo>
                    <a:cubicBezTo>
                      <a:pt x="127" y="569"/>
                      <a:pt x="117" y="583"/>
                      <a:pt x="115" y="600"/>
                    </a:cubicBezTo>
                    <a:cubicBezTo>
                      <a:pt x="115" y="600"/>
                      <a:pt x="115" y="600"/>
                      <a:pt x="115" y="600"/>
                    </a:cubicBezTo>
                    <a:cubicBezTo>
                      <a:pt x="115" y="617"/>
                      <a:pt x="123" y="630"/>
                      <a:pt x="136" y="629"/>
                    </a:cubicBezTo>
                    <a:cubicBezTo>
                      <a:pt x="136" y="629"/>
                      <a:pt x="136" y="629"/>
                      <a:pt x="136" y="629"/>
                    </a:cubicBezTo>
                    <a:cubicBezTo>
                      <a:pt x="149" y="628"/>
                      <a:pt x="160" y="614"/>
                      <a:pt x="161" y="596"/>
                    </a:cubicBezTo>
                    <a:cubicBezTo>
                      <a:pt x="162" y="579"/>
                      <a:pt x="152" y="566"/>
                      <a:pt x="140" y="567"/>
                    </a:cubicBezTo>
                    <a:close/>
                    <a:moveTo>
                      <a:pt x="192" y="562"/>
                    </a:moveTo>
                    <a:cubicBezTo>
                      <a:pt x="192" y="562"/>
                      <a:pt x="192" y="562"/>
                      <a:pt x="192" y="562"/>
                    </a:cubicBezTo>
                    <a:cubicBezTo>
                      <a:pt x="177" y="564"/>
                      <a:pt x="166" y="578"/>
                      <a:pt x="165" y="596"/>
                    </a:cubicBezTo>
                    <a:cubicBezTo>
                      <a:pt x="165" y="596"/>
                      <a:pt x="165" y="596"/>
                      <a:pt x="165" y="596"/>
                    </a:cubicBezTo>
                    <a:cubicBezTo>
                      <a:pt x="164" y="614"/>
                      <a:pt x="174" y="627"/>
                      <a:pt x="189" y="627"/>
                    </a:cubicBezTo>
                    <a:cubicBezTo>
                      <a:pt x="189" y="627"/>
                      <a:pt x="189" y="627"/>
                      <a:pt x="189" y="627"/>
                    </a:cubicBezTo>
                    <a:cubicBezTo>
                      <a:pt x="203" y="626"/>
                      <a:pt x="215" y="611"/>
                      <a:pt x="216" y="593"/>
                    </a:cubicBezTo>
                    <a:cubicBezTo>
                      <a:pt x="217" y="574"/>
                      <a:pt x="206" y="561"/>
                      <a:pt x="192" y="562"/>
                    </a:cubicBezTo>
                    <a:close/>
                    <a:moveTo>
                      <a:pt x="250" y="558"/>
                    </a:moveTo>
                    <a:cubicBezTo>
                      <a:pt x="250" y="558"/>
                      <a:pt x="250" y="558"/>
                      <a:pt x="250" y="558"/>
                    </a:cubicBezTo>
                    <a:cubicBezTo>
                      <a:pt x="234" y="559"/>
                      <a:pt x="222" y="574"/>
                      <a:pt x="221" y="592"/>
                    </a:cubicBezTo>
                    <a:cubicBezTo>
                      <a:pt x="221" y="592"/>
                      <a:pt x="221" y="592"/>
                      <a:pt x="221" y="592"/>
                    </a:cubicBezTo>
                    <a:cubicBezTo>
                      <a:pt x="220" y="611"/>
                      <a:pt x="231" y="625"/>
                      <a:pt x="247" y="624"/>
                    </a:cubicBezTo>
                    <a:cubicBezTo>
                      <a:pt x="247" y="624"/>
                      <a:pt x="247" y="624"/>
                      <a:pt x="247" y="624"/>
                    </a:cubicBezTo>
                    <a:cubicBezTo>
                      <a:pt x="263" y="623"/>
                      <a:pt x="276" y="608"/>
                      <a:pt x="277" y="589"/>
                    </a:cubicBezTo>
                    <a:cubicBezTo>
                      <a:pt x="277" y="570"/>
                      <a:pt x="266" y="557"/>
                      <a:pt x="250" y="558"/>
                    </a:cubicBezTo>
                    <a:close/>
                    <a:moveTo>
                      <a:pt x="314" y="554"/>
                    </a:moveTo>
                    <a:cubicBezTo>
                      <a:pt x="314" y="554"/>
                      <a:pt x="314" y="554"/>
                      <a:pt x="314" y="554"/>
                    </a:cubicBezTo>
                    <a:cubicBezTo>
                      <a:pt x="296" y="555"/>
                      <a:pt x="283" y="570"/>
                      <a:pt x="282" y="589"/>
                    </a:cubicBezTo>
                    <a:cubicBezTo>
                      <a:pt x="282" y="589"/>
                      <a:pt x="282" y="589"/>
                      <a:pt x="282" y="589"/>
                    </a:cubicBezTo>
                    <a:cubicBezTo>
                      <a:pt x="281" y="608"/>
                      <a:pt x="294" y="623"/>
                      <a:pt x="311" y="622"/>
                    </a:cubicBezTo>
                    <a:cubicBezTo>
                      <a:pt x="311" y="622"/>
                      <a:pt x="311" y="622"/>
                      <a:pt x="311" y="622"/>
                    </a:cubicBezTo>
                    <a:cubicBezTo>
                      <a:pt x="328" y="621"/>
                      <a:pt x="342" y="605"/>
                      <a:pt x="343" y="586"/>
                    </a:cubicBezTo>
                    <a:cubicBezTo>
                      <a:pt x="344" y="567"/>
                      <a:pt x="331" y="553"/>
                      <a:pt x="314" y="554"/>
                    </a:cubicBezTo>
                    <a:close/>
                    <a:moveTo>
                      <a:pt x="382" y="550"/>
                    </a:moveTo>
                    <a:cubicBezTo>
                      <a:pt x="382" y="550"/>
                      <a:pt x="382" y="550"/>
                      <a:pt x="382" y="550"/>
                    </a:cubicBezTo>
                    <a:cubicBezTo>
                      <a:pt x="363" y="551"/>
                      <a:pt x="349" y="566"/>
                      <a:pt x="348" y="586"/>
                    </a:cubicBezTo>
                    <a:cubicBezTo>
                      <a:pt x="348" y="586"/>
                      <a:pt x="348" y="586"/>
                      <a:pt x="348" y="586"/>
                    </a:cubicBezTo>
                    <a:cubicBezTo>
                      <a:pt x="348" y="606"/>
                      <a:pt x="361" y="620"/>
                      <a:pt x="380" y="620"/>
                    </a:cubicBezTo>
                    <a:cubicBezTo>
                      <a:pt x="380" y="620"/>
                      <a:pt x="380" y="620"/>
                      <a:pt x="380" y="620"/>
                    </a:cubicBezTo>
                    <a:cubicBezTo>
                      <a:pt x="398" y="619"/>
                      <a:pt x="413" y="603"/>
                      <a:pt x="414" y="583"/>
                    </a:cubicBezTo>
                    <a:cubicBezTo>
                      <a:pt x="414" y="563"/>
                      <a:pt x="400" y="549"/>
                      <a:pt x="382" y="550"/>
                    </a:cubicBezTo>
                    <a:close/>
                    <a:moveTo>
                      <a:pt x="913" y="553"/>
                    </a:moveTo>
                    <a:cubicBezTo>
                      <a:pt x="913" y="553"/>
                      <a:pt x="913" y="553"/>
                      <a:pt x="913" y="553"/>
                    </a:cubicBezTo>
                    <a:cubicBezTo>
                      <a:pt x="896" y="552"/>
                      <a:pt x="883" y="566"/>
                      <a:pt x="883" y="586"/>
                    </a:cubicBezTo>
                    <a:cubicBezTo>
                      <a:pt x="883" y="586"/>
                      <a:pt x="883" y="586"/>
                      <a:pt x="883" y="586"/>
                    </a:cubicBezTo>
                    <a:cubicBezTo>
                      <a:pt x="884" y="605"/>
                      <a:pt x="899" y="621"/>
                      <a:pt x="916" y="622"/>
                    </a:cubicBezTo>
                    <a:cubicBezTo>
                      <a:pt x="916" y="622"/>
                      <a:pt x="916" y="622"/>
                      <a:pt x="916" y="622"/>
                    </a:cubicBezTo>
                    <a:cubicBezTo>
                      <a:pt x="934" y="622"/>
                      <a:pt x="946" y="607"/>
                      <a:pt x="946" y="589"/>
                    </a:cubicBezTo>
                    <a:cubicBezTo>
                      <a:pt x="945" y="569"/>
                      <a:pt x="931" y="554"/>
                      <a:pt x="913" y="553"/>
                    </a:cubicBezTo>
                    <a:close/>
                    <a:moveTo>
                      <a:pt x="1137" y="571"/>
                    </a:moveTo>
                    <a:cubicBezTo>
                      <a:pt x="1137" y="571"/>
                      <a:pt x="1137" y="571"/>
                      <a:pt x="1137" y="571"/>
                    </a:cubicBezTo>
                    <a:cubicBezTo>
                      <a:pt x="1126" y="570"/>
                      <a:pt x="1117" y="583"/>
                      <a:pt x="1118" y="599"/>
                    </a:cubicBezTo>
                    <a:cubicBezTo>
                      <a:pt x="1118" y="599"/>
                      <a:pt x="1118" y="599"/>
                      <a:pt x="1118" y="599"/>
                    </a:cubicBezTo>
                    <a:cubicBezTo>
                      <a:pt x="1119" y="617"/>
                      <a:pt x="1129" y="631"/>
                      <a:pt x="1141" y="632"/>
                    </a:cubicBezTo>
                    <a:cubicBezTo>
                      <a:pt x="1141" y="632"/>
                      <a:pt x="1141" y="632"/>
                      <a:pt x="1141" y="632"/>
                    </a:cubicBezTo>
                    <a:cubicBezTo>
                      <a:pt x="1152" y="632"/>
                      <a:pt x="1160" y="620"/>
                      <a:pt x="1159" y="603"/>
                    </a:cubicBezTo>
                    <a:cubicBezTo>
                      <a:pt x="1158" y="586"/>
                      <a:pt x="1149" y="573"/>
                      <a:pt x="1137" y="571"/>
                    </a:cubicBezTo>
                    <a:close/>
                    <a:moveTo>
                      <a:pt x="1179" y="576"/>
                    </a:moveTo>
                    <a:cubicBezTo>
                      <a:pt x="1179" y="576"/>
                      <a:pt x="1179" y="576"/>
                      <a:pt x="1179" y="576"/>
                    </a:cubicBezTo>
                    <a:cubicBezTo>
                      <a:pt x="1169" y="575"/>
                      <a:pt x="1162" y="587"/>
                      <a:pt x="1162" y="603"/>
                    </a:cubicBezTo>
                    <a:cubicBezTo>
                      <a:pt x="1162" y="603"/>
                      <a:pt x="1162" y="603"/>
                      <a:pt x="1162" y="603"/>
                    </a:cubicBezTo>
                    <a:cubicBezTo>
                      <a:pt x="1164" y="620"/>
                      <a:pt x="1173" y="633"/>
                      <a:pt x="1183" y="634"/>
                    </a:cubicBezTo>
                    <a:cubicBezTo>
                      <a:pt x="1183" y="634"/>
                      <a:pt x="1183" y="634"/>
                      <a:pt x="1183" y="634"/>
                    </a:cubicBezTo>
                    <a:cubicBezTo>
                      <a:pt x="1192" y="635"/>
                      <a:pt x="1199" y="623"/>
                      <a:pt x="1198" y="607"/>
                    </a:cubicBezTo>
                    <a:cubicBezTo>
                      <a:pt x="1197" y="591"/>
                      <a:pt x="1189" y="578"/>
                      <a:pt x="1179" y="576"/>
                    </a:cubicBezTo>
                    <a:close/>
                    <a:moveTo>
                      <a:pt x="1214" y="582"/>
                    </a:moveTo>
                    <a:cubicBezTo>
                      <a:pt x="1214" y="582"/>
                      <a:pt x="1214" y="582"/>
                      <a:pt x="1214" y="582"/>
                    </a:cubicBezTo>
                    <a:cubicBezTo>
                      <a:pt x="1206" y="581"/>
                      <a:pt x="1200" y="592"/>
                      <a:pt x="1201" y="607"/>
                    </a:cubicBezTo>
                    <a:cubicBezTo>
                      <a:pt x="1201" y="607"/>
                      <a:pt x="1201" y="607"/>
                      <a:pt x="1201" y="607"/>
                    </a:cubicBezTo>
                    <a:cubicBezTo>
                      <a:pt x="1202" y="623"/>
                      <a:pt x="1209" y="636"/>
                      <a:pt x="1218" y="637"/>
                    </a:cubicBezTo>
                    <a:cubicBezTo>
                      <a:pt x="1218" y="637"/>
                      <a:pt x="1218" y="637"/>
                      <a:pt x="1218" y="637"/>
                    </a:cubicBezTo>
                    <a:cubicBezTo>
                      <a:pt x="1226" y="637"/>
                      <a:pt x="1232" y="626"/>
                      <a:pt x="1231" y="611"/>
                    </a:cubicBezTo>
                    <a:cubicBezTo>
                      <a:pt x="1230" y="596"/>
                      <a:pt x="1223" y="583"/>
                      <a:pt x="1214" y="582"/>
                    </a:cubicBezTo>
                    <a:close/>
                    <a:moveTo>
                      <a:pt x="1244" y="587"/>
                    </a:moveTo>
                    <a:cubicBezTo>
                      <a:pt x="1244" y="587"/>
                      <a:pt x="1244" y="587"/>
                      <a:pt x="1244" y="587"/>
                    </a:cubicBezTo>
                    <a:cubicBezTo>
                      <a:pt x="1237" y="586"/>
                      <a:pt x="1233" y="596"/>
                      <a:pt x="1233" y="611"/>
                    </a:cubicBezTo>
                    <a:cubicBezTo>
                      <a:pt x="1233" y="611"/>
                      <a:pt x="1233" y="611"/>
                      <a:pt x="1233" y="611"/>
                    </a:cubicBezTo>
                    <a:cubicBezTo>
                      <a:pt x="1235" y="626"/>
                      <a:pt x="1240" y="639"/>
                      <a:pt x="1248" y="640"/>
                    </a:cubicBezTo>
                    <a:cubicBezTo>
                      <a:pt x="1248" y="640"/>
                      <a:pt x="1248" y="640"/>
                      <a:pt x="1248" y="640"/>
                    </a:cubicBezTo>
                    <a:cubicBezTo>
                      <a:pt x="1255" y="640"/>
                      <a:pt x="1259" y="630"/>
                      <a:pt x="1258" y="615"/>
                    </a:cubicBezTo>
                    <a:cubicBezTo>
                      <a:pt x="1257" y="601"/>
                      <a:pt x="1251" y="589"/>
                      <a:pt x="1244" y="587"/>
                    </a:cubicBezTo>
                    <a:close/>
                    <a:moveTo>
                      <a:pt x="1268" y="592"/>
                    </a:moveTo>
                    <a:cubicBezTo>
                      <a:pt x="1268" y="592"/>
                      <a:pt x="1268" y="592"/>
                      <a:pt x="1268" y="592"/>
                    </a:cubicBezTo>
                    <a:cubicBezTo>
                      <a:pt x="1262" y="591"/>
                      <a:pt x="1259" y="601"/>
                      <a:pt x="1260" y="615"/>
                    </a:cubicBezTo>
                    <a:cubicBezTo>
                      <a:pt x="1260" y="615"/>
                      <a:pt x="1260" y="615"/>
                      <a:pt x="1260" y="615"/>
                    </a:cubicBezTo>
                    <a:cubicBezTo>
                      <a:pt x="1261" y="630"/>
                      <a:pt x="1266" y="642"/>
                      <a:pt x="1272" y="642"/>
                    </a:cubicBezTo>
                    <a:cubicBezTo>
                      <a:pt x="1272" y="642"/>
                      <a:pt x="1272" y="642"/>
                      <a:pt x="1272" y="642"/>
                    </a:cubicBezTo>
                    <a:cubicBezTo>
                      <a:pt x="1277" y="643"/>
                      <a:pt x="1280" y="633"/>
                      <a:pt x="1279" y="619"/>
                    </a:cubicBezTo>
                    <a:cubicBezTo>
                      <a:pt x="1278" y="606"/>
                      <a:pt x="1274" y="594"/>
                      <a:pt x="1268" y="592"/>
                    </a:cubicBezTo>
                    <a:close/>
                    <a:moveTo>
                      <a:pt x="1286" y="598"/>
                    </a:moveTo>
                    <a:cubicBezTo>
                      <a:pt x="1286" y="598"/>
                      <a:pt x="1286" y="598"/>
                      <a:pt x="1286" y="598"/>
                    </a:cubicBezTo>
                    <a:cubicBezTo>
                      <a:pt x="1282" y="597"/>
                      <a:pt x="1280" y="606"/>
                      <a:pt x="1280" y="619"/>
                    </a:cubicBezTo>
                    <a:cubicBezTo>
                      <a:pt x="1280" y="619"/>
                      <a:pt x="1280" y="619"/>
                      <a:pt x="1280" y="619"/>
                    </a:cubicBezTo>
                    <a:cubicBezTo>
                      <a:pt x="1282" y="633"/>
                      <a:pt x="1278" y="643"/>
                      <a:pt x="1290" y="645"/>
                    </a:cubicBezTo>
                    <a:cubicBezTo>
                      <a:pt x="1290" y="645"/>
                      <a:pt x="1290" y="645"/>
                      <a:pt x="1290" y="645"/>
                    </a:cubicBezTo>
                    <a:cubicBezTo>
                      <a:pt x="1294" y="646"/>
                      <a:pt x="1295" y="636"/>
                      <a:pt x="1294" y="623"/>
                    </a:cubicBezTo>
                    <a:cubicBezTo>
                      <a:pt x="1293" y="610"/>
                      <a:pt x="1290" y="599"/>
                      <a:pt x="1286" y="598"/>
                    </a:cubicBezTo>
                    <a:close/>
                    <a:moveTo>
                      <a:pt x="1298" y="603"/>
                    </a:moveTo>
                    <a:cubicBezTo>
                      <a:pt x="1296" y="607"/>
                      <a:pt x="1294" y="611"/>
                      <a:pt x="1295" y="624"/>
                    </a:cubicBezTo>
                    <a:cubicBezTo>
                      <a:pt x="1295" y="624"/>
                      <a:pt x="1295" y="624"/>
                      <a:pt x="1295" y="624"/>
                    </a:cubicBezTo>
                    <a:cubicBezTo>
                      <a:pt x="1296" y="637"/>
                      <a:pt x="1299" y="652"/>
                      <a:pt x="1302" y="648"/>
                    </a:cubicBezTo>
                    <a:cubicBezTo>
                      <a:pt x="1305" y="645"/>
                      <a:pt x="1305" y="640"/>
                      <a:pt x="1304" y="627"/>
                    </a:cubicBezTo>
                    <a:cubicBezTo>
                      <a:pt x="1303" y="615"/>
                      <a:pt x="1300" y="599"/>
                      <a:pt x="1298" y="603"/>
                    </a:cubicBezTo>
                    <a:close/>
                    <a:moveTo>
                      <a:pt x="49" y="639"/>
                    </a:moveTo>
                    <a:cubicBezTo>
                      <a:pt x="49" y="639"/>
                      <a:pt x="49" y="639"/>
                      <a:pt x="49" y="639"/>
                    </a:cubicBezTo>
                    <a:cubicBezTo>
                      <a:pt x="39" y="640"/>
                      <a:pt x="31" y="653"/>
                      <a:pt x="31" y="669"/>
                    </a:cubicBezTo>
                    <a:cubicBezTo>
                      <a:pt x="31" y="669"/>
                      <a:pt x="31" y="669"/>
                      <a:pt x="31" y="669"/>
                    </a:cubicBezTo>
                    <a:cubicBezTo>
                      <a:pt x="31" y="685"/>
                      <a:pt x="38" y="697"/>
                      <a:pt x="47" y="697"/>
                    </a:cubicBezTo>
                    <a:cubicBezTo>
                      <a:pt x="47" y="697"/>
                      <a:pt x="47" y="697"/>
                      <a:pt x="47" y="697"/>
                    </a:cubicBezTo>
                    <a:cubicBezTo>
                      <a:pt x="57" y="697"/>
                      <a:pt x="65" y="684"/>
                      <a:pt x="66" y="667"/>
                    </a:cubicBezTo>
                    <a:cubicBezTo>
                      <a:pt x="66" y="651"/>
                      <a:pt x="58" y="638"/>
                      <a:pt x="49" y="639"/>
                    </a:cubicBezTo>
                    <a:close/>
                    <a:moveTo>
                      <a:pt x="89" y="636"/>
                    </a:moveTo>
                    <a:cubicBezTo>
                      <a:pt x="89" y="636"/>
                      <a:pt x="89" y="636"/>
                      <a:pt x="89" y="636"/>
                    </a:cubicBezTo>
                    <a:cubicBezTo>
                      <a:pt x="78" y="637"/>
                      <a:pt x="69" y="651"/>
                      <a:pt x="69" y="667"/>
                    </a:cubicBezTo>
                    <a:cubicBezTo>
                      <a:pt x="69" y="667"/>
                      <a:pt x="69" y="667"/>
                      <a:pt x="69" y="667"/>
                    </a:cubicBezTo>
                    <a:cubicBezTo>
                      <a:pt x="69" y="684"/>
                      <a:pt x="76" y="697"/>
                      <a:pt x="88" y="697"/>
                    </a:cubicBezTo>
                    <a:cubicBezTo>
                      <a:pt x="88" y="697"/>
                      <a:pt x="88" y="697"/>
                      <a:pt x="88" y="697"/>
                    </a:cubicBezTo>
                    <a:cubicBezTo>
                      <a:pt x="99" y="697"/>
                      <a:pt x="109" y="683"/>
                      <a:pt x="109" y="666"/>
                    </a:cubicBezTo>
                    <a:cubicBezTo>
                      <a:pt x="109" y="649"/>
                      <a:pt x="101" y="636"/>
                      <a:pt x="89" y="636"/>
                    </a:cubicBezTo>
                    <a:close/>
                    <a:moveTo>
                      <a:pt x="188" y="632"/>
                    </a:moveTo>
                    <a:cubicBezTo>
                      <a:pt x="188" y="632"/>
                      <a:pt x="188" y="632"/>
                      <a:pt x="188" y="632"/>
                    </a:cubicBezTo>
                    <a:cubicBezTo>
                      <a:pt x="174" y="633"/>
                      <a:pt x="163" y="647"/>
                      <a:pt x="163" y="665"/>
                    </a:cubicBezTo>
                    <a:cubicBezTo>
                      <a:pt x="163" y="665"/>
                      <a:pt x="163" y="665"/>
                      <a:pt x="163" y="665"/>
                    </a:cubicBezTo>
                    <a:cubicBezTo>
                      <a:pt x="163" y="683"/>
                      <a:pt x="173" y="697"/>
                      <a:pt x="187" y="697"/>
                    </a:cubicBezTo>
                    <a:cubicBezTo>
                      <a:pt x="187" y="697"/>
                      <a:pt x="187" y="697"/>
                      <a:pt x="187" y="697"/>
                    </a:cubicBezTo>
                    <a:cubicBezTo>
                      <a:pt x="202" y="697"/>
                      <a:pt x="214" y="682"/>
                      <a:pt x="214" y="664"/>
                    </a:cubicBezTo>
                    <a:cubicBezTo>
                      <a:pt x="214" y="645"/>
                      <a:pt x="203" y="631"/>
                      <a:pt x="188" y="632"/>
                    </a:cubicBezTo>
                    <a:close/>
                    <a:moveTo>
                      <a:pt x="247" y="629"/>
                    </a:moveTo>
                    <a:cubicBezTo>
                      <a:pt x="247" y="629"/>
                      <a:pt x="247" y="629"/>
                      <a:pt x="247" y="629"/>
                    </a:cubicBezTo>
                    <a:cubicBezTo>
                      <a:pt x="231" y="630"/>
                      <a:pt x="219" y="645"/>
                      <a:pt x="218" y="664"/>
                    </a:cubicBezTo>
                    <a:cubicBezTo>
                      <a:pt x="218" y="664"/>
                      <a:pt x="218" y="664"/>
                      <a:pt x="218" y="664"/>
                    </a:cubicBezTo>
                    <a:cubicBezTo>
                      <a:pt x="218" y="683"/>
                      <a:pt x="230" y="697"/>
                      <a:pt x="246" y="697"/>
                    </a:cubicBezTo>
                    <a:cubicBezTo>
                      <a:pt x="246" y="697"/>
                      <a:pt x="246" y="697"/>
                      <a:pt x="246" y="697"/>
                    </a:cubicBezTo>
                    <a:cubicBezTo>
                      <a:pt x="262" y="697"/>
                      <a:pt x="275" y="682"/>
                      <a:pt x="275" y="663"/>
                    </a:cubicBezTo>
                    <a:cubicBezTo>
                      <a:pt x="275" y="643"/>
                      <a:pt x="263" y="629"/>
                      <a:pt x="247" y="629"/>
                    </a:cubicBezTo>
                    <a:close/>
                    <a:moveTo>
                      <a:pt x="981" y="629"/>
                    </a:moveTo>
                    <a:cubicBezTo>
                      <a:pt x="981" y="629"/>
                      <a:pt x="981" y="629"/>
                      <a:pt x="981" y="629"/>
                    </a:cubicBezTo>
                    <a:cubicBezTo>
                      <a:pt x="965" y="629"/>
                      <a:pt x="952" y="643"/>
                      <a:pt x="952" y="663"/>
                    </a:cubicBezTo>
                    <a:cubicBezTo>
                      <a:pt x="952" y="663"/>
                      <a:pt x="952" y="663"/>
                      <a:pt x="952" y="663"/>
                    </a:cubicBezTo>
                    <a:cubicBezTo>
                      <a:pt x="953" y="682"/>
                      <a:pt x="966" y="697"/>
                      <a:pt x="982" y="697"/>
                    </a:cubicBezTo>
                    <a:cubicBezTo>
                      <a:pt x="982" y="697"/>
                      <a:pt x="982" y="697"/>
                      <a:pt x="982" y="697"/>
                    </a:cubicBezTo>
                    <a:cubicBezTo>
                      <a:pt x="998" y="697"/>
                      <a:pt x="1010" y="682"/>
                      <a:pt x="1010" y="664"/>
                    </a:cubicBezTo>
                    <a:cubicBezTo>
                      <a:pt x="1009" y="645"/>
                      <a:pt x="997" y="630"/>
                      <a:pt x="981" y="629"/>
                    </a:cubicBezTo>
                    <a:close/>
                    <a:moveTo>
                      <a:pt x="1040" y="631"/>
                    </a:moveTo>
                    <a:cubicBezTo>
                      <a:pt x="1040" y="631"/>
                      <a:pt x="1040" y="631"/>
                      <a:pt x="1040" y="631"/>
                    </a:cubicBezTo>
                    <a:cubicBezTo>
                      <a:pt x="1025" y="631"/>
                      <a:pt x="1014" y="645"/>
                      <a:pt x="1014" y="664"/>
                    </a:cubicBezTo>
                    <a:cubicBezTo>
                      <a:pt x="1014" y="664"/>
                      <a:pt x="1014" y="664"/>
                      <a:pt x="1014" y="664"/>
                    </a:cubicBezTo>
                    <a:cubicBezTo>
                      <a:pt x="1015" y="683"/>
                      <a:pt x="1026" y="697"/>
                      <a:pt x="1041" y="697"/>
                    </a:cubicBezTo>
                    <a:cubicBezTo>
                      <a:pt x="1041" y="697"/>
                      <a:pt x="1041" y="697"/>
                      <a:pt x="1041" y="697"/>
                    </a:cubicBezTo>
                    <a:cubicBezTo>
                      <a:pt x="1056" y="697"/>
                      <a:pt x="1066" y="683"/>
                      <a:pt x="1066" y="665"/>
                    </a:cubicBezTo>
                    <a:cubicBezTo>
                      <a:pt x="1066" y="647"/>
                      <a:pt x="1055" y="632"/>
                      <a:pt x="1040" y="631"/>
                    </a:cubicBezTo>
                    <a:close/>
                    <a:moveTo>
                      <a:pt x="1094" y="634"/>
                    </a:moveTo>
                    <a:cubicBezTo>
                      <a:pt x="1094" y="634"/>
                      <a:pt x="1094" y="634"/>
                      <a:pt x="1094" y="634"/>
                    </a:cubicBezTo>
                    <a:cubicBezTo>
                      <a:pt x="1080" y="633"/>
                      <a:pt x="1070" y="647"/>
                      <a:pt x="1070" y="665"/>
                    </a:cubicBezTo>
                    <a:cubicBezTo>
                      <a:pt x="1070" y="665"/>
                      <a:pt x="1070" y="665"/>
                      <a:pt x="1070" y="665"/>
                    </a:cubicBezTo>
                    <a:cubicBezTo>
                      <a:pt x="1071" y="683"/>
                      <a:pt x="1081" y="697"/>
                      <a:pt x="1095" y="697"/>
                    </a:cubicBezTo>
                    <a:cubicBezTo>
                      <a:pt x="1095" y="697"/>
                      <a:pt x="1095" y="697"/>
                      <a:pt x="1095" y="697"/>
                    </a:cubicBezTo>
                    <a:cubicBezTo>
                      <a:pt x="1108" y="697"/>
                      <a:pt x="1117" y="683"/>
                      <a:pt x="1117" y="666"/>
                    </a:cubicBezTo>
                    <a:cubicBezTo>
                      <a:pt x="1117" y="648"/>
                      <a:pt x="1107" y="634"/>
                      <a:pt x="1094" y="634"/>
                    </a:cubicBezTo>
                    <a:close/>
                    <a:moveTo>
                      <a:pt x="1141" y="636"/>
                    </a:moveTo>
                    <a:cubicBezTo>
                      <a:pt x="1141" y="636"/>
                      <a:pt x="1141" y="636"/>
                      <a:pt x="1141" y="636"/>
                    </a:cubicBezTo>
                    <a:cubicBezTo>
                      <a:pt x="1130" y="636"/>
                      <a:pt x="1121" y="649"/>
                      <a:pt x="1121" y="666"/>
                    </a:cubicBezTo>
                    <a:cubicBezTo>
                      <a:pt x="1121" y="666"/>
                      <a:pt x="1121" y="666"/>
                      <a:pt x="1121" y="666"/>
                    </a:cubicBezTo>
                    <a:cubicBezTo>
                      <a:pt x="1121" y="683"/>
                      <a:pt x="1131" y="697"/>
                      <a:pt x="1142" y="697"/>
                    </a:cubicBezTo>
                    <a:cubicBezTo>
                      <a:pt x="1142" y="697"/>
                      <a:pt x="1142" y="697"/>
                      <a:pt x="1142" y="697"/>
                    </a:cubicBezTo>
                    <a:cubicBezTo>
                      <a:pt x="1154" y="697"/>
                      <a:pt x="1162" y="684"/>
                      <a:pt x="1162" y="667"/>
                    </a:cubicBezTo>
                    <a:cubicBezTo>
                      <a:pt x="1162" y="650"/>
                      <a:pt x="1153" y="637"/>
                      <a:pt x="1141" y="636"/>
                    </a:cubicBezTo>
                    <a:close/>
                    <a:moveTo>
                      <a:pt x="1183" y="639"/>
                    </a:moveTo>
                    <a:cubicBezTo>
                      <a:pt x="1183" y="639"/>
                      <a:pt x="1183" y="639"/>
                      <a:pt x="1183" y="639"/>
                    </a:cubicBezTo>
                    <a:cubicBezTo>
                      <a:pt x="1173" y="638"/>
                      <a:pt x="1165" y="651"/>
                      <a:pt x="1165" y="667"/>
                    </a:cubicBezTo>
                    <a:cubicBezTo>
                      <a:pt x="1165" y="667"/>
                      <a:pt x="1165" y="667"/>
                      <a:pt x="1165" y="667"/>
                    </a:cubicBezTo>
                    <a:cubicBezTo>
                      <a:pt x="1166" y="684"/>
                      <a:pt x="1174" y="697"/>
                      <a:pt x="1184" y="697"/>
                    </a:cubicBezTo>
                    <a:cubicBezTo>
                      <a:pt x="1184" y="697"/>
                      <a:pt x="1184" y="697"/>
                      <a:pt x="1184" y="697"/>
                    </a:cubicBezTo>
                    <a:cubicBezTo>
                      <a:pt x="1194" y="697"/>
                      <a:pt x="1201" y="685"/>
                      <a:pt x="1201" y="668"/>
                    </a:cubicBezTo>
                    <a:cubicBezTo>
                      <a:pt x="1200" y="652"/>
                      <a:pt x="1193" y="639"/>
                      <a:pt x="1183" y="639"/>
                    </a:cubicBezTo>
                    <a:close/>
                    <a:moveTo>
                      <a:pt x="1218" y="641"/>
                    </a:moveTo>
                    <a:cubicBezTo>
                      <a:pt x="1218" y="641"/>
                      <a:pt x="1218" y="641"/>
                      <a:pt x="1218" y="641"/>
                    </a:cubicBezTo>
                    <a:cubicBezTo>
                      <a:pt x="1210" y="641"/>
                      <a:pt x="1204" y="653"/>
                      <a:pt x="1203" y="668"/>
                    </a:cubicBezTo>
                    <a:cubicBezTo>
                      <a:pt x="1203" y="668"/>
                      <a:pt x="1203" y="668"/>
                      <a:pt x="1203" y="668"/>
                    </a:cubicBezTo>
                    <a:cubicBezTo>
                      <a:pt x="1204" y="685"/>
                      <a:pt x="1211" y="697"/>
                      <a:pt x="1219" y="697"/>
                    </a:cubicBezTo>
                    <a:cubicBezTo>
                      <a:pt x="1219" y="697"/>
                      <a:pt x="1219" y="697"/>
                      <a:pt x="1219" y="697"/>
                    </a:cubicBezTo>
                    <a:cubicBezTo>
                      <a:pt x="1228" y="697"/>
                      <a:pt x="1234" y="685"/>
                      <a:pt x="1234" y="670"/>
                    </a:cubicBezTo>
                    <a:cubicBezTo>
                      <a:pt x="1233" y="654"/>
                      <a:pt x="1227" y="642"/>
                      <a:pt x="1218" y="641"/>
                    </a:cubicBezTo>
                    <a:close/>
                    <a:moveTo>
                      <a:pt x="1248" y="644"/>
                    </a:moveTo>
                    <a:cubicBezTo>
                      <a:pt x="1248" y="644"/>
                      <a:pt x="1248" y="644"/>
                      <a:pt x="1248" y="644"/>
                    </a:cubicBezTo>
                    <a:cubicBezTo>
                      <a:pt x="1241" y="643"/>
                      <a:pt x="1235" y="655"/>
                      <a:pt x="1236" y="670"/>
                    </a:cubicBezTo>
                    <a:cubicBezTo>
                      <a:pt x="1236" y="670"/>
                      <a:pt x="1236" y="670"/>
                      <a:pt x="1236" y="670"/>
                    </a:cubicBezTo>
                    <a:cubicBezTo>
                      <a:pt x="1236" y="685"/>
                      <a:pt x="1242" y="697"/>
                      <a:pt x="1249" y="697"/>
                    </a:cubicBezTo>
                    <a:cubicBezTo>
                      <a:pt x="1249" y="697"/>
                      <a:pt x="1249" y="697"/>
                      <a:pt x="1249" y="697"/>
                    </a:cubicBezTo>
                    <a:cubicBezTo>
                      <a:pt x="1256" y="697"/>
                      <a:pt x="1261" y="686"/>
                      <a:pt x="1261" y="671"/>
                    </a:cubicBezTo>
                    <a:cubicBezTo>
                      <a:pt x="1260" y="656"/>
                      <a:pt x="1255" y="644"/>
                      <a:pt x="1248" y="644"/>
                    </a:cubicBezTo>
                    <a:close/>
                    <a:moveTo>
                      <a:pt x="1272" y="646"/>
                    </a:moveTo>
                    <a:cubicBezTo>
                      <a:pt x="1272" y="646"/>
                      <a:pt x="1272" y="646"/>
                      <a:pt x="1272" y="646"/>
                    </a:cubicBezTo>
                    <a:cubicBezTo>
                      <a:pt x="1267" y="646"/>
                      <a:pt x="1262" y="656"/>
                      <a:pt x="1262" y="671"/>
                    </a:cubicBezTo>
                    <a:cubicBezTo>
                      <a:pt x="1262" y="671"/>
                      <a:pt x="1262" y="671"/>
                      <a:pt x="1262" y="671"/>
                    </a:cubicBezTo>
                    <a:cubicBezTo>
                      <a:pt x="1263" y="686"/>
                      <a:pt x="1268" y="697"/>
                      <a:pt x="1273" y="697"/>
                    </a:cubicBezTo>
                    <a:cubicBezTo>
                      <a:pt x="1273" y="697"/>
                      <a:pt x="1273" y="697"/>
                      <a:pt x="1273" y="697"/>
                    </a:cubicBezTo>
                    <a:cubicBezTo>
                      <a:pt x="1279" y="697"/>
                      <a:pt x="1282" y="686"/>
                      <a:pt x="1282" y="672"/>
                    </a:cubicBezTo>
                    <a:cubicBezTo>
                      <a:pt x="1281" y="658"/>
                      <a:pt x="1277" y="647"/>
                      <a:pt x="1272" y="646"/>
                    </a:cubicBezTo>
                    <a:close/>
                    <a:moveTo>
                      <a:pt x="1290" y="649"/>
                    </a:moveTo>
                    <a:cubicBezTo>
                      <a:pt x="1290" y="649"/>
                      <a:pt x="1290" y="649"/>
                      <a:pt x="1290" y="649"/>
                    </a:cubicBezTo>
                    <a:cubicBezTo>
                      <a:pt x="1286" y="648"/>
                      <a:pt x="1283" y="659"/>
                      <a:pt x="1283" y="672"/>
                    </a:cubicBezTo>
                    <a:cubicBezTo>
                      <a:pt x="1283" y="672"/>
                      <a:pt x="1283" y="672"/>
                      <a:pt x="1283" y="672"/>
                    </a:cubicBezTo>
                    <a:cubicBezTo>
                      <a:pt x="1284" y="686"/>
                      <a:pt x="1280" y="697"/>
                      <a:pt x="1291" y="697"/>
                    </a:cubicBezTo>
                    <a:cubicBezTo>
                      <a:pt x="1291" y="697"/>
                      <a:pt x="1291" y="697"/>
                      <a:pt x="1291" y="697"/>
                    </a:cubicBezTo>
                    <a:cubicBezTo>
                      <a:pt x="1295" y="697"/>
                      <a:pt x="1297" y="686"/>
                      <a:pt x="1297" y="673"/>
                    </a:cubicBezTo>
                    <a:cubicBezTo>
                      <a:pt x="1296" y="660"/>
                      <a:pt x="1301" y="651"/>
                      <a:pt x="1290" y="649"/>
                    </a:cubicBezTo>
                    <a:close/>
                    <a:moveTo>
                      <a:pt x="1302" y="651"/>
                    </a:moveTo>
                    <a:cubicBezTo>
                      <a:pt x="1298" y="655"/>
                      <a:pt x="1298" y="660"/>
                      <a:pt x="1298" y="674"/>
                    </a:cubicBezTo>
                    <a:cubicBezTo>
                      <a:pt x="1298" y="674"/>
                      <a:pt x="1298" y="674"/>
                      <a:pt x="1298" y="674"/>
                    </a:cubicBezTo>
                    <a:cubicBezTo>
                      <a:pt x="1298" y="686"/>
                      <a:pt x="1301" y="699"/>
                      <a:pt x="1303" y="697"/>
                    </a:cubicBezTo>
                    <a:cubicBezTo>
                      <a:pt x="1306" y="695"/>
                      <a:pt x="1307" y="687"/>
                      <a:pt x="1307" y="675"/>
                    </a:cubicBezTo>
                    <a:cubicBezTo>
                      <a:pt x="1306" y="662"/>
                      <a:pt x="1306" y="648"/>
                      <a:pt x="1302" y="651"/>
                    </a:cubicBezTo>
                    <a:close/>
                    <a:moveTo>
                      <a:pt x="47" y="701"/>
                    </a:moveTo>
                    <a:cubicBezTo>
                      <a:pt x="47" y="701"/>
                      <a:pt x="47" y="701"/>
                      <a:pt x="47" y="701"/>
                    </a:cubicBezTo>
                    <a:cubicBezTo>
                      <a:pt x="38" y="702"/>
                      <a:pt x="31" y="714"/>
                      <a:pt x="31" y="730"/>
                    </a:cubicBezTo>
                    <a:cubicBezTo>
                      <a:pt x="31" y="730"/>
                      <a:pt x="31" y="730"/>
                      <a:pt x="31" y="730"/>
                    </a:cubicBezTo>
                    <a:cubicBezTo>
                      <a:pt x="32" y="746"/>
                      <a:pt x="40" y="759"/>
                      <a:pt x="49" y="760"/>
                    </a:cubicBezTo>
                    <a:cubicBezTo>
                      <a:pt x="49" y="760"/>
                      <a:pt x="49" y="760"/>
                      <a:pt x="49" y="760"/>
                    </a:cubicBezTo>
                    <a:cubicBezTo>
                      <a:pt x="59" y="760"/>
                      <a:pt x="66" y="748"/>
                      <a:pt x="66" y="731"/>
                    </a:cubicBezTo>
                    <a:cubicBezTo>
                      <a:pt x="65" y="715"/>
                      <a:pt x="58" y="702"/>
                      <a:pt x="47" y="701"/>
                    </a:cubicBezTo>
                    <a:close/>
                    <a:moveTo>
                      <a:pt x="982" y="702"/>
                    </a:moveTo>
                    <a:cubicBezTo>
                      <a:pt x="982" y="702"/>
                      <a:pt x="982" y="702"/>
                      <a:pt x="982" y="702"/>
                    </a:cubicBezTo>
                    <a:cubicBezTo>
                      <a:pt x="966" y="703"/>
                      <a:pt x="953" y="718"/>
                      <a:pt x="952" y="737"/>
                    </a:cubicBezTo>
                    <a:cubicBezTo>
                      <a:pt x="952" y="737"/>
                      <a:pt x="952" y="737"/>
                      <a:pt x="952" y="737"/>
                    </a:cubicBezTo>
                    <a:cubicBezTo>
                      <a:pt x="953" y="756"/>
                      <a:pt x="965" y="771"/>
                      <a:pt x="981" y="770"/>
                    </a:cubicBezTo>
                    <a:cubicBezTo>
                      <a:pt x="981" y="770"/>
                      <a:pt x="981" y="770"/>
                      <a:pt x="981" y="770"/>
                    </a:cubicBezTo>
                    <a:cubicBezTo>
                      <a:pt x="997" y="770"/>
                      <a:pt x="1009" y="754"/>
                      <a:pt x="1010" y="736"/>
                    </a:cubicBezTo>
                    <a:cubicBezTo>
                      <a:pt x="1010" y="717"/>
                      <a:pt x="998" y="702"/>
                      <a:pt x="982" y="702"/>
                    </a:cubicBezTo>
                    <a:close/>
                    <a:moveTo>
                      <a:pt x="1041" y="702"/>
                    </a:moveTo>
                    <a:cubicBezTo>
                      <a:pt x="1041" y="702"/>
                      <a:pt x="1041" y="702"/>
                      <a:pt x="1041" y="702"/>
                    </a:cubicBezTo>
                    <a:cubicBezTo>
                      <a:pt x="1027" y="703"/>
                      <a:pt x="1014" y="717"/>
                      <a:pt x="1014" y="736"/>
                    </a:cubicBezTo>
                    <a:cubicBezTo>
                      <a:pt x="1014" y="736"/>
                      <a:pt x="1014" y="736"/>
                      <a:pt x="1014" y="736"/>
                    </a:cubicBezTo>
                    <a:cubicBezTo>
                      <a:pt x="1014" y="755"/>
                      <a:pt x="1025" y="768"/>
                      <a:pt x="1040" y="768"/>
                    </a:cubicBezTo>
                    <a:cubicBezTo>
                      <a:pt x="1040" y="768"/>
                      <a:pt x="1040" y="768"/>
                      <a:pt x="1040" y="768"/>
                    </a:cubicBezTo>
                    <a:cubicBezTo>
                      <a:pt x="1055" y="767"/>
                      <a:pt x="1066" y="753"/>
                      <a:pt x="1066" y="734"/>
                    </a:cubicBezTo>
                    <a:cubicBezTo>
                      <a:pt x="1066" y="716"/>
                      <a:pt x="1056" y="702"/>
                      <a:pt x="1041" y="702"/>
                    </a:cubicBezTo>
                    <a:close/>
                    <a:moveTo>
                      <a:pt x="1095" y="702"/>
                    </a:moveTo>
                    <a:cubicBezTo>
                      <a:pt x="1095" y="702"/>
                      <a:pt x="1095" y="702"/>
                      <a:pt x="1095" y="702"/>
                    </a:cubicBezTo>
                    <a:cubicBezTo>
                      <a:pt x="1082" y="702"/>
                      <a:pt x="1070" y="716"/>
                      <a:pt x="1070" y="734"/>
                    </a:cubicBezTo>
                    <a:cubicBezTo>
                      <a:pt x="1070" y="734"/>
                      <a:pt x="1070" y="734"/>
                      <a:pt x="1070" y="734"/>
                    </a:cubicBezTo>
                    <a:cubicBezTo>
                      <a:pt x="1070" y="753"/>
                      <a:pt x="1080" y="766"/>
                      <a:pt x="1093" y="765"/>
                    </a:cubicBezTo>
                    <a:cubicBezTo>
                      <a:pt x="1093" y="765"/>
                      <a:pt x="1093" y="765"/>
                      <a:pt x="1093" y="765"/>
                    </a:cubicBezTo>
                    <a:cubicBezTo>
                      <a:pt x="1106" y="765"/>
                      <a:pt x="1116" y="751"/>
                      <a:pt x="1117" y="733"/>
                    </a:cubicBezTo>
                    <a:cubicBezTo>
                      <a:pt x="1117" y="716"/>
                      <a:pt x="1108" y="702"/>
                      <a:pt x="1095" y="702"/>
                    </a:cubicBezTo>
                    <a:close/>
                    <a:moveTo>
                      <a:pt x="1142" y="702"/>
                    </a:moveTo>
                    <a:cubicBezTo>
                      <a:pt x="1142" y="702"/>
                      <a:pt x="1142" y="702"/>
                      <a:pt x="1142" y="702"/>
                    </a:cubicBezTo>
                    <a:cubicBezTo>
                      <a:pt x="1131" y="702"/>
                      <a:pt x="1121" y="715"/>
                      <a:pt x="1121" y="733"/>
                    </a:cubicBezTo>
                    <a:cubicBezTo>
                      <a:pt x="1121" y="733"/>
                      <a:pt x="1121" y="733"/>
                      <a:pt x="1121" y="733"/>
                    </a:cubicBezTo>
                    <a:cubicBezTo>
                      <a:pt x="1120" y="750"/>
                      <a:pt x="1129" y="763"/>
                      <a:pt x="1141" y="763"/>
                    </a:cubicBezTo>
                    <a:cubicBezTo>
                      <a:pt x="1141" y="763"/>
                      <a:pt x="1141" y="763"/>
                      <a:pt x="1141" y="763"/>
                    </a:cubicBezTo>
                    <a:cubicBezTo>
                      <a:pt x="1152" y="762"/>
                      <a:pt x="1161" y="748"/>
                      <a:pt x="1162" y="732"/>
                    </a:cubicBezTo>
                    <a:cubicBezTo>
                      <a:pt x="1162" y="715"/>
                      <a:pt x="1154" y="702"/>
                      <a:pt x="1142" y="702"/>
                    </a:cubicBezTo>
                    <a:close/>
                    <a:moveTo>
                      <a:pt x="1184" y="701"/>
                    </a:moveTo>
                    <a:cubicBezTo>
                      <a:pt x="1184" y="701"/>
                      <a:pt x="1184" y="701"/>
                      <a:pt x="1184" y="701"/>
                    </a:cubicBezTo>
                    <a:cubicBezTo>
                      <a:pt x="1174" y="702"/>
                      <a:pt x="1166" y="715"/>
                      <a:pt x="1165" y="731"/>
                    </a:cubicBezTo>
                    <a:cubicBezTo>
                      <a:pt x="1165" y="731"/>
                      <a:pt x="1165" y="731"/>
                      <a:pt x="1165" y="731"/>
                    </a:cubicBezTo>
                    <a:cubicBezTo>
                      <a:pt x="1165" y="748"/>
                      <a:pt x="1172" y="761"/>
                      <a:pt x="1182" y="760"/>
                    </a:cubicBezTo>
                    <a:cubicBezTo>
                      <a:pt x="1182" y="760"/>
                      <a:pt x="1182" y="760"/>
                      <a:pt x="1182" y="760"/>
                    </a:cubicBezTo>
                    <a:cubicBezTo>
                      <a:pt x="1192" y="759"/>
                      <a:pt x="1200" y="746"/>
                      <a:pt x="1201" y="730"/>
                    </a:cubicBezTo>
                    <a:cubicBezTo>
                      <a:pt x="1201" y="714"/>
                      <a:pt x="1194" y="702"/>
                      <a:pt x="1184" y="701"/>
                    </a:cubicBezTo>
                    <a:close/>
                    <a:moveTo>
                      <a:pt x="1219" y="701"/>
                    </a:moveTo>
                    <a:cubicBezTo>
                      <a:pt x="1219" y="701"/>
                      <a:pt x="1219" y="701"/>
                      <a:pt x="1219" y="701"/>
                    </a:cubicBezTo>
                    <a:cubicBezTo>
                      <a:pt x="1211" y="702"/>
                      <a:pt x="1203" y="714"/>
                      <a:pt x="1203" y="730"/>
                    </a:cubicBezTo>
                    <a:cubicBezTo>
                      <a:pt x="1203" y="730"/>
                      <a:pt x="1203" y="730"/>
                      <a:pt x="1203" y="730"/>
                    </a:cubicBezTo>
                    <a:cubicBezTo>
                      <a:pt x="1203" y="746"/>
                      <a:pt x="1210" y="758"/>
                      <a:pt x="1218" y="757"/>
                    </a:cubicBezTo>
                    <a:cubicBezTo>
                      <a:pt x="1218" y="757"/>
                      <a:pt x="1218" y="757"/>
                      <a:pt x="1218" y="757"/>
                    </a:cubicBezTo>
                    <a:cubicBezTo>
                      <a:pt x="1227" y="756"/>
                      <a:pt x="1233" y="744"/>
                      <a:pt x="1234" y="729"/>
                    </a:cubicBezTo>
                    <a:cubicBezTo>
                      <a:pt x="1234" y="713"/>
                      <a:pt x="1228" y="701"/>
                      <a:pt x="1219" y="701"/>
                    </a:cubicBezTo>
                    <a:close/>
                    <a:moveTo>
                      <a:pt x="1249" y="701"/>
                    </a:moveTo>
                    <a:cubicBezTo>
                      <a:pt x="1249" y="701"/>
                      <a:pt x="1249" y="701"/>
                      <a:pt x="1249" y="701"/>
                    </a:cubicBezTo>
                    <a:cubicBezTo>
                      <a:pt x="1242" y="701"/>
                      <a:pt x="1236" y="713"/>
                      <a:pt x="1236" y="728"/>
                    </a:cubicBezTo>
                    <a:cubicBezTo>
                      <a:pt x="1236" y="728"/>
                      <a:pt x="1236" y="728"/>
                      <a:pt x="1236" y="728"/>
                    </a:cubicBezTo>
                    <a:cubicBezTo>
                      <a:pt x="1236" y="744"/>
                      <a:pt x="1241" y="755"/>
                      <a:pt x="1248" y="754"/>
                    </a:cubicBezTo>
                    <a:cubicBezTo>
                      <a:pt x="1248" y="754"/>
                      <a:pt x="1248" y="754"/>
                      <a:pt x="1248" y="754"/>
                    </a:cubicBezTo>
                    <a:cubicBezTo>
                      <a:pt x="1255" y="753"/>
                      <a:pt x="1260" y="742"/>
                      <a:pt x="1261" y="727"/>
                    </a:cubicBezTo>
                    <a:cubicBezTo>
                      <a:pt x="1261" y="712"/>
                      <a:pt x="1256" y="701"/>
                      <a:pt x="1249" y="701"/>
                    </a:cubicBezTo>
                    <a:close/>
                    <a:moveTo>
                      <a:pt x="1273" y="701"/>
                    </a:moveTo>
                    <a:cubicBezTo>
                      <a:pt x="1273" y="701"/>
                      <a:pt x="1273" y="701"/>
                      <a:pt x="1273" y="701"/>
                    </a:cubicBezTo>
                    <a:cubicBezTo>
                      <a:pt x="1267" y="701"/>
                      <a:pt x="1263" y="712"/>
                      <a:pt x="1262" y="727"/>
                    </a:cubicBezTo>
                    <a:cubicBezTo>
                      <a:pt x="1262" y="727"/>
                      <a:pt x="1262" y="727"/>
                      <a:pt x="1262" y="727"/>
                    </a:cubicBezTo>
                    <a:cubicBezTo>
                      <a:pt x="1262" y="741"/>
                      <a:pt x="1266" y="752"/>
                      <a:pt x="1272" y="751"/>
                    </a:cubicBezTo>
                    <a:cubicBezTo>
                      <a:pt x="1272" y="751"/>
                      <a:pt x="1272" y="751"/>
                      <a:pt x="1272" y="751"/>
                    </a:cubicBezTo>
                    <a:cubicBezTo>
                      <a:pt x="1277" y="750"/>
                      <a:pt x="1281" y="739"/>
                      <a:pt x="1282" y="725"/>
                    </a:cubicBezTo>
                    <a:cubicBezTo>
                      <a:pt x="1282" y="712"/>
                      <a:pt x="1278" y="701"/>
                      <a:pt x="1273" y="701"/>
                    </a:cubicBezTo>
                    <a:close/>
                    <a:moveTo>
                      <a:pt x="1291" y="701"/>
                    </a:moveTo>
                    <a:cubicBezTo>
                      <a:pt x="1291" y="701"/>
                      <a:pt x="1291" y="701"/>
                      <a:pt x="1291" y="701"/>
                    </a:cubicBezTo>
                    <a:cubicBezTo>
                      <a:pt x="1287" y="701"/>
                      <a:pt x="1284" y="711"/>
                      <a:pt x="1283" y="725"/>
                    </a:cubicBezTo>
                    <a:cubicBezTo>
                      <a:pt x="1283" y="725"/>
                      <a:pt x="1283" y="725"/>
                      <a:pt x="1283" y="725"/>
                    </a:cubicBezTo>
                    <a:cubicBezTo>
                      <a:pt x="1283" y="739"/>
                      <a:pt x="1286" y="750"/>
                      <a:pt x="1290" y="749"/>
                    </a:cubicBezTo>
                    <a:cubicBezTo>
                      <a:pt x="1290" y="749"/>
                      <a:pt x="1290" y="749"/>
                      <a:pt x="1290" y="749"/>
                    </a:cubicBezTo>
                    <a:cubicBezTo>
                      <a:pt x="1293" y="748"/>
                      <a:pt x="1296" y="737"/>
                      <a:pt x="1297" y="724"/>
                    </a:cubicBezTo>
                    <a:cubicBezTo>
                      <a:pt x="1297" y="711"/>
                      <a:pt x="1302" y="701"/>
                      <a:pt x="1291" y="701"/>
                    </a:cubicBezTo>
                    <a:close/>
                    <a:moveTo>
                      <a:pt x="1303" y="700"/>
                    </a:moveTo>
                    <a:cubicBezTo>
                      <a:pt x="1299" y="704"/>
                      <a:pt x="1298" y="711"/>
                      <a:pt x="1298" y="724"/>
                    </a:cubicBezTo>
                    <a:cubicBezTo>
                      <a:pt x="1298" y="724"/>
                      <a:pt x="1298" y="724"/>
                      <a:pt x="1298" y="724"/>
                    </a:cubicBezTo>
                    <a:cubicBezTo>
                      <a:pt x="1298" y="737"/>
                      <a:pt x="1298" y="750"/>
                      <a:pt x="1302" y="746"/>
                    </a:cubicBezTo>
                    <a:cubicBezTo>
                      <a:pt x="1306" y="742"/>
                      <a:pt x="1306" y="735"/>
                      <a:pt x="1306" y="722"/>
                    </a:cubicBezTo>
                    <a:cubicBezTo>
                      <a:pt x="1307" y="710"/>
                      <a:pt x="1307" y="697"/>
                      <a:pt x="1303" y="700"/>
                    </a:cubicBezTo>
                    <a:close/>
                    <a:moveTo>
                      <a:pt x="90" y="767"/>
                    </a:moveTo>
                    <a:cubicBezTo>
                      <a:pt x="90" y="767"/>
                      <a:pt x="90" y="767"/>
                      <a:pt x="90" y="767"/>
                    </a:cubicBezTo>
                    <a:cubicBezTo>
                      <a:pt x="79" y="766"/>
                      <a:pt x="71" y="779"/>
                      <a:pt x="72" y="795"/>
                    </a:cubicBezTo>
                    <a:cubicBezTo>
                      <a:pt x="72" y="795"/>
                      <a:pt x="72" y="795"/>
                      <a:pt x="72" y="795"/>
                    </a:cubicBezTo>
                    <a:cubicBezTo>
                      <a:pt x="73" y="811"/>
                      <a:pt x="82" y="825"/>
                      <a:pt x="94" y="826"/>
                    </a:cubicBezTo>
                    <a:cubicBezTo>
                      <a:pt x="94" y="826"/>
                      <a:pt x="94" y="826"/>
                      <a:pt x="94" y="826"/>
                    </a:cubicBezTo>
                    <a:cubicBezTo>
                      <a:pt x="105" y="828"/>
                      <a:pt x="113" y="816"/>
                      <a:pt x="112" y="799"/>
                    </a:cubicBezTo>
                    <a:cubicBezTo>
                      <a:pt x="111" y="782"/>
                      <a:pt x="101" y="768"/>
                      <a:pt x="90" y="767"/>
                    </a:cubicBezTo>
                    <a:close/>
                    <a:moveTo>
                      <a:pt x="189" y="772"/>
                    </a:moveTo>
                    <a:cubicBezTo>
                      <a:pt x="189" y="772"/>
                      <a:pt x="189" y="772"/>
                      <a:pt x="189" y="772"/>
                    </a:cubicBezTo>
                    <a:cubicBezTo>
                      <a:pt x="174" y="772"/>
                      <a:pt x="165" y="785"/>
                      <a:pt x="165" y="803"/>
                    </a:cubicBezTo>
                    <a:cubicBezTo>
                      <a:pt x="165" y="803"/>
                      <a:pt x="165" y="803"/>
                      <a:pt x="165" y="803"/>
                    </a:cubicBezTo>
                    <a:cubicBezTo>
                      <a:pt x="167" y="821"/>
                      <a:pt x="179" y="835"/>
                      <a:pt x="192" y="837"/>
                    </a:cubicBezTo>
                    <a:cubicBezTo>
                      <a:pt x="192" y="837"/>
                      <a:pt x="192" y="837"/>
                      <a:pt x="192" y="837"/>
                    </a:cubicBezTo>
                    <a:cubicBezTo>
                      <a:pt x="207" y="838"/>
                      <a:pt x="217" y="825"/>
                      <a:pt x="217" y="807"/>
                    </a:cubicBezTo>
                    <a:cubicBezTo>
                      <a:pt x="215" y="788"/>
                      <a:pt x="203" y="773"/>
                      <a:pt x="189" y="772"/>
                    </a:cubicBezTo>
                    <a:close/>
                    <a:moveTo>
                      <a:pt x="916" y="778"/>
                    </a:moveTo>
                    <a:cubicBezTo>
                      <a:pt x="916" y="778"/>
                      <a:pt x="916" y="778"/>
                      <a:pt x="916" y="778"/>
                    </a:cubicBezTo>
                    <a:cubicBezTo>
                      <a:pt x="898" y="779"/>
                      <a:pt x="884" y="795"/>
                      <a:pt x="883" y="814"/>
                    </a:cubicBezTo>
                    <a:cubicBezTo>
                      <a:pt x="883" y="814"/>
                      <a:pt x="883" y="814"/>
                      <a:pt x="883" y="814"/>
                    </a:cubicBezTo>
                    <a:cubicBezTo>
                      <a:pt x="883" y="834"/>
                      <a:pt x="896" y="847"/>
                      <a:pt x="913" y="847"/>
                    </a:cubicBezTo>
                    <a:cubicBezTo>
                      <a:pt x="913" y="847"/>
                      <a:pt x="913" y="847"/>
                      <a:pt x="913" y="847"/>
                    </a:cubicBezTo>
                    <a:cubicBezTo>
                      <a:pt x="930" y="845"/>
                      <a:pt x="944" y="830"/>
                      <a:pt x="945" y="811"/>
                    </a:cubicBezTo>
                    <a:cubicBezTo>
                      <a:pt x="946" y="792"/>
                      <a:pt x="933" y="778"/>
                      <a:pt x="916" y="778"/>
                    </a:cubicBezTo>
                    <a:close/>
                    <a:moveTo>
                      <a:pt x="981" y="775"/>
                    </a:moveTo>
                    <a:cubicBezTo>
                      <a:pt x="981" y="775"/>
                      <a:pt x="981" y="775"/>
                      <a:pt x="981" y="775"/>
                    </a:cubicBezTo>
                    <a:cubicBezTo>
                      <a:pt x="964" y="776"/>
                      <a:pt x="951" y="792"/>
                      <a:pt x="950" y="811"/>
                    </a:cubicBezTo>
                    <a:cubicBezTo>
                      <a:pt x="950" y="811"/>
                      <a:pt x="950" y="811"/>
                      <a:pt x="950" y="811"/>
                    </a:cubicBezTo>
                    <a:cubicBezTo>
                      <a:pt x="949" y="830"/>
                      <a:pt x="961" y="843"/>
                      <a:pt x="977" y="842"/>
                    </a:cubicBezTo>
                    <a:cubicBezTo>
                      <a:pt x="977" y="842"/>
                      <a:pt x="977" y="842"/>
                      <a:pt x="977" y="842"/>
                    </a:cubicBezTo>
                    <a:cubicBezTo>
                      <a:pt x="993" y="841"/>
                      <a:pt x="1006" y="826"/>
                      <a:pt x="1007" y="807"/>
                    </a:cubicBezTo>
                    <a:cubicBezTo>
                      <a:pt x="1008" y="789"/>
                      <a:pt x="997" y="775"/>
                      <a:pt x="981" y="775"/>
                    </a:cubicBezTo>
                    <a:close/>
                    <a:moveTo>
                      <a:pt x="1040" y="773"/>
                    </a:moveTo>
                    <a:cubicBezTo>
                      <a:pt x="1025" y="774"/>
                      <a:pt x="1012" y="789"/>
                      <a:pt x="1012" y="807"/>
                    </a:cubicBezTo>
                    <a:cubicBezTo>
                      <a:pt x="1012" y="807"/>
                      <a:pt x="1012" y="807"/>
                      <a:pt x="1012" y="807"/>
                    </a:cubicBezTo>
                    <a:cubicBezTo>
                      <a:pt x="1010" y="825"/>
                      <a:pt x="1022" y="839"/>
                      <a:pt x="1036" y="838"/>
                    </a:cubicBezTo>
                    <a:cubicBezTo>
                      <a:pt x="1036" y="838"/>
                      <a:pt x="1036" y="838"/>
                      <a:pt x="1036" y="838"/>
                    </a:cubicBezTo>
                    <a:cubicBezTo>
                      <a:pt x="1051" y="836"/>
                      <a:pt x="1062" y="821"/>
                      <a:pt x="1064" y="804"/>
                    </a:cubicBezTo>
                    <a:cubicBezTo>
                      <a:pt x="1064" y="786"/>
                      <a:pt x="1054" y="772"/>
                      <a:pt x="1040" y="773"/>
                    </a:cubicBezTo>
                    <a:close/>
                    <a:moveTo>
                      <a:pt x="1093" y="770"/>
                    </a:moveTo>
                    <a:cubicBezTo>
                      <a:pt x="1093" y="770"/>
                      <a:pt x="1093" y="770"/>
                      <a:pt x="1093" y="770"/>
                    </a:cubicBezTo>
                    <a:cubicBezTo>
                      <a:pt x="1080" y="771"/>
                      <a:pt x="1069" y="786"/>
                      <a:pt x="1068" y="803"/>
                    </a:cubicBezTo>
                    <a:cubicBezTo>
                      <a:pt x="1068" y="803"/>
                      <a:pt x="1068" y="803"/>
                      <a:pt x="1068" y="803"/>
                    </a:cubicBezTo>
                    <a:cubicBezTo>
                      <a:pt x="1067" y="821"/>
                      <a:pt x="1077" y="834"/>
                      <a:pt x="1089" y="833"/>
                    </a:cubicBezTo>
                    <a:cubicBezTo>
                      <a:pt x="1089" y="833"/>
                      <a:pt x="1089" y="833"/>
                      <a:pt x="1089" y="833"/>
                    </a:cubicBezTo>
                    <a:cubicBezTo>
                      <a:pt x="1103" y="831"/>
                      <a:pt x="1113" y="816"/>
                      <a:pt x="1114" y="800"/>
                    </a:cubicBezTo>
                    <a:cubicBezTo>
                      <a:pt x="1115" y="782"/>
                      <a:pt x="1106" y="770"/>
                      <a:pt x="1093" y="770"/>
                    </a:cubicBezTo>
                    <a:close/>
                    <a:moveTo>
                      <a:pt x="1141" y="767"/>
                    </a:moveTo>
                    <a:cubicBezTo>
                      <a:pt x="1141" y="767"/>
                      <a:pt x="1141" y="767"/>
                      <a:pt x="1141" y="767"/>
                    </a:cubicBezTo>
                    <a:cubicBezTo>
                      <a:pt x="1129" y="768"/>
                      <a:pt x="1119" y="782"/>
                      <a:pt x="1118" y="799"/>
                    </a:cubicBezTo>
                    <a:cubicBezTo>
                      <a:pt x="1118" y="799"/>
                      <a:pt x="1118" y="799"/>
                      <a:pt x="1118" y="799"/>
                    </a:cubicBezTo>
                    <a:cubicBezTo>
                      <a:pt x="1117" y="817"/>
                      <a:pt x="1125" y="828"/>
                      <a:pt x="1137" y="827"/>
                    </a:cubicBezTo>
                    <a:cubicBezTo>
                      <a:pt x="1137" y="827"/>
                      <a:pt x="1137" y="827"/>
                      <a:pt x="1137" y="827"/>
                    </a:cubicBezTo>
                    <a:cubicBezTo>
                      <a:pt x="1148" y="826"/>
                      <a:pt x="1158" y="812"/>
                      <a:pt x="1159" y="796"/>
                    </a:cubicBezTo>
                    <a:cubicBezTo>
                      <a:pt x="1160" y="779"/>
                      <a:pt x="1152" y="767"/>
                      <a:pt x="1141" y="767"/>
                    </a:cubicBezTo>
                    <a:close/>
                    <a:moveTo>
                      <a:pt x="1182" y="764"/>
                    </a:moveTo>
                    <a:cubicBezTo>
                      <a:pt x="1182" y="764"/>
                      <a:pt x="1182" y="764"/>
                      <a:pt x="1182" y="764"/>
                    </a:cubicBezTo>
                    <a:cubicBezTo>
                      <a:pt x="1172" y="765"/>
                      <a:pt x="1163" y="779"/>
                      <a:pt x="1162" y="795"/>
                    </a:cubicBezTo>
                    <a:cubicBezTo>
                      <a:pt x="1162" y="795"/>
                      <a:pt x="1162" y="795"/>
                      <a:pt x="1162" y="795"/>
                    </a:cubicBezTo>
                    <a:cubicBezTo>
                      <a:pt x="1161" y="812"/>
                      <a:pt x="1168" y="823"/>
                      <a:pt x="1178" y="822"/>
                    </a:cubicBezTo>
                    <a:cubicBezTo>
                      <a:pt x="1178" y="822"/>
                      <a:pt x="1178" y="822"/>
                      <a:pt x="1178" y="822"/>
                    </a:cubicBezTo>
                    <a:cubicBezTo>
                      <a:pt x="1188" y="820"/>
                      <a:pt x="1196" y="807"/>
                      <a:pt x="1198" y="791"/>
                    </a:cubicBezTo>
                    <a:cubicBezTo>
                      <a:pt x="1199" y="775"/>
                      <a:pt x="1192" y="764"/>
                      <a:pt x="1182" y="764"/>
                    </a:cubicBezTo>
                    <a:close/>
                    <a:moveTo>
                      <a:pt x="1218" y="761"/>
                    </a:moveTo>
                    <a:cubicBezTo>
                      <a:pt x="1218" y="761"/>
                      <a:pt x="1218" y="761"/>
                      <a:pt x="1218" y="761"/>
                    </a:cubicBezTo>
                    <a:cubicBezTo>
                      <a:pt x="1209" y="762"/>
                      <a:pt x="1202" y="775"/>
                      <a:pt x="1200" y="791"/>
                    </a:cubicBezTo>
                    <a:cubicBezTo>
                      <a:pt x="1200" y="791"/>
                      <a:pt x="1200" y="791"/>
                      <a:pt x="1200" y="791"/>
                    </a:cubicBezTo>
                    <a:cubicBezTo>
                      <a:pt x="1200" y="807"/>
                      <a:pt x="1206" y="818"/>
                      <a:pt x="1214" y="816"/>
                    </a:cubicBezTo>
                    <a:cubicBezTo>
                      <a:pt x="1214" y="816"/>
                      <a:pt x="1214" y="816"/>
                      <a:pt x="1214" y="816"/>
                    </a:cubicBezTo>
                    <a:cubicBezTo>
                      <a:pt x="1223" y="815"/>
                      <a:pt x="1229" y="802"/>
                      <a:pt x="1231" y="787"/>
                    </a:cubicBezTo>
                    <a:cubicBezTo>
                      <a:pt x="1231" y="772"/>
                      <a:pt x="1226" y="761"/>
                      <a:pt x="1218" y="761"/>
                    </a:cubicBezTo>
                    <a:close/>
                    <a:moveTo>
                      <a:pt x="1248" y="758"/>
                    </a:moveTo>
                    <a:cubicBezTo>
                      <a:pt x="1248" y="758"/>
                      <a:pt x="1248" y="758"/>
                      <a:pt x="1248" y="758"/>
                    </a:cubicBezTo>
                    <a:cubicBezTo>
                      <a:pt x="1240" y="759"/>
                      <a:pt x="1234" y="772"/>
                      <a:pt x="1233" y="787"/>
                    </a:cubicBezTo>
                    <a:cubicBezTo>
                      <a:pt x="1233" y="787"/>
                      <a:pt x="1233" y="787"/>
                      <a:pt x="1233" y="787"/>
                    </a:cubicBezTo>
                    <a:cubicBezTo>
                      <a:pt x="1232" y="802"/>
                      <a:pt x="1237" y="812"/>
                      <a:pt x="1244" y="811"/>
                    </a:cubicBezTo>
                    <a:cubicBezTo>
                      <a:pt x="1244" y="811"/>
                      <a:pt x="1244" y="811"/>
                      <a:pt x="1244" y="811"/>
                    </a:cubicBezTo>
                    <a:cubicBezTo>
                      <a:pt x="1250" y="809"/>
                      <a:pt x="1257" y="797"/>
                      <a:pt x="1258" y="783"/>
                    </a:cubicBezTo>
                    <a:cubicBezTo>
                      <a:pt x="1259" y="768"/>
                      <a:pt x="1255" y="758"/>
                      <a:pt x="1248" y="758"/>
                    </a:cubicBezTo>
                    <a:close/>
                    <a:moveTo>
                      <a:pt x="1271" y="755"/>
                    </a:moveTo>
                    <a:cubicBezTo>
                      <a:pt x="1271" y="755"/>
                      <a:pt x="1271" y="755"/>
                      <a:pt x="1271" y="755"/>
                    </a:cubicBezTo>
                    <a:cubicBezTo>
                      <a:pt x="1266" y="756"/>
                      <a:pt x="1261" y="768"/>
                      <a:pt x="1259" y="782"/>
                    </a:cubicBezTo>
                    <a:cubicBezTo>
                      <a:pt x="1259" y="782"/>
                      <a:pt x="1259" y="782"/>
                      <a:pt x="1259" y="782"/>
                    </a:cubicBezTo>
                    <a:cubicBezTo>
                      <a:pt x="1259" y="797"/>
                      <a:pt x="1262" y="807"/>
                      <a:pt x="1267" y="805"/>
                    </a:cubicBezTo>
                    <a:cubicBezTo>
                      <a:pt x="1267" y="805"/>
                      <a:pt x="1267" y="805"/>
                      <a:pt x="1267" y="805"/>
                    </a:cubicBezTo>
                    <a:cubicBezTo>
                      <a:pt x="1272" y="804"/>
                      <a:pt x="1278" y="792"/>
                      <a:pt x="1279" y="778"/>
                    </a:cubicBezTo>
                    <a:cubicBezTo>
                      <a:pt x="1280" y="765"/>
                      <a:pt x="1277" y="754"/>
                      <a:pt x="1271" y="755"/>
                    </a:cubicBezTo>
                    <a:close/>
                    <a:moveTo>
                      <a:pt x="1289" y="752"/>
                    </a:moveTo>
                    <a:cubicBezTo>
                      <a:pt x="1289" y="752"/>
                      <a:pt x="1289" y="752"/>
                      <a:pt x="1289" y="752"/>
                    </a:cubicBezTo>
                    <a:cubicBezTo>
                      <a:pt x="1286" y="753"/>
                      <a:pt x="1281" y="764"/>
                      <a:pt x="1280" y="778"/>
                    </a:cubicBezTo>
                    <a:cubicBezTo>
                      <a:pt x="1280" y="778"/>
                      <a:pt x="1280" y="778"/>
                      <a:pt x="1280" y="778"/>
                    </a:cubicBezTo>
                    <a:cubicBezTo>
                      <a:pt x="1279" y="792"/>
                      <a:pt x="1281" y="801"/>
                      <a:pt x="1285" y="800"/>
                    </a:cubicBezTo>
                    <a:cubicBezTo>
                      <a:pt x="1285" y="800"/>
                      <a:pt x="1285" y="800"/>
                      <a:pt x="1285" y="800"/>
                    </a:cubicBezTo>
                    <a:cubicBezTo>
                      <a:pt x="1289" y="798"/>
                      <a:pt x="1293" y="787"/>
                      <a:pt x="1294" y="774"/>
                    </a:cubicBezTo>
                    <a:cubicBezTo>
                      <a:pt x="1295" y="761"/>
                      <a:pt x="1293" y="751"/>
                      <a:pt x="1289" y="752"/>
                    </a:cubicBezTo>
                    <a:close/>
                    <a:moveTo>
                      <a:pt x="1302" y="749"/>
                    </a:moveTo>
                    <a:cubicBezTo>
                      <a:pt x="1299" y="753"/>
                      <a:pt x="1296" y="761"/>
                      <a:pt x="1295" y="774"/>
                    </a:cubicBezTo>
                    <a:cubicBezTo>
                      <a:pt x="1295" y="774"/>
                      <a:pt x="1295" y="774"/>
                      <a:pt x="1295" y="774"/>
                    </a:cubicBezTo>
                    <a:cubicBezTo>
                      <a:pt x="1294" y="786"/>
                      <a:pt x="1294" y="798"/>
                      <a:pt x="1297" y="794"/>
                    </a:cubicBezTo>
                    <a:cubicBezTo>
                      <a:pt x="1301" y="790"/>
                      <a:pt x="1303" y="782"/>
                      <a:pt x="1304" y="770"/>
                    </a:cubicBezTo>
                    <a:cubicBezTo>
                      <a:pt x="1304" y="757"/>
                      <a:pt x="1304" y="745"/>
                      <a:pt x="1302" y="749"/>
                    </a:cubicBezTo>
                    <a:close/>
                    <a:moveTo>
                      <a:pt x="94" y="831"/>
                    </a:moveTo>
                    <a:cubicBezTo>
                      <a:pt x="94" y="831"/>
                      <a:pt x="94" y="831"/>
                      <a:pt x="94" y="831"/>
                    </a:cubicBezTo>
                    <a:cubicBezTo>
                      <a:pt x="83" y="830"/>
                      <a:pt x="76" y="841"/>
                      <a:pt x="77" y="857"/>
                    </a:cubicBezTo>
                    <a:cubicBezTo>
                      <a:pt x="77" y="857"/>
                      <a:pt x="77" y="857"/>
                      <a:pt x="77" y="857"/>
                    </a:cubicBezTo>
                    <a:cubicBezTo>
                      <a:pt x="79" y="873"/>
                      <a:pt x="89" y="887"/>
                      <a:pt x="100" y="889"/>
                    </a:cubicBezTo>
                    <a:cubicBezTo>
                      <a:pt x="100" y="889"/>
                      <a:pt x="100" y="889"/>
                      <a:pt x="100" y="889"/>
                    </a:cubicBezTo>
                    <a:cubicBezTo>
                      <a:pt x="111" y="891"/>
                      <a:pt x="119" y="880"/>
                      <a:pt x="117" y="863"/>
                    </a:cubicBezTo>
                    <a:cubicBezTo>
                      <a:pt x="115" y="847"/>
                      <a:pt x="105" y="833"/>
                      <a:pt x="94" y="831"/>
                    </a:cubicBezTo>
                    <a:close/>
                    <a:moveTo>
                      <a:pt x="140" y="836"/>
                    </a:moveTo>
                    <a:cubicBezTo>
                      <a:pt x="140" y="836"/>
                      <a:pt x="140" y="836"/>
                      <a:pt x="140" y="836"/>
                    </a:cubicBezTo>
                    <a:cubicBezTo>
                      <a:pt x="128" y="835"/>
                      <a:pt x="119" y="847"/>
                      <a:pt x="121" y="864"/>
                    </a:cubicBezTo>
                    <a:cubicBezTo>
                      <a:pt x="121" y="864"/>
                      <a:pt x="121" y="864"/>
                      <a:pt x="121" y="864"/>
                    </a:cubicBezTo>
                    <a:cubicBezTo>
                      <a:pt x="123" y="880"/>
                      <a:pt x="134" y="894"/>
                      <a:pt x="146" y="896"/>
                    </a:cubicBezTo>
                    <a:cubicBezTo>
                      <a:pt x="146" y="896"/>
                      <a:pt x="146" y="896"/>
                      <a:pt x="146" y="896"/>
                    </a:cubicBezTo>
                    <a:cubicBezTo>
                      <a:pt x="159" y="898"/>
                      <a:pt x="168" y="887"/>
                      <a:pt x="167" y="870"/>
                    </a:cubicBezTo>
                    <a:cubicBezTo>
                      <a:pt x="165" y="853"/>
                      <a:pt x="153" y="838"/>
                      <a:pt x="140" y="836"/>
                    </a:cubicBezTo>
                    <a:close/>
                    <a:moveTo>
                      <a:pt x="251" y="846"/>
                    </a:moveTo>
                    <a:cubicBezTo>
                      <a:pt x="251" y="846"/>
                      <a:pt x="251" y="846"/>
                      <a:pt x="251" y="846"/>
                    </a:cubicBezTo>
                    <a:cubicBezTo>
                      <a:pt x="235" y="846"/>
                      <a:pt x="224" y="859"/>
                      <a:pt x="226" y="876"/>
                    </a:cubicBezTo>
                    <a:cubicBezTo>
                      <a:pt x="226" y="876"/>
                      <a:pt x="226" y="876"/>
                      <a:pt x="226" y="876"/>
                    </a:cubicBezTo>
                    <a:cubicBezTo>
                      <a:pt x="228" y="894"/>
                      <a:pt x="240" y="908"/>
                      <a:pt x="256" y="910"/>
                    </a:cubicBezTo>
                    <a:cubicBezTo>
                      <a:pt x="256" y="910"/>
                      <a:pt x="256" y="910"/>
                      <a:pt x="256" y="910"/>
                    </a:cubicBezTo>
                    <a:cubicBezTo>
                      <a:pt x="271" y="912"/>
                      <a:pt x="283" y="900"/>
                      <a:pt x="282" y="881"/>
                    </a:cubicBezTo>
                    <a:cubicBezTo>
                      <a:pt x="280" y="863"/>
                      <a:pt x="266" y="848"/>
                      <a:pt x="251" y="846"/>
                    </a:cubicBezTo>
                    <a:close/>
                    <a:moveTo>
                      <a:pt x="913" y="852"/>
                    </a:moveTo>
                    <a:cubicBezTo>
                      <a:pt x="913" y="852"/>
                      <a:pt x="913" y="852"/>
                      <a:pt x="913" y="852"/>
                    </a:cubicBezTo>
                    <a:cubicBezTo>
                      <a:pt x="895" y="853"/>
                      <a:pt x="881" y="869"/>
                      <a:pt x="879" y="887"/>
                    </a:cubicBezTo>
                    <a:cubicBezTo>
                      <a:pt x="879" y="887"/>
                      <a:pt x="879" y="887"/>
                      <a:pt x="879" y="887"/>
                    </a:cubicBezTo>
                    <a:cubicBezTo>
                      <a:pt x="878" y="906"/>
                      <a:pt x="891" y="919"/>
                      <a:pt x="908" y="918"/>
                    </a:cubicBezTo>
                    <a:cubicBezTo>
                      <a:pt x="908" y="918"/>
                      <a:pt x="908" y="918"/>
                      <a:pt x="908" y="918"/>
                    </a:cubicBezTo>
                    <a:cubicBezTo>
                      <a:pt x="925" y="916"/>
                      <a:pt x="940" y="901"/>
                      <a:pt x="941" y="883"/>
                    </a:cubicBezTo>
                    <a:cubicBezTo>
                      <a:pt x="942" y="864"/>
                      <a:pt x="930" y="851"/>
                      <a:pt x="913" y="852"/>
                    </a:cubicBezTo>
                    <a:close/>
                    <a:moveTo>
                      <a:pt x="977" y="847"/>
                    </a:moveTo>
                    <a:cubicBezTo>
                      <a:pt x="977" y="847"/>
                      <a:pt x="977" y="847"/>
                      <a:pt x="977" y="847"/>
                    </a:cubicBezTo>
                    <a:cubicBezTo>
                      <a:pt x="961" y="849"/>
                      <a:pt x="947" y="864"/>
                      <a:pt x="946" y="882"/>
                    </a:cubicBezTo>
                    <a:cubicBezTo>
                      <a:pt x="946" y="882"/>
                      <a:pt x="946" y="882"/>
                      <a:pt x="946" y="882"/>
                    </a:cubicBezTo>
                    <a:cubicBezTo>
                      <a:pt x="945" y="900"/>
                      <a:pt x="956" y="913"/>
                      <a:pt x="972" y="911"/>
                    </a:cubicBezTo>
                    <a:cubicBezTo>
                      <a:pt x="972" y="911"/>
                      <a:pt x="972" y="911"/>
                      <a:pt x="972" y="911"/>
                    </a:cubicBezTo>
                    <a:cubicBezTo>
                      <a:pt x="988" y="909"/>
                      <a:pt x="1001" y="895"/>
                      <a:pt x="1003" y="877"/>
                    </a:cubicBezTo>
                    <a:cubicBezTo>
                      <a:pt x="1004" y="859"/>
                      <a:pt x="993" y="846"/>
                      <a:pt x="977" y="847"/>
                    </a:cubicBezTo>
                    <a:close/>
                    <a:moveTo>
                      <a:pt x="1036" y="842"/>
                    </a:moveTo>
                    <a:cubicBezTo>
                      <a:pt x="1036" y="842"/>
                      <a:pt x="1036" y="842"/>
                      <a:pt x="1036" y="842"/>
                    </a:cubicBezTo>
                    <a:cubicBezTo>
                      <a:pt x="1021" y="844"/>
                      <a:pt x="1009" y="859"/>
                      <a:pt x="1007" y="877"/>
                    </a:cubicBezTo>
                    <a:cubicBezTo>
                      <a:pt x="1007" y="877"/>
                      <a:pt x="1007" y="877"/>
                      <a:pt x="1007" y="877"/>
                    </a:cubicBezTo>
                    <a:cubicBezTo>
                      <a:pt x="1006" y="894"/>
                      <a:pt x="1015" y="906"/>
                      <a:pt x="1030" y="905"/>
                    </a:cubicBezTo>
                    <a:cubicBezTo>
                      <a:pt x="1030" y="905"/>
                      <a:pt x="1030" y="905"/>
                      <a:pt x="1030" y="905"/>
                    </a:cubicBezTo>
                    <a:cubicBezTo>
                      <a:pt x="1045" y="903"/>
                      <a:pt x="1057" y="888"/>
                      <a:pt x="1059" y="871"/>
                    </a:cubicBezTo>
                    <a:cubicBezTo>
                      <a:pt x="1060" y="854"/>
                      <a:pt x="1050" y="841"/>
                      <a:pt x="1036" y="842"/>
                    </a:cubicBezTo>
                    <a:close/>
                    <a:moveTo>
                      <a:pt x="1089" y="837"/>
                    </a:moveTo>
                    <a:cubicBezTo>
                      <a:pt x="1089" y="837"/>
                      <a:pt x="1089" y="837"/>
                      <a:pt x="1089" y="837"/>
                    </a:cubicBezTo>
                    <a:cubicBezTo>
                      <a:pt x="1076" y="839"/>
                      <a:pt x="1064" y="853"/>
                      <a:pt x="1063" y="871"/>
                    </a:cubicBezTo>
                    <a:cubicBezTo>
                      <a:pt x="1063" y="871"/>
                      <a:pt x="1063" y="871"/>
                      <a:pt x="1063" y="871"/>
                    </a:cubicBezTo>
                    <a:cubicBezTo>
                      <a:pt x="1061" y="888"/>
                      <a:pt x="1071" y="899"/>
                      <a:pt x="1083" y="897"/>
                    </a:cubicBezTo>
                    <a:cubicBezTo>
                      <a:pt x="1083" y="897"/>
                      <a:pt x="1083" y="897"/>
                      <a:pt x="1083" y="897"/>
                    </a:cubicBezTo>
                    <a:cubicBezTo>
                      <a:pt x="1096" y="895"/>
                      <a:pt x="1107" y="881"/>
                      <a:pt x="1109" y="865"/>
                    </a:cubicBezTo>
                    <a:cubicBezTo>
                      <a:pt x="1111" y="848"/>
                      <a:pt x="1102" y="836"/>
                      <a:pt x="1089" y="837"/>
                    </a:cubicBezTo>
                    <a:close/>
                    <a:moveTo>
                      <a:pt x="1137" y="832"/>
                    </a:moveTo>
                    <a:cubicBezTo>
                      <a:pt x="1137" y="832"/>
                      <a:pt x="1137" y="832"/>
                      <a:pt x="1137" y="832"/>
                    </a:cubicBezTo>
                    <a:cubicBezTo>
                      <a:pt x="1125" y="833"/>
                      <a:pt x="1115" y="848"/>
                      <a:pt x="1113" y="864"/>
                    </a:cubicBezTo>
                    <a:cubicBezTo>
                      <a:pt x="1113" y="864"/>
                      <a:pt x="1113" y="864"/>
                      <a:pt x="1113" y="864"/>
                    </a:cubicBezTo>
                    <a:cubicBezTo>
                      <a:pt x="1111" y="881"/>
                      <a:pt x="1119" y="892"/>
                      <a:pt x="1130" y="890"/>
                    </a:cubicBezTo>
                    <a:cubicBezTo>
                      <a:pt x="1130" y="890"/>
                      <a:pt x="1130" y="890"/>
                      <a:pt x="1130" y="890"/>
                    </a:cubicBezTo>
                    <a:cubicBezTo>
                      <a:pt x="1142" y="888"/>
                      <a:pt x="1152" y="874"/>
                      <a:pt x="1154" y="858"/>
                    </a:cubicBezTo>
                    <a:cubicBezTo>
                      <a:pt x="1155" y="842"/>
                      <a:pt x="1148" y="830"/>
                      <a:pt x="1137" y="832"/>
                    </a:cubicBezTo>
                    <a:close/>
                    <a:moveTo>
                      <a:pt x="1178" y="826"/>
                    </a:moveTo>
                    <a:cubicBezTo>
                      <a:pt x="1178" y="826"/>
                      <a:pt x="1178" y="826"/>
                      <a:pt x="1178" y="826"/>
                    </a:cubicBezTo>
                    <a:cubicBezTo>
                      <a:pt x="1168" y="828"/>
                      <a:pt x="1159" y="842"/>
                      <a:pt x="1157" y="858"/>
                    </a:cubicBezTo>
                    <a:cubicBezTo>
                      <a:pt x="1157" y="858"/>
                      <a:pt x="1157" y="858"/>
                      <a:pt x="1157" y="858"/>
                    </a:cubicBezTo>
                    <a:cubicBezTo>
                      <a:pt x="1155" y="874"/>
                      <a:pt x="1161" y="884"/>
                      <a:pt x="1172" y="882"/>
                    </a:cubicBezTo>
                    <a:cubicBezTo>
                      <a:pt x="1172" y="882"/>
                      <a:pt x="1172" y="882"/>
                      <a:pt x="1172" y="882"/>
                    </a:cubicBezTo>
                    <a:cubicBezTo>
                      <a:pt x="1182" y="880"/>
                      <a:pt x="1190" y="867"/>
                      <a:pt x="1192" y="851"/>
                    </a:cubicBezTo>
                    <a:cubicBezTo>
                      <a:pt x="1194" y="836"/>
                      <a:pt x="1188" y="825"/>
                      <a:pt x="1178" y="826"/>
                    </a:cubicBezTo>
                    <a:close/>
                    <a:moveTo>
                      <a:pt x="1214" y="820"/>
                    </a:moveTo>
                    <a:cubicBezTo>
                      <a:pt x="1214" y="820"/>
                      <a:pt x="1214" y="820"/>
                      <a:pt x="1214" y="820"/>
                    </a:cubicBezTo>
                    <a:cubicBezTo>
                      <a:pt x="1205" y="822"/>
                      <a:pt x="1197" y="835"/>
                      <a:pt x="1195" y="851"/>
                    </a:cubicBezTo>
                    <a:cubicBezTo>
                      <a:pt x="1195" y="851"/>
                      <a:pt x="1195" y="851"/>
                      <a:pt x="1195" y="851"/>
                    </a:cubicBezTo>
                    <a:cubicBezTo>
                      <a:pt x="1193" y="866"/>
                      <a:pt x="1199" y="876"/>
                      <a:pt x="1207" y="874"/>
                    </a:cubicBezTo>
                    <a:cubicBezTo>
                      <a:pt x="1207" y="874"/>
                      <a:pt x="1207" y="874"/>
                      <a:pt x="1207" y="874"/>
                    </a:cubicBezTo>
                    <a:cubicBezTo>
                      <a:pt x="1216" y="872"/>
                      <a:pt x="1223" y="859"/>
                      <a:pt x="1225" y="844"/>
                    </a:cubicBezTo>
                    <a:cubicBezTo>
                      <a:pt x="1227" y="830"/>
                      <a:pt x="1222" y="819"/>
                      <a:pt x="1214" y="820"/>
                    </a:cubicBezTo>
                    <a:close/>
                    <a:moveTo>
                      <a:pt x="1243" y="815"/>
                    </a:moveTo>
                    <a:cubicBezTo>
                      <a:pt x="1243" y="815"/>
                      <a:pt x="1243" y="815"/>
                      <a:pt x="1243" y="815"/>
                    </a:cubicBezTo>
                    <a:cubicBezTo>
                      <a:pt x="1236" y="817"/>
                      <a:pt x="1229" y="829"/>
                      <a:pt x="1227" y="844"/>
                    </a:cubicBezTo>
                    <a:cubicBezTo>
                      <a:pt x="1227" y="844"/>
                      <a:pt x="1227" y="844"/>
                      <a:pt x="1227" y="844"/>
                    </a:cubicBezTo>
                    <a:cubicBezTo>
                      <a:pt x="1226" y="859"/>
                      <a:pt x="1230" y="868"/>
                      <a:pt x="1237" y="866"/>
                    </a:cubicBezTo>
                    <a:cubicBezTo>
                      <a:pt x="1237" y="866"/>
                      <a:pt x="1237" y="866"/>
                      <a:pt x="1237" y="866"/>
                    </a:cubicBezTo>
                    <a:cubicBezTo>
                      <a:pt x="1244" y="864"/>
                      <a:pt x="1250" y="851"/>
                      <a:pt x="1252" y="837"/>
                    </a:cubicBezTo>
                    <a:cubicBezTo>
                      <a:pt x="1254" y="823"/>
                      <a:pt x="1250" y="814"/>
                      <a:pt x="1243" y="815"/>
                    </a:cubicBezTo>
                    <a:close/>
                    <a:moveTo>
                      <a:pt x="1267" y="809"/>
                    </a:moveTo>
                    <a:cubicBezTo>
                      <a:pt x="1267" y="809"/>
                      <a:pt x="1267" y="809"/>
                      <a:pt x="1267" y="809"/>
                    </a:cubicBezTo>
                    <a:cubicBezTo>
                      <a:pt x="1262" y="811"/>
                      <a:pt x="1256" y="823"/>
                      <a:pt x="1254" y="837"/>
                    </a:cubicBezTo>
                    <a:cubicBezTo>
                      <a:pt x="1254" y="837"/>
                      <a:pt x="1254" y="837"/>
                      <a:pt x="1254" y="837"/>
                    </a:cubicBezTo>
                    <a:cubicBezTo>
                      <a:pt x="1252" y="851"/>
                      <a:pt x="1255" y="860"/>
                      <a:pt x="1260" y="858"/>
                    </a:cubicBezTo>
                    <a:cubicBezTo>
                      <a:pt x="1260" y="858"/>
                      <a:pt x="1260" y="858"/>
                      <a:pt x="1260" y="858"/>
                    </a:cubicBezTo>
                    <a:cubicBezTo>
                      <a:pt x="1266" y="855"/>
                      <a:pt x="1271" y="844"/>
                      <a:pt x="1273" y="830"/>
                    </a:cubicBezTo>
                    <a:cubicBezTo>
                      <a:pt x="1274" y="817"/>
                      <a:pt x="1272" y="808"/>
                      <a:pt x="1267" y="809"/>
                    </a:cubicBezTo>
                    <a:close/>
                    <a:moveTo>
                      <a:pt x="1285" y="803"/>
                    </a:moveTo>
                    <a:cubicBezTo>
                      <a:pt x="1285" y="803"/>
                      <a:pt x="1285" y="803"/>
                      <a:pt x="1285" y="803"/>
                    </a:cubicBezTo>
                    <a:cubicBezTo>
                      <a:pt x="1281" y="805"/>
                      <a:pt x="1277" y="817"/>
                      <a:pt x="1274" y="830"/>
                    </a:cubicBezTo>
                    <a:cubicBezTo>
                      <a:pt x="1274" y="830"/>
                      <a:pt x="1274" y="830"/>
                      <a:pt x="1274" y="830"/>
                    </a:cubicBezTo>
                    <a:cubicBezTo>
                      <a:pt x="1273" y="843"/>
                      <a:pt x="1275" y="851"/>
                      <a:pt x="1278" y="849"/>
                    </a:cubicBezTo>
                    <a:cubicBezTo>
                      <a:pt x="1278" y="849"/>
                      <a:pt x="1278" y="849"/>
                      <a:pt x="1278" y="849"/>
                    </a:cubicBezTo>
                    <a:cubicBezTo>
                      <a:pt x="1282" y="847"/>
                      <a:pt x="1286" y="836"/>
                      <a:pt x="1288" y="823"/>
                    </a:cubicBezTo>
                    <a:cubicBezTo>
                      <a:pt x="1290" y="810"/>
                      <a:pt x="1289" y="802"/>
                      <a:pt x="1285" y="803"/>
                    </a:cubicBezTo>
                    <a:close/>
                    <a:moveTo>
                      <a:pt x="1297" y="797"/>
                    </a:moveTo>
                    <a:cubicBezTo>
                      <a:pt x="1295" y="801"/>
                      <a:pt x="1291" y="810"/>
                      <a:pt x="1289" y="823"/>
                    </a:cubicBezTo>
                    <a:cubicBezTo>
                      <a:pt x="1289" y="823"/>
                      <a:pt x="1289" y="823"/>
                      <a:pt x="1289" y="823"/>
                    </a:cubicBezTo>
                    <a:cubicBezTo>
                      <a:pt x="1287" y="835"/>
                      <a:pt x="1287" y="845"/>
                      <a:pt x="1291" y="841"/>
                    </a:cubicBezTo>
                    <a:cubicBezTo>
                      <a:pt x="1294" y="837"/>
                      <a:pt x="1296" y="828"/>
                      <a:pt x="1298" y="816"/>
                    </a:cubicBezTo>
                    <a:cubicBezTo>
                      <a:pt x="1299" y="804"/>
                      <a:pt x="1299" y="793"/>
                      <a:pt x="1297" y="797"/>
                    </a:cubicBezTo>
                    <a:close/>
                    <a:moveTo>
                      <a:pt x="256" y="915"/>
                    </a:moveTo>
                    <a:cubicBezTo>
                      <a:pt x="256" y="915"/>
                      <a:pt x="256" y="915"/>
                      <a:pt x="256" y="915"/>
                    </a:cubicBezTo>
                    <a:cubicBezTo>
                      <a:pt x="241" y="914"/>
                      <a:pt x="231" y="925"/>
                      <a:pt x="232" y="942"/>
                    </a:cubicBezTo>
                    <a:cubicBezTo>
                      <a:pt x="232" y="942"/>
                      <a:pt x="232" y="942"/>
                      <a:pt x="232" y="942"/>
                    </a:cubicBezTo>
                    <a:cubicBezTo>
                      <a:pt x="235" y="959"/>
                      <a:pt x="248" y="973"/>
                      <a:pt x="263" y="976"/>
                    </a:cubicBezTo>
                    <a:cubicBezTo>
                      <a:pt x="263" y="976"/>
                      <a:pt x="263" y="976"/>
                      <a:pt x="263" y="976"/>
                    </a:cubicBezTo>
                    <a:cubicBezTo>
                      <a:pt x="279" y="977"/>
                      <a:pt x="290" y="967"/>
                      <a:pt x="288" y="949"/>
                    </a:cubicBezTo>
                    <a:cubicBezTo>
                      <a:pt x="286" y="932"/>
                      <a:pt x="272" y="917"/>
                      <a:pt x="256" y="915"/>
                    </a:cubicBezTo>
                    <a:close/>
                    <a:moveTo>
                      <a:pt x="908" y="922"/>
                    </a:moveTo>
                    <a:cubicBezTo>
                      <a:pt x="908" y="922"/>
                      <a:pt x="908" y="922"/>
                      <a:pt x="908" y="922"/>
                    </a:cubicBezTo>
                    <a:cubicBezTo>
                      <a:pt x="890" y="924"/>
                      <a:pt x="876" y="939"/>
                      <a:pt x="874" y="957"/>
                    </a:cubicBezTo>
                    <a:cubicBezTo>
                      <a:pt x="874" y="957"/>
                      <a:pt x="874" y="957"/>
                      <a:pt x="874" y="957"/>
                    </a:cubicBezTo>
                    <a:cubicBezTo>
                      <a:pt x="873" y="974"/>
                      <a:pt x="885" y="986"/>
                      <a:pt x="902" y="985"/>
                    </a:cubicBezTo>
                    <a:cubicBezTo>
                      <a:pt x="902" y="985"/>
                      <a:pt x="902" y="985"/>
                      <a:pt x="902" y="985"/>
                    </a:cubicBezTo>
                    <a:cubicBezTo>
                      <a:pt x="919" y="983"/>
                      <a:pt x="932" y="968"/>
                      <a:pt x="935" y="951"/>
                    </a:cubicBezTo>
                    <a:cubicBezTo>
                      <a:pt x="936" y="933"/>
                      <a:pt x="925" y="921"/>
                      <a:pt x="908" y="922"/>
                    </a:cubicBezTo>
                    <a:close/>
                    <a:moveTo>
                      <a:pt x="971" y="916"/>
                    </a:moveTo>
                    <a:cubicBezTo>
                      <a:pt x="971" y="916"/>
                      <a:pt x="971" y="916"/>
                      <a:pt x="971" y="916"/>
                    </a:cubicBezTo>
                    <a:cubicBezTo>
                      <a:pt x="956" y="918"/>
                      <a:pt x="941" y="933"/>
                      <a:pt x="940" y="950"/>
                    </a:cubicBezTo>
                    <a:cubicBezTo>
                      <a:pt x="940" y="950"/>
                      <a:pt x="940" y="950"/>
                      <a:pt x="940" y="950"/>
                    </a:cubicBezTo>
                    <a:cubicBezTo>
                      <a:pt x="938" y="968"/>
                      <a:pt x="949" y="979"/>
                      <a:pt x="965" y="977"/>
                    </a:cubicBezTo>
                    <a:cubicBezTo>
                      <a:pt x="965" y="977"/>
                      <a:pt x="965" y="977"/>
                      <a:pt x="965" y="977"/>
                    </a:cubicBezTo>
                    <a:cubicBezTo>
                      <a:pt x="980" y="974"/>
                      <a:pt x="994" y="960"/>
                      <a:pt x="996" y="944"/>
                    </a:cubicBezTo>
                    <a:cubicBezTo>
                      <a:pt x="998" y="927"/>
                      <a:pt x="987" y="915"/>
                      <a:pt x="971" y="916"/>
                    </a:cubicBezTo>
                    <a:close/>
                    <a:moveTo>
                      <a:pt x="1030" y="909"/>
                    </a:moveTo>
                    <a:cubicBezTo>
                      <a:pt x="1030" y="909"/>
                      <a:pt x="1030" y="909"/>
                      <a:pt x="1030" y="909"/>
                    </a:cubicBezTo>
                    <a:cubicBezTo>
                      <a:pt x="1015" y="912"/>
                      <a:pt x="1002" y="926"/>
                      <a:pt x="1000" y="943"/>
                    </a:cubicBezTo>
                    <a:cubicBezTo>
                      <a:pt x="1000" y="943"/>
                      <a:pt x="1000" y="943"/>
                      <a:pt x="1000" y="943"/>
                    </a:cubicBezTo>
                    <a:cubicBezTo>
                      <a:pt x="999" y="960"/>
                      <a:pt x="1008" y="970"/>
                      <a:pt x="1023" y="969"/>
                    </a:cubicBezTo>
                    <a:cubicBezTo>
                      <a:pt x="1023" y="969"/>
                      <a:pt x="1023" y="969"/>
                      <a:pt x="1023" y="969"/>
                    </a:cubicBezTo>
                    <a:cubicBezTo>
                      <a:pt x="1037" y="966"/>
                      <a:pt x="1049" y="952"/>
                      <a:pt x="1051" y="936"/>
                    </a:cubicBezTo>
                    <a:cubicBezTo>
                      <a:pt x="1053" y="919"/>
                      <a:pt x="1044" y="908"/>
                      <a:pt x="1030" y="909"/>
                    </a:cubicBezTo>
                    <a:close/>
                    <a:moveTo>
                      <a:pt x="1083" y="902"/>
                    </a:moveTo>
                    <a:cubicBezTo>
                      <a:pt x="1083" y="902"/>
                      <a:pt x="1083" y="902"/>
                      <a:pt x="1083" y="902"/>
                    </a:cubicBezTo>
                    <a:cubicBezTo>
                      <a:pt x="1070" y="904"/>
                      <a:pt x="1057" y="919"/>
                      <a:pt x="1055" y="935"/>
                    </a:cubicBezTo>
                    <a:cubicBezTo>
                      <a:pt x="1055" y="935"/>
                      <a:pt x="1055" y="935"/>
                      <a:pt x="1055" y="935"/>
                    </a:cubicBezTo>
                    <a:cubicBezTo>
                      <a:pt x="1054" y="951"/>
                      <a:pt x="1062" y="961"/>
                      <a:pt x="1075" y="959"/>
                    </a:cubicBezTo>
                    <a:cubicBezTo>
                      <a:pt x="1075" y="959"/>
                      <a:pt x="1075" y="959"/>
                      <a:pt x="1075" y="959"/>
                    </a:cubicBezTo>
                    <a:cubicBezTo>
                      <a:pt x="1088" y="957"/>
                      <a:pt x="1099" y="943"/>
                      <a:pt x="1102" y="927"/>
                    </a:cubicBezTo>
                    <a:cubicBezTo>
                      <a:pt x="1103" y="911"/>
                      <a:pt x="1096" y="900"/>
                      <a:pt x="1083" y="902"/>
                    </a:cubicBezTo>
                    <a:close/>
                    <a:moveTo>
                      <a:pt x="1130" y="894"/>
                    </a:moveTo>
                    <a:cubicBezTo>
                      <a:pt x="1130" y="894"/>
                      <a:pt x="1130" y="894"/>
                      <a:pt x="1130" y="894"/>
                    </a:cubicBezTo>
                    <a:cubicBezTo>
                      <a:pt x="1119" y="897"/>
                      <a:pt x="1107" y="910"/>
                      <a:pt x="1105" y="926"/>
                    </a:cubicBezTo>
                    <a:cubicBezTo>
                      <a:pt x="1105" y="926"/>
                      <a:pt x="1105" y="926"/>
                      <a:pt x="1105" y="926"/>
                    </a:cubicBezTo>
                    <a:cubicBezTo>
                      <a:pt x="1103" y="942"/>
                      <a:pt x="1110" y="952"/>
                      <a:pt x="1122" y="950"/>
                    </a:cubicBezTo>
                    <a:cubicBezTo>
                      <a:pt x="1122" y="950"/>
                      <a:pt x="1122" y="950"/>
                      <a:pt x="1122" y="950"/>
                    </a:cubicBezTo>
                    <a:cubicBezTo>
                      <a:pt x="1133" y="947"/>
                      <a:pt x="1144" y="934"/>
                      <a:pt x="1146" y="918"/>
                    </a:cubicBezTo>
                    <a:cubicBezTo>
                      <a:pt x="1148" y="903"/>
                      <a:pt x="1141" y="892"/>
                      <a:pt x="1130" y="894"/>
                    </a:cubicBezTo>
                    <a:close/>
                    <a:moveTo>
                      <a:pt x="1171" y="886"/>
                    </a:moveTo>
                    <a:cubicBezTo>
                      <a:pt x="1171" y="886"/>
                      <a:pt x="1171" y="886"/>
                      <a:pt x="1171" y="886"/>
                    </a:cubicBezTo>
                    <a:cubicBezTo>
                      <a:pt x="1161" y="889"/>
                      <a:pt x="1151" y="902"/>
                      <a:pt x="1149" y="918"/>
                    </a:cubicBezTo>
                    <a:cubicBezTo>
                      <a:pt x="1149" y="918"/>
                      <a:pt x="1149" y="918"/>
                      <a:pt x="1149" y="918"/>
                    </a:cubicBezTo>
                    <a:cubicBezTo>
                      <a:pt x="1147" y="933"/>
                      <a:pt x="1153" y="942"/>
                      <a:pt x="1163" y="940"/>
                    </a:cubicBezTo>
                    <a:cubicBezTo>
                      <a:pt x="1163" y="940"/>
                      <a:pt x="1163" y="940"/>
                      <a:pt x="1163" y="940"/>
                    </a:cubicBezTo>
                    <a:cubicBezTo>
                      <a:pt x="1173" y="937"/>
                      <a:pt x="1182" y="924"/>
                      <a:pt x="1184" y="909"/>
                    </a:cubicBezTo>
                    <a:cubicBezTo>
                      <a:pt x="1187" y="894"/>
                      <a:pt x="1181" y="884"/>
                      <a:pt x="1171" y="886"/>
                    </a:cubicBezTo>
                    <a:close/>
                    <a:moveTo>
                      <a:pt x="1207" y="878"/>
                    </a:moveTo>
                    <a:cubicBezTo>
                      <a:pt x="1207" y="878"/>
                      <a:pt x="1207" y="878"/>
                      <a:pt x="1207" y="878"/>
                    </a:cubicBezTo>
                    <a:cubicBezTo>
                      <a:pt x="1198" y="880"/>
                      <a:pt x="1189" y="894"/>
                      <a:pt x="1187" y="908"/>
                    </a:cubicBezTo>
                    <a:cubicBezTo>
                      <a:pt x="1187" y="908"/>
                      <a:pt x="1187" y="908"/>
                      <a:pt x="1187" y="908"/>
                    </a:cubicBezTo>
                    <a:cubicBezTo>
                      <a:pt x="1184" y="923"/>
                      <a:pt x="1190" y="932"/>
                      <a:pt x="1198" y="929"/>
                    </a:cubicBezTo>
                    <a:cubicBezTo>
                      <a:pt x="1198" y="929"/>
                      <a:pt x="1198" y="929"/>
                      <a:pt x="1198" y="929"/>
                    </a:cubicBezTo>
                    <a:cubicBezTo>
                      <a:pt x="1206" y="926"/>
                      <a:pt x="1214" y="914"/>
                      <a:pt x="1217" y="900"/>
                    </a:cubicBezTo>
                    <a:cubicBezTo>
                      <a:pt x="1219" y="885"/>
                      <a:pt x="1215" y="876"/>
                      <a:pt x="1207" y="878"/>
                    </a:cubicBezTo>
                    <a:close/>
                    <a:moveTo>
                      <a:pt x="1236" y="870"/>
                    </a:moveTo>
                    <a:cubicBezTo>
                      <a:pt x="1236" y="870"/>
                      <a:pt x="1236" y="870"/>
                      <a:pt x="1236" y="870"/>
                    </a:cubicBezTo>
                    <a:cubicBezTo>
                      <a:pt x="1229" y="872"/>
                      <a:pt x="1222" y="885"/>
                      <a:pt x="1219" y="899"/>
                    </a:cubicBezTo>
                    <a:cubicBezTo>
                      <a:pt x="1219" y="899"/>
                      <a:pt x="1219" y="899"/>
                      <a:pt x="1219" y="899"/>
                    </a:cubicBezTo>
                    <a:cubicBezTo>
                      <a:pt x="1217" y="913"/>
                      <a:pt x="1220" y="921"/>
                      <a:pt x="1227" y="919"/>
                    </a:cubicBezTo>
                    <a:cubicBezTo>
                      <a:pt x="1227" y="919"/>
                      <a:pt x="1227" y="919"/>
                      <a:pt x="1227" y="919"/>
                    </a:cubicBezTo>
                    <a:cubicBezTo>
                      <a:pt x="1234" y="916"/>
                      <a:pt x="1241" y="903"/>
                      <a:pt x="1244" y="890"/>
                    </a:cubicBezTo>
                    <a:cubicBezTo>
                      <a:pt x="1246" y="876"/>
                      <a:pt x="1243" y="868"/>
                      <a:pt x="1236" y="870"/>
                    </a:cubicBezTo>
                    <a:close/>
                    <a:moveTo>
                      <a:pt x="1260" y="861"/>
                    </a:moveTo>
                    <a:cubicBezTo>
                      <a:pt x="1260" y="861"/>
                      <a:pt x="1260" y="861"/>
                      <a:pt x="1260" y="861"/>
                    </a:cubicBezTo>
                    <a:cubicBezTo>
                      <a:pt x="1255" y="864"/>
                      <a:pt x="1248" y="876"/>
                      <a:pt x="1245" y="889"/>
                    </a:cubicBezTo>
                    <a:cubicBezTo>
                      <a:pt x="1245" y="889"/>
                      <a:pt x="1245" y="889"/>
                      <a:pt x="1245" y="889"/>
                    </a:cubicBezTo>
                    <a:cubicBezTo>
                      <a:pt x="1243" y="903"/>
                      <a:pt x="1246" y="911"/>
                      <a:pt x="1251" y="908"/>
                    </a:cubicBezTo>
                    <a:cubicBezTo>
                      <a:pt x="1251" y="908"/>
                      <a:pt x="1251" y="908"/>
                      <a:pt x="1251" y="908"/>
                    </a:cubicBezTo>
                    <a:cubicBezTo>
                      <a:pt x="1256" y="905"/>
                      <a:pt x="1262" y="893"/>
                      <a:pt x="1265" y="880"/>
                    </a:cubicBezTo>
                    <a:cubicBezTo>
                      <a:pt x="1267" y="867"/>
                      <a:pt x="1265" y="859"/>
                      <a:pt x="1260" y="861"/>
                    </a:cubicBezTo>
                    <a:close/>
                    <a:moveTo>
                      <a:pt x="1278" y="853"/>
                    </a:moveTo>
                    <a:cubicBezTo>
                      <a:pt x="1278" y="853"/>
                      <a:pt x="1278" y="853"/>
                      <a:pt x="1278" y="853"/>
                    </a:cubicBezTo>
                    <a:cubicBezTo>
                      <a:pt x="1274" y="855"/>
                      <a:pt x="1269" y="867"/>
                      <a:pt x="1266" y="880"/>
                    </a:cubicBezTo>
                    <a:cubicBezTo>
                      <a:pt x="1266" y="880"/>
                      <a:pt x="1266" y="880"/>
                      <a:pt x="1266" y="880"/>
                    </a:cubicBezTo>
                    <a:cubicBezTo>
                      <a:pt x="1264" y="892"/>
                      <a:pt x="1265" y="900"/>
                      <a:pt x="1269" y="897"/>
                    </a:cubicBezTo>
                    <a:cubicBezTo>
                      <a:pt x="1269" y="897"/>
                      <a:pt x="1269" y="897"/>
                      <a:pt x="1269" y="897"/>
                    </a:cubicBezTo>
                    <a:cubicBezTo>
                      <a:pt x="1273" y="894"/>
                      <a:pt x="1277" y="883"/>
                      <a:pt x="1280" y="871"/>
                    </a:cubicBezTo>
                    <a:cubicBezTo>
                      <a:pt x="1283" y="858"/>
                      <a:pt x="1282" y="851"/>
                      <a:pt x="1278" y="853"/>
                    </a:cubicBezTo>
                    <a:close/>
                    <a:moveTo>
                      <a:pt x="1290" y="844"/>
                    </a:moveTo>
                    <a:cubicBezTo>
                      <a:pt x="1286" y="852"/>
                      <a:pt x="1284" y="858"/>
                      <a:pt x="1281" y="870"/>
                    </a:cubicBezTo>
                    <a:cubicBezTo>
                      <a:pt x="1281" y="870"/>
                      <a:pt x="1281" y="870"/>
                      <a:pt x="1281" y="870"/>
                    </a:cubicBezTo>
                    <a:cubicBezTo>
                      <a:pt x="1278" y="882"/>
                      <a:pt x="1274" y="895"/>
                      <a:pt x="1281" y="886"/>
                    </a:cubicBezTo>
                    <a:cubicBezTo>
                      <a:pt x="1281" y="886"/>
                      <a:pt x="1279" y="890"/>
                      <a:pt x="1281" y="886"/>
                    </a:cubicBezTo>
                    <a:cubicBezTo>
                      <a:pt x="1283" y="883"/>
                      <a:pt x="1287" y="872"/>
                      <a:pt x="1289" y="861"/>
                    </a:cubicBezTo>
                    <a:cubicBezTo>
                      <a:pt x="1292" y="849"/>
                      <a:pt x="1294" y="837"/>
                      <a:pt x="1290" y="844"/>
                    </a:cubicBezTo>
                    <a:close/>
                    <a:moveTo>
                      <a:pt x="207" y="972"/>
                    </a:moveTo>
                    <a:cubicBezTo>
                      <a:pt x="207" y="972"/>
                      <a:pt x="207" y="972"/>
                      <a:pt x="207" y="972"/>
                    </a:cubicBezTo>
                    <a:cubicBezTo>
                      <a:pt x="193" y="969"/>
                      <a:pt x="184" y="980"/>
                      <a:pt x="187" y="995"/>
                    </a:cubicBezTo>
                    <a:cubicBezTo>
                      <a:pt x="187" y="995"/>
                      <a:pt x="187" y="995"/>
                      <a:pt x="187" y="995"/>
                    </a:cubicBezTo>
                    <a:cubicBezTo>
                      <a:pt x="190" y="1010"/>
                      <a:pt x="202" y="1024"/>
                      <a:pt x="216" y="1027"/>
                    </a:cubicBezTo>
                    <a:cubicBezTo>
                      <a:pt x="216" y="1027"/>
                      <a:pt x="216" y="1027"/>
                      <a:pt x="216" y="1027"/>
                    </a:cubicBezTo>
                    <a:cubicBezTo>
                      <a:pt x="230" y="1029"/>
                      <a:pt x="239" y="1020"/>
                      <a:pt x="237" y="1004"/>
                    </a:cubicBezTo>
                    <a:cubicBezTo>
                      <a:pt x="234" y="988"/>
                      <a:pt x="221" y="974"/>
                      <a:pt x="207" y="972"/>
                    </a:cubicBezTo>
                    <a:close/>
                    <a:moveTo>
                      <a:pt x="264" y="980"/>
                    </a:moveTo>
                    <a:cubicBezTo>
                      <a:pt x="264" y="980"/>
                      <a:pt x="264" y="980"/>
                      <a:pt x="264" y="980"/>
                    </a:cubicBezTo>
                    <a:cubicBezTo>
                      <a:pt x="248" y="978"/>
                      <a:pt x="239" y="989"/>
                      <a:pt x="241" y="1005"/>
                    </a:cubicBezTo>
                    <a:cubicBezTo>
                      <a:pt x="241" y="1005"/>
                      <a:pt x="241" y="1005"/>
                      <a:pt x="241" y="1005"/>
                    </a:cubicBezTo>
                    <a:cubicBezTo>
                      <a:pt x="244" y="1021"/>
                      <a:pt x="257" y="1034"/>
                      <a:pt x="272" y="1037"/>
                    </a:cubicBezTo>
                    <a:cubicBezTo>
                      <a:pt x="272" y="1037"/>
                      <a:pt x="272" y="1037"/>
                      <a:pt x="272" y="1037"/>
                    </a:cubicBezTo>
                    <a:cubicBezTo>
                      <a:pt x="287" y="1039"/>
                      <a:pt x="298" y="1029"/>
                      <a:pt x="296" y="1013"/>
                    </a:cubicBezTo>
                    <a:cubicBezTo>
                      <a:pt x="293" y="997"/>
                      <a:pt x="279" y="983"/>
                      <a:pt x="264" y="980"/>
                    </a:cubicBezTo>
                    <a:close/>
                    <a:moveTo>
                      <a:pt x="326" y="988"/>
                    </a:moveTo>
                    <a:cubicBezTo>
                      <a:pt x="326" y="988"/>
                      <a:pt x="326" y="988"/>
                      <a:pt x="326" y="988"/>
                    </a:cubicBezTo>
                    <a:cubicBezTo>
                      <a:pt x="309" y="987"/>
                      <a:pt x="299" y="997"/>
                      <a:pt x="300" y="1014"/>
                    </a:cubicBezTo>
                    <a:cubicBezTo>
                      <a:pt x="300" y="1014"/>
                      <a:pt x="300" y="1014"/>
                      <a:pt x="300" y="1014"/>
                    </a:cubicBezTo>
                    <a:cubicBezTo>
                      <a:pt x="303" y="1030"/>
                      <a:pt x="317" y="1043"/>
                      <a:pt x="333" y="1046"/>
                    </a:cubicBezTo>
                    <a:cubicBezTo>
                      <a:pt x="333" y="1046"/>
                      <a:pt x="333" y="1046"/>
                      <a:pt x="333" y="1046"/>
                    </a:cubicBezTo>
                    <a:cubicBezTo>
                      <a:pt x="349" y="1048"/>
                      <a:pt x="361" y="1037"/>
                      <a:pt x="359" y="1021"/>
                    </a:cubicBezTo>
                    <a:cubicBezTo>
                      <a:pt x="357" y="1005"/>
                      <a:pt x="342" y="991"/>
                      <a:pt x="326" y="988"/>
                    </a:cubicBezTo>
                    <a:close/>
                    <a:moveTo>
                      <a:pt x="393" y="995"/>
                    </a:moveTo>
                    <a:cubicBezTo>
                      <a:pt x="393" y="995"/>
                      <a:pt x="393" y="995"/>
                      <a:pt x="393" y="995"/>
                    </a:cubicBezTo>
                    <a:cubicBezTo>
                      <a:pt x="375" y="993"/>
                      <a:pt x="363" y="1005"/>
                      <a:pt x="364" y="1021"/>
                    </a:cubicBezTo>
                    <a:cubicBezTo>
                      <a:pt x="364" y="1021"/>
                      <a:pt x="364" y="1021"/>
                      <a:pt x="364" y="1021"/>
                    </a:cubicBezTo>
                    <a:cubicBezTo>
                      <a:pt x="367" y="1038"/>
                      <a:pt x="381" y="1051"/>
                      <a:pt x="399" y="1053"/>
                    </a:cubicBezTo>
                    <a:cubicBezTo>
                      <a:pt x="399" y="1053"/>
                      <a:pt x="399" y="1053"/>
                      <a:pt x="399" y="1053"/>
                    </a:cubicBezTo>
                    <a:cubicBezTo>
                      <a:pt x="416" y="1054"/>
                      <a:pt x="429" y="1043"/>
                      <a:pt x="428" y="1027"/>
                    </a:cubicBezTo>
                    <a:cubicBezTo>
                      <a:pt x="426" y="1011"/>
                      <a:pt x="410" y="996"/>
                      <a:pt x="393" y="995"/>
                    </a:cubicBezTo>
                    <a:close/>
                    <a:moveTo>
                      <a:pt x="964" y="981"/>
                    </a:moveTo>
                    <a:cubicBezTo>
                      <a:pt x="964" y="981"/>
                      <a:pt x="964" y="981"/>
                      <a:pt x="964" y="981"/>
                    </a:cubicBezTo>
                    <a:cubicBezTo>
                      <a:pt x="948" y="984"/>
                      <a:pt x="934" y="998"/>
                      <a:pt x="932" y="1014"/>
                    </a:cubicBezTo>
                    <a:cubicBezTo>
                      <a:pt x="932" y="1014"/>
                      <a:pt x="932" y="1014"/>
                      <a:pt x="932" y="1014"/>
                    </a:cubicBezTo>
                    <a:cubicBezTo>
                      <a:pt x="930" y="1031"/>
                      <a:pt x="941" y="1041"/>
                      <a:pt x="956" y="1038"/>
                    </a:cubicBezTo>
                    <a:cubicBezTo>
                      <a:pt x="956" y="1038"/>
                      <a:pt x="956" y="1038"/>
                      <a:pt x="956" y="1038"/>
                    </a:cubicBezTo>
                    <a:cubicBezTo>
                      <a:pt x="972" y="1036"/>
                      <a:pt x="985" y="1022"/>
                      <a:pt x="987" y="1006"/>
                    </a:cubicBezTo>
                    <a:cubicBezTo>
                      <a:pt x="990" y="991"/>
                      <a:pt x="980" y="980"/>
                      <a:pt x="964" y="981"/>
                    </a:cubicBezTo>
                    <a:close/>
                    <a:moveTo>
                      <a:pt x="1022" y="973"/>
                    </a:moveTo>
                    <a:cubicBezTo>
                      <a:pt x="1022" y="973"/>
                      <a:pt x="1022" y="973"/>
                      <a:pt x="1022" y="973"/>
                    </a:cubicBezTo>
                    <a:cubicBezTo>
                      <a:pt x="1007" y="975"/>
                      <a:pt x="994" y="990"/>
                      <a:pt x="992" y="1006"/>
                    </a:cubicBezTo>
                    <a:cubicBezTo>
                      <a:pt x="992" y="1006"/>
                      <a:pt x="992" y="1006"/>
                      <a:pt x="992" y="1006"/>
                    </a:cubicBezTo>
                    <a:cubicBezTo>
                      <a:pt x="990" y="1021"/>
                      <a:pt x="999" y="1031"/>
                      <a:pt x="1013" y="1028"/>
                    </a:cubicBezTo>
                    <a:cubicBezTo>
                      <a:pt x="1013" y="1028"/>
                      <a:pt x="1013" y="1028"/>
                      <a:pt x="1013" y="1028"/>
                    </a:cubicBezTo>
                    <a:cubicBezTo>
                      <a:pt x="1027" y="1025"/>
                      <a:pt x="1040" y="1012"/>
                      <a:pt x="1042" y="997"/>
                    </a:cubicBezTo>
                    <a:cubicBezTo>
                      <a:pt x="1045" y="981"/>
                      <a:pt x="1036" y="971"/>
                      <a:pt x="1022" y="973"/>
                    </a:cubicBezTo>
                    <a:close/>
                    <a:moveTo>
                      <a:pt x="1162" y="944"/>
                    </a:moveTo>
                    <a:cubicBezTo>
                      <a:pt x="1162" y="944"/>
                      <a:pt x="1162" y="944"/>
                      <a:pt x="1162" y="944"/>
                    </a:cubicBezTo>
                    <a:cubicBezTo>
                      <a:pt x="1152" y="947"/>
                      <a:pt x="1142" y="960"/>
                      <a:pt x="1139" y="975"/>
                    </a:cubicBezTo>
                    <a:cubicBezTo>
                      <a:pt x="1139" y="975"/>
                      <a:pt x="1139" y="975"/>
                      <a:pt x="1139" y="975"/>
                    </a:cubicBezTo>
                    <a:cubicBezTo>
                      <a:pt x="1136" y="989"/>
                      <a:pt x="1141" y="997"/>
                      <a:pt x="1152" y="994"/>
                    </a:cubicBezTo>
                    <a:cubicBezTo>
                      <a:pt x="1152" y="994"/>
                      <a:pt x="1152" y="994"/>
                      <a:pt x="1152" y="994"/>
                    </a:cubicBezTo>
                    <a:cubicBezTo>
                      <a:pt x="1161" y="991"/>
                      <a:pt x="1171" y="978"/>
                      <a:pt x="1174" y="964"/>
                    </a:cubicBezTo>
                    <a:cubicBezTo>
                      <a:pt x="1177" y="950"/>
                      <a:pt x="1172" y="941"/>
                      <a:pt x="1162" y="944"/>
                    </a:cubicBezTo>
                    <a:close/>
                    <a:moveTo>
                      <a:pt x="1197" y="933"/>
                    </a:moveTo>
                    <a:cubicBezTo>
                      <a:pt x="1197" y="933"/>
                      <a:pt x="1197" y="933"/>
                      <a:pt x="1197" y="933"/>
                    </a:cubicBezTo>
                    <a:cubicBezTo>
                      <a:pt x="1189" y="936"/>
                      <a:pt x="1180" y="949"/>
                      <a:pt x="1177" y="963"/>
                    </a:cubicBezTo>
                    <a:cubicBezTo>
                      <a:pt x="1177" y="963"/>
                      <a:pt x="1177" y="963"/>
                      <a:pt x="1177" y="963"/>
                    </a:cubicBezTo>
                    <a:cubicBezTo>
                      <a:pt x="1174" y="977"/>
                      <a:pt x="1179" y="985"/>
                      <a:pt x="1187" y="982"/>
                    </a:cubicBezTo>
                    <a:cubicBezTo>
                      <a:pt x="1187" y="982"/>
                      <a:pt x="1187" y="982"/>
                      <a:pt x="1187" y="982"/>
                    </a:cubicBezTo>
                    <a:cubicBezTo>
                      <a:pt x="1195" y="978"/>
                      <a:pt x="1203" y="966"/>
                      <a:pt x="1206" y="952"/>
                    </a:cubicBezTo>
                    <a:cubicBezTo>
                      <a:pt x="1209" y="939"/>
                      <a:pt x="1205" y="930"/>
                      <a:pt x="1197" y="933"/>
                    </a:cubicBezTo>
                    <a:close/>
                    <a:moveTo>
                      <a:pt x="1227" y="922"/>
                    </a:moveTo>
                    <a:cubicBezTo>
                      <a:pt x="1227" y="922"/>
                      <a:pt x="1227" y="922"/>
                      <a:pt x="1227" y="922"/>
                    </a:cubicBezTo>
                    <a:cubicBezTo>
                      <a:pt x="1220" y="925"/>
                      <a:pt x="1211" y="938"/>
                      <a:pt x="1209" y="951"/>
                    </a:cubicBezTo>
                    <a:cubicBezTo>
                      <a:pt x="1209" y="951"/>
                      <a:pt x="1209" y="951"/>
                      <a:pt x="1209" y="951"/>
                    </a:cubicBezTo>
                    <a:cubicBezTo>
                      <a:pt x="1206" y="965"/>
                      <a:pt x="1209" y="972"/>
                      <a:pt x="1216" y="969"/>
                    </a:cubicBezTo>
                    <a:cubicBezTo>
                      <a:pt x="1216" y="969"/>
                      <a:pt x="1216" y="969"/>
                      <a:pt x="1216" y="969"/>
                    </a:cubicBezTo>
                    <a:cubicBezTo>
                      <a:pt x="1223" y="965"/>
                      <a:pt x="1230" y="953"/>
                      <a:pt x="1233" y="940"/>
                    </a:cubicBezTo>
                    <a:cubicBezTo>
                      <a:pt x="1236" y="927"/>
                      <a:pt x="1234" y="919"/>
                      <a:pt x="1227" y="922"/>
                    </a:cubicBezTo>
                    <a:close/>
                    <a:moveTo>
                      <a:pt x="1250" y="911"/>
                    </a:moveTo>
                    <a:cubicBezTo>
                      <a:pt x="1250" y="911"/>
                      <a:pt x="1250" y="911"/>
                      <a:pt x="1250" y="911"/>
                    </a:cubicBezTo>
                    <a:cubicBezTo>
                      <a:pt x="1245" y="914"/>
                      <a:pt x="1238" y="927"/>
                      <a:pt x="1235" y="940"/>
                    </a:cubicBezTo>
                    <a:cubicBezTo>
                      <a:pt x="1235" y="940"/>
                      <a:pt x="1235" y="940"/>
                      <a:pt x="1235" y="940"/>
                    </a:cubicBezTo>
                    <a:cubicBezTo>
                      <a:pt x="1232" y="953"/>
                      <a:pt x="1234" y="959"/>
                      <a:pt x="1239" y="956"/>
                    </a:cubicBezTo>
                    <a:cubicBezTo>
                      <a:pt x="1239" y="956"/>
                      <a:pt x="1239" y="956"/>
                      <a:pt x="1239" y="956"/>
                    </a:cubicBezTo>
                    <a:cubicBezTo>
                      <a:pt x="1245" y="952"/>
                      <a:pt x="1251" y="941"/>
                      <a:pt x="1254" y="928"/>
                    </a:cubicBezTo>
                    <a:cubicBezTo>
                      <a:pt x="1257" y="916"/>
                      <a:pt x="1256" y="909"/>
                      <a:pt x="1250" y="911"/>
                    </a:cubicBezTo>
                    <a:close/>
                    <a:moveTo>
                      <a:pt x="1268" y="900"/>
                    </a:moveTo>
                    <a:cubicBezTo>
                      <a:pt x="1268" y="900"/>
                      <a:pt x="1268" y="900"/>
                      <a:pt x="1268" y="900"/>
                    </a:cubicBezTo>
                    <a:cubicBezTo>
                      <a:pt x="1264" y="903"/>
                      <a:pt x="1258" y="915"/>
                      <a:pt x="1255" y="927"/>
                    </a:cubicBezTo>
                    <a:cubicBezTo>
                      <a:pt x="1255" y="927"/>
                      <a:pt x="1255" y="927"/>
                      <a:pt x="1255" y="927"/>
                    </a:cubicBezTo>
                    <a:cubicBezTo>
                      <a:pt x="1252" y="939"/>
                      <a:pt x="1253" y="946"/>
                      <a:pt x="1257" y="943"/>
                    </a:cubicBezTo>
                    <a:cubicBezTo>
                      <a:pt x="1257" y="943"/>
                      <a:pt x="1257" y="943"/>
                      <a:pt x="1257" y="943"/>
                    </a:cubicBezTo>
                    <a:cubicBezTo>
                      <a:pt x="1261" y="939"/>
                      <a:pt x="1265" y="928"/>
                      <a:pt x="1269" y="916"/>
                    </a:cubicBezTo>
                    <a:cubicBezTo>
                      <a:pt x="1272" y="905"/>
                      <a:pt x="1272" y="898"/>
                      <a:pt x="1268" y="900"/>
                    </a:cubicBezTo>
                    <a:close/>
                    <a:moveTo>
                      <a:pt x="1280" y="889"/>
                    </a:moveTo>
                    <a:cubicBezTo>
                      <a:pt x="1280" y="889"/>
                      <a:pt x="1280" y="889"/>
                      <a:pt x="1280" y="889"/>
                    </a:cubicBezTo>
                    <a:cubicBezTo>
                      <a:pt x="1278" y="892"/>
                      <a:pt x="1273" y="904"/>
                      <a:pt x="1270" y="915"/>
                    </a:cubicBezTo>
                    <a:cubicBezTo>
                      <a:pt x="1270" y="915"/>
                      <a:pt x="1270" y="915"/>
                      <a:pt x="1270" y="915"/>
                    </a:cubicBezTo>
                    <a:cubicBezTo>
                      <a:pt x="1267" y="927"/>
                      <a:pt x="1266" y="932"/>
                      <a:pt x="1269" y="929"/>
                    </a:cubicBezTo>
                    <a:cubicBezTo>
                      <a:pt x="1269" y="929"/>
                      <a:pt x="1269" y="929"/>
                      <a:pt x="1269" y="929"/>
                    </a:cubicBezTo>
                    <a:cubicBezTo>
                      <a:pt x="1271" y="925"/>
                      <a:pt x="1275" y="915"/>
                      <a:pt x="1278" y="904"/>
                    </a:cubicBezTo>
                    <a:cubicBezTo>
                      <a:pt x="1282" y="893"/>
                      <a:pt x="1288" y="881"/>
                      <a:pt x="1280" y="889"/>
                    </a:cubicBezTo>
                    <a:close/>
                    <a:moveTo>
                      <a:pt x="166" y="1020"/>
                    </a:moveTo>
                    <a:cubicBezTo>
                      <a:pt x="166" y="1020"/>
                      <a:pt x="166" y="1020"/>
                      <a:pt x="166" y="1020"/>
                    </a:cubicBezTo>
                    <a:cubicBezTo>
                      <a:pt x="153" y="1018"/>
                      <a:pt x="147" y="1026"/>
                      <a:pt x="150" y="1040"/>
                    </a:cubicBezTo>
                    <a:cubicBezTo>
                      <a:pt x="150" y="1040"/>
                      <a:pt x="150" y="1040"/>
                      <a:pt x="150" y="1040"/>
                    </a:cubicBezTo>
                    <a:cubicBezTo>
                      <a:pt x="153" y="1053"/>
                      <a:pt x="165" y="1067"/>
                      <a:pt x="177" y="1070"/>
                    </a:cubicBezTo>
                    <a:cubicBezTo>
                      <a:pt x="177" y="1070"/>
                      <a:pt x="177" y="1070"/>
                      <a:pt x="177" y="1070"/>
                    </a:cubicBezTo>
                    <a:cubicBezTo>
                      <a:pt x="189" y="1073"/>
                      <a:pt x="197" y="1065"/>
                      <a:pt x="194" y="1051"/>
                    </a:cubicBezTo>
                    <a:cubicBezTo>
                      <a:pt x="190" y="1037"/>
                      <a:pt x="178" y="1023"/>
                      <a:pt x="166" y="1020"/>
                    </a:cubicBezTo>
                    <a:close/>
                    <a:moveTo>
                      <a:pt x="217" y="1031"/>
                    </a:moveTo>
                    <a:cubicBezTo>
                      <a:pt x="217" y="1031"/>
                      <a:pt x="217" y="1031"/>
                      <a:pt x="217" y="1031"/>
                    </a:cubicBezTo>
                    <a:cubicBezTo>
                      <a:pt x="203" y="1028"/>
                      <a:pt x="195" y="1038"/>
                      <a:pt x="198" y="1052"/>
                    </a:cubicBezTo>
                    <a:cubicBezTo>
                      <a:pt x="198" y="1052"/>
                      <a:pt x="198" y="1052"/>
                      <a:pt x="198" y="1052"/>
                    </a:cubicBezTo>
                    <a:cubicBezTo>
                      <a:pt x="201" y="1066"/>
                      <a:pt x="213" y="1079"/>
                      <a:pt x="227" y="1082"/>
                    </a:cubicBezTo>
                    <a:cubicBezTo>
                      <a:pt x="227" y="1082"/>
                      <a:pt x="227" y="1082"/>
                      <a:pt x="227" y="1082"/>
                    </a:cubicBezTo>
                    <a:cubicBezTo>
                      <a:pt x="241" y="1085"/>
                      <a:pt x="249" y="1076"/>
                      <a:pt x="247" y="1062"/>
                    </a:cubicBezTo>
                    <a:cubicBezTo>
                      <a:pt x="244" y="1047"/>
                      <a:pt x="230" y="1034"/>
                      <a:pt x="217" y="1031"/>
                    </a:cubicBezTo>
                    <a:close/>
                    <a:moveTo>
                      <a:pt x="273" y="1041"/>
                    </a:moveTo>
                    <a:cubicBezTo>
                      <a:pt x="273" y="1041"/>
                      <a:pt x="273" y="1041"/>
                      <a:pt x="273" y="1041"/>
                    </a:cubicBezTo>
                    <a:cubicBezTo>
                      <a:pt x="257" y="1039"/>
                      <a:pt x="248" y="1048"/>
                      <a:pt x="251" y="1063"/>
                    </a:cubicBezTo>
                    <a:cubicBezTo>
                      <a:pt x="251" y="1063"/>
                      <a:pt x="251" y="1063"/>
                      <a:pt x="251" y="1063"/>
                    </a:cubicBezTo>
                    <a:cubicBezTo>
                      <a:pt x="254" y="1077"/>
                      <a:pt x="267" y="1090"/>
                      <a:pt x="282" y="1093"/>
                    </a:cubicBezTo>
                    <a:cubicBezTo>
                      <a:pt x="282" y="1093"/>
                      <a:pt x="282" y="1093"/>
                      <a:pt x="282" y="1093"/>
                    </a:cubicBezTo>
                    <a:cubicBezTo>
                      <a:pt x="297" y="1096"/>
                      <a:pt x="307" y="1087"/>
                      <a:pt x="305" y="1072"/>
                    </a:cubicBezTo>
                    <a:cubicBezTo>
                      <a:pt x="302" y="1057"/>
                      <a:pt x="287" y="1044"/>
                      <a:pt x="273" y="1041"/>
                    </a:cubicBezTo>
                    <a:close/>
                    <a:moveTo>
                      <a:pt x="334" y="1050"/>
                    </a:moveTo>
                    <a:cubicBezTo>
                      <a:pt x="334" y="1050"/>
                      <a:pt x="334" y="1050"/>
                      <a:pt x="334" y="1050"/>
                    </a:cubicBezTo>
                    <a:cubicBezTo>
                      <a:pt x="317" y="1048"/>
                      <a:pt x="307" y="1058"/>
                      <a:pt x="309" y="1073"/>
                    </a:cubicBezTo>
                    <a:cubicBezTo>
                      <a:pt x="309" y="1073"/>
                      <a:pt x="309" y="1073"/>
                      <a:pt x="309" y="1073"/>
                    </a:cubicBezTo>
                    <a:cubicBezTo>
                      <a:pt x="312" y="1088"/>
                      <a:pt x="325" y="1101"/>
                      <a:pt x="342" y="1103"/>
                    </a:cubicBezTo>
                    <a:cubicBezTo>
                      <a:pt x="342" y="1103"/>
                      <a:pt x="342" y="1103"/>
                      <a:pt x="342" y="1103"/>
                    </a:cubicBezTo>
                    <a:cubicBezTo>
                      <a:pt x="358" y="1105"/>
                      <a:pt x="369" y="1096"/>
                      <a:pt x="367" y="1081"/>
                    </a:cubicBezTo>
                    <a:cubicBezTo>
                      <a:pt x="365" y="1066"/>
                      <a:pt x="350" y="1052"/>
                      <a:pt x="334" y="1050"/>
                    </a:cubicBezTo>
                    <a:close/>
                    <a:moveTo>
                      <a:pt x="399" y="1057"/>
                    </a:moveTo>
                    <a:cubicBezTo>
                      <a:pt x="399" y="1057"/>
                      <a:pt x="399" y="1057"/>
                      <a:pt x="399" y="1057"/>
                    </a:cubicBezTo>
                    <a:cubicBezTo>
                      <a:pt x="381" y="1056"/>
                      <a:pt x="370" y="1066"/>
                      <a:pt x="372" y="1081"/>
                    </a:cubicBezTo>
                    <a:cubicBezTo>
                      <a:pt x="372" y="1081"/>
                      <a:pt x="372" y="1081"/>
                      <a:pt x="372" y="1081"/>
                    </a:cubicBezTo>
                    <a:cubicBezTo>
                      <a:pt x="374" y="1096"/>
                      <a:pt x="388" y="1109"/>
                      <a:pt x="405" y="1111"/>
                    </a:cubicBezTo>
                    <a:cubicBezTo>
                      <a:pt x="405" y="1111"/>
                      <a:pt x="405" y="1111"/>
                      <a:pt x="405" y="1111"/>
                    </a:cubicBezTo>
                    <a:cubicBezTo>
                      <a:pt x="422" y="1113"/>
                      <a:pt x="435" y="1103"/>
                      <a:pt x="433" y="1088"/>
                    </a:cubicBezTo>
                    <a:cubicBezTo>
                      <a:pt x="432" y="1072"/>
                      <a:pt x="416" y="1059"/>
                      <a:pt x="399" y="1057"/>
                    </a:cubicBezTo>
                    <a:close/>
                    <a:moveTo>
                      <a:pt x="468" y="1063"/>
                    </a:moveTo>
                    <a:cubicBezTo>
                      <a:pt x="468" y="1063"/>
                      <a:pt x="468" y="1063"/>
                      <a:pt x="468" y="1063"/>
                    </a:cubicBezTo>
                    <a:cubicBezTo>
                      <a:pt x="450" y="1062"/>
                      <a:pt x="437" y="1073"/>
                      <a:pt x="438" y="1088"/>
                    </a:cubicBezTo>
                    <a:cubicBezTo>
                      <a:pt x="438" y="1088"/>
                      <a:pt x="438" y="1088"/>
                      <a:pt x="438" y="1088"/>
                    </a:cubicBezTo>
                    <a:cubicBezTo>
                      <a:pt x="440" y="1103"/>
                      <a:pt x="455" y="1116"/>
                      <a:pt x="473" y="1117"/>
                    </a:cubicBezTo>
                    <a:cubicBezTo>
                      <a:pt x="473" y="1117"/>
                      <a:pt x="473" y="1117"/>
                      <a:pt x="473" y="1117"/>
                    </a:cubicBezTo>
                    <a:cubicBezTo>
                      <a:pt x="490" y="1118"/>
                      <a:pt x="503" y="1107"/>
                      <a:pt x="503" y="1093"/>
                    </a:cubicBezTo>
                    <a:cubicBezTo>
                      <a:pt x="501" y="1077"/>
                      <a:pt x="486" y="1064"/>
                      <a:pt x="468" y="1063"/>
                    </a:cubicBezTo>
                    <a:close/>
                    <a:moveTo>
                      <a:pt x="1186" y="985"/>
                    </a:moveTo>
                    <a:cubicBezTo>
                      <a:pt x="1186" y="985"/>
                      <a:pt x="1186" y="985"/>
                      <a:pt x="1186" y="985"/>
                    </a:cubicBezTo>
                    <a:cubicBezTo>
                      <a:pt x="1178" y="989"/>
                      <a:pt x="1168" y="1002"/>
                      <a:pt x="1164" y="1015"/>
                    </a:cubicBezTo>
                    <a:cubicBezTo>
                      <a:pt x="1164" y="1015"/>
                      <a:pt x="1164" y="1015"/>
                      <a:pt x="1164" y="1015"/>
                    </a:cubicBezTo>
                    <a:cubicBezTo>
                      <a:pt x="1161" y="1028"/>
                      <a:pt x="1165" y="1034"/>
                      <a:pt x="1173" y="1031"/>
                    </a:cubicBezTo>
                    <a:cubicBezTo>
                      <a:pt x="1173" y="1031"/>
                      <a:pt x="1173" y="1031"/>
                      <a:pt x="1173" y="1031"/>
                    </a:cubicBezTo>
                    <a:cubicBezTo>
                      <a:pt x="1181" y="1027"/>
                      <a:pt x="1190" y="1014"/>
                      <a:pt x="1194" y="1002"/>
                    </a:cubicBezTo>
                    <a:cubicBezTo>
                      <a:pt x="1197" y="989"/>
                      <a:pt x="1194" y="982"/>
                      <a:pt x="1186" y="985"/>
                    </a:cubicBezTo>
                    <a:close/>
                    <a:moveTo>
                      <a:pt x="1215" y="972"/>
                    </a:moveTo>
                    <a:cubicBezTo>
                      <a:pt x="1215" y="972"/>
                      <a:pt x="1215" y="972"/>
                      <a:pt x="1215" y="972"/>
                    </a:cubicBezTo>
                    <a:cubicBezTo>
                      <a:pt x="1208" y="976"/>
                      <a:pt x="1199" y="989"/>
                      <a:pt x="1196" y="1001"/>
                    </a:cubicBezTo>
                    <a:cubicBezTo>
                      <a:pt x="1196" y="1001"/>
                      <a:pt x="1196" y="1001"/>
                      <a:pt x="1196" y="1001"/>
                    </a:cubicBezTo>
                    <a:cubicBezTo>
                      <a:pt x="1192" y="1013"/>
                      <a:pt x="1195" y="1020"/>
                      <a:pt x="1202" y="1016"/>
                    </a:cubicBezTo>
                    <a:cubicBezTo>
                      <a:pt x="1202" y="1016"/>
                      <a:pt x="1202" y="1016"/>
                      <a:pt x="1202" y="1016"/>
                    </a:cubicBezTo>
                    <a:cubicBezTo>
                      <a:pt x="1209" y="1012"/>
                      <a:pt x="1216" y="1000"/>
                      <a:pt x="1220" y="988"/>
                    </a:cubicBezTo>
                    <a:cubicBezTo>
                      <a:pt x="1224" y="976"/>
                      <a:pt x="1221" y="969"/>
                      <a:pt x="1215" y="972"/>
                    </a:cubicBezTo>
                    <a:close/>
                    <a:moveTo>
                      <a:pt x="1238" y="959"/>
                    </a:moveTo>
                    <a:cubicBezTo>
                      <a:pt x="1238" y="959"/>
                      <a:pt x="1238" y="959"/>
                      <a:pt x="1238" y="959"/>
                    </a:cubicBezTo>
                    <a:cubicBezTo>
                      <a:pt x="1233" y="963"/>
                      <a:pt x="1226" y="975"/>
                      <a:pt x="1222" y="987"/>
                    </a:cubicBezTo>
                    <a:cubicBezTo>
                      <a:pt x="1222" y="987"/>
                      <a:pt x="1222" y="987"/>
                      <a:pt x="1222" y="987"/>
                    </a:cubicBezTo>
                    <a:cubicBezTo>
                      <a:pt x="1218" y="999"/>
                      <a:pt x="1220" y="1004"/>
                      <a:pt x="1225" y="1001"/>
                    </a:cubicBezTo>
                    <a:cubicBezTo>
                      <a:pt x="1225" y="1001"/>
                      <a:pt x="1225" y="1001"/>
                      <a:pt x="1225" y="1001"/>
                    </a:cubicBezTo>
                    <a:cubicBezTo>
                      <a:pt x="1230" y="996"/>
                      <a:pt x="1237" y="985"/>
                      <a:pt x="1241" y="974"/>
                    </a:cubicBezTo>
                    <a:cubicBezTo>
                      <a:pt x="1244" y="962"/>
                      <a:pt x="1244" y="956"/>
                      <a:pt x="1238" y="959"/>
                    </a:cubicBezTo>
                    <a:close/>
                    <a:moveTo>
                      <a:pt x="1256" y="946"/>
                    </a:moveTo>
                    <a:cubicBezTo>
                      <a:pt x="1256" y="946"/>
                      <a:pt x="1256" y="946"/>
                      <a:pt x="1256" y="946"/>
                    </a:cubicBezTo>
                    <a:cubicBezTo>
                      <a:pt x="1252" y="949"/>
                      <a:pt x="1246" y="961"/>
                      <a:pt x="1242" y="972"/>
                    </a:cubicBezTo>
                    <a:cubicBezTo>
                      <a:pt x="1242" y="972"/>
                      <a:pt x="1242" y="972"/>
                      <a:pt x="1242" y="972"/>
                    </a:cubicBezTo>
                    <a:cubicBezTo>
                      <a:pt x="1238" y="984"/>
                      <a:pt x="1239" y="989"/>
                      <a:pt x="1243" y="985"/>
                    </a:cubicBezTo>
                    <a:cubicBezTo>
                      <a:pt x="1243" y="985"/>
                      <a:pt x="1243" y="985"/>
                      <a:pt x="1243" y="985"/>
                    </a:cubicBezTo>
                    <a:cubicBezTo>
                      <a:pt x="1246" y="981"/>
                      <a:pt x="1252" y="970"/>
                      <a:pt x="1256" y="959"/>
                    </a:cubicBezTo>
                    <a:cubicBezTo>
                      <a:pt x="1259" y="948"/>
                      <a:pt x="1260" y="942"/>
                      <a:pt x="1256" y="946"/>
                    </a:cubicBezTo>
                    <a:close/>
                    <a:moveTo>
                      <a:pt x="1268" y="932"/>
                    </a:moveTo>
                    <a:cubicBezTo>
                      <a:pt x="1268" y="932"/>
                      <a:pt x="1268" y="932"/>
                      <a:pt x="1268" y="932"/>
                    </a:cubicBezTo>
                    <a:cubicBezTo>
                      <a:pt x="1265" y="936"/>
                      <a:pt x="1260" y="947"/>
                      <a:pt x="1257" y="958"/>
                    </a:cubicBezTo>
                    <a:cubicBezTo>
                      <a:pt x="1257" y="958"/>
                      <a:pt x="1257" y="958"/>
                      <a:pt x="1257" y="958"/>
                    </a:cubicBezTo>
                    <a:cubicBezTo>
                      <a:pt x="1253" y="969"/>
                      <a:pt x="1252" y="973"/>
                      <a:pt x="1254" y="969"/>
                    </a:cubicBezTo>
                    <a:cubicBezTo>
                      <a:pt x="1254" y="969"/>
                      <a:pt x="1254" y="969"/>
                      <a:pt x="1254" y="969"/>
                    </a:cubicBezTo>
                    <a:cubicBezTo>
                      <a:pt x="1257" y="965"/>
                      <a:pt x="1261" y="955"/>
                      <a:pt x="1265" y="944"/>
                    </a:cubicBezTo>
                    <a:cubicBezTo>
                      <a:pt x="1269" y="934"/>
                      <a:pt x="1270" y="929"/>
                      <a:pt x="1268" y="932"/>
                    </a:cubicBezTo>
                    <a:close/>
                    <a:moveTo>
                      <a:pt x="178" y="1073"/>
                    </a:moveTo>
                    <a:cubicBezTo>
                      <a:pt x="178" y="1073"/>
                      <a:pt x="178" y="1073"/>
                      <a:pt x="178" y="1073"/>
                    </a:cubicBezTo>
                    <a:cubicBezTo>
                      <a:pt x="165" y="1070"/>
                      <a:pt x="159" y="1078"/>
                      <a:pt x="163" y="1090"/>
                    </a:cubicBezTo>
                    <a:cubicBezTo>
                      <a:pt x="163" y="1090"/>
                      <a:pt x="163" y="1090"/>
                      <a:pt x="163" y="1090"/>
                    </a:cubicBezTo>
                    <a:cubicBezTo>
                      <a:pt x="166" y="1103"/>
                      <a:pt x="178" y="1115"/>
                      <a:pt x="190" y="1119"/>
                    </a:cubicBezTo>
                    <a:cubicBezTo>
                      <a:pt x="190" y="1119"/>
                      <a:pt x="190" y="1119"/>
                      <a:pt x="190" y="1119"/>
                    </a:cubicBezTo>
                    <a:cubicBezTo>
                      <a:pt x="202" y="1122"/>
                      <a:pt x="209" y="1115"/>
                      <a:pt x="206" y="1103"/>
                    </a:cubicBezTo>
                    <a:cubicBezTo>
                      <a:pt x="203" y="1090"/>
                      <a:pt x="190" y="1077"/>
                      <a:pt x="178" y="1073"/>
                    </a:cubicBezTo>
                    <a:close/>
                    <a:moveTo>
                      <a:pt x="228" y="1086"/>
                    </a:moveTo>
                    <a:cubicBezTo>
                      <a:pt x="228" y="1086"/>
                      <a:pt x="228" y="1086"/>
                      <a:pt x="228" y="1086"/>
                    </a:cubicBezTo>
                    <a:cubicBezTo>
                      <a:pt x="214" y="1083"/>
                      <a:pt x="207" y="1091"/>
                      <a:pt x="210" y="1104"/>
                    </a:cubicBezTo>
                    <a:cubicBezTo>
                      <a:pt x="210" y="1104"/>
                      <a:pt x="210" y="1104"/>
                      <a:pt x="210" y="1104"/>
                    </a:cubicBezTo>
                    <a:cubicBezTo>
                      <a:pt x="213" y="1117"/>
                      <a:pt x="226" y="1129"/>
                      <a:pt x="239" y="1132"/>
                    </a:cubicBezTo>
                    <a:cubicBezTo>
                      <a:pt x="239" y="1132"/>
                      <a:pt x="239" y="1132"/>
                      <a:pt x="239" y="1132"/>
                    </a:cubicBezTo>
                    <a:cubicBezTo>
                      <a:pt x="252" y="1135"/>
                      <a:pt x="261" y="1129"/>
                      <a:pt x="258" y="1115"/>
                    </a:cubicBezTo>
                    <a:cubicBezTo>
                      <a:pt x="255" y="1102"/>
                      <a:pt x="241" y="1089"/>
                      <a:pt x="228" y="1086"/>
                    </a:cubicBezTo>
                    <a:close/>
                    <a:moveTo>
                      <a:pt x="283" y="1097"/>
                    </a:moveTo>
                    <a:cubicBezTo>
                      <a:pt x="283" y="1097"/>
                      <a:pt x="283" y="1097"/>
                      <a:pt x="283" y="1097"/>
                    </a:cubicBezTo>
                    <a:cubicBezTo>
                      <a:pt x="268" y="1094"/>
                      <a:pt x="259" y="1103"/>
                      <a:pt x="262" y="1116"/>
                    </a:cubicBezTo>
                    <a:cubicBezTo>
                      <a:pt x="262" y="1116"/>
                      <a:pt x="262" y="1116"/>
                      <a:pt x="262" y="1116"/>
                    </a:cubicBezTo>
                    <a:cubicBezTo>
                      <a:pt x="265" y="1129"/>
                      <a:pt x="278" y="1141"/>
                      <a:pt x="293" y="1144"/>
                    </a:cubicBezTo>
                    <a:cubicBezTo>
                      <a:pt x="293" y="1144"/>
                      <a:pt x="293" y="1144"/>
                      <a:pt x="293" y="1144"/>
                    </a:cubicBezTo>
                    <a:cubicBezTo>
                      <a:pt x="307" y="1147"/>
                      <a:pt x="317" y="1139"/>
                      <a:pt x="314" y="1126"/>
                    </a:cubicBezTo>
                    <a:cubicBezTo>
                      <a:pt x="311" y="1112"/>
                      <a:pt x="298" y="1099"/>
                      <a:pt x="283" y="1097"/>
                    </a:cubicBezTo>
                    <a:close/>
                    <a:moveTo>
                      <a:pt x="342" y="1107"/>
                    </a:moveTo>
                    <a:cubicBezTo>
                      <a:pt x="342" y="1107"/>
                      <a:pt x="342" y="1107"/>
                      <a:pt x="342" y="1107"/>
                    </a:cubicBezTo>
                    <a:cubicBezTo>
                      <a:pt x="326" y="1105"/>
                      <a:pt x="316" y="1114"/>
                      <a:pt x="319" y="1127"/>
                    </a:cubicBezTo>
                    <a:cubicBezTo>
                      <a:pt x="319" y="1127"/>
                      <a:pt x="319" y="1127"/>
                      <a:pt x="319" y="1127"/>
                    </a:cubicBezTo>
                    <a:cubicBezTo>
                      <a:pt x="321" y="1140"/>
                      <a:pt x="335" y="1152"/>
                      <a:pt x="351" y="1155"/>
                    </a:cubicBezTo>
                    <a:cubicBezTo>
                      <a:pt x="351" y="1155"/>
                      <a:pt x="351" y="1155"/>
                      <a:pt x="351" y="1155"/>
                    </a:cubicBezTo>
                    <a:cubicBezTo>
                      <a:pt x="366" y="1157"/>
                      <a:pt x="377" y="1149"/>
                      <a:pt x="375" y="1135"/>
                    </a:cubicBezTo>
                    <a:cubicBezTo>
                      <a:pt x="373" y="1122"/>
                      <a:pt x="358" y="1109"/>
                      <a:pt x="342" y="1107"/>
                    </a:cubicBezTo>
                    <a:close/>
                    <a:moveTo>
                      <a:pt x="406" y="1115"/>
                    </a:moveTo>
                    <a:cubicBezTo>
                      <a:pt x="406" y="1115"/>
                      <a:pt x="406" y="1115"/>
                      <a:pt x="406" y="1115"/>
                    </a:cubicBezTo>
                    <a:cubicBezTo>
                      <a:pt x="389" y="1113"/>
                      <a:pt x="378" y="1123"/>
                      <a:pt x="380" y="1136"/>
                    </a:cubicBezTo>
                    <a:cubicBezTo>
                      <a:pt x="380" y="1136"/>
                      <a:pt x="380" y="1136"/>
                      <a:pt x="380" y="1136"/>
                    </a:cubicBezTo>
                    <a:cubicBezTo>
                      <a:pt x="382" y="1150"/>
                      <a:pt x="396" y="1162"/>
                      <a:pt x="413" y="1163"/>
                    </a:cubicBezTo>
                    <a:cubicBezTo>
                      <a:pt x="413" y="1163"/>
                      <a:pt x="413" y="1163"/>
                      <a:pt x="413" y="1163"/>
                    </a:cubicBezTo>
                    <a:cubicBezTo>
                      <a:pt x="429" y="1165"/>
                      <a:pt x="441" y="1156"/>
                      <a:pt x="439" y="1143"/>
                    </a:cubicBezTo>
                    <a:cubicBezTo>
                      <a:pt x="438" y="1129"/>
                      <a:pt x="423" y="1117"/>
                      <a:pt x="406" y="1115"/>
                    </a:cubicBezTo>
                    <a:close/>
                    <a:moveTo>
                      <a:pt x="473" y="1121"/>
                    </a:moveTo>
                    <a:cubicBezTo>
                      <a:pt x="473" y="1121"/>
                      <a:pt x="473" y="1121"/>
                      <a:pt x="473" y="1121"/>
                    </a:cubicBezTo>
                    <a:cubicBezTo>
                      <a:pt x="455" y="1120"/>
                      <a:pt x="443" y="1130"/>
                      <a:pt x="444" y="1143"/>
                    </a:cubicBezTo>
                    <a:cubicBezTo>
                      <a:pt x="444" y="1143"/>
                      <a:pt x="444" y="1143"/>
                      <a:pt x="444" y="1143"/>
                    </a:cubicBezTo>
                    <a:cubicBezTo>
                      <a:pt x="446" y="1157"/>
                      <a:pt x="460" y="1168"/>
                      <a:pt x="478" y="1170"/>
                    </a:cubicBezTo>
                    <a:cubicBezTo>
                      <a:pt x="478" y="1170"/>
                      <a:pt x="478" y="1170"/>
                      <a:pt x="478" y="1170"/>
                    </a:cubicBezTo>
                    <a:cubicBezTo>
                      <a:pt x="495" y="1171"/>
                      <a:pt x="507" y="1162"/>
                      <a:pt x="507" y="1148"/>
                    </a:cubicBezTo>
                    <a:cubicBezTo>
                      <a:pt x="505" y="1135"/>
                      <a:pt x="491" y="1122"/>
                      <a:pt x="473" y="1121"/>
                    </a:cubicBezTo>
                    <a:close/>
                    <a:moveTo>
                      <a:pt x="542" y="1125"/>
                    </a:moveTo>
                    <a:cubicBezTo>
                      <a:pt x="542" y="1125"/>
                      <a:pt x="542" y="1125"/>
                      <a:pt x="542" y="1125"/>
                    </a:cubicBezTo>
                    <a:cubicBezTo>
                      <a:pt x="524" y="1125"/>
                      <a:pt x="511" y="1135"/>
                      <a:pt x="512" y="1149"/>
                    </a:cubicBezTo>
                    <a:cubicBezTo>
                      <a:pt x="512" y="1149"/>
                      <a:pt x="512" y="1149"/>
                      <a:pt x="512" y="1149"/>
                    </a:cubicBezTo>
                    <a:cubicBezTo>
                      <a:pt x="513" y="1162"/>
                      <a:pt x="527" y="1173"/>
                      <a:pt x="545" y="1174"/>
                    </a:cubicBezTo>
                    <a:cubicBezTo>
                      <a:pt x="545" y="1174"/>
                      <a:pt x="545" y="1174"/>
                      <a:pt x="545" y="1174"/>
                    </a:cubicBezTo>
                    <a:cubicBezTo>
                      <a:pt x="563" y="1174"/>
                      <a:pt x="576" y="1165"/>
                      <a:pt x="576" y="1151"/>
                    </a:cubicBezTo>
                    <a:cubicBezTo>
                      <a:pt x="575" y="1137"/>
                      <a:pt x="561" y="1126"/>
                      <a:pt x="542" y="1125"/>
                    </a:cubicBezTo>
                    <a:close/>
                    <a:moveTo>
                      <a:pt x="1172" y="1034"/>
                    </a:moveTo>
                    <a:cubicBezTo>
                      <a:pt x="1172" y="1034"/>
                      <a:pt x="1172" y="1034"/>
                      <a:pt x="1172" y="1034"/>
                    </a:cubicBezTo>
                    <a:cubicBezTo>
                      <a:pt x="1164" y="1038"/>
                      <a:pt x="1154" y="1050"/>
                      <a:pt x="1150" y="1062"/>
                    </a:cubicBezTo>
                    <a:cubicBezTo>
                      <a:pt x="1150" y="1062"/>
                      <a:pt x="1150" y="1062"/>
                      <a:pt x="1150" y="1062"/>
                    </a:cubicBezTo>
                    <a:cubicBezTo>
                      <a:pt x="1146" y="1074"/>
                      <a:pt x="1150" y="1079"/>
                      <a:pt x="1158" y="1075"/>
                    </a:cubicBezTo>
                    <a:cubicBezTo>
                      <a:pt x="1158" y="1075"/>
                      <a:pt x="1158" y="1075"/>
                      <a:pt x="1158" y="1075"/>
                    </a:cubicBezTo>
                    <a:cubicBezTo>
                      <a:pt x="1166" y="1071"/>
                      <a:pt x="1175" y="1059"/>
                      <a:pt x="1179" y="1048"/>
                    </a:cubicBezTo>
                    <a:cubicBezTo>
                      <a:pt x="1183" y="1036"/>
                      <a:pt x="1180" y="1030"/>
                      <a:pt x="1172" y="1034"/>
                    </a:cubicBezTo>
                    <a:close/>
                    <a:moveTo>
                      <a:pt x="1201" y="1019"/>
                    </a:moveTo>
                    <a:cubicBezTo>
                      <a:pt x="1201" y="1019"/>
                      <a:pt x="1201" y="1019"/>
                      <a:pt x="1201" y="1019"/>
                    </a:cubicBezTo>
                    <a:cubicBezTo>
                      <a:pt x="1194" y="1023"/>
                      <a:pt x="1185" y="1035"/>
                      <a:pt x="1181" y="1047"/>
                    </a:cubicBezTo>
                    <a:cubicBezTo>
                      <a:pt x="1181" y="1047"/>
                      <a:pt x="1181" y="1047"/>
                      <a:pt x="1181" y="1047"/>
                    </a:cubicBezTo>
                    <a:cubicBezTo>
                      <a:pt x="1177" y="1058"/>
                      <a:pt x="1179" y="1063"/>
                      <a:pt x="1186" y="1059"/>
                    </a:cubicBezTo>
                    <a:cubicBezTo>
                      <a:pt x="1186" y="1059"/>
                      <a:pt x="1186" y="1059"/>
                      <a:pt x="1186" y="1059"/>
                    </a:cubicBezTo>
                    <a:cubicBezTo>
                      <a:pt x="1192" y="1054"/>
                      <a:pt x="1200" y="1043"/>
                      <a:pt x="1205" y="1032"/>
                    </a:cubicBezTo>
                    <a:cubicBezTo>
                      <a:pt x="1209" y="1021"/>
                      <a:pt x="1208" y="1015"/>
                      <a:pt x="1201" y="1019"/>
                    </a:cubicBezTo>
                    <a:close/>
                    <a:moveTo>
                      <a:pt x="1224" y="1004"/>
                    </a:moveTo>
                    <a:cubicBezTo>
                      <a:pt x="1224" y="1004"/>
                      <a:pt x="1224" y="1004"/>
                      <a:pt x="1224" y="1004"/>
                    </a:cubicBezTo>
                    <a:cubicBezTo>
                      <a:pt x="1219" y="1008"/>
                      <a:pt x="1211" y="1020"/>
                      <a:pt x="1207" y="1031"/>
                    </a:cubicBezTo>
                    <a:cubicBezTo>
                      <a:pt x="1207" y="1031"/>
                      <a:pt x="1207" y="1031"/>
                      <a:pt x="1207" y="1031"/>
                    </a:cubicBezTo>
                    <a:cubicBezTo>
                      <a:pt x="1203" y="1042"/>
                      <a:pt x="1204" y="1046"/>
                      <a:pt x="1209" y="1042"/>
                    </a:cubicBezTo>
                    <a:cubicBezTo>
                      <a:pt x="1209" y="1042"/>
                      <a:pt x="1209" y="1042"/>
                      <a:pt x="1209" y="1042"/>
                    </a:cubicBezTo>
                    <a:cubicBezTo>
                      <a:pt x="1214" y="1037"/>
                      <a:pt x="1221" y="1025"/>
                      <a:pt x="1225" y="1015"/>
                    </a:cubicBezTo>
                    <a:cubicBezTo>
                      <a:pt x="1230" y="1005"/>
                      <a:pt x="1229" y="1000"/>
                      <a:pt x="1224" y="1004"/>
                    </a:cubicBezTo>
                    <a:close/>
                    <a:moveTo>
                      <a:pt x="1241" y="988"/>
                    </a:moveTo>
                    <a:cubicBezTo>
                      <a:pt x="1241" y="988"/>
                      <a:pt x="1241" y="988"/>
                      <a:pt x="1241" y="988"/>
                    </a:cubicBezTo>
                    <a:cubicBezTo>
                      <a:pt x="1238" y="992"/>
                      <a:pt x="1231" y="1004"/>
                      <a:pt x="1227" y="1014"/>
                    </a:cubicBezTo>
                    <a:cubicBezTo>
                      <a:pt x="1227" y="1014"/>
                      <a:pt x="1227" y="1014"/>
                      <a:pt x="1227" y="1014"/>
                    </a:cubicBezTo>
                    <a:cubicBezTo>
                      <a:pt x="1222" y="1025"/>
                      <a:pt x="1223" y="1029"/>
                      <a:pt x="1226" y="1024"/>
                    </a:cubicBezTo>
                    <a:cubicBezTo>
                      <a:pt x="1226" y="1024"/>
                      <a:pt x="1226" y="1024"/>
                      <a:pt x="1226" y="1024"/>
                    </a:cubicBezTo>
                    <a:cubicBezTo>
                      <a:pt x="1230" y="1020"/>
                      <a:pt x="1236" y="1009"/>
                      <a:pt x="1240" y="999"/>
                    </a:cubicBezTo>
                    <a:cubicBezTo>
                      <a:pt x="1244" y="989"/>
                      <a:pt x="1245" y="984"/>
                      <a:pt x="1241" y="988"/>
                    </a:cubicBezTo>
                    <a:close/>
                    <a:moveTo>
                      <a:pt x="191" y="1122"/>
                    </a:moveTo>
                    <a:cubicBezTo>
                      <a:pt x="191" y="1122"/>
                      <a:pt x="191" y="1122"/>
                      <a:pt x="191" y="1122"/>
                    </a:cubicBezTo>
                    <a:cubicBezTo>
                      <a:pt x="179" y="1119"/>
                      <a:pt x="173" y="1125"/>
                      <a:pt x="177" y="1136"/>
                    </a:cubicBezTo>
                    <a:cubicBezTo>
                      <a:pt x="177" y="1136"/>
                      <a:pt x="177" y="1136"/>
                      <a:pt x="177" y="1136"/>
                    </a:cubicBezTo>
                    <a:cubicBezTo>
                      <a:pt x="181" y="1147"/>
                      <a:pt x="192" y="1159"/>
                      <a:pt x="204" y="1163"/>
                    </a:cubicBezTo>
                    <a:cubicBezTo>
                      <a:pt x="204" y="1163"/>
                      <a:pt x="204" y="1163"/>
                      <a:pt x="204" y="1163"/>
                    </a:cubicBezTo>
                    <a:cubicBezTo>
                      <a:pt x="216" y="1167"/>
                      <a:pt x="222" y="1161"/>
                      <a:pt x="219" y="1150"/>
                    </a:cubicBezTo>
                    <a:cubicBezTo>
                      <a:pt x="215" y="1138"/>
                      <a:pt x="203" y="1126"/>
                      <a:pt x="191" y="1122"/>
                    </a:cubicBezTo>
                    <a:close/>
                    <a:moveTo>
                      <a:pt x="240" y="1136"/>
                    </a:moveTo>
                    <a:cubicBezTo>
                      <a:pt x="240" y="1136"/>
                      <a:pt x="240" y="1136"/>
                      <a:pt x="240" y="1136"/>
                    </a:cubicBezTo>
                    <a:cubicBezTo>
                      <a:pt x="226" y="1132"/>
                      <a:pt x="219" y="1139"/>
                      <a:pt x="223" y="1151"/>
                    </a:cubicBezTo>
                    <a:cubicBezTo>
                      <a:pt x="223" y="1151"/>
                      <a:pt x="223" y="1151"/>
                      <a:pt x="223" y="1151"/>
                    </a:cubicBezTo>
                    <a:cubicBezTo>
                      <a:pt x="227" y="1162"/>
                      <a:pt x="239" y="1174"/>
                      <a:pt x="252" y="1177"/>
                    </a:cubicBezTo>
                    <a:cubicBezTo>
                      <a:pt x="252" y="1177"/>
                      <a:pt x="252" y="1177"/>
                      <a:pt x="252" y="1177"/>
                    </a:cubicBezTo>
                    <a:cubicBezTo>
                      <a:pt x="265" y="1181"/>
                      <a:pt x="273" y="1175"/>
                      <a:pt x="270" y="1163"/>
                    </a:cubicBezTo>
                    <a:cubicBezTo>
                      <a:pt x="266" y="1151"/>
                      <a:pt x="253" y="1139"/>
                      <a:pt x="240" y="1136"/>
                    </a:cubicBezTo>
                    <a:close/>
                    <a:moveTo>
                      <a:pt x="293" y="1148"/>
                    </a:moveTo>
                    <a:cubicBezTo>
                      <a:pt x="293" y="1148"/>
                      <a:pt x="293" y="1148"/>
                      <a:pt x="293" y="1148"/>
                    </a:cubicBezTo>
                    <a:cubicBezTo>
                      <a:pt x="279" y="1145"/>
                      <a:pt x="270" y="1152"/>
                      <a:pt x="274" y="1164"/>
                    </a:cubicBezTo>
                    <a:cubicBezTo>
                      <a:pt x="274" y="1164"/>
                      <a:pt x="274" y="1164"/>
                      <a:pt x="274" y="1164"/>
                    </a:cubicBezTo>
                    <a:cubicBezTo>
                      <a:pt x="277" y="1176"/>
                      <a:pt x="290" y="1187"/>
                      <a:pt x="304" y="1190"/>
                    </a:cubicBezTo>
                    <a:cubicBezTo>
                      <a:pt x="304" y="1190"/>
                      <a:pt x="304" y="1190"/>
                      <a:pt x="304" y="1190"/>
                    </a:cubicBezTo>
                    <a:cubicBezTo>
                      <a:pt x="319" y="1193"/>
                      <a:pt x="327" y="1187"/>
                      <a:pt x="325" y="1175"/>
                    </a:cubicBezTo>
                    <a:cubicBezTo>
                      <a:pt x="322" y="1163"/>
                      <a:pt x="308" y="1151"/>
                      <a:pt x="293" y="1148"/>
                    </a:cubicBezTo>
                    <a:close/>
                    <a:moveTo>
                      <a:pt x="351" y="1158"/>
                    </a:moveTo>
                    <a:cubicBezTo>
                      <a:pt x="351" y="1158"/>
                      <a:pt x="351" y="1158"/>
                      <a:pt x="351" y="1158"/>
                    </a:cubicBezTo>
                    <a:cubicBezTo>
                      <a:pt x="336" y="1156"/>
                      <a:pt x="327" y="1164"/>
                      <a:pt x="329" y="1176"/>
                    </a:cubicBezTo>
                    <a:cubicBezTo>
                      <a:pt x="329" y="1176"/>
                      <a:pt x="329" y="1176"/>
                      <a:pt x="329" y="1176"/>
                    </a:cubicBezTo>
                    <a:cubicBezTo>
                      <a:pt x="332" y="1187"/>
                      <a:pt x="346" y="1198"/>
                      <a:pt x="360" y="1201"/>
                    </a:cubicBezTo>
                    <a:cubicBezTo>
                      <a:pt x="360" y="1201"/>
                      <a:pt x="360" y="1201"/>
                      <a:pt x="360" y="1201"/>
                    </a:cubicBezTo>
                    <a:cubicBezTo>
                      <a:pt x="376" y="1204"/>
                      <a:pt x="386" y="1197"/>
                      <a:pt x="384" y="1185"/>
                    </a:cubicBezTo>
                    <a:cubicBezTo>
                      <a:pt x="381" y="1173"/>
                      <a:pt x="367" y="1161"/>
                      <a:pt x="351" y="1158"/>
                    </a:cubicBezTo>
                    <a:close/>
                    <a:moveTo>
                      <a:pt x="413" y="1167"/>
                    </a:moveTo>
                    <a:cubicBezTo>
                      <a:pt x="413" y="1167"/>
                      <a:pt x="413" y="1167"/>
                      <a:pt x="413" y="1167"/>
                    </a:cubicBezTo>
                    <a:cubicBezTo>
                      <a:pt x="397" y="1165"/>
                      <a:pt x="386" y="1173"/>
                      <a:pt x="388" y="1185"/>
                    </a:cubicBezTo>
                    <a:cubicBezTo>
                      <a:pt x="388" y="1185"/>
                      <a:pt x="388" y="1185"/>
                      <a:pt x="388" y="1185"/>
                    </a:cubicBezTo>
                    <a:cubicBezTo>
                      <a:pt x="391" y="1197"/>
                      <a:pt x="404" y="1208"/>
                      <a:pt x="420" y="1210"/>
                    </a:cubicBezTo>
                    <a:cubicBezTo>
                      <a:pt x="420" y="1210"/>
                      <a:pt x="420" y="1210"/>
                      <a:pt x="420" y="1210"/>
                    </a:cubicBezTo>
                    <a:cubicBezTo>
                      <a:pt x="436" y="1212"/>
                      <a:pt x="447" y="1205"/>
                      <a:pt x="446" y="1192"/>
                    </a:cubicBezTo>
                    <a:cubicBezTo>
                      <a:pt x="444" y="1181"/>
                      <a:pt x="430" y="1169"/>
                      <a:pt x="413" y="1167"/>
                    </a:cubicBezTo>
                    <a:close/>
                    <a:moveTo>
                      <a:pt x="478" y="1173"/>
                    </a:moveTo>
                    <a:cubicBezTo>
                      <a:pt x="478" y="1173"/>
                      <a:pt x="478" y="1173"/>
                      <a:pt x="478" y="1173"/>
                    </a:cubicBezTo>
                    <a:cubicBezTo>
                      <a:pt x="461" y="1172"/>
                      <a:pt x="449" y="1181"/>
                      <a:pt x="451" y="1193"/>
                    </a:cubicBezTo>
                    <a:cubicBezTo>
                      <a:pt x="451" y="1193"/>
                      <a:pt x="451" y="1193"/>
                      <a:pt x="451" y="1193"/>
                    </a:cubicBezTo>
                    <a:cubicBezTo>
                      <a:pt x="453" y="1205"/>
                      <a:pt x="467" y="1215"/>
                      <a:pt x="483" y="1217"/>
                    </a:cubicBezTo>
                    <a:cubicBezTo>
                      <a:pt x="483" y="1217"/>
                      <a:pt x="483" y="1217"/>
                      <a:pt x="483" y="1217"/>
                    </a:cubicBezTo>
                    <a:cubicBezTo>
                      <a:pt x="500" y="1218"/>
                      <a:pt x="512" y="1210"/>
                      <a:pt x="511" y="1198"/>
                    </a:cubicBezTo>
                    <a:cubicBezTo>
                      <a:pt x="509" y="1186"/>
                      <a:pt x="495" y="1175"/>
                      <a:pt x="478" y="1173"/>
                    </a:cubicBezTo>
                    <a:close/>
                    <a:moveTo>
                      <a:pt x="545" y="1177"/>
                    </a:moveTo>
                    <a:cubicBezTo>
                      <a:pt x="545" y="1177"/>
                      <a:pt x="545" y="1177"/>
                      <a:pt x="545" y="1177"/>
                    </a:cubicBezTo>
                    <a:cubicBezTo>
                      <a:pt x="527" y="1177"/>
                      <a:pt x="515" y="1186"/>
                      <a:pt x="516" y="1198"/>
                    </a:cubicBezTo>
                    <a:cubicBezTo>
                      <a:pt x="516" y="1198"/>
                      <a:pt x="516" y="1198"/>
                      <a:pt x="516" y="1198"/>
                    </a:cubicBezTo>
                    <a:cubicBezTo>
                      <a:pt x="517" y="1210"/>
                      <a:pt x="531" y="1220"/>
                      <a:pt x="548" y="1221"/>
                    </a:cubicBezTo>
                    <a:cubicBezTo>
                      <a:pt x="548" y="1221"/>
                      <a:pt x="548" y="1221"/>
                      <a:pt x="548" y="1221"/>
                    </a:cubicBezTo>
                    <a:cubicBezTo>
                      <a:pt x="565" y="1221"/>
                      <a:pt x="578" y="1213"/>
                      <a:pt x="577" y="1201"/>
                    </a:cubicBezTo>
                    <a:cubicBezTo>
                      <a:pt x="577" y="1189"/>
                      <a:pt x="562" y="1178"/>
                      <a:pt x="545" y="1177"/>
                    </a:cubicBezTo>
                    <a:close/>
                    <a:moveTo>
                      <a:pt x="613" y="1179"/>
                    </a:moveTo>
                    <a:cubicBezTo>
                      <a:pt x="613" y="1179"/>
                      <a:pt x="613" y="1179"/>
                      <a:pt x="613" y="1179"/>
                    </a:cubicBezTo>
                    <a:cubicBezTo>
                      <a:pt x="595" y="1179"/>
                      <a:pt x="582" y="1189"/>
                      <a:pt x="582" y="1201"/>
                    </a:cubicBezTo>
                    <a:cubicBezTo>
                      <a:pt x="582" y="1201"/>
                      <a:pt x="582" y="1201"/>
                      <a:pt x="582" y="1201"/>
                    </a:cubicBezTo>
                    <a:cubicBezTo>
                      <a:pt x="583" y="1213"/>
                      <a:pt x="596" y="1222"/>
                      <a:pt x="614" y="1223"/>
                    </a:cubicBezTo>
                    <a:cubicBezTo>
                      <a:pt x="614" y="1223"/>
                      <a:pt x="614" y="1223"/>
                      <a:pt x="614" y="1223"/>
                    </a:cubicBezTo>
                    <a:cubicBezTo>
                      <a:pt x="631" y="1222"/>
                      <a:pt x="644" y="1214"/>
                      <a:pt x="645" y="1201"/>
                    </a:cubicBezTo>
                    <a:cubicBezTo>
                      <a:pt x="645" y="1189"/>
                      <a:pt x="631" y="1179"/>
                      <a:pt x="613" y="1179"/>
                    </a:cubicBezTo>
                    <a:close/>
                    <a:moveTo>
                      <a:pt x="1157" y="1078"/>
                    </a:moveTo>
                    <a:cubicBezTo>
                      <a:pt x="1157" y="1078"/>
                      <a:pt x="1157" y="1078"/>
                      <a:pt x="1157" y="1078"/>
                    </a:cubicBezTo>
                    <a:cubicBezTo>
                      <a:pt x="1148" y="1083"/>
                      <a:pt x="1138" y="1095"/>
                      <a:pt x="1134" y="1105"/>
                    </a:cubicBezTo>
                    <a:cubicBezTo>
                      <a:pt x="1134" y="1105"/>
                      <a:pt x="1134" y="1105"/>
                      <a:pt x="1134" y="1105"/>
                    </a:cubicBezTo>
                    <a:cubicBezTo>
                      <a:pt x="1130" y="1116"/>
                      <a:pt x="1133" y="1120"/>
                      <a:pt x="1141" y="1116"/>
                    </a:cubicBezTo>
                    <a:cubicBezTo>
                      <a:pt x="1141" y="1116"/>
                      <a:pt x="1141" y="1116"/>
                      <a:pt x="1141" y="1116"/>
                    </a:cubicBezTo>
                    <a:cubicBezTo>
                      <a:pt x="1149" y="1111"/>
                      <a:pt x="1158" y="1100"/>
                      <a:pt x="1163" y="1090"/>
                    </a:cubicBezTo>
                    <a:cubicBezTo>
                      <a:pt x="1167" y="1079"/>
                      <a:pt x="1165" y="1074"/>
                      <a:pt x="1157" y="1078"/>
                    </a:cubicBezTo>
                    <a:close/>
                    <a:moveTo>
                      <a:pt x="1185" y="1062"/>
                    </a:moveTo>
                    <a:cubicBezTo>
                      <a:pt x="1185" y="1062"/>
                      <a:pt x="1185" y="1062"/>
                      <a:pt x="1185" y="1062"/>
                    </a:cubicBezTo>
                    <a:cubicBezTo>
                      <a:pt x="1179" y="1066"/>
                      <a:pt x="1169" y="1078"/>
                      <a:pt x="1165" y="1088"/>
                    </a:cubicBezTo>
                    <a:cubicBezTo>
                      <a:pt x="1165" y="1088"/>
                      <a:pt x="1165" y="1088"/>
                      <a:pt x="1165" y="1088"/>
                    </a:cubicBezTo>
                    <a:cubicBezTo>
                      <a:pt x="1160" y="1099"/>
                      <a:pt x="1162" y="1102"/>
                      <a:pt x="1169" y="1098"/>
                    </a:cubicBezTo>
                    <a:cubicBezTo>
                      <a:pt x="1169" y="1098"/>
                      <a:pt x="1169" y="1098"/>
                      <a:pt x="1169" y="1098"/>
                    </a:cubicBezTo>
                    <a:cubicBezTo>
                      <a:pt x="1175" y="1093"/>
                      <a:pt x="1183" y="1082"/>
                      <a:pt x="1188" y="1072"/>
                    </a:cubicBezTo>
                    <a:cubicBezTo>
                      <a:pt x="1193" y="1062"/>
                      <a:pt x="1192" y="1057"/>
                      <a:pt x="1185" y="1062"/>
                    </a:cubicBezTo>
                    <a:close/>
                    <a:moveTo>
                      <a:pt x="1208" y="1044"/>
                    </a:moveTo>
                    <a:cubicBezTo>
                      <a:pt x="1208" y="1044"/>
                      <a:pt x="1208" y="1044"/>
                      <a:pt x="1208" y="1044"/>
                    </a:cubicBezTo>
                    <a:cubicBezTo>
                      <a:pt x="1203" y="1049"/>
                      <a:pt x="1195" y="1061"/>
                      <a:pt x="1190" y="1071"/>
                    </a:cubicBezTo>
                    <a:cubicBezTo>
                      <a:pt x="1190" y="1071"/>
                      <a:pt x="1190" y="1071"/>
                      <a:pt x="1190" y="1071"/>
                    </a:cubicBezTo>
                    <a:cubicBezTo>
                      <a:pt x="1186" y="1080"/>
                      <a:pt x="1186" y="1084"/>
                      <a:pt x="1191" y="1079"/>
                    </a:cubicBezTo>
                    <a:cubicBezTo>
                      <a:pt x="1191" y="1079"/>
                      <a:pt x="1191" y="1079"/>
                      <a:pt x="1191" y="1079"/>
                    </a:cubicBezTo>
                    <a:cubicBezTo>
                      <a:pt x="1196" y="1074"/>
                      <a:pt x="1204" y="1064"/>
                      <a:pt x="1208" y="1054"/>
                    </a:cubicBezTo>
                    <a:cubicBezTo>
                      <a:pt x="1213" y="1044"/>
                      <a:pt x="1213" y="1040"/>
                      <a:pt x="1208" y="1044"/>
                    </a:cubicBezTo>
                    <a:close/>
                    <a:moveTo>
                      <a:pt x="1225" y="1027"/>
                    </a:moveTo>
                    <a:cubicBezTo>
                      <a:pt x="1225" y="1027"/>
                      <a:pt x="1225" y="1027"/>
                      <a:pt x="1225" y="1027"/>
                    </a:cubicBezTo>
                    <a:cubicBezTo>
                      <a:pt x="1221" y="1032"/>
                      <a:pt x="1214" y="1043"/>
                      <a:pt x="1209" y="1052"/>
                    </a:cubicBezTo>
                    <a:cubicBezTo>
                      <a:pt x="1209" y="1052"/>
                      <a:pt x="1209" y="1052"/>
                      <a:pt x="1209" y="1052"/>
                    </a:cubicBezTo>
                    <a:cubicBezTo>
                      <a:pt x="1205" y="1062"/>
                      <a:pt x="1204" y="1065"/>
                      <a:pt x="1208" y="1060"/>
                    </a:cubicBezTo>
                    <a:cubicBezTo>
                      <a:pt x="1208" y="1060"/>
                      <a:pt x="1208" y="1060"/>
                      <a:pt x="1208" y="1060"/>
                    </a:cubicBezTo>
                    <a:cubicBezTo>
                      <a:pt x="1212" y="1055"/>
                      <a:pt x="1218" y="1044"/>
                      <a:pt x="1223" y="1035"/>
                    </a:cubicBezTo>
                    <a:cubicBezTo>
                      <a:pt x="1227" y="1026"/>
                      <a:pt x="1228" y="1023"/>
                      <a:pt x="1225" y="1027"/>
                    </a:cubicBezTo>
                    <a:close/>
                    <a:moveTo>
                      <a:pt x="253" y="1180"/>
                    </a:moveTo>
                    <a:cubicBezTo>
                      <a:pt x="253" y="1180"/>
                      <a:pt x="253" y="1180"/>
                      <a:pt x="253" y="1180"/>
                    </a:cubicBezTo>
                    <a:cubicBezTo>
                      <a:pt x="240" y="1177"/>
                      <a:pt x="234" y="1182"/>
                      <a:pt x="237" y="1193"/>
                    </a:cubicBezTo>
                    <a:cubicBezTo>
                      <a:pt x="237" y="1193"/>
                      <a:pt x="237" y="1193"/>
                      <a:pt x="237" y="1193"/>
                    </a:cubicBezTo>
                    <a:cubicBezTo>
                      <a:pt x="241" y="1203"/>
                      <a:pt x="253" y="1213"/>
                      <a:pt x="266" y="1217"/>
                    </a:cubicBezTo>
                    <a:cubicBezTo>
                      <a:pt x="266" y="1217"/>
                      <a:pt x="266" y="1217"/>
                      <a:pt x="266" y="1217"/>
                    </a:cubicBezTo>
                    <a:cubicBezTo>
                      <a:pt x="278" y="1220"/>
                      <a:pt x="286" y="1216"/>
                      <a:pt x="283" y="1205"/>
                    </a:cubicBezTo>
                    <a:cubicBezTo>
                      <a:pt x="279" y="1195"/>
                      <a:pt x="266" y="1184"/>
                      <a:pt x="253" y="1180"/>
                    </a:cubicBezTo>
                    <a:close/>
                    <a:moveTo>
                      <a:pt x="305" y="1193"/>
                    </a:moveTo>
                    <a:cubicBezTo>
                      <a:pt x="305" y="1193"/>
                      <a:pt x="305" y="1193"/>
                      <a:pt x="305" y="1193"/>
                    </a:cubicBezTo>
                    <a:cubicBezTo>
                      <a:pt x="291" y="1190"/>
                      <a:pt x="283" y="1196"/>
                      <a:pt x="286" y="1206"/>
                    </a:cubicBezTo>
                    <a:cubicBezTo>
                      <a:pt x="286" y="1206"/>
                      <a:pt x="286" y="1206"/>
                      <a:pt x="286" y="1206"/>
                    </a:cubicBezTo>
                    <a:cubicBezTo>
                      <a:pt x="290" y="1217"/>
                      <a:pt x="303" y="1226"/>
                      <a:pt x="316" y="1230"/>
                    </a:cubicBezTo>
                    <a:cubicBezTo>
                      <a:pt x="316" y="1230"/>
                      <a:pt x="316" y="1230"/>
                      <a:pt x="316" y="1230"/>
                    </a:cubicBezTo>
                    <a:cubicBezTo>
                      <a:pt x="330" y="1233"/>
                      <a:pt x="339" y="1229"/>
                      <a:pt x="336" y="1218"/>
                    </a:cubicBezTo>
                    <a:cubicBezTo>
                      <a:pt x="333" y="1207"/>
                      <a:pt x="319" y="1196"/>
                      <a:pt x="305" y="1193"/>
                    </a:cubicBezTo>
                    <a:close/>
                    <a:moveTo>
                      <a:pt x="361" y="1204"/>
                    </a:moveTo>
                    <a:cubicBezTo>
                      <a:pt x="361" y="1204"/>
                      <a:pt x="361" y="1204"/>
                      <a:pt x="361" y="1204"/>
                    </a:cubicBezTo>
                    <a:cubicBezTo>
                      <a:pt x="346" y="1202"/>
                      <a:pt x="337" y="1208"/>
                      <a:pt x="340" y="1219"/>
                    </a:cubicBezTo>
                    <a:cubicBezTo>
                      <a:pt x="340" y="1219"/>
                      <a:pt x="340" y="1219"/>
                      <a:pt x="340" y="1219"/>
                    </a:cubicBezTo>
                    <a:cubicBezTo>
                      <a:pt x="343" y="1229"/>
                      <a:pt x="356" y="1239"/>
                      <a:pt x="371" y="1242"/>
                    </a:cubicBezTo>
                    <a:cubicBezTo>
                      <a:pt x="371" y="1242"/>
                      <a:pt x="371" y="1242"/>
                      <a:pt x="371" y="1242"/>
                    </a:cubicBezTo>
                    <a:cubicBezTo>
                      <a:pt x="385" y="1244"/>
                      <a:pt x="395" y="1239"/>
                      <a:pt x="393" y="1228"/>
                    </a:cubicBezTo>
                    <a:cubicBezTo>
                      <a:pt x="390" y="1217"/>
                      <a:pt x="376" y="1207"/>
                      <a:pt x="361" y="1204"/>
                    </a:cubicBezTo>
                    <a:close/>
                    <a:moveTo>
                      <a:pt x="421" y="1213"/>
                    </a:moveTo>
                    <a:cubicBezTo>
                      <a:pt x="421" y="1213"/>
                      <a:pt x="421" y="1213"/>
                      <a:pt x="421" y="1213"/>
                    </a:cubicBezTo>
                    <a:cubicBezTo>
                      <a:pt x="405" y="1211"/>
                      <a:pt x="394" y="1218"/>
                      <a:pt x="397" y="1229"/>
                    </a:cubicBezTo>
                    <a:cubicBezTo>
                      <a:pt x="397" y="1229"/>
                      <a:pt x="397" y="1229"/>
                      <a:pt x="397" y="1229"/>
                    </a:cubicBezTo>
                    <a:cubicBezTo>
                      <a:pt x="400" y="1239"/>
                      <a:pt x="413" y="1249"/>
                      <a:pt x="428" y="1251"/>
                    </a:cubicBezTo>
                    <a:cubicBezTo>
                      <a:pt x="428" y="1251"/>
                      <a:pt x="428" y="1251"/>
                      <a:pt x="428" y="1251"/>
                    </a:cubicBezTo>
                    <a:cubicBezTo>
                      <a:pt x="443" y="1253"/>
                      <a:pt x="454" y="1246"/>
                      <a:pt x="453" y="1236"/>
                    </a:cubicBezTo>
                    <a:cubicBezTo>
                      <a:pt x="451" y="1225"/>
                      <a:pt x="437" y="1215"/>
                      <a:pt x="421" y="1213"/>
                    </a:cubicBezTo>
                    <a:close/>
                    <a:moveTo>
                      <a:pt x="483" y="1220"/>
                    </a:moveTo>
                    <a:cubicBezTo>
                      <a:pt x="483" y="1220"/>
                      <a:pt x="483" y="1220"/>
                      <a:pt x="483" y="1220"/>
                    </a:cubicBezTo>
                    <a:cubicBezTo>
                      <a:pt x="467" y="1219"/>
                      <a:pt x="456" y="1226"/>
                      <a:pt x="457" y="1237"/>
                    </a:cubicBezTo>
                    <a:cubicBezTo>
                      <a:pt x="457" y="1237"/>
                      <a:pt x="457" y="1237"/>
                      <a:pt x="457" y="1237"/>
                    </a:cubicBezTo>
                    <a:cubicBezTo>
                      <a:pt x="459" y="1248"/>
                      <a:pt x="473" y="1256"/>
                      <a:pt x="489" y="1258"/>
                    </a:cubicBezTo>
                    <a:cubicBezTo>
                      <a:pt x="489" y="1258"/>
                      <a:pt x="489" y="1258"/>
                      <a:pt x="489" y="1258"/>
                    </a:cubicBezTo>
                    <a:cubicBezTo>
                      <a:pt x="505" y="1259"/>
                      <a:pt x="516" y="1252"/>
                      <a:pt x="515" y="1242"/>
                    </a:cubicBezTo>
                    <a:cubicBezTo>
                      <a:pt x="514" y="1231"/>
                      <a:pt x="500" y="1222"/>
                      <a:pt x="483" y="1220"/>
                    </a:cubicBezTo>
                    <a:close/>
                    <a:moveTo>
                      <a:pt x="548" y="1224"/>
                    </a:moveTo>
                    <a:cubicBezTo>
                      <a:pt x="548" y="1224"/>
                      <a:pt x="548" y="1224"/>
                      <a:pt x="548" y="1224"/>
                    </a:cubicBezTo>
                    <a:cubicBezTo>
                      <a:pt x="531" y="1224"/>
                      <a:pt x="519" y="1231"/>
                      <a:pt x="520" y="1242"/>
                    </a:cubicBezTo>
                    <a:cubicBezTo>
                      <a:pt x="520" y="1242"/>
                      <a:pt x="520" y="1242"/>
                      <a:pt x="520" y="1242"/>
                    </a:cubicBezTo>
                    <a:cubicBezTo>
                      <a:pt x="521" y="1253"/>
                      <a:pt x="534" y="1261"/>
                      <a:pt x="551" y="1262"/>
                    </a:cubicBezTo>
                    <a:cubicBezTo>
                      <a:pt x="551" y="1262"/>
                      <a:pt x="551" y="1262"/>
                      <a:pt x="551" y="1262"/>
                    </a:cubicBezTo>
                    <a:cubicBezTo>
                      <a:pt x="567" y="1263"/>
                      <a:pt x="579" y="1256"/>
                      <a:pt x="579" y="1245"/>
                    </a:cubicBezTo>
                    <a:cubicBezTo>
                      <a:pt x="578" y="1234"/>
                      <a:pt x="565" y="1225"/>
                      <a:pt x="548" y="1224"/>
                    </a:cubicBezTo>
                    <a:close/>
                    <a:moveTo>
                      <a:pt x="614" y="1226"/>
                    </a:moveTo>
                    <a:cubicBezTo>
                      <a:pt x="614" y="1226"/>
                      <a:pt x="614" y="1226"/>
                      <a:pt x="614" y="1226"/>
                    </a:cubicBezTo>
                    <a:cubicBezTo>
                      <a:pt x="597" y="1226"/>
                      <a:pt x="584" y="1235"/>
                      <a:pt x="584" y="1245"/>
                    </a:cubicBezTo>
                    <a:cubicBezTo>
                      <a:pt x="584" y="1245"/>
                      <a:pt x="584" y="1245"/>
                      <a:pt x="584" y="1245"/>
                    </a:cubicBezTo>
                    <a:cubicBezTo>
                      <a:pt x="584" y="1256"/>
                      <a:pt x="597" y="1264"/>
                      <a:pt x="614" y="1264"/>
                    </a:cubicBezTo>
                    <a:cubicBezTo>
                      <a:pt x="614" y="1264"/>
                      <a:pt x="614" y="1264"/>
                      <a:pt x="614" y="1264"/>
                    </a:cubicBezTo>
                    <a:cubicBezTo>
                      <a:pt x="630" y="1264"/>
                      <a:pt x="643" y="1255"/>
                      <a:pt x="644" y="1245"/>
                    </a:cubicBezTo>
                    <a:cubicBezTo>
                      <a:pt x="643" y="1234"/>
                      <a:pt x="631" y="1226"/>
                      <a:pt x="614" y="1226"/>
                    </a:cubicBezTo>
                    <a:close/>
                    <a:moveTo>
                      <a:pt x="1167" y="1100"/>
                    </a:moveTo>
                    <a:cubicBezTo>
                      <a:pt x="1167" y="1100"/>
                      <a:pt x="1167" y="1100"/>
                      <a:pt x="1167" y="1100"/>
                    </a:cubicBezTo>
                    <a:cubicBezTo>
                      <a:pt x="1161" y="1105"/>
                      <a:pt x="1152" y="1116"/>
                      <a:pt x="1147" y="1126"/>
                    </a:cubicBezTo>
                    <a:cubicBezTo>
                      <a:pt x="1147" y="1126"/>
                      <a:pt x="1147" y="1126"/>
                      <a:pt x="1147" y="1126"/>
                    </a:cubicBezTo>
                    <a:cubicBezTo>
                      <a:pt x="1142" y="1135"/>
                      <a:pt x="1143" y="1137"/>
                      <a:pt x="1150" y="1132"/>
                    </a:cubicBezTo>
                    <a:cubicBezTo>
                      <a:pt x="1150" y="1132"/>
                      <a:pt x="1150" y="1132"/>
                      <a:pt x="1150" y="1132"/>
                    </a:cubicBezTo>
                    <a:cubicBezTo>
                      <a:pt x="1156" y="1127"/>
                      <a:pt x="1165" y="1117"/>
                      <a:pt x="1170" y="1108"/>
                    </a:cubicBezTo>
                    <a:cubicBezTo>
                      <a:pt x="1174" y="1099"/>
                      <a:pt x="1174" y="1096"/>
                      <a:pt x="1167" y="1100"/>
                    </a:cubicBezTo>
                    <a:close/>
                    <a:moveTo>
                      <a:pt x="1190" y="1081"/>
                    </a:moveTo>
                    <a:cubicBezTo>
                      <a:pt x="1190" y="1081"/>
                      <a:pt x="1190" y="1081"/>
                      <a:pt x="1190" y="1081"/>
                    </a:cubicBezTo>
                    <a:cubicBezTo>
                      <a:pt x="1185" y="1086"/>
                      <a:pt x="1176" y="1098"/>
                      <a:pt x="1171" y="1106"/>
                    </a:cubicBezTo>
                    <a:cubicBezTo>
                      <a:pt x="1171" y="1106"/>
                      <a:pt x="1171" y="1106"/>
                      <a:pt x="1171" y="1106"/>
                    </a:cubicBezTo>
                    <a:cubicBezTo>
                      <a:pt x="1166" y="1115"/>
                      <a:pt x="1167" y="1118"/>
                      <a:pt x="1171" y="1112"/>
                    </a:cubicBezTo>
                    <a:cubicBezTo>
                      <a:pt x="1171" y="1112"/>
                      <a:pt x="1171" y="1112"/>
                      <a:pt x="1171" y="1112"/>
                    </a:cubicBezTo>
                    <a:cubicBezTo>
                      <a:pt x="1177" y="1107"/>
                      <a:pt x="1184" y="1096"/>
                      <a:pt x="1189" y="1088"/>
                    </a:cubicBezTo>
                    <a:cubicBezTo>
                      <a:pt x="1194" y="1079"/>
                      <a:pt x="1195" y="1076"/>
                      <a:pt x="1190" y="1081"/>
                    </a:cubicBezTo>
                    <a:close/>
                    <a:moveTo>
                      <a:pt x="317" y="1233"/>
                    </a:moveTo>
                    <a:cubicBezTo>
                      <a:pt x="317" y="1233"/>
                      <a:pt x="317" y="1233"/>
                      <a:pt x="317" y="1233"/>
                    </a:cubicBezTo>
                    <a:cubicBezTo>
                      <a:pt x="303" y="1230"/>
                      <a:pt x="296" y="1235"/>
                      <a:pt x="300" y="1243"/>
                    </a:cubicBezTo>
                    <a:cubicBezTo>
                      <a:pt x="300" y="1243"/>
                      <a:pt x="300" y="1243"/>
                      <a:pt x="300" y="1243"/>
                    </a:cubicBezTo>
                    <a:cubicBezTo>
                      <a:pt x="303" y="1253"/>
                      <a:pt x="316" y="1262"/>
                      <a:pt x="329" y="1265"/>
                    </a:cubicBezTo>
                    <a:cubicBezTo>
                      <a:pt x="329" y="1265"/>
                      <a:pt x="329" y="1265"/>
                      <a:pt x="329" y="1265"/>
                    </a:cubicBezTo>
                    <a:cubicBezTo>
                      <a:pt x="342" y="1268"/>
                      <a:pt x="350" y="1264"/>
                      <a:pt x="347" y="1255"/>
                    </a:cubicBezTo>
                    <a:cubicBezTo>
                      <a:pt x="344" y="1247"/>
                      <a:pt x="331" y="1236"/>
                      <a:pt x="317" y="1233"/>
                    </a:cubicBezTo>
                    <a:close/>
                    <a:moveTo>
                      <a:pt x="371" y="1244"/>
                    </a:moveTo>
                    <a:cubicBezTo>
                      <a:pt x="371" y="1244"/>
                      <a:pt x="371" y="1244"/>
                      <a:pt x="371" y="1244"/>
                    </a:cubicBezTo>
                    <a:cubicBezTo>
                      <a:pt x="357" y="1242"/>
                      <a:pt x="348" y="1247"/>
                      <a:pt x="351" y="1256"/>
                    </a:cubicBezTo>
                    <a:cubicBezTo>
                      <a:pt x="351" y="1256"/>
                      <a:pt x="351" y="1256"/>
                      <a:pt x="351" y="1256"/>
                    </a:cubicBezTo>
                    <a:cubicBezTo>
                      <a:pt x="354" y="1265"/>
                      <a:pt x="367" y="1273"/>
                      <a:pt x="381" y="1277"/>
                    </a:cubicBezTo>
                    <a:cubicBezTo>
                      <a:pt x="381" y="1277"/>
                      <a:pt x="381" y="1277"/>
                      <a:pt x="381" y="1277"/>
                    </a:cubicBezTo>
                    <a:cubicBezTo>
                      <a:pt x="395" y="1279"/>
                      <a:pt x="404" y="1275"/>
                      <a:pt x="402" y="1266"/>
                    </a:cubicBezTo>
                    <a:cubicBezTo>
                      <a:pt x="399" y="1256"/>
                      <a:pt x="386" y="1248"/>
                      <a:pt x="371" y="1244"/>
                    </a:cubicBezTo>
                    <a:close/>
                    <a:moveTo>
                      <a:pt x="429" y="1254"/>
                    </a:moveTo>
                    <a:cubicBezTo>
                      <a:pt x="429" y="1254"/>
                      <a:pt x="429" y="1254"/>
                      <a:pt x="429" y="1254"/>
                    </a:cubicBezTo>
                    <a:cubicBezTo>
                      <a:pt x="414" y="1252"/>
                      <a:pt x="404" y="1258"/>
                      <a:pt x="406" y="1267"/>
                    </a:cubicBezTo>
                    <a:cubicBezTo>
                      <a:pt x="406" y="1267"/>
                      <a:pt x="406" y="1267"/>
                      <a:pt x="406" y="1267"/>
                    </a:cubicBezTo>
                    <a:cubicBezTo>
                      <a:pt x="409" y="1276"/>
                      <a:pt x="422" y="1284"/>
                      <a:pt x="436" y="1286"/>
                    </a:cubicBezTo>
                    <a:cubicBezTo>
                      <a:pt x="436" y="1286"/>
                      <a:pt x="436" y="1286"/>
                      <a:pt x="436" y="1286"/>
                    </a:cubicBezTo>
                    <a:cubicBezTo>
                      <a:pt x="451" y="1288"/>
                      <a:pt x="461" y="1283"/>
                      <a:pt x="460" y="1274"/>
                    </a:cubicBezTo>
                    <a:cubicBezTo>
                      <a:pt x="457" y="1265"/>
                      <a:pt x="444" y="1256"/>
                      <a:pt x="429" y="1254"/>
                    </a:cubicBezTo>
                    <a:close/>
                    <a:moveTo>
                      <a:pt x="489" y="1261"/>
                    </a:moveTo>
                    <a:cubicBezTo>
                      <a:pt x="489" y="1261"/>
                      <a:pt x="489" y="1261"/>
                      <a:pt x="489" y="1261"/>
                    </a:cubicBezTo>
                    <a:cubicBezTo>
                      <a:pt x="473" y="1259"/>
                      <a:pt x="462" y="1265"/>
                      <a:pt x="464" y="1275"/>
                    </a:cubicBezTo>
                    <a:cubicBezTo>
                      <a:pt x="464" y="1275"/>
                      <a:pt x="464" y="1275"/>
                      <a:pt x="464" y="1275"/>
                    </a:cubicBezTo>
                    <a:cubicBezTo>
                      <a:pt x="466" y="1284"/>
                      <a:pt x="479" y="1292"/>
                      <a:pt x="494" y="1293"/>
                    </a:cubicBezTo>
                    <a:cubicBezTo>
                      <a:pt x="494" y="1293"/>
                      <a:pt x="494" y="1293"/>
                      <a:pt x="494" y="1293"/>
                    </a:cubicBezTo>
                    <a:cubicBezTo>
                      <a:pt x="510" y="1295"/>
                      <a:pt x="520" y="1289"/>
                      <a:pt x="519" y="1280"/>
                    </a:cubicBezTo>
                    <a:cubicBezTo>
                      <a:pt x="518" y="1271"/>
                      <a:pt x="505" y="1263"/>
                      <a:pt x="489" y="1261"/>
                    </a:cubicBezTo>
                    <a:close/>
                    <a:moveTo>
                      <a:pt x="551" y="1265"/>
                    </a:moveTo>
                    <a:cubicBezTo>
                      <a:pt x="551" y="1265"/>
                      <a:pt x="551" y="1265"/>
                      <a:pt x="551" y="1265"/>
                    </a:cubicBezTo>
                    <a:cubicBezTo>
                      <a:pt x="535" y="1265"/>
                      <a:pt x="523" y="1271"/>
                      <a:pt x="524" y="1280"/>
                    </a:cubicBezTo>
                    <a:cubicBezTo>
                      <a:pt x="524" y="1280"/>
                      <a:pt x="524" y="1280"/>
                      <a:pt x="524" y="1280"/>
                    </a:cubicBezTo>
                    <a:cubicBezTo>
                      <a:pt x="525" y="1290"/>
                      <a:pt x="538" y="1297"/>
                      <a:pt x="554" y="1298"/>
                    </a:cubicBezTo>
                    <a:cubicBezTo>
                      <a:pt x="554" y="1298"/>
                      <a:pt x="554" y="1298"/>
                      <a:pt x="554" y="1298"/>
                    </a:cubicBezTo>
                    <a:cubicBezTo>
                      <a:pt x="569" y="1298"/>
                      <a:pt x="581" y="1293"/>
                      <a:pt x="581" y="1283"/>
                    </a:cubicBezTo>
                    <a:cubicBezTo>
                      <a:pt x="580" y="1274"/>
                      <a:pt x="567" y="1266"/>
                      <a:pt x="551" y="1265"/>
                    </a:cubicBezTo>
                    <a:close/>
                    <a:moveTo>
                      <a:pt x="1148" y="1135"/>
                    </a:moveTo>
                    <a:cubicBezTo>
                      <a:pt x="1148" y="1135"/>
                      <a:pt x="1148" y="1135"/>
                      <a:pt x="1148" y="1135"/>
                    </a:cubicBezTo>
                    <a:cubicBezTo>
                      <a:pt x="1142" y="1140"/>
                      <a:pt x="1133" y="1150"/>
                      <a:pt x="1127" y="1158"/>
                    </a:cubicBezTo>
                    <a:cubicBezTo>
                      <a:pt x="1127" y="1158"/>
                      <a:pt x="1127" y="1158"/>
                      <a:pt x="1127" y="1158"/>
                    </a:cubicBezTo>
                    <a:cubicBezTo>
                      <a:pt x="1122" y="1166"/>
                      <a:pt x="1124" y="1168"/>
                      <a:pt x="1129" y="1162"/>
                    </a:cubicBezTo>
                    <a:cubicBezTo>
                      <a:pt x="1129" y="1162"/>
                      <a:pt x="1129" y="1162"/>
                      <a:pt x="1129" y="1162"/>
                    </a:cubicBezTo>
                    <a:cubicBezTo>
                      <a:pt x="1136" y="1157"/>
                      <a:pt x="1144" y="1147"/>
                      <a:pt x="1150" y="1139"/>
                    </a:cubicBezTo>
                    <a:cubicBezTo>
                      <a:pt x="1155" y="1132"/>
                      <a:pt x="1155" y="1130"/>
                      <a:pt x="1148" y="1135"/>
                    </a:cubicBezTo>
                    <a:close/>
                    <a:moveTo>
                      <a:pt x="1170" y="1114"/>
                    </a:moveTo>
                    <a:cubicBezTo>
                      <a:pt x="1170" y="1114"/>
                      <a:pt x="1170" y="1114"/>
                      <a:pt x="1170" y="1114"/>
                    </a:cubicBezTo>
                    <a:cubicBezTo>
                      <a:pt x="1165" y="1120"/>
                      <a:pt x="1157" y="1130"/>
                      <a:pt x="1151" y="1138"/>
                    </a:cubicBezTo>
                    <a:cubicBezTo>
                      <a:pt x="1151" y="1138"/>
                      <a:pt x="1151" y="1138"/>
                      <a:pt x="1151" y="1138"/>
                    </a:cubicBezTo>
                    <a:cubicBezTo>
                      <a:pt x="1146" y="1145"/>
                      <a:pt x="1146" y="1146"/>
                      <a:pt x="1150" y="1141"/>
                    </a:cubicBezTo>
                    <a:cubicBezTo>
                      <a:pt x="1150" y="1141"/>
                      <a:pt x="1150" y="1141"/>
                      <a:pt x="1150" y="1141"/>
                    </a:cubicBezTo>
                    <a:cubicBezTo>
                      <a:pt x="1155" y="1135"/>
                      <a:pt x="1175" y="1109"/>
                      <a:pt x="1170" y="1114"/>
                    </a:cubicBezTo>
                    <a:close/>
                    <a:moveTo>
                      <a:pt x="330" y="1267"/>
                    </a:moveTo>
                    <a:cubicBezTo>
                      <a:pt x="330" y="1267"/>
                      <a:pt x="330" y="1267"/>
                      <a:pt x="330" y="1267"/>
                    </a:cubicBezTo>
                    <a:cubicBezTo>
                      <a:pt x="316" y="1264"/>
                      <a:pt x="310" y="1267"/>
                      <a:pt x="313" y="1275"/>
                    </a:cubicBezTo>
                    <a:cubicBezTo>
                      <a:pt x="313" y="1275"/>
                      <a:pt x="313" y="1275"/>
                      <a:pt x="313" y="1275"/>
                    </a:cubicBezTo>
                    <a:cubicBezTo>
                      <a:pt x="317" y="1282"/>
                      <a:pt x="329" y="1290"/>
                      <a:pt x="342" y="1294"/>
                    </a:cubicBezTo>
                    <a:cubicBezTo>
                      <a:pt x="342" y="1294"/>
                      <a:pt x="342" y="1294"/>
                      <a:pt x="342" y="1294"/>
                    </a:cubicBezTo>
                    <a:cubicBezTo>
                      <a:pt x="354" y="1297"/>
                      <a:pt x="362" y="1294"/>
                      <a:pt x="359" y="1287"/>
                    </a:cubicBezTo>
                    <a:cubicBezTo>
                      <a:pt x="355" y="1279"/>
                      <a:pt x="343" y="1271"/>
                      <a:pt x="330" y="1267"/>
                    </a:cubicBezTo>
                    <a:close/>
                    <a:moveTo>
                      <a:pt x="382" y="1279"/>
                    </a:moveTo>
                    <a:cubicBezTo>
                      <a:pt x="382" y="1279"/>
                      <a:pt x="382" y="1279"/>
                      <a:pt x="382" y="1279"/>
                    </a:cubicBezTo>
                    <a:cubicBezTo>
                      <a:pt x="368" y="1277"/>
                      <a:pt x="360" y="1281"/>
                      <a:pt x="363" y="1288"/>
                    </a:cubicBezTo>
                    <a:cubicBezTo>
                      <a:pt x="363" y="1288"/>
                      <a:pt x="363" y="1288"/>
                      <a:pt x="363" y="1288"/>
                    </a:cubicBezTo>
                    <a:cubicBezTo>
                      <a:pt x="366" y="1295"/>
                      <a:pt x="378" y="1303"/>
                      <a:pt x="392" y="1306"/>
                    </a:cubicBezTo>
                    <a:cubicBezTo>
                      <a:pt x="392" y="1306"/>
                      <a:pt x="392" y="1306"/>
                      <a:pt x="392" y="1306"/>
                    </a:cubicBezTo>
                    <a:cubicBezTo>
                      <a:pt x="405" y="1309"/>
                      <a:pt x="414" y="1305"/>
                      <a:pt x="411" y="1298"/>
                    </a:cubicBezTo>
                    <a:cubicBezTo>
                      <a:pt x="409" y="1290"/>
                      <a:pt x="396" y="1282"/>
                      <a:pt x="382" y="1279"/>
                    </a:cubicBezTo>
                    <a:close/>
                    <a:moveTo>
                      <a:pt x="437" y="1289"/>
                    </a:moveTo>
                    <a:cubicBezTo>
                      <a:pt x="437" y="1289"/>
                      <a:pt x="437" y="1289"/>
                      <a:pt x="437" y="1289"/>
                    </a:cubicBezTo>
                    <a:cubicBezTo>
                      <a:pt x="422" y="1286"/>
                      <a:pt x="413" y="1291"/>
                      <a:pt x="415" y="1299"/>
                    </a:cubicBezTo>
                    <a:cubicBezTo>
                      <a:pt x="415" y="1299"/>
                      <a:pt x="415" y="1299"/>
                      <a:pt x="415" y="1299"/>
                    </a:cubicBezTo>
                    <a:cubicBezTo>
                      <a:pt x="418" y="1307"/>
                      <a:pt x="431" y="1313"/>
                      <a:pt x="445" y="1316"/>
                    </a:cubicBezTo>
                    <a:cubicBezTo>
                      <a:pt x="445" y="1316"/>
                      <a:pt x="445" y="1316"/>
                      <a:pt x="445" y="1316"/>
                    </a:cubicBezTo>
                    <a:cubicBezTo>
                      <a:pt x="459" y="1318"/>
                      <a:pt x="468" y="1314"/>
                      <a:pt x="467" y="1306"/>
                    </a:cubicBezTo>
                    <a:cubicBezTo>
                      <a:pt x="465" y="1299"/>
                      <a:pt x="452" y="1291"/>
                      <a:pt x="437" y="1289"/>
                    </a:cubicBezTo>
                    <a:close/>
                    <a:moveTo>
                      <a:pt x="495" y="1296"/>
                    </a:moveTo>
                    <a:cubicBezTo>
                      <a:pt x="495" y="1296"/>
                      <a:pt x="495" y="1296"/>
                      <a:pt x="495" y="1296"/>
                    </a:cubicBezTo>
                    <a:cubicBezTo>
                      <a:pt x="479" y="1294"/>
                      <a:pt x="469" y="1299"/>
                      <a:pt x="471" y="1307"/>
                    </a:cubicBezTo>
                    <a:cubicBezTo>
                      <a:pt x="471" y="1307"/>
                      <a:pt x="471" y="1307"/>
                      <a:pt x="471" y="1307"/>
                    </a:cubicBezTo>
                    <a:cubicBezTo>
                      <a:pt x="473" y="1315"/>
                      <a:pt x="486" y="1321"/>
                      <a:pt x="500" y="1323"/>
                    </a:cubicBezTo>
                    <a:cubicBezTo>
                      <a:pt x="500" y="1323"/>
                      <a:pt x="500" y="1323"/>
                      <a:pt x="500" y="1323"/>
                    </a:cubicBezTo>
                    <a:cubicBezTo>
                      <a:pt x="514" y="1324"/>
                      <a:pt x="525" y="1320"/>
                      <a:pt x="524" y="1312"/>
                    </a:cubicBezTo>
                    <a:cubicBezTo>
                      <a:pt x="523" y="1304"/>
                      <a:pt x="510" y="1297"/>
                      <a:pt x="495" y="1296"/>
                    </a:cubicBezTo>
                    <a:close/>
                    <a:moveTo>
                      <a:pt x="554" y="1300"/>
                    </a:moveTo>
                    <a:cubicBezTo>
                      <a:pt x="554" y="1300"/>
                      <a:pt x="554" y="1300"/>
                      <a:pt x="554" y="1300"/>
                    </a:cubicBezTo>
                    <a:cubicBezTo>
                      <a:pt x="538" y="1299"/>
                      <a:pt x="527" y="1305"/>
                      <a:pt x="528" y="1313"/>
                    </a:cubicBezTo>
                    <a:cubicBezTo>
                      <a:pt x="528" y="1313"/>
                      <a:pt x="528" y="1313"/>
                      <a:pt x="528" y="1313"/>
                    </a:cubicBezTo>
                    <a:cubicBezTo>
                      <a:pt x="530" y="1320"/>
                      <a:pt x="542" y="1327"/>
                      <a:pt x="557" y="1327"/>
                    </a:cubicBezTo>
                    <a:cubicBezTo>
                      <a:pt x="557" y="1327"/>
                      <a:pt x="557" y="1327"/>
                      <a:pt x="557" y="1327"/>
                    </a:cubicBezTo>
                    <a:cubicBezTo>
                      <a:pt x="571" y="1328"/>
                      <a:pt x="583" y="1323"/>
                      <a:pt x="582" y="1315"/>
                    </a:cubicBezTo>
                    <a:cubicBezTo>
                      <a:pt x="582" y="1308"/>
                      <a:pt x="569" y="1301"/>
                      <a:pt x="554" y="1300"/>
                    </a:cubicBezTo>
                    <a:close/>
                    <a:moveTo>
                      <a:pt x="1128" y="1164"/>
                    </a:moveTo>
                    <a:cubicBezTo>
                      <a:pt x="1128" y="1164"/>
                      <a:pt x="1128" y="1164"/>
                      <a:pt x="1128" y="1164"/>
                    </a:cubicBezTo>
                    <a:cubicBezTo>
                      <a:pt x="1122" y="1170"/>
                      <a:pt x="1112" y="1180"/>
                      <a:pt x="1107" y="1186"/>
                    </a:cubicBezTo>
                    <a:cubicBezTo>
                      <a:pt x="1107" y="1186"/>
                      <a:pt x="1107" y="1186"/>
                      <a:pt x="1107" y="1186"/>
                    </a:cubicBezTo>
                    <a:cubicBezTo>
                      <a:pt x="1102" y="1193"/>
                      <a:pt x="1102" y="1193"/>
                      <a:pt x="1108" y="1187"/>
                    </a:cubicBezTo>
                    <a:cubicBezTo>
                      <a:pt x="1108" y="1187"/>
                      <a:pt x="1108" y="1187"/>
                      <a:pt x="1108" y="1187"/>
                    </a:cubicBezTo>
                    <a:cubicBezTo>
                      <a:pt x="1114" y="1181"/>
                      <a:pt x="1123" y="1172"/>
                      <a:pt x="1128" y="1166"/>
                    </a:cubicBezTo>
                    <a:cubicBezTo>
                      <a:pt x="1134" y="1159"/>
                      <a:pt x="1134" y="1158"/>
                      <a:pt x="1128" y="1164"/>
                    </a:cubicBezTo>
                    <a:close/>
                    <a:moveTo>
                      <a:pt x="343" y="1296"/>
                    </a:moveTo>
                    <a:cubicBezTo>
                      <a:pt x="343" y="1296"/>
                      <a:pt x="343" y="1296"/>
                      <a:pt x="343" y="1296"/>
                    </a:cubicBezTo>
                    <a:cubicBezTo>
                      <a:pt x="330" y="1293"/>
                      <a:pt x="324" y="1295"/>
                      <a:pt x="327" y="1301"/>
                    </a:cubicBezTo>
                    <a:cubicBezTo>
                      <a:pt x="327" y="1301"/>
                      <a:pt x="327" y="1301"/>
                      <a:pt x="327" y="1301"/>
                    </a:cubicBezTo>
                    <a:cubicBezTo>
                      <a:pt x="331" y="1307"/>
                      <a:pt x="343" y="1314"/>
                      <a:pt x="355" y="1317"/>
                    </a:cubicBezTo>
                    <a:cubicBezTo>
                      <a:pt x="355" y="1317"/>
                      <a:pt x="355" y="1317"/>
                      <a:pt x="355" y="1317"/>
                    </a:cubicBezTo>
                    <a:cubicBezTo>
                      <a:pt x="367" y="1321"/>
                      <a:pt x="374" y="1319"/>
                      <a:pt x="371" y="1313"/>
                    </a:cubicBezTo>
                    <a:cubicBezTo>
                      <a:pt x="368" y="1307"/>
                      <a:pt x="355" y="1299"/>
                      <a:pt x="343" y="1296"/>
                    </a:cubicBezTo>
                    <a:close/>
                    <a:moveTo>
                      <a:pt x="392" y="1308"/>
                    </a:moveTo>
                    <a:cubicBezTo>
                      <a:pt x="392" y="1308"/>
                      <a:pt x="392" y="1308"/>
                      <a:pt x="392" y="1308"/>
                    </a:cubicBezTo>
                    <a:cubicBezTo>
                      <a:pt x="379" y="1305"/>
                      <a:pt x="372" y="1308"/>
                      <a:pt x="375" y="1314"/>
                    </a:cubicBezTo>
                    <a:cubicBezTo>
                      <a:pt x="375" y="1314"/>
                      <a:pt x="375" y="1314"/>
                      <a:pt x="375" y="1314"/>
                    </a:cubicBezTo>
                    <a:cubicBezTo>
                      <a:pt x="378" y="1320"/>
                      <a:pt x="390" y="1326"/>
                      <a:pt x="403" y="1330"/>
                    </a:cubicBezTo>
                    <a:cubicBezTo>
                      <a:pt x="403" y="1330"/>
                      <a:pt x="403" y="1330"/>
                      <a:pt x="403" y="1330"/>
                    </a:cubicBezTo>
                    <a:cubicBezTo>
                      <a:pt x="415" y="1332"/>
                      <a:pt x="424" y="1330"/>
                      <a:pt x="421" y="1324"/>
                    </a:cubicBezTo>
                    <a:cubicBezTo>
                      <a:pt x="418" y="1318"/>
                      <a:pt x="406" y="1311"/>
                      <a:pt x="392" y="1308"/>
                    </a:cubicBezTo>
                    <a:close/>
                    <a:moveTo>
                      <a:pt x="445" y="1318"/>
                    </a:moveTo>
                    <a:cubicBezTo>
                      <a:pt x="445" y="1318"/>
                      <a:pt x="445" y="1318"/>
                      <a:pt x="445" y="1318"/>
                    </a:cubicBezTo>
                    <a:cubicBezTo>
                      <a:pt x="431" y="1316"/>
                      <a:pt x="423" y="1318"/>
                      <a:pt x="425" y="1325"/>
                    </a:cubicBezTo>
                    <a:cubicBezTo>
                      <a:pt x="425" y="1325"/>
                      <a:pt x="425" y="1325"/>
                      <a:pt x="425" y="1325"/>
                    </a:cubicBezTo>
                    <a:cubicBezTo>
                      <a:pt x="428" y="1331"/>
                      <a:pt x="440" y="1338"/>
                      <a:pt x="453" y="1339"/>
                    </a:cubicBezTo>
                    <a:cubicBezTo>
                      <a:pt x="453" y="1339"/>
                      <a:pt x="453" y="1339"/>
                      <a:pt x="453" y="1339"/>
                    </a:cubicBezTo>
                    <a:cubicBezTo>
                      <a:pt x="466" y="1341"/>
                      <a:pt x="475" y="1339"/>
                      <a:pt x="474" y="1333"/>
                    </a:cubicBezTo>
                    <a:cubicBezTo>
                      <a:pt x="472" y="1327"/>
                      <a:pt x="460" y="1320"/>
                      <a:pt x="445" y="1318"/>
                    </a:cubicBezTo>
                    <a:close/>
                    <a:moveTo>
                      <a:pt x="500" y="1325"/>
                    </a:moveTo>
                    <a:cubicBezTo>
                      <a:pt x="500" y="1325"/>
                      <a:pt x="500" y="1325"/>
                      <a:pt x="500" y="1325"/>
                    </a:cubicBezTo>
                    <a:cubicBezTo>
                      <a:pt x="486" y="1324"/>
                      <a:pt x="476" y="1327"/>
                      <a:pt x="478" y="1333"/>
                    </a:cubicBezTo>
                    <a:cubicBezTo>
                      <a:pt x="478" y="1333"/>
                      <a:pt x="478" y="1333"/>
                      <a:pt x="478" y="1333"/>
                    </a:cubicBezTo>
                    <a:cubicBezTo>
                      <a:pt x="480" y="1339"/>
                      <a:pt x="492" y="1345"/>
                      <a:pt x="506" y="1347"/>
                    </a:cubicBezTo>
                    <a:cubicBezTo>
                      <a:pt x="506" y="1347"/>
                      <a:pt x="506" y="1347"/>
                      <a:pt x="506" y="1347"/>
                    </a:cubicBezTo>
                    <a:cubicBezTo>
                      <a:pt x="520" y="1348"/>
                      <a:pt x="529" y="1345"/>
                      <a:pt x="528" y="1339"/>
                    </a:cubicBezTo>
                    <a:cubicBezTo>
                      <a:pt x="527" y="1332"/>
                      <a:pt x="515" y="1326"/>
                      <a:pt x="500" y="1325"/>
                    </a:cubicBezTo>
                    <a:close/>
                    <a:moveTo>
                      <a:pt x="311" y="1304"/>
                    </a:moveTo>
                    <a:cubicBezTo>
                      <a:pt x="311" y="1304"/>
                      <a:pt x="311" y="1304"/>
                      <a:pt x="311" y="1304"/>
                    </a:cubicBezTo>
                    <a:cubicBezTo>
                      <a:pt x="300" y="1300"/>
                      <a:pt x="295" y="1301"/>
                      <a:pt x="300" y="1305"/>
                    </a:cubicBezTo>
                    <a:cubicBezTo>
                      <a:pt x="300" y="1305"/>
                      <a:pt x="300" y="1305"/>
                      <a:pt x="300" y="1305"/>
                    </a:cubicBezTo>
                    <a:cubicBezTo>
                      <a:pt x="304" y="1310"/>
                      <a:pt x="315" y="1316"/>
                      <a:pt x="326" y="1320"/>
                    </a:cubicBezTo>
                    <a:cubicBezTo>
                      <a:pt x="326" y="1320"/>
                      <a:pt x="326" y="1320"/>
                      <a:pt x="326" y="1320"/>
                    </a:cubicBezTo>
                    <a:cubicBezTo>
                      <a:pt x="336" y="1324"/>
                      <a:pt x="342" y="1324"/>
                      <a:pt x="338" y="1320"/>
                    </a:cubicBezTo>
                    <a:cubicBezTo>
                      <a:pt x="334" y="1315"/>
                      <a:pt x="323" y="1308"/>
                      <a:pt x="311" y="1304"/>
                    </a:cubicBezTo>
                    <a:close/>
                    <a:moveTo>
                      <a:pt x="356" y="1319"/>
                    </a:moveTo>
                    <a:cubicBezTo>
                      <a:pt x="356" y="1319"/>
                      <a:pt x="356" y="1319"/>
                      <a:pt x="356" y="1319"/>
                    </a:cubicBezTo>
                    <a:cubicBezTo>
                      <a:pt x="344" y="1315"/>
                      <a:pt x="337" y="1317"/>
                      <a:pt x="341" y="1321"/>
                    </a:cubicBezTo>
                    <a:cubicBezTo>
                      <a:pt x="341" y="1321"/>
                      <a:pt x="341" y="1321"/>
                      <a:pt x="341" y="1321"/>
                    </a:cubicBezTo>
                    <a:cubicBezTo>
                      <a:pt x="345" y="1326"/>
                      <a:pt x="357" y="1331"/>
                      <a:pt x="368" y="1335"/>
                    </a:cubicBezTo>
                    <a:cubicBezTo>
                      <a:pt x="368" y="1335"/>
                      <a:pt x="368" y="1335"/>
                      <a:pt x="368" y="1335"/>
                    </a:cubicBezTo>
                    <a:cubicBezTo>
                      <a:pt x="380" y="1338"/>
                      <a:pt x="386" y="1338"/>
                      <a:pt x="383" y="1333"/>
                    </a:cubicBezTo>
                    <a:cubicBezTo>
                      <a:pt x="380" y="1329"/>
                      <a:pt x="368" y="1323"/>
                      <a:pt x="356" y="1319"/>
                    </a:cubicBezTo>
                    <a:close/>
                    <a:moveTo>
                      <a:pt x="403" y="1331"/>
                    </a:moveTo>
                    <a:cubicBezTo>
                      <a:pt x="403" y="1331"/>
                      <a:pt x="403" y="1331"/>
                      <a:pt x="403" y="1331"/>
                    </a:cubicBezTo>
                    <a:cubicBezTo>
                      <a:pt x="391" y="1328"/>
                      <a:pt x="384" y="1330"/>
                      <a:pt x="387" y="1334"/>
                    </a:cubicBezTo>
                    <a:cubicBezTo>
                      <a:pt x="387" y="1334"/>
                      <a:pt x="387" y="1334"/>
                      <a:pt x="387" y="1334"/>
                    </a:cubicBezTo>
                    <a:cubicBezTo>
                      <a:pt x="390" y="1339"/>
                      <a:pt x="402" y="1345"/>
                      <a:pt x="414" y="1347"/>
                    </a:cubicBezTo>
                    <a:cubicBezTo>
                      <a:pt x="414" y="1347"/>
                      <a:pt x="414" y="1347"/>
                      <a:pt x="414" y="1347"/>
                    </a:cubicBezTo>
                    <a:cubicBezTo>
                      <a:pt x="426" y="1350"/>
                      <a:pt x="433" y="1350"/>
                      <a:pt x="431" y="1345"/>
                    </a:cubicBezTo>
                    <a:cubicBezTo>
                      <a:pt x="428" y="1340"/>
                      <a:pt x="416" y="1334"/>
                      <a:pt x="403" y="1331"/>
                    </a:cubicBezTo>
                    <a:close/>
                    <a:moveTo>
                      <a:pt x="454" y="1341"/>
                    </a:moveTo>
                    <a:cubicBezTo>
                      <a:pt x="454" y="1341"/>
                      <a:pt x="454" y="1341"/>
                      <a:pt x="454" y="1341"/>
                    </a:cubicBezTo>
                    <a:cubicBezTo>
                      <a:pt x="440" y="1338"/>
                      <a:pt x="432" y="1340"/>
                      <a:pt x="435" y="1345"/>
                    </a:cubicBezTo>
                    <a:cubicBezTo>
                      <a:pt x="435" y="1345"/>
                      <a:pt x="435" y="1345"/>
                      <a:pt x="435" y="1345"/>
                    </a:cubicBezTo>
                    <a:cubicBezTo>
                      <a:pt x="437" y="1350"/>
                      <a:pt x="449" y="1355"/>
                      <a:pt x="462" y="1357"/>
                    </a:cubicBezTo>
                    <a:cubicBezTo>
                      <a:pt x="462" y="1357"/>
                      <a:pt x="462" y="1357"/>
                      <a:pt x="462" y="1357"/>
                    </a:cubicBezTo>
                    <a:cubicBezTo>
                      <a:pt x="474" y="1359"/>
                      <a:pt x="483" y="1358"/>
                      <a:pt x="481" y="1353"/>
                    </a:cubicBezTo>
                    <a:cubicBezTo>
                      <a:pt x="479" y="1349"/>
                      <a:pt x="467" y="1343"/>
                      <a:pt x="454" y="1341"/>
                    </a:cubicBezTo>
                    <a:close/>
                    <a:moveTo>
                      <a:pt x="327" y="1321"/>
                    </a:moveTo>
                    <a:cubicBezTo>
                      <a:pt x="327" y="1321"/>
                      <a:pt x="327" y="1321"/>
                      <a:pt x="327" y="1321"/>
                    </a:cubicBezTo>
                    <a:cubicBezTo>
                      <a:pt x="316" y="1317"/>
                      <a:pt x="312" y="1317"/>
                      <a:pt x="316" y="1320"/>
                    </a:cubicBezTo>
                    <a:cubicBezTo>
                      <a:pt x="316" y="1320"/>
                      <a:pt x="316" y="1320"/>
                      <a:pt x="316" y="1320"/>
                    </a:cubicBezTo>
                    <a:cubicBezTo>
                      <a:pt x="321" y="1323"/>
                      <a:pt x="331" y="1328"/>
                      <a:pt x="341" y="1332"/>
                    </a:cubicBezTo>
                    <a:cubicBezTo>
                      <a:pt x="341" y="1332"/>
                      <a:pt x="341" y="1332"/>
                      <a:pt x="341" y="1332"/>
                    </a:cubicBezTo>
                    <a:cubicBezTo>
                      <a:pt x="351" y="1336"/>
                      <a:pt x="356" y="1338"/>
                      <a:pt x="353" y="1334"/>
                    </a:cubicBezTo>
                    <a:cubicBezTo>
                      <a:pt x="349" y="1332"/>
                      <a:pt x="337" y="1325"/>
                      <a:pt x="327" y="1321"/>
                    </a:cubicBezTo>
                    <a:close/>
                    <a:moveTo>
                      <a:pt x="369" y="1336"/>
                    </a:moveTo>
                    <a:cubicBezTo>
                      <a:pt x="369" y="1336"/>
                      <a:pt x="369" y="1336"/>
                      <a:pt x="369" y="1336"/>
                    </a:cubicBezTo>
                    <a:cubicBezTo>
                      <a:pt x="358" y="1333"/>
                      <a:pt x="352" y="1332"/>
                      <a:pt x="356" y="1336"/>
                    </a:cubicBezTo>
                    <a:cubicBezTo>
                      <a:pt x="356" y="1336"/>
                      <a:pt x="356" y="1336"/>
                      <a:pt x="356" y="1336"/>
                    </a:cubicBezTo>
                    <a:cubicBezTo>
                      <a:pt x="360" y="1339"/>
                      <a:pt x="371" y="1344"/>
                      <a:pt x="382" y="1347"/>
                    </a:cubicBezTo>
                    <a:cubicBezTo>
                      <a:pt x="382" y="1347"/>
                      <a:pt x="382" y="1347"/>
                      <a:pt x="382" y="1347"/>
                    </a:cubicBezTo>
                    <a:cubicBezTo>
                      <a:pt x="392" y="1350"/>
                      <a:pt x="399" y="1351"/>
                      <a:pt x="395" y="1348"/>
                    </a:cubicBezTo>
                    <a:cubicBezTo>
                      <a:pt x="392" y="1345"/>
                      <a:pt x="380" y="1340"/>
                      <a:pt x="369" y="1336"/>
                    </a:cubicBezTo>
                    <a:close/>
                    <a:moveTo>
                      <a:pt x="909" y="482"/>
                    </a:moveTo>
                    <a:cubicBezTo>
                      <a:pt x="909" y="482"/>
                      <a:pt x="909" y="482"/>
                      <a:pt x="909" y="482"/>
                    </a:cubicBezTo>
                    <a:cubicBezTo>
                      <a:pt x="891" y="481"/>
                      <a:pt x="879" y="493"/>
                      <a:pt x="880" y="512"/>
                    </a:cubicBezTo>
                    <a:cubicBezTo>
                      <a:pt x="880" y="512"/>
                      <a:pt x="880" y="512"/>
                      <a:pt x="880" y="512"/>
                    </a:cubicBezTo>
                    <a:cubicBezTo>
                      <a:pt x="881" y="531"/>
                      <a:pt x="896" y="547"/>
                      <a:pt x="913" y="548"/>
                    </a:cubicBezTo>
                    <a:cubicBezTo>
                      <a:pt x="913" y="548"/>
                      <a:pt x="913" y="548"/>
                      <a:pt x="913" y="548"/>
                    </a:cubicBezTo>
                    <a:cubicBezTo>
                      <a:pt x="931" y="548"/>
                      <a:pt x="942" y="535"/>
                      <a:pt x="941" y="517"/>
                    </a:cubicBezTo>
                    <a:cubicBezTo>
                      <a:pt x="940" y="498"/>
                      <a:pt x="925" y="484"/>
                      <a:pt x="909" y="482"/>
                    </a:cubicBezTo>
                    <a:close/>
                    <a:moveTo>
                      <a:pt x="973" y="488"/>
                    </a:moveTo>
                    <a:cubicBezTo>
                      <a:pt x="973" y="488"/>
                      <a:pt x="973" y="488"/>
                      <a:pt x="973" y="488"/>
                    </a:cubicBezTo>
                    <a:cubicBezTo>
                      <a:pt x="956" y="486"/>
                      <a:pt x="945" y="499"/>
                      <a:pt x="946" y="517"/>
                    </a:cubicBezTo>
                    <a:cubicBezTo>
                      <a:pt x="946" y="517"/>
                      <a:pt x="946" y="517"/>
                      <a:pt x="946" y="517"/>
                    </a:cubicBezTo>
                    <a:cubicBezTo>
                      <a:pt x="948" y="535"/>
                      <a:pt x="962" y="551"/>
                      <a:pt x="977" y="552"/>
                    </a:cubicBezTo>
                    <a:cubicBezTo>
                      <a:pt x="977" y="552"/>
                      <a:pt x="977" y="552"/>
                      <a:pt x="977" y="552"/>
                    </a:cubicBezTo>
                    <a:cubicBezTo>
                      <a:pt x="994" y="553"/>
                      <a:pt x="1005" y="540"/>
                      <a:pt x="1003" y="522"/>
                    </a:cubicBezTo>
                    <a:cubicBezTo>
                      <a:pt x="1002" y="504"/>
                      <a:pt x="988" y="489"/>
                      <a:pt x="973" y="488"/>
                    </a:cubicBezTo>
                    <a:close/>
                    <a:moveTo>
                      <a:pt x="1031" y="494"/>
                    </a:moveTo>
                    <a:cubicBezTo>
                      <a:pt x="1031" y="494"/>
                      <a:pt x="1031" y="494"/>
                      <a:pt x="1031" y="494"/>
                    </a:cubicBezTo>
                    <a:cubicBezTo>
                      <a:pt x="1017" y="493"/>
                      <a:pt x="1007" y="505"/>
                      <a:pt x="1007" y="523"/>
                    </a:cubicBezTo>
                    <a:cubicBezTo>
                      <a:pt x="1007" y="523"/>
                      <a:pt x="1007" y="523"/>
                      <a:pt x="1007" y="523"/>
                    </a:cubicBezTo>
                    <a:cubicBezTo>
                      <a:pt x="1009" y="540"/>
                      <a:pt x="1022" y="555"/>
                      <a:pt x="1036" y="557"/>
                    </a:cubicBezTo>
                    <a:cubicBezTo>
                      <a:pt x="1036" y="557"/>
                      <a:pt x="1036" y="557"/>
                      <a:pt x="1036" y="557"/>
                    </a:cubicBezTo>
                    <a:cubicBezTo>
                      <a:pt x="1051" y="558"/>
                      <a:pt x="1061" y="545"/>
                      <a:pt x="1059" y="528"/>
                    </a:cubicBezTo>
                    <a:cubicBezTo>
                      <a:pt x="1058" y="511"/>
                      <a:pt x="1046" y="496"/>
                      <a:pt x="1031" y="494"/>
                    </a:cubicBezTo>
                    <a:close/>
                    <a:moveTo>
                      <a:pt x="147" y="901"/>
                    </a:moveTo>
                    <a:cubicBezTo>
                      <a:pt x="147" y="901"/>
                      <a:pt x="147" y="901"/>
                      <a:pt x="147" y="901"/>
                    </a:cubicBezTo>
                    <a:cubicBezTo>
                      <a:pt x="134" y="899"/>
                      <a:pt x="126" y="910"/>
                      <a:pt x="128" y="926"/>
                    </a:cubicBezTo>
                    <a:cubicBezTo>
                      <a:pt x="128" y="926"/>
                      <a:pt x="128" y="926"/>
                      <a:pt x="128" y="926"/>
                    </a:cubicBezTo>
                    <a:cubicBezTo>
                      <a:pt x="131" y="942"/>
                      <a:pt x="142" y="956"/>
                      <a:pt x="155" y="958"/>
                    </a:cubicBezTo>
                    <a:cubicBezTo>
                      <a:pt x="155" y="958"/>
                      <a:pt x="155" y="958"/>
                      <a:pt x="155" y="958"/>
                    </a:cubicBezTo>
                    <a:cubicBezTo>
                      <a:pt x="168" y="960"/>
                      <a:pt x="176" y="950"/>
                      <a:pt x="174" y="934"/>
                    </a:cubicBezTo>
                    <a:cubicBezTo>
                      <a:pt x="171" y="917"/>
                      <a:pt x="159" y="903"/>
                      <a:pt x="147" y="901"/>
                    </a:cubicBezTo>
                    <a:close/>
                    <a:moveTo>
                      <a:pt x="325" y="415"/>
                    </a:moveTo>
                    <a:cubicBezTo>
                      <a:pt x="325" y="415"/>
                      <a:pt x="325" y="415"/>
                      <a:pt x="325" y="415"/>
                    </a:cubicBezTo>
                    <a:cubicBezTo>
                      <a:pt x="308" y="417"/>
                      <a:pt x="294" y="432"/>
                      <a:pt x="292" y="449"/>
                    </a:cubicBezTo>
                    <a:cubicBezTo>
                      <a:pt x="292" y="449"/>
                      <a:pt x="292" y="449"/>
                      <a:pt x="292" y="449"/>
                    </a:cubicBezTo>
                    <a:cubicBezTo>
                      <a:pt x="291" y="466"/>
                      <a:pt x="302" y="479"/>
                      <a:pt x="319" y="478"/>
                    </a:cubicBezTo>
                    <a:cubicBezTo>
                      <a:pt x="319" y="478"/>
                      <a:pt x="319" y="478"/>
                      <a:pt x="319" y="478"/>
                    </a:cubicBezTo>
                    <a:cubicBezTo>
                      <a:pt x="336" y="476"/>
                      <a:pt x="351" y="461"/>
                      <a:pt x="352" y="443"/>
                    </a:cubicBezTo>
                    <a:cubicBezTo>
                      <a:pt x="354" y="425"/>
                      <a:pt x="341" y="414"/>
                      <a:pt x="325" y="415"/>
                    </a:cubicBezTo>
                    <a:close/>
                    <a:moveTo>
                      <a:pt x="332" y="353"/>
                    </a:moveTo>
                    <a:cubicBezTo>
                      <a:pt x="332" y="353"/>
                      <a:pt x="332" y="353"/>
                      <a:pt x="332" y="353"/>
                    </a:cubicBezTo>
                    <a:cubicBezTo>
                      <a:pt x="316" y="355"/>
                      <a:pt x="302" y="369"/>
                      <a:pt x="299" y="385"/>
                    </a:cubicBezTo>
                    <a:cubicBezTo>
                      <a:pt x="299" y="385"/>
                      <a:pt x="299" y="385"/>
                      <a:pt x="299" y="385"/>
                    </a:cubicBezTo>
                    <a:cubicBezTo>
                      <a:pt x="298" y="401"/>
                      <a:pt x="308" y="412"/>
                      <a:pt x="325" y="411"/>
                    </a:cubicBezTo>
                    <a:cubicBezTo>
                      <a:pt x="325" y="411"/>
                      <a:pt x="325" y="411"/>
                      <a:pt x="325" y="411"/>
                    </a:cubicBezTo>
                    <a:cubicBezTo>
                      <a:pt x="342" y="409"/>
                      <a:pt x="357" y="394"/>
                      <a:pt x="359" y="378"/>
                    </a:cubicBezTo>
                    <a:cubicBezTo>
                      <a:pt x="360" y="361"/>
                      <a:pt x="349" y="351"/>
                      <a:pt x="332" y="353"/>
                    </a:cubicBezTo>
                    <a:close/>
                  </a:path>
                </a:pathLst>
              </a:custGeom>
              <a:grpFill/>
              <a:ln w="3175">
                <a:solidFill>
                  <a:schemeClr val="accent3"/>
                </a:solid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sp>
          <p:nvSpPr>
            <p:cNvPr id="53" name="任意多边形 100">
              <a:extLst>
                <a:ext uri="{FF2B5EF4-FFF2-40B4-BE49-F238E27FC236}">
                  <a16:creationId xmlns="" xmlns:a16="http://schemas.microsoft.com/office/drawing/2014/main" id="{13A1F70A-50A8-4DDB-81AE-D496289989F3}"/>
                </a:ext>
              </a:extLst>
            </p:cNvPr>
            <p:cNvSpPr/>
            <p:nvPr/>
          </p:nvSpPr>
          <p:spPr>
            <a:xfrm rot="20258960">
              <a:off x="1413018" y="3130079"/>
              <a:ext cx="3908063" cy="867657"/>
            </a:xfrm>
            <a:custGeom>
              <a:avLst/>
              <a:gdLst>
                <a:gd name="connsiteX0" fmla="*/ 3586263 w 3908063"/>
                <a:gd name="connsiteY0" fmla="*/ 247399 h 867657"/>
                <a:gd name="connsiteX1" fmla="*/ 3907943 w 3908063"/>
                <a:gd name="connsiteY1" fmla="*/ 510668 h 867657"/>
                <a:gd name="connsiteX2" fmla="*/ 1932539 w 3908063"/>
                <a:gd name="connsiteY2" fmla="*/ 857456 h 867657"/>
                <a:gd name="connsiteX3" fmla="*/ 120 w 3908063"/>
                <a:gd name="connsiteY3" fmla="*/ 320570 h 867657"/>
                <a:gd name="connsiteX4" fmla="*/ 727748 w 3908063"/>
                <a:gd name="connsiteY4" fmla="*/ 14216 h 867657"/>
                <a:gd name="connsiteX5" fmla="*/ 846737 w 3908063"/>
                <a:gd name="connsiteY5" fmla="*/ 0 h 867657"/>
                <a:gd name="connsiteX6" fmla="*/ 835775 w 3908063"/>
                <a:gd name="connsiteY6" fmla="*/ 71825 h 867657"/>
                <a:gd name="connsiteX7" fmla="*/ 829460 w 3908063"/>
                <a:gd name="connsiteY7" fmla="*/ 196893 h 867657"/>
                <a:gd name="connsiteX8" fmla="*/ 3275918 w 3908063"/>
                <a:gd name="connsiteY8" fmla="*/ 196893 h 867657"/>
                <a:gd name="connsiteX9" fmla="*/ 3273579 w 3908063"/>
                <a:gd name="connsiteY9" fmla="*/ 150563 h 867657"/>
                <a:gd name="connsiteX10" fmla="*/ 3350854 w 3908063"/>
                <a:gd name="connsiteY10" fmla="*/ 170402 h 867657"/>
                <a:gd name="connsiteX11" fmla="*/ 3586263 w 3908063"/>
                <a:gd name="connsiteY11" fmla="*/ 247399 h 867657"/>
                <a:gd name="connsiteX0" fmla="*/ 829460 w 3908063"/>
                <a:gd name="connsiteY0" fmla="*/ 196893 h 867657"/>
                <a:gd name="connsiteX1" fmla="*/ 3275918 w 3908063"/>
                <a:gd name="connsiteY1" fmla="*/ 196893 h 867657"/>
                <a:gd name="connsiteX2" fmla="*/ 3273579 w 3908063"/>
                <a:gd name="connsiteY2" fmla="*/ 150563 h 867657"/>
                <a:gd name="connsiteX3" fmla="*/ 3350854 w 3908063"/>
                <a:gd name="connsiteY3" fmla="*/ 170402 h 867657"/>
                <a:gd name="connsiteX4" fmla="*/ 3586263 w 3908063"/>
                <a:gd name="connsiteY4" fmla="*/ 247399 h 867657"/>
                <a:gd name="connsiteX5" fmla="*/ 3907943 w 3908063"/>
                <a:gd name="connsiteY5" fmla="*/ 510668 h 867657"/>
                <a:gd name="connsiteX6" fmla="*/ 1932539 w 3908063"/>
                <a:gd name="connsiteY6" fmla="*/ 857456 h 867657"/>
                <a:gd name="connsiteX7" fmla="*/ 120 w 3908063"/>
                <a:gd name="connsiteY7" fmla="*/ 320570 h 867657"/>
                <a:gd name="connsiteX8" fmla="*/ 727748 w 3908063"/>
                <a:gd name="connsiteY8" fmla="*/ 14216 h 867657"/>
                <a:gd name="connsiteX9" fmla="*/ 846737 w 3908063"/>
                <a:gd name="connsiteY9" fmla="*/ 0 h 867657"/>
                <a:gd name="connsiteX10" fmla="*/ 835775 w 3908063"/>
                <a:gd name="connsiteY10" fmla="*/ 71825 h 867657"/>
                <a:gd name="connsiteX11" fmla="*/ 920900 w 3908063"/>
                <a:gd name="connsiteY11" fmla="*/ 288333 h 867657"/>
                <a:gd name="connsiteX0" fmla="*/ 3275918 w 3908063"/>
                <a:gd name="connsiteY0" fmla="*/ 196893 h 867657"/>
                <a:gd name="connsiteX1" fmla="*/ 3273579 w 3908063"/>
                <a:gd name="connsiteY1" fmla="*/ 150563 h 867657"/>
                <a:gd name="connsiteX2" fmla="*/ 3350854 w 3908063"/>
                <a:gd name="connsiteY2" fmla="*/ 170402 h 867657"/>
                <a:gd name="connsiteX3" fmla="*/ 3586263 w 3908063"/>
                <a:gd name="connsiteY3" fmla="*/ 247399 h 867657"/>
                <a:gd name="connsiteX4" fmla="*/ 3907943 w 3908063"/>
                <a:gd name="connsiteY4" fmla="*/ 510668 h 867657"/>
                <a:gd name="connsiteX5" fmla="*/ 1932539 w 3908063"/>
                <a:gd name="connsiteY5" fmla="*/ 857456 h 867657"/>
                <a:gd name="connsiteX6" fmla="*/ 120 w 3908063"/>
                <a:gd name="connsiteY6" fmla="*/ 320570 h 867657"/>
                <a:gd name="connsiteX7" fmla="*/ 727748 w 3908063"/>
                <a:gd name="connsiteY7" fmla="*/ 14216 h 867657"/>
                <a:gd name="connsiteX8" fmla="*/ 846737 w 3908063"/>
                <a:gd name="connsiteY8" fmla="*/ 0 h 867657"/>
                <a:gd name="connsiteX9" fmla="*/ 835775 w 3908063"/>
                <a:gd name="connsiteY9" fmla="*/ 71825 h 867657"/>
                <a:gd name="connsiteX10" fmla="*/ 920900 w 3908063"/>
                <a:gd name="connsiteY10" fmla="*/ 288333 h 867657"/>
                <a:gd name="connsiteX0" fmla="*/ 3275918 w 3908063"/>
                <a:gd name="connsiteY0" fmla="*/ 196893 h 867657"/>
                <a:gd name="connsiteX1" fmla="*/ 3273579 w 3908063"/>
                <a:gd name="connsiteY1" fmla="*/ 150563 h 867657"/>
                <a:gd name="connsiteX2" fmla="*/ 3350854 w 3908063"/>
                <a:gd name="connsiteY2" fmla="*/ 170402 h 867657"/>
                <a:gd name="connsiteX3" fmla="*/ 3586263 w 3908063"/>
                <a:gd name="connsiteY3" fmla="*/ 247399 h 867657"/>
                <a:gd name="connsiteX4" fmla="*/ 3907943 w 3908063"/>
                <a:gd name="connsiteY4" fmla="*/ 510668 h 867657"/>
                <a:gd name="connsiteX5" fmla="*/ 1932539 w 3908063"/>
                <a:gd name="connsiteY5" fmla="*/ 857456 h 867657"/>
                <a:gd name="connsiteX6" fmla="*/ 120 w 3908063"/>
                <a:gd name="connsiteY6" fmla="*/ 320570 h 867657"/>
                <a:gd name="connsiteX7" fmla="*/ 727748 w 3908063"/>
                <a:gd name="connsiteY7" fmla="*/ 14216 h 867657"/>
                <a:gd name="connsiteX8" fmla="*/ 846737 w 3908063"/>
                <a:gd name="connsiteY8" fmla="*/ 0 h 867657"/>
                <a:gd name="connsiteX9" fmla="*/ 835775 w 3908063"/>
                <a:gd name="connsiteY9" fmla="*/ 71825 h 867657"/>
                <a:gd name="connsiteX0" fmla="*/ 3275918 w 3908063"/>
                <a:gd name="connsiteY0" fmla="*/ 196893 h 867657"/>
                <a:gd name="connsiteX1" fmla="*/ 3273579 w 3908063"/>
                <a:gd name="connsiteY1" fmla="*/ 150563 h 867657"/>
                <a:gd name="connsiteX2" fmla="*/ 3350854 w 3908063"/>
                <a:gd name="connsiteY2" fmla="*/ 170402 h 867657"/>
                <a:gd name="connsiteX3" fmla="*/ 3586263 w 3908063"/>
                <a:gd name="connsiteY3" fmla="*/ 247399 h 867657"/>
                <a:gd name="connsiteX4" fmla="*/ 3907943 w 3908063"/>
                <a:gd name="connsiteY4" fmla="*/ 510668 h 867657"/>
                <a:gd name="connsiteX5" fmla="*/ 1932539 w 3908063"/>
                <a:gd name="connsiteY5" fmla="*/ 857456 h 867657"/>
                <a:gd name="connsiteX6" fmla="*/ 120 w 3908063"/>
                <a:gd name="connsiteY6" fmla="*/ 320570 h 867657"/>
                <a:gd name="connsiteX7" fmla="*/ 727748 w 3908063"/>
                <a:gd name="connsiteY7" fmla="*/ 14216 h 867657"/>
                <a:gd name="connsiteX8" fmla="*/ 846737 w 3908063"/>
                <a:gd name="connsiteY8" fmla="*/ 0 h 867657"/>
                <a:gd name="connsiteX0" fmla="*/ 3273579 w 3908063"/>
                <a:gd name="connsiteY0" fmla="*/ 150563 h 867657"/>
                <a:gd name="connsiteX1" fmla="*/ 3350854 w 3908063"/>
                <a:gd name="connsiteY1" fmla="*/ 170402 h 867657"/>
                <a:gd name="connsiteX2" fmla="*/ 3586263 w 3908063"/>
                <a:gd name="connsiteY2" fmla="*/ 247399 h 867657"/>
                <a:gd name="connsiteX3" fmla="*/ 3907943 w 3908063"/>
                <a:gd name="connsiteY3" fmla="*/ 510668 h 867657"/>
                <a:gd name="connsiteX4" fmla="*/ 1932539 w 3908063"/>
                <a:gd name="connsiteY4" fmla="*/ 857456 h 867657"/>
                <a:gd name="connsiteX5" fmla="*/ 120 w 3908063"/>
                <a:gd name="connsiteY5" fmla="*/ 320570 h 867657"/>
                <a:gd name="connsiteX6" fmla="*/ 727748 w 3908063"/>
                <a:gd name="connsiteY6" fmla="*/ 14216 h 867657"/>
                <a:gd name="connsiteX7" fmla="*/ 846737 w 3908063"/>
                <a:gd name="connsiteY7" fmla="*/ 0 h 867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908063" h="867657">
                  <a:moveTo>
                    <a:pt x="3273579" y="150563"/>
                  </a:moveTo>
                  <a:lnTo>
                    <a:pt x="3350854" y="170402"/>
                  </a:lnTo>
                  <a:cubicBezTo>
                    <a:pt x="3438279" y="194691"/>
                    <a:pt x="3517180" y="220477"/>
                    <a:pt x="3586263" y="247399"/>
                  </a:cubicBezTo>
                  <a:cubicBezTo>
                    <a:pt x="3793512" y="328165"/>
                    <a:pt x="3912395" y="419160"/>
                    <a:pt x="3907943" y="510668"/>
                  </a:cubicBezTo>
                  <a:cubicBezTo>
                    <a:pt x="3896073" y="754688"/>
                    <a:pt x="3011655" y="909950"/>
                    <a:pt x="1932539" y="857456"/>
                  </a:cubicBezTo>
                  <a:cubicBezTo>
                    <a:pt x="853423" y="804963"/>
                    <a:pt x="-11750" y="564592"/>
                    <a:pt x="120" y="320570"/>
                  </a:cubicBezTo>
                  <a:cubicBezTo>
                    <a:pt x="6797" y="183309"/>
                    <a:pt x="289554" y="74131"/>
                    <a:pt x="727748" y="14216"/>
                  </a:cubicBezTo>
                  <a:lnTo>
                    <a:pt x="846737" y="0"/>
                  </a:lnTo>
                </a:path>
              </a:pathLst>
            </a:custGeom>
            <a:noFill/>
            <a:ln>
              <a:solidFill>
                <a:schemeClr val="bg1">
                  <a:alpha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任意多边形 103">
              <a:extLst>
                <a:ext uri="{FF2B5EF4-FFF2-40B4-BE49-F238E27FC236}">
                  <a16:creationId xmlns="" xmlns:a16="http://schemas.microsoft.com/office/drawing/2014/main" id="{229005E6-E9DB-4E89-B5B0-FFA9E18B2713}"/>
                </a:ext>
              </a:extLst>
            </p:cNvPr>
            <p:cNvSpPr/>
            <p:nvPr/>
          </p:nvSpPr>
          <p:spPr>
            <a:xfrm rot="20258960">
              <a:off x="1188507" y="3074633"/>
              <a:ext cx="4355809" cy="975108"/>
            </a:xfrm>
            <a:custGeom>
              <a:avLst/>
              <a:gdLst>
                <a:gd name="connsiteX0" fmla="*/ 3997258 w 4355938"/>
                <a:gd name="connsiteY0" fmla="*/ 288998 h 980339"/>
                <a:gd name="connsiteX1" fmla="*/ 4355804 w 4355938"/>
                <a:gd name="connsiteY1" fmla="*/ 582438 h 980339"/>
                <a:gd name="connsiteX2" fmla="*/ 2154013 w 4355938"/>
                <a:gd name="connsiteY2" fmla="*/ 968969 h 980339"/>
                <a:gd name="connsiteX3" fmla="*/ 134 w 4355938"/>
                <a:gd name="connsiteY3" fmla="*/ 370556 h 980339"/>
                <a:gd name="connsiteX4" fmla="*/ 980186 w 4355938"/>
                <a:gd name="connsiteY4" fmla="*/ 8898 h 980339"/>
                <a:gd name="connsiteX5" fmla="*/ 1081142 w 4355938"/>
                <a:gd name="connsiteY5" fmla="*/ 0 h 980339"/>
                <a:gd name="connsiteX6" fmla="*/ 1078249 w 4355938"/>
                <a:gd name="connsiteY6" fmla="*/ 11248 h 980339"/>
                <a:gd name="connsiteX7" fmla="*/ 1053398 w 4355938"/>
                <a:gd name="connsiteY7" fmla="*/ 257772 h 980339"/>
                <a:gd name="connsiteX8" fmla="*/ 3499856 w 4355938"/>
                <a:gd name="connsiteY8" fmla="*/ 257772 h 980339"/>
                <a:gd name="connsiteX9" fmla="*/ 3494143 w 4355938"/>
                <a:gd name="connsiteY9" fmla="*/ 144633 h 980339"/>
                <a:gd name="connsiteX10" fmla="*/ 3581760 w 4355938"/>
                <a:gd name="connsiteY10" fmla="*/ 163869 h 980339"/>
                <a:gd name="connsiteX11" fmla="*/ 3997258 w 4355938"/>
                <a:gd name="connsiteY11" fmla="*/ 288998 h 980339"/>
                <a:gd name="connsiteX0" fmla="*/ 1078249 w 4355938"/>
                <a:gd name="connsiteY0" fmla="*/ 11248 h 980339"/>
                <a:gd name="connsiteX1" fmla="*/ 1053398 w 4355938"/>
                <a:gd name="connsiteY1" fmla="*/ 257772 h 980339"/>
                <a:gd name="connsiteX2" fmla="*/ 3499856 w 4355938"/>
                <a:gd name="connsiteY2" fmla="*/ 257772 h 980339"/>
                <a:gd name="connsiteX3" fmla="*/ 3494143 w 4355938"/>
                <a:gd name="connsiteY3" fmla="*/ 144633 h 980339"/>
                <a:gd name="connsiteX4" fmla="*/ 3581760 w 4355938"/>
                <a:gd name="connsiteY4" fmla="*/ 163869 h 980339"/>
                <a:gd name="connsiteX5" fmla="*/ 3997258 w 4355938"/>
                <a:gd name="connsiteY5" fmla="*/ 288998 h 980339"/>
                <a:gd name="connsiteX6" fmla="*/ 4355804 w 4355938"/>
                <a:gd name="connsiteY6" fmla="*/ 582438 h 980339"/>
                <a:gd name="connsiteX7" fmla="*/ 2154013 w 4355938"/>
                <a:gd name="connsiteY7" fmla="*/ 968969 h 980339"/>
                <a:gd name="connsiteX8" fmla="*/ 134 w 4355938"/>
                <a:gd name="connsiteY8" fmla="*/ 370556 h 980339"/>
                <a:gd name="connsiteX9" fmla="*/ 980186 w 4355938"/>
                <a:gd name="connsiteY9" fmla="*/ 8898 h 980339"/>
                <a:gd name="connsiteX10" fmla="*/ 1081142 w 4355938"/>
                <a:gd name="connsiteY10" fmla="*/ 0 h 980339"/>
                <a:gd name="connsiteX11" fmla="*/ 1169689 w 4355938"/>
                <a:gd name="connsiteY11" fmla="*/ 102688 h 980339"/>
                <a:gd name="connsiteX0" fmla="*/ 1078249 w 4355938"/>
                <a:gd name="connsiteY0" fmla="*/ 11248 h 980339"/>
                <a:gd name="connsiteX1" fmla="*/ 3499856 w 4355938"/>
                <a:gd name="connsiteY1" fmla="*/ 257772 h 980339"/>
                <a:gd name="connsiteX2" fmla="*/ 3494143 w 4355938"/>
                <a:gd name="connsiteY2" fmla="*/ 144633 h 980339"/>
                <a:gd name="connsiteX3" fmla="*/ 3581760 w 4355938"/>
                <a:gd name="connsiteY3" fmla="*/ 163869 h 980339"/>
                <a:gd name="connsiteX4" fmla="*/ 3997258 w 4355938"/>
                <a:gd name="connsiteY4" fmla="*/ 288998 h 980339"/>
                <a:gd name="connsiteX5" fmla="*/ 4355804 w 4355938"/>
                <a:gd name="connsiteY5" fmla="*/ 582438 h 980339"/>
                <a:gd name="connsiteX6" fmla="*/ 2154013 w 4355938"/>
                <a:gd name="connsiteY6" fmla="*/ 968969 h 980339"/>
                <a:gd name="connsiteX7" fmla="*/ 134 w 4355938"/>
                <a:gd name="connsiteY7" fmla="*/ 370556 h 980339"/>
                <a:gd name="connsiteX8" fmla="*/ 980186 w 4355938"/>
                <a:gd name="connsiteY8" fmla="*/ 8898 h 980339"/>
                <a:gd name="connsiteX9" fmla="*/ 1081142 w 4355938"/>
                <a:gd name="connsiteY9" fmla="*/ 0 h 980339"/>
                <a:gd name="connsiteX10" fmla="*/ 1169689 w 4355938"/>
                <a:gd name="connsiteY10" fmla="*/ 102688 h 980339"/>
                <a:gd name="connsiteX0" fmla="*/ 1078249 w 4355938"/>
                <a:gd name="connsiteY0" fmla="*/ 11248 h 980339"/>
                <a:gd name="connsiteX1" fmla="*/ 3499856 w 4355938"/>
                <a:gd name="connsiteY1" fmla="*/ 257772 h 980339"/>
                <a:gd name="connsiteX2" fmla="*/ 3494143 w 4355938"/>
                <a:gd name="connsiteY2" fmla="*/ 144633 h 980339"/>
                <a:gd name="connsiteX3" fmla="*/ 3581760 w 4355938"/>
                <a:gd name="connsiteY3" fmla="*/ 163869 h 980339"/>
                <a:gd name="connsiteX4" fmla="*/ 3997258 w 4355938"/>
                <a:gd name="connsiteY4" fmla="*/ 288998 h 980339"/>
                <a:gd name="connsiteX5" fmla="*/ 4355804 w 4355938"/>
                <a:gd name="connsiteY5" fmla="*/ 582438 h 980339"/>
                <a:gd name="connsiteX6" fmla="*/ 2154013 w 4355938"/>
                <a:gd name="connsiteY6" fmla="*/ 968969 h 980339"/>
                <a:gd name="connsiteX7" fmla="*/ 134 w 4355938"/>
                <a:gd name="connsiteY7" fmla="*/ 370556 h 980339"/>
                <a:gd name="connsiteX8" fmla="*/ 980186 w 4355938"/>
                <a:gd name="connsiteY8" fmla="*/ 8898 h 980339"/>
                <a:gd name="connsiteX9" fmla="*/ 1081142 w 4355938"/>
                <a:gd name="connsiteY9" fmla="*/ 0 h 980339"/>
                <a:gd name="connsiteX0" fmla="*/ 1078249 w 4355938"/>
                <a:gd name="connsiteY0" fmla="*/ 2350 h 971441"/>
                <a:gd name="connsiteX1" fmla="*/ 3499856 w 4355938"/>
                <a:gd name="connsiteY1" fmla="*/ 248874 h 971441"/>
                <a:gd name="connsiteX2" fmla="*/ 3494143 w 4355938"/>
                <a:gd name="connsiteY2" fmla="*/ 135735 h 971441"/>
                <a:gd name="connsiteX3" fmla="*/ 3581760 w 4355938"/>
                <a:gd name="connsiteY3" fmla="*/ 154971 h 971441"/>
                <a:gd name="connsiteX4" fmla="*/ 3997258 w 4355938"/>
                <a:gd name="connsiteY4" fmla="*/ 280100 h 971441"/>
                <a:gd name="connsiteX5" fmla="*/ 4355804 w 4355938"/>
                <a:gd name="connsiteY5" fmla="*/ 573540 h 971441"/>
                <a:gd name="connsiteX6" fmla="*/ 2154013 w 4355938"/>
                <a:gd name="connsiteY6" fmla="*/ 960071 h 971441"/>
                <a:gd name="connsiteX7" fmla="*/ 134 w 4355938"/>
                <a:gd name="connsiteY7" fmla="*/ 361658 h 971441"/>
                <a:gd name="connsiteX8" fmla="*/ 980186 w 4355938"/>
                <a:gd name="connsiteY8" fmla="*/ 0 h 971441"/>
                <a:gd name="connsiteX0" fmla="*/ 3499856 w 4355938"/>
                <a:gd name="connsiteY0" fmla="*/ 248874 h 971441"/>
                <a:gd name="connsiteX1" fmla="*/ 3494143 w 4355938"/>
                <a:gd name="connsiteY1" fmla="*/ 135735 h 971441"/>
                <a:gd name="connsiteX2" fmla="*/ 3581760 w 4355938"/>
                <a:gd name="connsiteY2" fmla="*/ 154971 h 971441"/>
                <a:gd name="connsiteX3" fmla="*/ 3997258 w 4355938"/>
                <a:gd name="connsiteY3" fmla="*/ 280100 h 971441"/>
                <a:gd name="connsiteX4" fmla="*/ 4355804 w 4355938"/>
                <a:gd name="connsiteY4" fmla="*/ 573540 h 971441"/>
                <a:gd name="connsiteX5" fmla="*/ 2154013 w 4355938"/>
                <a:gd name="connsiteY5" fmla="*/ 960071 h 971441"/>
                <a:gd name="connsiteX6" fmla="*/ 134 w 4355938"/>
                <a:gd name="connsiteY6" fmla="*/ 361658 h 971441"/>
                <a:gd name="connsiteX7" fmla="*/ 980186 w 4355938"/>
                <a:gd name="connsiteY7" fmla="*/ 0 h 971441"/>
                <a:gd name="connsiteX0" fmla="*/ 3494143 w 4355938"/>
                <a:gd name="connsiteY0" fmla="*/ 135735 h 971441"/>
                <a:gd name="connsiteX1" fmla="*/ 3581760 w 4355938"/>
                <a:gd name="connsiteY1" fmla="*/ 154971 h 971441"/>
                <a:gd name="connsiteX2" fmla="*/ 3997258 w 4355938"/>
                <a:gd name="connsiteY2" fmla="*/ 280100 h 971441"/>
                <a:gd name="connsiteX3" fmla="*/ 4355804 w 4355938"/>
                <a:gd name="connsiteY3" fmla="*/ 573540 h 971441"/>
                <a:gd name="connsiteX4" fmla="*/ 2154013 w 4355938"/>
                <a:gd name="connsiteY4" fmla="*/ 960071 h 971441"/>
                <a:gd name="connsiteX5" fmla="*/ 134 w 4355938"/>
                <a:gd name="connsiteY5" fmla="*/ 361658 h 971441"/>
                <a:gd name="connsiteX6" fmla="*/ 980186 w 4355938"/>
                <a:gd name="connsiteY6" fmla="*/ 0 h 971441"/>
                <a:gd name="connsiteX0" fmla="*/ 3525032 w 4386827"/>
                <a:gd name="connsiteY0" fmla="*/ 139402 h 975108"/>
                <a:gd name="connsiteX1" fmla="*/ 3612649 w 4386827"/>
                <a:gd name="connsiteY1" fmla="*/ 158638 h 975108"/>
                <a:gd name="connsiteX2" fmla="*/ 4028147 w 4386827"/>
                <a:gd name="connsiteY2" fmla="*/ 283767 h 975108"/>
                <a:gd name="connsiteX3" fmla="*/ 4386693 w 4386827"/>
                <a:gd name="connsiteY3" fmla="*/ 577207 h 975108"/>
                <a:gd name="connsiteX4" fmla="*/ 2184902 w 4386827"/>
                <a:gd name="connsiteY4" fmla="*/ 963738 h 975108"/>
                <a:gd name="connsiteX5" fmla="*/ 31023 w 4386827"/>
                <a:gd name="connsiteY5" fmla="*/ 365325 h 975108"/>
                <a:gd name="connsiteX6" fmla="*/ 1089823 w 4386827"/>
                <a:gd name="connsiteY6" fmla="*/ 0 h 975108"/>
                <a:gd name="connsiteX0" fmla="*/ 3525032 w 4386827"/>
                <a:gd name="connsiteY0" fmla="*/ 139402 h 975108"/>
                <a:gd name="connsiteX1" fmla="*/ 3612649 w 4386827"/>
                <a:gd name="connsiteY1" fmla="*/ 158638 h 975108"/>
                <a:gd name="connsiteX2" fmla="*/ 4028147 w 4386827"/>
                <a:gd name="connsiteY2" fmla="*/ 283767 h 975108"/>
                <a:gd name="connsiteX3" fmla="*/ 4386693 w 4386827"/>
                <a:gd name="connsiteY3" fmla="*/ 577207 h 975108"/>
                <a:gd name="connsiteX4" fmla="*/ 2184902 w 4386827"/>
                <a:gd name="connsiteY4" fmla="*/ 963738 h 975108"/>
                <a:gd name="connsiteX5" fmla="*/ 31023 w 4386827"/>
                <a:gd name="connsiteY5" fmla="*/ 365325 h 975108"/>
                <a:gd name="connsiteX6" fmla="*/ 1089823 w 4386827"/>
                <a:gd name="connsiteY6" fmla="*/ 0 h 975108"/>
                <a:gd name="connsiteX0" fmla="*/ 3500002 w 4361797"/>
                <a:gd name="connsiteY0" fmla="*/ 139402 h 975108"/>
                <a:gd name="connsiteX1" fmla="*/ 3587619 w 4361797"/>
                <a:gd name="connsiteY1" fmla="*/ 158638 h 975108"/>
                <a:gd name="connsiteX2" fmla="*/ 4003117 w 4361797"/>
                <a:gd name="connsiteY2" fmla="*/ 283767 h 975108"/>
                <a:gd name="connsiteX3" fmla="*/ 4361663 w 4361797"/>
                <a:gd name="connsiteY3" fmla="*/ 577207 h 975108"/>
                <a:gd name="connsiteX4" fmla="*/ 2159872 w 4361797"/>
                <a:gd name="connsiteY4" fmla="*/ 963738 h 975108"/>
                <a:gd name="connsiteX5" fmla="*/ 5993 w 4361797"/>
                <a:gd name="connsiteY5" fmla="*/ 365325 h 975108"/>
                <a:gd name="connsiteX6" fmla="*/ 1064793 w 4361797"/>
                <a:gd name="connsiteY6" fmla="*/ 0 h 975108"/>
                <a:gd name="connsiteX0" fmla="*/ 3494014 w 4355809"/>
                <a:gd name="connsiteY0" fmla="*/ 139402 h 975108"/>
                <a:gd name="connsiteX1" fmla="*/ 3581631 w 4355809"/>
                <a:gd name="connsiteY1" fmla="*/ 158638 h 975108"/>
                <a:gd name="connsiteX2" fmla="*/ 3997129 w 4355809"/>
                <a:gd name="connsiteY2" fmla="*/ 283767 h 975108"/>
                <a:gd name="connsiteX3" fmla="*/ 4355675 w 4355809"/>
                <a:gd name="connsiteY3" fmla="*/ 577207 h 975108"/>
                <a:gd name="connsiteX4" fmla="*/ 2153884 w 4355809"/>
                <a:gd name="connsiteY4" fmla="*/ 963738 h 975108"/>
                <a:gd name="connsiteX5" fmla="*/ 5 w 4355809"/>
                <a:gd name="connsiteY5" fmla="*/ 365325 h 975108"/>
                <a:gd name="connsiteX6" fmla="*/ 1058805 w 4355809"/>
                <a:gd name="connsiteY6" fmla="*/ 0 h 975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55809" h="975108">
                  <a:moveTo>
                    <a:pt x="3494014" y="139402"/>
                  </a:moveTo>
                  <a:lnTo>
                    <a:pt x="3581631" y="158638"/>
                  </a:lnTo>
                  <a:cubicBezTo>
                    <a:pt x="3741506" y="196596"/>
                    <a:pt x="3881629" y="238756"/>
                    <a:pt x="3997129" y="283767"/>
                  </a:cubicBezTo>
                  <a:cubicBezTo>
                    <a:pt x="4228130" y="373790"/>
                    <a:pt x="4360637" y="475212"/>
                    <a:pt x="4355675" y="577207"/>
                  </a:cubicBezTo>
                  <a:cubicBezTo>
                    <a:pt x="4342444" y="849192"/>
                    <a:pt x="3356669" y="1022248"/>
                    <a:pt x="2153884" y="963738"/>
                  </a:cubicBezTo>
                  <a:cubicBezTo>
                    <a:pt x="951099" y="905229"/>
                    <a:pt x="-2392" y="624998"/>
                    <a:pt x="5" y="365325"/>
                  </a:cubicBezTo>
                  <a:cubicBezTo>
                    <a:pt x="1879" y="162354"/>
                    <a:pt x="475192" y="60320"/>
                    <a:pt x="1058805" y="0"/>
                  </a:cubicBezTo>
                </a:path>
              </a:pathLst>
            </a:custGeom>
            <a:noFill/>
            <a:ln>
              <a:solidFill>
                <a:schemeClr val="bg1">
                  <a:alpha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任意多边形 106">
              <a:extLst>
                <a:ext uri="{FF2B5EF4-FFF2-40B4-BE49-F238E27FC236}">
                  <a16:creationId xmlns="" xmlns:a16="http://schemas.microsoft.com/office/drawing/2014/main" id="{63387255-4B48-4184-BDBB-ED6966302EF6}"/>
                </a:ext>
              </a:extLst>
            </p:cNvPr>
            <p:cNvSpPr/>
            <p:nvPr/>
          </p:nvSpPr>
          <p:spPr>
            <a:xfrm rot="20258960">
              <a:off x="948253" y="3012599"/>
              <a:ext cx="4836314" cy="1099177"/>
            </a:xfrm>
            <a:custGeom>
              <a:avLst/>
              <a:gdLst>
                <a:gd name="connsiteX0" fmla="*/ 4438079 w 4836314"/>
                <a:gd name="connsiteY0" fmla="*/ 331595 h 1099177"/>
                <a:gd name="connsiteX1" fmla="*/ 4836165 w 4836314"/>
                <a:gd name="connsiteY1" fmla="*/ 657395 h 1099177"/>
                <a:gd name="connsiteX2" fmla="*/ 2391559 w 4836314"/>
                <a:gd name="connsiteY2" fmla="*/ 1086553 h 1099177"/>
                <a:gd name="connsiteX3" fmla="*/ 149 w 4836314"/>
                <a:gd name="connsiteY3" fmla="*/ 422146 h 1099177"/>
                <a:gd name="connsiteX4" fmla="*/ 1288979 w 4836314"/>
                <a:gd name="connsiteY4" fmla="*/ 2915 h 1099177"/>
                <a:gd name="connsiteX5" fmla="*/ 1337599 w 4836314"/>
                <a:gd name="connsiteY5" fmla="*/ 0 h 1099177"/>
                <a:gd name="connsiteX6" fmla="*/ 1318437 w 4836314"/>
                <a:gd name="connsiteY6" fmla="*/ 74522 h 1099177"/>
                <a:gd name="connsiteX7" fmla="*/ 1293586 w 4836314"/>
                <a:gd name="connsiteY7" fmla="*/ 321046 h 1099177"/>
                <a:gd name="connsiteX8" fmla="*/ 3740044 w 4836314"/>
                <a:gd name="connsiteY8" fmla="*/ 321046 h 1099177"/>
                <a:gd name="connsiteX9" fmla="*/ 3733729 w 4836314"/>
                <a:gd name="connsiteY9" fmla="*/ 195978 h 1099177"/>
                <a:gd name="connsiteX10" fmla="*/ 3725122 w 4836314"/>
                <a:gd name="connsiteY10" fmla="*/ 139584 h 1099177"/>
                <a:gd name="connsiteX11" fmla="*/ 3792145 w 4836314"/>
                <a:gd name="connsiteY11" fmla="*/ 152135 h 1099177"/>
                <a:gd name="connsiteX12" fmla="*/ 4438079 w 4836314"/>
                <a:gd name="connsiteY12" fmla="*/ 331595 h 1099177"/>
                <a:gd name="connsiteX0" fmla="*/ 3740044 w 4836314"/>
                <a:gd name="connsiteY0" fmla="*/ 321046 h 1099177"/>
                <a:gd name="connsiteX1" fmla="*/ 3733729 w 4836314"/>
                <a:gd name="connsiteY1" fmla="*/ 195978 h 1099177"/>
                <a:gd name="connsiteX2" fmla="*/ 3725122 w 4836314"/>
                <a:gd name="connsiteY2" fmla="*/ 139584 h 1099177"/>
                <a:gd name="connsiteX3" fmla="*/ 3792145 w 4836314"/>
                <a:gd name="connsiteY3" fmla="*/ 152135 h 1099177"/>
                <a:gd name="connsiteX4" fmla="*/ 4438079 w 4836314"/>
                <a:gd name="connsiteY4" fmla="*/ 331595 h 1099177"/>
                <a:gd name="connsiteX5" fmla="*/ 4836165 w 4836314"/>
                <a:gd name="connsiteY5" fmla="*/ 657395 h 1099177"/>
                <a:gd name="connsiteX6" fmla="*/ 2391559 w 4836314"/>
                <a:gd name="connsiteY6" fmla="*/ 1086553 h 1099177"/>
                <a:gd name="connsiteX7" fmla="*/ 149 w 4836314"/>
                <a:gd name="connsiteY7" fmla="*/ 422146 h 1099177"/>
                <a:gd name="connsiteX8" fmla="*/ 1288979 w 4836314"/>
                <a:gd name="connsiteY8" fmla="*/ 2915 h 1099177"/>
                <a:gd name="connsiteX9" fmla="*/ 1337599 w 4836314"/>
                <a:gd name="connsiteY9" fmla="*/ 0 h 1099177"/>
                <a:gd name="connsiteX10" fmla="*/ 1318437 w 4836314"/>
                <a:gd name="connsiteY10" fmla="*/ 74522 h 1099177"/>
                <a:gd name="connsiteX11" fmla="*/ 1293586 w 4836314"/>
                <a:gd name="connsiteY11" fmla="*/ 321046 h 1099177"/>
                <a:gd name="connsiteX12" fmla="*/ 3831484 w 4836314"/>
                <a:gd name="connsiteY12" fmla="*/ 412486 h 1099177"/>
                <a:gd name="connsiteX0" fmla="*/ 3740044 w 4836314"/>
                <a:gd name="connsiteY0" fmla="*/ 321046 h 1099177"/>
                <a:gd name="connsiteX1" fmla="*/ 3733729 w 4836314"/>
                <a:gd name="connsiteY1" fmla="*/ 195978 h 1099177"/>
                <a:gd name="connsiteX2" fmla="*/ 3725122 w 4836314"/>
                <a:gd name="connsiteY2" fmla="*/ 139584 h 1099177"/>
                <a:gd name="connsiteX3" fmla="*/ 3792145 w 4836314"/>
                <a:gd name="connsiteY3" fmla="*/ 152135 h 1099177"/>
                <a:gd name="connsiteX4" fmla="*/ 4438079 w 4836314"/>
                <a:gd name="connsiteY4" fmla="*/ 331595 h 1099177"/>
                <a:gd name="connsiteX5" fmla="*/ 4836165 w 4836314"/>
                <a:gd name="connsiteY5" fmla="*/ 657395 h 1099177"/>
                <a:gd name="connsiteX6" fmla="*/ 2391559 w 4836314"/>
                <a:gd name="connsiteY6" fmla="*/ 1086553 h 1099177"/>
                <a:gd name="connsiteX7" fmla="*/ 149 w 4836314"/>
                <a:gd name="connsiteY7" fmla="*/ 422146 h 1099177"/>
                <a:gd name="connsiteX8" fmla="*/ 1288979 w 4836314"/>
                <a:gd name="connsiteY8" fmla="*/ 2915 h 1099177"/>
                <a:gd name="connsiteX9" fmla="*/ 1337599 w 4836314"/>
                <a:gd name="connsiteY9" fmla="*/ 0 h 1099177"/>
                <a:gd name="connsiteX10" fmla="*/ 1318437 w 4836314"/>
                <a:gd name="connsiteY10" fmla="*/ 74522 h 1099177"/>
                <a:gd name="connsiteX11" fmla="*/ 1293586 w 4836314"/>
                <a:gd name="connsiteY11" fmla="*/ 321046 h 1099177"/>
                <a:gd name="connsiteX0" fmla="*/ 3733729 w 4836314"/>
                <a:gd name="connsiteY0" fmla="*/ 195978 h 1099177"/>
                <a:gd name="connsiteX1" fmla="*/ 3725122 w 4836314"/>
                <a:gd name="connsiteY1" fmla="*/ 139584 h 1099177"/>
                <a:gd name="connsiteX2" fmla="*/ 3792145 w 4836314"/>
                <a:gd name="connsiteY2" fmla="*/ 152135 h 1099177"/>
                <a:gd name="connsiteX3" fmla="*/ 4438079 w 4836314"/>
                <a:gd name="connsiteY3" fmla="*/ 331595 h 1099177"/>
                <a:gd name="connsiteX4" fmla="*/ 4836165 w 4836314"/>
                <a:gd name="connsiteY4" fmla="*/ 657395 h 1099177"/>
                <a:gd name="connsiteX5" fmla="*/ 2391559 w 4836314"/>
                <a:gd name="connsiteY5" fmla="*/ 1086553 h 1099177"/>
                <a:gd name="connsiteX6" fmla="*/ 149 w 4836314"/>
                <a:gd name="connsiteY6" fmla="*/ 422146 h 1099177"/>
                <a:gd name="connsiteX7" fmla="*/ 1288979 w 4836314"/>
                <a:gd name="connsiteY7" fmla="*/ 2915 h 1099177"/>
                <a:gd name="connsiteX8" fmla="*/ 1337599 w 4836314"/>
                <a:gd name="connsiteY8" fmla="*/ 0 h 1099177"/>
                <a:gd name="connsiteX9" fmla="*/ 1318437 w 4836314"/>
                <a:gd name="connsiteY9" fmla="*/ 74522 h 1099177"/>
                <a:gd name="connsiteX10" fmla="*/ 1293586 w 4836314"/>
                <a:gd name="connsiteY10" fmla="*/ 321046 h 1099177"/>
                <a:gd name="connsiteX0" fmla="*/ 3725122 w 4836314"/>
                <a:gd name="connsiteY0" fmla="*/ 139584 h 1099177"/>
                <a:gd name="connsiteX1" fmla="*/ 3792145 w 4836314"/>
                <a:gd name="connsiteY1" fmla="*/ 152135 h 1099177"/>
                <a:gd name="connsiteX2" fmla="*/ 4438079 w 4836314"/>
                <a:gd name="connsiteY2" fmla="*/ 331595 h 1099177"/>
                <a:gd name="connsiteX3" fmla="*/ 4836165 w 4836314"/>
                <a:gd name="connsiteY3" fmla="*/ 657395 h 1099177"/>
                <a:gd name="connsiteX4" fmla="*/ 2391559 w 4836314"/>
                <a:gd name="connsiteY4" fmla="*/ 1086553 h 1099177"/>
                <a:gd name="connsiteX5" fmla="*/ 149 w 4836314"/>
                <a:gd name="connsiteY5" fmla="*/ 422146 h 1099177"/>
                <a:gd name="connsiteX6" fmla="*/ 1288979 w 4836314"/>
                <a:gd name="connsiteY6" fmla="*/ 2915 h 1099177"/>
                <a:gd name="connsiteX7" fmla="*/ 1337599 w 4836314"/>
                <a:gd name="connsiteY7" fmla="*/ 0 h 1099177"/>
                <a:gd name="connsiteX8" fmla="*/ 1318437 w 4836314"/>
                <a:gd name="connsiteY8" fmla="*/ 74522 h 1099177"/>
                <a:gd name="connsiteX9" fmla="*/ 1293586 w 4836314"/>
                <a:gd name="connsiteY9" fmla="*/ 321046 h 1099177"/>
                <a:gd name="connsiteX0" fmla="*/ 3725122 w 4836314"/>
                <a:gd name="connsiteY0" fmla="*/ 139584 h 1099177"/>
                <a:gd name="connsiteX1" fmla="*/ 3792145 w 4836314"/>
                <a:gd name="connsiteY1" fmla="*/ 152135 h 1099177"/>
                <a:gd name="connsiteX2" fmla="*/ 4438079 w 4836314"/>
                <a:gd name="connsiteY2" fmla="*/ 331595 h 1099177"/>
                <a:gd name="connsiteX3" fmla="*/ 4836165 w 4836314"/>
                <a:gd name="connsiteY3" fmla="*/ 657395 h 1099177"/>
                <a:gd name="connsiteX4" fmla="*/ 2391559 w 4836314"/>
                <a:gd name="connsiteY4" fmla="*/ 1086553 h 1099177"/>
                <a:gd name="connsiteX5" fmla="*/ 149 w 4836314"/>
                <a:gd name="connsiteY5" fmla="*/ 422146 h 1099177"/>
                <a:gd name="connsiteX6" fmla="*/ 1288979 w 4836314"/>
                <a:gd name="connsiteY6" fmla="*/ 2915 h 1099177"/>
                <a:gd name="connsiteX7" fmla="*/ 1337599 w 4836314"/>
                <a:gd name="connsiteY7" fmla="*/ 0 h 1099177"/>
                <a:gd name="connsiteX8" fmla="*/ 1318437 w 4836314"/>
                <a:gd name="connsiteY8" fmla="*/ 74522 h 1099177"/>
                <a:gd name="connsiteX0" fmla="*/ 3725122 w 4836314"/>
                <a:gd name="connsiteY0" fmla="*/ 139584 h 1099177"/>
                <a:gd name="connsiteX1" fmla="*/ 3792145 w 4836314"/>
                <a:gd name="connsiteY1" fmla="*/ 152135 h 1099177"/>
                <a:gd name="connsiteX2" fmla="*/ 4438079 w 4836314"/>
                <a:gd name="connsiteY2" fmla="*/ 331595 h 1099177"/>
                <a:gd name="connsiteX3" fmla="*/ 4836165 w 4836314"/>
                <a:gd name="connsiteY3" fmla="*/ 657395 h 1099177"/>
                <a:gd name="connsiteX4" fmla="*/ 2391559 w 4836314"/>
                <a:gd name="connsiteY4" fmla="*/ 1086553 h 1099177"/>
                <a:gd name="connsiteX5" fmla="*/ 149 w 4836314"/>
                <a:gd name="connsiteY5" fmla="*/ 422146 h 1099177"/>
                <a:gd name="connsiteX6" fmla="*/ 1288979 w 4836314"/>
                <a:gd name="connsiteY6" fmla="*/ 2915 h 1099177"/>
                <a:gd name="connsiteX7" fmla="*/ 1337599 w 4836314"/>
                <a:gd name="connsiteY7" fmla="*/ 0 h 1099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6314" h="1099177">
                  <a:moveTo>
                    <a:pt x="3725122" y="139584"/>
                  </a:moveTo>
                  <a:lnTo>
                    <a:pt x="3792145" y="152135"/>
                  </a:lnTo>
                  <a:cubicBezTo>
                    <a:pt x="4047510" y="203954"/>
                    <a:pt x="4267096" y="264962"/>
                    <a:pt x="4438079" y="331595"/>
                  </a:cubicBezTo>
                  <a:cubicBezTo>
                    <a:pt x="4694554" y="431545"/>
                    <a:pt x="4841674" y="544153"/>
                    <a:pt x="4836165" y="657395"/>
                  </a:cubicBezTo>
                  <a:cubicBezTo>
                    <a:pt x="4821475" y="959375"/>
                    <a:pt x="3726988" y="1151515"/>
                    <a:pt x="2391559" y="1086553"/>
                  </a:cubicBezTo>
                  <a:cubicBezTo>
                    <a:pt x="1056129" y="1021591"/>
                    <a:pt x="-14541" y="724126"/>
                    <a:pt x="149" y="422146"/>
                  </a:cubicBezTo>
                  <a:cubicBezTo>
                    <a:pt x="10248" y="214535"/>
                    <a:pt x="530721" y="58840"/>
                    <a:pt x="1288979" y="2915"/>
                  </a:cubicBezTo>
                  <a:lnTo>
                    <a:pt x="1337599" y="0"/>
                  </a:lnTo>
                </a:path>
              </a:pathLst>
            </a:custGeom>
            <a:noFill/>
            <a:ln>
              <a:solidFill>
                <a:schemeClr val="bg1">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任意多边形 123">
              <a:extLst>
                <a:ext uri="{FF2B5EF4-FFF2-40B4-BE49-F238E27FC236}">
                  <a16:creationId xmlns="" xmlns:a16="http://schemas.microsoft.com/office/drawing/2014/main" id="{A4241B06-FBC2-4BB6-B5BA-F984E32FA35F}"/>
                </a:ext>
              </a:extLst>
            </p:cNvPr>
            <p:cNvSpPr/>
            <p:nvPr/>
          </p:nvSpPr>
          <p:spPr>
            <a:xfrm>
              <a:off x="3938039" y="2304022"/>
              <a:ext cx="1956147" cy="1649840"/>
            </a:xfrm>
            <a:custGeom>
              <a:avLst/>
              <a:gdLst>
                <a:gd name="connsiteX0" fmla="*/ 1297654 w 1956147"/>
                <a:gd name="connsiteY0" fmla="*/ 134 h 1649840"/>
                <a:gd name="connsiteX1" fmla="*/ 1944133 w 1956147"/>
                <a:gd name="connsiteY1" fmla="*/ 230088 h 1649840"/>
                <a:gd name="connsiteX2" fmla="*/ 401151 w 1956147"/>
                <a:gd name="connsiteY2" fmla="*/ 1546732 h 1649840"/>
                <a:gd name="connsiteX3" fmla="*/ 180149 w 1956147"/>
                <a:gd name="connsiteY3" fmla="*/ 1649840 h 1649840"/>
                <a:gd name="connsiteX4" fmla="*/ 186874 w 1956147"/>
                <a:gd name="connsiteY4" fmla="*/ 1638769 h 1649840"/>
                <a:gd name="connsiteX5" fmla="*/ 339235 w 1956147"/>
                <a:gd name="connsiteY5" fmla="*/ 1037050 h 1649840"/>
                <a:gd name="connsiteX6" fmla="*/ 50972 w 1956147"/>
                <a:gd name="connsiteY6" fmla="*/ 234067 h 1649840"/>
                <a:gd name="connsiteX7" fmla="*/ 0 w 1956147"/>
                <a:gd name="connsiteY7" fmla="*/ 177985 h 1649840"/>
                <a:gd name="connsiteX8" fmla="*/ 182657 w 1956147"/>
                <a:gd name="connsiteY8" fmla="*/ 136176 h 1649840"/>
                <a:gd name="connsiteX9" fmla="*/ 1297654 w 1956147"/>
                <a:gd name="connsiteY9" fmla="*/ 134 h 1649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56147" h="1649840">
                  <a:moveTo>
                    <a:pt x="1297654" y="134"/>
                  </a:moveTo>
                  <a:cubicBezTo>
                    <a:pt x="1654896" y="3692"/>
                    <a:pt x="1889611" y="78422"/>
                    <a:pt x="1944133" y="230088"/>
                  </a:cubicBezTo>
                  <a:cubicBezTo>
                    <a:pt x="2053178" y="533422"/>
                    <a:pt x="1410480" y="1058355"/>
                    <a:pt x="401151" y="1546732"/>
                  </a:cubicBezTo>
                  <a:lnTo>
                    <a:pt x="180149" y="1649840"/>
                  </a:lnTo>
                  <a:lnTo>
                    <a:pt x="186874" y="1638769"/>
                  </a:lnTo>
                  <a:cubicBezTo>
                    <a:pt x="284042" y="1459900"/>
                    <a:pt x="339235" y="1254921"/>
                    <a:pt x="339235" y="1037050"/>
                  </a:cubicBezTo>
                  <a:cubicBezTo>
                    <a:pt x="339235" y="732031"/>
                    <a:pt x="231056" y="452279"/>
                    <a:pt x="50972" y="234067"/>
                  </a:cubicBezTo>
                  <a:lnTo>
                    <a:pt x="0" y="177985"/>
                  </a:lnTo>
                  <a:lnTo>
                    <a:pt x="182657" y="136176"/>
                  </a:lnTo>
                  <a:cubicBezTo>
                    <a:pt x="617163" y="43629"/>
                    <a:pt x="999953" y="-2831"/>
                    <a:pt x="1297654" y="134"/>
                  </a:cubicBezTo>
                  <a:close/>
                </a:path>
              </a:pathLst>
            </a:custGeom>
            <a:gradFill flip="none" rotWithShape="1">
              <a:gsLst>
                <a:gs pos="0">
                  <a:schemeClr val="bg1">
                    <a:alpha val="20000"/>
                  </a:schemeClr>
                </a:gs>
                <a:gs pos="100000">
                  <a:schemeClr val="bg1">
                    <a:alpha val="0"/>
                  </a:schemeClr>
                </a:gs>
              </a:gsLst>
              <a:path path="circle">
                <a:fillToRect l="50000" t="50000" r="50000" b="50000"/>
              </a:path>
              <a:tileRect/>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任意多边形 122">
              <a:extLst>
                <a:ext uri="{FF2B5EF4-FFF2-40B4-BE49-F238E27FC236}">
                  <a16:creationId xmlns="" xmlns:a16="http://schemas.microsoft.com/office/drawing/2014/main" id="{DF86AE04-E7C6-477D-8DA8-A8FD5646AEF1}"/>
                </a:ext>
              </a:extLst>
            </p:cNvPr>
            <p:cNvSpPr/>
            <p:nvPr/>
          </p:nvSpPr>
          <p:spPr>
            <a:xfrm>
              <a:off x="411298" y="3167777"/>
              <a:ext cx="2561572" cy="1630590"/>
            </a:xfrm>
            <a:custGeom>
              <a:avLst/>
              <a:gdLst>
                <a:gd name="connsiteX0" fmla="*/ 1734741 w 2561572"/>
                <a:gd name="connsiteY0" fmla="*/ 0 h 1630590"/>
                <a:gd name="connsiteX1" fmla="*/ 1729412 w 2561572"/>
                <a:gd name="connsiteY1" fmla="*/ 105535 h 1630590"/>
                <a:gd name="connsiteX2" fmla="*/ 2500409 w 2561572"/>
                <a:gd name="connsiteY2" fmla="*/ 1268699 h 1630590"/>
                <a:gd name="connsiteX3" fmla="*/ 2561572 w 2561572"/>
                <a:gd name="connsiteY3" fmla="*/ 1291085 h 1630590"/>
                <a:gd name="connsiteX4" fmla="*/ 2317586 w 2561572"/>
                <a:gd name="connsiteY4" fmla="*/ 1361451 h 1630590"/>
                <a:gd name="connsiteX5" fmla="*/ 12014 w 2561572"/>
                <a:gd name="connsiteY5" fmla="*/ 1400503 h 1630590"/>
                <a:gd name="connsiteX6" fmla="*/ 1554997 w 2561572"/>
                <a:gd name="connsiteY6" fmla="*/ 83859 h 1630590"/>
                <a:gd name="connsiteX7" fmla="*/ 1734741 w 2561572"/>
                <a:gd name="connsiteY7" fmla="*/ 0 h 1630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61572" h="1630590">
                  <a:moveTo>
                    <a:pt x="1734741" y="0"/>
                  </a:moveTo>
                  <a:lnTo>
                    <a:pt x="1729412" y="105535"/>
                  </a:lnTo>
                  <a:cubicBezTo>
                    <a:pt x="1729412" y="628425"/>
                    <a:pt x="2047326" y="1077061"/>
                    <a:pt x="2500409" y="1268699"/>
                  </a:cubicBezTo>
                  <a:lnTo>
                    <a:pt x="2561572" y="1291085"/>
                  </a:lnTo>
                  <a:lnTo>
                    <a:pt x="2317586" y="1361451"/>
                  </a:lnTo>
                  <a:cubicBezTo>
                    <a:pt x="1094183" y="1696547"/>
                    <a:pt x="130146" y="1729114"/>
                    <a:pt x="12014" y="1400503"/>
                  </a:cubicBezTo>
                  <a:cubicBezTo>
                    <a:pt x="-97030" y="1097169"/>
                    <a:pt x="545668" y="572237"/>
                    <a:pt x="1554997" y="83859"/>
                  </a:cubicBezTo>
                  <a:lnTo>
                    <a:pt x="1734741" y="0"/>
                  </a:lnTo>
                  <a:close/>
                </a:path>
              </a:pathLst>
            </a:custGeom>
            <a:gradFill flip="none" rotWithShape="1">
              <a:gsLst>
                <a:gs pos="0">
                  <a:schemeClr val="bg1">
                    <a:alpha val="20000"/>
                  </a:schemeClr>
                </a:gs>
                <a:gs pos="100000">
                  <a:schemeClr val="bg1">
                    <a:alpha val="0"/>
                  </a:schemeClr>
                </a:gs>
              </a:gsLst>
              <a:path path="circle">
                <a:fillToRect l="50000" t="50000" r="50000" b="50000"/>
              </a:path>
              <a:tileRect/>
            </a:gradFill>
            <a:ln>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5" name="矩形 144">
            <a:extLst>
              <a:ext uri="{FF2B5EF4-FFF2-40B4-BE49-F238E27FC236}">
                <a16:creationId xmlns="" xmlns:a16="http://schemas.microsoft.com/office/drawing/2014/main" id="{37BC1996-E370-4B09-A5DA-08586B2FA3FC}"/>
              </a:ext>
            </a:extLst>
          </p:cNvPr>
          <p:cNvSpPr/>
          <p:nvPr/>
        </p:nvSpPr>
        <p:spPr>
          <a:xfrm>
            <a:off x="8265327" y="4142090"/>
            <a:ext cx="1107996" cy="1200329"/>
          </a:xfrm>
          <a:prstGeom prst="rect">
            <a:avLst/>
          </a:prstGeom>
        </p:spPr>
        <p:txBody>
          <a:bodyPr wrap="none">
            <a:spAutoFit/>
          </a:bodyPr>
          <a:lstStyle/>
          <a:p>
            <a:r>
              <a:rPr lang="zh-CN" altLang="en-US" sz="3600" b="1" dirty="0">
                <a:solidFill>
                  <a:schemeClr val="bg1"/>
                </a:solidFill>
              </a:rPr>
              <a:t>动力</a:t>
            </a:r>
            <a:endParaRPr lang="en-US" altLang="zh-CN" sz="3600" b="1" dirty="0">
              <a:solidFill>
                <a:schemeClr val="bg1"/>
              </a:solidFill>
            </a:endParaRPr>
          </a:p>
          <a:p>
            <a:r>
              <a:rPr lang="zh-CN" altLang="en-US" sz="3600" b="1" dirty="0">
                <a:solidFill>
                  <a:schemeClr val="bg1"/>
                </a:solidFill>
              </a:rPr>
              <a:t>之源</a:t>
            </a:r>
          </a:p>
        </p:txBody>
      </p:sp>
      <p:grpSp>
        <p:nvGrpSpPr>
          <p:cNvPr id="602" name="组合 601">
            <a:extLst>
              <a:ext uri="{FF2B5EF4-FFF2-40B4-BE49-F238E27FC236}">
                <a16:creationId xmlns="" xmlns:a16="http://schemas.microsoft.com/office/drawing/2014/main" id="{F09FD7CA-F338-4766-87AF-E35C7A2D3869}"/>
              </a:ext>
            </a:extLst>
          </p:cNvPr>
          <p:cNvGrpSpPr/>
          <p:nvPr/>
        </p:nvGrpSpPr>
        <p:grpSpPr>
          <a:xfrm>
            <a:off x="4417920" y="2793662"/>
            <a:ext cx="1330270" cy="1329164"/>
            <a:chOff x="1531165" y="1925024"/>
            <a:chExt cx="1330270" cy="1329164"/>
          </a:xfrm>
        </p:grpSpPr>
        <p:grpSp>
          <p:nvGrpSpPr>
            <p:cNvPr id="603" name="组合 602">
              <a:extLst>
                <a:ext uri="{FF2B5EF4-FFF2-40B4-BE49-F238E27FC236}">
                  <a16:creationId xmlns="" xmlns:a16="http://schemas.microsoft.com/office/drawing/2014/main" id="{2AED8395-A6C0-47C4-80F6-157920C8B9CF}"/>
                </a:ext>
              </a:extLst>
            </p:cNvPr>
            <p:cNvGrpSpPr/>
            <p:nvPr/>
          </p:nvGrpSpPr>
          <p:grpSpPr>
            <a:xfrm flipH="1">
              <a:off x="1531165" y="1925024"/>
              <a:ext cx="1330270" cy="1329164"/>
              <a:chOff x="3994983" y="1865952"/>
              <a:chExt cx="813294" cy="812618"/>
            </a:xfrm>
          </p:grpSpPr>
          <p:grpSp>
            <p:nvGrpSpPr>
              <p:cNvPr id="605" name="Group 79">
                <a:extLst>
                  <a:ext uri="{FF2B5EF4-FFF2-40B4-BE49-F238E27FC236}">
                    <a16:creationId xmlns="" xmlns:a16="http://schemas.microsoft.com/office/drawing/2014/main" id="{6DD70BFA-4F3F-4C04-9109-02B0AE4B79FD}"/>
                  </a:ext>
                </a:extLst>
              </p:cNvPr>
              <p:cNvGrpSpPr>
                <a:grpSpLocks noChangeAspect="1"/>
              </p:cNvGrpSpPr>
              <p:nvPr/>
            </p:nvGrpSpPr>
            <p:grpSpPr bwMode="auto">
              <a:xfrm>
                <a:off x="3994983" y="1865952"/>
                <a:ext cx="813294" cy="812618"/>
                <a:chOff x="2035" y="355"/>
                <a:chExt cx="3610" cy="3607"/>
              </a:xfrm>
              <a:gradFill flip="none" rotWithShape="1">
                <a:gsLst>
                  <a:gs pos="0">
                    <a:schemeClr val="bg1"/>
                  </a:gs>
                  <a:gs pos="77000">
                    <a:schemeClr val="bg1">
                      <a:alpha val="0"/>
                    </a:schemeClr>
                  </a:gs>
                </a:gsLst>
                <a:lin ang="2700000" scaled="1"/>
                <a:tileRect/>
              </a:gradFill>
            </p:grpSpPr>
            <p:sp>
              <p:nvSpPr>
                <p:cNvPr id="642" name="Freeform 80">
                  <a:extLst>
                    <a:ext uri="{FF2B5EF4-FFF2-40B4-BE49-F238E27FC236}">
                      <a16:creationId xmlns="" xmlns:a16="http://schemas.microsoft.com/office/drawing/2014/main" id="{691B406D-E3AD-4F6C-AF25-901FEEA0B3CB}"/>
                    </a:ext>
                  </a:extLst>
                </p:cNvPr>
                <p:cNvSpPr>
                  <a:spLocks/>
                </p:cNvSpPr>
                <p:nvPr/>
              </p:nvSpPr>
              <p:spPr bwMode="auto">
                <a:xfrm>
                  <a:off x="2634" y="772"/>
                  <a:ext cx="140" cy="137"/>
                </a:xfrm>
                <a:custGeom>
                  <a:avLst/>
                  <a:gdLst>
                    <a:gd name="T0" fmla="*/ 48 w 59"/>
                    <a:gd name="T1" fmla="*/ 48 h 58"/>
                    <a:gd name="T2" fmla="*/ 10 w 59"/>
                    <a:gd name="T3" fmla="*/ 47 h 58"/>
                    <a:gd name="T4" fmla="*/ 11 w 59"/>
                    <a:gd name="T5" fmla="*/ 10 h 58"/>
                    <a:gd name="T6" fmla="*/ 49 w 59"/>
                    <a:gd name="T7" fmla="*/ 11 h 58"/>
                    <a:gd name="T8" fmla="*/ 48 w 59"/>
                    <a:gd name="T9" fmla="*/ 48 h 58"/>
                  </a:gdLst>
                  <a:ahLst/>
                  <a:cxnLst>
                    <a:cxn ang="0">
                      <a:pos x="T0" y="T1"/>
                    </a:cxn>
                    <a:cxn ang="0">
                      <a:pos x="T2" y="T3"/>
                    </a:cxn>
                    <a:cxn ang="0">
                      <a:pos x="T4" y="T5"/>
                    </a:cxn>
                    <a:cxn ang="0">
                      <a:pos x="T6" y="T7"/>
                    </a:cxn>
                    <a:cxn ang="0">
                      <a:pos x="T8" y="T9"/>
                    </a:cxn>
                  </a:cxnLst>
                  <a:rect l="0" t="0" r="r" b="b"/>
                  <a:pathLst>
                    <a:path w="59" h="58">
                      <a:moveTo>
                        <a:pt x="48" y="48"/>
                      </a:moveTo>
                      <a:cubicBezTo>
                        <a:pt x="37" y="58"/>
                        <a:pt x="20" y="58"/>
                        <a:pt x="10" y="47"/>
                      </a:cubicBezTo>
                      <a:cubicBezTo>
                        <a:pt x="0" y="36"/>
                        <a:pt x="1" y="20"/>
                        <a:pt x="11" y="10"/>
                      </a:cubicBezTo>
                      <a:cubicBezTo>
                        <a:pt x="22" y="0"/>
                        <a:pt x="39" y="0"/>
                        <a:pt x="49" y="11"/>
                      </a:cubicBezTo>
                      <a:cubicBezTo>
                        <a:pt x="59" y="22"/>
                        <a:pt x="58" y="38"/>
                        <a:pt x="48" y="48"/>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43" name="Freeform 81">
                  <a:extLst>
                    <a:ext uri="{FF2B5EF4-FFF2-40B4-BE49-F238E27FC236}">
                      <a16:creationId xmlns="" xmlns:a16="http://schemas.microsoft.com/office/drawing/2014/main" id="{9DCF6CC2-2C7B-402B-9876-B1DDC2B8D0A2}"/>
                    </a:ext>
                  </a:extLst>
                </p:cNvPr>
                <p:cNvSpPr>
                  <a:spLocks/>
                </p:cNvSpPr>
                <p:nvPr/>
              </p:nvSpPr>
              <p:spPr bwMode="auto">
                <a:xfrm>
                  <a:off x="2461" y="940"/>
                  <a:ext cx="140" cy="142"/>
                </a:xfrm>
                <a:custGeom>
                  <a:avLst/>
                  <a:gdLst>
                    <a:gd name="T0" fmla="*/ 50 w 59"/>
                    <a:gd name="T1" fmla="*/ 47 h 60"/>
                    <a:gd name="T2" fmla="*/ 13 w 59"/>
                    <a:gd name="T3" fmla="*/ 51 h 60"/>
                    <a:gd name="T4" fmla="*/ 9 w 59"/>
                    <a:gd name="T5" fmla="*/ 14 h 60"/>
                    <a:gd name="T6" fmla="*/ 46 w 59"/>
                    <a:gd name="T7" fmla="*/ 10 h 60"/>
                    <a:gd name="T8" fmla="*/ 50 w 59"/>
                    <a:gd name="T9" fmla="*/ 47 h 60"/>
                  </a:gdLst>
                  <a:ahLst/>
                  <a:cxnLst>
                    <a:cxn ang="0">
                      <a:pos x="T0" y="T1"/>
                    </a:cxn>
                    <a:cxn ang="0">
                      <a:pos x="T2" y="T3"/>
                    </a:cxn>
                    <a:cxn ang="0">
                      <a:pos x="T4" y="T5"/>
                    </a:cxn>
                    <a:cxn ang="0">
                      <a:pos x="T6" y="T7"/>
                    </a:cxn>
                    <a:cxn ang="0">
                      <a:pos x="T8" y="T9"/>
                    </a:cxn>
                  </a:cxnLst>
                  <a:rect l="0" t="0" r="r" b="b"/>
                  <a:pathLst>
                    <a:path w="59" h="60">
                      <a:moveTo>
                        <a:pt x="50" y="47"/>
                      </a:moveTo>
                      <a:cubicBezTo>
                        <a:pt x="41" y="58"/>
                        <a:pt x="24" y="60"/>
                        <a:pt x="13" y="51"/>
                      </a:cubicBezTo>
                      <a:cubicBezTo>
                        <a:pt x="2" y="42"/>
                        <a:pt x="0" y="25"/>
                        <a:pt x="9" y="14"/>
                      </a:cubicBezTo>
                      <a:cubicBezTo>
                        <a:pt x="18" y="2"/>
                        <a:pt x="35" y="0"/>
                        <a:pt x="46" y="10"/>
                      </a:cubicBezTo>
                      <a:cubicBezTo>
                        <a:pt x="58" y="19"/>
                        <a:pt x="59" y="35"/>
                        <a:pt x="50" y="47"/>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44" name="Freeform 82">
                  <a:extLst>
                    <a:ext uri="{FF2B5EF4-FFF2-40B4-BE49-F238E27FC236}">
                      <a16:creationId xmlns="" xmlns:a16="http://schemas.microsoft.com/office/drawing/2014/main" id="{A7D06926-6039-41B9-A0CC-C1C689DA370D}"/>
                    </a:ext>
                  </a:extLst>
                </p:cNvPr>
                <p:cNvSpPr>
                  <a:spLocks/>
                </p:cNvSpPr>
                <p:nvPr/>
              </p:nvSpPr>
              <p:spPr bwMode="auto">
                <a:xfrm>
                  <a:off x="2312" y="1134"/>
                  <a:ext cx="145" cy="142"/>
                </a:xfrm>
                <a:custGeom>
                  <a:avLst/>
                  <a:gdLst>
                    <a:gd name="T0" fmla="*/ 53 w 61"/>
                    <a:gd name="T1" fmla="*/ 43 h 60"/>
                    <a:gd name="T2" fmla="*/ 17 w 61"/>
                    <a:gd name="T3" fmla="*/ 53 h 60"/>
                    <a:gd name="T4" fmla="*/ 8 w 61"/>
                    <a:gd name="T5" fmla="*/ 16 h 60"/>
                    <a:gd name="T6" fmla="*/ 44 w 61"/>
                    <a:gd name="T7" fmla="*/ 7 h 60"/>
                    <a:gd name="T8" fmla="*/ 53 w 61"/>
                    <a:gd name="T9" fmla="*/ 43 h 60"/>
                  </a:gdLst>
                  <a:ahLst/>
                  <a:cxnLst>
                    <a:cxn ang="0">
                      <a:pos x="T0" y="T1"/>
                    </a:cxn>
                    <a:cxn ang="0">
                      <a:pos x="T2" y="T3"/>
                    </a:cxn>
                    <a:cxn ang="0">
                      <a:pos x="T4" y="T5"/>
                    </a:cxn>
                    <a:cxn ang="0">
                      <a:pos x="T6" y="T7"/>
                    </a:cxn>
                    <a:cxn ang="0">
                      <a:pos x="T8" y="T9"/>
                    </a:cxn>
                  </a:cxnLst>
                  <a:rect l="0" t="0" r="r" b="b"/>
                  <a:pathLst>
                    <a:path w="61" h="60">
                      <a:moveTo>
                        <a:pt x="53" y="43"/>
                      </a:moveTo>
                      <a:cubicBezTo>
                        <a:pt x="46" y="56"/>
                        <a:pt x="29" y="60"/>
                        <a:pt x="17" y="53"/>
                      </a:cubicBezTo>
                      <a:cubicBezTo>
                        <a:pt x="4" y="45"/>
                        <a:pt x="0" y="29"/>
                        <a:pt x="8" y="16"/>
                      </a:cubicBezTo>
                      <a:cubicBezTo>
                        <a:pt x="15" y="4"/>
                        <a:pt x="31" y="0"/>
                        <a:pt x="44" y="7"/>
                      </a:cubicBezTo>
                      <a:cubicBezTo>
                        <a:pt x="57" y="15"/>
                        <a:pt x="61" y="31"/>
                        <a:pt x="53" y="43"/>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45" name="Freeform 83">
                  <a:extLst>
                    <a:ext uri="{FF2B5EF4-FFF2-40B4-BE49-F238E27FC236}">
                      <a16:creationId xmlns="" xmlns:a16="http://schemas.microsoft.com/office/drawing/2014/main" id="{EB020A27-7660-4A65-A1CB-393B7FEC2577}"/>
                    </a:ext>
                  </a:extLst>
                </p:cNvPr>
                <p:cNvSpPr>
                  <a:spLocks/>
                </p:cNvSpPr>
                <p:nvPr/>
              </p:nvSpPr>
              <p:spPr bwMode="auto">
                <a:xfrm>
                  <a:off x="2194" y="1345"/>
                  <a:ext cx="142" cy="142"/>
                </a:xfrm>
                <a:custGeom>
                  <a:avLst/>
                  <a:gdLst>
                    <a:gd name="T0" fmla="*/ 55 w 60"/>
                    <a:gd name="T1" fmla="*/ 41 h 60"/>
                    <a:gd name="T2" fmla="*/ 20 w 60"/>
                    <a:gd name="T3" fmla="*/ 55 h 60"/>
                    <a:gd name="T4" fmla="*/ 6 w 60"/>
                    <a:gd name="T5" fmla="*/ 20 h 60"/>
                    <a:gd name="T6" fmla="*/ 40 w 60"/>
                    <a:gd name="T7" fmla="*/ 6 h 60"/>
                    <a:gd name="T8" fmla="*/ 55 w 60"/>
                    <a:gd name="T9" fmla="*/ 41 h 60"/>
                  </a:gdLst>
                  <a:ahLst/>
                  <a:cxnLst>
                    <a:cxn ang="0">
                      <a:pos x="T0" y="T1"/>
                    </a:cxn>
                    <a:cxn ang="0">
                      <a:pos x="T2" y="T3"/>
                    </a:cxn>
                    <a:cxn ang="0">
                      <a:pos x="T4" y="T5"/>
                    </a:cxn>
                    <a:cxn ang="0">
                      <a:pos x="T6" y="T7"/>
                    </a:cxn>
                    <a:cxn ang="0">
                      <a:pos x="T8" y="T9"/>
                    </a:cxn>
                  </a:cxnLst>
                  <a:rect l="0" t="0" r="r" b="b"/>
                  <a:pathLst>
                    <a:path w="60" h="60">
                      <a:moveTo>
                        <a:pt x="55" y="41"/>
                      </a:moveTo>
                      <a:cubicBezTo>
                        <a:pt x="49" y="54"/>
                        <a:pt x="33" y="60"/>
                        <a:pt x="20" y="55"/>
                      </a:cubicBezTo>
                      <a:cubicBezTo>
                        <a:pt x="6" y="49"/>
                        <a:pt x="0" y="33"/>
                        <a:pt x="6" y="20"/>
                      </a:cubicBezTo>
                      <a:cubicBezTo>
                        <a:pt x="11" y="6"/>
                        <a:pt x="27" y="0"/>
                        <a:pt x="40" y="6"/>
                      </a:cubicBezTo>
                      <a:cubicBezTo>
                        <a:pt x="54" y="12"/>
                        <a:pt x="60" y="27"/>
                        <a:pt x="55" y="41"/>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46" name="Freeform 84">
                  <a:extLst>
                    <a:ext uri="{FF2B5EF4-FFF2-40B4-BE49-F238E27FC236}">
                      <a16:creationId xmlns="" xmlns:a16="http://schemas.microsoft.com/office/drawing/2014/main" id="{DC0155B4-08A2-4E42-8115-70E1C117EE1A}"/>
                    </a:ext>
                  </a:extLst>
                </p:cNvPr>
                <p:cNvSpPr>
                  <a:spLocks/>
                </p:cNvSpPr>
                <p:nvPr/>
              </p:nvSpPr>
              <p:spPr bwMode="auto">
                <a:xfrm>
                  <a:off x="2106" y="1572"/>
                  <a:ext cx="140" cy="140"/>
                </a:xfrm>
                <a:custGeom>
                  <a:avLst/>
                  <a:gdLst>
                    <a:gd name="T0" fmla="*/ 55 w 59"/>
                    <a:gd name="T1" fmla="*/ 37 h 59"/>
                    <a:gd name="T2" fmla="*/ 23 w 59"/>
                    <a:gd name="T3" fmla="*/ 56 h 59"/>
                    <a:gd name="T4" fmla="*/ 4 w 59"/>
                    <a:gd name="T5" fmla="*/ 23 h 59"/>
                    <a:gd name="T6" fmla="*/ 37 w 59"/>
                    <a:gd name="T7" fmla="*/ 4 h 59"/>
                    <a:gd name="T8" fmla="*/ 55 w 59"/>
                    <a:gd name="T9" fmla="*/ 37 h 59"/>
                  </a:gdLst>
                  <a:ahLst/>
                  <a:cxnLst>
                    <a:cxn ang="0">
                      <a:pos x="T0" y="T1"/>
                    </a:cxn>
                    <a:cxn ang="0">
                      <a:pos x="T2" y="T3"/>
                    </a:cxn>
                    <a:cxn ang="0">
                      <a:pos x="T4" y="T5"/>
                    </a:cxn>
                    <a:cxn ang="0">
                      <a:pos x="T6" y="T7"/>
                    </a:cxn>
                    <a:cxn ang="0">
                      <a:pos x="T8" y="T9"/>
                    </a:cxn>
                  </a:cxnLst>
                  <a:rect l="0" t="0" r="r" b="b"/>
                  <a:pathLst>
                    <a:path w="59" h="59">
                      <a:moveTo>
                        <a:pt x="55" y="37"/>
                      </a:moveTo>
                      <a:cubicBezTo>
                        <a:pt x="52" y="51"/>
                        <a:pt x="37" y="59"/>
                        <a:pt x="23" y="56"/>
                      </a:cubicBezTo>
                      <a:cubicBezTo>
                        <a:pt x="9" y="52"/>
                        <a:pt x="0" y="37"/>
                        <a:pt x="4" y="23"/>
                      </a:cubicBezTo>
                      <a:cubicBezTo>
                        <a:pt x="8" y="9"/>
                        <a:pt x="22" y="0"/>
                        <a:pt x="37" y="4"/>
                      </a:cubicBezTo>
                      <a:cubicBezTo>
                        <a:pt x="51" y="8"/>
                        <a:pt x="59" y="23"/>
                        <a:pt x="55" y="37"/>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47" name="Freeform 85">
                  <a:extLst>
                    <a:ext uri="{FF2B5EF4-FFF2-40B4-BE49-F238E27FC236}">
                      <a16:creationId xmlns="" xmlns:a16="http://schemas.microsoft.com/office/drawing/2014/main" id="{5479F180-3A88-4723-819F-94CAB67C691A}"/>
                    </a:ext>
                  </a:extLst>
                </p:cNvPr>
                <p:cNvSpPr>
                  <a:spLocks/>
                </p:cNvSpPr>
                <p:nvPr/>
              </p:nvSpPr>
              <p:spPr bwMode="auto">
                <a:xfrm>
                  <a:off x="2054" y="1813"/>
                  <a:ext cx="133" cy="133"/>
                </a:xfrm>
                <a:custGeom>
                  <a:avLst/>
                  <a:gdLst>
                    <a:gd name="T0" fmla="*/ 54 w 56"/>
                    <a:gd name="T1" fmla="*/ 31 h 56"/>
                    <a:gd name="T2" fmla="*/ 25 w 56"/>
                    <a:gd name="T3" fmla="*/ 54 h 56"/>
                    <a:gd name="T4" fmla="*/ 2 w 56"/>
                    <a:gd name="T5" fmla="*/ 25 h 56"/>
                    <a:gd name="T6" fmla="*/ 31 w 56"/>
                    <a:gd name="T7" fmla="*/ 1 h 56"/>
                    <a:gd name="T8" fmla="*/ 54 w 56"/>
                    <a:gd name="T9" fmla="*/ 31 h 56"/>
                  </a:gdLst>
                  <a:ahLst/>
                  <a:cxnLst>
                    <a:cxn ang="0">
                      <a:pos x="T0" y="T1"/>
                    </a:cxn>
                    <a:cxn ang="0">
                      <a:pos x="T2" y="T3"/>
                    </a:cxn>
                    <a:cxn ang="0">
                      <a:pos x="T4" y="T5"/>
                    </a:cxn>
                    <a:cxn ang="0">
                      <a:pos x="T6" y="T7"/>
                    </a:cxn>
                    <a:cxn ang="0">
                      <a:pos x="T8" y="T9"/>
                    </a:cxn>
                  </a:cxnLst>
                  <a:rect l="0" t="0" r="r" b="b"/>
                  <a:pathLst>
                    <a:path w="56" h="56">
                      <a:moveTo>
                        <a:pt x="54" y="31"/>
                      </a:moveTo>
                      <a:cubicBezTo>
                        <a:pt x="53" y="45"/>
                        <a:pt x="39" y="56"/>
                        <a:pt x="25" y="54"/>
                      </a:cubicBezTo>
                      <a:cubicBezTo>
                        <a:pt x="10" y="52"/>
                        <a:pt x="0" y="39"/>
                        <a:pt x="2" y="25"/>
                      </a:cubicBezTo>
                      <a:cubicBezTo>
                        <a:pt x="4" y="10"/>
                        <a:pt x="17" y="0"/>
                        <a:pt x="31" y="1"/>
                      </a:cubicBezTo>
                      <a:cubicBezTo>
                        <a:pt x="46" y="3"/>
                        <a:pt x="56" y="16"/>
                        <a:pt x="54" y="31"/>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48" name="Freeform 86">
                  <a:extLst>
                    <a:ext uri="{FF2B5EF4-FFF2-40B4-BE49-F238E27FC236}">
                      <a16:creationId xmlns="" xmlns:a16="http://schemas.microsoft.com/office/drawing/2014/main" id="{64D64445-E6C3-41CC-975C-A85A1D8C2A8C}"/>
                    </a:ext>
                  </a:extLst>
                </p:cNvPr>
                <p:cNvSpPr>
                  <a:spLocks/>
                </p:cNvSpPr>
                <p:nvPr/>
              </p:nvSpPr>
              <p:spPr bwMode="auto">
                <a:xfrm>
                  <a:off x="2035" y="2057"/>
                  <a:ext cx="126" cy="128"/>
                </a:xfrm>
                <a:custGeom>
                  <a:avLst/>
                  <a:gdLst>
                    <a:gd name="T0" fmla="*/ 53 w 53"/>
                    <a:gd name="T1" fmla="*/ 26 h 54"/>
                    <a:gd name="T2" fmla="*/ 27 w 53"/>
                    <a:gd name="T3" fmla="*/ 53 h 54"/>
                    <a:gd name="T4" fmla="*/ 0 w 53"/>
                    <a:gd name="T5" fmla="*/ 27 h 54"/>
                    <a:gd name="T6" fmla="*/ 26 w 53"/>
                    <a:gd name="T7" fmla="*/ 0 h 54"/>
                    <a:gd name="T8" fmla="*/ 53 w 53"/>
                    <a:gd name="T9" fmla="*/ 26 h 54"/>
                  </a:gdLst>
                  <a:ahLst/>
                  <a:cxnLst>
                    <a:cxn ang="0">
                      <a:pos x="T0" y="T1"/>
                    </a:cxn>
                    <a:cxn ang="0">
                      <a:pos x="T2" y="T3"/>
                    </a:cxn>
                    <a:cxn ang="0">
                      <a:pos x="T4" y="T5"/>
                    </a:cxn>
                    <a:cxn ang="0">
                      <a:pos x="T6" y="T7"/>
                    </a:cxn>
                    <a:cxn ang="0">
                      <a:pos x="T8" y="T9"/>
                    </a:cxn>
                  </a:cxnLst>
                  <a:rect l="0" t="0" r="r" b="b"/>
                  <a:pathLst>
                    <a:path w="53" h="54">
                      <a:moveTo>
                        <a:pt x="53" y="26"/>
                      </a:moveTo>
                      <a:cubicBezTo>
                        <a:pt x="53" y="41"/>
                        <a:pt x="42" y="53"/>
                        <a:pt x="27" y="53"/>
                      </a:cubicBezTo>
                      <a:cubicBezTo>
                        <a:pt x="12" y="54"/>
                        <a:pt x="0" y="42"/>
                        <a:pt x="0" y="27"/>
                      </a:cubicBezTo>
                      <a:cubicBezTo>
                        <a:pt x="0" y="13"/>
                        <a:pt x="11" y="1"/>
                        <a:pt x="26" y="0"/>
                      </a:cubicBezTo>
                      <a:cubicBezTo>
                        <a:pt x="41" y="0"/>
                        <a:pt x="53" y="12"/>
                        <a:pt x="53" y="26"/>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49" name="Freeform 87">
                  <a:extLst>
                    <a:ext uri="{FF2B5EF4-FFF2-40B4-BE49-F238E27FC236}">
                      <a16:creationId xmlns="" xmlns:a16="http://schemas.microsoft.com/office/drawing/2014/main" id="{775FC939-1749-48C2-AA7E-E4004A61B082}"/>
                    </a:ext>
                  </a:extLst>
                </p:cNvPr>
                <p:cNvSpPr>
                  <a:spLocks/>
                </p:cNvSpPr>
                <p:nvPr/>
              </p:nvSpPr>
              <p:spPr bwMode="auto">
                <a:xfrm>
                  <a:off x="2042" y="2296"/>
                  <a:ext cx="135" cy="135"/>
                </a:xfrm>
                <a:custGeom>
                  <a:avLst/>
                  <a:gdLst>
                    <a:gd name="T0" fmla="*/ 55 w 57"/>
                    <a:gd name="T1" fmla="*/ 24 h 57"/>
                    <a:gd name="T2" fmla="*/ 33 w 57"/>
                    <a:gd name="T3" fmla="*/ 55 h 57"/>
                    <a:gd name="T4" fmla="*/ 2 w 57"/>
                    <a:gd name="T5" fmla="*/ 33 h 57"/>
                    <a:gd name="T6" fmla="*/ 24 w 57"/>
                    <a:gd name="T7" fmla="*/ 2 h 57"/>
                    <a:gd name="T8" fmla="*/ 55 w 57"/>
                    <a:gd name="T9" fmla="*/ 24 h 57"/>
                  </a:gdLst>
                  <a:ahLst/>
                  <a:cxnLst>
                    <a:cxn ang="0">
                      <a:pos x="T0" y="T1"/>
                    </a:cxn>
                    <a:cxn ang="0">
                      <a:pos x="T2" y="T3"/>
                    </a:cxn>
                    <a:cxn ang="0">
                      <a:pos x="T4" y="T5"/>
                    </a:cxn>
                    <a:cxn ang="0">
                      <a:pos x="T6" y="T7"/>
                    </a:cxn>
                    <a:cxn ang="0">
                      <a:pos x="T8" y="T9"/>
                    </a:cxn>
                  </a:cxnLst>
                  <a:rect l="0" t="0" r="r" b="b"/>
                  <a:pathLst>
                    <a:path w="57" h="57">
                      <a:moveTo>
                        <a:pt x="55" y="24"/>
                      </a:moveTo>
                      <a:cubicBezTo>
                        <a:pt x="57" y="39"/>
                        <a:pt x="47" y="52"/>
                        <a:pt x="33" y="55"/>
                      </a:cubicBezTo>
                      <a:cubicBezTo>
                        <a:pt x="18" y="57"/>
                        <a:pt x="4" y="47"/>
                        <a:pt x="2" y="33"/>
                      </a:cubicBezTo>
                      <a:cubicBezTo>
                        <a:pt x="0" y="18"/>
                        <a:pt x="10" y="5"/>
                        <a:pt x="24" y="2"/>
                      </a:cubicBezTo>
                      <a:cubicBezTo>
                        <a:pt x="39" y="0"/>
                        <a:pt x="52" y="10"/>
                        <a:pt x="55" y="2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50" name="Freeform 88">
                  <a:extLst>
                    <a:ext uri="{FF2B5EF4-FFF2-40B4-BE49-F238E27FC236}">
                      <a16:creationId xmlns="" xmlns:a16="http://schemas.microsoft.com/office/drawing/2014/main" id="{B07BEC74-3A8C-4AFC-A59F-E5CDC2905114}"/>
                    </a:ext>
                  </a:extLst>
                </p:cNvPr>
                <p:cNvSpPr>
                  <a:spLocks/>
                </p:cNvSpPr>
                <p:nvPr/>
              </p:nvSpPr>
              <p:spPr bwMode="auto">
                <a:xfrm>
                  <a:off x="2085" y="2533"/>
                  <a:ext cx="140" cy="139"/>
                </a:xfrm>
                <a:custGeom>
                  <a:avLst/>
                  <a:gdLst>
                    <a:gd name="T0" fmla="*/ 55 w 59"/>
                    <a:gd name="T1" fmla="*/ 21 h 59"/>
                    <a:gd name="T2" fmla="*/ 37 w 59"/>
                    <a:gd name="T3" fmla="*/ 55 h 59"/>
                    <a:gd name="T4" fmla="*/ 4 w 59"/>
                    <a:gd name="T5" fmla="*/ 37 h 59"/>
                    <a:gd name="T6" fmla="*/ 22 w 59"/>
                    <a:gd name="T7" fmla="*/ 4 h 59"/>
                    <a:gd name="T8" fmla="*/ 55 w 59"/>
                    <a:gd name="T9" fmla="*/ 21 h 59"/>
                  </a:gdLst>
                  <a:ahLst/>
                  <a:cxnLst>
                    <a:cxn ang="0">
                      <a:pos x="T0" y="T1"/>
                    </a:cxn>
                    <a:cxn ang="0">
                      <a:pos x="T2" y="T3"/>
                    </a:cxn>
                    <a:cxn ang="0">
                      <a:pos x="T4" y="T5"/>
                    </a:cxn>
                    <a:cxn ang="0">
                      <a:pos x="T6" y="T7"/>
                    </a:cxn>
                    <a:cxn ang="0">
                      <a:pos x="T8" y="T9"/>
                    </a:cxn>
                  </a:cxnLst>
                  <a:rect l="0" t="0" r="r" b="b"/>
                  <a:pathLst>
                    <a:path w="59" h="59">
                      <a:moveTo>
                        <a:pt x="55" y="21"/>
                      </a:moveTo>
                      <a:cubicBezTo>
                        <a:pt x="59" y="36"/>
                        <a:pt x="51" y="50"/>
                        <a:pt x="37" y="55"/>
                      </a:cubicBezTo>
                      <a:cubicBezTo>
                        <a:pt x="23" y="59"/>
                        <a:pt x="8" y="51"/>
                        <a:pt x="4" y="37"/>
                      </a:cubicBezTo>
                      <a:cubicBezTo>
                        <a:pt x="0" y="23"/>
                        <a:pt x="8" y="8"/>
                        <a:pt x="22" y="4"/>
                      </a:cubicBezTo>
                      <a:cubicBezTo>
                        <a:pt x="36" y="0"/>
                        <a:pt x="50" y="7"/>
                        <a:pt x="55" y="21"/>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51" name="Freeform 89">
                  <a:extLst>
                    <a:ext uri="{FF2B5EF4-FFF2-40B4-BE49-F238E27FC236}">
                      <a16:creationId xmlns="" xmlns:a16="http://schemas.microsoft.com/office/drawing/2014/main" id="{37C3F300-D586-4BCF-8E57-1FFF0AF35A3E}"/>
                    </a:ext>
                  </a:extLst>
                </p:cNvPr>
                <p:cNvSpPr>
                  <a:spLocks/>
                </p:cNvSpPr>
                <p:nvPr/>
              </p:nvSpPr>
              <p:spPr bwMode="auto">
                <a:xfrm>
                  <a:off x="2161" y="2760"/>
                  <a:ext cx="142" cy="144"/>
                </a:xfrm>
                <a:custGeom>
                  <a:avLst/>
                  <a:gdLst>
                    <a:gd name="T0" fmla="*/ 54 w 60"/>
                    <a:gd name="T1" fmla="*/ 19 h 61"/>
                    <a:gd name="T2" fmla="*/ 41 w 60"/>
                    <a:gd name="T3" fmla="*/ 55 h 61"/>
                    <a:gd name="T4" fmla="*/ 6 w 60"/>
                    <a:gd name="T5" fmla="*/ 42 h 61"/>
                    <a:gd name="T6" fmla="*/ 19 w 60"/>
                    <a:gd name="T7" fmla="*/ 7 h 61"/>
                    <a:gd name="T8" fmla="*/ 54 w 60"/>
                    <a:gd name="T9" fmla="*/ 19 h 61"/>
                  </a:gdLst>
                  <a:ahLst/>
                  <a:cxnLst>
                    <a:cxn ang="0">
                      <a:pos x="T0" y="T1"/>
                    </a:cxn>
                    <a:cxn ang="0">
                      <a:pos x="T2" y="T3"/>
                    </a:cxn>
                    <a:cxn ang="0">
                      <a:pos x="T4" y="T5"/>
                    </a:cxn>
                    <a:cxn ang="0">
                      <a:pos x="T6" y="T7"/>
                    </a:cxn>
                    <a:cxn ang="0">
                      <a:pos x="T8" y="T9"/>
                    </a:cxn>
                  </a:cxnLst>
                  <a:rect l="0" t="0" r="r" b="b"/>
                  <a:pathLst>
                    <a:path w="60" h="61">
                      <a:moveTo>
                        <a:pt x="54" y="19"/>
                      </a:moveTo>
                      <a:cubicBezTo>
                        <a:pt x="60" y="33"/>
                        <a:pt x="55" y="48"/>
                        <a:pt x="41" y="55"/>
                      </a:cubicBezTo>
                      <a:cubicBezTo>
                        <a:pt x="28" y="61"/>
                        <a:pt x="12" y="55"/>
                        <a:pt x="6" y="42"/>
                      </a:cubicBezTo>
                      <a:cubicBezTo>
                        <a:pt x="0" y="29"/>
                        <a:pt x="6" y="13"/>
                        <a:pt x="19" y="7"/>
                      </a:cubicBezTo>
                      <a:cubicBezTo>
                        <a:pt x="32" y="0"/>
                        <a:pt x="48" y="6"/>
                        <a:pt x="54" y="19"/>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52" name="Freeform 90">
                  <a:extLst>
                    <a:ext uri="{FF2B5EF4-FFF2-40B4-BE49-F238E27FC236}">
                      <a16:creationId xmlns="" xmlns:a16="http://schemas.microsoft.com/office/drawing/2014/main" id="{528D7525-37A2-4C3A-8824-2F5C8A634541}"/>
                    </a:ext>
                  </a:extLst>
                </p:cNvPr>
                <p:cNvSpPr>
                  <a:spLocks/>
                </p:cNvSpPr>
                <p:nvPr/>
              </p:nvSpPr>
              <p:spPr bwMode="auto">
                <a:xfrm>
                  <a:off x="2270" y="2978"/>
                  <a:ext cx="142" cy="142"/>
                </a:xfrm>
                <a:custGeom>
                  <a:avLst/>
                  <a:gdLst>
                    <a:gd name="T0" fmla="*/ 52 w 60"/>
                    <a:gd name="T1" fmla="*/ 16 h 60"/>
                    <a:gd name="T2" fmla="*/ 45 w 60"/>
                    <a:gd name="T3" fmla="*/ 52 h 60"/>
                    <a:gd name="T4" fmla="*/ 8 w 60"/>
                    <a:gd name="T5" fmla="*/ 45 h 60"/>
                    <a:gd name="T6" fmla="*/ 16 w 60"/>
                    <a:gd name="T7" fmla="*/ 8 h 60"/>
                    <a:gd name="T8" fmla="*/ 52 w 60"/>
                    <a:gd name="T9" fmla="*/ 16 h 60"/>
                  </a:gdLst>
                  <a:ahLst/>
                  <a:cxnLst>
                    <a:cxn ang="0">
                      <a:pos x="T0" y="T1"/>
                    </a:cxn>
                    <a:cxn ang="0">
                      <a:pos x="T2" y="T3"/>
                    </a:cxn>
                    <a:cxn ang="0">
                      <a:pos x="T4" y="T5"/>
                    </a:cxn>
                    <a:cxn ang="0">
                      <a:pos x="T6" y="T7"/>
                    </a:cxn>
                    <a:cxn ang="0">
                      <a:pos x="T8" y="T9"/>
                    </a:cxn>
                  </a:cxnLst>
                  <a:rect l="0" t="0" r="r" b="b"/>
                  <a:pathLst>
                    <a:path w="60" h="60">
                      <a:moveTo>
                        <a:pt x="52" y="16"/>
                      </a:moveTo>
                      <a:cubicBezTo>
                        <a:pt x="60" y="28"/>
                        <a:pt x="57" y="44"/>
                        <a:pt x="45" y="52"/>
                      </a:cubicBezTo>
                      <a:cubicBezTo>
                        <a:pt x="33" y="60"/>
                        <a:pt x="16" y="57"/>
                        <a:pt x="8" y="45"/>
                      </a:cubicBezTo>
                      <a:cubicBezTo>
                        <a:pt x="0" y="32"/>
                        <a:pt x="4" y="16"/>
                        <a:pt x="16" y="8"/>
                      </a:cubicBezTo>
                      <a:cubicBezTo>
                        <a:pt x="28" y="0"/>
                        <a:pt x="44" y="3"/>
                        <a:pt x="52" y="16"/>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53" name="Freeform 91">
                  <a:extLst>
                    <a:ext uri="{FF2B5EF4-FFF2-40B4-BE49-F238E27FC236}">
                      <a16:creationId xmlns="" xmlns:a16="http://schemas.microsoft.com/office/drawing/2014/main" id="{75BD4F38-9D1F-4AC9-B5E9-EF5A64F3B15A}"/>
                    </a:ext>
                  </a:extLst>
                </p:cNvPr>
                <p:cNvSpPr>
                  <a:spLocks/>
                </p:cNvSpPr>
                <p:nvPr/>
              </p:nvSpPr>
              <p:spPr bwMode="auto">
                <a:xfrm>
                  <a:off x="2409" y="3179"/>
                  <a:ext cx="140" cy="140"/>
                </a:xfrm>
                <a:custGeom>
                  <a:avLst/>
                  <a:gdLst>
                    <a:gd name="T0" fmla="*/ 50 w 59"/>
                    <a:gd name="T1" fmla="*/ 12 h 59"/>
                    <a:gd name="T2" fmla="*/ 47 w 59"/>
                    <a:gd name="T3" fmla="*/ 50 h 59"/>
                    <a:gd name="T4" fmla="*/ 10 w 59"/>
                    <a:gd name="T5" fmla="*/ 47 h 59"/>
                    <a:gd name="T6" fmla="*/ 12 w 59"/>
                    <a:gd name="T7" fmla="*/ 10 h 59"/>
                    <a:gd name="T8" fmla="*/ 50 w 59"/>
                    <a:gd name="T9" fmla="*/ 12 h 59"/>
                  </a:gdLst>
                  <a:ahLst/>
                  <a:cxnLst>
                    <a:cxn ang="0">
                      <a:pos x="T0" y="T1"/>
                    </a:cxn>
                    <a:cxn ang="0">
                      <a:pos x="T2" y="T3"/>
                    </a:cxn>
                    <a:cxn ang="0">
                      <a:pos x="T4" y="T5"/>
                    </a:cxn>
                    <a:cxn ang="0">
                      <a:pos x="T6" y="T7"/>
                    </a:cxn>
                    <a:cxn ang="0">
                      <a:pos x="T8" y="T9"/>
                    </a:cxn>
                  </a:cxnLst>
                  <a:rect l="0" t="0" r="r" b="b"/>
                  <a:pathLst>
                    <a:path w="59" h="59">
                      <a:moveTo>
                        <a:pt x="50" y="12"/>
                      </a:moveTo>
                      <a:cubicBezTo>
                        <a:pt x="59" y="23"/>
                        <a:pt x="58" y="40"/>
                        <a:pt x="47" y="50"/>
                      </a:cubicBezTo>
                      <a:cubicBezTo>
                        <a:pt x="36" y="59"/>
                        <a:pt x="19" y="58"/>
                        <a:pt x="10" y="47"/>
                      </a:cubicBezTo>
                      <a:cubicBezTo>
                        <a:pt x="0" y="36"/>
                        <a:pt x="1" y="19"/>
                        <a:pt x="12" y="10"/>
                      </a:cubicBezTo>
                      <a:cubicBezTo>
                        <a:pt x="23" y="0"/>
                        <a:pt x="40" y="1"/>
                        <a:pt x="50" y="12"/>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54" name="Freeform 92">
                  <a:extLst>
                    <a:ext uri="{FF2B5EF4-FFF2-40B4-BE49-F238E27FC236}">
                      <a16:creationId xmlns="" xmlns:a16="http://schemas.microsoft.com/office/drawing/2014/main" id="{DD7275FA-9E26-4E39-8923-424D411D8302}"/>
                    </a:ext>
                  </a:extLst>
                </p:cNvPr>
                <p:cNvSpPr>
                  <a:spLocks/>
                </p:cNvSpPr>
                <p:nvPr/>
              </p:nvSpPr>
              <p:spPr bwMode="auto">
                <a:xfrm>
                  <a:off x="2575" y="3356"/>
                  <a:ext cx="140" cy="142"/>
                </a:xfrm>
                <a:custGeom>
                  <a:avLst/>
                  <a:gdLst>
                    <a:gd name="T0" fmla="*/ 47 w 59"/>
                    <a:gd name="T1" fmla="*/ 10 h 60"/>
                    <a:gd name="T2" fmla="*/ 49 w 59"/>
                    <a:gd name="T3" fmla="*/ 47 h 60"/>
                    <a:gd name="T4" fmla="*/ 12 w 59"/>
                    <a:gd name="T5" fmla="*/ 50 h 60"/>
                    <a:gd name="T6" fmla="*/ 9 w 59"/>
                    <a:gd name="T7" fmla="*/ 13 h 60"/>
                    <a:gd name="T8" fmla="*/ 47 w 59"/>
                    <a:gd name="T9" fmla="*/ 10 h 60"/>
                  </a:gdLst>
                  <a:ahLst/>
                  <a:cxnLst>
                    <a:cxn ang="0">
                      <a:pos x="T0" y="T1"/>
                    </a:cxn>
                    <a:cxn ang="0">
                      <a:pos x="T2" y="T3"/>
                    </a:cxn>
                    <a:cxn ang="0">
                      <a:pos x="T4" y="T5"/>
                    </a:cxn>
                    <a:cxn ang="0">
                      <a:pos x="T6" y="T7"/>
                    </a:cxn>
                    <a:cxn ang="0">
                      <a:pos x="T8" y="T9"/>
                    </a:cxn>
                  </a:cxnLst>
                  <a:rect l="0" t="0" r="r" b="b"/>
                  <a:pathLst>
                    <a:path w="59" h="60">
                      <a:moveTo>
                        <a:pt x="47" y="10"/>
                      </a:moveTo>
                      <a:cubicBezTo>
                        <a:pt x="58" y="20"/>
                        <a:pt x="59" y="36"/>
                        <a:pt x="49" y="47"/>
                      </a:cubicBezTo>
                      <a:cubicBezTo>
                        <a:pt x="40" y="59"/>
                        <a:pt x="23" y="60"/>
                        <a:pt x="12" y="50"/>
                      </a:cubicBezTo>
                      <a:cubicBezTo>
                        <a:pt x="1" y="41"/>
                        <a:pt x="0" y="24"/>
                        <a:pt x="9" y="13"/>
                      </a:cubicBezTo>
                      <a:cubicBezTo>
                        <a:pt x="19" y="2"/>
                        <a:pt x="35" y="0"/>
                        <a:pt x="47" y="10"/>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55" name="Freeform 93">
                  <a:extLst>
                    <a:ext uri="{FF2B5EF4-FFF2-40B4-BE49-F238E27FC236}">
                      <a16:creationId xmlns="" xmlns:a16="http://schemas.microsoft.com/office/drawing/2014/main" id="{A7C72C02-9307-4902-86E6-6445A45F417F}"/>
                    </a:ext>
                  </a:extLst>
                </p:cNvPr>
                <p:cNvSpPr>
                  <a:spLocks/>
                </p:cNvSpPr>
                <p:nvPr/>
              </p:nvSpPr>
              <p:spPr bwMode="auto">
                <a:xfrm>
                  <a:off x="2760" y="3510"/>
                  <a:ext cx="144" cy="142"/>
                </a:xfrm>
                <a:custGeom>
                  <a:avLst/>
                  <a:gdLst>
                    <a:gd name="T0" fmla="*/ 45 w 61"/>
                    <a:gd name="T1" fmla="*/ 8 h 60"/>
                    <a:gd name="T2" fmla="*/ 53 w 61"/>
                    <a:gd name="T3" fmla="*/ 45 h 60"/>
                    <a:gd name="T4" fmla="*/ 16 w 61"/>
                    <a:gd name="T5" fmla="*/ 52 h 60"/>
                    <a:gd name="T6" fmla="*/ 8 w 61"/>
                    <a:gd name="T7" fmla="*/ 16 h 60"/>
                    <a:gd name="T8" fmla="*/ 45 w 61"/>
                    <a:gd name="T9" fmla="*/ 8 h 60"/>
                  </a:gdLst>
                  <a:ahLst/>
                  <a:cxnLst>
                    <a:cxn ang="0">
                      <a:pos x="T0" y="T1"/>
                    </a:cxn>
                    <a:cxn ang="0">
                      <a:pos x="T2" y="T3"/>
                    </a:cxn>
                    <a:cxn ang="0">
                      <a:pos x="T4" y="T5"/>
                    </a:cxn>
                    <a:cxn ang="0">
                      <a:pos x="T6" y="T7"/>
                    </a:cxn>
                    <a:cxn ang="0">
                      <a:pos x="T8" y="T9"/>
                    </a:cxn>
                  </a:cxnLst>
                  <a:rect l="0" t="0" r="r" b="b"/>
                  <a:pathLst>
                    <a:path w="61" h="60">
                      <a:moveTo>
                        <a:pt x="45" y="8"/>
                      </a:moveTo>
                      <a:cubicBezTo>
                        <a:pt x="57" y="16"/>
                        <a:pt x="61" y="32"/>
                        <a:pt x="53" y="45"/>
                      </a:cubicBezTo>
                      <a:cubicBezTo>
                        <a:pt x="45" y="57"/>
                        <a:pt x="29" y="60"/>
                        <a:pt x="16" y="52"/>
                      </a:cubicBezTo>
                      <a:cubicBezTo>
                        <a:pt x="4" y="44"/>
                        <a:pt x="0" y="28"/>
                        <a:pt x="8" y="16"/>
                      </a:cubicBezTo>
                      <a:cubicBezTo>
                        <a:pt x="16" y="3"/>
                        <a:pt x="33" y="0"/>
                        <a:pt x="45" y="8"/>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56" name="Freeform 94">
                  <a:extLst>
                    <a:ext uri="{FF2B5EF4-FFF2-40B4-BE49-F238E27FC236}">
                      <a16:creationId xmlns="" xmlns:a16="http://schemas.microsoft.com/office/drawing/2014/main" id="{A0717728-5B65-4113-997A-C9FAAE538F0F}"/>
                    </a:ext>
                  </a:extLst>
                </p:cNvPr>
                <p:cNvSpPr>
                  <a:spLocks/>
                </p:cNvSpPr>
                <p:nvPr/>
              </p:nvSpPr>
              <p:spPr bwMode="auto">
                <a:xfrm>
                  <a:off x="2968" y="3636"/>
                  <a:ext cx="142" cy="144"/>
                </a:xfrm>
                <a:custGeom>
                  <a:avLst/>
                  <a:gdLst>
                    <a:gd name="T0" fmla="*/ 41 w 60"/>
                    <a:gd name="T1" fmla="*/ 6 h 61"/>
                    <a:gd name="T2" fmla="*/ 54 w 60"/>
                    <a:gd name="T3" fmla="*/ 42 h 61"/>
                    <a:gd name="T4" fmla="*/ 19 w 60"/>
                    <a:gd name="T5" fmla="*/ 55 h 61"/>
                    <a:gd name="T6" fmla="*/ 6 w 60"/>
                    <a:gd name="T7" fmla="*/ 19 h 61"/>
                    <a:gd name="T8" fmla="*/ 41 w 60"/>
                    <a:gd name="T9" fmla="*/ 6 h 61"/>
                  </a:gdLst>
                  <a:ahLst/>
                  <a:cxnLst>
                    <a:cxn ang="0">
                      <a:pos x="T0" y="T1"/>
                    </a:cxn>
                    <a:cxn ang="0">
                      <a:pos x="T2" y="T3"/>
                    </a:cxn>
                    <a:cxn ang="0">
                      <a:pos x="T4" y="T5"/>
                    </a:cxn>
                    <a:cxn ang="0">
                      <a:pos x="T6" y="T7"/>
                    </a:cxn>
                    <a:cxn ang="0">
                      <a:pos x="T8" y="T9"/>
                    </a:cxn>
                  </a:cxnLst>
                  <a:rect l="0" t="0" r="r" b="b"/>
                  <a:pathLst>
                    <a:path w="60" h="61">
                      <a:moveTo>
                        <a:pt x="41" y="6"/>
                      </a:moveTo>
                      <a:cubicBezTo>
                        <a:pt x="55" y="13"/>
                        <a:pt x="60" y="28"/>
                        <a:pt x="54" y="42"/>
                      </a:cubicBezTo>
                      <a:cubicBezTo>
                        <a:pt x="48" y="55"/>
                        <a:pt x="32" y="61"/>
                        <a:pt x="19" y="55"/>
                      </a:cubicBezTo>
                      <a:cubicBezTo>
                        <a:pt x="6" y="48"/>
                        <a:pt x="0" y="33"/>
                        <a:pt x="6" y="19"/>
                      </a:cubicBezTo>
                      <a:cubicBezTo>
                        <a:pt x="12" y="6"/>
                        <a:pt x="28" y="0"/>
                        <a:pt x="41" y="6"/>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57" name="Freeform 95">
                  <a:extLst>
                    <a:ext uri="{FF2B5EF4-FFF2-40B4-BE49-F238E27FC236}">
                      <a16:creationId xmlns="" xmlns:a16="http://schemas.microsoft.com/office/drawing/2014/main" id="{B6D5C741-9822-44D4-BA63-1A05132A308C}"/>
                    </a:ext>
                  </a:extLst>
                </p:cNvPr>
                <p:cNvSpPr>
                  <a:spLocks/>
                </p:cNvSpPr>
                <p:nvPr/>
              </p:nvSpPr>
              <p:spPr bwMode="auto">
                <a:xfrm>
                  <a:off x="3193" y="3735"/>
                  <a:ext cx="139" cy="140"/>
                </a:xfrm>
                <a:custGeom>
                  <a:avLst/>
                  <a:gdLst>
                    <a:gd name="T0" fmla="*/ 37 w 59"/>
                    <a:gd name="T1" fmla="*/ 4 h 59"/>
                    <a:gd name="T2" fmla="*/ 55 w 59"/>
                    <a:gd name="T3" fmla="*/ 37 h 59"/>
                    <a:gd name="T4" fmla="*/ 22 w 59"/>
                    <a:gd name="T5" fmla="*/ 55 h 59"/>
                    <a:gd name="T6" fmla="*/ 4 w 59"/>
                    <a:gd name="T7" fmla="*/ 21 h 59"/>
                    <a:gd name="T8" fmla="*/ 37 w 59"/>
                    <a:gd name="T9" fmla="*/ 4 h 59"/>
                  </a:gdLst>
                  <a:ahLst/>
                  <a:cxnLst>
                    <a:cxn ang="0">
                      <a:pos x="T0" y="T1"/>
                    </a:cxn>
                    <a:cxn ang="0">
                      <a:pos x="T2" y="T3"/>
                    </a:cxn>
                    <a:cxn ang="0">
                      <a:pos x="T4" y="T5"/>
                    </a:cxn>
                    <a:cxn ang="0">
                      <a:pos x="T6" y="T7"/>
                    </a:cxn>
                    <a:cxn ang="0">
                      <a:pos x="T8" y="T9"/>
                    </a:cxn>
                  </a:cxnLst>
                  <a:rect l="0" t="0" r="r" b="b"/>
                  <a:pathLst>
                    <a:path w="59" h="59">
                      <a:moveTo>
                        <a:pt x="37" y="4"/>
                      </a:moveTo>
                      <a:cubicBezTo>
                        <a:pt x="51" y="8"/>
                        <a:pt x="59" y="23"/>
                        <a:pt x="55" y="37"/>
                      </a:cubicBezTo>
                      <a:cubicBezTo>
                        <a:pt x="51" y="51"/>
                        <a:pt x="36" y="59"/>
                        <a:pt x="22" y="55"/>
                      </a:cubicBezTo>
                      <a:cubicBezTo>
                        <a:pt x="8" y="50"/>
                        <a:pt x="0" y="35"/>
                        <a:pt x="4" y="21"/>
                      </a:cubicBezTo>
                      <a:cubicBezTo>
                        <a:pt x="8" y="7"/>
                        <a:pt x="23" y="0"/>
                        <a:pt x="37" y="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58" name="Freeform 96">
                  <a:extLst>
                    <a:ext uri="{FF2B5EF4-FFF2-40B4-BE49-F238E27FC236}">
                      <a16:creationId xmlns="" xmlns:a16="http://schemas.microsoft.com/office/drawing/2014/main" id="{933E4D7D-298B-4FAE-A5A7-8029D94E9205}"/>
                    </a:ext>
                  </a:extLst>
                </p:cNvPr>
                <p:cNvSpPr>
                  <a:spLocks/>
                </p:cNvSpPr>
                <p:nvPr/>
              </p:nvSpPr>
              <p:spPr bwMode="auto">
                <a:xfrm>
                  <a:off x="3429" y="3801"/>
                  <a:ext cx="135" cy="135"/>
                </a:xfrm>
                <a:custGeom>
                  <a:avLst/>
                  <a:gdLst>
                    <a:gd name="T0" fmla="*/ 33 w 57"/>
                    <a:gd name="T1" fmla="*/ 2 h 57"/>
                    <a:gd name="T2" fmla="*/ 55 w 57"/>
                    <a:gd name="T3" fmla="*/ 32 h 57"/>
                    <a:gd name="T4" fmla="*/ 24 w 57"/>
                    <a:gd name="T5" fmla="*/ 55 h 57"/>
                    <a:gd name="T6" fmla="*/ 2 w 57"/>
                    <a:gd name="T7" fmla="*/ 24 h 57"/>
                    <a:gd name="T8" fmla="*/ 33 w 57"/>
                    <a:gd name="T9" fmla="*/ 2 h 57"/>
                  </a:gdLst>
                  <a:ahLst/>
                  <a:cxnLst>
                    <a:cxn ang="0">
                      <a:pos x="T0" y="T1"/>
                    </a:cxn>
                    <a:cxn ang="0">
                      <a:pos x="T2" y="T3"/>
                    </a:cxn>
                    <a:cxn ang="0">
                      <a:pos x="T4" y="T5"/>
                    </a:cxn>
                    <a:cxn ang="0">
                      <a:pos x="T6" y="T7"/>
                    </a:cxn>
                    <a:cxn ang="0">
                      <a:pos x="T8" y="T9"/>
                    </a:cxn>
                  </a:cxnLst>
                  <a:rect l="0" t="0" r="r" b="b"/>
                  <a:pathLst>
                    <a:path w="57" h="57">
                      <a:moveTo>
                        <a:pt x="33" y="2"/>
                      </a:moveTo>
                      <a:cubicBezTo>
                        <a:pt x="47" y="4"/>
                        <a:pt x="57" y="18"/>
                        <a:pt x="55" y="32"/>
                      </a:cubicBezTo>
                      <a:cubicBezTo>
                        <a:pt x="52" y="47"/>
                        <a:pt x="39" y="57"/>
                        <a:pt x="24" y="55"/>
                      </a:cubicBezTo>
                      <a:cubicBezTo>
                        <a:pt x="10" y="52"/>
                        <a:pt x="0" y="39"/>
                        <a:pt x="2" y="24"/>
                      </a:cubicBezTo>
                      <a:cubicBezTo>
                        <a:pt x="5" y="10"/>
                        <a:pt x="18" y="0"/>
                        <a:pt x="33" y="2"/>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59" name="Freeform 97">
                  <a:extLst>
                    <a:ext uri="{FF2B5EF4-FFF2-40B4-BE49-F238E27FC236}">
                      <a16:creationId xmlns="" xmlns:a16="http://schemas.microsoft.com/office/drawing/2014/main" id="{1787CF3B-C869-4EC1-9C5C-A8A8F453FFAE}"/>
                    </a:ext>
                  </a:extLst>
                </p:cNvPr>
                <p:cNvSpPr>
                  <a:spLocks/>
                </p:cNvSpPr>
                <p:nvPr/>
              </p:nvSpPr>
              <p:spPr bwMode="auto">
                <a:xfrm>
                  <a:off x="3675" y="3837"/>
                  <a:ext cx="126" cy="125"/>
                </a:xfrm>
                <a:custGeom>
                  <a:avLst/>
                  <a:gdLst>
                    <a:gd name="T0" fmla="*/ 27 w 53"/>
                    <a:gd name="T1" fmla="*/ 0 h 53"/>
                    <a:gd name="T2" fmla="*/ 53 w 53"/>
                    <a:gd name="T3" fmla="*/ 27 h 53"/>
                    <a:gd name="T4" fmla="*/ 26 w 53"/>
                    <a:gd name="T5" fmla="*/ 53 h 53"/>
                    <a:gd name="T6" fmla="*/ 0 w 53"/>
                    <a:gd name="T7" fmla="*/ 26 h 53"/>
                    <a:gd name="T8" fmla="*/ 27 w 53"/>
                    <a:gd name="T9" fmla="*/ 0 h 53"/>
                  </a:gdLst>
                  <a:ahLst/>
                  <a:cxnLst>
                    <a:cxn ang="0">
                      <a:pos x="T0" y="T1"/>
                    </a:cxn>
                    <a:cxn ang="0">
                      <a:pos x="T2" y="T3"/>
                    </a:cxn>
                    <a:cxn ang="0">
                      <a:pos x="T4" y="T5"/>
                    </a:cxn>
                    <a:cxn ang="0">
                      <a:pos x="T6" y="T7"/>
                    </a:cxn>
                    <a:cxn ang="0">
                      <a:pos x="T8" y="T9"/>
                    </a:cxn>
                  </a:cxnLst>
                  <a:rect l="0" t="0" r="r" b="b"/>
                  <a:pathLst>
                    <a:path w="53" h="53">
                      <a:moveTo>
                        <a:pt x="27" y="0"/>
                      </a:moveTo>
                      <a:cubicBezTo>
                        <a:pt x="41" y="0"/>
                        <a:pt x="53" y="12"/>
                        <a:pt x="53" y="27"/>
                      </a:cubicBezTo>
                      <a:cubicBezTo>
                        <a:pt x="53" y="41"/>
                        <a:pt x="41" y="53"/>
                        <a:pt x="26" y="53"/>
                      </a:cubicBezTo>
                      <a:cubicBezTo>
                        <a:pt x="11" y="53"/>
                        <a:pt x="0" y="41"/>
                        <a:pt x="0" y="26"/>
                      </a:cubicBezTo>
                      <a:cubicBezTo>
                        <a:pt x="0" y="11"/>
                        <a:pt x="12" y="0"/>
                        <a:pt x="27" y="0"/>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60" name="Freeform 98">
                  <a:extLst>
                    <a:ext uri="{FF2B5EF4-FFF2-40B4-BE49-F238E27FC236}">
                      <a16:creationId xmlns="" xmlns:a16="http://schemas.microsoft.com/office/drawing/2014/main" id="{169E885F-9A1D-4A82-B804-FC2F59C0246A}"/>
                    </a:ext>
                  </a:extLst>
                </p:cNvPr>
                <p:cNvSpPr>
                  <a:spLocks/>
                </p:cNvSpPr>
                <p:nvPr/>
              </p:nvSpPr>
              <p:spPr bwMode="auto">
                <a:xfrm>
                  <a:off x="3915" y="3830"/>
                  <a:ext cx="132" cy="132"/>
                </a:xfrm>
                <a:custGeom>
                  <a:avLst/>
                  <a:gdLst>
                    <a:gd name="T0" fmla="*/ 25 w 56"/>
                    <a:gd name="T1" fmla="*/ 2 h 56"/>
                    <a:gd name="T2" fmla="*/ 54 w 56"/>
                    <a:gd name="T3" fmla="*/ 25 h 56"/>
                    <a:gd name="T4" fmla="*/ 31 w 56"/>
                    <a:gd name="T5" fmla="*/ 55 h 56"/>
                    <a:gd name="T6" fmla="*/ 2 w 56"/>
                    <a:gd name="T7" fmla="*/ 31 h 56"/>
                    <a:gd name="T8" fmla="*/ 25 w 56"/>
                    <a:gd name="T9" fmla="*/ 2 h 56"/>
                  </a:gdLst>
                  <a:ahLst/>
                  <a:cxnLst>
                    <a:cxn ang="0">
                      <a:pos x="T0" y="T1"/>
                    </a:cxn>
                    <a:cxn ang="0">
                      <a:pos x="T2" y="T3"/>
                    </a:cxn>
                    <a:cxn ang="0">
                      <a:pos x="T4" y="T5"/>
                    </a:cxn>
                    <a:cxn ang="0">
                      <a:pos x="T6" y="T7"/>
                    </a:cxn>
                    <a:cxn ang="0">
                      <a:pos x="T8" y="T9"/>
                    </a:cxn>
                  </a:cxnLst>
                  <a:rect l="0" t="0" r="r" b="b"/>
                  <a:pathLst>
                    <a:path w="56" h="56">
                      <a:moveTo>
                        <a:pt x="25" y="2"/>
                      </a:moveTo>
                      <a:cubicBezTo>
                        <a:pt x="39" y="0"/>
                        <a:pt x="52" y="10"/>
                        <a:pt x="54" y="25"/>
                      </a:cubicBezTo>
                      <a:cubicBezTo>
                        <a:pt x="56" y="39"/>
                        <a:pt x="46" y="53"/>
                        <a:pt x="31" y="55"/>
                      </a:cubicBezTo>
                      <a:cubicBezTo>
                        <a:pt x="17" y="56"/>
                        <a:pt x="3" y="46"/>
                        <a:pt x="2" y="31"/>
                      </a:cubicBezTo>
                      <a:cubicBezTo>
                        <a:pt x="0" y="17"/>
                        <a:pt x="10" y="4"/>
                        <a:pt x="25" y="2"/>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61" name="Freeform 99">
                  <a:extLst>
                    <a:ext uri="{FF2B5EF4-FFF2-40B4-BE49-F238E27FC236}">
                      <a16:creationId xmlns="" xmlns:a16="http://schemas.microsoft.com/office/drawing/2014/main" id="{43576573-4C3C-4393-9A18-B9468CC68208}"/>
                    </a:ext>
                  </a:extLst>
                </p:cNvPr>
                <p:cNvSpPr>
                  <a:spLocks/>
                </p:cNvSpPr>
                <p:nvPr/>
              </p:nvSpPr>
              <p:spPr bwMode="auto">
                <a:xfrm>
                  <a:off x="4151" y="3790"/>
                  <a:ext cx="140" cy="139"/>
                </a:xfrm>
                <a:custGeom>
                  <a:avLst/>
                  <a:gdLst>
                    <a:gd name="T0" fmla="*/ 22 w 59"/>
                    <a:gd name="T1" fmla="*/ 4 h 59"/>
                    <a:gd name="T2" fmla="*/ 55 w 59"/>
                    <a:gd name="T3" fmla="*/ 23 h 59"/>
                    <a:gd name="T4" fmla="*/ 36 w 59"/>
                    <a:gd name="T5" fmla="*/ 55 h 59"/>
                    <a:gd name="T6" fmla="*/ 4 w 59"/>
                    <a:gd name="T7" fmla="*/ 37 h 59"/>
                    <a:gd name="T8" fmla="*/ 22 w 59"/>
                    <a:gd name="T9" fmla="*/ 4 h 59"/>
                  </a:gdLst>
                  <a:ahLst/>
                  <a:cxnLst>
                    <a:cxn ang="0">
                      <a:pos x="T0" y="T1"/>
                    </a:cxn>
                    <a:cxn ang="0">
                      <a:pos x="T2" y="T3"/>
                    </a:cxn>
                    <a:cxn ang="0">
                      <a:pos x="T4" y="T5"/>
                    </a:cxn>
                    <a:cxn ang="0">
                      <a:pos x="T6" y="T7"/>
                    </a:cxn>
                    <a:cxn ang="0">
                      <a:pos x="T8" y="T9"/>
                    </a:cxn>
                  </a:cxnLst>
                  <a:rect l="0" t="0" r="r" b="b"/>
                  <a:pathLst>
                    <a:path w="59" h="59">
                      <a:moveTo>
                        <a:pt x="22" y="4"/>
                      </a:moveTo>
                      <a:cubicBezTo>
                        <a:pt x="37" y="0"/>
                        <a:pt x="51" y="9"/>
                        <a:pt x="55" y="23"/>
                      </a:cubicBezTo>
                      <a:cubicBezTo>
                        <a:pt x="59" y="37"/>
                        <a:pt x="50" y="52"/>
                        <a:pt x="36" y="55"/>
                      </a:cubicBezTo>
                      <a:cubicBezTo>
                        <a:pt x="22" y="59"/>
                        <a:pt x="8" y="51"/>
                        <a:pt x="4" y="37"/>
                      </a:cubicBezTo>
                      <a:cubicBezTo>
                        <a:pt x="0" y="22"/>
                        <a:pt x="8" y="8"/>
                        <a:pt x="22" y="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62" name="Freeform 100">
                  <a:extLst>
                    <a:ext uri="{FF2B5EF4-FFF2-40B4-BE49-F238E27FC236}">
                      <a16:creationId xmlns="" xmlns:a16="http://schemas.microsoft.com/office/drawing/2014/main" id="{ABA3A382-5B5B-4A50-89A8-92529AA57E48}"/>
                    </a:ext>
                  </a:extLst>
                </p:cNvPr>
                <p:cNvSpPr>
                  <a:spLocks/>
                </p:cNvSpPr>
                <p:nvPr/>
              </p:nvSpPr>
              <p:spPr bwMode="auto">
                <a:xfrm>
                  <a:off x="4383" y="3719"/>
                  <a:ext cx="142" cy="142"/>
                </a:xfrm>
                <a:custGeom>
                  <a:avLst/>
                  <a:gdLst>
                    <a:gd name="T0" fmla="*/ 19 w 60"/>
                    <a:gd name="T1" fmla="*/ 6 h 60"/>
                    <a:gd name="T2" fmla="*/ 54 w 60"/>
                    <a:gd name="T3" fmla="*/ 20 h 60"/>
                    <a:gd name="T4" fmla="*/ 40 w 60"/>
                    <a:gd name="T5" fmla="*/ 55 h 60"/>
                    <a:gd name="T6" fmla="*/ 5 w 60"/>
                    <a:gd name="T7" fmla="*/ 41 h 60"/>
                    <a:gd name="T8" fmla="*/ 19 w 60"/>
                    <a:gd name="T9" fmla="*/ 6 h 60"/>
                  </a:gdLst>
                  <a:ahLst/>
                  <a:cxnLst>
                    <a:cxn ang="0">
                      <a:pos x="T0" y="T1"/>
                    </a:cxn>
                    <a:cxn ang="0">
                      <a:pos x="T2" y="T3"/>
                    </a:cxn>
                    <a:cxn ang="0">
                      <a:pos x="T4" y="T5"/>
                    </a:cxn>
                    <a:cxn ang="0">
                      <a:pos x="T6" y="T7"/>
                    </a:cxn>
                    <a:cxn ang="0">
                      <a:pos x="T8" y="T9"/>
                    </a:cxn>
                  </a:cxnLst>
                  <a:rect l="0" t="0" r="r" b="b"/>
                  <a:pathLst>
                    <a:path w="60" h="60">
                      <a:moveTo>
                        <a:pt x="19" y="6"/>
                      </a:moveTo>
                      <a:cubicBezTo>
                        <a:pt x="33" y="0"/>
                        <a:pt x="48" y="6"/>
                        <a:pt x="54" y="20"/>
                      </a:cubicBezTo>
                      <a:cubicBezTo>
                        <a:pt x="60" y="33"/>
                        <a:pt x="54" y="49"/>
                        <a:pt x="40" y="55"/>
                      </a:cubicBezTo>
                      <a:cubicBezTo>
                        <a:pt x="27" y="60"/>
                        <a:pt x="11" y="54"/>
                        <a:pt x="5" y="41"/>
                      </a:cubicBezTo>
                      <a:cubicBezTo>
                        <a:pt x="0" y="27"/>
                        <a:pt x="6" y="12"/>
                        <a:pt x="19" y="6"/>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63" name="Freeform 101">
                  <a:extLst>
                    <a:ext uri="{FF2B5EF4-FFF2-40B4-BE49-F238E27FC236}">
                      <a16:creationId xmlns="" xmlns:a16="http://schemas.microsoft.com/office/drawing/2014/main" id="{E94EE45F-DC3E-4C23-AC1D-4B7C393D5EEF}"/>
                    </a:ext>
                  </a:extLst>
                </p:cNvPr>
                <p:cNvSpPr>
                  <a:spLocks/>
                </p:cNvSpPr>
                <p:nvPr/>
              </p:nvSpPr>
              <p:spPr bwMode="auto">
                <a:xfrm>
                  <a:off x="4603" y="3617"/>
                  <a:ext cx="142" cy="144"/>
                </a:xfrm>
                <a:custGeom>
                  <a:avLst/>
                  <a:gdLst>
                    <a:gd name="T0" fmla="*/ 16 w 60"/>
                    <a:gd name="T1" fmla="*/ 8 h 61"/>
                    <a:gd name="T2" fmla="*/ 53 w 60"/>
                    <a:gd name="T3" fmla="*/ 17 h 61"/>
                    <a:gd name="T4" fmla="*/ 44 w 60"/>
                    <a:gd name="T5" fmla="*/ 53 h 61"/>
                    <a:gd name="T6" fmla="*/ 7 w 60"/>
                    <a:gd name="T7" fmla="*/ 44 h 61"/>
                    <a:gd name="T8" fmla="*/ 16 w 60"/>
                    <a:gd name="T9" fmla="*/ 8 h 61"/>
                  </a:gdLst>
                  <a:ahLst/>
                  <a:cxnLst>
                    <a:cxn ang="0">
                      <a:pos x="T0" y="T1"/>
                    </a:cxn>
                    <a:cxn ang="0">
                      <a:pos x="T2" y="T3"/>
                    </a:cxn>
                    <a:cxn ang="0">
                      <a:pos x="T4" y="T5"/>
                    </a:cxn>
                    <a:cxn ang="0">
                      <a:pos x="T6" y="T7"/>
                    </a:cxn>
                    <a:cxn ang="0">
                      <a:pos x="T8" y="T9"/>
                    </a:cxn>
                  </a:cxnLst>
                  <a:rect l="0" t="0" r="r" b="b"/>
                  <a:pathLst>
                    <a:path w="60" h="61">
                      <a:moveTo>
                        <a:pt x="16" y="8"/>
                      </a:moveTo>
                      <a:cubicBezTo>
                        <a:pt x="29" y="0"/>
                        <a:pt x="45" y="4"/>
                        <a:pt x="53" y="17"/>
                      </a:cubicBezTo>
                      <a:cubicBezTo>
                        <a:pt x="60" y="29"/>
                        <a:pt x="56" y="46"/>
                        <a:pt x="44" y="53"/>
                      </a:cubicBezTo>
                      <a:cubicBezTo>
                        <a:pt x="31" y="61"/>
                        <a:pt x="15" y="57"/>
                        <a:pt x="7" y="44"/>
                      </a:cubicBezTo>
                      <a:cubicBezTo>
                        <a:pt x="0" y="32"/>
                        <a:pt x="4" y="15"/>
                        <a:pt x="16" y="8"/>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64" name="Freeform 102">
                  <a:extLst>
                    <a:ext uri="{FF2B5EF4-FFF2-40B4-BE49-F238E27FC236}">
                      <a16:creationId xmlns="" xmlns:a16="http://schemas.microsoft.com/office/drawing/2014/main" id="{A43D5281-0811-43E8-A4CA-B8479E043BEA}"/>
                    </a:ext>
                  </a:extLst>
                </p:cNvPr>
                <p:cNvSpPr>
                  <a:spLocks/>
                </p:cNvSpPr>
                <p:nvPr/>
              </p:nvSpPr>
              <p:spPr bwMode="auto">
                <a:xfrm>
                  <a:off x="4809" y="3487"/>
                  <a:ext cx="140" cy="142"/>
                </a:xfrm>
                <a:custGeom>
                  <a:avLst/>
                  <a:gdLst>
                    <a:gd name="T0" fmla="*/ 13 w 59"/>
                    <a:gd name="T1" fmla="*/ 9 h 60"/>
                    <a:gd name="T2" fmla="*/ 50 w 59"/>
                    <a:gd name="T3" fmla="*/ 13 h 60"/>
                    <a:gd name="T4" fmla="*/ 46 w 59"/>
                    <a:gd name="T5" fmla="*/ 51 h 60"/>
                    <a:gd name="T6" fmla="*/ 9 w 59"/>
                    <a:gd name="T7" fmla="*/ 47 h 60"/>
                    <a:gd name="T8" fmla="*/ 13 w 59"/>
                    <a:gd name="T9" fmla="*/ 9 h 60"/>
                  </a:gdLst>
                  <a:ahLst/>
                  <a:cxnLst>
                    <a:cxn ang="0">
                      <a:pos x="T0" y="T1"/>
                    </a:cxn>
                    <a:cxn ang="0">
                      <a:pos x="T2" y="T3"/>
                    </a:cxn>
                    <a:cxn ang="0">
                      <a:pos x="T4" y="T5"/>
                    </a:cxn>
                    <a:cxn ang="0">
                      <a:pos x="T6" y="T7"/>
                    </a:cxn>
                    <a:cxn ang="0">
                      <a:pos x="T8" y="T9"/>
                    </a:cxn>
                  </a:cxnLst>
                  <a:rect l="0" t="0" r="r" b="b"/>
                  <a:pathLst>
                    <a:path w="59" h="60">
                      <a:moveTo>
                        <a:pt x="13" y="9"/>
                      </a:moveTo>
                      <a:cubicBezTo>
                        <a:pt x="24" y="0"/>
                        <a:pt x="41" y="2"/>
                        <a:pt x="50" y="13"/>
                      </a:cubicBezTo>
                      <a:cubicBezTo>
                        <a:pt x="59" y="25"/>
                        <a:pt x="57" y="41"/>
                        <a:pt x="46" y="51"/>
                      </a:cubicBezTo>
                      <a:cubicBezTo>
                        <a:pt x="35" y="60"/>
                        <a:pt x="18" y="58"/>
                        <a:pt x="9" y="47"/>
                      </a:cubicBezTo>
                      <a:cubicBezTo>
                        <a:pt x="0" y="35"/>
                        <a:pt x="1" y="19"/>
                        <a:pt x="13" y="9"/>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65" name="Freeform 103">
                  <a:extLst>
                    <a:ext uri="{FF2B5EF4-FFF2-40B4-BE49-F238E27FC236}">
                      <a16:creationId xmlns="" xmlns:a16="http://schemas.microsoft.com/office/drawing/2014/main" id="{EEAEA470-6DA3-4E65-B5BC-7A7586F5C52B}"/>
                    </a:ext>
                  </a:extLst>
                </p:cNvPr>
                <p:cNvSpPr>
                  <a:spLocks/>
                </p:cNvSpPr>
                <p:nvPr/>
              </p:nvSpPr>
              <p:spPr bwMode="auto">
                <a:xfrm>
                  <a:off x="4994" y="3330"/>
                  <a:ext cx="139" cy="140"/>
                </a:xfrm>
                <a:custGeom>
                  <a:avLst/>
                  <a:gdLst>
                    <a:gd name="T0" fmla="*/ 10 w 59"/>
                    <a:gd name="T1" fmla="*/ 11 h 59"/>
                    <a:gd name="T2" fmla="*/ 47 w 59"/>
                    <a:gd name="T3" fmla="*/ 10 h 59"/>
                    <a:gd name="T4" fmla="*/ 49 w 59"/>
                    <a:gd name="T5" fmla="*/ 47 h 59"/>
                    <a:gd name="T6" fmla="*/ 11 w 59"/>
                    <a:gd name="T7" fmla="*/ 49 h 59"/>
                    <a:gd name="T8" fmla="*/ 10 w 59"/>
                    <a:gd name="T9" fmla="*/ 11 h 59"/>
                  </a:gdLst>
                  <a:ahLst/>
                  <a:cxnLst>
                    <a:cxn ang="0">
                      <a:pos x="T0" y="T1"/>
                    </a:cxn>
                    <a:cxn ang="0">
                      <a:pos x="T2" y="T3"/>
                    </a:cxn>
                    <a:cxn ang="0">
                      <a:pos x="T4" y="T5"/>
                    </a:cxn>
                    <a:cxn ang="0">
                      <a:pos x="T6" y="T7"/>
                    </a:cxn>
                    <a:cxn ang="0">
                      <a:pos x="T8" y="T9"/>
                    </a:cxn>
                  </a:cxnLst>
                  <a:rect l="0" t="0" r="r" b="b"/>
                  <a:pathLst>
                    <a:path w="59" h="59">
                      <a:moveTo>
                        <a:pt x="10" y="11"/>
                      </a:moveTo>
                      <a:cubicBezTo>
                        <a:pt x="20" y="0"/>
                        <a:pt x="36" y="0"/>
                        <a:pt x="47" y="10"/>
                      </a:cubicBezTo>
                      <a:cubicBezTo>
                        <a:pt x="58" y="20"/>
                        <a:pt x="59" y="36"/>
                        <a:pt x="49" y="47"/>
                      </a:cubicBezTo>
                      <a:cubicBezTo>
                        <a:pt x="39" y="58"/>
                        <a:pt x="22" y="59"/>
                        <a:pt x="11" y="49"/>
                      </a:cubicBezTo>
                      <a:cubicBezTo>
                        <a:pt x="0" y="39"/>
                        <a:pt x="0" y="22"/>
                        <a:pt x="10" y="11"/>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66" name="Freeform 104">
                  <a:extLst>
                    <a:ext uri="{FF2B5EF4-FFF2-40B4-BE49-F238E27FC236}">
                      <a16:creationId xmlns="" xmlns:a16="http://schemas.microsoft.com/office/drawing/2014/main" id="{82F874DC-559C-43DE-B2CA-4224990CBC46}"/>
                    </a:ext>
                  </a:extLst>
                </p:cNvPr>
                <p:cNvSpPr>
                  <a:spLocks/>
                </p:cNvSpPr>
                <p:nvPr/>
              </p:nvSpPr>
              <p:spPr bwMode="auto">
                <a:xfrm>
                  <a:off x="5152" y="3146"/>
                  <a:ext cx="142" cy="142"/>
                </a:xfrm>
                <a:custGeom>
                  <a:avLst/>
                  <a:gdLst>
                    <a:gd name="T0" fmla="*/ 8 w 60"/>
                    <a:gd name="T1" fmla="*/ 15 h 60"/>
                    <a:gd name="T2" fmla="*/ 45 w 60"/>
                    <a:gd name="T3" fmla="*/ 8 h 60"/>
                    <a:gd name="T4" fmla="*/ 52 w 60"/>
                    <a:gd name="T5" fmla="*/ 45 h 60"/>
                    <a:gd name="T6" fmla="*/ 15 w 60"/>
                    <a:gd name="T7" fmla="*/ 52 h 60"/>
                    <a:gd name="T8" fmla="*/ 8 w 60"/>
                    <a:gd name="T9" fmla="*/ 15 h 60"/>
                  </a:gdLst>
                  <a:ahLst/>
                  <a:cxnLst>
                    <a:cxn ang="0">
                      <a:pos x="T0" y="T1"/>
                    </a:cxn>
                    <a:cxn ang="0">
                      <a:pos x="T2" y="T3"/>
                    </a:cxn>
                    <a:cxn ang="0">
                      <a:pos x="T4" y="T5"/>
                    </a:cxn>
                    <a:cxn ang="0">
                      <a:pos x="T6" y="T7"/>
                    </a:cxn>
                    <a:cxn ang="0">
                      <a:pos x="T8" y="T9"/>
                    </a:cxn>
                  </a:cxnLst>
                  <a:rect l="0" t="0" r="r" b="b"/>
                  <a:pathLst>
                    <a:path w="60" h="60">
                      <a:moveTo>
                        <a:pt x="8" y="15"/>
                      </a:moveTo>
                      <a:cubicBezTo>
                        <a:pt x="17" y="3"/>
                        <a:pt x="33" y="0"/>
                        <a:pt x="45" y="8"/>
                      </a:cubicBezTo>
                      <a:cubicBezTo>
                        <a:pt x="57" y="17"/>
                        <a:pt x="60" y="33"/>
                        <a:pt x="52" y="45"/>
                      </a:cubicBezTo>
                      <a:cubicBezTo>
                        <a:pt x="43" y="57"/>
                        <a:pt x="27" y="60"/>
                        <a:pt x="15" y="52"/>
                      </a:cubicBezTo>
                      <a:cubicBezTo>
                        <a:pt x="3" y="43"/>
                        <a:pt x="0" y="27"/>
                        <a:pt x="8" y="15"/>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67" name="Freeform 105">
                  <a:extLst>
                    <a:ext uri="{FF2B5EF4-FFF2-40B4-BE49-F238E27FC236}">
                      <a16:creationId xmlns="" xmlns:a16="http://schemas.microsoft.com/office/drawing/2014/main" id="{341D2BD9-0474-45BD-90B7-C2568E8F104D}"/>
                    </a:ext>
                  </a:extLst>
                </p:cNvPr>
                <p:cNvSpPr>
                  <a:spLocks/>
                </p:cNvSpPr>
                <p:nvPr/>
              </p:nvSpPr>
              <p:spPr bwMode="auto">
                <a:xfrm>
                  <a:off x="5285" y="2942"/>
                  <a:ext cx="144" cy="145"/>
                </a:xfrm>
                <a:custGeom>
                  <a:avLst/>
                  <a:gdLst>
                    <a:gd name="T0" fmla="*/ 7 w 61"/>
                    <a:gd name="T1" fmla="*/ 18 h 61"/>
                    <a:gd name="T2" fmla="*/ 42 w 61"/>
                    <a:gd name="T3" fmla="*/ 7 h 61"/>
                    <a:gd name="T4" fmla="*/ 54 w 61"/>
                    <a:gd name="T5" fmla="*/ 42 h 61"/>
                    <a:gd name="T6" fmla="*/ 18 w 61"/>
                    <a:gd name="T7" fmla="*/ 54 h 61"/>
                    <a:gd name="T8" fmla="*/ 7 w 61"/>
                    <a:gd name="T9" fmla="*/ 18 h 61"/>
                  </a:gdLst>
                  <a:ahLst/>
                  <a:cxnLst>
                    <a:cxn ang="0">
                      <a:pos x="T0" y="T1"/>
                    </a:cxn>
                    <a:cxn ang="0">
                      <a:pos x="T2" y="T3"/>
                    </a:cxn>
                    <a:cxn ang="0">
                      <a:pos x="T4" y="T5"/>
                    </a:cxn>
                    <a:cxn ang="0">
                      <a:pos x="T6" y="T7"/>
                    </a:cxn>
                    <a:cxn ang="0">
                      <a:pos x="T8" y="T9"/>
                    </a:cxn>
                  </a:cxnLst>
                  <a:rect l="0" t="0" r="r" b="b"/>
                  <a:pathLst>
                    <a:path w="61" h="61">
                      <a:moveTo>
                        <a:pt x="7" y="18"/>
                      </a:moveTo>
                      <a:cubicBezTo>
                        <a:pt x="13" y="5"/>
                        <a:pt x="29" y="0"/>
                        <a:pt x="42" y="7"/>
                      </a:cubicBezTo>
                      <a:cubicBezTo>
                        <a:pt x="55" y="13"/>
                        <a:pt x="61" y="29"/>
                        <a:pt x="54" y="42"/>
                      </a:cubicBezTo>
                      <a:cubicBezTo>
                        <a:pt x="47" y="55"/>
                        <a:pt x="31" y="61"/>
                        <a:pt x="18" y="54"/>
                      </a:cubicBezTo>
                      <a:cubicBezTo>
                        <a:pt x="5" y="47"/>
                        <a:pt x="0" y="31"/>
                        <a:pt x="7" y="18"/>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68" name="Freeform 106">
                  <a:extLst>
                    <a:ext uri="{FF2B5EF4-FFF2-40B4-BE49-F238E27FC236}">
                      <a16:creationId xmlns="" xmlns:a16="http://schemas.microsoft.com/office/drawing/2014/main" id="{10395B70-14D4-4416-B8DD-0700058DC8C1}"/>
                    </a:ext>
                  </a:extLst>
                </p:cNvPr>
                <p:cNvSpPr>
                  <a:spLocks/>
                </p:cNvSpPr>
                <p:nvPr/>
              </p:nvSpPr>
              <p:spPr bwMode="auto">
                <a:xfrm>
                  <a:off x="5389" y="2725"/>
                  <a:ext cx="142" cy="139"/>
                </a:xfrm>
                <a:custGeom>
                  <a:avLst/>
                  <a:gdLst>
                    <a:gd name="T0" fmla="*/ 5 w 60"/>
                    <a:gd name="T1" fmla="*/ 21 h 59"/>
                    <a:gd name="T2" fmla="*/ 39 w 60"/>
                    <a:gd name="T3" fmla="*/ 4 h 59"/>
                    <a:gd name="T4" fmla="*/ 55 w 60"/>
                    <a:gd name="T5" fmla="*/ 38 h 59"/>
                    <a:gd name="T6" fmla="*/ 22 w 60"/>
                    <a:gd name="T7" fmla="*/ 55 h 59"/>
                    <a:gd name="T8" fmla="*/ 5 w 60"/>
                    <a:gd name="T9" fmla="*/ 21 h 59"/>
                  </a:gdLst>
                  <a:ahLst/>
                  <a:cxnLst>
                    <a:cxn ang="0">
                      <a:pos x="T0" y="T1"/>
                    </a:cxn>
                    <a:cxn ang="0">
                      <a:pos x="T2" y="T3"/>
                    </a:cxn>
                    <a:cxn ang="0">
                      <a:pos x="T4" y="T5"/>
                    </a:cxn>
                    <a:cxn ang="0">
                      <a:pos x="T6" y="T7"/>
                    </a:cxn>
                    <a:cxn ang="0">
                      <a:pos x="T8" y="T9"/>
                    </a:cxn>
                  </a:cxnLst>
                  <a:rect l="0" t="0" r="r" b="b"/>
                  <a:pathLst>
                    <a:path w="60" h="59">
                      <a:moveTo>
                        <a:pt x="5" y="21"/>
                      </a:moveTo>
                      <a:cubicBezTo>
                        <a:pt x="10" y="7"/>
                        <a:pt x="25" y="0"/>
                        <a:pt x="39" y="4"/>
                      </a:cubicBezTo>
                      <a:cubicBezTo>
                        <a:pt x="53" y="9"/>
                        <a:pt x="60" y="24"/>
                        <a:pt x="55" y="38"/>
                      </a:cubicBezTo>
                      <a:cubicBezTo>
                        <a:pt x="51" y="52"/>
                        <a:pt x="36" y="59"/>
                        <a:pt x="22" y="55"/>
                      </a:cubicBezTo>
                      <a:cubicBezTo>
                        <a:pt x="8" y="50"/>
                        <a:pt x="0" y="35"/>
                        <a:pt x="5" y="21"/>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69" name="Freeform 107">
                  <a:extLst>
                    <a:ext uri="{FF2B5EF4-FFF2-40B4-BE49-F238E27FC236}">
                      <a16:creationId xmlns="" xmlns:a16="http://schemas.microsoft.com/office/drawing/2014/main" id="{F35203A8-2C33-4220-B244-C89E576A5A5A}"/>
                    </a:ext>
                  </a:extLst>
                </p:cNvPr>
                <p:cNvSpPr>
                  <a:spLocks/>
                </p:cNvSpPr>
                <p:nvPr/>
              </p:nvSpPr>
              <p:spPr bwMode="auto">
                <a:xfrm>
                  <a:off x="5465" y="2495"/>
                  <a:ext cx="137" cy="135"/>
                </a:xfrm>
                <a:custGeom>
                  <a:avLst/>
                  <a:gdLst>
                    <a:gd name="T0" fmla="*/ 3 w 58"/>
                    <a:gd name="T1" fmla="*/ 24 h 57"/>
                    <a:gd name="T2" fmla="*/ 34 w 58"/>
                    <a:gd name="T3" fmla="*/ 3 h 57"/>
                    <a:gd name="T4" fmla="*/ 55 w 58"/>
                    <a:gd name="T5" fmla="*/ 34 h 57"/>
                    <a:gd name="T6" fmla="*/ 24 w 58"/>
                    <a:gd name="T7" fmla="*/ 55 h 57"/>
                    <a:gd name="T8" fmla="*/ 3 w 58"/>
                    <a:gd name="T9" fmla="*/ 24 h 57"/>
                  </a:gdLst>
                  <a:ahLst/>
                  <a:cxnLst>
                    <a:cxn ang="0">
                      <a:pos x="T0" y="T1"/>
                    </a:cxn>
                    <a:cxn ang="0">
                      <a:pos x="T2" y="T3"/>
                    </a:cxn>
                    <a:cxn ang="0">
                      <a:pos x="T4" y="T5"/>
                    </a:cxn>
                    <a:cxn ang="0">
                      <a:pos x="T6" y="T7"/>
                    </a:cxn>
                    <a:cxn ang="0">
                      <a:pos x="T8" y="T9"/>
                    </a:cxn>
                  </a:cxnLst>
                  <a:rect l="0" t="0" r="r" b="b"/>
                  <a:pathLst>
                    <a:path w="58" h="57">
                      <a:moveTo>
                        <a:pt x="3" y="24"/>
                      </a:moveTo>
                      <a:cubicBezTo>
                        <a:pt x="6" y="9"/>
                        <a:pt x="19" y="0"/>
                        <a:pt x="34" y="3"/>
                      </a:cubicBezTo>
                      <a:cubicBezTo>
                        <a:pt x="48" y="5"/>
                        <a:pt x="58" y="19"/>
                        <a:pt x="55" y="34"/>
                      </a:cubicBezTo>
                      <a:cubicBezTo>
                        <a:pt x="52" y="48"/>
                        <a:pt x="38" y="57"/>
                        <a:pt x="24" y="55"/>
                      </a:cubicBezTo>
                      <a:cubicBezTo>
                        <a:pt x="9" y="52"/>
                        <a:pt x="0" y="38"/>
                        <a:pt x="3" y="2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70" name="Freeform 108">
                  <a:extLst>
                    <a:ext uri="{FF2B5EF4-FFF2-40B4-BE49-F238E27FC236}">
                      <a16:creationId xmlns="" xmlns:a16="http://schemas.microsoft.com/office/drawing/2014/main" id="{256BC75A-733E-4E6E-B036-4EED7AEBE8D0}"/>
                    </a:ext>
                  </a:extLst>
                </p:cNvPr>
                <p:cNvSpPr>
                  <a:spLocks/>
                </p:cNvSpPr>
                <p:nvPr/>
              </p:nvSpPr>
              <p:spPr bwMode="auto">
                <a:xfrm>
                  <a:off x="5507" y="2258"/>
                  <a:ext cx="131" cy="130"/>
                </a:xfrm>
                <a:custGeom>
                  <a:avLst/>
                  <a:gdLst>
                    <a:gd name="T0" fmla="*/ 1 w 55"/>
                    <a:gd name="T1" fmla="*/ 26 h 55"/>
                    <a:gd name="T2" fmla="*/ 29 w 55"/>
                    <a:gd name="T3" fmla="*/ 1 h 55"/>
                    <a:gd name="T4" fmla="*/ 54 w 55"/>
                    <a:gd name="T5" fmla="*/ 29 h 55"/>
                    <a:gd name="T6" fmla="*/ 26 w 55"/>
                    <a:gd name="T7" fmla="*/ 54 h 55"/>
                    <a:gd name="T8" fmla="*/ 1 w 55"/>
                    <a:gd name="T9" fmla="*/ 26 h 55"/>
                  </a:gdLst>
                  <a:ahLst/>
                  <a:cxnLst>
                    <a:cxn ang="0">
                      <a:pos x="T0" y="T1"/>
                    </a:cxn>
                    <a:cxn ang="0">
                      <a:pos x="T2" y="T3"/>
                    </a:cxn>
                    <a:cxn ang="0">
                      <a:pos x="T4" y="T5"/>
                    </a:cxn>
                    <a:cxn ang="0">
                      <a:pos x="T6" y="T7"/>
                    </a:cxn>
                    <a:cxn ang="0">
                      <a:pos x="T8" y="T9"/>
                    </a:cxn>
                  </a:cxnLst>
                  <a:rect l="0" t="0" r="r" b="b"/>
                  <a:pathLst>
                    <a:path w="55" h="55">
                      <a:moveTo>
                        <a:pt x="1" y="26"/>
                      </a:moveTo>
                      <a:cubicBezTo>
                        <a:pt x="2" y="11"/>
                        <a:pt x="14" y="0"/>
                        <a:pt x="29" y="1"/>
                      </a:cubicBezTo>
                      <a:cubicBezTo>
                        <a:pt x="43" y="2"/>
                        <a:pt x="55" y="14"/>
                        <a:pt x="54" y="29"/>
                      </a:cubicBezTo>
                      <a:cubicBezTo>
                        <a:pt x="53" y="43"/>
                        <a:pt x="41" y="55"/>
                        <a:pt x="26" y="54"/>
                      </a:cubicBezTo>
                      <a:cubicBezTo>
                        <a:pt x="11" y="53"/>
                        <a:pt x="0" y="41"/>
                        <a:pt x="1" y="26"/>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71" name="Freeform 109">
                  <a:extLst>
                    <a:ext uri="{FF2B5EF4-FFF2-40B4-BE49-F238E27FC236}">
                      <a16:creationId xmlns="" xmlns:a16="http://schemas.microsoft.com/office/drawing/2014/main" id="{ACAE9C8B-6978-49A2-9269-224F18956BA1}"/>
                    </a:ext>
                  </a:extLst>
                </p:cNvPr>
                <p:cNvSpPr>
                  <a:spLocks/>
                </p:cNvSpPr>
                <p:nvPr/>
              </p:nvSpPr>
              <p:spPr bwMode="auto">
                <a:xfrm>
                  <a:off x="5512" y="2015"/>
                  <a:ext cx="133" cy="130"/>
                </a:xfrm>
                <a:custGeom>
                  <a:avLst/>
                  <a:gdLst>
                    <a:gd name="T0" fmla="*/ 1 w 56"/>
                    <a:gd name="T1" fmla="*/ 30 h 55"/>
                    <a:gd name="T2" fmla="*/ 25 w 56"/>
                    <a:gd name="T3" fmla="*/ 1 h 55"/>
                    <a:gd name="T4" fmla="*/ 54 w 56"/>
                    <a:gd name="T5" fmla="*/ 25 h 55"/>
                    <a:gd name="T6" fmla="*/ 30 w 56"/>
                    <a:gd name="T7" fmla="*/ 54 h 55"/>
                    <a:gd name="T8" fmla="*/ 1 w 56"/>
                    <a:gd name="T9" fmla="*/ 30 h 55"/>
                  </a:gdLst>
                  <a:ahLst/>
                  <a:cxnLst>
                    <a:cxn ang="0">
                      <a:pos x="T0" y="T1"/>
                    </a:cxn>
                    <a:cxn ang="0">
                      <a:pos x="T2" y="T3"/>
                    </a:cxn>
                    <a:cxn ang="0">
                      <a:pos x="T4" y="T5"/>
                    </a:cxn>
                    <a:cxn ang="0">
                      <a:pos x="T6" y="T7"/>
                    </a:cxn>
                    <a:cxn ang="0">
                      <a:pos x="T8" y="T9"/>
                    </a:cxn>
                  </a:cxnLst>
                  <a:rect l="0" t="0" r="r" b="b"/>
                  <a:pathLst>
                    <a:path w="56" h="55">
                      <a:moveTo>
                        <a:pt x="1" y="30"/>
                      </a:moveTo>
                      <a:cubicBezTo>
                        <a:pt x="0" y="16"/>
                        <a:pt x="11" y="3"/>
                        <a:pt x="25" y="1"/>
                      </a:cubicBezTo>
                      <a:cubicBezTo>
                        <a:pt x="40" y="0"/>
                        <a:pt x="53" y="11"/>
                        <a:pt x="54" y="25"/>
                      </a:cubicBezTo>
                      <a:cubicBezTo>
                        <a:pt x="56" y="40"/>
                        <a:pt x="45" y="53"/>
                        <a:pt x="30" y="54"/>
                      </a:cubicBezTo>
                      <a:cubicBezTo>
                        <a:pt x="16" y="55"/>
                        <a:pt x="3" y="45"/>
                        <a:pt x="1" y="30"/>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72" name="Freeform 110">
                  <a:extLst>
                    <a:ext uri="{FF2B5EF4-FFF2-40B4-BE49-F238E27FC236}">
                      <a16:creationId xmlns="" xmlns:a16="http://schemas.microsoft.com/office/drawing/2014/main" id="{62E8ADFA-25D2-4F41-B69B-D51C8CFB8F65}"/>
                    </a:ext>
                  </a:extLst>
                </p:cNvPr>
                <p:cNvSpPr>
                  <a:spLocks/>
                </p:cNvSpPr>
                <p:nvPr/>
              </p:nvSpPr>
              <p:spPr bwMode="auto">
                <a:xfrm>
                  <a:off x="5481" y="1771"/>
                  <a:ext cx="138" cy="137"/>
                </a:xfrm>
                <a:custGeom>
                  <a:avLst/>
                  <a:gdLst>
                    <a:gd name="T0" fmla="*/ 3 w 58"/>
                    <a:gd name="T1" fmla="*/ 35 h 58"/>
                    <a:gd name="T2" fmla="*/ 23 w 58"/>
                    <a:gd name="T3" fmla="*/ 3 h 58"/>
                    <a:gd name="T4" fmla="*/ 55 w 58"/>
                    <a:gd name="T5" fmla="*/ 23 h 58"/>
                    <a:gd name="T6" fmla="*/ 35 w 58"/>
                    <a:gd name="T7" fmla="*/ 55 h 58"/>
                    <a:gd name="T8" fmla="*/ 3 w 58"/>
                    <a:gd name="T9" fmla="*/ 35 h 58"/>
                  </a:gdLst>
                  <a:ahLst/>
                  <a:cxnLst>
                    <a:cxn ang="0">
                      <a:pos x="T0" y="T1"/>
                    </a:cxn>
                    <a:cxn ang="0">
                      <a:pos x="T2" y="T3"/>
                    </a:cxn>
                    <a:cxn ang="0">
                      <a:pos x="T4" y="T5"/>
                    </a:cxn>
                    <a:cxn ang="0">
                      <a:pos x="T6" y="T7"/>
                    </a:cxn>
                    <a:cxn ang="0">
                      <a:pos x="T8" y="T9"/>
                    </a:cxn>
                  </a:cxnLst>
                  <a:rect l="0" t="0" r="r" b="b"/>
                  <a:pathLst>
                    <a:path w="58" h="58">
                      <a:moveTo>
                        <a:pt x="3" y="35"/>
                      </a:moveTo>
                      <a:cubicBezTo>
                        <a:pt x="0" y="21"/>
                        <a:pt x="9" y="6"/>
                        <a:pt x="23" y="3"/>
                      </a:cubicBezTo>
                      <a:cubicBezTo>
                        <a:pt x="37" y="0"/>
                        <a:pt x="51" y="8"/>
                        <a:pt x="55" y="23"/>
                      </a:cubicBezTo>
                      <a:cubicBezTo>
                        <a:pt x="58" y="37"/>
                        <a:pt x="49" y="51"/>
                        <a:pt x="35" y="55"/>
                      </a:cubicBezTo>
                      <a:cubicBezTo>
                        <a:pt x="21" y="58"/>
                        <a:pt x="6" y="49"/>
                        <a:pt x="3" y="35"/>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73" name="Freeform 111">
                  <a:extLst>
                    <a:ext uri="{FF2B5EF4-FFF2-40B4-BE49-F238E27FC236}">
                      <a16:creationId xmlns="" xmlns:a16="http://schemas.microsoft.com/office/drawing/2014/main" id="{AD2A29A8-1667-4C1B-9ECF-8261A680765B}"/>
                    </a:ext>
                  </a:extLst>
                </p:cNvPr>
                <p:cNvSpPr>
                  <a:spLocks/>
                </p:cNvSpPr>
                <p:nvPr/>
              </p:nvSpPr>
              <p:spPr bwMode="auto">
                <a:xfrm>
                  <a:off x="5417" y="1532"/>
                  <a:ext cx="142" cy="144"/>
                </a:xfrm>
                <a:custGeom>
                  <a:avLst/>
                  <a:gdLst>
                    <a:gd name="T0" fmla="*/ 5 w 60"/>
                    <a:gd name="T1" fmla="*/ 40 h 61"/>
                    <a:gd name="T2" fmla="*/ 20 w 60"/>
                    <a:gd name="T3" fmla="*/ 6 h 61"/>
                    <a:gd name="T4" fmla="*/ 55 w 60"/>
                    <a:gd name="T5" fmla="*/ 21 h 61"/>
                    <a:gd name="T6" fmla="*/ 39 w 60"/>
                    <a:gd name="T7" fmla="*/ 55 h 61"/>
                    <a:gd name="T8" fmla="*/ 5 w 60"/>
                    <a:gd name="T9" fmla="*/ 40 h 61"/>
                  </a:gdLst>
                  <a:ahLst/>
                  <a:cxnLst>
                    <a:cxn ang="0">
                      <a:pos x="T0" y="T1"/>
                    </a:cxn>
                    <a:cxn ang="0">
                      <a:pos x="T2" y="T3"/>
                    </a:cxn>
                    <a:cxn ang="0">
                      <a:pos x="T4" y="T5"/>
                    </a:cxn>
                    <a:cxn ang="0">
                      <a:pos x="T6" y="T7"/>
                    </a:cxn>
                    <a:cxn ang="0">
                      <a:pos x="T8" y="T9"/>
                    </a:cxn>
                  </a:cxnLst>
                  <a:rect l="0" t="0" r="r" b="b"/>
                  <a:pathLst>
                    <a:path w="60" h="61">
                      <a:moveTo>
                        <a:pt x="5" y="40"/>
                      </a:moveTo>
                      <a:cubicBezTo>
                        <a:pt x="0" y="26"/>
                        <a:pt x="7" y="11"/>
                        <a:pt x="20" y="6"/>
                      </a:cubicBezTo>
                      <a:cubicBezTo>
                        <a:pt x="34" y="0"/>
                        <a:pt x="49" y="7"/>
                        <a:pt x="55" y="21"/>
                      </a:cubicBezTo>
                      <a:cubicBezTo>
                        <a:pt x="60" y="35"/>
                        <a:pt x="53" y="50"/>
                        <a:pt x="39" y="55"/>
                      </a:cubicBezTo>
                      <a:cubicBezTo>
                        <a:pt x="26" y="61"/>
                        <a:pt x="10" y="54"/>
                        <a:pt x="5" y="40"/>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74" name="Freeform 112">
                  <a:extLst>
                    <a:ext uri="{FF2B5EF4-FFF2-40B4-BE49-F238E27FC236}">
                      <a16:creationId xmlns="" xmlns:a16="http://schemas.microsoft.com/office/drawing/2014/main" id="{CC2C64A6-FC99-4A7C-A19C-387091B40A02}"/>
                    </a:ext>
                  </a:extLst>
                </p:cNvPr>
                <p:cNvSpPr>
                  <a:spLocks/>
                </p:cNvSpPr>
                <p:nvPr/>
              </p:nvSpPr>
              <p:spPr bwMode="auto">
                <a:xfrm>
                  <a:off x="5323" y="1307"/>
                  <a:ext cx="144" cy="144"/>
                </a:xfrm>
                <a:custGeom>
                  <a:avLst/>
                  <a:gdLst>
                    <a:gd name="T0" fmla="*/ 7 w 61"/>
                    <a:gd name="T1" fmla="*/ 44 h 61"/>
                    <a:gd name="T2" fmla="*/ 17 w 61"/>
                    <a:gd name="T3" fmla="*/ 8 h 61"/>
                    <a:gd name="T4" fmla="*/ 54 w 61"/>
                    <a:gd name="T5" fmla="*/ 18 h 61"/>
                    <a:gd name="T6" fmla="*/ 43 w 61"/>
                    <a:gd name="T7" fmla="*/ 54 h 61"/>
                    <a:gd name="T8" fmla="*/ 7 w 61"/>
                    <a:gd name="T9" fmla="*/ 44 h 61"/>
                  </a:gdLst>
                  <a:ahLst/>
                  <a:cxnLst>
                    <a:cxn ang="0">
                      <a:pos x="T0" y="T1"/>
                    </a:cxn>
                    <a:cxn ang="0">
                      <a:pos x="T2" y="T3"/>
                    </a:cxn>
                    <a:cxn ang="0">
                      <a:pos x="T4" y="T5"/>
                    </a:cxn>
                    <a:cxn ang="0">
                      <a:pos x="T6" y="T7"/>
                    </a:cxn>
                    <a:cxn ang="0">
                      <a:pos x="T8" y="T9"/>
                    </a:cxn>
                  </a:cxnLst>
                  <a:rect l="0" t="0" r="r" b="b"/>
                  <a:pathLst>
                    <a:path w="61" h="61">
                      <a:moveTo>
                        <a:pt x="7" y="44"/>
                      </a:moveTo>
                      <a:cubicBezTo>
                        <a:pt x="0" y="31"/>
                        <a:pt x="5" y="15"/>
                        <a:pt x="17" y="8"/>
                      </a:cubicBezTo>
                      <a:cubicBezTo>
                        <a:pt x="30" y="0"/>
                        <a:pt x="46" y="5"/>
                        <a:pt x="54" y="18"/>
                      </a:cubicBezTo>
                      <a:cubicBezTo>
                        <a:pt x="61" y="31"/>
                        <a:pt x="56" y="47"/>
                        <a:pt x="43" y="54"/>
                      </a:cubicBezTo>
                      <a:cubicBezTo>
                        <a:pt x="30" y="61"/>
                        <a:pt x="14" y="57"/>
                        <a:pt x="7" y="4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75" name="Freeform 113">
                  <a:extLst>
                    <a:ext uri="{FF2B5EF4-FFF2-40B4-BE49-F238E27FC236}">
                      <a16:creationId xmlns="" xmlns:a16="http://schemas.microsoft.com/office/drawing/2014/main" id="{A2050742-F92C-4D96-A607-ACDB75464818}"/>
                    </a:ext>
                  </a:extLst>
                </p:cNvPr>
                <p:cNvSpPr>
                  <a:spLocks/>
                </p:cNvSpPr>
                <p:nvPr/>
              </p:nvSpPr>
              <p:spPr bwMode="auto">
                <a:xfrm>
                  <a:off x="5200" y="1101"/>
                  <a:ext cx="142" cy="142"/>
                </a:xfrm>
                <a:custGeom>
                  <a:avLst/>
                  <a:gdLst>
                    <a:gd name="T0" fmla="*/ 9 w 60"/>
                    <a:gd name="T1" fmla="*/ 46 h 60"/>
                    <a:gd name="T2" fmla="*/ 14 w 60"/>
                    <a:gd name="T3" fmla="*/ 8 h 60"/>
                    <a:gd name="T4" fmla="*/ 51 w 60"/>
                    <a:gd name="T5" fmla="*/ 14 h 60"/>
                    <a:gd name="T6" fmla="*/ 46 w 60"/>
                    <a:gd name="T7" fmla="*/ 51 h 60"/>
                    <a:gd name="T8" fmla="*/ 9 w 60"/>
                    <a:gd name="T9" fmla="*/ 46 h 60"/>
                  </a:gdLst>
                  <a:ahLst/>
                  <a:cxnLst>
                    <a:cxn ang="0">
                      <a:pos x="T0" y="T1"/>
                    </a:cxn>
                    <a:cxn ang="0">
                      <a:pos x="T2" y="T3"/>
                    </a:cxn>
                    <a:cxn ang="0">
                      <a:pos x="T4" y="T5"/>
                    </a:cxn>
                    <a:cxn ang="0">
                      <a:pos x="T6" y="T7"/>
                    </a:cxn>
                    <a:cxn ang="0">
                      <a:pos x="T8" y="T9"/>
                    </a:cxn>
                  </a:cxnLst>
                  <a:rect l="0" t="0" r="r" b="b"/>
                  <a:pathLst>
                    <a:path w="60" h="60">
                      <a:moveTo>
                        <a:pt x="9" y="46"/>
                      </a:moveTo>
                      <a:cubicBezTo>
                        <a:pt x="0" y="34"/>
                        <a:pt x="2" y="17"/>
                        <a:pt x="14" y="8"/>
                      </a:cubicBezTo>
                      <a:cubicBezTo>
                        <a:pt x="26" y="0"/>
                        <a:pt x="42" y="2"/>
                        <a:pt x="51" y="14"/>
                      </a:cubicBezTo>
                      <a:cubicBezTo>
                        <a:pt x="60" y="25"/>
                        <a:pt x="58" y="42"/>
                        <a:pt x="46" y="51"/>
                      </a:cubicBezTo>
                      <a:cubicBezTo>
                        <a:pt x="34" y="60"/>
                        <a:pt x="18" y="57"/>
                        <a:pt x="9" y="46"/>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76" name="Freeform 114">
                  <a:extLst>
                    <a:ext uri="{FF2B5EF4-FFF2-40B4-BE49-F238E27FC236}">
                      <a16:creationId xmlns="" xmlns:a16="http://schemas.microsoft.com/office/drawing/2014/main" id="{47E2FF3E-7F54-48ED-A57A-6E3AFBC96994}"/>
                    </a:ext>
                  </a:extLst>
                </p:cNvPr>
                <p:cNvSpPr>
                  <a:spLocks/>
                </p:cNvSpPr>
                <p:nvPr/>
              </p:nvSpPr>
              <p:spPr bwMode="auto">
                <a:xfrm>
                  <a:off x="5051" y="912"/>
                  <a:ext cx="137" cy="139"/>
                </a:xfrm>
                <a:custGeom>
                  <a:avLst/>
                  <a:gdLst>
                    <a:gd name="T0" fmla="*/ 10 w 58"/>
                    <a:gd name="T1" fmla="*/ 48 h 59"/>
                    <a:gd name="T2" fmla="*/ 10 w 58"/>
                    <a:gd name="T3" fmla="*/ 11 h 59"/>
                    <a:gd name="T4" fmla="*/ 48 w 58"/>
                    <a:gd name="T5" fmla="*/ 11 h 59"/>
                    <a:gd name="T6" fmla="*/ 48 w 58"/>
                    <a:gd name="T7" fmla="*/ 48 h 59"/>
                    <a:gd name="T8" fmla="*/ 10 w 58"/>
                    <a:gd name="T9" fmla="*/ 48 h 59"/>
                  </a:gdLst>
                  <a:ahLst/>
                  <a:cxnLst>
                    <a:cxn ang="0">
                      <a:pos x="T0" y="T1"/>
                    </a:cxn>
                    <a:cxn ang="0">
                      <a:pos x="T2" y="T3"/>
                    </a:cxn>
                    <a:cxn ang="0">
                      <a:pos x="T4" y="T5"/>
                    </a:cxn>
                    <a:cxn ang="0">
                      <a:pos x="T6" y="T7"/>
                    </a:cxn>
                    <a:cxn ang="0">
                      <a:pos x="T8" y="T9"/>
                    </a:cxn>
                  </a:cxnLst>
                  <a:rect l="0" t="0" r="r" b="b"/>
                  <a:pathLst>
                    <a:path w="58" h="59">
                      <a:moveTo>
                        <a:pt x="10" y="48"/>
                      </a:moveTo>
                      <a:cubicBezTo>
                        <a:pt x="0" y="38"/>
                        <a:pt x="0" y="21"/>
                        <a:pt x="10" y="11"/>
                      </a:cubicBezTo>
                      <a:cubicBezTo>
                        <a:pt x="20" y="0"/>
                        <a:pt x="37" y="0"/>
                        <a:pt x="48" y="11"/>
                      </a:cubicBezTo>
                      <a:cubicBezTo>
                        <a:pt x="58" y="21"/>
                        <a:pt x="58" y="38"/>
                        <a:pt x="48" y="48"/>
                      </a:cubicBezTo>
                      <a:cubicBezTo>
                        <a:pt x="37" y="59"/>
                        <a:pt x="21" y="59"/>
                        <a:pt x="10" y="48"/>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77" name="Freeform 115">
                  <a:extLst>
                    <a:ext uri="{FF2B5EF4-FFF2-40B4-BE49-F238E27FC236}">
                      <a16:creationId xmlns="" xmlns:a16="http://schemas.microsoft.com/office/drawing/2014/main" id="{535E9FF6-5677-44FA-B63D-FE8B04AC1CF0}"/>
                    </a:ext>
                  </a:extLst>
                </p:cNvPr>
                <p:cNvSpPr>
                  <a:spLocks/>
                </p:cNvSpPr>
                <p:nvPr/>
              </p:nvSpPr>
              <p:spPr bwMode="auto">
                <a:xfrm>
                  <a:off x="4871" y="744"/>
                  <a:ext cx="142" cy="142"/>
                </a:xfrm>
                <a:custGeom>
                  <a:avLst/>
                  <a:gdLst>
                    <a:gd name="T0" fmla="*/ 14 w 60"/>
                    <a:gd name="T1" fmla="*/ 51 h 60"/>
                    <a:gd name="T2" fmla="*/ 9 w 60"/>
                    <a:gd name="T3" fmla="*/ 14 h 60"/>
                    <a:gd name="T4" fmla="*/ 46 w 60"/>
                    <a:gd name="T5" fmla="*/ 9 h 60"/>
                    <a:gd name="T6" fmla="*/ 51 w 60"/>
                    <a:gd name="T7" fmla="*/ 46 h 60"/>
                    <a:gd name="T8" fmla="*/ 14 w 60"/>
                    <a:gd name="T9" fmla="*/ 51 h 60"/>
                  </a:gdLst>
                  <a:ahLst/>
                  <a:cxnLst>
                    <a:cxn ang="0">
                      <a:pos x="T0" y="T1"/>
                    </a:cxn>
                    <a:cxn ang="0">
                      <a:pos x="T2" y="T3"/>
                    </a:cxn>
                    <a:cxn ang="0">
                      <a:pos x="T4" y="T5"/>
                    </a:cxn>
                    <a:cxn ang="0">
                      <a:pos x="T6" y="T7"/>
                    </a:cxn>
                    <a:cxn ang="0">
                      <a:pos x="T8" y="T9"/>
                    </a:cxn>
                  </a:cxnLst>
                  <a:rect l="0" t="0" r="r" b="b"/>
                  <a:pathLst>
                    <a:path w="60" h="60">
                      <a:moveTo>
                        <a:pt x="14" y="51"/>
                      </a:moveTo>
                      <a:cubicBezTo>
                        <a:pt x="3" y="42"/>
                        <a:pt x="0" y="26"/>
                        <a:pt x="9" y="14"/>
                      </a:cubicBezTo>
                      <a:cubicBezTo>
                        <a:pt x="18" y="2"/>
                        <a:pt x="34" y="0"/>
                        <a:pt x="46" y="9"/>
                      </a:cubicBezTo>
                      <a:cubicBezTo>
                        <a:pt x="58" y="18"/>
                        <a:pt x="60" y="34"/>
                        <a:pt x="51" y="46"/>
                      </a:cubicBezTo>
                      <a:cubicBezTo>
                        <a:pt x="43" y="58"/>
                        <a:pt x="26" y="60"/>
                        <a:pt x="14" y="51"/>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78" name="Freeform 116">
                  <a:extLst>
                    <a:ext uri="{FF2B5EF4-FFF2-40B4-BE49-F238E27FC236}">
                      <a16:creationId xmlns="" xmlns:a16="http://schemas.microsoft.com/office/drawing/2014/main" id="{6F41AF0B-8CD2-4B3A-8C91-D52E325F34A7}"/>
                    </a:ext>
                  </a:extLst>
                </p:cNvPr>
                <p:cNvSpPr>
                  <a:spLocks/>
                </p:cNvSpPr>
                <p:nvPr/>
              </p:nvSpPr>
              <p:spPr bwMode="auto">
                <a:xfrm>
                  <a:off x="4672" y="602"/>
                  <a:ext cx="144" cy="144"/>
                </a:xfrm>
                <a:custGeom>
                  <a:avLst/>
                  <a:gdLst>
                    <a:gd name="T0" fmla="*/ 18 w 61"/>
                    <a:gd name="T1" fmla="*/ 54 h 61"/>
                    <a:gd name="T2" fmla="*/ 7 w 61"/>
                    <a:gd name="T3" fmla="*/ 18 h 61"/>
                    <a:gd name="T4" fmla="*/ 43 w 61"/>
                    <a:gd name="T5" fmla="*/ 7 h 61"/>
                    <a:gd name="T6" fmla="*/ 54 w 61"/>
                    <a:gd name="T7" fmla="*/ 43 h 61"/>
                    <a:gd name="T8" fmla="*/ 18 w 61"/>
                    <a:gd name="T9" fmla="*/ 54 h 61"/>
                  </a:gdLst>
                  <a:ahLst/>
                  <a:cxnLst>
                    <a:cxn ang="0">
                      <a:pos x="T0" y="T1"/>
                    </a:cxn>
                    <a:cxn ang="0">
                      <a:pos x="T2" y="T3"/>
                    </a:cxn>
                    <a:cxn ang="0">
                      <a:pos x="T4" y="T5"/>
                    </a:cxn>
                    <a:cxn ang="0">
                      <a:pos x="T6" y="T7"/>
                    </a:cxn>
                    <a:cxn ang="0">
                      <a:pos x="T8" y="T9"/>
                    </a:cxn>
                  </a:cxnLst>
                  <a:rect l="0" t="0" r="r" b="b"/>
                  <a:pathLst>
                    <a:path w="61" h="61">
                      <a:moveTo>
                        <a:pt x="18" y="54"/>
                      </a:moveTo>
                      <a:cubicBezTo>
                        <a:pt x="5" y="47"/>
                        <a:pt x="0" y="31"/>
                        <a:pt x="7" y="18"/>
                      </a:cubicBezTo>
                      <a:cubicBezTo>
                        <a:pt x="14" y="5"/>
                        <a:pt x="30" y="0"/>
                        <a:pt x="43" y="7"/>
                      </a:cubicBezTo>
                      <a:cubicBezTo>
                        <a:pt x="56" y="14"/>
                        <a:pt x="61" y="31"/>
                        <a:pt x="54" y="43"/>
                      </a:cubicBezTo>
                      <a:cubicBezTo>
                        <a:pt x="47" y="56"/>
                        <a:pt x="31" y="61"/>
                        <a:pt x="18" y="5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79" name="Freeform 117">
                  <a:extLst>
                    <a:ext uri="{FF2B5EF4-FFF2-40B4-BE49-F238E27FC236}">
                      <a16:creationId xmlns="" xmlns:a16="http://schemas.microsoft.com/office/drawing/2014/main" id="{98A6AE8E-2C2D-4B2F-A9D5-DA5EF3C0CF76}"/>
                    </a:ext>
                  </a:extLst>
                </p:cNvPr>
                <p:cNvSpPr>
                  <a:spLocks/>
                </p:cNvSpPr>
                <p:nvPr/>
              </p:nvSpPr>
              <p:spPr bwMode="auto">
                <a:xfrm>
                  <a:off x="4457" y="493"/>
                  <a:ext cx="142" cy="142"/>
                </a:xfrm>
                <a:custGeom>
                  <a:avLst/>
                  <a:gdLst>
                    <a:gd name="T0" fmla="*/ 21 w 60"/>
                    <a:gd name="T1" fmla="*/ 54 h 60"/>
                    <a:gd name="T2" fmla="*/ 6 w 60"/>
                    <a:gd name="T3" fmla="*/ 20 h 60"/>
                    <a:gd name="T4" fmla="*/ 40 w 60"/>
                    <a:gd name="T5" fmla="*/ 5 h 60"/>
                    <a:gd name="T6" fmla="*/ 55 w 60"/>
                    <a:gd name="T7" fmla="*/ 39 h 60"/>
                    <a:gd name="T8" fmla="*/ 21 w 60"/>
                    <a:gd name="T9" fmla="*/ 54 h 60"/>
                  </a:gdLst>
                  <a:ahLst/>
                  <a:cxnLst>
                    <a:cxn ang="0">
                      <a:pos x="T0" y="T1"/>
                    </a:cxn>
                    <a:cxn ang="0">
                      <a:pos x="T2" y="T3"/>
                    </a:cxn>
                    <a:cxn ang="0">
                      <a:pos x="T4" y="T5"/>
                    </a:cxn>
                    <a:cxn ang="0">
                      <a:pos x="T6" y="T7"/>
                    </a:cxn>
                    <a:cxn ang="0">
                      <a:pos x="T8" y="T9"/>
                    </a:cxn>
                  </a:cxnLst>
                  <a:rect l="0" t="0" r="r" b="b"/>
                  <a:pathLst>
                    <a:path w="60" h="60">
                      <a:moveTo>
                        <a:pt x="21" y="54"/>
                      </a:moveTo>
                      <a:cubicBezTo>
                        <a:pt x="7" y="49"/>
                        <a:pt x="0" y="34"/>
                        <a:pt x="6" y="20"/>
                      </a:cubicBezTo>
                      <a:cubicBezTo>
                        <a:pt x="11" y="6"/>
                        <a:pt x="26" y="0"/>
                        <a:pt x="40" y="5"/>
                      </a:cubicBezTo>
                      <a:cubicBezTo>
                        <a:pt x="53" y="10"/>
                        <a:pt x="60" y="25"/>
                        <a:pt x="55" y="39"/>
                      </a:cubicBezTo>
                      <a:cubicBezTo>
                        <a:pt x="50" y="53"/>
                        <a:pt x="35" y="60"/>
                        <a:pt x="21" y="5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80" name="Freeform 118">
                  <a:extLst>
                    <a:ext uri="{FF2B5EF4-FFF2-40B4-BE49-F238E27FC236}">
                      <a16:creationId xmlns="" xmlns:a16="http://schemas.microsoft.com/office/drawing/2014/main" id="{4A779C19-F4C5-4EDA-94C7-267393BD9063}"/>
                    </a:ext>
                  </a:extLst>
                </p:cNvPr>
                <p:cNvSpPr>
                  <a:spLocks/>
                </p:cNvSpPr>
                <p:nvPr/>
              </p:nvSpPr>
              <p:spPr bwMode="auto">
                <a:xfrm>
                  <a:off x="4229" y="412"/>
                  <a:ext cx="140" cy="140"/>
                </a:xfrm>
                <a:custGeom>
                  <a:avLst/>
                  <a:gdLst>
                    <a:gd name="T0" fmla="*/ 24 w 59"/>
                    <a:gd name="T1" fmla="*/ 55 h 59"/>
                    <a:gd name="T2" fmla="*/ 4 w 59"/>
                    <a:gd name="T3" fmla="*/ 24 h 59"/>
                    <a:gd name="T4" fmla="*/ 35 w 59"/>
                    <a:gd name="T5" fmla="*/ 4 h 59"/>
                    <a:gd name="T6" fmla="*/ 55 w 59"/>
                    <a:gd name="T7" fmla="*/ 35 h 59"/>
                    <a:gd name="T8" fmla="*/ 24 w 59"/>
                    <a:gd name="T9" fmla="*/ 55 h 59"/>
                  </a:gdLst>
                  <a:ahLst/>
                  <a:cxnLst>
                    <a:cxn ang="0">
                      <a:pos x="T0" y="T1"/>
                    </a:cxn>
                    <a:cxn ang="0">
                      <a:pos x="T2" y="T3"/>
                    </a:cxn>
                    <a:cxn ang="0">
                      <a:pos x="T4" y="T5"/>
                    </a:cxn>
                    <a:cxn ang="0">
                      <a:pos x="T6" y="T7"/>
                    </a:cxn>
                    <a:cxn ang="0">
                      <a:pos x="T8" y="T9"/>
                    </a:cxn>
                  </a:cxnLst>
                  <a:rect l="0" t="0" r="r" b="b"/>
                  <a:pathLst>
                    <a:path w="59" h="59">
                      <a:moveTo>
                        <a:pt x="24" y="55"/>
                      </a:moveTo>
                      <a:cubicBezTo>
                        <a:pt x="9" y="52"/>
                        <a:pt x="0" y="38"/>
                        <a:pt x="4" y="24"/>
                      </a:cubicBezTo>
                      <a:cubicBezTo>
                        <a:pt x="7" y="9"/>
                        <a:pt x="21" y="0"/>
                        <a:pt x="35" y="4"/>
                      </a:cubicBezTo>
                      <a:cubicBezTo>
                        <a:pt x="50" y="7"/>
                        <a:pt x="59" y="21"/>
                        <a:pt x="55" y="35"/>
                      </a:cubicBezTo>
                      <a:cubicBezTo>
                        <a:pt x="52" y="50"/>
                        <a:pt x="38" y="59"/>
                        <a:pt x="24" y="55"/>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81" name="Freeform 119">
                  <a:extLst>
                    <a:ext uri="{FF2B5EF4-FFF2-40B4-BE49-F238E27FC236}">
                      <a16:creationId xmlns="" xmlns:a16="http://schemas.microsoft.com/office/drawing/2014/main" id="{24D86833-ACCF-4A64-AF43-D96CA9EE5D1C}"/>
                    </a:ext>
                  </a:extLst>
                </p:cNvPr>
                <p:cNvSpPr>
                  <a:spLocks/>
                </p:cNvSpPr>
                <p:nvPr/>
              </p:nvSpPr>
              <p:spPr bwMode="auto">
                <a:xfrm>
                  <a:off x="3995" y="370"/>
                  <a:ext cx="133" cy="130"/>
                </a:xfrm>
                <a:custGeom>
                  <a:avLst/>
                  <a:gdLst>
                    <a:gd name="T0" fmla="*/ 26 w 56"/>
                    <a:gd name="T1" fmla="*/ 54 h 55"/>
                    <a:gd name="T2" fmla="*/ 1 w 56"/>
                    <a:gd name="T3" fmla="*/ 25 h 55"/>
                    <a:gd name="T4" fmla="*/ 30 w 56"/>
                    <a:gd name="T5" fmla="*/ 1 h 55"/>
                    <a:gd name="T6" fmla="*/ 54 w 56"/>
                    <a:gd name="T7" fmla="*/ 30 h 55"/>
                    <a:gd name="T8" fmla="*/ 26 w 56"/>
                    <a:gd name="T9" fmla="*/ 54 h 55"/>
                  </a:gdLst>
                  <a:ahLst/>
                  <a:cxnLst>
                    <a:cxn ang="0">
                      <a:pos x="T0" y="T1"/>
                    </a:cxn>
                    <a:cxn ang="0">
                      <a:pos x="T2" y="T3"/>
                    </a:cxn>
                    <a:cxn ang="0">
                      <a:pos x="T4" y="T5"/>
                    </a:cxn>
                    <a:cxn ang="0">
                      <a:pos x="T6" y="T7"/>
                    </a:cxn>
                    <a:cxn ang="0">
                      <a:pos x="T8" y="T9"/>
                    </a:cxn>
                  </a:cxnLst>
                  <a:rect l="0" t="0" r="r" b="b"/>
                  <a:pathLst>
                    <a:path w="56" h="55">
                      <a:moveTo>
                        <a:pt x="26" y="54"/>
                      </a:moveTo>
                      <a:cubicBezTo>
                        <a:pt x="11" y="53"/>
                        <a:pt x="0" y="40"/>
                        <a:pt x="1" y="25"/>
                      </a:cubicBezTo>
                      <a:cubicBezTo>
                        <a:pt x="3" y="11"/>
                        <a:pt x="16" y="0"/>
                        <a:pt x="30" y="1"/>
                      </a:cubicBezTo>
                      <a:cubicBezTo>
                        <a:pt x="45" y="2"/>
                        <a:pt x="56" y="15"/>
                        <a:pt x="54" y="30"/>
                      </a:cubicBezTo>
                      <a:cubicBezTo>
                        <a:pt x="53" y="44"/>
                        <a:pt x="40" y="55"/>
                        <a:pt x="26" y="5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82" name="Freeform 120">
                  <a:extLst>
                    <a:ext uri="{FF2B5EF4-FFF2-40B4-BE49-F238E27FC236}">
                      <a16:creationId xmlns="" xmlns:a16="http://schemas.microsoft.com/office/drawing/2014/main" id="{215D7877-3069-4194-BC1B-493E0A2F94E4}"/>
                    </a:ext>
                  </a:extLst>
                </p:cNvPr>
                <p:cNvSpPr>
                  <a:spLocks/>
                </p:cNvSpPr>
                <p:nvPr/>
              </p:nvSpPr>
              <p:spPr bwMode="auto">
                <a:xfrm>
                  <a:off x="3754" y="355"/>
                  <a:ext cx="130" cy="131"/>
                </a:xfrm>
                <a:custGeom>
                  <a:avLst/>
                  <a:gdLst>
                    <a:gd name="T0" fmla="*/ 29 w 55"/>
                    <a:gd name="T1" fmla="*/ 54 h 55"/>
                    <a:gd name="T2" fmla="*/ 1 w 55"/>
                    <a:gd name="T3" fmla="*/ 29 h 55"/>
                    <a:gd name="T4" fmla="*/ 26 w 55"/>
                    <a:gd name="T5" fmla="*/ 1 h 55"/>
                    <a:gd name="T6" fmla="*/ 54 w 55"/>
                    <a:gd name="T7" fmla="*/ 26 h 55"/>
                    <a:gd name="T8" fmla="*/ 29 w 55"/>
                    <a:gd name="T9" fmla="*/ 54 h 55"/>
                  </a:gdLst>
                  <a:ahLst/>
                  <a:cxnLst>
                    <a:cxn ang="0">
                      <a:pos x="T0" y="T1"/>
                    </a:cxn>
                    <a:cxn ang="0">
                      <a:pos x="T2" y="T3"/>
                    </a:cxn>
                    <a:cxn ang="0">
                      <a:pos x="T4" y="T5"/>
                    </a:cxn>
                    <a:cxn ang="0">
                      <a:pos x="T6" y="T7"/>
                    </a:cxn>
                    <a:cxn ang="0">
                      <a:pos x="T8" y="T9"/>
                    </a:cxn>
                  </a:cxnLst>
                  <a:rect l="0" t="0" r="r" b="b"/>
                  <a:pathLst>
                    <a:path w="55" h="55">
                      <a:moveTo>
                        <a:pt x="29" y="54"/>
                      </a:moveTo>
                      <a:cubicBezTo>
                        <a:pt x="14" y="55"/>
                        <a:pt x="2" y="43"/>
                        <a:pt x="1" y="29"/>
                      </a:cubicBezTo>
                      <a:cubicBezTo>
                        <a:pt x="0" y="14"/>
                        <a:pt x="11" y="2"/>
                        <a:pt x="26" y="1"/>
                      </a:cubicBezTo>
                      <a:cubicBezTo>
                        <a:pt x="41" y="0"/>
                        <a:pt x="53" y="11"/>
                        <a:pt x="54" y="26"/>
                      </a:cubicBezTo>
                      <a:cubicBezTo>
                        <a:pt x="55" y="41"/>
                        <a:pt x="43" y="53"/>
                        <a:pt x="29" y="5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83" name="Freeform 121">
                  <a:extLst>
                    <a:ext uri="{FF2B5EF4-FFF2-40B4-BE49-F238E27FC236}">
                      <a16:creationId xmlns="" xmlns:a16="http://schemas.microsoft.com/office/drawing/2014/main" id="{C814EC17-DED8-447D-9FE0-C8952022DFCF}"/>
                    </a:ext>
                  </a:extLst>
                </p:cNvPr>
                <p:cNvSpPr>
                  <a:spLocks/>
                </p:cNvSpPr>
                <p:nvPr/>
              </p:nvSpPr>
              <p:spPr bwMode="auto">
                <a:xfrm>
                  <a:off x="3507" y="372"/>
                  <a:ext cx="138" cy="137"/>
                </a:xfrm>
                <a:custGeom>
                  <a:avLst/>
                  <a:gdLst>
                    <a:gd name="T0" fmla="*/ 34 w 58"/>
                    <a:gd name="T1" fmla="*/ 55 h 58"/>
                    <a:gd name="T2" fmla="*/ 3 w 58"/>
                    <a:gd name="T3" fmla="*/ 34 h 58"/>
                    <a:gd name="T4" fmla="*/ 24 w 58"/>
                    <a:gd name="T5" fmla="*/ 3 h 58"/>
                    <a:gd name="T6" fmla="*/ 55 w 58"/>
                    <a:gd name="T7" fmla="*/ 24 h 58"/>
                    <a:gd name="T8" fmla="*/ 34 w 58"/>
                    <a:gd name="T9" fmla="*/ 55 h 58"/>
                  </a:gdLst>
                  <a:ahLst/>
                  <a:cxnLst>
                    <a:cxn ang="0">
                      <a:pos x="T0" y="T1"/>
                    </a:cxn>
                    <a:cxn ang="0">
                      <a:pos x="T2" y="T3"/>
                    </a:cxn>
                    <a:cxn ang="0">
                      <a:pos x="T4" y="T5"/>
                    </a:cxn>
                    <a:cxn ang="0">
                      <a:pos x="T6" y="T7"/>
                    </a:cxn>
                    <a:cxn ang="0">
                      <a:pos x="T8" y="T9"/>
                    </a:cxn>
                  </a:cxnLst>
                  <a:rect l="0" t="0" r="r" b="b"/>
                  <a:pathLst>
                    <a:path w="58" h="58">
                      <a:moveTo>
                        <a:pt x="34" y="55"/>
                      </a:moveTo>
                      <a:cubicBezTo>
                        <a:pt x="20" y="58"/>
                        <a:pt x="6" y="48"/>
                        <a:pt x="3" y="34"/>
                      </a:cubicBezTo>
                      <a:cubicBezTo>
                        <a:pt x="0" y="20"/>
                        <a:pt x="10" y="6"/>
                        <a:pt x="24" y="3"/>
                      </a:cubicBezTo>
                      <a:cubicBezTo>
                        <a:pt x="38" y="0"/>
                        <a:pt x="52" y="9"/>
                        <a:pt x="55" y="24"/>
                      </a:cubicBezTo>
                      <a:cubicBezTo>
                        <a:pt x="58" y="38"/>
                        <a:pt x="49" y="52"/>
                        <a:pt x="34" y="55"/>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84" name="Freeform 122">
                  <a:extLst>
                    <a:ext uri="{FF2B5EF4-FFF2-40B4-BE49-F238E27FC236}">
                      <a16:creationId xmlns="" xmlns:a16="http://schemas.microsoft.com/office/drawing/2014/main" id="{3E9155BF-5809-4FC3-BAA2-19E37B0F08EC}"/>
                    </a:ext>
                  </a:extLst>
                </p:cNvPr>
                <p:cNvSpPr>
                  <a:spLocks/>
                </p:cNvSpPr>
                <p:nvPr/>
              </p:nvSpPr>
              <p:spPr bwMode="auto">
                <a:xfrm>
                  <a:off x="3268" y="422"/>
                  <a:ext cx="142" cy="142"/>
                </a:xfrm>
                <a:custGeom>
                  <a:avLst/>
                  <a:gdLst>
                    <a:gd name="T0" fmla="*/ 39 w 60"/>
                    <a:gd name="T1" fmla="*/ 55 h 60"/>
                    <a:gd name="T2" fmla="*/ 5 w 60"/>
                    <a:gd name="T3" fmla="*/ 39 h 60"/>
                    <a:gd name="T4" fmla="*/ 21 w 60"/>
                    <a:gd name="T5" fmla="*/ 5 h 60"/>
                    <a:gd name="T6" fmla="*/ 55 w 60"/>
                    <a:gd name="T7" fmla="*/ 22 h 60"/>
                    <a:gd name="T8" fmla="*/ 39 w 60"/>
                    <a:gd name="T9" fmla="*/ 55 h 60"/>
                  </a:gdLst>
                  <a:ahLst/>
                  <a:cxnLst>
                    <a:cxn ang="0">
                      <a:pos x="T0" y="T1"/>
                    </a:cxn>
                    <a:cxn ang="0">
                      <a:pos x="T2" y="T3"/>
                    </a:cxn>
                    <a:cxn ang="0">
                      <a:pos x="T4" y="T5"/>
                    </a:cxn>
                    <a:cxn ang="0">
                      <a:pos x="T6" y="T7"/>
                    </a:cxn>
                    <a:cxn ang="0">
                      <a:pos x="T8" y="T9"/>
                    </a:cxn>
                  </a:cxnLst>
                  <a:rect l="0" t="0" r="r" b="b"/>
                  <a:pathLst>
                    <a:path w="60" h="60">
                      <a:moveTo>
                        <a:pt x="39" y="55"/>
                      </a:moveTo>
                      <a:cubicBezTo>
                        <a:pt x="25" y="60"/>
                        <a:pt x="10" y="53"/>
                        <a:pt x="5" y="39"/>
                      </a:cubicBezTo>
                      <a:cubicBezTo>
                        <a:pt x="0" y="25"/>
                        <a:pt x="7" y="10"/>
                        <a:pt x="21" y="5"/>
                      </a:cubicBezTo>
                      <a:cubicBezTo>
                        <a:pt x="35" y="0"/>
                        <a:pt x="50" y="8"/>
                        <a:pt x="55" y="22"/>
                      </a:cubicBezTo>
                      <a:cubicBezTo>
                        <a:pt x="60" y="35"/>
                        <a:pt x="53" y="51"/>
                        <a:pt x="39" y="55"/>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85" name="Freeform 123">
                  <a:extLst>
                    <a:ext uri="{FF2B5EF4-FFF2-40B4-BE49-F238E27FC236}">
                      <a16:creationId xmlns="" xmlns:a16="http://schemas.microsoft.com/office/drawing/2014/main" id="{204D4126-3DD4-4FAA-A3A2-EAAAE6DC1C47}"/>
                    </a:ext>
                  </a:extLst>
                </p:cNvPr>
                <p:cNvSpPr>
                  <a:spLocks/>
                </p:cNvSpPr>
                <p:nvPr/>
              </p:nvSpPr>
              <p:spPr bwMode="auto">
                <a:xfrm>
                  <a:off x="3041" y="507"/>
                  <a:ext cx="142" cy="144"/>
                </a:xfrm>
                <a:custGeom>
                  <a:avLst/>
                  <a:gdLst>
                    <a:gd name="T0" fmla="*/ 42 w 60"/>
                    <a:gd name="T1" fmla="*/ 54 h 61"/>
                    <a:gd name="T2" fmla="*/ 6 w 60"/>
                    <a:gd name="T3" fmla="*/ 43 h 61"/>
                    <a:gd name="T4" fmla="*/ 18 w 60"/>
                    <a:gd name="T5" fmla="*/ 7 h 61"/>
                    <a:gd name="T6" fmla="*/ 54 w 60"/>
                    <a:gd name="T7" fmla="*/ 18 h 61"/>
                    <a:gd name="T8" fmla="*/ 42 w 60"/>
                    <a:gd name="T9" fmla="*/ 54 h 61"/>
                  </a:gdLst>
                  <a:ahLst/>
                  <a:cxnLst>
                    <a:cxn ang="0">
                      <a:pos x="T0" y="T1"/>
                    </a:cxn>
                    <a:cxn ang="0">
                      <a:pos x="T2" y="T3"/>
                    </a:cxn>
                    <a:cxn ang="0">
                      <a:pos x="T4" y="T5"/>
                    </a:cxn>
                    <a:cxn ang="0">
                      <a:pos x="T6" y="T7"/>
                    </a:cxn>
                    <a:cxn ang="0">
                      <a:pos x="T8" y="T9"/>
                    </a:cxn>
                  </a:cxnLst>
                  <a:rect l="0" t="0" r="r" b="b"/>
                  <a:pathLst>
                    <a:path w="60" h="61">
                      <a:moveTo>
                        <a:pt x="42" y="54"/>
                      </a:moveTo>
                      <a:cubicBezTo>
                        <a:pt x="29" y="61"/>
                        <a:pt x="13" y="56"/>
                        <a:pt x="6" y="43"/>
                      </a:cubicBezTo>
                      <a:cubicBezTo>
                        <a:pt x="0" y="30"/>
                        <a:pt x="5" y="14"/>
                        <a:pt x="18" y="7"/>
                      </a:cubicBezTo>
                      <a:cubicBezTo>
                        <a:pt x="31" y="0"/>
                        <a:pt x="47" y="5"/>
                        <a:pt x="54" y="18"/>
                      </a:cubicBezTo>
                      <a:cubicBezTo>
                        <a:pt x="60" y="31"/>
                        <a:pt x="55" y="47"/>
                        <a:pt x="42" y="5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86" name="Freeform 124">
                  <a:extLst>
                    <a:ext uri="{FF2B5EF4-FFF2-40B4-BE49-F238E27FC236}">
                      <a16:creationId xmlns="" xmlns:a16="http://schemas.microsoft.com/office/drawing/2014/main" id="{4E8804FC-7E83-404B-B600-BCD5CEA19205}"/>
                    </a:ext>
                  </a:extLst>
                </p:cNvPr>
                <p:cNvSpPr>
                  <a:spLocks/>
                </p:cNvSpPr>
                <p:nvPr/>
              </p:nvSpPr>
              <p:spPr bwMode="auto">
                <a:xfrm>
                  <a:off x="2828" y="625"/>
                  <a:ext cx="142" cy="142"/>
                </a:xfrm>
                <a:custGeom>
                  <a:avLst/>
                  <a:gdLst>
                    <a:gd name="T0" fmla="*/ 45 w 60"/>
                    <a:gd name="T1" fmla="*/ 51 h 60"/>
                    <a:gd name="T2" fmla="*/ 8 w 60"/>
                    <a:gd name="T3" fmla="*/ 45 h 60"/>
                    <a:gd name="T4" fmla="*/ 15 w 60"/>
                    <a:gd name="T5" fmla="*/ 8 h 60"/>
                    <a:gd name="T6" fmla="*/ 52 w 60"/>
                    <a:gd name="T7" fmla="*/ 14 h 60"/>
                    <a:gd name="T8" fmla="*/ 45 w 60"/>
                    <a:gd name="T9" fmla="*/ 51 h 60"/>
                  </a:gdLst>
                  <a:ahLst/>
                  <a:cxnLst>
                    <a:cxn ang="0">
                      <a:pos x="T0" y="T1"/>
                    </a:cxn>
                    <a:cxn ang="0">
                      <a:pos x="T2" y="T3"/>
                    </a:cxn>
                    <a:cxn ang="0">
                      <a:pos x="T4" y="T5"/>
                    </a:cxn>
                    <a:cxn ang="0">
                      <a:pos x="T6" y="T7"/>
                    </a:cxn>
                    <a:cxn ang="0">
                      <a:pos x="T8" y="T9"/>
                    </a:cxn>
                  </a:cxnLst>
                  <a:rect l="0" t="0" r="r" b="b"/>
                  <a:pathLst>
                    <a:path w="60" h="60">
                      <a:moveTo>
                        <a:pt x="45" y="51"/>
                      </a:moveTo>
                      <a:cubicBezTo>
                        <a:pt x="33" y="60"/>
                        <a:pt x="17" y="57"/>
                        <a:pt x="8" y="45"/>
                      </a:cubicBezTo>
                      <a:cubicBezTo>
                        <a:pt x="0" y="33"/>
                        <a:pt x="3" y="16"/>
                        <a:pt x="15" y="8"/>
                      </a:cubicBezTo>
                      <a:cubicBezTo>
                        <a:pt x="27" y="0"/>
                        <a:pt x="43" y="3"/>
                        <a:pt x="52" y="14"/>
                      </a:cubicBezTo>
                      <a:cubicBezTo>
                        <a:pt x="60" y="26"/>
                        <a:pt x="57" y="43"/>
                        <a:pt x="45" y="51"/>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grpSp>
          <p:grpSp>
            <p:nvGrpSpPr>
              <p:cNvPr id="606" name="Group 127">
                <a:extLst>
                  <a:ext uri="{FF2B5EF4-FFF2-40B4-BE49-F238E27FC236}">
                    <a16:creationId xmlns="" xmlns:a16="http://schemas.microsoft.com/office/drawing/2014/main" id="{C476E8F8-F95D-4599-86F3-E5B84732226A}"/>
                  </a:ext>
                </a:extLst>
              </p:cNvPr>
              <p:cNvGrpSpPr>
                <a:grpSpLocks noChangeAspect="1"/>
              </p:cNvGrpSpPr>
              <p:nvPr/>
            </p:nvGrpSpPr>
            <p:grpSpPr bwMode="auto">
              <a:xfrm>
                <a:off x="4054124" y="1924241"/>
                <a:ext cx="695012" cy="696040"/>
                <a:chOff x="2150" y="465"/>
                <a:chExt cx="3380" cy="3385"/>
              </a:xfrm>
              <a:gradFill flip="none" rotWithShape="1">
                <a:gsLst>
                  <a:gs pos="0">
                    <a:srgbClr val="01E2BC"/>
                  </a:gs>
                  <a:gs pos="77000">
                    <a:srgbClr val="01E2BC">
                      <a:alpha val="0"/>
                    </a:srgbClr>
                  </a:gs>
                </a:gsLst>
                <a:lin ang="13500000" scaled="1"/>
                <a:tileRect/>
              </a:gradFill>
            </p:grpSpPr>
            <p:sp>
              <p:nvSpPr>
                <p:cNvPr id="612" name="Freeform 128">
                  <a:extLst>
                    <a:ext uri="{FF2B5EF4-FFF2-40B4-BE49-F238E27FC236}">
                      <a16:creationId xmlns="" xmlns:a16="http://schemas.microsoft.com/office/drawing/2014/main" id="{CB7F05E9-F137-4ED3-A845-4EECC56FD8C4}"/>
                    </a:ext>
                  </a:extLst>
                </p:cNvPr>
                <p:cNvSpPr>
                  <a:spLocks/>
                </p:cNvSpPr>
                <p:nvPr/>
              </p:nvSpPr>
              <p:spPr bwMode="auto">
                <a:xfrm>
                  <a:off x="3440" y="465"/>
                  <a:ext cx="341" cy="93"/>
                </a:xfrm>
                <a:custGeom>
                  <a:avLst/>
                  <a:gdLst>
                    <a:gd name="T0" fmla="*/ 143 w 144"/>
                    <a:gd name="T1" fmla="*/ 9 h 39"/>
                    <a:gd name="T2" fmla="*/ 135 w 144"/>
                    <a:gd name="T3" fmla="*/ 21 h 39"/>
                    <a:gd name="T4" fmla="*/ 12 w 144"/>
                    <a:gd name="T5" fmla="*/ 38 h 39"/>
                    <a:gd name="T6" fmla="*/ 1 w 144"/>
                    <a:gd name="T7" fmla="*/ 29 h 39"/>
                    <a:gd name="T8" fmla="*/ 1 w 144"/>
                    <a:gd name="T9" fmla="*/ 29 h 39"/>
                    <a:gd name="T10" fmla="*/ 9 w 144"/>
                    <a:gd name="T11" fmla="*/ 18 h 39"/>
                    <a:gd name="T12" fmla="*/ 132 w 144"/>
                    <a:gd name="T13" fmla="*/ 1 h 39"/>
                    <a:gd name="T14" fmla="*/ 143 w 144"/>
                    <a:gd name="T15" fmla="*/ 9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4" h="39">
                      <a:moveTo>
                        <a:pt x="143" y="9"/>
                      </a:moveTo>
                      <a:cubicBezTo>
                        <a:pt x="144" y="15"/>
                        <a:pt x="140" y="20"/>
                        <a:pt x="135" y="21"/>
                      </a:cubicBezTo>
                      <a:cubicBezTo>
                        <a:pt x="12" y="38"/>
                        <a:pt x="12" y="38"/>
                        <a:pt x="12" y="38"/>
                      </a:cubicBezTo>
                      <a:cubicBezTo>
                        <a:pt x="6" y="39"/>
                        <a:pt x="1" y="35"/>
                        <a:pt x="1" y="29"/>
                      </a:cubicBezTo>
                      <a:cubicBezTo>
                        <a:pt x="1" y="29"/>
                        <a:pt x="1" y="29"/>
                        <a:pt x="1" y="29"/>
                      </a:cubicBezTo>
                      <a:cubicBezTo>
                        <a:pt x="0" y="24"/>
                        <a:pt x="4" y="19"/>
                        <a:pt x="9" y="18"/>
                      </a:cubicBezTo>
                      <a:cubicBezTo>
                        <a:pt x="132" y="1"/>
                        <a:pt x="132" y="1"/>
                        <a:pt x="132" y="1"/>
                      </a:cubicBezTo>
                      <a:cubicBezTo>
                        <a:pt x="137" y="0"/>
                        <a:pt x="143" y="4"/>
                        <a:pt x="143" y="9"/>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13" name="Freeform 129">
                  <a:extLst>
                    <a:ext uri="{FF2B5EF4-FFF2-40B4-BE49-F238E27FC236}">
                      <a16:creationId xmlns="" xmlns:a16="http://schemas.microsoft.com/office/drawing/2014/main" id="{E8242D20-DA7D-4AC9-834D-F66C309D08F4}"/>
                    </a:ext>
                  </a:extLst>
                </p:cNvPr>
                <p:cNvSpPr>
                  <a:spLocks/>
                </p:cNvSpPr>
                <p:nvPr/>
              </p:nvSpPr>
              <p:spPr bwMode="auto">
                <a:xfrm>
                  <a:off x="3109" y="517"/>
                  <a:ext cx="329" cy="154"/>
                </a:xfrm>
                <a:custGeom>
                  <a:avLst/>
                  <a:gdLst>
                    <a:gd name="T0" fmla="*/ 137 w 139"/>
                    <a:gd name="T1" fmla="*/ 8 h 65"/>
                    <a:gd name="T2" fmla="*/ 131 w 139"/>
                    <a:gd name="T3" fmla="*/ 21 h 65"/>
                    <a:gd name="T4" fmla="*/ 15 w 139"/>
                    <a:gd name="T5" fmla="*/ 63 h 65"/>
                    <a:gd name="T6" fmla="*/ 2 w 139"/>
                    <a:gd name="T7" fmla="*/ 57 h 65"/>
                    <a:gd name="T8" fmla="*/ 2 w 139"/>
                    <a:gd name="T9" fmla="*/ 57 h 65"/>
                    <a:gd name="T10" fmla="*/ 8 w 139"/>
                    <a:gd name="T11" fmla="*/ 45 h 65"/>
                    <a:gd name="T12" fmla="*/ 124 w 139"/>
                    <a:gd name="T13" fmla="*/ 2 h 65"/>
                    <a:gd name="T14" fmla="*/ 137 w 139"/>
                    <a:gd name="T15" fmla="*/ 8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9" h="65">
                      <a:moveTo>
                        <a:pt x="137" y="8"/>
                      </a:moveTo>
                      <a:cubicBezTo>
                        <a:pt x="139" y="13"/>
                        <a:pt x="136" y="19"/>
                        <a:pt x="131" y="21"/>
                      </a:cubicBezTo>
                      <a:cubicBezTo>
                        <a:pt x="15" y="63"/>
                        <a:pt x="15" y="63"/>
                        <a:pt x="15" y="63"/>
                      </a:cubicBezTo>
                      <a:cubicBezTo>
                        <a:pt x="9" y="65"/>
                        <a:pt x="4" y="63"/>
                        <a:pt x="2" y="57"/>
                      </a:cubicBezTo>
                      <a:cubicBezTo>
                        <a:pt x="2" y="57"/>
                        <a:pt x="2" y="57"/>
                        <a:pt x="2" y="57"/>
                      </a:cubicBezTo>
                      <a:cubicBezTo>
                        <a:pt x="0" y="52"/>
                        <a:pt x="3" y="47"/>
                        <a:pt x="8" y="45"/>
                      </a:cubicBezTo>
                      <a:cubicBezTo>
                        <a:pt x="124" y="2"/>
                        <a:pt x="124" y="2"/>
                        <a:pt x="124" y="2"/>
                      </a:cubicBezTo>
                      <a:cubicBezTo>
                        <a:pt x="130" y="0"/>
                        <a:pt x="135" y="3"/>
                        <a:pt x="137" y="8"/>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14" name="Freeform 130">
                  <a:extLst>
                    <a:ext uri="{FF2B5EF4-FFF2-40B4-BE49-F238E27FC236}">
                      <a16:creationId xmlns="" xmlns:a16="http://schemas.microsoft.com/office/drawing/2014/main" id="{CA780C96-6731-4174-978B-36D7AF3A8BAA}"/>
                    </a:ext>
                  </a:extLst>
                </p:cNvPr>
                <p:cNvSpPr>
                  <a:spLocks/>
                </p:cNvSpPr>
                <p:nvPr/>
              </p:nvSpPr>
              <p:spPr bwMode="auto">
                <a:xfrm>
                  <a:off x="2808" y="643"/>
                  <a:ext cx="303" cy="208"/>
                </a:xfrm>
                <a:custGeom>
                  <a:avLst/>
                  <a:gdLst>
                    <a:gd name="T0" fmla="*/ 126 w 128"/>
                    <a:gd name="T1" fmla="*/ 6 h 88"/>
                    <a:gd name="T2" fmla="*/ 122 w 128"/>
                    <a:gd name="T3" fmla="*/ 20 h 88"/>
                    <a:gd name="T4" fmla="*/ 17 w 128"/>
                    <a:gd name="T5" fmla="*/ 85 h 88"/>
                    <a:gd name="T6" fmla="*/ 3 w 128"/>
                    <a:gd name="T7" fmla="*/ 82 h 88"/>
                    <a:gd name="T8" fmla="*/ 3 w 128"/>
                    <a:gd name="T9" fmla="*/ 82 h 88"/>
                    <a:gd name="T10" fmla="*/ 7 w 128"/>
                    <a:gd name="T11" fmla="*/ 68 h 88"/>
                    <a:gd name="T12" fmla="*/ 112 w 128"/>
                    <a:gd name="T13" fmla="*/ 3 h 88"/>
                    <a:gd name="T14" fmla="*/ 126 w 128"/>
                    <a:gd name="T15" fmla="*/ 6 h 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 h="88">
                      <a:moveTo>
                        <a:pt x="126" y="6"/>
                      </a:moveTo>
                      <a:cubicBezTo>
                        <a:pt x="128" y="11"/>
                        <a:pt x="127" y="17"/>
                        <a:pt x="122" y="20"/>
                      </a:cubicBezTo>
                      <a:cubicBezTo>
                        <a:pt x="17" y="85"/>
                        <a:pt x="17" y="85"/>
                        <a:pt x="17" y="85"/>
                      </a:cubicBezTo>
                      <a:cubicBezTo>
                        <a:pt x="12" y="88"/>
                        <a:pt x="6" y="87"/>
                        <a:pt x="3" y="82"/>
                      </a:cubicBezTo>
                      <a:cubicBezTo>
                        <a:pt x="3" y="82"/>
                        <a:pt x="3" y="82"/>
                        <a:pt x="3" y="82"/>
                      </a:cubicBezTo>
                      <a:cubicBezTo>
                        <a:pt x="0" y="78"/>
                        <a:pt x="2" y="71"/>
                        <a:pt x="7" y="68"/>
                      </a:cubicBezTo>
                      <a:cubicBezTo>
                        <a:pt x="112" y="3"/>
                        <a:pt x="112" y="3"/>
                        <a:pt x="112" y="3"/>
                      </a:cubicBezTo>
                      <a:cubicBezTo>
                        <a:pt x="116" y="0"/>
                        <a:pt x="123" y="1"/>
                        <a:pt x="126" y="6"/>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15" name="Freeform 131">
                  <a:extLst>
                    <a:ext uri="{FF2B5EF4-FFF2-40B4-BE49-F238E27FC236}">
                      <a16:creationId xmlns="" xmlns:a16="http://schemas.microsoft.com/office/drawing/2014/main" id="{54AB0049-0E64-4B3F-BFB5-34497145D03C}"/>
                    </a:ext>
                  </a:extLst>
                </p:cNvPr>
                <p:cNvSpPr>
                  <a:spLocks/>
                </p:cNvSpPr>
                <p:nvPr/>
              </p:nvSpPr>
              <p:spPr bwMode="auto">
                <a:xfrm>
                  <a:off x="2555" y="832"/>
                  <a:ext cx="263" cy="256"/>
                </a:xfrm>
                <a:custGeom>
                  <a:avLst/>
                  <a:gdLst>
                    <a:gd name="T0" fmla="*/ 107 w 111"/>
                    <a:gd name="T1" fmla="*/ 4 h 108"/>
                    <a:gd name="T2" fmla="*/ 107 w 111"/>
                    <a:gd name="T3" fmla="*/ 18 h 108"/>
                    <a:gd name="T4" fmla="*/ 18 w 111"/>
                    <a:gd name="T5" fmla="*/ 105 h 108"/>
                    <a:gd name="T6" fmla="*/ 4 w 111"/>
                    <a:gd name="T7" fmla="*/ 104 h 108"/>
                    <a:gd name="T8" fmla="*/ 4 w 111"/>
                    <a:gd name="T9" fmla="*/ 104 h 108"/>
                    <a:gd name="T10" fmla="*/ 4 w 111"/>
                    <a:gd name="T11" fmla="*/ 90 h 108"/>
                    <a:gd name="T12" fmla="*/ 93 w 111"/>
                    <a:gd name="T13" fmla="*/ 4 h 108"/>
                    <a:gd name="T14" fmla="*/ 107 w 111"/>
                    <a:gd name="T15" fmla="*/ 4 h 1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 h="108">
                      <a:moveTo>
                        <a:pt x="107" y="4"/>
                      </a:moveTo>
                      <a:cubicBezTo>
                        <a:pt x="111" y="8"/>
                        <a:pt x="111" y="15"/>
                        <a:pt x="107" y="18"/>
                      </a:cubicBezTo>
                      <a:cubicBezTo>
                        <a:pt x="18" y="105"/>
                        <a:pt x="18" y="105"/>
                        <a:pt x="18" y="105"/>
                      </a:cubicBezTo>
                      <a:cubicBezTo>
                        <a:pt x="14" y="108"/>
                        <a:pt x="8" y="108"/>
                        <a:pt x="4" y="104"/>
                      </a:cubicBezTo>
                      <a:cubicBezTo>
                        <a:pt x="4" y="104"/>
                        <a:pt x="4" y="104"/>
                        <a:pt x="4" y="104"/>
                      </a:cubicBezTo>
                      <a:cubicBezTo>
                        <a:pt x="0" y="100"/>
                        <a:pt x="0" y="94"/>
                        <a:pt x="4" y="90"/>
                      </a:cubicBezTo>
                      <a:cubicBezTo>
                        <a:pt x="93" y="4"/>
                        <a:pt x="93" y="4"/>
                        <a:pt x="93" y="4"/>
                      </a:cubicBezTo>
                      <a:cubicBezTo>
                        <a:pt x="97" y="0"/>
                        <a:pt x="104" y="0"/>
                        <a:pt x="107" y="4"/>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16" name="Freeform 132">
                  <a:extLst>
                    <a:ext uri="{FF2B5EF4-FFF2-40B4-BE49-F238E27FC236}">
                      <a16:creationId xmlns="" xmlns:a16="http://schemas.microsoft.com/office/drawing/2014/main" id="{195C410C-5C9F-40E7-B21E-E775691D9843}"/>
                    </a:ext>
                  </a:extLst>
                </p:cNvPr>
                <p:cNvSpPr>
                  <a:spLocks/>
                </p:cNvSpPr>
                <p:nvPr/>
              </p:nvSpPr>
              <p:spPr bwMode="auto">
                <a:xfrm>
                  <a:off x="2354" y="1078"/>
                  <a:ext cx="217" cy="296"/>
                </a:xfrm>
                <a:custGeom>
                  <a:avLst/>
                  <a:gdLst>
                    <a:gd name="T0" fmla="*/ 86 w 92"/>
                    <a:gd name="T1" fmla="*/ 3 h 125"/>
                    <a:gd name="T2" fmla="*/ 89 w 92"/>
                    <a:gd name="T3" fmla="*/ 17 h 125"/>
                    <a:gd name="T4" fmla="*/ 20 w 92"/>
                    <a:gd name="T5" fmla="*/ 120 h 125"/>
                    <a:gd name="T6" fmla="*/ 6 w 92"/>
                    <a:gd name="T7" fmla="*/ 122 h 125"/>
                    <a:gd name="T8" fmla="*/ 6 w 92"/>
                    <a:gd name="T9" fmla="*/ 122 h 125"/>
                    <a:gd name="T10" fmla="*/ 3 w 92"/>
                    <a:gd name="T11" fmla="*/ 109 h 125"/>
                    <a:gd name="T12" fmla="*/ 73 w 92"/>
                    <a:gd name="T13" fmla="*/ 6 h 125"/>
                    <a:gd name="T14" fmla="*/ 86 w 92"/>
                    <a:gd name="T15" fmla="*/ 3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125">
                      <a:moveTo>
                        <a:pt x="86" y="3"/>
                      </a:moveTo>
                      <a:cubicBezTo>
                        <a:pt x="91" y="6"/>
                        <a:pt x="92" y="12"/>
                        <a:pt x="89" y="17"/>
                      </a:cubicBezTo>
                      <a:cubicBezTo>
                        <a:pt x="20" y="120"/>
                        <a:pt x="20" y="120"/>
                        <a:pt x="20" y="120"/>
                      </a:cubicBezTo>
                      <a:cubicBezTo>
                        <a:pt x="17" y="124"/>
                        <a:pt x="10" y="125"/>
                        <a:pt x="6" y="122"/>
                      </a:cubicBezTo>
                      <a:cubicBezTo>
                        <a:pt x="6" y="122"/>
                        <a:pt x="6" y="122"/>
                        <a:pt x="6" y="122"/>
                      </a:cubicBezTo>
                      <a:cubicBezTo>
                        <a:pt x="1" y="119"/>
                        <a:pt x="0" y="113"/>
                        <a:pt x="3" y="109"/>
                      </a:cubicBezTo>
                      <a:cubicBezTo>
                        <a:pt x="73" y="6"/>
                        <a:pt x="73" y="6"/>
                        <a:pt x="73" y="6"/>
                      </a:cubicBezTo>
                      <a:cubicBezTo>
                        <a:pt x="76" y="1"/>
                        <a:pt x="82" y="0"/>
                        <a:pt x="86" y="3"/>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17" name="Freeform 133">
                  <a:extLst>
                    <a:ext uri="{FF2B5EF4-FFF2-40B4-BE49-F238E27FC236}">
                      <a16:creationId xmlns="" xmlns:a16="http://schemas.microsoft.com/office/drawing/2014/main" id="{A281A7DB-D204-4712-8136-CD13C95D072E}"/>
                    </a:ext>
                  </a:extLst>
                </p:cNvPr>
                <p:cNvSpPr>
                  <a:spLocks/>
                </p:cNvSpPr>
                <p:nvPr/>
              </p:nvSpPr>
              <p:spPr bwMode="auto">
                <a:xfrm>
                  <a:off x="2219" y="1370"/>
                  <a:ext cx="163" cy="326"/>
                </a:xfrm>
                <a:custGeom>
                  <a:avLst/>
                  <a:gdLst>
                    <a:gd name="T0" fmla="*/ 61 w 69"/>
                    <a:gd name="T1" fmla="*/ 3 h 138"/>
                    <a:gd name="T2" fmla="*/ 67 w 69"/>
                    <a:gd name="T3" fmla="*/ 16 h 138"/>
                    <a:gd name="T4" fmla="*/ 20 w 69"/>
                    <a:gd name="T5" fmla="*/ 130 h 138"/>
                    <a:gd name="T6" fmla="*/ 7 w 69"/>
                    <a:gd name="T7" fmla="*/ 136 h 138"/>
                    <a:gd name="T8" fmla="*/ 7 w 69"/>
                    <a:gd name="T9" fmla="*/ 136 h 138"/>
                    <a:gd name="T10" fmla="*/ 2 w 69"/>
                    <a:gd name="T11" fmla="*/ 123 h 138"/>
                    <a:gd name="T12" fmla="*/ 48 w 69"/>
                    <a:gd name="T13" fmla="*/ 8 h 138"/>
                    <a:gd name="T14" fmla="*/ 61 w 69"/>
                    <a:gd name="T15" fmla="*/ 3 h 1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138">
                      <a:moveTo>
                        <a:pt x="61" y="3"/>
                      </a:moveTo>
                      <a:cubicBezTo>
                        <a:pt x="66" y="5"/>
                        <a:pt x="69" y="10"/>
                        <a:pt x="67" y="16"/>
                      </a:cubicBezTo>
                      <a:cubicBezTo>
                        <a:pt x="20" y="130"/>
                        <a:pt x="20" y="130"/>
                        <a:pt x="20" y="130"/>
                      </a:cubicBezTo>
                      <a:cubicBezTo>
                        <a:pt x="18" y="136"/>
                        <a:pt x="12" y="138"/>
                        <a:pt x="7" y="136"/>
                      </a:cubicBezTo>
                      <a:cubicBezTo>
                        <a:pt x="7" y="136"/>
                        <a:pt x="7" y="136"/>
                        <a:pt x="7" y="136"/>
                      </a:cubicBezTo>
                      <a:cubicBezTo>
                        <a:pt x="2" y="134"/>
                        <a:pt x="0" y="128"/>
                        <a:pt x="2" y="123"/>
                      </a:cubicBezTo>
                      <a:cubicBezTo>
                        <a:pt x="48" y="8"/>
                        <a:pt x="48" y="8"/>
                        <a:pt x="48" y="8"/>
                      </a:cubicBezTo>
                      <a:cubicBezTo>
                        <a:pt x="50" y="3"/>
                        <a:pt x="56" y="0"/>
                        <a:pt x="61" y="3"/>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18" name="Freeform 134">
                  <a:extLst>
                    <a:ext uri="{FF2B5EF4-FFF2-40B4-BE49-F238E27FC236}">
                      <a16:creationId xmlns="" xmlns:a16="http://schemas.microsoft.com/office/drawing/2014/main" id="{E2A39BDE-A016-43A7-9419-81AA43A08DF0}"/>
                    </a:ext>
                  </a:extLst>
                </p:cNvPr>
                <p:cNvSpPr>
                  <a:spLocks/>
                </p:cNvSpPr>
                <p:nvPr/>
              </p:nvSpPr>
              <p:spPr bwMode="auto">
                <a:xfrm>
                  <a:off x="2153" y="1696"/>
                  <a:ext cx="101" cy="341"/>
                </a:xfrm>
                <a:custGeom>
                  <a:avLst/>
                  <a:gdLst>
                    <a:gd name="T0" fmla="*/ 34 w 43"/>
                    <a:gd name="T1" fmla="*/ 1 h 144"/>
                    <a:gd name="T2" fmla="*/ 42 w 43"/>
                    <a:gd name="T3" fmla="*/ 13 h 144"/>
                    <a:gd name="T4" fmla="*/ 21 w 43"/>
                    <a:gd name="T5" fmla="*/ 135 h 144"/>
                    <a:gd name="T6" fmla="*/ 9 w 43"/>
                    <a:gd name="T7" fmla="*/ 143 h 144"/>
                    <a:gd name="T8" fmla="*/ 9 w 43"/>
                    <a:gd name="T9" fmla="*/ 143 h 144"/>
                    <a:gd name="T10" fmla="*/ 1 w 43"/>
                    <a:gd name="T11" fmla="*/ 132 h 144"/>
                    <a:gd name="T12" fmla="*/ 22 w 43"/>
                    <a:gd name="T13" fmla="*/ 10 h 144"/>
                    <a:gd name="T14" fmla="*/ 34 w 43"/>
                    <a:gd name="T15" fmla="*/ 1 h 1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144">
                      <a:moveTo>
                        <a:pt x="34" y="1"/>
                      </a:moveTo>
                      <a:cubicBezTo>
                        <a:pt x="39" y="2"/>
                        <a:pt x="43" y="8"/>
                        <a:pt x="42" y="13"/>
                      </a:cubicBezTo>
                      <a:cubicBezTo>
                        <a:pt x="21" y="135"/>
                        <a:pt x="21" y="135"/>
                        <a:pt x="21" y="135"/>
                      </a:cubicBezTo>
                      <a:cubicBezTo>
                        <a:pt x="20" y="141"/>
                        <a:pt x="14" y="144"/>
                        <a:pt x="9" y="143"/>
                      </a:cubicBezTo>
                      <a:cubicBezTo>
                        <a:pt x="9" y="143"/>
                        <a:pt x="9" y="143"/>
                        <a:pt x="9" y="143"/>
                      </a:cubicBezTo>
                      <a:cubicBezTo>
                        <a:pt x="4" y="142"/>
                        <a:pt x="0" y="137"/>
                        <a:pt x="1" y="132"/>
                      </a:cubicBezTo>
                      <a:cubicBezTo>
                        <a:pt x="22" y="10"/>
                        <a:pt x="22" y="10"/>
                        <a:pt x="22" y="10"/>
                      </a:cubicBezTo>
                      <a:cubicBezTo>
                        <a:pt x="23" y="4"/>
                        <a:pt x="29" y="0"/>
                        <a:pt x="34" y="1"/>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19" name="Freeform 135">
                  <a:extLst>
                    <a:ext uri="{FF2B5EF4-FFF2-40B4-BE49-F238E27FC236}">
                      <a16:creationId xmlns="" xmlns:a16="http://schemas.microsoft.com/office/drawing/2014/main" id="{91F7C5BB-EE7F-4B03-B06D-A76EE78C8837}"/>
                    </a:ext>
                  </a:extLst>
                </p:cNvPr>
                <p:cNvSpPr>
                  <a:spLocks/>
                </p:cNvSpPr>
                <p:nvPr/>
              </p:nvSpPr>
              <p:spPr bwMode="auto">
                <a:xfrm>
                  <a:off x="2150" y="2044"/>
                  <a:ext cx="57" cy="341"/>
                </a:xfrm>
                <a:custGeom>
                  <a:avLst/>
                  <a:gdLst>
                    <a:gd name="T0" fmla="*/ 10 w 24"/>
                    <a:gd name="T1" fmla="*/ 0 h 144"/>
                    <a:gd name="T2" fmla="*/ 20 w 24"/>
                    <a:gd name="T3" fmla="*/ 9 h 144"/>
                    <a:gd name="T4" fmla="*/ 24 w 24"/>
                    <a:gd name="T5" fmla="*/ 133 h 144"/>
                    <a:gd name="T6" fmla="*/ 15 w 24"/>
                    <a:gd name="T7" fmla="*/ 144 h 144"/>
                    <a:gd name="T8" fmla="*/ 15 w 24"/>
                    <a:gd name="T9" fmla="*/ 144 h 144"/>
                    <a:gd name="T10" fmla="*/ 4 w 24"/>
                    <a:gd name="T11" fmla="*/ 134 h 144"/>
                    <a:gd name="T12" fmla="*/ 0 w 24"/>
                    <a:gd name="T13" fmla="*/ 10 h 144"/>
                    <a:gd name="T14" fmla="*/ 10 w 24"/>
                    <a:gd name="T15" fmla="*/ 0 h 1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144">
                      <a:moveTo>
                        <a:pt x="10" y="0"/>
                      </a:moveTo>
                      <a:cubicBezTo>
                        <a:pt x="15" y="0"/>
                        <a:pt x="20" y="4"/>
                        <a:pt x="20" y="9"/>
                      </a:cubicBezTo>
                      <a:cubicBezTo>
                        <a:pt x="24" y="133"/>
                        <a:pt x="24" y="133"/>
                        <a:pt x="24" y="133"/>
                      </a:cubicBezTo>
                      <a:cubicBezTo>
                        <a:pt x="24" y="139"/>
                        <a:pt x="20" y="144"/>
                        <a:pt x="15" y="144"/>
                      </a:cubicBezTo>
                      <a:cubicBezTo>
                        <a:pt x="15" y="144"/>
                        <a:pt x="15" y="144"/>
                        <a:pt x="15" y="144"/>
                      </a:cubicBezTo>
                      <a:cubicBezTo>
                        <a:pt x="9" y="144"/>
                        <a:pt x="4" y="140"/>
                        <a:pt x="4" y="134"/>
                      </a:cubicBezTo>
                      <a:cubicBezTo>
                        <a:pt x="0" y="10"/>
                        <a:pt x="0" y="10"/>
                        <a:pt x="0" y="10"/>
                      </a:cubicBezTo>
                      <a:cubicBezTo>
                        <a:pt x="0" y="5"/>
                        <a:pt x="4" y="0"/>
                        <a:pt x="10" y="0"/>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20" name="Freeform 136">
                  <a:extLst>
                    <a:ext uri="{FF2B5EF4-FFF2-40B4-BE49-F238E27FC236}">
                      <a16:creationId xmlns="" xmlns:a16="http://schemas.microsoft.com/office/drawing/2014/main" id="{A17A2227-31C6-4BE6-BCDC-636DC3D3CA1B}"/>
                    </a:ext>
                  </a:extLst>
                </p:cNvPr>
                <p:cNvSpPr>
                  <a:spLocks/>
                </p:cNvSpPr>
                <p:nvPr/>
              </p:nvSpPr>
              <p:spPr bwMode="auto">
                <a:xfrm>
                  <a:off x="2164" y="2390"/>
                  <a:ext cx="123" cy="336"/>
                </a:xfrm>
                <a:custGeom>
                  <a:avLst/>
                  <a:gdLst>
                    <a:gd name="T0" fmla="*/ 9 w 52"/>
                    <a:gd name="T1" fmla="*/ 1 h 142"/>
                    <a:gd name="T2" fmla="*/ 21 w 52"/>
                    <a:gd name="T3" fmla="*/ 9 h 142"/>
                    <a:gd name="T4" fmla="*/ 51 w 52"/>
                    <a:gd name="T5" fmla="*/ 129 h 142"/>
                    <a:gd name="T6" fmla="*/ 44 w 52"/>
                    <a:gd name="T7" fmla="*/ 141 h 142"/>
                    <a:gd name="T8" fmla="*/ 44 w 52"/>
                    <a:gd name="T9" fmla="*/ 141 h 142"/>
                    <a:gd name="T10" fmla="*/ 32 w 52"/>
                    <a:gd name="T11" fmla="*/ 134 h 142"/>
                    <a:gd name="T12" fmla="*/ 2 w 52"/>
                    <a:gd name="T13" fmla="*/ 13 h 142"/>
                    <a:gd name="T14" fmla="*/ 9 w 52"/>
                    <a:gd name="T15" fmla="*/ 1 h 1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142">
                      <a:moveTo>
                        <a:pt x="9" y="1"/>
                      </a:moveTo>
                      <a:cubicBezTo>
                        <a:pt x="14" y="0"/>
                        <a:pt x="20" y="3"/>
                        <a:pt x="21" y="9"/>
                      </a:cubicBezTo>
                      <a:cubicBezTo>
                        <a:pt x="51" y="129"/>
                        <a:pt x="51" y="129"/>
                        <a:pt x="51" y="129"/>
                      </a:cubicBezTo>
                      <a:cubicBezTo>
                        <a:pt x="52" y="134"/>
                        <a:pt x="49" y="140"/>
                        <a:pt x="44" y="141"/>
                      </a:cubicBezTo>
                      <a:cubicBezTo>
                        <a:pt x="44" y="141"/>
                        <a:pt x="44" y="141"/>
                        <a:pt x="44" y="141"/>
                      </a:cubicBezTo>
                      <a:cubicBezTo>
                        <a:pt x="38" y="142"/>
                        <a:pt x="33" y="139"/>
                        <a:pt x="32" y="134"/>
                      </a:cubicBezTo>
                      <a:cubicBezTo>
                        <a:pt x="2" y="13"/>
                        <a:pt x="2" y="13"/>
                        <a:pt x="2" y="13"/>
                      </a:cubicBezTo>
                      <a:cubicBezTo>
                        <a:pt x="0" y="8"/>
                        <a:pt x="4" y="3"/>
                        <a:pt x="9" y="1"/>
                      </a:cubicBezTo>
                      <a:close/>
                    </a:path>
                  </a:pathLst>
                </a:custGeom>
                <a:gradFill flip="none" rotWithShape="1">
                  <a:gsLst>
                    <a:gs pos="0">
                      <a:schemeClr val="accent3"/>
                    </a:gs>
                    <a:gs pos="100000">
                      <a:srgbClr val="021F65">
                        <a:alpha val="0"/>
                      </a:srgbClr>
                    </a:gs>
                  </a:gsLst>
                  <a:lin ang="10800000" scaled="1"/>
                  <a:tileRect/>
                </a:gra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21" name="Freeform 137">
                  <a:extLst>
                    <a:ext uri="{FF2B5EF4-FFF2-40B4-BE49-F238E27FC236}">
                      <a16:creationId xmlns="" xmlns:a16="http://schemas.microsoft.com/office/drawing/2014/main" id="{3A68335B-69D3-4550-B85F-3978B99C18DD}"/>
                    </a:ext>
                  </a:extLst>
                </p:cNvPr>
                <p:cNvSpPr>
                  <a:spLocks/>
                </p:cNvSpPr>
                <p:nvPr/>
              </p:nvSpPr>
              <p:spPr bwMode="auto">
                <a:xfrm>
                  <a:off x="2254" y="2726"/>
                  <a:ext cx="183" cy="317"/>
                </a:xfrm>
                <a:custGeom>
                  <a:avLst/>
                  <a:gdLst>
                    <a:gd name="T0" fmla="*/ 7 w 77"/>
                    <a:gd name="T1" fmla="*/ 3 h 134"/>
                    <a:gd name="T2" fmla="*/ 20 w 77"/>
                    <a:gd name="T3" fmla="*/ 7 h 134"/>
                    <a:gd name="T4" fmla="*/ 75 w 77"/>
                    <a:gd name="T5" fmla="*/ 119 h 134"/>
                    <a:gd name="T6" fmla="*/ 70 w 77"/>
                    <a:gd name="T7" fmla="*/ 132 h 134"/>
                    <a:gd name="T8" fmla="*/ 70 w 77"/>
                    <a:gd name="T9" fmla="*/ 132 h 134"/>
                    <a:gd name="T10" fmla="*/ 57 w 77"/>
                    <a:gd name="T11" fmla="*/ 127 h 134"/>
                    <a:gd name="T12" fmla="*/ 2 w 77"/>
                    <a:gd name="T13" fmla="*/ 16 h 134"/>
                    <a:gd name="T14" fmla="*/ 7 w 77"/>
                    <a:gd name="T15" fmla="*/ 3 h 1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134">
                      <a:moveTo>
                        <a:pt x="7" y="3"/>
                      </a:moveTo>
                      <a:cubicBezTo>
                        <a:pt x="12" y="0"/>
                        <a:pt x="18" y="2"/>
                        <a:pt x="20" y="7"/>
                      </a:cubicBezTo>
                      <a:cubicBezTo>
                        <a:pt x="75" y="119"/>
                        <a:pt x="75" y="119"/>
                        <a:pt x="75" y="119"/>
                      </a:cubicBezTo>
                      <a:cubicBezTo>
                        <a:pt x="77" y="124"/>
                        <a:pt x="75" y="130"/>
                        <a:pt x="70" y="132"/>
                      </a:cubicBezTo>
                      <a:cubicBezTo>
                        <a:pt x="70" y="132"/>
                        <a:pt x="70" y="132"/>
                        <a:pt x="70" y="132"/>
                      </a:cubicBezTo>
                      <a:cubicBezTo>
                        <a:pt x="65" y="134"/>
                        <a:pt x="59" y="132"/>
                        <a:pt x="57" y="127"/>
                      </a:cubicBezTo>
                      <a:cubicBezTo>
                        <a:pt x="2" y="16"/>
                        <a:pt x="2" y="16"/>
                        <a:pt x="2" y="16"/>
                      </a:cubicBezTo>
                      <a:cubicBezTo>
                        <a:pt x="0" y="11"/>
                        <a:pt x="2" y="5"/>
                        <a:pt x="7" y="3"/>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22" name="Freeform 138">
                  <a:extLst>
                    <a:ext uri="{FF2B5EF4-FFF2-40B4-BE49-F238E27FC236}">
                      <a16:creationId xmlns="" xmlns:a16="http://schemas.microsoft.com/office/drawing/2014/main" id="{55D0B007-2E1A-4500-82F3-D4556601781F}"/>
                    </a:ext>
                  </a:extLst>
                </p:cNvPr>
                <p:cNvSpPr>
                  <a:spLocks/>
                </p:cNvSpPr>
                <p:nvPr/>
              </p:nvSpPr>
              <p:spPr bwMode="auto">
                <a:xfrm>
                  <a:off x="2413" y="3038"/>
                  <a:ext cx="234" cy="284"/>
                </a:xfrm>
                <a:custGeom>
                  <a:avLst/>
                  <a:gdLst>
                    <a:gd name="T0" fmla="*/ 5 w 99"/>
                    <a:gd name="T1" fmla="*/ 3 h 120"/>
                    <a:gd name="T2" fmla="*/ 19 w 99"/>
                    <a:gd name="T3" fmla="*/ 5 h 120"/>
                    <a:gd name="T4" fmla="*/ 95 w 99"/>
                    <a:gd name="T5" fmla="*/ 103 h 120"/>
                    <a:gd name="T6" fmla="*/ 93 w 99"/>
                    <a:gd name="T7" fmla="*/ 117 h 120"/>
                    <a:gd name="T8" fmla="*/ 93 w 99"/>
                    <a:gd name="T9" fmla="*/ 117 h 120"/>
                    <a:gd name="T10" fmla="*/ 79 w 99"/>
                    <a:gd name="T11" fmla="*/ 115 h 120"/>
                    <a:gd name="T12" fmla="*/ 3 w 99"/>
                    <a:gd name="T13" fmla="*/ 17 h 120"/>
                    <a:gd name="T14" fmla="*/ 5 w 99"/>
                    <a:gd name="T15" fmla="*/ 3 h 1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 h="120">
                      <a:moveTo>
                        <a:pt x="5" y="3"/>
                      </a:moveTo>
                      <a:cubicBezTo>
                        <a:pt x="9" y="0"/>
                        <a:pt x="15" y="0"/>
                        <a:pt x="19" y="5"/>
                      </a:cubicBezTo>
                      <a:cubicBezTo>
                        <a:pt x="95" y="103"/>
                        <a:pt x="95" y="103"/>
                        <a:pt x="95" y="103"/>
                      </a:cubicBezTo>
                      <a:cubicBezTo>
                        <a:pt x="99" y="107"/>
                        <a:pt x="98" y="113"/>
                        <a:pt x="93" y="117"/>
                      </a:cubicBezTo>
                      <a:cubicBezTo>
                        <a:pt x="93" y="117"/>
                        <a:pt x="93" y="117"/>
                        <a:pt x="93" y="117"/>
                      </a:cubicBezTo>
                      <a:cubicBezTo>
                        <a:pt x="89" y="120"/>
                        <a:pt x="83" y="119"/>
                        <a:pt x="79" y="115"/>
                      </a:cubicBezTo>
                      <a:cubicBezTo>
                        <a:pt x="3" y="17"/>
                        <a:pt x="3" y="17"/>
                        <a:pt x="3" y="17"/>
                      </a:cubicBezTo>
                      <a:cubicBezTo>
                        <a:pt x="0" y="13"/>
                        <a:pt x="0" y="6"/>
                        <a:pt x="5" y="3"/>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23" name="Freeform 139">
                  <a:extLst>
                    <a:ext uri="{FF2B5EF4-FFF2-40B4-BE49-F238E27FC236}">
                      <a16:creationId xmlns="" xmlns:a16="http://schemas.microsoft.com/office/drawing/2014/main" id="{3E60EC0C-E054-4258-BA0F-7CD4642DBD2E}"/>
                    </a:ext>
                  </a:extLst>
                </p:cNvPr>
                <p:cNvSpPr>
                  <a:spLocks/>
                </p:cNvSpPr>
                <p:nvPr/>
              </p:nvSpPr>
              <p:spPr bwMode="auto">
                <a:xfrm>
                  <a:off x="2631" y="3308"/>
                  <a:ext cx="279" cy="244"/>
                </a:xfrm>
                <a:custGeom>
                  <a:avLst/>
                  <a:gdLst>
                    <a:gd name="T0" fmla="*/ 4 w 118"/>
                    <a:gd name="T1" fmla="*/ 5 h 103"/>
                    <a:gd name="T2" fmla="*/ 18 w 118"/>
                    <a:gd name="T3" fmla="*/ 4 h 103"/>
                    <a:gd name="T4" fmla="*/ 113 w 118"/>
                    <a:gd name="T5" fmla="*/ 84 h 103"/>
                    <a:gd name="T6" fmla="*/ 114 w 118"/>
                    <a:gd name="T7" fmla="*/ 98 h 103"/>
                    <a:gd name="T8" fmla="*/ 114 w 118"/>
                    <a:gd name="T9" fmla="*/ 98 h 103"/>
                    <a:gd name="T10" fmla="*/ 100 w 118"/>
                    <a:gd name="T11" fmla="*/ 99 h 103"/>
                    <a:gd name="T12" fmla="*/ 5 w 118"/>
                    <a:gd name="T13" fmla="*/ 19 h 103"/>
                    <a:gd name="T14" fmla="*/ 4 w 118"/>
                    <a:gd name="T15" fmla="*/ 5 h 1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8" h="103">
                      <a:moveTo>
                        <a:pt x="4" y="5"/>
                      </a:moveTo>
                      <a:cubicBezTo>
                        <a:pt x="7" y="1"/>
                        <a:pt x="14" y="0"/>
                        <a:pt x="18" y="4"/>
                      </a:cubicBezTo>
                      <a:cubicBezTo>
                        <a:pt x="113" y="84"/>
                        <a:pt x="113" y="84"/>
                        <a:pt x="113" y="84"/>
                      </a:cubicBezTo>
                      <a:cubicBezTo>
                        <a:pt x="117" y="87"/>
                        <a:pt x="118" y="94"/>
                        <a:pt x="114" y="98"/>
                      </a:cubicBezTo>
                      <a:cubicBezTo>
                        <a:pt x="114" y="98"/>
                        <a:pt x="114" y="98"/>
                        <a:pt x="114" y="98"/>
                      </a:cubicBezTo>
                      <a:cubicBezTo>
                        <a:pt x="111" y="102"/>
                        <a:pt x="104" y="103"/>
                        <a:pt x="100" y="99"/>
                      </a:cubicBezTo>
                      <a:cubicBezTo>
                        <a:pt x="5" y="19"/>
                        <a:pt x="5" y="19"/>
                        <a:pt x="5" y="19"/>
                      </a:cubicBezTo>
                      <a:cubicBezTo>
                        <a:pt x="1" y="16"/>
                        <a:pt x="0" y="9"/>
                        <a:pt x="4" y="5"/>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24" name="Freeform 140">
                  <a:extLst>
                    <a:ext uri="{FF2B5EF4-FFF2-40B4-BE49-F238E27FC236}">
                      <a16:creationId xmlns="" xmlns:a16="http://schemas.microsoft.com/office/drawing/2014/main" id="{E8CA81DA-8312-417D-8791-B8FBCF688667}"/>
                    </a:ext>
                  </a:extLst>
                </p:cNvPr>
                <p:cNvSpPr>
                  <a:spLocks/>
                </p:cNvSpPr>
                <p:nvPr/>
              </p:nvSpPr>
              <p:spPr bwMode="auto">
                <a:xfrm>
                  <a:off x="2903" y="3528"/>
                  <a:ext cx="312" cy="192"/>
                </a:xfrm>
                <a:custGeom>
                  <a:avLst/>
                  <a:gdLst>
                    <a:gd name="T0" fmla="*/ 2 w 132"/>
                    <a:gd name="T1" fmla="*/ 7 h 81"/>
                    <a:gd name="T2" fmla="*/ 16 w 132"/>
                    <a:gd name="T3" fmla="*/ 3 h 81"/>
                    <a:gd name="T4" fmla="*/ 125 w 132"/>
                    <a:gd name="T5" fmla="*/ 61 h 81"/>
                    <a:gd name="T6" fmla="*/ 129 w 132"/>
                    <a:gd name="T7" fmla="*/ 75 h 81"/>
                    <a:gd name="T8" fmla="*/ 129 w 132"/>
                    <a:gd name="T9" fmla="*/ 75 h 81"/>
                    <a:gd name="T10" fmla="*/ 116 w 132"/>
                    <a:gd name="T11" fmla="*/ 79 h 81"/>
                    <a:gd name="T12" fmla="*/ 6 w 132"/>
                    <a:gd name="T13" fmla="*/ 20 h 81"/>
                    <a:gd name="T14" fmla="*/ 2 w 132"/>
                    <a:gd name="T15" fmla="*/ 7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2" h="81">
                      <a:moveTo>
                        <a:pt x="2" y="7"/>
                      </a:moveTo>
                      <a:cubicBezTo>
                        <a:pt x="5" y="2"/>
                        <a:pt x="11" y="0"/>
                        <a:pt x="16" y="3"/>
                      </a:cubicBezTo>
                      <a:cubicBezTo>
                        <a:pt x="125" y="61"/>
                        <a:pt x="125" y="61"/>
                        <a:pt x="125" y="61"/>
                      </a:cubicBezTo>
                      <a:cubicBezTo>
                        <a:pt x="130" y="64"/>
                        <a:pt x="132" y="70"/>
                        <a:pt x="129" y="75"/>
                      </a:cubicBezTo>
                      <a:cubicBezTo>
                        <a:pt x="129" y="75"/>
                        <a:pt x="129" y="75"/>
                        <a:pt x="129" y="75"/>
                      </a:cubicBezTo>
                      <a:cubicBezTo>
                        <a:pt x="127" y="79"/>
                        <a:pt x="121" y="81"/>
                        <a:pt x="116" y="79"/>
                      </a:cubicBezTo>
                      <a:cubicBezTo>
                        <a:pt x="6" y="20"/>
                        <a:pt x="6" y="20"/>
                        <a:pt x="6" y="20"/>
                      </a:cubicBezTo>
                      <a:cubicBezTo>
                        <a:pt x="1" y="18"/>
                        <a:pt x="0" y="12"/>
                        <a:pt x="2" y="7"/>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25" name="Freeform 141">
                  <a:extLst>
                    <a:ext uri="{FF2B5EF4-FFF2-40B4-BE49-F238E27FC236}">
                      <a16:creationId xmlns="" xmlns:a16="http://schemas.microsoft.com/office/drawing/2014/main" id="{E5F6F458-80F1-4044-8D60-9CE620FBC653}"/>
                    </a:ext>
                  </a:extLst>
                </p:cNvPr>
                <p:cNvSpPr>
                  <a:spLocks/>
                </p:cNvSpPr>
                <p:nvPr/>
              </p:nvSpPr>
              <p:spPr bwMode="auto">
                <a:xfrm>
                  <a:off x="3213" y="3689"/>
                  <a:ext cx="334" cy="132"/>
                </a:xfrm>
                <a:custGeom>
                  <a:avLst/>
                  <a:gdLst>
                    <a:gd name="T0" fmla="*/ 2 w 141"/>
                    <a:gd name="T1" fmla="*/ 8 h 56"/>
                    <a:gd name="T2" fmla="*/ 14 w 141"/>
                    <a:gd name="T3" fmla="*/ 1 h 56"/>
                    <a:gd name="T4" fmla="*/ 133 w 141"/>
                    <a:gd name="T5" fmla="*/ 35 h 56"/>
                    <a:gd name="T6" fmla="*/ 140 w 141"/>
                    <a:gd name="T7" fmla="*/ 48 h 56"/>
                    <a:gd name="T8" fmla="*/ 140 w 141"/>
                    <a:gd name="T9" fmla="*/ 48 h 56"/>
                    <a:gd name="T10" fmla="*/ 128 w 141"/>
                    <a:gd name="T11" fmla="*/ 55 h 56"/>
                    <a:gd name="T12" fmla="*/ 8 w 141"/>
                    <a:gd name="T13" fmla="*/ 20 h 56"/>
                    <a:gd name="T14" fmla="*/ 2 w 141"/>
                    <a:gd name="T15" fmla="*/ 8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56">
                      <a:moveTo>
                        <a:pt x="2" y="8"/>
                      </a:moveTo>
                      <a:cubicBezTo>
                        <a:pt x="3" y="3"/>
                        <a:pt x="9" y="0"/>
                        <a:pt x="14" y="1"/>
                      </a:cubicBezTo>
                      <a:cubicBezTo>
                        <a:pt x="133" y="35"/>
                        <a:pt x="133" y="35"/>
                        <a:pt x="133" y="35"/>
                      </a:cubicBezTo>
                      <a:cubicBezTo>
                        <a:pt x="138" y="37"/>
                        <a:pt x="141" y="42"/>
                        <a:pt x="140" y="48"/>
                      </a:cubicBezTo>
                      <a:cubicBezTo>
                        <a:pt x="140" y="48"/>
                        <a:pt x="140" y="48"/>
                        <a:pt x="140" y="48"/>
                      </a:cubicBezTo>
                      <a:cubicBezTo>
                        <a:pt x="138" y="53"/>
                        <a:pt x="133" y="56"/>
                        <a:pt x="128" y="55"/>
                      </a:cubicBezTo>
                      <a:cubicBezTo>
                        <a:pt x="8" y="20"/>
                        <a:pt x="8" y="20"/>
                        <a:pt x="8" y="20"/>
                      </a:cubicBezTo>
                      <a:cubicBezTo>
                        <a:pt x="3" y="19"/>
                        <a:pt x="0" y="13"/>
                        <a:pt x="2" y="8"/>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26" name="Freeform 142">
                  <a:extLst>
                    <a:ext uri="{FF2B5EF4-FFF2-40B4-BE49-F238E27FC236}">
                      <a16:creationId xmlns="" xmlns:a16="http://schemas.microsoft.com/office/drawing/2014/main" id="{C8BBB15D-4581-46F7-A95E-478D8FB05B73}"/>
                    </a:ext>
                  </a:extLst>
                </p:cNvPr>
                <p:cNvSpPr>
                  <a:spLocks/>
                </p:cNvSpPr>
                <p:nvPr/>
              </p:nvSpPr>
              <p:spPr bwMode="auto">
                <a:xfrm>
                  <a:off x="3551" y="3781"/>
                  <a:ext cx="343" cy="69"/>
                </a:xfrm>
                <a:custGeom>
                  <a:avLst/>
                  <a:gdLst>
                    <a:gd name="T0" fmla="*/ 0 w 145"/>
                    <a:gd name="T1" fmla="*/ 10 h 29"/>
                    <a:gd name="T2" fmla="*/ 11 w 145"/>
                    <a:gd name="T3" fmla="*/ 0 h 29"/>
                    <a:gd name="T4" fmla="*/ 135 w 145"/>
                    <a:gd name="T5" fmla="*/ 9 h 29"/>
                    <a:gd name="T6" fmla="*/ 144 w 145"/>
                    <a:gd name="T7" fmla="*/ 20 h 29"/>
                    <a:gd name="T8" fmla="*/ 144 w 145"/>
                    <a:gd name="T9" fmla="*/ 20 h 29"/>
                    <a:gd name="T10" fmla="*/ 133 w 145"/>
                    <a:gd name="T11" fmla="*/ 29 h 29"/>
                    <a:gd name="T12" fmla="*/ 10 w 145"/>
                    <a:gd name="T13" fmla="*/ 20 h 29"/>
                    <a:gd name="T14" fmla="*/ 0 w 145"/>
                    <a:gd name="T15" fmla="*/ 10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5" h="29">
                      <a:moveTo>
                        <a:pt x="0" y="10"/>
                      </a:moveTo>
                      <a:cubicBezTo>
                        <a:pt x="1" y="4"/>
                        <a:pt x="6" y="0"/>
                        <a:pt x="11" y="0"/>
                      </a:cubicBezTo>
                      <a:cubicBezTo>
                        <a:pt x="135" y="9"/>
                        <a:pt x="135" y="9"/>
                        <a:pt x="135" y="9"/>
                      </a:cubicBezTo>
                      <a:cubicBezTo>
                        <a:pt x="140" y="9"/>
                        <a:pt x="145" y="14"/>
                        <a:pt x="144" y="20"/>
                      </a:cubicBezTo>
                      <a:cubicBezTo>
                        <a:pt x="144" y="20"/>
                        <a:pt x="144" y="20"/>
                        <a:pt x="144" y="20"/>
                      </a:cubicBezTo>
                      <a:cubicBezTo>
                        <a:pt x="144" y="25"/>
                        <a:pt x="139" y="29"/>
                        <a:pt x="133" y="29"/>
                      </a:cubicBezTo>
                      <a:cubicBezTo>
                        <a:pt x="10" y="20"/>
                        <a:pt x="10" y="20"/>
                        <a:pt x="10" y="20"/>
                      </a:cubicBezTo>
                      <a:cubicBezTo>
                        <a:pt x="4" y="20"/>
                        <a:pt x="0" y="15"/>
                        <a:pt x="0" y="10"/>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27" name="Freeform 143">
                  <a:extLst>
                    <a:ext uri="{FF2B5EF4-FFF2-40B4-BE49-F238E27FC236}">
                      <a16:creationId xmlns="" xmlns:a16="http://schemas.microsoft.com/office/drawing/2014/main" id="{D18D05B8-07AF-4887-93C4-D9889B2443DF}"/>
                    </a:ext>
                  </a:extLst>
                </p:cNvPr>
                <p:cNvSpPr>
                  <a:spLocks/>
                </p:cNvSpPr>
                <p:nvPr/>
              </p:nvSpPr>
              <p:spPr bwMode="auto">
                <a:xfrm>
                  <a:off x="3899" y="3758"/>
                  <a:ext cx="341" cy="92"/>
                </a:xfrm>
                <a:custGeom>
                  <a:avLst/>
                  <a:gdLst>
                    <a:gd name="T0" fmla="*/ 1 w 144"/>
                    <a:gd name="T1" fmla="*/ 30 h 39"/>
                    <a:gd name="T2" fmla="*/ 9 w 144"/>
                    <a:gd name="T3" fmla="*/ 18 h 39"/>
                    <a:gd name="T4" fmla="*/ 132 w 144"/>
                    <a:gd name="T5" fmla="*/ 1 h 39"/>
                    <a:gd name="T6" fmla="*/ 143 w 144"/>
                    <a:gd name="T7" fmla="*/ 10 h 39"/>
                    <a:gd name="T8" fmla="*/ 143 w 144"/>
                    <a:gd name="T9" fmla="*/ 10 h 39"/>
                    <a:gd name="T10" fmla="*/ 135 w 144"/>
                    <a:gd name="T11" fmla="*/ 21 h 39"/>
                    <a:gd name="T12" fmla="*/ 12 w 144"/>
                    <a:gd name="T13" fmla="*/ 38 h 39"/>
                    <a:gd name="T14" fmla="*/ 1 w 144"/>
                    <a:gd name="T15" fmla="*/ 30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4" h="39">
                      <a:moveTo>
                        <a:pt x="1" y="30"/>
                      </a:moveTo>
                      <a:cubicBezTo>
                        <a:pt x="0" y="24"/>
                        <a:pt x="4" y="19"/>
                        <a:pt x="9" y="18"/>
                      </a:cubicBezTo>
                      <a:cubicBezTo>
                        <a:pt x="132" y="1"/>
                        <a:pt x="132" y="1"/>
                        <a:pt x="132" y="1"/>
                      </a:cubicBezTo>
                      <a:cubicBezTo>
                        <a:pt x="138" y="0"/>
                        <a:pt x="143" y="4"/>
                        <a:pt x="143" y="10"/>
                      </a:cubicBezTo>
                      <a:cubicBezTo>
                        <a:pt x="143" y="10"/>
                        <a:pt x="143" y="10"/>
                        <a:pt x="143" y="10"/>
                      </a:cubicBezTo>
                      <a:cubicBezTo>
                        <a:pt x="144" y="15"/>
                        <a:pt x="140" y="20"/>
                        <a:pt x="135" y="21"/>
                      </a:cubicBezTo>
                      <a:cubicBezTo>
                        <a:pt x="12" y="38"/>
                        <a:pt x="12" y="38"/>
                        <a:pt x="12" y="38"/>
                      </a:cubicBezTo>
                      <a:cubicBezTo>
                        <a:pt x="7" y="39"/>
                        <a:pt x="2" y="35"/>
                        <a:pt x="1" y="30"/>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28" name="Freeform 144">
                  <a:extLst>
                    <a:ext uri="{FF2B5EF4-FFF2-40B4-BE49-F238E27FC236}">
                      <a16:creationId xmlns="" xmlns:a16="http://schemas.microsoft.com/office/drawing/2014/main" id="{963A4427-DEBC-47CF-8D39-41C411C05AF6}"/>
                    </a:ext>
                  </a:extLst>
                </p:cNvPr>
                <p:cNvSpPr>
                  <a:spLocks/>
                </p:cNvSpPr>
                <p:nvPr/>
              </p:nvSpPr>
              <p:spPr bwMode="auto">
                <a:xfrm>
                  <a:off x="4242" y="3644"/>
                  <a:ext cx="329" cy="154"/>
                </a:xfrm>
                <a:custGeom>
                  <a:avLst/>
                  <a:gdLst>
                    <a:gd name="T0" fmla="*/ 2 w 139"/>
                    <a:gd name="T1" fmla="*/ 57 h 65"/>
                    <a:gd name="T2" fmla="*/ 8 w 139"/>
                    <a:gd name="T3" fmla="*/ 44 h 65"/>
                    <a:gd name="T4" fmla="*/ 124 w 139"/>
                    <a:gd name="T5" fmla="*/ 2 h 65"/>
                    <a:gd name="T6" fmla="*/ 137 w 139"/>
                    <a:gd name="T7" fmla="*/ 8 h 65"/>
                    <a:gd name="T8" fmla="*/ 137 w 139"/>
                    <a:gd name="T9" fmla="*/ 8 h 65"/>
                    <a:gd name="T10" fmla="*/ 131 w 139"/>
                    <a:gd name="T11" fmla="*/ 20 h 65"/>
                    <a:gd name="T12" fmla="*/ 15 w 139"/>
                    <a:gd name="T13" fmla="*/ 63 h 65"/>
                    <a:gd name="T14" fmla="*/ 2 w 139"/>
                    <a:gd name="T15" fmla="*/ 57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9" h="65">
                      <a:moveTo>
                        <a:pt x="2" y="57"/>
                      </a:moveTo>
                      <a:cubicBezTo>
                        <a:pt x="0" y="52"/>
                        <a:pt x="3" y="46"/>
                        <a:pt x="8" y="44"/>
                      </a:cubicBezTo>
                      <a:cubicBezTo>
                        <a:pt x="124" y="2"/>
                        <a:pt x="124" y="2"/>
                        <a:pt x="124" y="2"/>
                      </a:cubicBezTo>
                      <a:cubicBezTo>
                        <a:pt x="130" y="0"/>
                        <a:pt x="135" y="2"/>
                        <a:pt x="137" y="8"/>
                      </a:cubicBezTo>
                      <a:cubicBezTo>
                        <a:pt x="137" y="8"/>
                        <a:pt x="137" y="8"/>
                        <a:pt x="137" y="8"/>
                      </a:cubicBezTo>
                      <a:cubicBezTo>
                        <a:pt x="139" y="13"/>
                        <a:pt x="136" y="18"/>
                        <a:pt x="131" y="20"/>
                      </a:cubicBezTo>
                      <a:cubicBezTo>
                        <a:pt x="15" y="63"/>
                        <a:pt x="15" y="63"/>
                        <a:pt x="15" y="63"/>
                      </a:cubicBezTo>
                      <a:cubicBezTo>
                        <a:pt x="9" y="65"/>
                        <a:pt x="4" y="62"/>
                        <a:pt x="2" y="57"/>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29" name="Freeform 145">
                  <a:extLst>
                    <a:ext uri="{FF2B5EF4-FFF2-40B4-BE49-F238E27FC236}">
                      <a16:creationId xmlns="" xmlns:a16="http://schemas.microsoft.com/office/drawing/2014/main" id="{AF9FD11F-CFA6-4359-BC1A-D3EA2C097BEC}"/>
                    </a:ext>
                  </a:extLst>
                </p:cNvPr>
                <p:cNvSpPr>
                  <a:spLocks/>
                </p:cNvSpPr>
                <p:nvPr/>
              </p:nvSpPr>
              <p:spPr bwMode="auto">
                <a:xfrm>
                  <a:off x="4569" y="3464"/>
                  <a:ext cx="303" cy="208"/>
                </a:xfrm>
                <a:custGeom>
                  <a:avLst/>
                  <a:gdLst>
                    <a:gd name="T0" fmla="*/ 2 w 128"/>
                    <a:gd name="T1" fmla="*/ 82 h 88"/>
                    <a:gd name="T2" fmla="*/ 6 w 128"/>
                    <a:gd name="T3" fmla="*/ 68 h 88"/>
                    <a:gd name="T4" fmla="*/ 111 w 128"/>
                    <a:gd name="T5" fmla="*/ 3 h 88"/>
                    <a:gd name="T6" fmla="*/ 125 w 128"/>
                    <a:gd name="T7" fmla="*/ 6 h 88"/>
                    <a:gd name="T8" fmla="*/ 125 w 128"/>
                    <a:gd name="T9" fmla="*/ 6 h 88"/>
                    <a:gd name="T10" fmla="*/ 121 w 128"/>
                    <a:gd name="T11" fmla="*/ 20 h 88"/>
                    <a:gd name="T12" fmla="*/ 16 w 128"/>
                    <a:gd name="T13" fmla="*/ 85 h 88"/>
                    <a:gd name="T14" fmla="*/ 2 w 128"/>
                    <a:gd name="T15" fmla="*/ 82 h 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 h="88">
                      <a:moveTo>
                        <a:pt x="2" y="82"/>
                      </a:moveTo>
                      <a:cubicBezTo>
                        <a:pt x="0" y="77"/>
                        <a:pt x="1" y="71"/>
                        <a:pt x="6" y="68"/>
                      </a:cubicBezTo>
                      <a:cubicBezTo>
                        <a:pt x="111" y="3"/>
                        <a:pt x="111" y="3"/>
                        <a:pt x="111" y="3"/>
                      </a:cubicBezTo>
                      <a:cubicBezTo>
                        <a:pt x="116" y="0"/>
                        <a:pt x="122" y="1"/>
                        <a:pt x="125" y="6"/>
                      </a:cubicBezTo>
                      <a:cubicBezTo>
                        <a:pt x="125" y="6"/>
                        <a:pt x="125" y="6"/>
                        <a:pt x="125" y="6"/>
                      </a:cubicBezTo>
                      <a:cubicBezTo>
                        <a:pt x="128" y="10"/>
                        <a:pt x="126" y="17"/>
                        <a:pt x="121" y="20"/>
                      </a:cubicBezTo>
                      <a:cubicBezTo>
                        <a:pt x="16" y="85"/>
                        <a:pt x="16" y="85"/>
                        <a:pt x="16" y="85"/>
                      </a:cubicBezTo>
                      <a:cubicBezTo>
                        <a:pt x="12" y="88"/>
                        <a:pt x="5" y="87"/>
                        <a:pt x="2" y="82"/>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30" name="Freeform 146">
                  <a:extLst>
                    <a:ext uri="{FF2B5EF4-FFF2-40B4-BE49-F238E27FC236}">
                      <a16:creationId xmlns="" xmlns:a16="http://schemas.microsoft.com/office/drawing/2014/main" id="{E6309AF3-4996-4E5D-ABF2-75F20E674C3B}"/>
                    </a:ext>
                  </a:extLst>
                </p:cNvPr>
                <p:cNvSpPr>
                  <a:spLocks/>
                </p:cNvSpPr>
                <p:nvPr/>
              </p:nvSpPr>
              <p:spPr bwMode="auto">
                <a:xfrm>
                  <a:off x="4862" y="3227"/>
                  <a:ext cx="263" cy="256"/>
                </a:xfrm>
                <a:custGeom>
                  <a:avLst/>
                  <a:gdLst>
                    <a:gd name="T0" fmla="*/ 4 w 111"/>
                    <a:gd name="T1" fmla="*/ 104 h 108"/>
                    <a:gd name="T2" fmla="*/ 4 w 111"/>
                    <a:gd name="T3" fmla="*/ 90 h 108"/>
                    <a:gd name="T4" fmla="*/ 93 w 111"/>
                    <a:gd name="T5" fmla="*/ 3 h 108"/>
                    <a:gd name="T6" fmla="*/ 107 w 111"/>
                    <a:gd name="T7" fmla="*/ 4 h 108"/>
                    <a:gd name="T8" fmla="*/ 107 w 111"/>
                    <a:gd name="T9" fmla="*/ 4 h 108"/>
                    <a:gd name="T10" fmla="*/ 107 w 111"/>
                    <a:gd name="T11" fmla="*/ 18 h 108"/>
                    <a:gd name="T12" fmla="*/ 18 w 111"/>
                    <a:gd name="T13" fmla="*/ 104 h 108"/>
                    <a:gd name="T14" fmla="*/ 4 w 111"/>
                    <a:gd name="T15" fmla="*/ 104 h 1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 h="108">
                      <a:moveTo>
                        <a:pt x="4" y="104"/>
                      </a:moveTo>
                      <a:cubicBezTo>
                        <a:pt x="0" y="100"/>
                        <a:pt x="0" y="93"/>
                        <a:pt x="4" y="90"/>
                      </a:cubicBezTo>
                      <a:cubicBezTo>
                        <a:pt x="93" y="3"/>
                        <a:pt x="93" y="3"/>
                        <a:pt x="93" y="3"/>
                      </a:cubicBezTo>
                      <a:cubicBezTo>
                        <a:pt x="97" y="0"/>
                        <a:pt x="103" y="0"/>
                        <a:pt x="107" y="4"/>
                      </a:cubicBezTo>
                      <a:cubicBezTo>
                        <a:pt x="107" y="4"/>
                        <a:pt x="107" y="4"/>
                        <a:pt x="107" y="4"/>
                      </a:cubicBezTo>
                      <a:cubicBezTo>
                        <a:pt x="111" y="8"/>
                        <a:pt x="111" y="14"/>
                        <a:pt x="107" y="18"/>
                      </a:cubicBezTo>
                      <a:cubicBezTo>
                        <a:pt x="18" y="104"/>
                        <a:pt x="18" y="104"/>
                        <a:pt x="18" y="104"/>
                      </a:cubicBezTo>
                      <a:cubicBezTo>
                        <a:pt x="14" y="108"/>
                        <a:pt x="7" y="108"/>
                        <a:pt x="4" y="104"/>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31" name="Freeform 147">
                  <a:extLst>
                    <a:ext uri="{FF2B5EF4-FFF2-40B4-BE49-F238E27FC236}">
                      <a16:creationId xmlns="" xmlns:a16="http://schemas.microsoft.com/office/drawing/2014/main" id="{101F0919-488F-4041-9C3E-DBFA799AE665}"/>
                    </a:ext>
                  </a:extLst>
                </p:cNvPr>
                <p:cNvSpPr>
                  <a:spLocks/>
                </p:cNvSpPr>
                <p:nvPr/>
              </p:nvSpPr>
              <p:spPr bwMode="auto">
                <a:xfrm>
                  <a:off x="5109" y="2941"/>
                  <a:ext cx="217" cy="296"/>
                </a:xfrm>
                <a:custGeom>
                  <a:avLst/>
                  <a:gdLst>
                    <a:gd name="T0" fmla="*/ 6 w 92"/>
                    <a:gd name="T1" fmla="*/ 122 h 125"/>
                    <a:gd name="T2" fmla="*/ 3 w 92"/>
                    <a:gd name="T3" fmla="*/ 108 h 125"/>
                    <a:gd name="T4" fmla="*/ 72 w 92"/>
                    <a:gd name="T5" fmla="*/ 5 h 125"/>
                    <a:gd name="T6" fmla="*/ 86 w 92"/>
                    <a:gd name="T7" fmla="*/ 3 h 125"/>
                    <a:gd name="T8" fmla="*/ 86 w 92"/>
                    <a:gd name="T9" fmla="*/ 3 h 125"/>
                    <a:gd name="T10" fmla="*/ 89 w 92"/>
                    <a:gd name="T11" fmla="*/ 16 h 125"/>
                    <a:gd name="T12" fmla="*/ 19 w 92"/>
                    <a:gd name="T13" fmla="*/ 119 h 125"/>
                    <a:gd name="T14" fmla="*/ 6 w 92"/>
                    <a:gd name="T15" fmla="*/ 122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125">
                      <a:moveTo>
                        <a:pt x="6" y="122"/>
                      </a:moveTo>
                      <a:cubicBezTo>
                        <a:pt x="1" y="119"/>
                        <a:pt x="0" y="113"/>
                        <a:pt x="3" y="108"/>
                      </a:cubicBezTo>
                      <a:cubicBezTo>
                        <a:pt x="72" y="5"/>
                        <a:pt x="72" y="5"/>
                        <a:pt x="72" y="5"/>
                      </a:cubicBezTo>
                      <a:cubicBezTo>
                        <a:pt x="75" y="1"/>
                        <a:pt x="82" y="0"/>
                        <a:pt x="86" y="3"/>
                      </a:cubicBezTo>
                      <a:cubicBezTo>
                        <a:pt x="86" y="3"/>
                        <a:pt x="86" y="3"/>
                        <a:pt x="86" y="3"/>
                      </a:cubicBezTo>
                      <a:cubicBezTo>
                        <a:pt x="91" y="6"/>
                        <a:pt x="92" y="12"/>
                        <a:pt x="89" y="16"/>
                      </a:cubicBezTo>
                      <a:cubicBezTo>
                        <a:pt x="19" y="119"/>
                        <a:pt x="19" y="119"/>
                        <a:pt x="19" y="119"/>
                      </a:cubicBezTo>
                      <a:cubicBezTo>
                        <a:pt x="16" y="124"/>
                        <a:pt x="10" y="125"/>
                        <a:pt x="6" y="122"/>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32" name="Freeform 148">
                  <a:extLst>
                    <a:ext uri="{FF2B5EF4-FFF2-40B4-BE49-F238E27FC236}">
                      <a16:creationId xmlns="" xmlns:a16="http://schemas.microsoft.com/office/drawing/2014/main" id="{4F2C838A-CEDF-4D79-B3D3-6DF27D7BB73B}"/>
                    </a:ext>
                  </a:extLst>
                </p:cNvPr>
                <p:cNvSpPr>
                  <a:spLocks/>
                </p:cNvSpPr>
                <p:nvPr/>
              </p:nvSpPr>
              <p:spPr bwMode="auto">
                <a:xfrm>
                  <a:off x="5298" y="2619"/>
                  <a:ext cx="163" cy="327"/>
                </a:xfrm>
                <a:custGeom>
                  <a:avLst/>
                  <a:gdLst>
                    <a:gd name="T0" fmla="*/ 8 w 69"/>
                    <a:gd name="T1" fmla="*/ 136 h 138"/>
                    <a:gd name="T2" fmla="*/ 2 w 69"/>
                    <a:gd name="T3" fmla="*/ 122 h 138"/>
                    <a:gd name="T4" fmla="*/ 49 w 69"/>
                    <a:gd name="T5" fmla="*/ 8 h 138"/>
                    <a:gd name="T6" fmla="*/ 62 w 69"/>
                    <a:gd name="T7" fmla="*/ 2 h 138"/>
                    <a:gd name="T8" fmla="*/ 62 w 69"/>
                    <a:gd name="T9" fmla="*/ 2 h 138"/>
                    <a:gd name="T10" fmla="*/ 67 w 69"/>
                    <a:gd name="T11" fmla="*/ 15 h 138"/>
                    <a:gd name="T12" fmla="*/ 21 w 69"/>
                    <a:gd name="T13" fmla="*/ 130 h 138"/>
                    <a:gd name="T14" fmla="*/ 8 w 69"/>
                    <a:gd name="T15" fmla="*/ 136 h 1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138">
                      <a:moveTo>
                        <a:pt x="8" y="136"/>
                      </a:moveTo>
                      <a:cubicBezTo>
                        <a:pt x="3" y="133"/>
                        <a:pt x="0" y="128"/>
                        <a:pt x="2" y="122"/>
                      </a:cubicBezTo>
                      <a:cubicBezTo>
                        <a:pt x="49" y="8"/>
                        <a:pt x="49" y="8"/>
                        <a:pt x="49" y="8"/>
                      </a:cubicBezTo>
                      <a:cubicBezTo>
                        <a:pt x="51" y="2"/>
                        <a:pt x="57" y="0"/>
                        <a:pt x="62" y="2"/>
                      </a:cubicBezTo>
                      <a:cubicBezTo>
                        <a:pt x="62" y="2"/>
                        <a:pt x="62" y="2"/>
                        <a:pt x="62" y="2"/>
                      </a:cubicBezTo>
                      <a:cubicBezTo>
                        <a:pt x="67" y="4"/>
                        <a:pt x="69" y="10"/>
                        <a:pt x="67" y="15"/>
                      </a:cubicBezTo>
                      <a:cubicBezTo>
                        <a:pt x="21" y="130"/>
                        <a:pt x="21" y="130"/>
                        <a:pt x="21" y="130"/>
                      </a:cubicBezTo>
                      <a:cubicBezTo>
                        <a:pt x="19" y="135"/>
                        <a:pt x="13" y="138"/>
                        <a:pt x="8" y="136"/>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33" name="Freeform 149">
                  <a:extLst>
                    <a:ext uri="{FF2B5EF4-FFF2-40B4-BE49-F238E27FC236}">
                      <a16:creationId xmlns="" xmlns:a16="http://schemas.microsoft.com/office/drawing/2014/main" id="{99530D3A-7314-40B2-A275-75BEE3C06451}"/>
                    </a:ext>
                  </a:extLst>
                </p:cNvPr>
                <p:cNvSpPr>
                  <a:spLocks/>
                </p:cNvSpPr>
                <p:nvPr/>
              </p:nvSpPr>
              <p:spPr bwMode="auto">
                <a:xfrm>
                  <a:off x="5426" y="2278"/>
                  <a:ext cx="102" cy="341"/>
                </a:xfrm>
                <a:custGeom>
                  <a:avLst/>
                  <a:gdLst>
                    <a:gd name="T0" fmla="*/ 9 w 43"/>
                    <a:gd name="T1" fmla="*/ 143 h 144"/>
                    <a:gd name="T2" fmla="*/ 1 w 43"/>
                    <a:gd name="T3" fmla="*/ 131 h 144"/>
                    <a:gd name="T4" fmla="*/ 22 w 43"/>
                    <a:gd name="T5" fmla="*/ 9 h 144"/>
                    <a:gd name="T6" fmla="*/ 34 w 43"/>
                    <a:gd name="T7" fmla="*/ 1 h 144"/>
                    <a:gd name="T8" fmla="*/ 34 w 43"/>
                    <a:gd name="T9" fmla="*/ 1 h 144"/>
                    <a:gd name="T10" fmla="*/ 42 w 43"/>
                    <a:gd name="T11" fmla="*/ 12 h 144"/>
                    <a:gd name="T12" fmla="*/ 21 w 43"/>
                    <a:gd name="T13" fmla="*/ 134 h 144"/>
                    <a:gd name="T14" fmla="*/ 9 w 43"/>
                    <a:gd name="T15" fmla="*/ 143 h 1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144">
                      <a:moveTo>
                        <a:pt x="9" y="143"/>
                      </a:moveTo>
                      <a:cubicBezTo>
                        <a:pt x="4" y="142"/>
                        <a:pt x="0" y="136"/>
                        <a:pt x="1" y="131"/>
                      </a:cubicBezTo>
                      <a:cubicBezTo>
                        <a:pt x="22" y="9"/>
                        <a:pt x="22" y="9"/>
                        <a:pt x="22" y="9"/>
                      </a:cubicBezTo>
                      <a:cubicBezTo>
                        <a:pt x="23" y="3"/>
                        <a:pt x="29" y="0"/>
                        <a:pt x="34" y="1"/>
                      </a:cubicBezTo>
                      <a:cubicBezTo>
                        <a:pt x="34" y="1"/>
                        <a:pt x="34" y="1"/>
                        <a:pt x="34" y="1"/>
                      </a:cubicBezTo>
                      <a:cubicBezTo>
                        <a:pt x="39" y="2"/>
                        <a:pt x="43" y="7"/>
                        <a:pt x="42" y="12"/>
                      </a:cubicBezTo>
                      <a:cubicBezTo>
                        <a:pt x="21" y="134"/>
                        <a:pt x="21" y="134"/>
                        <a:pt x="21" y="134"/>
                      </a:cubicBezTo>
                      <a:cubicBezTo>
                        <a:pt x="20" y="140"/>
                        <a:pt x="14" y="144"/>
                        <a:pt x="9" y="143"/>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34" name="Freeform 150">
                  <a:extLst>
                    <a:ext uri="{FF2B5EF4-FFF2-40B4-BE49-F238E27FC236}">
                      <a16:creationId xmlns="" xmlns:a16="http://schemas.microsoft.com/office/drawing/2014/main" id="{0BA2EA0D-5771-42B8-8404-BC6942153713}"/>
                    </a:ext>
                  </a:extLst>
                </p:cNvPr>
                <p:cNvSpPr>
                  <a:spLocks/>
                </p:cNvSpPr>
                <p:nvPr/>
              </p:nvSpPr>
              <p:spPr bwMode="auto">
                <a:xfrm>
                  <a:off x="5473" y="1930"/>
                  <a:ext cx="57" cy="341"/>
                </a:xfrm>
                <a:custGeom>
                  <a:avLst/>
                  <a:gdLst>
                    <a:gd name="T0" fmla="*/ 14 w 24"/>
                    <a:gd name="T1" fmla="*/ 144 h 144"/>
                    <a:gd name="T2" fmla="*/ 4 w 24"/>
                    <a:gd name="T3" fmla="*/ 135 h 144"/>
                    <a:gd name="T4" fmla="*/ 0 w 24"/>
                    <a:gd name="T5" fmla="*/ 11 h 144"/>
                    <a:gd name="T6" fmla="*/ 9 w 24"/>
                    <a:gd name="T7" fmla="*/ 0 h 144"/>
                    <a:gd name="T8" fmla="*/ 9 w 24"/>
                    <a:gd name="T9" fmla="*/ 0 h 144"/>
                    <a:gd name="T10" fmla="*/ 20 w 24"/>
                    <a:gd name="T11" fmla="*/ 10 h 144"/>
                    <a:gd name="T12" fmla="*/ 24 w 24"/>
                    <a:gd name="T13" fmla="*/ 134 h 144"/>
                    <a:gd name="T14" fmla="*/ 14 w 24"/>
                    <a:gd name="T15" fmla="*/ 144 h 1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144">
                      <a:moveTo>
                        <a:pt x="14" y="144"/>
                      </a:moveTo>
                      <a:cubicBezTo>
                        <a:pt x="9" y="144"/>
                        <a:pt x="4" y="140"/>
                        <a:pt x="4" y="135"/>
                      </a:cubicBezTo>
                      <a:cubicBezTo>
                        <a:pt x="0" y="11"/>
                        <a:pt x="0" y="11"/>
                        <a:pt x="0" y="11"/>
                      </a:cubicBezTo>
                      <a:cubicBezTo>
                        <a:pt x="0" y="5"/>
                        <a:pt x="4" y="0"/>
                        <a:pt x="9" y="0"/>
                      </a:cubicBezTo>
                      <a:cubicBezTo>
                        <a:pt x="9" y="0"/>
                        <a:pt x="9" y="0"/>
                        <a:pt x="9" y="0"/>
                      </a:cubicBezTo>
                      <a:cubicBezTo>
                        <a:pt x="15" y="0"/>
                        <a:pt x="20" y="4"/>
                        <a:pt x="20" y="10"/>
                      </a:cubicBezTo>
                      <a:cubicBezTo>
                        <a:pt x="24" y="134"/>
                        <a:pt x="24" y="134"/>
                        <a:pt x="24" y="134"/>
                      </a:cubicBezTo>
                      <a:cubicBezTo>
                        <a:pt x="24" y="139"/>
                        <a:pt x="20" y="144"/>
                        <a:pt x="14" y="144"/>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35" name="Freeform 151">
                  <a:extLst>
                    <a:ext uri="{FF2B5EF4-FFF2-40B4-BE49-F238E27FC236}">
                      <a16:creationId xmlns="" xmlns:a16="http://schemas.microsoft.com/office/drawing/2014/main" id="{68A0B084-7A42-47B6-8457-306EB263FBC7}"/>
                    </a:ext>
                  </a:extLst>
                </p:cNvPr>
                <p:cNvSpPr>
                  <a:spLocks/>
                </p:cNvSpPr>
                <p:nvPr/>
              </p:nvSpPr>
              <p:spPr bwMode="auto">
                <a:xfrm>
                  <a:off x="5393" y="1590"/>
                  <a:ext cx="123" cy="336"/>
                </a:xfrm>
                <a:custGeom>
                  <a:avLst/>
                  <a:gdLst>
                    <a:gd name="T0" fmla="*/ 43 w 52"/>
                    <a:gd name="T1" fmla="*/ 141 h 142"/>
                    <a:gd name="T2" fmla="*/ 31 w 52"/>
                    <a:gd name="T3" fmla="*/ 133 h 142"/>
                    <a:gd name="T4" fmla="*/ 1 w 52"/>
                    <a:gd name="T5" fmla="*/ 13 h 142"/>
                    <a:gd name="T6" fmla="*/ 8 w 52"/>
                    <a:gd name="T7" fmla="*/ 1 h 142"/>
                    <a:gd name="T8" fmla="*/ 8 w 52"/>
                    <a:gd name="T9" fmla="*/ 1 h 142"/>
                    <a:gd name="T10" fmla="*/ 20 w 52"/>
                    <a:gd name="T11" fmla="*/ 8 h 142"/>
                    <a:gd name="T12" fmla="*/ 50 w 52"/>
                    <a:gd name="T13" fmla="*/ 129 h 142"/>
                    <a:gd name="T14" fmla="*/ 43 w 52"/>
                    <a:gd name="T15" fmla="*/ 141 h 1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142">
                      <a:moveTo>
                        <a:pt x="43" y="141"/>
                      </a:moveTo>
                      <a:cubicBezTo>
                        <a:pt x="38" y="142"/>
                        <a:pt x="32" y="139"/>
                        <a:pt x="31" y="133"/>
                      </a:cubicBezTo>
                      <a:cubicBezTo>
                        <a:pt x="1" y="13"/>
                        <a:pt x="1" y="13"/>
                        <a:pt x="1" y="13"/>
                      </a:cubicBezTo>
                      <a:cubicBezTo>
                        <a:pt x="0" y="8"/>
                        <a:pt x="3" y="2"/>
                        <a:pt x="8" y="1"/>
                      </a:cubicBezTo>
                      <a:cubicBezTo>
                        <a:pt x="8" y="1"/>
                        <a:pt x="8" y="1"/>
                        <a:pt x="8" y="1"/>
                      </a:cubicBezTo>
                      <a:cubicBezTo>
                        <a:pt x="14" y="0"/>
                        <a:pt x="19" y="3"/>
                        <a:pt x="20" y="8"/>
                      </a:cubicBezTo>
                      <a:cubicBezTo>
                        <a:pt x="50" y="129"/>
                        <a:pt x="50" y="129"/>
                        <a:pt x="50" y="129"/>
                      </a:cubicBezTo>
                      <a:cubicBezTo>
                        <a:pt x="52" y="134"/>
                        <a:pt x="48" y="139"/>
                        <a:pt x="43" y="141"/>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36" name="Freeform 152">
                  <a:extLst>
                    <a:ext uri="{FF2B5EF4-FFF2-40B4-BE49-F238E27FC236}">
                      <a16:creationId xmlns="" xmlns:a16="http://schemas.microsoft.com/office/drawing/2014/main" id="{AD20B0F1-BD5A-46F3-B423-E1DB2C175B94}"/>
                    </a:ext>
                  </a:extLst>
                </p:cNvPr>
                <p:cNvSpPr>
                  <a:spLocks/>
                </p:cNvSpPr>
                <p:nvPr/>
              </p:nvSpPr>
              <p:spPr bwMode="auto">
                <a:xfrm>
                  <a:off x="5243" y="1272"/>
                  <a:ext cx="183" cy="318"/>
                </a:xfrm>
                <a:custGeom>
                  <a:avLst/>
                  <a:gdLst>
                    <a:gd name="T0" fmla="*/ 70 w 77"/>
                    <a:gd name="T1" fmla="*/ 131 h 134"/>
                    <a:gd name="T2" fmla="*/ 57 w 77"/>
                    <a:gd name="T3" fmla="*/ 127 h 134"/>
                    <a:gd name="T4" fmla="*/ 2 w 77"/>
                    <a:gd name="T5" fmla="*/ 15 h 134"/>
                    <a:gd name="T6" fmla="*/ 7 w 77"/>
                    <a:gd name="T7" fmla="*/ 2 h 134"/>
                    <a:gd name="T8" fmla="*/ 7 w 77"/>
                    <a:gd name="T9" fmla="*/ 2 h 134"/>
                    <a:gd name="T10" fmla="*/ 20 w 77"/>
                    <a:gd name="T11" fmla="*/ 7 h 134"/>
                    <a:gd name="T12" fmla="*/ 75 w 77"/>
                    <a:gd name="T13" fmla="*/ 118 h 134"/>
                    <a:gd name="T14" fmla="*/ 70 w 77"/>
                    <a:gd name="T15" fmla="*/ 131 h 1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134">
                      <a:moveTo>
                        <a:pt x="70" y="131"/>
                      </a:moveTo>
                      <a:cubicBezTo>
                        <a:pt x="65" y="134"/>
                        <a:pt x="59" y="132"/>
                        <a:pt x="57" y="127"/>
                      </a:cubicBezTo>
                      <a:cubicBezTo>
                        <a:pt x="2" y="15"/>
                        <a:pt x="2" y="15"/>
                        <a:pt x="2" y="15"/>
                      </a:cubicBezTo>
                      <a:cubicBezTo>
                        <a:pt x="0" y="10"/>
                        <a:pt x="2" y="4"/>
                        <a:pt x="7" y="2"/>
                      </a:cubicBezTo>
                      <a:cubicBezTo>
                        <a:pt x="7" y="2"/>
                        <a:pt x="7" y="2"/>
                        <a:pt x="7" y="2"/>
                      </a:cubicBezTo>
                      <a:cubicBezTo>
                        <a:pt x="12" y="0"/>
                        <a:pt x="18" y="2"/>
                        <a:pt x="20" y="7"/>
                      </a:cubicBezTo>
                      <a:cubicBezTo>
                        <a:pt x="75" y="118"/>
                        <a:pt x="75" y="118"/>
                        <a:pt x="75" y="118"/>
                      </a:cubicBezTo>
                      <a:cubicBezTo>
                        <a:pt x="77" y="123"/>
                        <a:pt x="75" y="129"/>
                        <a:pt x="70" y="131"/>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37" name="Freeform 153">
                  <a:extLst>
                    <a:ext uri="{FF2B5EF4-FFF2-40B4-BE49-F238E27FC236}">
                      <a16:creationId xmlns="" xmlns:a16="http://schemas.microsoft.com/office/drawing/2014/main" id="{490CC642-80D0-40EB-B480-0A3905E7C860}"/>
                    </a:ext>
                  </a:extLst>
                </p:cNvPr>
                <p:cNvSpPr>
                  <a:spLocks/>
                </p:cNvSpPr>
                <p:nvPr/>
              </p:nvSpPr>
              <p:spPr bwMode="auto">
                <a:xfrm>
                  <a:off x="5033" y="993"/>
                  <a:ext cx="234" cy="284"/>
                </a:xfrm>
                <a:custGeom>
                  <a:avLst/>
                  <a:gdLst>
                    <a:gd name="T0" fmla="*/ 94 w 99"/>
                    <a:gd name="T1" fmla="*/ 117 h 120"/>
                    <a:gd name="T2" fmla="*/ 80 w 99"/>
                    <a:gd name="T3" fmla="*/ 115 h 120"/>
                    <a:gd name="T4" fmla="*/ 4 w 99"/>
                    <a:gd name="T5" fmla="*/ 17 h 120"/>
                    <a:gd name="T6" fmla="*/ 6 w 99"/>
                    <a:gd name="T7" fmla="*/ 3 h 120"/>
                    <a:gd name="T8" fmla="*/ 6 w 99"/>
                    <a:gd name="T9" fmla="*/ 3 h 120"/>
                    <a:gd name="T10" fmla="*/ 20 w 99"/>
                    <a:gd name="T11" fmla="*/ 5 h 120"/>
                    <a:gd name="T12" fmla="*/ 96 w 99"/>
                    <a:gd name="T13" fmla="*/ 103 h 120"/>
                    <a:gd name="T14" fmla="*/ 94 w 99"/>
                    <a:gd name="T15" fmla="*/ 117 h 1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 h="120">
                      <a:moveTo>
                        <a:pt x="94" y="117"/>
                      </a:moveTo>
                      <a:cubicBezTo>
                        <a:pt x="90" y="120"/>
                        <a:pt x="84" y="120"/>
                        <a:pt x="80" y="115"/>
                      </a:cubicBezTo>
                      <a:cubicBezTo>
                        <a:pt x="4" y="17"/>
                        <a:pt x="4" y="17"/>
                        <a:pt x="4" y="17"/>
                      </a:cubicBezTo>
                      <a:cubicBezTo>
                        <a:pt x="0" y="13"/>
                        <a:pt x="1" y="7"/>
                        <a:pt x="6" y="3"/>
                      </a:cubicBezTo>
                      <a:cubicBezTo>
                        <a:pt x="6" y="3"/>
                        <a:pt x="6" y="3"/>
                        <a:pt x="6" y="3"/>
                      </a:cubicBezTo>
                      <a:cubicBezTo>
                        <a:pt x="10" y="0"/>
                        <a:pt x="16" y="1"/>
                        <a:pt x="20" y="5"/>
                      </a:cubicBezTo>
                      <a:cubicBezTo>
                        <a:pt x="96" y="103"/>
                        <a:pt x="96" y="103"/>
                        <a:pt x="96" y="103"/>
                      </a:cubicBezTo>
                      <a:cubicBezTo>
                        <a:pt x="99" y="107"/>
                        <a:pt x="99" y="114"/>
                        <a:pt x="94" y="117"/>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38" name="Freeform 154">
                  <a:extLst>
                    <a:ext uri="{FF2B5EF4-FFF2-40B4-BE49-F238E27FC236}">
                      <a16:creationId xmlns="" xmlns:a16="http://schemas.microsoft.com/office/drawing/2014/main" id="{C60792D3-C28C-4561-B0E9-CE45C4F6D1CA}"/>
                    </a:ext>
                  </a:extLst>
                </p:cNvPr>
                <p:cNvSpPr>
                  <a:spLocks/>
                </p:cNvSpPr>
                <p:nvPr/>
              </p:nvSpPr>
              <p:spPr bwMode="auto">
                <a:xfrm>
                  <a:off x="4770" y="764"/>
                  <a:ext cx="279" cy="243"/>
                </a:xfrm>
                <a:custGeom>
                  <a:avLst/>
                  <a:gdLst>
                    <a:gd name="T0" fmla="*/ 114 w 118"/>
                    <a:gd name="T1" fmla="*/ 98 h 103"/>
                    <a:gd name="T2" fmla="*/ 100 w 118"/>
                    <a:gd name="T3" fmla="*/ 99 h 103"/>
                    <a:gd name="T4" fmla="*/ 5 w 118"/>
                    <a:gd name="T5" fmla="*/ 19 h 103"/>
                    <a:gd name="T6" fmla="*/ 4 w 118"/>
                    <a:gd name="T7" fmla="*/ 5 h 103"/>
                    <a:gd name="T8" fmla="*/ 4 w 118"/>
                    <a:gd name="T9" fmla="*/ 5 h 103"/>
                    <a:gd name="T10" fmla="*/ 18 w 118"/>
                    <a:gd name="T11" fmla="*/ 4 h 103"/>
                    <a:gd name="T12" fmla="*/ 113 w 118"/>
                    <a:gd name="T13" fmla="*/ 84 h 103"/>
                    <a:gd name="T14" fmla="*/ 114 w 118"/>
                    <a:gd name="T15" fmla="*/ 98 h 1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8" h="103">
                      <a:moveTo>
                        <a:pt x="114" y="98"/>
                      </a:moveTo>
                      <a:cubicBezTo>
                        <a:pt x="111" y="102"/>
                        <a:pt x="104" y="103"/>
                        <a:pt x="100" y="99"/>
                      </a:cubicBezTo>
                      <a:cubicBezTo>
                        <a:pt x="5" y="19"/>
                        <a:pt x="5" y="19"/>
                        <a:pt x="5" y="19"/>
                      </a:cubicBezTo>
                      <a:cubicBezTo>
                        <a:pt x="1" y="16"/>
                        <a:pt x="0" y="9"/>
                        <a:pt x="4" y="5"/>
                      </a:cubicBezTo>
                      <a:cubicBezTo>
                        <a:pt x="4" y="5"/>
                        <a:pt x="4" y="5"/>
                        <a:pt x="4" y="5"/>
                      </a:cubicBezTo>
                      <a:cubicBezTo>
                        <a:pt x="7" y="1"/>
                        <a:pt x="14" y="0"/>
                        <a:pt x="18" y="4"/>
                      </a:cubicBezTo>
                      <a:cubicBezTo>
                        <a:pt x="113" y="84"/>
                        <a:pt x="113" y="84"/>
                        <a:pt x="113" y="84"/>
                      </a:cubicBezTo>
                      <a:cubicBezTo>
                        <a:pt x="117" y="87"/>
                        <a:pt x="118" y="94"/>
                        <a:pt x="114" y="98"/>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39" name="Freeform 155">
                  <a:extLst>
                    <a:ext uri="{FF2B5EF4-FFF2-40B4-BE49-F238E27FC236}">
                      <a16:creationId xmlns="" xmlns:a16="http://schemas.microsoft.com/office/drawing/2014/main" id="{5F424CE2-55B5-4CB1-B798-572B65C967C0}"/>
                    </a:ext>
                  </a:extLst>
                </p:cNvPr>
                <p:cNvSpPr>
                  <a:spLocks/>
                </p:cNvSpPr>
                <p:nvPr/>
              </p:nvSpPr>
              <p:spPr bwMode="auto">
                <a:xfrm>
                  <a:off x="4465" y="596"/>
                  <a:ext cx="315" cy="191"/>
                </a:xfrm>
                <a:custGeom>
                  <a:avLst/>
                  <a:gdLst>
                    <a:gd name="T0" fmla="*/ 130 w 133"/>
                    <a:gd name="T1" fmla="*/ 74 h 81"/>
                    <a:gd name="T2" fmla="*/ 116 w 133"/>
                    <a:gd name="T3" fmla="*/ 78 h 81"/>
                    <a:gd name="T4" fmla="*/ 7 w 133"/>
                    <a:gd name="T5" fmla="*/ 20 h 81"/>
                    <a:gd name="T6" fmla="*/ 3 w 133"/>
                    <a:gd name="T7" fmla="*/ 6 h 81"/>
                    <a:gd name="T8" fmla="*/ 3 w 133"/>
                    <a:gd name="T9" fmla="*/ 6 h 81"/>
                    <a:gd name="T10" fmla="*/ 16 w 133"/>
                    <a:gd name="T11" fmla="*/ 2 h 81"/>
                    <a:gd name="T12" fmla="*/ 126 w 133"/>
                    <a:gd name="T13" fmla="*/ 61 h 81"/>
                    <a:gd name="T14" fmla="*/ 130 w 133"/>
                    <a:gd name="T15" fmla="*/ 74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3" h="81">
                      <a:moveTo>
                        <a:pt x="130" y="74"/>
                      </a:moveTo>
                      <a:cubicBezTo>
                        <a:pt x="127" y="79"/>
                        <a:pt x="121" y="81"/>
                        <a:pt x="116" y="78"/>
                      </a:cubicBezTo>
                      <a:cubicBezTo>
                        <a:pt x="7" y="20"/>
                        <a:pt x="7" y="20"/>
                        <a:pt x="7" y="20"/>
                      </a:cubicBezTo>
                      <a:cubicBezTo>
                        <a:pt x="2" y="17"/>
                        <a:pt x="0" y="11"/>
                        <a:pt x="3" y="6"/>
                      </a:cubicBezTo>
                      <a:cubicBezTo>
                        <a:pt x="3" y="6"/>
                        <a:pt x="3" y="6"/>
                        <a:pt x="3" y="6"/>
                      </a:cubicBezTo>
                      <a:cubicBezTo>
                        <a:pt x="5" y="2"/>
                        <a:pt x="11" y="0"/>
                        <a:pt x="16" y="2"/>
                      </a:cubicBezTo>
                      <a:cubicBezTo>
                        <a:pt x="126" y="61"/>
                        <a:pt x="126" y="61"/>
                        <a:pt x="126" y="61"/>
                      </a:cubicBezTo>
                      <a:cubicBezTo>
                        <a:pt x="131" y="63"/>
                        <a:pt x="133" y="69"/>
                        <a:pt x="130" y="74"/>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40" name="Freeform 156">
                  <a:extLst>
                    <a:ext uri="{FF2B5EF4-FFF2-40B4-BE49-F238E27FC236}">
                      <a16:creationId xmlns="" xmlns:a16="http://schemas.microsoft.com/office/drawing/2014/main" id="{25A3CC65-28E1-45C1-8770-59AC45708B1A}"/>
                    </a:ext>
                  </a:extLst>
                </p:cNvPr>
                <p:cNvSpPr>
                  <a:spLocks/>
                </p:cNvSpPr>
                <p:nvPr/>
              </p:nvSpPr>
              <p:spPr bwMode="auto">
                <a:xfrm>
                  <a:off x="4134" y="494"/>
                  <a:ext cx="333" cy="132"/>
                </a:xfrm>
                <a:custGeom>
                  <a:avLst/>
                  <a:gdLst>
                    <a:gd name="T0" fmla="*/ 139 w 141"/>
                    <a:gd name="T1" fmla="*/ 48 h 56"/>
                    <a:gd name="T2" fmla="*/ 127 w 141"/>
                    <a:gd name="T3" fmla="*/ 55 h 56"/>
                    <a:gd name="T4" fmla="*/ 8 w 141"/>
                    <a:gd name="T5" fmla="*/ 21 h 56"/>
                    <a:gd name="T6" fmla="*/ 1 w 141"/>
                    <a:gd name="T7" fmla="*/ 8 h 56"/>
                    <a:gd name="T8" fmla="*/ 1 w 141"/>
                    <a:gd name="T9" fmla="*/ 8 h 56"/>
                    <a:gd name="T10" fmla="*/ 13 w 141"/>
                    <a:gd name="T11" fmla="*/ 1 h 56"/>
                    <a:gd name="T12" fmla="*/ 133 w 141"/>
                    <a:gd name="T13" fmla="*/ 36 h 56"/>
                    <a:gd name="T14" fmla="*/ 139 w 141"/>
                    <a:gd name="T15" fmla="*/ 48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56">
                      <a:moveTo>
                        <a:pt x="139" y="48"/>
                      </a:moveTo>
                      <a:cubicBezTo>
                        <a:pt x="138" y="53"/>
                        <a:pt x="132" y="56"/>
                        <a:pt x="127" y="55"/>
                      </a:cubicBezTo>
                      <a:cubicBezTo>
                        <a:pt x="8" y="21"/>
                        <a:pt x="8" y="21"/>
                        <a:pt x="8" y="21"/>
                      </a:cubicBezTo>
                      <a:cubicBezTo>
                        <a:pt x="3" y="19"/>
                        <a:pt x="0" y="14"/>
                        <a:pt x="1" y="8"/>
                      </a:cubicBezTo>
                      <a:cubicBezTo>
                        <a:pt x="1" y="8"/>
                        <a:pt x="1" y="8"/>
                        <a:pt x="1" y="8"/>
                      </a:cubicBezTo>
                      <a:cubicBezTo>
                        <a:pt x="3" y="3"/>
                        <a:pt x="8" y="0"/>
                        <a:pt x="13" y="1"/>
                      </a:cubicBezTo>
                      <a:cubicBezTo>
                        <a:pt x="133" y="36"/>
                        <a:pt x="133" y="36"/>
                        <a:pt x="133" y="36"/>
                      </a:cubicBezTo>
                      <a:cubicBezTo>
                        <a:pt x="138" y="37"/>
                        <a:pt x="141" y="43"/>
                        <a:pt x="139" y="48"/>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41" name="Freeform 157">
                  <a:extLst>
                    <a:ext uri="{FF2B5EF4-FFF2-40B4-BE49-F238E27FC236}">
                      <a16:creationId xmlns="" xmlns:a16="http://schemas.microsoft.com/office/drawing/2014/main" id="{58E2AFA9-E6DE-40B1-A0AE-6068721DB1C2}"/>
                    </a:ext>
                  </a:extLst>
                </p:cNvPr>
                <p:cNvSpPr>
                  <a:spLocks/>
                </p:cNvSpPr>
                <p:nvPr/>
              </p:nvSpPr>
              <p:spPr bwMode="auto">
                <a:xfrm>
                  <a:off x="3786" y="465"/>
                  <a:ext cx="343" cy="69"/>
                </a:xfrm>
                <a:custGeom>
                  <a:avLst/>
                  <a:gdLst>
                    <a:gd name="T0" fmla="*/ 145 w 145"/>
                    <a:gd name="T1" fmla="*/ 20 h 29"/>
                    <a:gd name="T2" fmla="*/ 134 w 145"/>
                    <a:gd name="T3" fmla="*/ 29 h 29"/>
                    <a:gd name="T4" fmla="*/ 10 w 145"/>
                    <a:gd name="T5" fmla="*/ 20 h 29"/>
                    <a:gd name="T6" fmla="*/ 1 w 145"/>
                    <a:gd name="T7" fmla="*/ 9 h 29"/>
                    <a:gd name="T8" fmla="*/ 1 w 145"/>
                    <a:gd name="T9" fmla="*/ 9 h 29"/>
                    <a:gd name="T10" fmla="*/ 12 w 145"/>
                    <a:gd name="T11" fmla="*/ 0 h 29"/>
                    <a:gd name="T12" fmla="*/ 135 w 145"/>
                    <a:gd name="T13" fmla="*/ 9 h 29"/>
                    <a:gd name="T14" fmla="*/ 145 w 145"/>
                    <a:gd name="T15" fmla="*/ 20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5" h="29">
                      <a:moveTo>
                        <a:pt x="145" y="20"/>
                      </a:moveTo>
                      <a:cubicBezTo>
                        <a:pt x="144" y="25"/>
                        <a:pt x="139" y="29"/>
                        <a:pt x="134" y="29"/>
                      </a:cubicBezTo>
                      <a:cubicBezTo>
                        <a:pt x="10" y="20"/>
                        <a:pt x="10" y="20"/>
                        <a:pt x="10" y="20"/>
                      </a:cubicBezTo>
                      <a:cubicBezTo>
                        <a:pt x="5" y="20"/>
                        <a:pt x="0" y="15"/>
                        <a:pt x="1" y="9"/>
                      </a:cubicBezTo>
                      <a:cubicBezTo>
                        <a:pt x="1" y="9"/>
                        <a:pt x="1" y="9"/>
                        <a:pt x="1" y="9"/>
                      </a:cubicBezTo>
                      <a:cubicBezTo>
                        <a:pt x="1" y="4"/>
                        <a:pt x="6" y="0"/>
                        <a:pt x="12" y="0"/>
                      </a:cubicBezTo>
                      <a:cubicBezTo>
                        <a:pt x="135" y="9"/>
                        <a:pt x="135" y="9"/>
                        <a:pt x="135" y="9"/>
                      </a:cubicBezTo>
                      <a:cubicBezTo>
                        <a:pt x="141" y="9"/>
                        <a:pt x="145" y="14"/>
                        <a:pt x="145" y="20"/>
                      </a:cubicBezTo>
                      <a:close/>
                    </a:path>
                  </a:pathLst>
                </a:custGeom>
                <a:gradFill flip="none" rotWithShape="1">
                  <a:gsLst>
                    <a:gs pos="0">
                      <a:schemeClr val="accent3"/>
                    </a:gs>
                    <a:gs pos="100000">
                      <a:srgbClr val="021F65">
                        <a:alpha val="0"/>
                      </a:srgbClr>
                    </a:gs>
                  </a:gsLst>
                  <a:path path="circle">
                    <a:fillToRect l="100000" b="100000"/>
                  </a:path>
                  <a:tileRect t="-100000" r="-100000"/>
                </a:gra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grpSp>
          <p:grpSp>
            <p:nvGrpSpPr>
              <p:cNvPr id="607" name="组合 606">
                <a:extLst>
                  <a:ext uri="{FF2B5EF4-FFF2-40B4-BE49-F238E27FC236}">
                    <a16:creationId xmlns="" xmlns:a16="http://schemas.microsoft.com/office/drawing/2014/main" id="{A3373E67-FB3A-4DA6-83D9-D2244D0DDF22}"/>
                  </a:ext>
                </a:extLst>
              </p:cNvPr>
              <p:cNvGrpSpPr/>
              <p:nvPr/>
            </p:nvGrpSpPr>
            <p:grpSpPr>
              <a:xfrm>
                <a:off x="4138211" y="2008843"/>
                <a:ext cx="526838" cy="526836"/>
                <a:chOff x="3623889" y="1125021"/>
                <a:chExt cx="564634" cy="564632"/>
              </a:xfrm>
            </p:grpSpPr>
            <p:sp>
              <p:nvSpPr>
                <p:cNvPr id="608" name="任意多边形 350">
                  <a:extLst>
                    <a:ext uri="{FF2B5EF4-FFF2-40B4-BE49-F238E27FC236}">
                      <a16:creationId xmlns="" xmlns:a16="http://schemas.microsoft.com/office/drawing/2014/main" id="{7706BE17-12CD-4224-AA67-9A12D183B06A}"/>
                    </a:ext>
                  </a:extLst>
                </p:cNvPr>
                <p:cNvSpPr/>
                <p:nvPr/>
              </p:nvSpPr>
              <p:spPr>
                <a:xfrm rot="10800000">
                  <a:off x="3623889" y="1125021"/>
                  <a:ext cx="138551" cy="138550"/>
                </a:xfrm>
                <a:custGeom>
                  <a:avLst/>
                  <a:gdLst>
                    <a:gd name="connsiteX0" fmla="*/ 0 w 138551"/>
                    <a:gd name="connsiteY0" fmla="*/ 138550 h 138550"/>
                    <a:gd name="connsiteX1" fmla="*/ 0 w 138551"/>
                    <a:gd name="connsiteY1" fmla="*/ 0 h 138550"/>
                    <a:gd name="connsiteX2" fmla="*/ 138551 w 138551"/>
                    <a:gd name="connsiteY2" fmla="*/ 0 h 138550"/>
                    <a:gd name="connsiteX3" fmla="*/ 120038 w 138551"/>
                    <a:gd name="connsiteY3" fmla="*/ 34107 h 138550"/>
                    <a:gd name="connsiteX4" fmla="*/ 34107 w 138551"/>
                    <a:gd name="connsiteY4" fmla="*/ 120037 h 138550"/>
                    <a:gd name="connsiteX5" fmla="*/ 0 w 138551"/>
                    <a:gd name="connsiteY5" fmla="*/ 138550 h 138550"/>
                    <a:gd name="connsiteX0" fmla="*/ 0 w 138551"/>
                    <a:gd name="connsiteY0" fmla="*/ 0 h 138550"/>
                    <a:gd name="connsiteX1" fmla="*/ 138551 w 138551"/>
                    <a:gd name="connsiteY1" fmla="*/ 0 h 138550"/>
                    <a:gd name="connsiteX2" fmla="*/ 120038 w 138551"/>
                    <a:gd name="connsiteY2" fmla="*/ 34107 h 138550"/>
                    <a:gd name="connsiteX3" fmla="*/ 34107 w 138551"/>
                    <a:gd name="connsiteY3" fmla="*/ 120037 h 138550"/>
                    <a:gd name="connsiteX4" fmla="*/ 0 w 138551"/>
                    <a:gd name="connsiteY4" fmla="*/ 138550 h 138550"/>
                    <a:gd name="connsiteX5" fmla="*/ 91440 w 138551"/>
                    <a:gd name="connsiteY5" fmla="*/ 91440 h 138550"/>
                    <a:gd name="connsiteX0" fmla="*/ 138551 w 138551"/>
                    <a:gd name="connsiteY0" fmla="*/ 0 h 138550"/>
                    <a:gd name="connsiteX1" fmla="*/ 120038 w 138551"/>
                    <a:gd name="connsiteY1" fmla="*/ 34107 h 138550"/>
                    <a:gd name="connsiteX2" fmla="*/ 34107 w 138551"/>
                    <a:gd name="connsiteY2" fmla="*/ 120037 h 138550"/>
                    <a:gd name="connsiteX3" fmla="*/ 0 w 138551"/>
                    <a:gd name="connsiteY3" fmla="*/ 138550 h 138550"/>
                    <a:gd name="connsiteX4" fmla="*/ 91440 w 138551"/>
                    <a:gd name="connsiteY4" fmla="*/ 91440 h 138550"/>
                    <a:gd name="connsiteX0" fmla="*/ 138551 w 138551"/>
                    <a:gd name="connsiteY0" fmla="*/ 0 h 138550"/>
                    <a:gd name="connsiteX1" fmla="*/ 120038 w 138551"/>
                    <a:gd name="connsiteY1" fmla="*/ 34107 h 138550"/>
                    <a:gd name="connsiteX2" fmla="*/ 34107 w 138551"/>
                    <a:gd name="connsiteY2" fmla="*/ 120037 h 138550"/>
                    <a:gd name="connsiteX3" fmla="*/ 0 w 138551"/>
                    <a:gd name="connsiteY3" fmla="*/ 138550 h 138550"/>
                  </a:gdLst>
                  <a:ahLst/>
                  <a:cxnLst>
                    <a:cxn ang="0">
                      <a:pos x="connsiteX0" y="connsiteY0"/>
                    </a:cxn>
                    <a:cxn ang="0">
                      <a:pos x="connsiteX1" y="connsiteY1"/>
                    </a:cxn>
                    <a:cxn ang="0">
                      <a:pos x="connsiteX2" y="connsiteY2"/>
                    </a:cxn>
                    <a:cxn ang="0">
                      <a:pos x="connsiteX3" y="connsiteY3"/>
                    </a:cxn>
                  </a:cxnLst>
                  <a:rect l="l" t="t" r="r" b="b"/>
                  <a:pathLst>
                    <a:path w="138551" h="138550">
                      <a:moveTo>
                        <a:pt x="138551" y="0"/>
                      </a:moveTo>
                      <a:lnTo>
                        <a:pt x="120038" y="34107"/>
                      </a:lnTo>
                      <a:cubicBezTo>
                        <a:pt x="97170" y="67957"/>
                        <a:pt x="67957" y="97169"/>
                        <a:pt x="34107" y="120037"/>
                      </a:cubicBezTo>
                      <a:lnTo>
                        <a:pt x="0" y="138550"/>
                      </a:lnTo>
                    </a:path>
                  </a:pathLst>
                </a:custGeom>
                <a:noFill/>
                <a:ln w="19050">
                  <a:solidFill>
                    <a:schemeClr val="bg1"/>
                  </a:solidFill>
                </a:ln>
                <a:effectLst>
                  <a:outerShdw blurRad="63500" sx="102000" sy="1020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p>
              </p:txBody>
            </p:sp>
            <p:sp>
              <p:nvSpPr>
                <p:cNvPr id="609" name="任意多边形 351">
                  <a:extLst>
                    <a:ext uri="{FF2B5EF4-FFF2-40B4-BE49-F238E27FC236}">
                      <a16:creationId xmlns="" xmlns:a16="http://schemas.microsoft.com/office/drawing/2014/main" id="{3A3D478E-51E6-4F60-938E-678160B7D261}"/>
                    </a:ext>
                  </a:extLst>
                </p:cNvPr>
                <p:cNvSpPr/>
                <p:nvPr/>
              </p:nvSpPr>
              <p:spPr>
                <a:xfrm rot="10800000">
                  <a:off x="4049972" y="1125021"/>
                  <a:ext cx="138551" cy="138550"/>
                </a:xfrm>
                <a:custGeom>
                  <a:avLst/>
                  <a:gdLst>
                    <a:gd name="connsiteX0" fmla="*/ 138551 w 138551"/>
                    <a:gd name="connsiteY0" fmla="*/ 138550 h 138550"/>
                    <a:gd name="connsiteX1" fmla="*/ 104444 w 138551"/>
                    <a:gd name="connsiteY1" fmla="*/ 120037 h 138550"/>
                    <a:gd name="connsiteX2" fmla="*/ 18513 w 138551"/>
                    <a:gd name="connsiteY2" fmla="*/ 34107 h 138550"/>
                    <a:gd name="connsiteX3" fmla="*/ 0 w 138551"/>
                    <a:gd name="connsiteY3" fmla="*/ 0 h 138550"/>
                    <a:gd name="connsiteX4" fmla="*/ 138551 w 138551"/>
                    <a:gd name="connsiteY4" fmla="*/ 0 h 138550"/>
                    <a:gd name="connsiteX5" fmla="*/ 138551 w 138551"/>
                    <a:gd name="connsiteY5" fmla="*/ 138550 h 138550"/>
                    <a:gd name="connsiteX0" fmla="*/ 138551 w 229991"/>
                    <a:gd name="connsiteY0" fmla="*/ 0 h 138550"/>
                    <a:gd name="connsiteX1" fmla="*/ 138551 w 229991"/>
                    <a:gd name="connsiteY1" fmla="*/ 138550 h 138550"/>
                    <a:gd name="connsiteX2" fmla="*/ 104444 w 229991"/>
                    <a:gd name="connsiteY2" fmla="*/ 120037 h 138550"/>
                    <a:gd name="connsiteX3" fmla="*/ 18513 w 229991"/>
                    <a:gd name="connsiteY3" fmla="*/ 34107 h 138550"/>
                    <a:gd name="connsiteX4" fmla="*/ 0 w 229991"/>
                    <a:gd name="connsiteY4" fmla="*/ 0 h 138550"/>
                    <a:gd name="connsiteX5" fmla="*/ 229991 w 229991"/>
                    <a:gd name="connsiteY5" fmla="*/ 91440 h 138550"/>
                    <a:gd name="connsiteX0" fmla="*/ 138551 w 229991"/>
                    <a:gd name="connsiteY0" fmla="*/ 138550 h 138550"/>
                    <a:gd name="connsiteX1" fmla="*/ 104444 w 229991"/>
                    <a:gd name="connsiteY1" fmla="*/ 120037 h 138550"/>
                    <a:gd name="connsiteX2" fmla="*/ 18513 w 229991"/>
                    <a:gd name="connsiteY2" fmla="*/ 34107 h 138550"/>
                    <a:gd name="connsiteX3" fmla="*/ 0 w 229991"/>
                    <a:gd name="connsiteY3" fmla="*/ 0 h 138550"/>
                    <a:gd name="connsiteX4" fmla="*/ 229991 w 229991"/>
                    <a:gd name="connsiteY4" fmla="*/ 91440 h 138550"/>
                    <a:gd name="connsiteX0" fmla="*/ 138551 w 138551"/>
                    <a:gd name="connsiteY0" fmla="*/ 138550 h 138550"/>
                    <a:gd name="connsiteX1" fmla="*/ 104444 w 138551"/>
                    <a:gd name="connsiteY1" fmla="*/ 120037 h 138550"/>
                    <a:gd name="connsiteX2" fmla="*/ 18513 w 138551"/>
                    <a:gd name="connsiteY2" fmla="*/ 34107 h 138550"/>
                    <a:gd name="connsiteX3" fmla="*/ 0 w 138551"/>
                    <a:gd name="connsiteY3" fmla="*/ 0 h 138550"/>
                  </a:gdLst>
                  <a:ahLst/>
                  <a:cxnLst>
                    <a:cxn ang="0">
                      <a:pos x="connsiteX0" y="connsiteY0"/>
                    </a:cxn>
                    <a:cxn ang="0">
                      <a:pos x="connsiteX1" y="connsiteY1"/>
                    </a:cxn>
                    <a:cxn ang="0">
                      <a:pos x="connsiteX2" y="connsiteY2"/>
                    </a:cxn>
                    <a:cxn ang="0">
                      <a:pos x="connsiteX3" y="connsiteY3"/>
                    </a:cxn>
                  </a:cxnLst>
                  <a:rect l="l" t="t" r="r" b="b"/>
                  <a:pathLst>
                    <a:path w="138551" h="138550">
                      <a:moveTo>
                        <a:pt x="138551" y="138550"/>
                      </a:moveTo>
                      <a:lnTo>
                        <a:pt x="104444" y="120037"/>
                      </a:lnTo>
                      <a:cubicBezTo>
                        <a:pt x="70594" y="97169"/>
                        <a:pt x="41382" y="67957"/>
                        <a:pt x="18513" y="34107"/>
                      </a:cubicBezTo>
                      <a:lnTo>
                        <a:pt x="0" y="0"/>
                      </a:lnTo>
                    </a:path>
                  </a:pathLst>
                </a:custGeom>
                <a:noFill/>
                <a:ln w="19050">
                  <a:solidFill>
                    <a:schemeClr val="bg1"/>
                  </a:solidFill>
                </a:ln>
                <a:effectLst>
                  <a:outerShdw blurRad="63500" sx="102000" sy="1020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p>
              </p:txBody>
            </p:sp>
            <p:sp>
              <p:nvSpPr>
                <p:cNvPr id="610" name="任意多边形 352">
                  <a:extLst>
                    <a:ext uri="{FF2B5EF4-FFF2-40B4-BE49-F238E27FC236}">
                      <a16:creationId xmlns="" xmlns:a16="http://schemas.microsoft.com/office/drawing/2014/main" id="{FDD0DC76-07D1-4D19-8BC2-07FF96C3C3EB}"/>
                    </a:ext>
                  </a:extLst>
                </p:cNvPr>
                <p:cNvSpPr/>
                <p:nvPr/>
              </p:nvSpPr>
              <p:spPr>
                <a:xfrm rot="10800000">
                  <a:off x="3623889" y="1551103"/>
                  <a:ext cx="138551" cy="138550"/>
                </a:xfrm>
                <a:custGeom>
                  <a:avLst/>
                  <a:gdLst>
                    <a:gd name="connsiteX0" fmla="*/ 138551 w 138551"/>
                    <a:gd name="connsiteY0" fmla="*/ 138550 h 138550"/>
                    <a:gd name="connsiteX1" fmla="*/ 0 w 138551"/>
                    <a:gd name="connsiteY1" fmla="*/ 138550 h 138550"/>
                    <a:gd name="connsiteX2" fmla="*/ 0 w 138551"/>
                    <a:gd name="connsiteY2" fmla="*/ 0 h 138550"/>
                    <a:gd name="connsiteX3" fmla="*/ 34107 w 138551"/>
                    <a:gd name="connsiteY3" fmla="*/ 18513 h 138550"/>
                    <a:gd name="connsiteX4" fmla="*/ 120038 w 138551"/>
                    <a:gd name="connsiteY4" fmla="*/ 104443 h 138550"/>
                    <a:gd name="connsiteX5" fmla="*/ 138551 w 138551"/>
                    <a:gd name="connsiteY5" fmla="*/ 138550 h 138550"/>
                    <a:gd name="connsiteX0" fmla="*/ 0 w 138551"/>
                    <a:gd name="connsiteY0" fmla="*/ 138550 h 229990"/>
                    <a:gd name="connsiteX1" fmla="*/ 0 w 138551"/>
                    <a:gd name="connsiteY1" fmla="*/ 0 h 229990"/>
                    <a:gd name="connsiteX2" fmla="*/ 34107 w 138551"/>
                    <a:gd name="connsiteY2" fmla="*/ 18513 h 229990"/>
                    <a:gd name="connsiteX3" fmla="*/ 120038 w 138551"/>
                    <a:gd name="connsiteY3" fmla="*/ 104443 h 229990"/>
                    <a:gd name="connsiteX4" fmla="*/ 138551 w 138551"/>
                    <a:gd name="connsiteY4" fmla="*/ 138550 h 229990"/>
                    <a:gd name="connsiteX5" fmla="*/ 91440 w 138551"/>
                    <a:gd name="connsiteY5" fmla="*/ 229990 h 229990"/>
                    <a:gd name="connsiteX0" fmla="*/ 0 w 138551"/>
                    <a:gd name="connsiteY0" fmla="*/ 0 h 229990"/>
                    <a:gd name="connsiteX1" fmla="*/ 34107 w 138551"/>
                    <a:gd name="connsiteY1" fmla="*/ 18513 h 229990"/>
                    <a:gd name="connsiteX2" fmla="*/ 120038 w 138551"/>
                    <a:gd name="connsiteY2" fmla="*/ 104443 h 229990"/>
                    <a:gd name="connsiteX3" fmla="*/ 138551 w 138551"/>
                    <a:gd name="connsiteY3" fmla="*/ 138550 h 229990"/>
                    <a:gd name="connsiteX4" fmla="*/ 91440 w 138551"/>
                    <a:gd name="connsiteY4" fmla="*/ 229990 h 229990"/>
                    <a:gd name="connsiteX0" fmla="*/ 0 w 138551"/>
                    <a:gd name="connsiteY0" fmla="*/ 0 h 138550"/>
                    <a:gd name="connsiteX1" fmla="*/ 34107 w 138551"/>
                    <a:gd name="connsiteY1" fmla="*/ 18513 h 138550"/>
                    <a:gd name="connsiteX2" fmla="*/ 120038 w 138551"/>
                    <a:gd name="connsiteY2" fmla="*/ 104443 h 138550"/>
                    <a:gd name="connsiteX3" fmla="*/ 138551 w 138551"/>
                    <a:gd name="connsiteY3" fmla="*/ 138550 h 138550"/>
                  </a:gdLst>
                  <a:ahLst/>
                  <a:cxnLst>
                    <a:cxn ang="0">
                      <a:pos x="connsiteX0" y="connsiteY0"/>
                    </a:cxn>
                    <a:cxn ang="0">
                      <a:pos x="connsiteX1" y="connsiteY1"/>
                    </a:cxn>
                    <a:cxn ang="0">
                      <a:pos x="connsiteX2" y="connsiteY2"/>
                    </a:cxn>
                    <a:cxn ang="0">
                      <a:pos x="connsiteX3" y="connsiteY3"/>
                    </a:cxn>
                  </a:cxnLst>
                  <a:rect l="l" t="t" r="r" b="b"/>
                  <a:pathLst>
                    <a:path w="138551" h="138550">
                      <a:moveTo>
                        <a:pt x="0" y="0"/>
                      </a:moveTo>
                      <a:lnTo>
                        <a:pt x="34107" y="18513"/>
                      </a:lnTo>
                      <a:cubicBezTo>
                        <a:pt x="67957" y="41381"/>
                        <a:pt x="97170" y="70593"/>
                        <a:pt x="120038" y="104443"/>
                      </a:cubicBezTo>
                      <a:lnTo>
                        <a:pt x="138551" y="138550"/>
                      </a:lnTo>
                    </a:path>
                  </a:pathLst>
                </a:custGeom>
                <a:noFill/>
                <a:ln w="19050">
                  <a:solidFill>
                    <a:schemeClr val="bg1"/>
                  </a:solidFill>
                </a:ln>
                <a:effectLst>
                  <a:outerShdw blurRad="63500" sx="102000" sy="1020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p>
              </p:txBody>
            </p:sp>
            <p:sp>
              <p:nvSpPr>
                <p:cNvPr id="611" name="任意多边形 353">
                  <a:extLst>
                    <a:ext uri="{FF2B5EF4-FFF2-40B4-BE49-F238E27FC236}">
                      <a16:creationId xmlns="" xmlns:a16="http://schemas.microsoft.com/office/drawing/2014/main" id="{627D495E-CC64-4DF0-BAF9-9C45900C9AB6}"/>
                    </a:ext>
                  </a:extLst>
                </p:cNvPr>
                <p:cNvSpPr/>
                <p:nvPr/>
              </p:nvSpPr>
              <p:spPr>
                <a:xfrm rot="10800000">
                  <a:off x="4049972" y="1551103"/>
                  <a:ext cx="138551" cy="138550"/>
                </a:xfrm>
                <a:custGeom>
                  <a:avLst/>
                  <a:gdLst>
                    <a:gd name="connsiteX0" fmla="*/ 138551 w 138551"/>
                    <a:gd name="connsiteY0" fmla="*/ 138550 h 138550"/>
                    <a:gd name="connsiteX1" fmla="*/ 0 w 138551"/>
                    <a:gd name="connsiteY1" fmla="*/ 138550 h 138550"/>
                    <a:gd name="connsiteX2" fmla="*/ 18513 w 138551"/>
                    <a:gd name="connsiteY2" fmla="*/ 104443 h 138550"/>
                    <a:gd name="connsiteX3" fmla="*/ 104444 w 138551"/>
                    <a:gd name="connsiteY3" fmla="*/ 18513 h 138550"/>
                    <a:gd name="connsiteX4" fmla="*/ 138551 w 138551"/>
                    <a:gd name="connsiteY4" fmla="*/ 0 h 138550"/>
                    <a:gd name="connsiteX5" fmla="*/ 138551 w 138551"/>
                    <a:gd name="connsiteY5" fmla="*/ 138550 h 138550"/>
                    <a:gd name="connsiteX0" fmla="*/ 138551 w 229991"/>
                    <a:gd name="connsiteY0" fmla="*/ 138550 h 229990"/>
                    <a:gd name="connsiteX1" fmla="*/ 0 w 229991"/>
                    <a:gd name="connsiteY1" fmla="*/ 138550 h 229990"/>
                    <a:gd name="connsiteX2" fmla="*/ 18513 w 229991"/>
                    <a:gd name="connsiteY2" fmla="*/ 104443 h 229990"/>
                    <a:gd name="connsiteX3" fmla="*/ 104444 w 229991"/>
                    <a:gd name="connsiteY3" fmla="*/ 18513 h 229990"/>
                    <a:gd name="connsiteX4" fmla="*/ 138551 w 229991"/>
                    <a:gd name="connsiteY4" fmla="*/ 0 h 229990"/>
                    <a:gd name="connsiteX5" fmla="*/ 229991 w 229991"/>
                    <a:gd name="connsiteY5" fmla="*/ 229990 h 229990"/>
                    <a:gd name="connsiteX0" fmla="*/ 138551 w 138551"/>
                    <a:gd name="connsiteY0" fmla="*/ 138550 h 138550"/>
                    <a:gd name="connsiteX1" fmla="*/ 0 w 138551"/>
                    <a:gd name="connsiteY1" fmla="*/ 138550 h 138550"/>
                    <a:gd name="connsiteX2" fmla="*/ 18513 w 138551"/>
                    <a:gd name="connsiteY2" fmla="*/ 104443 h 138550"/>
                    <a:gd name="connsiteX3" fmla="*/ 104444 w 138551"/>
                    <a:gd name="connsiteY3" fmla="*/ 18513 h 138550"/>
                    <a:gd name="connsiteX4" fmla="*/ 138551 w 138551"/>
                    <a:gd name="connsiteY4" fmla="*/ 0 h 138550"/>
                    <a:gd name="connsiteX0" fmla="*/ 0 w 138551"/>
                    <a:gd name="connsiteY0" fmla="*/ 138550 h 138550"/>
                    <a:gd name="connsiteX1" fmla="*/ 18513 w 138551"/>
                    <a:gd name="connsiteY1" fmla="*/ 104443 h 138550"/>
                    <a:gd name="connsiteX2" fmla="*/ 104444 w 138551"/>
                    <a:gd name="connsiteY2" fmla="*/ 18513 h 138550"/>
                    <a:gd name="connsiteX3" fmla="*/ 138551 w 138551"/>
                    <a:gd name="connsiteY3" fmla="*/ 0 h 138550"/>
                  </a:gdLst>
                  <a:ahLst/>
                  <a:cxnLst>
                    <a:cxn ang="0">
                      <a:pos x="connsiteX0" y="connsiteY0"/>
                    </a:cxn>
                    <a:cxn ang="0">
                      <a:pos x="connsiteX1" y="connsiteY1"/>
                    </a:cxn>
                    <a:cxn ang="0">
                      <a:pos x="connsiteX2" y="connsiteY2"/>
                    </a:cxn>
                    <a:cxn ang="0">
                      <a:pos x="connsiteX3" y="connsiteY3"/>
                    </a:cxn>
                  </a:cxnLst>
                  <a:rect l="l" t="t" r="r" b="b"/>
                  <a:pathLst>
                    <a:path w="138551" h="138550">
                      <a:moveTo>
                        <a:pt x="0" y="138550"/>
                      </a:moveTo>
                      <a:lnTo>
                        <a:pt x="18513" y="104443"/>
                      </a:lnTo>
                      <a:cubicBezTo>
                        <a:pt x="41382" y="70593"/>
                        <a:pt x="70594" y="41381"/>
                        <a:pt x="104444" y="18513"/>
                      </a:cubicBezTo>
                      <a:lnTo>
                        <a:pt x="138551" y="0"/>
                      </a:lnTo>
                    </a:path>
                  </a:pathLst>
                </a:custGeom>
                <a:noFill/>
                <a:ln w="19050">
                  <a:solidFill>
                    <a:schemeClr val="bg1"/>
                  </a:solidFill>
                </a:ln>
                <a:effectLst>
                  <a:outerShdw blurRad="63500" sx="102000" sy="1020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p>
              </p:txBody>
            </p:sp>
          </p:grpSp>
        </p:grpSp>
        <p:sp>
          <p:nvSpPr>
            <p:cNvPr id="604" name="矩形 603">
              <a:extLst>
                <a:ext uri="{FF2B5EF4-FFF2-40B4-BE49-F238E27FC236}">
                  <a16:creationId xmlns="" xmlns:a16="http://schemas.microsoft.com/office/drawing/2014/main" id="{7223E4B1-5370-4079-8D83-82DEEC43918E}"/>
                </a:ext>
              </a:extLst>
            </p:cNvPr>
            <p:cNvSpPr/>
            <p:nvPr/>
          </p:nvSpPr>
          <p:spPr>
            <a:xfrm>
              <a:off x="1656192" y="2400572"/>
              <a:ext cx="1082348" cy="307777"/>
            </a:xfrm>
            <a:prstGeom prst="rect">
              <a:avLst/>
            </a:prstGeom>
          </p:spPr>
          <p:txBody>
            <a:bodyPr wrap="none">
              <a:spAutoFit/>
            </a:bodyPr>
            <a:lstStyle/>
            <a:p>
              <a:pPr algn="ctr"/>
              <a:r>
                <a:rPr lang="zh-CN" altLang="en-US" sz="1400" dirty="0">
                  <a:solidFill>
                    <a:schemeClr val="bg1"/>
                  </a:solidFill>
                </a:rPr>
                <a:t>新基础设施</a:t>
              </a:r>
            </a:p>
          </p:txBody>
        </p:sp>
      </p:grpSp>
      <p:grpSp>
        <p:nvGrpSpPr>
          <p:cNvPr id="687" name="组合 686">
            <a:extLst>
              <a:ext uri="{FF2B5EF4-FFF2-40B4-BE49-F238E27FC236}">
                <a16:creationId xmlns="" xmlns:a16="http://schemas.microsoft.com/office/drawing/2014/main" id="{AC3C1A62-4C4E-4C91-9310-A36C33DC4482}"/>
              </a:ext>
            </a:extLst>
          </p:cNvPr>
          <p:cNvGrpSpPr/>
          <p:nvPr/>
        </p:nvGrpSpPr>
        <p:grpSpPr>
          <a:xfrm>
            <a:off x="6265893" y="1707418"/>
            <a:ext cx="1330270" cy="1329164"/>
            <a:chOff x="1531165" y="1925024"/>
            <a:chExt cx="1330270" cy="1329164"/>
          </a:xfrm>
        </p:grpSpPr>
        <p:grpSp>
          <p:nvGrpSpPr>
            <p:cNvPr id="688" name="组合 687">
              <a:extLst>
                <a:ext uri="{FF2B5EF4-FFF2-40B4-BE49-F238E27FC236}">
                  <a16:creationId xmlns="" xmlns:a16="http://schemas.microsoft.com/office/drawing/2014/main" id="{2057FBBA-9CEA-45A3-B8A9-121FCF5E2FF1}"/>
                </a:ext>
              </a:extLst>
            </p:cNvPr>
            <p:cNvGrpSpPr/>
            <p:nvPr/>
          </p:nvGrpSpPr>
          <p:grpSpPr>
            <a:xfrm flipH="1">
              <a:off x="1531165" y="1925024"/>
              <a:ext cx="1330270" cy="1329164"/>
              <a:chOff x="3994983" y="1865952"/>
              <a:chExt cx="813294" cy="812618"/>
            </a:xfrm>
          </p:grpSpPr>
          <p:grpSp>
            <p:nvGrpSpPr>
              <p:cNvPr id="690" name="Group 79">
                <a:extLst>
                  <a:ext uri="{FF2B5EF4-FFF2-40B4-BE49-F238E27FC236}">
                    <a16:creationId xmlns="" xmlns:a16="http://schemas.microsoft.com/office/drawing/2014/main" id="{F790354F-B025-48F3-AF1E-6208751FA605}"/>
                  </a:ext>
                </a:extLst>
              </p:cNvPr>
              <p:cNvGrpSpPr>
                <a:grpSpLocks noChangeAspect="1"/>
              </p:cNvGrpSpPr>
              <p:nvPr/>
            </p:nvGrpSpPr>
            <p:grpSpPr bwMode="auto">
              <a:xfrm>
                <a:off x="3994983" y="1865952"/>
                <a:ext cx="813294" cy="812618"/>
                <a:chOff x="2035" y="355"/>
                <a:chExt cx="3610" cy="3607"/>
              </a:xfrm>
              <a:gradFill flip="none" rotWithShape="1">
                <a:gsLst>
                  <a:gs pos="0">
                    <a:schemeClr val="bg1"/>
                  </a:gs>
                  <a:gs pos="77000">
                    <a:schemeClr val="bg1">
                      <a:alpha val="0"/>
                    </a:schemeClr>
                  </a:gs>
                </a:gsLst>
                <a:lin ang="2700000" scaled="1"/>
                <a:tileRect/>
              </a:gradFill>
            </p:grpSpPr>
            <p:sp>
              <p:nvSpPr>
                <p:cNvPr id="727" name="Freeform 80">
                  <a:extLst>
                    <a:ext uri="{FF2B5EF4-FFF2-40B4-BE49-F238E27FC236}">
                      <a16:creationId xmlns="" xmlns:a16="http://schemas.microsoft.com/office/drawing/2014/main" id="{3A5A2D11-EC57-4E12-8CDA-7DE719FFFD94}"/>
                    </a:ext>
                  </a:extLst>
                </p:cNvPr>
                <p:cNvSpPr>
                  <a:spLocks/>
                </p:cNvSpPr>
                <p:nvPr/>
              </p:nvSpPr>
              <p:spPr bwMode="auto">
                <a:xfrm>
                  <a:off x="2634" y="772"/>
                  <a:ext cx="140" cy="137"/>
                </a:xfrm>
                <a:custGeom>
                  <a:avLst/>
                  <a:gdLst>
                    <a:gd name="T0" fmla="*/ 48 w 59"/>
                    <a:gd name="T1" fmla="*/ 48 h 58"/>
                    <a:gd name="T2" fmla="*/ 10 w 59"/>
                    <a:gd name="T3" fmla="*/ 47 h 58"/>
                    <a:gd name="T4" fmla="*/ 11 w 59"/>
                    <a:gd name="T5" fmla="*/ 10 h 58"/>
                    <a:gd name="T6" fmla="*/ 49 w 59"/>
                    <a:gd name="T7" fmla="*/ 11 h 58"/>
                    <a:gd name="T8" fmla="*/ 48 w 59"/>
                    <a:gd name="T9" fmla="*/ 48 h 58"/>
                  </a:gdLst>
                  <a:ahLst/>
                  <a:cxnLst>
                    <a:cxn ang="0">
                      <a:pos x="T0" y="T1"/>
                    </a:cxn>
                    <a:cxn ang="0">
                      <a:pos x="T2" y="T3"/>
                    </a:cxn>
                    <a:cxn ang="0">
                      <a:pos x="T4" y="T5"/>
                    </a:cxn>
                    <a:cxn ang="0">
                      <a:pos x="T6" y="T7"/>
                    </a:cxn>
                    <a:cxn ang="0">
                      <a:pos x="T8" y="T9"/>
                    </a:cxn>
                  </a:cxnLst>
                  <a:rect l="0" t="0" r="r" b="b"/>
                  <a:pathLst>
                    <a:path w="59" h="58">
                      <a:moveTo>
                        <a:pt x="48" y="48"/>
                      </a:moveTo>
                      <a:cubicBezTo>
                        <a:pt x="37" y="58"/>
                        <a:pt x="20" y="58"/>
                        <a:pt x="10" y="47"/>
                      </a:cubicBezTo>
                      <a:cubicBezTo>
                        <a:pt x="0" y="36"/>
                        <a:pt x="1" y="20"/>
                        <a:pt x="11" y="10"/>
                      </a:cubicBezTo>
                      <a:cubicBezTo>
                        <a:pt x="22" y="0"/>
                        <a:pt x="39" y="0"/>
                        <a:pt x="49" y="11"/>
                      </a:cubicBezTo>
                      <a:cubicBezTo>
                        <a:pt x="59" y="22"/>
                        <a:pt x="58" y="38"/>
                        <a:pt x="48" y="48"/>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28" name="Freeform 81">
                  <a:extLst>
                    <a:ext uri="{FF2B5EF4-FFF2-40B4-BE49-F238E27FC236}">
                      <a16:creationId xmlns="" xmlns:a16="http://schemas.microsoft.com/office/drawing/2014/main" id="{5220D6A1-4CFA-46B9-BBC6-F825A47CA4E2}"/>
                    </a:ext>
                  </a:extLst>
                </p:cNvPr>
                <p:cNvSpPr>
                  <a:spLocks/>
                </p:cNvSpPr>
                <p:nvPr/>
              </p:nvSpPr>
              <p:spPr bwMode="auto">
                <a:xfrm>
                  <a:off x="2461" y="940"/>
                  <a:ext cx="140" cy="142"/>
                </a:xfrm>
                <a:custGeom>
                  <a:avLst/>
                  <a:gdLst>
                    <a:gd name="T0" fmla="*/ 50 w 59"/>
                    <a:gd name="T1" fmla="*/ 47 h 60"/>
                    <a:gd name="T2" fmla="*/ 13 w 59"/>
                    <a:gd name="T3" fmla="*/ 51 h 60"/>
                    <a:gd name="T4" fmla="*/ 9 w 59"/>
                    <a:gd name="T5" fmla="*/ 14 h 60"/>
                    <a:gd name="T6" fmla="*/ 46 w 59"/>
                    <a:gd name="T7" fmla="*/ 10 h 60"/>
                    <a:gd name="T8" fmla="*/ 50 w 59"/>
                    <a:gd name="T9" fmla="*/ 47 h 60"/>
                  </a:gdLst>
                  <a:ahLst/>
                  <a:cxnLst>
                    <a:cxn ang="0">
                      <a:pos x="T0" y="T1"/>
                    </a:cxn>
                    <a:cxn ang="0">
                      <a:pos x="T2" y="T3"/>
                    </a:cxn>
                    <a:cxn ang="0">
                      <a:pos x="T4" y="T5"/>
                    </a:cxn>
                    <a:cxn ang="0">
                      <a:pos x="T6" y="T7"/>
                    </a:cxn>
                    <a:cxn ang="0">
                      <a:pos x="T8" y="T9"/>
                    </a:cxn>
                  </a:cxnLst>
                  <a:rect l="0" t="0" r="r" b="b"/>
                  <a:pathLst>
                    <a:path w="59" h="60">
                      <a:moveTo>
                        <a:pt x="50" y="47"/>
                      </a:moveTo>
                      <a:cubicBezTo>
                        <a:pt x="41" y="58"/>
                        <a:pt x="24" y="60"/>
                        <a:pt x="13" y="51"/>
                      </a:cubicBezTo>
                      <a:cubicBezTo>
                        <a:pt x="2" y="42"/>
                        <a:pt x="0" y="25"/>
                        <a:pt x="9" y="14"/>
                      </a:cubicBezTo>
                      <a:cubicBezTo>
                        <a:pt x="18" y="2"/>
                        <a:pt x="35" y="0"/>
                        <a:pt x="46" y="10"/>
                      </a:cubicBezTo>
                      <a:cubicBezTo>
                        <a:pt x="58" y="19"/>
                        <a:pt x="59" y="35"/>
                        <a:pt x="50" y="47"/>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29" name="Freeform 82">
                  <a:extLst>
                    <a:ext uri="{FF2B5EF4-FFF2-40B4-BE49-F238E27FC236}">
                      <a16:creationId xmlns="" xmlns:a16="http://schemas.microsoft.com/office/drawing/2014/main" id="{A1AF90BB-9CBF-4324-8462-BF81E5F4D38B}"/>
                    </a:ext>
                  </a:extLst>
                </p:cNvPr>
                <p:cNvSpPr>
                  <a:spLocks/>
                </p:cNvSpPr>
                <p:nvPr/>
              </p:nvSpPr>
              <p:spPr bwMode="auto">
                <a:xfrm>
                  <a:off x="2312" y="1134"/>
                  <a:ext cx="145" cy="142"/>
                </a:xfrm>
                <a:custGeom>
                  <a:avLst/>
                  <a:gdLst>
                    <a:gd name="T0" fmla="*/ 53 w 61"/>
                    <a:gd name="T1" fmla="*/ 43 h 60"/>
                    <a:gd name="T2" fmla="*/ 17 w 61"/>
                    <a:gd name="T3" fmla="*/ 53 h 60"/>
                    <a:gd name="T4" fmla="*/ 8 w 61"/>
                    <a:gd name="T5" fmla="*/ 16 h 60"/>
                    <a:gd name="T6" fmla="*/ 44 w 61"/>
                    <a:gd name="T7" fmla="*/ 7 h 60"/>
                    <a:gd name="T8" fmla="*/ 53 w 61"/>
                    <a:gd name="T9" fmla="*/ 43 h 60"/>
                  </a:gdLst>
                  <a:ahLst/>
                  <a:cxnLst>
                    <a:cxn ang="0">
                      <a:pos x="T0" y="T1"/>
                    </a:cxn>
                    <a:cxn ang="0">
                      <a:pos x="T2" y="T3"/>
                    </a:cxn>
                    <a:cxn ang="0">
                      <a:pos x="T4" y="T5"/>
                    </a:cxn>
                    <a:cxn ang="0">
                      <a:pos x="T6" y="T7"/>
                    </a:cxn>
                    <a:cxn ang="0">
                      <a:pos x="T8" y="T9"/>
                    </a:cxn>
                  </a:cxnLst>
                  <a:rect l="0" t="0" r="r" b="b"/>
                  <a:pathLst>
                    <a:path w="61" h="60">
                      <a:moveTo>
                        <a:pt x="53" y="43"/>
                      </a:moveTo>
                      <a:cubicBezTo>
                        <a:pt x="46" y="56"/>
                        <a:pt x="29" y="60"/>
                        <a:pt x="17" y="53"/>
                      </a:cubicBezTo>
                      <a:cubicBezTo>
                        <a:pt x="4" y="45"/>
                        <a:pt x="0" y="29"/>
                        <a:pt x="8" y="16"/>
                      </a:cubicBezTo>
                      <a:cubicBezTo>
                        <a:pt x="15" y="4"/>
                        <a:pt x="31" y="0"/>
                        <a:pt x="44" y="7"/>
                      </a:cubicBezTo>
                      <a:cubicBezTo>
                        <a:pt x="57" y="15"/>
                        <a:pt x="61" y="31"/>
                        <a:pt x="53" y="43"/>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30" name="Freeform 83">
                  <a:extLst>
                    <a:ext uri="{FF2B5EF4-FFF2-40B4-BE49-F238E27FC236}">
                      <a16:creationId xmlns="" xmlns:a16="http://schemas.microsoft.com/office/drawing/2014/main" id="{E7F7E1A8-C229-4A8E-9907-D20D1CB90C4F}"/>
                    </a:ext>
                  </a:extLst>
                </p:cNvPr>
                <p:cNvSpPr>
                  <a:spLocks/>
                </p:cNvSpPr>
                <p:nvPr/>
              </p:nvSpPr>
              <p:spPr bwMode="auto">
                <a:xfrm>
                  <a:off x="2194" y="1345"/>
                  <a:ext cx="142" cy="142"/>
                </a:xfrm>
                <a:custGeom>
                  <a:avLst/>
                  <a:gdLst>
                    <a:gd name="T0" fmla="*/ 55 w 60"/>
                    <a:gd name="T1" fmla="*/ 41 h 60"/>
                    <a:gd name="T2" fmla="*/ 20 w 60"/>
                    <a:gd name="T3" fmla="*/ 55 h 60"/>
                    <a:gd name="T4" fmla="*/ 6 w 60"/>
                    <a:gd name="T5" fmla="*/ 20 h 60"/>
                    <a:gd name="T6" fmla="*/ 40 w 60"/>
                    <a:gd name="T7" fmla="*/ 6 h 60"/>
                    <a:gd name="T8" fmla="*/ 55 w 60"/>
                    <a:gd name="T9" fmla="*/ 41 h 60"/>
                  </a:gdLst>
                  <a:ahLst/>
                  <a:cxnLst>
                    <a:cxn ang="0">
                      <a:pos x="T0" y="T1"/>
                    </a:cxn>
                    <a:cxn ang="0">
                      <a:pos x="T2" y="T3"/>
                    </a:cxn>
                    <a:cxn ang="0">
                      <a:pos x="T4" y="T5"/>
                    </a:cxn>
                    <a:cxn ang="0">
                      <a:pos x="T6" y="T7"/>
                    </a:cxn>
                    <a:cxn ang="0">
                      <a:pos x="T8" y="T9"/>
                    </a:cxn>
                  </a:cxnLst>
                  <a:rect l="0" t="0" r="r" b="b"/>
                  <a:pathLst>
                    <a:path w="60" h="60">
                      <a:moveTo>
                        <a:pt x="55" y="41"/>
                      </a:moveTo>
                      <a:cubicBezTo>
                        <a:pt x="49" y="54"/>
                        <a:pt x="33" y="60"/>
                        <a:pt x="20" y="55"/>
                      </a:cubicBezTo>
                      <a:cubicBezTo>
                        <a:pt x="6" y="49"/>
                        <a:pt x="0" y="33"/>
                        <a:pt x="6" y="20"/>
                      </a:cubicBezTo>
                      <a:cubicBezTo>
                        <a:pt x="11" y="6"/>
                        <a:pt x="27" y="0"/>
                        <a:pt x="40" y="6"/>
                      </a:cubicBezTo>
                      <a:cubicBezTo>
                        <a:pt x="54" y="12"/>
                        <a:pt x="60" y="27"/>
                        <a:pt x="55" y="41"/>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31" name="Freeform 84">
                  <a:extLst>
                    <a:ext uri="{FF2B5EF4-FFF2-40B4-BE49-F238E27FC236}">
                      <a16:creationId xmlns="" xmlns:a16="http://schemas.microsoft.com/office/drawing/2014/main" id="{D360B6DB-8E57-4E3C-AB9E-B29DDAA525FA}"/>
                    </a:ext>
                  </a:extLst>
                </p:cNvPr>
                <p:cNvSpPr>
                  <a:spLocks/>
                </p:cNvSpPr>
                <p:nvPr/>
              </p:nvSpPr>
              <p:spPr bwMode="auto">
                <a:xfrm>
                  <a:off x="2106" y="1572"/>
                  <a:ext cx="140" cy="140"/>
                </a:xfrm>
                <a:custGeom>
                  <a:avLst/>
                  <a:gdLst>
                    <a:gd name="T0" fmla="*/ 55 w 59"/>
                    <a:gd name="T1" fmla="*/ 37 h 59"/>
                    <a:gd name="T2" fmla="*/ 23 w 59"/>
                    <a:gd name="T3" fmla="*/ 56 h 59"/>
                    <a:gd name="T4" fmla="*/ 4 w 59"/>
                    <a:gd name="T5" fmla="*/ 23 h 59"/>
                    <a:gd name="T6" fmla="*/ 37 w 59"/>
                    <a:gd name="T7" fmla="*/ 4 h 59"/>
                    <a:gd name="T8" fmla="*/ 55 w 59"/>
                    <a:gd name="T9" fmla="*/ 37 h 59"/>
                  </a:gdLst>
                  <a:ahLst/>
                  <a:cxnLst>
                    <a:cxn ang="0">
                      <a:pos x="T0" y="T1"/>
                    </a:cxn>
                    <a:cxn ang="0">
                      <a:pos x="T2" y="T3"/>
                    </a:cxn>
                    <a:cxn ang="0">
                      <a:pos x="T4" y="T5"/>
                    </a:cxn>
                    <a:cxn ang="0">
                      <a:pos x="T6" y="T7"/>
                    </a:cxn>
                    <a:cxn ang="0">
                      <a:pos x="T8" y="T9"/>
                    </a:cxn>
                  </a:cxnLst>
                  <a:rect l="0" t="0" r="r" b="b"/>
                  <a:pathLst>
                    <a:path w="59" h="59">
                      <a:moveTo>
                        <a:pt x="55" y="37"/>
                      </a:moveTo>
                      <a:cubicBezTo>
                        <a:pt x="52" y="51"/>
                        <a:pt x="37" y="59"/>
                        <a:pt x="23" y="56"/>
                      </a:cubicBezTo>
                      <a:cubicBezTo>
                        <a:pt x="9" y="52"/>
                        <a:pt x="0" y="37"/>
                        <a:pt x="4" y="23"/>
                      </a:cubicBezTo>
                      <a:cubicBezTo>
                        <a:pt x="8" y="9"/>
                        <a:pt x="22" y="0"/>
                        <a:pt x="37" y="4"/>
                      </a:cubicBezTo>
                      <a:cubicBezTo>
                        <a:pt x="51" y="8"/>
                        <a:pt x="59" y="23"/>
                        <a:pt x="55" y="37"/>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32" name="Freeform 85">
                  <a:extLst>
                    <a:ext uri="{FF2B5EF4-FFF2-40B4-BE49-F238E27FC236}">
                      <a16:creationId xmlns="" xmlns:a16="http://schemas.microsoft.com/office/drawing/2014/main" id="{980DD8E7-9288-46BF-9EB2-3576ED641993}"/>
                    </a:ext>
                  </a:extLst>
                </p:cNvPr>
                <p:cNvSpPr>
                  <a:spLocks/>
                </p:cNvSpPr>
                <p:nvPr/>
              </p:nvSpPr>
              <p:spPr bwMode="auto">
                <a:xfrm>
                  <a:off x="2054" y="1813"/>
                  <a:ext cx="133" cy="133"/>
                </a:xfrm>
                <a:custGeom>
                  <a:avLst/>
                  <a:gdLst>
                    <a:gd name="T0" fmla="*/ 54 w 56"/>
                    <a:gd name="T1" fmla="*/ 31 h 56"/>
                    <a:gd name="T2" fmla="*/ 25 w 56"/>
                    <a:gd name="T3" fmla="*/ 54 h 56"/>
                    <a:gd name="T4" fmla="*/ 2 w 56"/>
                    <a:gd name="T5" fmla="*/ 25 h 56"/>
                    <a:gd name="T6" fmla="*/ 31 w 56"/>
                    <a:gd name="T7" fmla="*/ 1 h 56"/>
                    <a:gd name="T8" fmla="*/ 54 w 56"/>
                    <a:gd name="T9" fmla="*/ 31 h 56"/>
                  </a:gdLst>
                  <a:ahLst/>
                  <a:cxnLst>
                    <a:cxn ang="0">
                      <a:pos x="T0" y="T1"/>
                    </a:cxn>
                    <a:cxn ang="0">
                      <a:pos x="T2" y="T3"/>
                    </a:cxn>
                    <a:cxn ang="0">
                      <a:pos x="T4" y="T5"/>
                    </a:cxn>
                    <a:cxn ang="0">
                      <a:pos x="T6" y="T7"/>
                    </a:cxn>
                    <a:cxn ang="0">
                      <a:pos x="T8" y="T9"/>
                    </a:cxn>
                  </a:cxnLst>
                  <a:rect l="0" t="0" r="r" b="b"/>
                  <a:pathLst>
                    <a:path w="56" h="56">
                      <a:moveTo>
                        <a:pt x="54" y="31"/>
                      </a:moveTo>
                      <a:cubicBezTo>
                        <a:pt x="53" y="45"/>
                        <a:pt x="39" y="56"/>
                        <a:pt x="25" y="54"/>
                      </a:cubicBezTo>
                      <a:cubicBezTo>
                        <a:pt x="10" y="52"/>
                        <a:pt x="0" y="39"/>
                        <a:pt x="2" y="25"/>
                      </a:cubicBezTo>
                      <a:cubicBezTo>
                        <a:pt x="4" y="10"/>
                        <a:pt x="17" y="0"/>
                        <a:pt x="31" y="1"/>
                      </a:cubicBezTo>
                      <a:cubicBezTo>
                        <a:pt x="46" y="3"/>
                        <a:pt x="56" y="16"/>
                        <a:pt x="54" y="31"/>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33" name="Freeform 86">
                  <a:extLst>
                    <a:ext uri="{FF2B5EF4-FFF2-40B4-BE49-F238E27FC236}">
                      <a16:creationId xmlns="" xmlns:a16="http://schemas.microsoft.com/office/drawing/2014/main" id="{CFC98E54-8D3A-41E9-B046-76BB51A45EB0}"/>
                    </a:ext>
                  </a:extLst>
                </p:cNvPr>
                <p:cNvSpPr>
                  <a:spLocks/>
                </p:cNvSpPr>
                <p:nvPr/>
              </p:nvSpPr>
              <p:spPr bwMode="auto">
                <a:xfrm>
                  <a:off x="2035" y="2057"/>
                  <a:ext cx="126" cy="128"/>
                </a:xfrm>
                <a:custGeom>
                  <a:avLst/>
                  <a:gdLst>
                    <a:gd name="T0" fmla="*/ 53 w 53"/>
                    <a:gd name="T1" fmla="*/ 26 h 54"/>
                    <a:gd name="T2" fmla="*/ 27 w 53"/>
                    <a:gd name="T3" fmla="*/ 53 h 54"/>
                    <a:gd name="T4" fmla="*/ 0 w 53"/>
                    <a:gd name="T5" fmla="*/ 27 h 54"/>
                    <a:gd name="T6" fmla="*/ 26 w 53"/>
                    <a:gd name="T7" fmla="*/ 0 h 54"/>
                    <a:gd name="T8" fmla="*/ 53 w 53"/>
                    <a:gd name="T9" fmla="*/ 26 h 54"/>
                  </a:gdLst>
                  <a:ahLst/>
                  <a:cxnLst>
                    <a:cxn ang="0">
                      <a:pos x="T0" y="T1"/>
                    </a:cxn>
                    <a:cxn ang="0">
                      <a:pos x="T2" y="T3"/>
                    </a:cxn>
                    <a:cxn ang="0">
                      <a:pos x="T4" y="T5"/>
                    </a:cxn>
                    <a:cxn ang="0">
                      <a:pos x="T6" y="T7"/>
                    </a:cxn>
                    <a:cxn ang="0">
                      <a:pos x="T8" y="T9"/>
                    </a:cxn>
                  </a:cxnLst>
                  <a:rect l="0" t="0" r="r" b="b"/>
                  <a:pathLst>
                    <a:path w="53" h="54">
                      <a:moveTo>
                        <a:pt x="53" y="26"/>
                      </a:moveTo>
                      <a:cubicBezTo>
                        <a:pt x="53" y="41"/>
                        <a:pt x="42" y="53"/>
                        <a:pt x="27" y="53"/>
                      </a:cubicBezTo>
                      <a:cubicBezTo>
                        <a:pt x="12" y="54"/>
                        <a:pt x="0" y="42"/>
                        <a:pt x="0" y="27"/>
                      </a:cubicBezTo>
                      <a:cubicBezTo>
                        <a:pt x="0" y="13"/>
                        <a:pt x="11" y="1"/>
                        <a:pt x="26" y="0"/>
                      </a:cubicBezTo>
                      <a:cubicBezTo>
                        <a:pt x="41" y="0"/>
                        <a:pt x="53" y="12"/>
                        <a:pt x="53" y="26"/>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34" name="Freeform 87">
                  <a:extLst>
                    <a:ext uri="{FF2B5EF4-FFF2-40B4-BE49-F238E27FC236}">
                      <a16:creationId xmlns="" xmlns:a16="http://schemas.microsoft.com/office/drawing/2014/main" id="{D332C2F6-348F-459B-A53C-D3852109B4F8}"/>
                    </a:ext>
                  </a:extLst>
                </p:cNvPr>
                <p:cNvSpPr>
                  <a:spLocks/>
                </p:cNvSpPr>
                <p:nvPr/>
              </p:nvSpPr>
              <p:spPr bwMode="auto">
                <a:xfrm>
                  <a:off x="2042" y="2296"/>
                  <a:ext cx="135" cy="135"/>
                </a:xfrm>
                <a:custGeom>
                  <a:avLst/>
                  <a:gdLst>
                    <a:gd name="T0" fmla="*/ 55 w 57"/>
                    <a:gd name="T1" fmla="*/ 24 h 57"/>
                    <a:gd name="T2" fmla="*/ 33 w 57"/>
                    <a:gd name="T3" fmla="*/ 55 h 57"/>
                    <a:gd name="T4" fmla="*/ 2 w 57"/>
                    <a:gd name="T5" fmla="*/ 33 h 57"/>
                    <a:gd name="T6" fmla="*/ 24 w 57"/>
                    <a:gd name="T7" fmla="*/ 2 h 57"/>
                    <a:gd name="T8" fmla="*/ 55 w 57"/>
                    <a:gd name="T9" fmla="*/ 24 h 57"/>
                  </a:gdLst>
                  <a:ahLst/>
                  <a:cxnLst>
                    <a:cxn ang="0">
                      <a:pos x="T0" y="T1"/>
                    </a:cxn>
                    <a:cxn ang="0">
                      <a:pos x="T2" y="T3"/>
                    </a:cxn>
                    <a:cxn ang="0">
                      <a:pos x="T4" y="T5"/>
                    </a:cxn>
                    <a:cxn ang="0">
                      <a:pos x="T6" y="T7"/>
                    </a:cxn>
                    <a:cxn ang="0">
                      <a:pos x="T8" y="T9"/>
                    </a:cxn>
                  </a:cxnLst>
                  <a:rect l="0" t="0" r="r" b="b"/>
                  <a:pathLst>
                    <a:path w="57" h="57">
                      <a:moveTo>
                        <a:pt x="55" y="24"/>
                      </a:moveTo>
                      <a:cubicBezTo>
                        <a:pt x="57" y="39"/>
                        <a:pt x="47" y="52"/>
                        <a:pt x="33" y="55"/>
                      </a:cubicBezTo>
                      <a:cubicBezTo>
                        <a:pt x="18" y="57"/>
                        <a:pt x="4" y="47"/>
                        <a:pt x="2" y="33"/>
                      </a:cubicBezTo>
                      <a:cubicBezTo>
                        <a:pt x="0" y="18"/>
                        <a:pt x="10" y="5"/>
                        <a:pt x="24" y="2"/>
                      </a:cubicBezTo>
                      <a:cubicBezTo>
                        <a:pt x="39" y="0"/>
                        <a:pt x="52" y="10"/>
                        <a:pt x="55" y="2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35" name="Freeform 88">
                  <a:extLst>
                    <a:ext uri="{FF2B5EF4-FFF2-40B4-BE49-F238E27FC236}">
                      <a16:creationId xmlns="" xmlns:a16="http://schemas.microsoft.com/office/drawing/2014/main" id="{0855CF63-27AD-4F54-A50A-267FAB1B39C0}"/>
                    </a:ext>
                  </a:extLst>
                </p:cNvPr>
                <p:cNvSpPr>
                  <a:spLocks/>
                </p:cNvSpPr>
                <p:nvPr/>
              </p:nvSpPr>
              <p:spPr bwMode="auto">
                <a:xfrm>
                  <a:off x="2085" y="2533"/>
                  <a:ext cx="140" cy="139"/>
                </a:xfrm>
                <a:custGeom>
                  <a:avLst/>
                  <a:gdLst>
                    <a:gd name="T0" fmla="*/ 55 w 59"/>
                    <a:gd name="T1" fmla="*/ 21 h 59"/>
                    <a:gd name="T2" fmla="*/ 37 w 59"/>
                    <a:gd name="T3" fmla="*/ 55 h 59"/>
                    <a:gd name="T4" fmla="*/ 4 w 59"/>
                    <a:gd name="T5" fmla="*/ 37 h 59"/>
                    <a:gd name="T6" fmla="*/ 22 w 59"/>
                    <a:gd name="T7" fmla="*/ 4 h 59"/>
                    <a:gd name="T8" fmla="*/ 55 w 59"/>
                    <a:gd name="T9" fmla="*/ 21 h 59"/>
                  </a:gdLst>
                  <a:ahLst/>
                  <a:cxnLst>
                    <a:cxn ang="0">
                      <a:pos x="T0" y="T1"/>
                    </a:cxn>
                    <a:cxn ang="0">
                      <a:pos x="T2" y="T3"/>
                    </a:cxn>
                    <a:cxn ang="0">
                      <a:pos x="T4" y="T5"/>
                    </a:cxn>
                    <a:cxn ang="0">
                      <a:pos x="T6" y="T7"/>
                    </a:cxn>
                    <a:cxn ang="0">
                      <a:pos x="T8" y="T9"/>
                    </a:cxn>
                  </a:cxnLst>
                  <a:rect l="0" t="0" r="r" b="b"/>
                  <a:pathLst>
                    <a:path w="59" h="59">
                      <a:moveTo>
                        <a:pt x="55" y="21"/>
                      </a:moveTo>
                      <a:cubicBezTo>
                        <a:pt x="59" y="36"/>
                        <a:pt x="51" y="50"/>
                        <a:pt x="37" y="55"/>
                      </a:cubicBezTo>
                      <a:cubicBezTo>
                        <a:pt x="23" y="59"/>
                        <a:pt x="8" y="51"/>
                        <a:pt x="4" y="37"/>
                      </a:cubicBezTo>
                      <a:cubicBezTo>
                        <a:pt x="0" y="23"/>
                        <a:pt x="8" y="8"/>
                        <a:pt x="22" y="4"/>
                      </a:cubicBezTo>
                      <a:cubicBezTo>
                        <a:pt x="36" y="0"/>
                        <a:pt x="50" y="7"/>
                        <a:pt x="55" y="21"/>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36" name="Freeform 89">
                  <a:extLst>
                    <a:ext uri="{FF2B5EF4-FFF2-40B4-BE49-F238E27FC236}">
                      <a16:creationId xmlns="" xmlns:a16="http://schemas.microsoft.com/office/drawing/2014/main" id="{DB57C3FF-7105-4C8F-890D-E99E72F941AC}"/>
                    </a:ext>
                  </a:extLst>
                </p:cNvPr>
                <p:cNvSpPr>
                  <a:spLocks/>
                </p:cNvSpPr>
                <p:nvPr/>
              </p:nvSpPr>
              <p:spPr bwMode="auto">
                <a:xfrm>
                  <a:off x="2161" y="2760"/>
                  <a:ext cx="142" cy="144"/>
                </a:xfrm>
                <a:custGeom>
                  <a:avLst/>
                  <a:gdLst>
                    <a:gd name="T0" fmla="*/ 54 w 60"/>
                    <a:gd name="T1" fmla="*/ 19 h 61"/>
                    <a:gd name="T2" fmla="*/ 41 w 60"/>
                    <a:gd name="T3" fmla="*/ 55 h 61"/>
                    <a:gd name="T4" fmla="*/ 6 w 60"/>
                    <a:gd name="T5" fmla="*/ 42 h 61"/>
                    <a:gd name="T6" fmla="*/ 19 w 60"/>
                    <a:gd name="T7" fmla="*/ 7 h 61"/>
                    <a:gd name="T8" fmla="*/ 54 w 60"/>
                    <a:gd name="T9" fmla="*/ 19 h 61"/>
                  </a:gdLst>
                  <a:ahLst/>
                  <a:cxnLst>
                    <a:cxn ang="0">
                      <a:pos x="T0" y="T1"/>
                    </a:cxn>
                    <a:cxn ang="0">
                      <a:pos x="T2" y="T3"/>
                    </a:cxn>
                    <a:cxn ang="0">
                      <a:pos x="T4" y="T5"/>
                    </a:cxn>
                    <a:cxn ang="0">
                      <a:pos x="T6" y="T7"/>
                    </a:cxn>
                    <a:cxn ang="0">
                      <a:pos x="T8" y="T9"/>
                    </a:cxn>
                  </a:cxnLst>
                  <a:rect l="0" t="0" r="r" b="b"/>
                  <a:pathLst>
                    <a:path w="60" h="61">
                      <a:moveTo>
                        <a:pt x="54" y="19"/>
                      </a:moveTo>
                      <a:cubicBezTo>
                        <a:pt x="60" y="33"/>
                        <a:pt x="55" y="48"/>
                        <a:pt x="41" y="55"/>
                      </a:cubicBezTo>
                      <a:cubicBezTo>
                        <a:pt x="28" y="61"/>
                        <a:pt x="12" y="55"/>
                        <a:pt x="6" y="42"/>
                      </a:cubicBezTo>
                      <a:cubicBezTo>
                        <a:pt x="0" y="29"/>
                        <a:pt x="6" y="13"/>
                        <a:pt x="19" y="7"/>
                      </a:cubicBezTo>
                      <a:cubicBezTo>
                        <a:pt x="32" y="0"/>
                        <a:pt x="48" y="6"/>
                        <a:pt x="54" y="19"/>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37" name="Freeform 90">
                  <a:extLst>
                    <a:ext uri="{FF2B5EF4-FFF2-40B4-BE49-F238E27FC236}">
                      <a16:creationId xmlns="" xmlns:a16="http://schemas.microsoft.com/office/drawing/2014/main" id="{AC0237AC-BD3D-473E-B845-A398E6944DE7}"/>
                    </a:ext>
                  </a:extLst>
                </p:cNvPr>
                <p:cNvSpPr>
                  <a:spLocks/>
                </p:cNvSpPr>
                <p:nvPr/>
              </p:nvSpPr>
              <p:spPr bwMode="auto">
                <a:xfrm>
                  <a:off x="2270" y="2978"/>
                  <a:ext cx="142" cy="142"/>
                </a:xfrm>
                <a:custGeom>
                  <a:avLst/>
                  <a:gdLst>
                    <a:gd name="T0" fmla="*/ 52 w 60"/>
                    <a:gd name="T1" fmla="*/ 16 h 60"/>
                    <a:gd name="T2" fmla="*/ 45 w 60"/>
                    <a:gd name="T3" fmla="*/ 52 h 60"/>
                    <a:gd name="T4" fmla="*/ 8 w 60"/>
                    <a:gd name="T5" fmla="*/ 45 h 60"/>
                    <a:gd name="T6" fmla="*/ 16 w 60"/>
                    <a:gd name="T7" fmla="*/ 8 h 60"/>
                    <a:gd name="T8" fmla="*/ 52 w 60"/>
                    <a:gd name="T9" fmla="*/ 16 h 60"/>
                  </a:gdLst>
                  <a:ahLst/>
                  <a:cxnLst>
                    <a:cxn ang="0">
                      <a:pos x="T0" y="T1"/>
                    </a:cxn>
                    <a:cxn ang="0">
                      <a:pos x="T2" y="T3"/>
                    </a:cxn>
                    <a:cxn ang="0">
                      <a:pos x="T4" y="T5"/>
                    </a:cxn>
                    <a:cxn ang="0">
                      <a:pos x="T6" y="T7"/>
                    </a:cxn>
                    <a:cxn ang="0">
                      <a:pos x="T8" y="T9"/>
                    </a:cxn>
                  </a:cxnLst>
                  <a:rect l="0" t="0" r="r" b="b"/>
                  <a:pathLst>
                    <a:path w="60" h="60">
                      <a:moveTo>
                        <a:pt x="52" y="16"/>
                      </a:moveTo>
                      <a:cubicBezTo>
                        <a:pt x="60" y="28"/>
                        <a:pt x="57" y="44"/>
                        <a:pt x="45" y="52"/>
                      </a:cubicBezTo>
                      <a:cubicBezTo>
                        <a:pt x="33" y="60"/>
                        <a:pt x="16" y="57"/>
                        <a:pt x="8" y="45"/>
                      </a:cubicBezTo>
                      <a:cubicBezTo>
                        <a:pt x="0" y="32"/>
                        <a:pt x="4" y="16"/>
                        <a:pt x="16" y="8"/>
                      </a:cubicBezTo>
                      <a:cubicBezTo>
                        <a:pt x="28" y="0"/>
                        <a:pt x="44" y="3"/>
                        <a:pt x="52" y="16"/>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38" name="Freeform 91">
                  <a:extLst>
                    <a:ext uri="{FF2B5EF4-FFF2-40B4-BE49-F238E27FC236}">
                      <a16:creationId xmlns="" xmlns:a16="http://schemas.microsoft.com/office/drawing/2014/main" id="{6B947494-2D64-418D-BE32-5BF011214E45}"/>
                    </a:ext>
                  </a:extLst>
                </p:cNvPr>
                <p:cNvSpPr>
                  <a:spLocks/>
                </p:cNvSpPr>
                <p:nvPr/>
              </p:nvSpPr>
              <p:spPr bwMode="auto">
                <a:xfrm>
                  <a:off x="2409" y="3179"/>
                  <a:ext cx="140" cy="140"/>
                </a:xfrm>
                <a:custGeom>
                  <a:avLst/>
                  <a:gdLst>
                    <a:gd name="T0" fmla="*/ 50 w 59"/>
                    <a:gd name="T1" fmla="*/ 12 h 59"/>
                    <a:gd name="T2" fmla="*/ 47 w 59"/>
                    <a:gd name="T3" fmla="*/ 50 h 59"/>
                    <a:gd name="T4" fmla="*/ 10 w 59"/>
                    <a:gd name="T5" fmla="*/ 47 h 59"/>
                    <a:gd name="T6" fmla="*/ 12 w 59"/>
                    <a:gd name="T7" fmla="*/ 10 h 59"/>
                    <a:gd name="T8" fmla="*/ 50 w 59"/>
                    <a:gd name="T9" fmla="*/ 12 h 59"/>
                  </a:gdLst>
                  <a:ahLst/>
                  <a:cxnLst>
                    <a:cxn ang="0">
                      <a:pos x="T0" y="T1"/>
                    </a:cxn>
                    <a:cxn ang="0">
                      <a:pos x="T2" y="T3"/>
                    </a:cxn>
                    <a:cxn ang="0">
                      <a:pos x="T4" y="T5"/>
                    </a:cxn>
                    <a:cxn ang="0">
                      <a:pos x="T6" y="T7"/>
                    </a:cxn>
                    <a:cxn ang="0">
                      <a:pos x="T8" y="T9"/>
                    </a:cxn>
                  </a:cxnLst>
                  <a:rect l="0" t="0" r="r" b="b"/>
                  <a:pathLst>
                    <a:path w="59" h="59">
                      <a:moveTo>
                        <a:pt x="50" y="12"/>
                      </a:moveTo>
                      <a:cubicBezTo>
                        <a:pt x="59" y="23"/>
                        <a:pt x="58" y="40"/>
                        <a:pt x="47" y="50"/>
                      </a:cubicBezTo>
                      <a:cubicBezTo>
                        <a:pt x="36" y="59"/>
                        <a:pt x="19" y="58"/>
                        <a:pt x="10" y="47"/>
                      </a:cubicBezTo>
                      <a:cubicBezTo>
                        <a:pt x="0" y="36"/>
                        <a:pt x="1" y="19"/>
                        <a:pt x="12" y="10"/>
                      </a:cubicBezTo>
                      <a:cubicBezTo>
                        <a:pt x="23" y="0"/>
                        <a:pt x="40" y="1"/>
                        <a:pt x="50" y="12"/>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39" name="Freeform 92">
                  <a:extLst>
                    <a:ext uri="{FF2B5EF4-FFF2-40B4-BE49-F238E27FC236}">
                      <a16:creationId xmlns="" xmlns:a16="http://schemas.microsoft.com/office/drawing/2014/main" id="{C3B9DF74-185A-4BE7-AADE-B89D4DABDAF7}"/>
                    </a:ext>
                  </a:extLst>
                </p:cNvPr>
                <p:cNvSpPr>
                  <a:spLocks/>
                </p:cNvSpPr>
                <p:nvPr/>
              </p:nvSpPr>
              <p:spPr bwMode="auto">
                <a:xfrm>
                  <a:off x="2575" y="3356"/>
                  <a:ext cx="140" cy="142"/>
                </a:xfrm>
                <a:custGeom>
                  <a:avLst/>
                  <a:gdLst>
                    <a:gd name="T0" fmla="*/ 47 w 59"/>
                    <a:gd name="T1" fmla="*/ 10 h 60"/>
                    <a:gd name="T2" fmla="*/ 49 w 59"/>
                    <a:gd name="T3" fmla="*/ 47 h 60"/>
                    <a:gd name="T4" fmla="*/ 12 w 59"/>
                    <a:gd name="T5" fmla="*/ 50 h 60"/>
                    <a:gd name="T6" fmla="*/ 9 w 59"/>
                    <a:gd name="T7" fmla="*/ 13 h 60"/>
                    <a:gd name="T8" fmla="*/ 47 w 59"/>
                    <a:gd name="T9" fmla="*/ 10 h 60"/>
                  </a:gdLst>
                  <a:ahLst/>
                  <a:cxnLst>
                    <a:cxn ang="0">
                      <a:pos x="T0" y="T1"/>
                    </a:cxn>
                    <a:cxn ang="0">
                      <a:pos x="T2" y="T3"/>
                    </a:cxn>
                    <a:cxn ang="0">
                      <a:pos x="T4" y="T5"/>
                    </a:cxn>
                    <a:cxn ang="0">
                      <a:pos x="T6" y="T7"/>
                    </a:cxn>
                    <a:cxn ang="0">
                      <a:pos x="T8" y="T9"/>
                    </a:cxn>
                  </a:cxnLst>
                  <a:rect l="0" t="0" r="r" b="b"/>
                  <a:pathLst>
                    <a:path w="59" h="60">
                      <a:moveTo>
                        <a:pt x="47" y="10"/>
                      </a:moveTo>
                      <a:cubicBezTo>
                        <a:pt x="58" y="20"/>
                        <a:pt x="59" y="36"/>
                        <a:pt x="49" y="47"/>
                      </a:cubicBezTo>
                      <a:cubicBezTo>
                        <a:pt x="40" y="59"/>
                        <a:pt x="23" y="60"/>
                        <a:pt x="12" y="50"/>
                      </a:cubicBezTo>
                      <a:cubicBezTo>
                        <a:pt x="1" y="41"/>
                        <a:pt x="0" y="24"/>
                        <a:pt x="9" y="13"/>
                      </a:cubicBezTo>
                      <a:cubicBezTo>
                        <a:pt x="19" y="2"/>
                        <a:pt x="35" y="0"/>
                        <a:pt x="47" y="10"/>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40" name="Freeform 93">
                  <a:extLst>
                    <a:ext uri="{FF2B5EF4-FFF2-40B4-BE49-F238E27FC236}">
                      <a16:creationId xmlns="" xmlns:a16="http://schemas.microsoft.com/office/drawing/2014/main" id="{7726C855-7C1D-4598-807C-F438E3749775}"/>
                    </a:ext>
                  </a:extLst>
                </p:cNvPr>
                <p:cNvSpPr>
                  <a:spLocks/>
                </p:cNvSpPr>
                <p:nvPr/>
              </p:nvSpPr>
              <p:spPr bwMode="auto">
                <a:xfrm>
                  <a:off x="2760" y="3510"/>
                  <a:ext cx="144" cy="142"/>
                </a:xfrm>
                <a:custGeom>
                  <a:avLst/>
                  <a:gdLst>
                    <a:gd name="T0" fmla="*/ 45 w 61"/>
                    <a:gd name="T1" fmla="*/ 8 h 60"/>
                    <a:gd name="T2" fmla="*/ 53 w 61"/>
                    <a:gd name="T3" fmla="*/ 45 h 60"/>
                    <a:gd name="T4" fmla="*/ 16 w 61"/>
                    <a:gd name="T5" fmla="*/ 52 h 60"/>
                    <a:gd name="T6" fmla="*/ 8 w 61"/>
                    <a:gd name="T7" fmla="*/ 16 h 60"/>
                    <a:gd name="T8" fmla="*/ 45 w 61"/>
                    <a:gd name="T9" fmla="*/ 8 h 60"/>
                  </a:gdLst>
                  <a:ahLst/>
                  <a:cxnLst>
                    <a:cxn ang="0">
                      <a:pos x="T0" y="T1"/>
                    </a:cxn>
                    <a:cxn ang="0">
                      <a:pos x="T2" y="T3"/>
                    </a:cxn>
                    <a:cxn ang="0">
                      <a:pos x="T4" y="T5"/>
                    </a:cxn>
                    <a:cxn ang="0">
                      <a:pos x="T6" y="T7"/>
                    </a:cxn>
                    <a:cxn ang="0">
                      <a:pos x="T8" y="T9"/>
                    </a:cxn>
                  </a:cxnLst>
                  <a:rect l="0" t="0" r="r" b="b"/>
                  <a:pathLst>
                    <a:path w="61" h="60">
                      <a:moveTo>
                        <a:pt x="45" y="8"/>
                      </a:moveTo>
                      <a:cubicBezTo>
                        <a:pt x="57" y="16"/>
                        <a:pt x="61" y="32"/>
                        <a:pt x="53" y="45"/>
                      </a:cubicBezTo>
                      <a:cubicBezTo>
                        <a:pt x="45" y="57"/>
                        <a:pt x="29" y="60"/>
                        <a:pt x="16" y="52"/>
                      </a:cubicBezTo>
                      <a:cubicBezTo>
                        <a:pt x="4" y="44"/>
                        <a:pt x="0" y="28"/>
                        <a:pt x="8" y="16"/>
                      </a:cubicBezTo>
                      <a:cubicBezTo>
                        <a:pt x="16" y="3"/>
                        <a:pt x="33" y="0"/>
                        <a:pt x="45" y="8"/>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41" name="Freeform 94">
                  <a:extLst>
                    <a:ext uri="{FF2B5EF4-FFF2-40B4-BE49-F238E27FC236}">
                      <a16:creationId xmlns="" xmlns:a16="http://schemas.microsoft.com/office/drawing/2014/main" id="{A1492DC7-8433-4275-A45C-8D181325E854}"/>
                    </a:ext>
                  </a:extLst>
                </p:cNvPr>
                <p:cNvSpPr>
                  <a:spLocks/>
                </p:cNvSpPr>
                <p:nvPr/>
              </p:nvSpPr>
              <p:spPr bwMode="auto">
                <a:xfrm>
                  <a:off x="2968" y="3636"/>
                  <a:ext cx="142" cy="144"/>
                </a:xfrm>
                <a:custGeom>
                  <a:avLst/>
                  <a:gdLst>
                    <a:gd name="T0" fmla="*/ 41 w 60"/>
                    <a:gd name="T1" fmla="*/ 6 h 61"/>
                    <a:gd name="T2" fmla="*/ 54 w 60"/>
                    <a:gd name="T3" fmla="*/ 42 h 61"/>
                    <a:gd name="T4" fmla="*/ 19 w 60"/>
                    <a:gd name="T5" fmla="*/ 55 h 61"/>
                    <a:gd name="T6" fmla="*/ 6 w 60"/>
                    <a:gd name="T7" fmla="*/ 19 h 61"/>
                    <a:gd name="T8" fmla="*/ 41 w 60"/>
                    <a:gd name="T9" fmla="*/ 6 h 61"/>
                  </a:gdLst>
                  <a:ahLst/>
                  <a:cxnLst>
                    <a:cxn ang="0">
                      <a:pos x="T0" y="T1"/>
                    </a:cxn>
                    <a:cxn ang="0">
                      <a:pos x="T2" y="T3"/>
                    </a:cxn>
                    <a:cxn ang="0">
                      <a:pos x="T4" y="T5"/>
                    </a:cxn>
                    <a:cxn ang="0">
                      <a:pos x="T6" y="T7"/>
                    </a:cxn>
                    <a:cxn ang="0">
                      <a:pos x="T8" y="T9"/>
                    </a:cxn>
                  </a:cxnLst>
                  <a:rect l="0" t="0" r="r" b="b"/>
                  <a:pathLst>
                    <a:path w="60" h="61">
                      <a:moveTo>
                        <a:pt x="41" y="6"/>
                      </a:moveTo>
                      <a:cubicBezTo>
                        <a:pt x="55" y="13"/>
                        <a:pt x="60" y="28"/>
                        <a:pt x="54" y="42"/>
                      </a:cubicBezTo>
                      <a:cubicBezTo>
                        <a:pt x="48" y="55"/>
                        <a:pt x="32" y="61"/>
                        <a:pt x="19" y="55"/>
                      </a:cubicBezTo>
                      <a:cubicBezTo>
                        <a:pt x="6" y="48"/>
                        <a:pt x="0" y="33"/>
                        <a:pt x="6" y="19"/>
                      </a:cubicBezTo>
                      <a:cubicBezTo>
                        <a:pt x="12" y="6"/>
                        <a:pt x="28" y="0"/>
                        <a:pt x="41" y="6"/>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42" name="Freeform 95">
                  <a:extLst>
                    <a:ext uri="{FF2B5EF4-FFF2-40B4-BE49-F238E27FC236}">
                      <a16:creationId xmlns="" xmlns:a16="http://schemas.microsoft.com/office/drawing/2014/main" id="{12C64DC4-236F-43FD-847D-D2B535FCA519}"/>
                    </a:ext>
                  </a:extLst>
                </p:cNvPr>
                <p:cNvSpPr>
                  <a:spLocks/>
                </p:cNvSpPr>
                <p:nvPr/>
              </p:nvSpPr>
              <p:spPr bwMode="auto">
                <a:xfrm>
                  <a:off x="3193" y="3735"/>
                  <a:ext cx="139" cy="140"/>
                </a:xfrm>
                <a:custGeom>
                  <a:avLst/>
                  <a:gdLst>
                    <a:gd name="T0" fmla="*/ 37 w 59"/>
                    <a:gd name="T1" fmla="*/ 4 h 59"/>
                    <a:gd name="T2" fmla="*/ 55 w 59"/>
                    <a:gd name="T3" fmla="*/ 37 h 59"/>
                    <a:gd name="T4" fmla="*/ 22 w 59"/>
                    <a:gd name="T5" fmla="*/ 55 h 59"/>
                    <a:gd name="T6" fmla="*/ 4 w 59"/>
                    <a:gd name="T7" fmla="*/ 21 h 59"/>
                    <a:gd name="T8" fmla="*/ 37 w 59"/>
                    <a:gd name="T9" fmla="*/ 4 h 59"/>
                  </a:gdLst>
                  <a:ahLst/>
                  <a:cxnLst>
                    <a:cxn ang="0">
                      <a:pos x="T0" y="T1"/>
                    </a:cxn>
                    <a:cxn ang="0">
                      <a:pos x="T2" y="T3"/>
                    </a:cxn>
                    <a:cxn ang="0">
                      <a:pos x="T4" y="T5"/>
                    </a:cxn>
                    <a:cxn ang="0">
                      <a:pos x="T6" y="T7"/>
                    </a:cxn>
                    <a:cxn ang="0">
                      <a:pos x="T8" y="T9"/>
                    </a:cxn>
                  </a:cxnLst>
                  <a:rect l="0" t="0" r="r" b="b"/>
                  <a:pathLst>
                    <a:path w="59" h="59">
                      <a:moveTo>
                        <a:pt x="37" y="4"/>
                      </a:moveTo>
                      <a:cubicBezTo>
                        <a:pt x="51" y="8"/>
                        <a:pt x="59" y="23"/>
                        <a:pt x="55" y="37"/>
                      </a:cubicBezTo>
                      <a:cubicBezTo>
                        <a:pt x="51" y="51"/>
                        <a:pt x="36" y="59"/>
                        <a:pt x="22" y="55"/>
                      </a:cubicBezTo>
                      <a:cubicBezTo>
                        <a:pt x="8" y="50"/>
                        <a:pt x="0" y="35"/>
                        <a:pt x="4" y="21"/>
                      </a:cubicBezTo>
                      <a:cubicBezTo>
                        <a:pt x="8" y="7"/>
                        <a:pt x="23" y="0"/>
                        <a:pt x="37" y="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43" name="Freeform 96">
                  <a:extLst>
                    <a:ext uri="{FF2B5EF4-FFF2-40B4-BE49-F238E27FC236}">
                      <a16:creationId xmlns="" xmlns:a16="http://schemas.microsoft.com/office/drawing/2014/main" id="{C10CD615-3B41-48A7-9B61-E5A787ABC8E2}"/>
                    </a:ext>
                  </a:extLst>
                </p:cNvPr>
                <p:cNvSpPr>
                  <a:spLocks/>
                </p:cNvSpPr>
                <p:nvPr/>
              </p:nvSpPr>
              <p:spPr bwMode="auto">
                <a:xfrm>
                  <a:off x="3429" y="3801"/>
                  <a:ext cx="135" cy="135"/>
                </a:xfrm>
                <a:custGeom>
                  <a:avLst/>
                  <a:gdLst>
                    <a:gd name="T0" fmla="*/ 33 w 57"/>
                    <a:gd name="T1" fmla="*/ 2 h 57"/>
                    <a:gd name="T2" fmla="*/ 55 w 57"/>
                    <a:gd name="T3" fmla="*/ 32 h 57"/>
                    <a:gd name="T4" fmla="*/ 24 w 57"/>
                    <a:gd name="T5" fmla="*/ 55 h 57"/>
                    <a:gd name="T6" fmla="*/ 2 w 57"/>
                    <a:gd name="T7" fmla="*/ 24 h 57"/>
                    <a:gd name="T8" fmla="*/ 33 w 57"/>
                    <a:gd name="T9" fmla="*/ 2 h 57"/>
                  </a:gdLst>
                  <a:ahLst/>
                  <a:cxnLst>
                    <a:cxn ang="0">
                      <a:pos x="T0" y="T1"/>
                    </a:cxn>
                    <a:cxn ang="0">
                      <a:pos x="T2" y="T3"/>
                    </a:cxn>
                    <a:cxn ang="0">
                      <a:pos x="T4" y="T5"/>
                    </a:cxn>
                    <a:cxn ang="0">
                      <a:pos x="T6" y="T7"/>
                    </a:cxn>
                    <a:cxn ang="0">
                      <a:pos x="T8" y="T9"/>
                    </a:cxn>
                  </a:cxnLst>
                  <a:rect l="0" t="0" r="r" b="b"/>
                  <a:pathLst>
                    <a:path w="57" h="57">
                      <a:moveTo>
                        <a:pt x="33" y="2"/>
                      </a:moveTo>
                      <a:cubicBezTo>
                        <a:pt x="47" y="4"/>
                        <a:pt x="57" y="18"/>
                        <a:pt x="55" y="32"/>
                      </a:cubicBezTo>
                      <a:cubicBezTo>
                        <a:pt x="52" y="47"/>
                        <a:pt x="39" y="57"/>
                        <a:pt x="24" y="55"/>
                      </a:cubicBezTo>
                      <a:cubicBezTo>
                        <a:pt x="10" y="52"/>
                        <a:pt x="0" y="39"/>
                        <a:pt x="2" y="24"/>
                      </a:cubicBezTo>
                      <a:cubicBezTo>
                        <a:pt x="5" y="10"/>
                        <a:pt x="18" y="0"/>
                        <a:pt x="33" y="2"/>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44" name="Freeform 97">
                  <a:extLst>
                    <a:ext uri="{FF2B5EF4-FFF2-40B4-BE49-F238E27FC236}">
                      <a16:creationId xmlns="" xmlns:a16="http://schemas.microsoft.com/office/drawing/2014/main" id="{5988B755-4899-40D6-8AB2-BDB1A2315B6C}"/>
                    </a:ext>
                  </a:extLst>
                </p:cNvPr>
                <p:cNvSpPr>
                  <a:spLocks/>
                </p:cNvSpPr>
                <p:nvPr/>
              </p:nvSpPr>
              <p:spPr bwMode="auto">
                <a:xfrm>
                  <a:off x="3675" y="3837"/>
                  <a:ext cx="126" cy="125"/>
                </a:xfrm>
                <a:custGeom>
                  <a:avLst/>
                  <a:gdLst>
                    <a:gd name="T0" fmla="*/ 27 w 53"/>
                    <a:gd name="T1" fmla="*/ 0 h 53"/>
                    <a:gd name="T2" fmla="*/ 53 w 53"/>
                    <a:gd name="T3" fmla="*/ 27 h 53"/>
                    <a:gd name="T4" fmla="*/ 26 w 53"/>
                    <a:gd name="T5" fmla="*/ 53 h 53"/>
                    <a:gd name="T6" fmla="*/ 0 w 53"/>
                    <a:gd name="T7" fmla="*/ 26 h 53"/>
                    <a:gd name="T8" fmla="*/ 27 w 53"/>
                    <a:gd name="T9" fmla="*/ 0 h 53"/>
                  </a:gdLst>
                  <a:ahLst/>
                  <a:cxnLst>
                    <a:cxn ang="0">
                      <a:pos x="T0" y="T1"/>
                    </a:cxn>
                    <a:cxn ang="0">
                      <a:pos x="T2" y="T3"/>
                    </a:cxn>
                    <a:cxn ang="0">
                      <a:pos x="T4" y="T5"/>
                    </a:cxn>
                    <a:cxn ang="0">
                      <a:pos x="T6" y="T7"/>
                    </a:cxn>
                    <a:cxn ang="0">
                      <a:pos x="T8" y="T9"/>
                    </a:cxn>
                  </a:cxnLst>
                  <a:rect l="0" t="0" r="r" b="b"/>
                  <a:pathLst>
                    <a:path w="53" h="53">
                      <a:moveTo>
                        <a:pt x="27" y="0"/>
                      </a:moveTo>
                      <a:cubicBezTo>
                        <a:pt x="41" y="0"/>
                        <a:pt x="53" y="12"/>
                        <a:pt x="53" y="27"/>
                      </a:cubicBezTo>
                      <a:cubicBezTo>
                        <a:pt x="53" y="41"/>
                        <a:pt x="41" y="53"/>
                        <a:pt x="26" y="53"/>
                      </a:cubicBezTo>
                      <a:cubicBezTo>
                        <a:pt x="11" y="53"/>
                        <a:pt x="0" y="41"/>
                        <a:pt x="0" y="26"/>
                      </a:cubicBezTo>
                      <a:cubicBezTo>
                        <a:pt x="0" y="11"/>
                        <a:pt x="12" y="0"/>
                        <a:pt x="27" y="0"/>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45" name="Freeform 98">
                  <a:extLst>
                    <a:ext uri="{FF2B5EF4-FFF2-40B4-BE49-F238E27FC236}">
                      <a16:creationId xmlns="" xmlns:a16="http://schemas.microsoft.com/office/drawing/2014/main" id="{C8EBE0BF-C68E-4394-80B7-BE19EF983A0C}"/>
                    </a:ext>
                  </a:extLst>
                </p:cNvPr>
                <p:cNvSpPr>
                  <a:spLocks/>
                </p:cNvSpPr>
                <p:nvPr/>
              </p:nvSpPr>
              <p:spPr bwMode="auto">
                <a:xfrm>
                  <a:off x="3915" y="3830"/>
                  <a:ext cx="132" cy="132"/>
                </a:xfrm>
                <a:custGeom>
                  <a:avLst/>
                  <a:gdLst>
                    <a:gd name="T0" fmla="*/ 25 w 56"/>
                    <a:gd name="T1" fmla="*/ 2 h 56"/>
                    <a:gd name="T2" fmla="*/ 54 w 56"/>
                    <a:gd name="T3" fmla="*/ 25 h 56"/>
                    <a:gd name="T4" fmla="*/ 31 w 56"/>
                    <a:gd name="T5" fmla="*/ 55 h 56"/>
                    <a:gd name="T6" fmla="*/ 2 w 56"/>
                    <a:gd name="T7" fmla="*/ 31 h 56"/>
                    <a:gd name="T8" fmla="*/ 25 w 56"/>
                    <a:gd name="T9" fmla="*/ 2 h 56"/>
                  </a:gdLst>
                  <a:ahLst/>
                  <a:cxnLst>
                    <a:cxn ang="0">
                      <a:pos x="T0" y="T1"/>
                    </a:cxn>
                    <a:cxn ang="0">
                      <a:pos x="T2" y="T3"/>
                    </a:cxn>
                    <a:cxn ang="0">
                      <a:pos x="T4" y="T5"/>
                    </a:cxn>
                    <a:cxn ang="0">
                      <a:pos x="T6" y="T7"/>
                    </a:cxn>
                    <a:cxn ang="0">
                      <a:pos x="T8" y="T9"/>
                    </a:cxn>
                  </a:cxnLst>
                  <a:rect l="0" t="0" r="r" b="b"/>
                  <a:pathLst>
                    <a:path w="56" h="56">
                      <a:moveTo>
                        <a:pt x="25" y="2"/>
                      </a:moveTo>
                      <a:cubicBezTo>
                        <a:pt x="39" y="0"/>
                        <a:pt x="52" y="10"/>
                        <a:pt x="54" y="25"/>
                      </a:cubicBezTo>
                      <a:cubicBezTo>
                        <a:pt x="56" y="39"/>
                        <a:pt x="46" y="53"/>
                        <a:pt x="31" y="55"/>
                      </a:cubicBezTo>
                      <a:cubicBezTo>
                        <a:pt x="17" y="56"/>
                        <a:pt x="3" y="46"/>
                        <a:pt x="2" y="31"/>
                      </a:cubicBezTo>
                      <a:cubicBezTo>
                        <a:pt x="0" y="17"/>
                        <a:pt x="10" y="4"/>
                        <a:pt x="25" y="2"/>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46" name="Freeform 99">
                  <a:extLst>
                    <a:ext uri="{FF2B5EF4-FFF2-40B4-BE49-F238E27FC236}">
                      <a16:creationId xmlns="" xmlns:a16="http://schemas.microsoft.com/office/drawing/2014/main" id="{17044525-A87F-4EB3-88CA-EC6CBFAAC79B}"/>
                    </a:ext>
                  </a:extLst>
                </p:cNvPr>
                <p:cNvSpPr>
                  <a:spLocks/>
                </p:cNvSpPr>
                <p:nvPr/>
              </p:nvSpPr>
              <p:spPr bwMode="auto">
                <a:xfrm>
                  <a:off x="4151" y="3790"/>
                  <a:ext cx="140" cy="139"/>
                </a:xfrm>
                <a:custGeom>
                  <a:avLst/>
                  <a:gdLst>
                    <a:gd name="T0" fmla="*/ 22 w 59"/>
                    <a:gd name="T1" fmla="*/ 4 h 59"/>
                    <a:gd name="T2" fmla="*/ 55 w 59"/>
                    <a:gd name="T3" fmla="*/ 23 h 59"/>
                    <a:gd name="T4" fmla="*/ 36 w 59"/>
                    <a:gd name="T5" fmla="*/ 55 h 59"/>
                    <a:gd name="T6" fmla="*/ 4 w 59"/>
                    <a:gd name="T7" fmla="*/ 37 h 59"/>
                    <a:gd name="T8" fmla="*/ 22 w 59"/>
                    <a:gd name="T9" fmla="*/ 4 h 59"/>
                  </a:gdLst>
                  <a:ahLst/>
                  <a:cxnLst>
                    <a:cxn ang="0">
                      <a:pos x="T0" y="T1"/>
                    </a:cxn>
                    <a:cxn ang="0">
                      <a:pos x="T2" y="T3"/>
                    </a:cxn>
                    <a:cxn ang="0">
                      <a:pos x="T4" y="T5"/>
                    </a:cxn>
                    <a:cxn ang="0">
                      <a:pos x="T6" y="T7"/>
                    </a:cxn>
                    <a:cxn ang="0">
                      <a:pos x="T8" y="T9"/>
                    </a:cxn>
                  </a:cxnLst>
                  <a:rect l="0" t="0" r="r" b="b"/>
                  <a:pathLst>
                    <a:path w="59" h="59">
                      <a:moveTo>
                        <a:pt x="22" y="4"/>
                      </a:moveTo>
                      <a:cubicBezTo>
                        <a:pt x="37" y="0"/>
                        <a:pt x="51" y="9"/>
                        <a:pt x="55" y="23"/>
                      </a:cubicBezTo>
                      <a:cubicBezTo>
                        <a:pt x="59" y="37"/>
                        <a:pt x="50" y="52"/>
                        <a:pt x="36" y="55"/>
                      </a:cubicBezTo>
                      <a:cubicBezTo>
                        <a:pt x="22" y="59"/>
                        <a:pt x="8" y="51"/>
                        <a:pt x="4" y="37"/>
                      </a:cubicBezTo>
                      <a:cubicBezTo>
                        <a:pt x="0" y="22"/>
                        <a:pt x="8" y="8"/>
                        <a:pt x="22" y="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47" name="Freeform 100">
                  <a:extLst>
                    <a:ext uri="{FF2B5EF4-FFF2-40B4-BE49-F238E27FC236}">
                      <a16:creationId xmlns="" xmlns:a16="http://schemas.microsoft.com/office/drawing/2014/main" id="{164C544E-F043-4402-AC25-8DC38B2E6392}"/>
                    </a:ext>
                  </a:extLst>
                </p:cNvPr>
                <p:cNvSpPr>
                  <a:spLocks/>
                </p:cNvSpPr>
                <p:nvPr/>
              </p:nvSpPr>
              <p:spPr bwMode="auto">
                <a:xfrm>
                  <a:off x="4383" y="3719"/>
                  <a:ext cx="142" cy="142"/>
                </a:xfrm>
                <a:custGeom>
                  <a:avLst/>
                  <a:gdLst>
                    <a:gd name="T0" fmla="*/ 19 w 60"/>
                    <a:gd name="T1" fmla="*/ 6 h 60"/>
                    <a:gd name="T2" fmla="*/ 54 w 60"/>
                    <a:gd name="T3" fmla="*/ 20 h 60"/>
                    <a:gd name="T4" fmla="*/ 40 w 60"/>
                    <a:gd name="T5" fmla="*/ 55 h 60"/>
                    <a:gd name="T6" fmla="*/ 5 w 60"/>
                    <a:gd name="T7" fmla="*/ 41 h 60"/>
                    <a:gd name="T8" fmla="*/ 19 w 60"/>
                    <a:gd name="T9" fmla="*/ 6 h 60"/>
                  </a:gdLst>
                  <a:ahLst/>
                  <a:cxnLst>
                    <a:cxn ang="0">
                      <a:pos x="T0" y="T1"/>
                    </a:cxn>
                    <a:cxn ang="0">
                      <a:pos x="T2" y="T3"/>
                    </a:cxn>
                    <a:cxn ang="0">
                      <a:pos x="T4" y="T5"/>
                    </a:cxn>
                    <a:cxn ang="0">
                      <a:pos x="T6" y="T7"/>
                    </a:cxn>
                    <a:cxn ang="0">
                      <a:pos x="T8" y="T9"/>
                    </a:cxn>
                  </a:cxnLst>
                  <a:rect l="0" t="0" r="r" b="b"/>
                  <a:pathLst>
                    <a:path w="60" h="60">
                      <a:moveTo>
                        <a:pt x="19" y="6"/>
                      </a:moveTo>
                      <a:cubicBezTo>
                        <a:pt x="33" y="0"/>
                        <a:pt x="48" y="6"/>
                        <a:pt x="54" y="20"/>
                      </a:cubicBezTo>
                      <a:cubicBezTo>
                        <a:pt x="60" y="33"/>
                        <a:pt x="54" y="49"/>
                        <a:pt x="40" y="55"/>
                      </a:cubicBezTo>
                      <a:cubicBezTo>
                        <a:pt x="27" y="60"/>
                        <a:pt x="11" y="54"/>
                        <a:pt x="5" y="41"/>
                      </a:cubicBezTo>
                      <a:cubicBezTo>
                        <a:pt x="0" y="27"/>
                        <a:pt x="6" y="12"/>
                        <a:pt x="19" y="6"/>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48" name="Freeform 101">
                  <a:extLst>
                    <a:ext uri="{FF2B5EF4-FFF2-40B4-BE49-F238E27FC236}">
                      <a16:creationId xmlns="" xmlns:a16="http://schemas.microsoft.com/office/drawing/2014/main" id="{DC2511DA-0FF9-4269-8127-71BF05F4401C}"/>
                    </a:ext>
                  </a:extLst>
                </p:cNvPr>
                <p:cNvSpPr>
                  <a:spLocks/>
                </p:cNvSpPr>
                <p:nvPr/>
              </p:nvSpPr>
              <p:spPr bwMode="auto">
                <a:xfrm>
                  <a:off x="4603" y="3617"/>
                  <a:ext cx="142" cy="144"/>
                </a:xfrm>
                <a:custGeom>
                  <a:avLst/>
                  <a:gdLst>
                    <a:gd name="T0" fmla="*/ 16 w 60"/>
                    <a:gd name="T1" fmla="*/ 8 h 61"/>
                    <a:gd name="T2" fmla="*/ 53 w 60"/>
                    <a:gd name="T3" fmla="*/ 17 h 61"/>
                    <a:gd name="T4" fmla="*/ 44 w 60"/>
                    <a:gd name="T5" fmla="*/ 53 h 61"/>
                    <a:gd name="T6" fmla="*/ 7 w 60"/>
                    <a:gd name="T7" fmla="*/ 44 h 61"/>
                    <a:gd name="T8" fmla="*/ 16 w 60"/>
                    <a:gd name="T9" fmla="*/ 8 h 61"/>
                  </a:gdLst>
                  <a:ahLst/>
                  <a:cxnLst>
                    <a:cxn ang="0">
                      <a:pos x="T0" y="T1"/>
                    </a:cxn>
                    <a:cxn ang="0">
                      <a:pos x="T2" y="T3"/>
                    </a:cxn>
                    <a:cxn ang="0">
                      <a:pos x="T4" y="T5"/>
                    </a:cxn>
                    <a:cxn ang="0">
                      <a:pos x="T6" y="T7"/>
                    </a:cxn>
                    <a:cxn ang="0">
                      <a:pos x="T8" y="T9"/>
                    </a:cxn>
                  </a:cxnLst>
                  <a:rect l="0" t="0" r="r" b="b"/>
                  <a:pathLst>
                    <a:path w="60" h="61">
                      <a:moveTo>
                        <a:pt x="16" y="8"/>
                      </a:moveTo>
                      <a:cubicBezTo>
                        <a:pt x="29" y="0"/>
                        <a:pt x="45" y="4"/>
                        <a:pt x="53" y="17"/>
                      </a:cubicBezTo>
                      <a:cubicBezTo>
                        <a:pt x="60" y="29"/>
                        <a:pt x="56" y="46"/>
                        <a:pt x="44" y="53"/>
                      </a:cubicBezTo>
                      <a:cubicBezTo>
                        <a:pt x="31" y="61"/>
                        <a:pt x="15" y="57"/>
                        <a:pt x="7" y="44"/>
                      </a:cubicBezTo>
                      <a:cubicBezTo>
                        <a:pt x="0" y="32"/>
                        <a:pt x="4" y="15"/>
                        <a:pt x="16" y="8"/>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49" name="Freeform 102">
                  <a:extLst>
                    <a:ext uri="{FF2B5EF4-FFF2-40B4-BE49-F238E27FC236}">
                      <a16:creationId xmlns="" xmlns:a16="http://schemas.microsoft.com/office/drawing/2014/main" id="{2F1576AC-3C6C-4331-990C-A12FED80F59C}"/>
                    </a:ext>
                  </a:extLst>
                </p:cNvPr>
                <p:cNvSpPr>
                  <a:spLocks/>
                </p:cNvSpPr>
                <p:nvPr/>
              </p:nvSpPr>
              <p:spPr bwMode="auto">
                <a:xfrm>
                  <a:off x="4809" y="3487"/>
                  <a:ext cx="140" cy="142"/>
                </a:xfrm>
                <a:custGeom>
                  <a:avLst/>
                  <a:gdLst>
                    <a:gd name="T0" fmla="*/ 13 w 59"/>
                    <a:gd name="T1" fmla="*/ 9 h 60"/>
                    <a:gd name="T2" fmla="*/ 50 w 59"/>
                    <a:gd name="T3" fmla="*/ 13 h 60"/>
                    <a:gd name="T4" fmla="*/ 46 w 59"/>
                    <a:gd name="T5" fmla="*/ 51 h 60"/>
                    <a:gd name="T6" fmla="*/ 9 w 59"/>
                    <a:gd name="T7" fmla="*/ 47 h 60"/>
                    <a:gd name="T8" fmla="*/ 13 w 59"/>
                    <a:gd name="T9" fmla="*/ 9 h 60"/>
                  </a:gdLst>
                  <a:ahLst/>
                  <a:cxnLst>
                    <a:cxn ang="0">
                      <a:pos x="T0" y="T1"/>
                    </a:cxn>
                    <a:cxn ang="0">
                      <a:pos x="T2" y="T3"/>
                    </a:cxn>
                    <a:cxn ang="0">
                      <a:pos x="T4" y="T5"/>
                    </a:cxn>
                    <a:cxn ang="0">
                      <a:pos x="T6" y="T7"/>
                    </a:cxn>
                    <a:cxn ang="0">
                      <a:pos x="T8" y="T9"/>
                    </a:cxn>
                  </a:cxnLst>
                  <a:rect l="0" t="0" r="r" b="b"/>
                  <a:pathLst>
                    <a:path w="59" h="60">
                      <a:moveTo>
                        <a:pt x="13" y="9"/>
                      </a:moveTo>
                      <a:cubicBezTo>
                        <a:pt x="24" y="0"/>
                        <a:pt x="41" y="2"/>
                        <a:pt x="50" y="13"/>
                      </a:cubicBezTo>
                      <a:cubicBezTo>
                        <a:pt x="59" y="25"/>
                        <a:pt x="57" y="41"/>
                        <a:pt x="46" y="51"/>
                      </a:cubicBezTo>
                      <a:cubicBezTo>
                        <a:pt x="35" y="60"/>
                        <a:pt x="18" y="58"/>
                        <a:pt x="9" y="47"/>
                      </a:cubicBezTo>
                      <a:cubicBezTo>
                        <a:pt x="0" y="35"/>
                        <a:pt x="1" y="19"/>
                        <a:pt x="13" y="9"/>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50" name="Freeform 103">
                  <a:extLst>
                    <a:ext uri="{FF2B5EF4-FFF2-40B4-BE49-F238E27FC236}">
                      <a16:creationId xmlns="" xmlns:a16="http://schemas.microsoft.com/office/drawing/2014/main" id="{CA82BB7B-13EF-4CE5-8036-4D91367DA9A3}"/>
                    </a:ext>
                  </a:extLst>
                </p:cNvPr>
                <p:cNvSpPr>
                  <a:spLocks/>
                </p:cNvSpPr>
                <p:nvPr/>
              </p:nvSpPr>
              <p:spPr bwMode="auto">
                <a:xfrm>
                  <a:off x="4994" y="3330"/>
                  <a:ext cx="139" cy="140"/>
                </a:xfrm>
                <a:custGeom>
                  <a:avLst/>
                  <a:gdLst>
                    <a:gd name="T0" fmla="*/ 10 w 59"/>
                    <a:gd name="T1" fmla="*/ 11 h 59"/>
                    <a:gd name="T2" fmla="*/ 47 w 59"/>
                    <a:gd name="T3" fmla="*/ 10 h 59"/>
                    <a:gd name="T4" fmla="*/ 49 w 59"/>
                    <a:gd name="T5" fmla="*/ 47 h 59"/>
                    <a:gd name="T6" fmla="*/ 11 w 59"/>
                    <a:gd name="T7" fmla="*/ 49 h 59"/>
                    <a:gd name="T8" fmla="*/ 10 w 59"/>
                    <a:gd name="T9" fmla="*/ 11 h 59"/>
                  </a:gdLst>
                  <a:ahLst/>
                  <a:cxnLst>
                    <a:cxn ang="0">
                      <a:pos x="T0" y="T1"/>
                    </a:cxn>
                    <a:cxn ang="0">
                      <a:pos x="T2" y="T3"/>
                    </a:cxn>
                    <a:cxn ang="0">
                      <a:pos x="T4" y="T5"/>
                    </a:cxn>
                    <a:cxn ang="0">
                      <a:pos x="T6" y="T7"/>
                    </a:cxn>
                    <a:cxn ang="0">
                      <a:pos x="T8" y="T9"/>
                    </a:cxn>
                  </a:cxnLst>
                  <a:rect l="0" t="0" r="r" b="b"/>
                  <a:pathLst>
                    <a:path w="59" h="59">
                      <a:moveTo>
                        <a:pt x="10" y="11"/>
                      </a:moveTo>
                      <a:cubicBezTo>
                        <a:pt x="20" y="0"/>
                        <a:pt x="36" y="0"/>
                        <a:pt x="47" y="10"/>
                      </a:cubicBezTo>
                      <a:cubicBezTo>
                        <a:pt x="58" y="20"/>
                        <a:pt x="59" y="36"/>
                        <a:pt x="49" y="47"/>
                      </a:cubicBezTo>
                      <a:cubicBezTo>
                        <a:pt x="39" y="58"/>
                        <a:pt x="22" y="59"/>
                        <a:pt x="11" y="49"/>
                      </a:cubicBezTo>
                      <a:cubicBezTo>
                        <a:pt x="0" y="39"/>
                        <a:pt x="0" y="22"/>
                        <a:pt x="10" y="11"/>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51" name="Freeform 104">
                  <a:extLst>
                    <a:ext uri="{FF2B5EF4-FFF2-40B4-BE49-F238E27FC236}">
                      <a16:creationId xmlns="" xmlns:a16="http://schemas.microsoft.com/office/drawing/2014/main" id="{3104EB0B-73C5-4820-9BBA-4623B2FF6351}"/>
                    </a:ext>
                  </a:extLst>
                </p:cNvPr>
                <p:cNvSpPr>
                  <a:spLocks/>
                </p:cNvSpPr>
                <p:nvPr/>
              </p:nvSpPr>
              <p:spPr bwMode="auto">
                <a:xfrm>
                  <a:off x="5152" y="3146"/>
                  <a:ext cx="142" cy="142"/>
                </a:xfrm>
                <a:custGeom>
                  <a:avLst/>
                  <a:gdLst>
                    <a:gd name="T0" fmla="*/ 8 w 60"/>
                    <a:gd name="T1" fmla="*/ 15 h 60"/>
                    <a:gd name="T2" fmla="*/ 45 w 60"/>
                    <a:gd name="T3" fmla="*/ 8 h 60"/>
                    <a:gd name="T4" fmla="*/ 52 w 60"/>
                    <a:gd name="T5" fmla="*/ 45 h 60"/>
                    <a:gd name="T6" fmla="*/ 15 w 60"/>
                    <a:gd name="T7" fmla="*/ 52 h 60"/>
                    <a:gd name="T8" fmla="*/ 8 w 60"/>
                    <a:gd name="T9" fmla="*/ 15 h 60"/>
                  </a:gdLst>
                  <a:ahLst/>
                  <a:cxnLst>
                    <a:cxn ang="0">
                      <a:pos x="T0" y="T1"/>
                    </a:cxn>
                    <a:cxn ang="0">
                      <a:pos x="T2" y="T3"/>
                    </a:cxn>
                    <a:cxn ang="0">
                      <a:pos x="T4" y="T5"/>
                    </a:cxn>
                    <a:cxn ang="0">
                      <a:pos x="T6" y="T7"/>
                    </a:cxn>
                    <a:cxn ang="0">
                      <a:pos x="T8" y="T9"/>
                    </a:cxn>
                  </a:cxnLst>
                  <a:rect l="0" t="0" r="r" b="b"/>
                  <a:pathLst>
                    <a:path w="60" h="60">
                      <a:moveTo>
                        <a:pt x="8" y="15"/>
                      </a:moveTo>
                      <a:cubicBezTo>
                        <a:pt x="17" y="3"/>
                        <a:pt x="33" y="0"/>
                        <a:pt x="45" y="8"/>
                      </a:cubicBezTo>
                      <a:cubicBezTo>
                        <a:pt x="57" y="17"/>
                        <a:pt x="60" y="33"/>
                        <a:pt x="52" y="45"/>
                      </a:cubicBezTo>
                      <a:cubicBezTo>
                        <a:pt x="43" y="57"/>
                        <a:pt x="27" y="60"/>
                        <a:pt x="15" y="52"/>
                      </a:cubicBezTo>
                      <a:cubicBezTo>
                        <a:pt x="3" y="43"/>
                        <a:pt x="0" y="27"/>
                        <a:pt x="8" y="15"/>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52" name="Freeform 105">
                  <a:extLst>
                    <a:ext uri="{FF2B5EF4-FFF2-40B4-BE49-F238E27FC236}">
                      <a16:creationId xmlns="" xmlns:a16="http://schemas.microsoft.com/office/drawing/2014/main" id="{E4F39DAB-5AEC-4DDB-A58D-FB06709F337D}"/>
                    </a:ext>
                  </a:extLst>
                </p:cNvPr>
                <p:cNvSpPr>
                  <a:spLocks/>
                </p:cNvSpPr>
                <p:nvPr/>
              </p:nvSpPr>
              <p:spPr bwMode="auto">
                <a:xfrm>
                  <a:off x="5285" y="2942"/>
                  <a:ext cx="144" cy="145"/>
                </a:xfrm>
                <a:custGeom>
                  <a:avLst/>
                  <a:gdLst>
                    <a:gd name="T0" fmla="*/ 7 w 61"/>
                    <a:gd name="T1" fmla="*/ 18 h 61"/>
                    <a:gd name="T2" fmla="*/ 42 w 61"/>
                    <a:gd name="T3" fmla="*/ 7 h 61"/>
                    <a:gd name="T4" fmla="*/ 54 w 61"/>
                    <a:gd name="T5" fmla="*/ 42 h 61"/>
                    <a:gd name="T6" fmla="*/ 18 w 61"/>
                    <a:gd name="T7" fmla="*/ 54 h 61"/>
                    <a:gd name="T8" fmla="*/ 7 w 61"/>
                    <a:gd name="T9" fmla="*/ 18 h 61"/>
                  </a:gdLst>
                  <a:ahLst/>
                  <a:cxnLst>
                    <a:cxn ang="0">
                      <a:pos x="T0" y="T1"/>
                    </a:cxn>
                    <a:cxn ang="0">
                      <a:pos x="T2" y="T3"/>
                    </a:cxn>
                    <a:cxn ang="0">
                      <a:pos x="T4" y="T5"/>
                    </a:cxn>
                    <a:cxn ang="0">
                      <a:pos x="T6" y="T7"/>
                    </a:cxn>
                    <a:cxn ang="0">
                      <a:pos x="T8" y="T9"/>
                    </a:cxn>
                  </a:cxnLst>
                  <a:rect l="0" t="0" r="r" b="b"/>
                  <a:pathLst>
                    <a:path w="61" h="61">
                      <a:moveTo>
                        <a:pt x="7" y="18"/>
                      </a:moveTo>
                      <a:cubicBezTo>
                        <a:pt x="13" y="5"/>
                        <a:pt x="29" y="0"/>
                        <a:pt x="42" y="7"/>
                      </a:cubicBezTo>
                      <a:cubicBezTo>
                        <a:pt x="55" y="13"/>
                        <a:pt x="61" y="29"/>
                        <a:pt x="54" y="42"/>
                      </a:cubicBezTo>
                      <a:cubicBezTo>
                        <a:pt x="47" y="55"/>
                        <a:pt x="31" y="61"/>
                        <a:pt x="18" y="54"/>
                      </a:cubicBezTo>
                      <a:cubicBezTo>
                        <a:pt x="5" y="47"/>
                        <a:pt x="0" y="31"/>
                        <a:pt x="7" y="18"/>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53" name="Freeform 106">
                  <a:extLst>
                    <a:ext uri="{FF2B5EF4-FFF2-40B4-BE49-F238E27FC236}">
                      <a16:creationId xmlns="" xmlns:a16="http://schemas.microsoft.com/office/drawing/2014/main" id="{0243B1A4-F5E9-49F4-86C2-4787E1C90804}"/>
                    </a:ext>
                  </a:extLst>
                </p:cNvPr>
                <p:cNvSpPr>
                  <a:spLocks/>
                </p:cNvSpPr>
                <p:nvPr/>
              </p:nvSpPr>
              <p:spPr bwMode="auto">
                <a:xfrm>
                  <a:off x="5389" y="2725"/>
                  <a:ext cx="142" cy="139"/>
                </a:xfrm>
                <a:custGeom>
                  <a:avLst/>
                  <a:gdLst>
                    <a:gd name="T0" fmla="*/ 5 w 60"/>
                    <a:gd name="T1" fmla="*/ 21 h 59"/>
                    <a:gd name="T2" fmla="*/ 39 w 60"/>
                    <a:gd name="T3" fmla="*/ 4 h 59"/>
                    <a:gd name="T4" fmla="*/ 55 w 60"/>
                    <a:gd name="T5" fmla="*/ 38 h 59"/>
                    <a:gd name="T6" fmla="*/ 22 w 60"/>
                    <a:gd name="T7" fmla="*/ 55 h 59"/>
                    <a:gd name="T8" fmla="*/ 5 w 60"/>
                    <a:gd name="T9" fmla="*/ 21 h 59"/>
                  </a:gdLst>
                  <a:ahLst/>
                  <a:cxnLst>
                    <a:cxn ang="0">
                      <a:pos x="T0" y="T1"/>
                    </a:cxn>
                    <a:cxn ang="0">
                      <a:pos x="T2" y="T3"/>
                    </a:cxn>
                    <a:cxn ang="0">
                      <a:pos x="T4" y="T5"/>
                    </a:cxn>
                    <a:cxn ang="0">
                      <a:pos x="T6" y="T7"/>
                    </a:cxn>
                    <a:cxn ang="0">
                      <a:pos x="T8" y="T9"/>
                    </a:cxn>
                  </a:cxnLst>
                  <a:rect l="0" t="0" r="r" b="b"/>
                  <a:pathLst>
                    <a:path w="60" h="59">
                      <a:moveTo>
                        <a:pt x="5" y="21"/>
                      </a:moveTo>
                      <a:cubicBezTo>
                        <a:pt x="10" y="7"/>
                        <a:pt x="25" y="0"/>
                        <a:pt x="39" y="4"/>
                      </a:cubicBezTo>
                      <a:cubicBezTo>
                        <a:pt x="53" y="9"/>
                        <a:pt x="60" y="24"/>
                        <a:pt x="55" y="38"/>
                      </a:cubicBezTo>
                      <a:cubicBezTo>
                        <a:pt x="51" y="52"/>
                        <a:pt x="36" y="59"/>
                        <a:pt x="22" y="55"/>
                      </a:cubicBezTo>
                      <a:cubicBezTo>
                        <a:pt x="8" y="50"/>
                        <a:pt x="0" y="35"/>
                        <a:pt x="5" y="21"/>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54" name="Freeform 107">
                  <a:extLst>
                    <a:ext uri="{FF2B5EF4-FFF2-40B4-BE49-F238E27FC236}">
                      <a16:creationId xmlns="" xmlns:a16="http://schemas.microsoft.com/office/drawing/2014/main" id="{6E3CD604-E6CB-4339-BAD0-D2145143EA6F}"/>
                    </a:ext>
                  </a:extLst>
                </p:cNvPr>
                <p:cNvSpPr>
                  <a:spLocks/>
                </p:cNvSpPr>
                <p:nvPr/>
              </p:nvSpPr>
              <p:spPr bwMode="auto">
                <a:xfrm>
                  <a:off x="5465" y="2495"/>
                  <a:ext cx="137" cy="135"/>
                </a:xfrm>
                <a:custGeom>
                  <a:avLst/>
                  <a:gdLst>
                    <a:gd name="T0" fmla="*/ 3 w 58"/>
                    <a:gd name="T1" fmla="*/ 24 h 57"/>
                    <a:gd name="T2" fmla="*/ 34 w 58"/>
                    <a:gd name="T3" fmla="*/ 3 h 57"/>
                    <a:gd name="T4" fmla="*/ 55 w 58"/>
                    <a:gd name="T5" fmla="*/ 34 h 57"/>
                    <a:gd name="T6" fmla="*/ 24 w 58"/>
                    <a:gd name="T7" fmla="*/ 55 h 57"/>
                    <a:gd name="T8" fmla="*/ 3 w 58"/>
                    <a:gd name="T9" fmla="*/ 24 h 57"/>
                  </a:gdLst>
                  <a:ahLst/>
                  <a:cxnLst>
                    <a:cxn ang="0">
                      <a:pos x="T0" y="T1"/>
                    </a:cxn>
                    <a:cxn ang="0">
                      <a:pos x="T2" y="T3"/>
                    </a:cxn>
                    <a:cxn ang="0">
                      <a:pos x="T4" y="T5"/>
                    </a:cxn>
                    <a:cxn ang="0">
                      <a:pos x="T6" y="T7"/>
                    </a:cxn>
                    <a:cxn ang="0">
                      <a:pos x="T8" y="T9"/>
                    </a:cxn>
                  </a:cxnLst>
                  <a:rect l="0" t="0" r="r" b="b"/>
                  <a:pathLst>
                    <a:path w="58" h="57">
                      <a:moveTo>
                        <a:pt x="3" y="24"/>
                      </a:moveTo>
                      <a:cubicBezTo>
                        <a:pt x="6" y="9"/>
                        <a:pt x="19" y="0"/>
                        <a:pt x="34" y="3"/>
                      </a:cubicBezTo>
                      <a:cubicBezTo>
                        <a:pt x="48" y="5"/>
                        <a:pt x="58" y="19"/>
                        <a:pt x="55" y="34"/>
                      </a:cubicBezTo>
                      <a:cubicBezTo>
                        <a:pt x="52" y="48"/>
                        <a:pt x="38" y="57"/>
                        <a:pt x="24" y="55"/>
                      </a:cubicBezTo>
                      <a:cubicBezTo>
                        <a:pt x="9" y="52"/>
                        <a:pt x="0" y="38"/>
                        <a:pt x="3" y="2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55" name="Freeform 108">
                  <a:extLst>
                    <a:ext uri="{FF2B5EF4-FFF2-40B4-BE49-F238E27FC236}">
                      <a16:creationId xmlns="" xmlns:a16="http://schemas.microsoft.com/office/drawing/2014/main" id="{C5F48A70-4BC4-44CA-9810-B258DDA02B31}"/>
                    </a:ext>
                  </a:extLst>
                </p:cNvPr>
                <p:cNvSpPr>
                  <a:spLocks/>
                </p:cNvSpPr>
                <p:nvPr/>
              </p:nvSpPr>
              <p:spPr bwMode="auto">
                <a:xfrm>
                  <a:off x="5507" y="2258"/>
                  <a:ext cx="131" cy="130"/>
                </a:xfrm>
                <a:custGeom>
                  <a:avLst/>
                  <a:gdLst>
                    <a:gd name="T0" fmla="*/ 1 w 55"/>
                    <a:gd name="T1" fmla="*/ 26 h 55"/>
                    <a:gd name="T2" fmla="*/ 29 w 55"/>
                    <a:gd name="T3" fmla="*/ 1 h 55"/>
                    <a:gd name="T4" fmla="*/ 54 w 55"/>
                    <a:gd name="T5" fmla="*/ 29 h 55"/>
                    <a:gd name="T6" fmla="*/ 26 w 55"/>
                    <a:gd name="T7" fmla="*/ 54 h 55"/>
                    <a:gd name="T8" fmla="*/ 1 w 55"/>
                    <a:gd name="T9" fmla="*/ 26 h 55"/>
                  </a:gdLst>
                  <a:ahLst/>
                  <a:cxnLst>
                    <a:cxn ang="0">
                      <a:pos x="T0" y="T1"/>
                    </a:cxn>
                    <a:cxn ang="0">
                      <a:pos x="T2" y="T3"/>
                    </a:cxn>
                    <a:cxn ang="0">
                      <a:pos x="T4" y="T5"/>
                    </a:cxn>
                    <a:cxn ang="0">
                      <a:pos x="T6" y="T7"/>
                    </a:cxn>
                    <a:cxn ang="0">
                      <a:pos x="T8" y="T9"/>
                    </a:cxn>
                  </a:cxnLst>
                  <a:rect l="0" t="0" r="r" b="b"/>
                  <a:pathLst>
                    <a:path w="55" h="55">
                      <a:moveTo>
                        <a:pt x="1" y="26"/>
                      </a:moveTo>
                      <a:cubicBezTo>
                        <a:pt x="2" y="11"/>
                        <a:pt x="14" y="0"/>
                        <a:pt x="29" y="1"/>
                      </a:cubicBezTo>
                      <a:cubicBezTo>
                        <a:pt x="43" y="2"/>
                        <a:pt x="55" y="14"/>
                        <a:pt x="54" y="29"/>
                      </a:cubicBezTo>
                      <a:cubicBezTo>
                        <a:pt x="53" y="43"/>
                        <a:pt x="41" y="55"/>
                        <a:pt x="26" y="54"/>
                      </a:cubicBezTo>
                      <a:cubicBezTo>
                        <a:pt x="11" y="53"/>
                        <a:pt x="0" y="41"/>
                        <a:pt x="1" y="26"/>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56" name="Freeform 109">
                  <a:extLst>
                    <a:ext uri="{FF2B5EF4-FFF2-40B4-BE49-F238E27FC236}">
                      <a16:creationId xmlns="" xmlns:a16="http://schemas.microsoft.com/office/drawing/2014/main" id="{1300321B-465A-4A58-8871-79D297F44AE9}"/>
                    </a:ext>
                  </a:extLst>
                </p:cNvPr>
                <p:cNvSpPr>
                  <a:spLocks/>
                </p:cNvSpPr>
                <p:nvPr/>
              </p:nvSpPr>
              <p:spPr bwMode="auto">
                <a:xfrm>
                  <a:off x="5512" y="2015"/>
                  <a:ext cx="133" cy="130"/>
                </a:xfrm>
                <a:custGeom>
                  <a:avLst/>
                  <a:gdLst>
                    <a:gd name="T0" fmla="*/ 1 w 56"/>
                    <a:gd name="T1" fmla="*/ 30 h 55"/>
                    <a:gd name="T2" fmla="*/ 25 w 56"/>
                    <a:gd name="T3" fmla="*/ 1 h 55"/>
                    <a:gd name="T4" fmla="*/ 54 w 56"/>
                    <a:gd name="T5" fmla="*/ 25 h 55"/>
                    <a:gd name="T6" fmla="*/ 30 w 56"/>
                    <a:gd name="T7" fmla="*/ 54 h 55"/>
                    <a:gd name="T8" fmla="*/ 1 w 56"/>
                    <a:gd name="T9" fmla="*/ 30 h 55"/>
                  </a:gdLst>
                  <a:ahLst/>
                  <a:cxnLst>
                    <a:cxn ang="0">
                      <a:pos x="T0" y="T1"/>
                    </a:cxn>
                    <a:cxn ang="0">
                      <a:pos x="T2" y="T3"/>
                    </a:cxn>
                    <a:cxn ang="0">
                      <a:pos x="T4" y="T5"/>
                    </a:cxn>
                    <a:cxn ang="0">
                      <a:pos x="T6" y="T7"/>
                    </a:cxn>
                    <a:cxn ang="0">
                      <a:pos x="T8" y="T9"/>
                    </a:cxn>
                  </a:cxnLst>
                  <a:rect l="0" t="0" r="r" b="b"/>
                  <a:pathLst>
                    <a:path w="56" h="55">
                      <a:moveTo>
                        <a:pt x="1" y="30"/>
                      </a:moveTo>
                      <a:cubicBezTo>
                        <a:pt x="0" y="16"/>
                        <a:pt x="11" y="3"/>
                        <a:pt x="25" y="1"/>
                      </a:cubicBezTo>
                      <a:cubicBezTo>
                        <a:pt x="40" y="0"/>
                        <a:pt x="53" y="11"/>
                        <a:pt x="54" y="25"/>
                      </a:cubicBezTo>
                      <a:cubicBezTo>
                        <a:pt x="56" y="40"/>
                        <a:pt x="45" y="53"/>
                        <a:pt x="30" y="54"/>
                      </a:cubicBezTo>
                      <a:cubicBezTo>
                        <a:pt x="16" y="55"/>
                        <a:pt x="3" y="45"/>
                        <a:pt x="1" y="30"/>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57" name="Freeform 110">
                  <a:extLst>
                    <a:ext uri="{FF2B5EF4-FFF2-40B4-BE49-F238E27FC236}">
                      <a16:creationId xmlns="" xmlns:a16="http://schemas.microsoft.com/office/drawing/2014/main" id="{CA488A48-2680-477C-A0B6-30B10AA43D4D}"/>
                    </a:ext>
                  </a:extLst>
                </p:cNvPr>
                <p:cNvSpPr>
                  <a:spLocks/>
                </p:cNvSpPr>
                <p:nvPr/>
              </p:nvSpPr>
              <p:spPr bwMode="auto">
                <a:xfrm>
                  <a:off x="5481" y="1771"/>
                  <a:ext cx="138" cy="137"/>
                </a:xfrm>
                <a:custGeom>
                  <a:avLst/>
                  <a:gdLst>
                    <a:gd name="T0" fmla="*/ 3 w 58"/>
                    <a:gd name="T1" fmla="*/ 35 h 58"/>
                    <a:gd name="T2" fmla="*/ 23 w 58"/>
                    <a:gd name="T3" fmla="*/ 3 h 58"/>
                    <a:gd name="T4" fmla="*/ 55 w 58"/>
                    <a:gd name="T5" fmla="*/ 23 h 58"/>
                    <a:gd name="T6" fmla="*/ 35 w 58"/>
                    <a:gd name="T7" fmla="*/ 55 h 58"/>
                    <a:gd name="T8" fmla="*/ 3 w 58"/>
                    <a:gd name="T9" fmla="*/ 35 h 58"/>
                  </a:gdLst>
                  <a:ahLst/>
                  <a:cxnLst>
                    <a:cxn ang="0">
                      <a:pos x="T0" y="T1"/>
                    </a:cxn>
                    <a:cxn ang="0">
                      <a:pos x="T2" y="T3"/>
                    </a:cxn>
                    <a:cxn ang="0">
                      <a:pos x="T4" y="T5"/>
                    </a:cxn>
                    <a:cxn ang="0">
                      <a:pos x="T6" y="T7"/>
                    </a:cxn>
                    <a:cxn ang="0">
                      <a:pos x="T8" y="T9"/>
                    </a:cxn>
                  </a:cxnLst>
                  <a:rect l="0" t="0" r="r" b="b"/>
                  <a:pathLst>
                    <a:path w="58" h="58">
                      <a:moveTo>
                        <a:pt x="3" y="35"/>
                      </a:moveTo>
                      <a:cubicBezTo>
                        <a:pt x="0" y="21"/>
                        <a:pt x="9" y="6"/>
                        <a:pt x="23" y="3"/>
                      </a:cubicBezTo>
                      <a:cubicBezTo>
                        <a:pt x="37" y="0"/>
                        <a:pt x="51" y="8"/>
                        <a:pt x="55" y="23"/>
                      </a:cubicBezTo>
                      <a:cubicBezTo>
                        <a:pt x="58" y="37"/>
                        <a:pt x="49" y="51"/>
                        <a:pt x="35" y="55"/>
                      </a:cubicBezTo>
                      <a:cubicBezTo>
                        <a:pt x="21" y="58"/>
                        <a:pt x="6" y="49"/>
                        <a:pt x="3" y="35"/>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58" name="Freeform 111">
                  <a:extLst>
                    <a:ext uri="{FF2B5EF4-FFF2-40B4-BE49-F238E27FC236}">
                      <a16:creationId xmlns="" xmlns:a16="http://schemas.microsoft.com/office/drawing/2014/main" id="{135C63B5-ECEE-4D2A-B6D5-01A9B10A6FD5}"/>
                    </a:ext>
                  </a:extLst>
                </p:cNvPr>
                <p:cNvSpPr>
                  <a:spLocks/>
                </p:cNvSpPr>
                <p:nvPr/>
              </p:nvSpPr>
              <p:spPr bwMode="auto">
                <a:xfrm>
                  <a:off x="5417" y="1532"/>
                  <a:ext cx="142" cy="144"/>
                </a:xfrm>
                <a:custGeom>
                  <a:avLst/>
                  <a:gdLst>
                    <a:gd name="T0" fmla="*/ 5 w 60"/>
                    <a:gd name="T1" fmla="*/ 40 h 61"/>
                    <a:gd name="T2" fmla="*/ 20 w 60"/>
                    <a:gd name="T3" fmla="*/ 6 h 61"/>
                    <a:gd name="T4" fmla="*/ 55 w 60"/>
                    <a:gd name="T5" fmla="*/ 21 h 61"/>
                    <a:gd name="T6" fmla="*/ 39 w 60"/>
                    <a:gd name="T7" fmla="*/ 55 h 61"/>
                    <a:gd name="T8" fmla="*/ 5 w 60"/>
                    <a:gd name="T9" fmla="*/ 40 h 61"/>
                  </a:gdLst>
                  <a:ahLst/>
                  <a:cxnLst>
                    <a:cxn ang="0">
                      <a:pos x="T0" y="T1"/>
                    </a:cxn>
                    <a:cxn ang="0">
                      <a:pos x="T2" y="T3"/>
                    </a:cxn>
                    <a:cxn ang="0">
                      <a:pos x="T4" y="T5"/>
                    </a:cxn>
                    <a:cxn ang="0">
                      <a:pos x="T6" y="T7"/>
                    </a:cxn>
                    <a:cxn ang="0">
                      <a:pos x="T8" y="T9"/>
                    </a:cxn>
                  </a:cxnLst>
                  <a:rect l="0" t="0" r="r" b="b"/>
                  <a:pathLst>
                    <a:path w="60" h="61">
                      <a:moveTo>
                        <a:pt x="5" y="40"/>
                      </a:moveTo>
                      <a:cubicBezTo>
                        <a:pt x="0" y="26"/>
                        <a:pt x="7" y="11"/>
                        <a:pt x="20" y="6"/>
                      </a:cubicBezTo>
                      <a:cubicBezTo>
                        <a:pt x="34" y="0"/>
                        <a:pt x="49" y="7"/>
                        <a:pt x="55" y="21"/>
                      </a:cubicBezTo>
                      <a:cubicBezTo>
                        <a:pt x="60" y="35"/>
                        <a:pt x="53" y="50"/>
                        <a:pt x="39" y="55"/>
                      </a:cubicBezTo>
                      <a:cubicBezTo>
                        <a:pt x="26" y="61"/>
                        <a:pt x="10" y="54"/>
                        <a:pt x="5" y="40"/>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59" name="Freeform 112">
                  <a:extLst>
                    <a:ext uri="{FF2B5EF4-FFF2-40B4-BE49-F238E27FC236}">
                      <a16:creationId xmlns="" xmlns:a16="http://schemas.microsoft.com/office/drawing/2014/main" id="{D00BC379-0A36-490B-9D13-ACB992179EE4}"/>
                    </a:ext>
                  </a:extLst>
                </p:cNvPr>
                <p:cNvSpPr>
                  <a:spLocks/>
                </p:cNvSpPr>
                <p:nvPr/>
              </p:nvSpPr>
              <p:spPr bwMode="auto">
                <a:xfrm>
                  <a:off x="5323" y="1307"/>
                  <a:ext cx="144" cy="144"/>
                </a:xfrm>
                <a:custGeom>
                  <a:avLst/>
                  <a:gdLst>
                    <a:gd name="T0" fmla="*/ 7 w 61"/>
                    <a:gd name="T1" fmla="*/ 44 h 61"/>
                    <a:gd name="T2" fmla="*/ 17 w 61"/>
                    <a:gd name="T3" fmla="*/ 8 h 61"/>
                    <a:gd name="T4" fmla="*/ 54 w 61"/>
                    <a:gd name="T5" fmla="*/ 18 h 61"/>
                    <a:gd name="T6" fmla="*/ 43 w 61"/>
                    <a:gd name="T7" fmla="*/ 54 h 61"/>
                    <a:gd name="T8" fmla="*/ 7 w 61"/>
                    <a:gd name="T9" fmla="*/ 44 h 61"/>
                  </a:gdLst>
                  <a:ahLst/>
                  <a:cxnLst>
                    <a:cxn ang="0">
                      <a:pos x="T0" y="T1"/>
                    </a:cxn>
                    <a:cxn ang="0">
                      <a:pos x="T2" y="T3"/>
                    </a:cxn>
                    <a:cxn ang="0">
                      <a:pos x="T4" y="T5"/>
                    </a:cxn>
                    <a:cxn ang="0">
                      <a:pos x="T6" y="T7"/>
                    </a:cxn>
                    <a:cxn ang="0">
                      <a:pos x="T8" y="T9"/>
                    </a:cxn>
                  </a:cxnLst>
                  <a:rect l="0" t="0" r="r" b="b"/>
                  <a:pathLst>
                    <a:path w="61" h="61">
                      <a:moveTo>
                        <a:pt x="7" y="44"/>
                      </a:moveTo>
                      <a:cubicBezTo>
                        <a:pt x="0" y="31"/>
                        <a:pt x="5" y="15"/>
                        <a:pt x="17" y="8"/>
                      </a:cubicBezTo>
                      <a:cubicBezTo>
                        <a:pt x="30" y="0"/>
                        <a:pt x="46" y="5"/>
                        <a:pt x="54" y="18"/>
                      </a:cubicBezTo>
                      <a:cubicBezTo>
                        <a:pt x="61" y="31"/>
                        <a:pt x="56" y="47"/>
                        <a:pt x="43" y="54"/>
                      </a:cubicBezTo>
                      <a:cubicBezTo>
                        <a:pt x="30" y="61"/>
                        <a:pt x="14" y="57"/>
                        <a:pt x="7" y="4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60" name="Freeform 113">
                  <a:extLst>
                    <a:ext uri="{FF2B5EF4-FFF2-40B4-BE49-F238E27FC236}">
                      <a16:creationId xmlns="" xmlns:a16="http://schemas.microsoft.com/office/drawing/2014/main" id="{EC4519DA-9445-44FD-9FBB-8AE7ED6C7FA2}"/>
                    </a:ext>
                  </a:extLst>
                </p:cNvPr>
                <p:cNvSpPr>
                  <a:spLocks/>
                </p:cNvSpPr>
                <p:nvPr/>
              </p:nvSpPr>
              <p:spPr bwMode="auto">
                <a:xfrm>
                  <a:off x="5200" y="1101"/>
                  <a:ext cx="142" cy="142"/>
                </a:xfrm>
                <a:custGeom>
                  <a:avLst/>
                  <a:gdLst>
                    <a:gd name="T0" fmla="*/ 9 w 60"/>
                    <a:gd name="T1" fmla="*/ 46 h 60"/>
                    <a:gd name="T2" fmla="*/ 14 w 60"/>
                    <a:gd name="T3" fmla="*/ 8 h 60"/>
                    <a:gd name="T4" fmla="*/ 51 w 60"/>
                    <a:gd name="T5" fmla="*/ 14 h 60"/>
                    <a:gd name="T6" fmla="*/ 46 w 60"/>
                    <a:gd name="T7" fmla="*/ 51 h 60"/>
                    <a:gd name="T8" fmla="*/ 9 w 60"/>
                    <a:gd name="T9" fmla="*/ 46 h 60"/>
                  </a:gdLst>
                  <a:ahLst/>
                  <a:cxnLst>
                    <a:cxn ang="0">
                      <a:pos x="T0" y="T1"/>
                    </a:cxn>
                    <a:cxn ang="0">
                      <a:pos x="T2" y="T3"/>
                    </a:cxn>
                    <a:cxn ang="0">
                      <a:pos x="T4" y="T5"/>
                    </a:cxn>
                    <a:cxn ang="0">
                      <a:pos x="T6" y="T7"/>
                    </a:cxn>
                    <a:cxn ang="0">
                      <a:pos x="T8" y="T9"/>
                    </a:cxn>
                  </a:cxnLst>
                  <a:rect l="0" t="0" r="r" b="b"/>
                  <a:pathLst>
                    <a:path w="60" h="60">
                      <a:moveTo>
                        <a:pt x="9" y="46"/>
                      </a:moveTo>
                      <a:cubicBezTo>
                        <a:pt x="0" y="34"/>
                        <a:pt x="2" y="17"/>
                        <a:pt x="14" y="8"/>
                      </a:cubicBezTo>
                      <a:cubicBezTo>
                        <a:pt x="26" y="0"/>
                        <a:pt x="42" y="2"/>
                        <a:pt x="51" y="14"/>
                      </a:cubicBezTo>
                      <a:cubicBezTo>
                        <a:pt x="60" y="25"/>
                        <a:pt x="58" y="42"/>
                        <a:pt x="46" y="51"/>
                      </a:cubicBezTo>
                      <a:cubicBezTo>
                        <a:pt x="34" y="60"/>
                        <a:pt x="18" y="57"/>
                        <a:pt x="9" y="46"/>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61" name="Freeform 114">
                  <a:extLst>
                    <a:ext uri="{FF2B5EF4-FFF2-40B4-BE49-F238E27FC236}">
                      <a16:creationId xmlns="" xmlns:a16="http://schemas.microsoft.com/office/drawing/2014/main" id="{14238583-66C9-455A-9968-A2CA210A9636}"/>
                    </a:ext>
                  </a:extLst>
                </p:cNvPr>
                <p:cNvSpPr>
                  <a:spLocks/>
                </p:cNvSpPr>
                <p:nvPr/>
              </p:nvSpPr>
              <p:spPr bwMode="auto">
                <a:xfrm>
                  <a:off x="5051" y="912"/>
                  <a:ext cx="137" cy="139"/>
                </a:xfrm>
                <a:custGeom>
                  <a:avLst/>
                  <a:gdLst>
                    <a:gd name="T0" fmla="*/ 10 w 58"/>
                    <a:gd name="T1" fmla="*/ 48 h 59"/>
                    <a:gd name="T2" fmla="*/ 10 w 58"/>
                    <a:gd name="T3" fmla="*/ 11 h 59"/>
                    <a:gd name="T4" fmla="*/ 48 w 58"/>
                    <a:gd name="T5" fmla="*/ 11 h 59"/>
                    <a:gd name="T6" fmla="*/ 48 w 58"/>
                    <a:gd name="T7" fmla="*/ 48 h 59"/>
                    <a:gd name="T8" fmla="*/ 10 w 58"/>
                    <a:gd name="T9" fmla="*/ 48 h 59"/>
                  </a:gdLst>
                  <a:ahLst/>
                  <a:cxnLst>
                    <a:cxn ang="0">
                      <a:pos x="T0" y="T1"/>
                    </a:cxn>
                    <a:cxn ang="0">
                      <a:pos x="T2" y="T3"/>
                    </a:cxn>
                    <a:cxn ang="0">
                      <a:pos x="T4" y="T5"/>
                    </a:cxn>
                    <a:cxn ang="0">
                      <a:pos x="T6" y="T7"/>
                    </a:cxn>
                    <a:cxn ang="0">
                      <a:pos x="T8" y="T9"/>
                    </a:cxn>
                  </a:cxnLst>
                  <a:rect l="0" t="0" r="r" b="b"/>
                  <a:pathLst>
                    <a:path w="58" h="59">
                      <a:moveTo>
                        <a:pt x="10" y="48"/>
                      </a:moveTo>
                      <a:cubicBezTo>
                        <a:pt x="0" y="38"/>
                        <a:pt x="0" y="21"/>
                        <a:pt x="10" y="11"/>
                      </a:cubicBezTo>
                      <a:cubicBezTo>
                        <a:pt x="20" y="0"/>
                        <a:pt x="37" y="0"/>
                        <a:pt x="48" y="11"/>
                      </a:cubicBezTo>
                      <a:cubicBezTo>
                        <a:pt x="58" y="21"/>
                        <a:pt x="58" y="38"/>
                        <a:pt x="48" y="48"/>
                      </a:cubicBezTo>
                      <a:cubicBezTo>
                        <a:pt x="37" y="59"/>
                        <a:pt x="21" y="59"/>
                        <a:pt x="10" y="48"/>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62" name="Freeform 115">
                  <a:extLst>
                    <a:ext uri="{FF2B5EF4-FFF2-40B4-BE49-F238E27FC236}">
                      <a16:creationId xmlns="" xmlns:a16="http://schemas.microsoft.com/office/drawing/2014/main" id="{FBC85210-0500-49CA-9D8E-C8BCDE79A0EC}"/>
                    </a:ext>
                  </a:extLst>
                </p:cNvPr>
                <p:cNvSpPr>
                  <a:spLocks/>
                </p:cNvSpPr>
                <p:nvPr/>
              </p:nvSpPr>
              <p:spPr bwMode="auto">
                <a:xfrm>
                  <a:off x="4871" y="744"/>
                  <a:ext cx="142" cy="142"/>
                </a:xfrm>
                <a:custGeom>
                  <a:avLst/>
                  <a:gdLst>
                    <a:gd name="T0" fmla="*/ 14 w 60"/>
                    <a:gd name="T1" fmla="*/ 51 h 60"/>
                    <a:gd name="T2" fmla="*/ 9 w 60"/>
                    <a:gd name="T3" fmla="*/ 14 h 60"/>
                    <a:gd name="T4" fmla="*/ 46 w 60"/>
                    <a:gd name="T5" fmla="*/ 9 h 60"/>
                    <a:gd name="T6" fmla="*/ 51 w 60"/>
                    <a:gd name="T7" fmla="*/ 46 h 60"/>
                    <a:gd name="T8" fmla="*/ 14 w 60"/>
                    <a:gd name="T9" fmla="*/ 51 h 60"/>
                  </a:gdLst>
                  <a:ahLst/>
                  <a:cxnLst>
                    <a:cxn ang="0">
                      <a:pos x="T0" y="T1"/>
                    </a:cxn>
                    <a:cxn ang="0">
                      <a:pos x="T2" y="T3"/>
                    </a:cxn>
                    <a:cxn ang="0">
                      <a:pos x="T4" y="T5"/>
                    </a:cxn>
                    <a:cxn ang="0">
                      <a:pos x="T6" y="T7"/>
                    </a:cxn>
                    <a:cxn ang="0">
                      <a:pos x="T8" y="T9"/>
                    </a:cxn>
                  </a:cxnLst>
                  <a:rect l="0" t="0" r="r" b="b"/>
                  <a:pathLst>
                    <a:path w="60" h="60">
                      <a:moveTo>
                        <a:pt x="14" y="51"/>
                      </a:moveTo>
                      <a:cubicBezTo>
                        <a:pt x="3" y="42"/>
                        <a:pt x="0" y="26"/>
                        <a:pt x="9" y="14"/>
                      </a:cubicBezTo>
                      <a:cubicBezTo>
                        <a:pt x="18" y="2"/>
                        <a:pt x="34" y="0"/>
                        <a:pt x="46" y="9"/>
                      </a:cubicBezTo>
                      <a:cubicBezTo>
                        <a:pt x="58" y="18"/>
                        <a:pt x="60" y="34"/>
                        <a:pt x="51" y="46"/>
                      </a:cubicBezTo>
                      <a:cubicBezTo>
                        <a:pt x="43" y="58"/>
                        <a:pt x="26" y="60"/>
                        <a:pt x="14" y="51"/>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63" name="Freeform 116">
                  <a:extLst>
                    <a:ext uri="{FF2B5EF4-FFF2-40B4-BE49-F238E27FC236}">
                      <a16:creationId xmlns="" xmlns:a16="http://schemas.microsoft.com/office/drawing/2014/main" id="{ADB164D3-91E2-4DC2-B540-AA8AEACD1DC4}"/>
                    </a:ext>
                  </a:extLst>
                </p:cNvPr>
                <p:cNvSpPr>
                  <a:spLocks/>
                </p:cNvSpPr>
                <p:nvPr/>
              </p:nvSpPr>
              <p:spPr bwMode="auto">
                <a:xfrm>
                  <a:off x="4672" y="602"/>
                  <a:ext cx="144" cy="144"/>
                </a:xfrm>
                <a:custGeom>
                  <a:avLst/>
                  <a:gdLst>
                    <a:gd name="T0" fmla="*/ 18 w 61"/>
                    <a:gd name="T1" fmla="*/ 54 h 61"/>
                    <a:gd name="T2" fmla="*/ 7 w 61"/>
                    <a:gd name="T3" fmla="*/ 18 h 61"/>
                    <a:gd name="T4" fmla="*/ 43 w 61"/>
                    <a:gd name="T5" fmla="*/ 7 h 61"/>
                    <a:gd name="T6" fmla="*/ 54 w 61"/>
                    <a:gd name="T7" fmla="*/ 43 h 61"/>
                    <a:gd name="T8" fmla="*/ 18 w 61"/>
                    <a:gd name="T9" fmla="*/ 54 h 61"/>
                  </a:gdLst>
                  <a:ahLst/>
                  <a:cxnLst>
                    <a:cxn ang="0">
                      <a:pos x="T0" y="T1"/>
                    </a:cxn>
                    <a:cxn ang="0">
                      <a:pos x="T2" y="T3"/>
                    </a:cxn>
                    <a:cxn ang="0">
                      <a:pos x="T4" y="T5"/>
                    </a:cxn>
                    <a:cxn ang="0">
                      <a:pos x="T6" y="T7"/>
                    </a:cxn>
                    <a:cxn ang="0">
                      <a:pos x="T8" y="T9"/>
                    </a:cxn>
                  </a:cxnLst>
                  <a:rect l="0" t="0" r="r" b="b"/>
                  <a:pathLst>
                    <a:path w="61" h="61">
                      <a:moveTo>
                        <a:pt x="18" y="54"/>
                      </a:moveTo>
                      <a:cubicBezTo>
                        <a:pt x="5" y="47"/>
                        <a:pt x="0" y="31"/>
                        <a:pt x="7" y="18"/>
                      </a:cubicBezTo>
                      <a:cubicBezTo>
                        <a:pt x="14" y="5"/>
                        <a:pt x="30" y="0"/>
                        <a:pt x="43" y="7"/>
                      </a:cubicBezTo>
                      <a:cubicBezTo>
                        <a:pt x="56" y="14"/>
                        <a:pt x="61" y="31"/>
                        <a:pt x="54" y="43"/>
                      </a:cubicBezTo>
                      <a:cubicBezTo>
                        <a:pt x="47" y="56"/>
                        <a:pt x="31" y="61"/>
                        <a:pt x="18" y="5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64" name="Freeform 117">
                  <a:extLst>
                    <a:ext uri="{FF2B5EF4-FFF2-40B4-BE49-F238E27FC236}">
                      <a16:creationId xmlns="" xmlns:a16="http://schemas.microsoft.com/office/drawing/2014/main" id="{702B0B40-73A2-4C51-A378-A3C2F419F3D8}"/>
                    </a:ext>
                  </a:extLst>
                </p:cNvPr>
                <p:cNvSpPr>
                  <a:spLocks/>
                </p:cNvSpPr>
                <p:nvPr/>
              </p:nvSpPr>
              <p:spPr bwMode="auto">
                <a:xfrm>
                  <a:off x="4457" y="493"/>
                  <a:ext cx="142" cy="142"/>
                </a:xfrm>
                <a:custGeom>
                  <a:avLst/>
                  <a:gdLst>
                    <a:gd name="T0" fmla="*/ 21 w 60"/>
                    <a:gd name="T1" fmla="*/ 54 h 60"/>
                    <a:gd name="T2" fmla="*/ 6 w 60"/>
                    <a:gd name="T3" fmla="*/ 20 h 60"/>
                    <a:gd name="T4" fmla="*/ 40 w 60"/>
                    <a:gd name="T5" fmla="*/ 5 h 60"/>
                    <a:gd name="T6" fmla="*/ 55 w 60"/>
                    <a:gd name="T7" fmla="*/ 39 h 60"/>
                    <a:gd name="T8" fmla="*/ 21 w 60"/>
                    <a:gd name="T9" fmla="*/ 54 h 60"/>
                  </a:gdLst>
                  <a:ahLst/>
                  <a:cxnLst>
                    <a:cxn ang="0">
                      <a:pos x="T0" y="T1"/>
                    </a:cxn>
                    <a:cxn ang="0">
                      <a:pos x="T2" y="T3"/>
                    </a:cxn>
                    <a:cxn ang="0">
                      <a:pos x="T4" y="T5"/>
                    </a:cxn>
                    <a:cxn ang="0">
                      <a:pos x="T6" y="T7"/>
                    </a:cxn>
                    <a:cxn ang="0">
                      <a:pos x="T8" y="T9"/>
                    </a:cxn>
                  </a:cxnLst>
                  <a:rect l="0" t="0" r="r" b="b"/>
                  <a:pathLst>
                    <a:path w="60" h="60">
                      <a:moveTo>
                        <a:pt x="21" y="54"/>
                      </a:moveTo>
                      <a:cubicBezTo>
                        <a:pt x="7" y="49"/>
                        <a:pt x="0" y="34"/>
                        <a:pt x="6" y="20"/>
                      </a:cubicBezTo>
                      <a:cubicBezTo>
                        <a:pt x="11" y="6"/>
                        <a:pt x="26" y="0"/>
                        <a:pt x="40" y="5"/>
                      </a:cubicBezTo>
                      <a:cubicBezTo>
                        <a:pt x="53" y="10"/>
                        <a:pt x="60" y="25"/>
                        <a:pt x="55" y="39"/>
                      </a:cubicBezTo>
                      <a:cubicBezTo>
                        <a:pt x="50" y="53"/>
                        <a:pt x="35" y="60"/>
                        <a:pt x="21" y="5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65" name="Freeform 118">
                  <a:extLst>
                    <a:ext uri="{FF2B5EF4-FFF2-40B4-BE49-F238E27FC236}">
                      <a16:creationId xmlns="" xmlns:a16="http://schemas.microsoft.com/office/drawing/2014/main" id="{80E1D539-9C04-4704-ACEA-9F3C0933C3C4}"/>
                    </a:ext>
                  </a:extLst>
                </p:cNvPr>
                <p:cNvSpPr>
                  <a:spLocks/>
                </p:cNvSpPr>
                <p:nvPr/>
              </p:nvSpPr>
              <p:spPr bwMode="auto">
                <a:xfrm>
                  <a:off x="4229" y="412"/>
                  <a:ext cx="140" cy="140"/>
                </a:xfrm>
                <a:custGeom>
                  <a:avLst/>
                  <a:gdLst>
                    <a:gd name="T0" fmla="*/ 24 w 59"/>
                    <a:gd name="T1" fmla="*/ 55 h 59"/>
                    <a:gd name="T2" fmla="*/ 4 w 59"/>
                    <a:gd name="T3" fmla="*/ 24 h 59"/>
                    <a:gd name="T4" fmla="*/ 35 w 59"/>
                    <a:gd name="T5" fmla="*/ 4 h 59"/>
                    <a:gd name="T6" fmla="*/ 55 w 59"/>
                    <a:gd name="T7" fmla="*/ 35 h 59"/>
                    <a:gd name="T8" fmla="*/ 24 w 59"/>
                    <a:gd name="T9" fmla="*/ 55 h 59"/>
                  </a:gdLst>
                  <a:ahLst/>
                  <a:cxnLst>
                    <a:cxn ang="0">
                      <a:pos x="T0" y="T1"/>
                    </a:cxn>
                    <a:cxn ang="0">
                      <a:pos x="T2" y="T3"/>
                    </a:cxn>
                    <a:cxn ang="0">
                      <a:pos x="T4" y="T5"/>
                    </a:cxn>
                    <a:cxn ang="0">
                      <a:pos x="T6" y="T7"/>
                    </a:cxn>
                    <a:cxn ang="0">
                      <a:pos x="T8" y="T9"/>
                    </a:cxn>
                  </a:cxnLst>
                  <a:rect l="0" t="0" r="r" b="b"/>
                  <a:pathLst>
                    <a:path w="59" h="59">
                      <a:moveTo>
                        <a:pt x="24" y="55"/>
                      </a:moveTo>
                      <a:cubicBezTo>
                        <a:pt x="9" y="52"/>
                        <a:pt x="0" y="38"/>
                        <a:pt x="4" y="24"/>
                      </a:cubicBezTo>
                      <a:cubicBezTo>
                        <a:pt x="7" y="9"/>
                        <a:pt x="21" y="0"/>
                        <a:pt x="35" y="4"/>
                      </a:cubicBezTo>
                      <a:cubicBezTo>
                        <a:pt x="50" y="7"/>
                        <a:pt x="59" y="21"/>
                        <a:pt x="55" y="35"/>
                      </a:cubicBezTo>
                      <a:cubicBezTo>
                        <a:pt x="52" y="50"/>
                        <a:pt x="38" y="59"/>
                        <a:pt x="24" y="55"/>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66" name="Freeform 119">
                  <a:extLst>
                    <a:ext uri="{FF2B5EF4-FFF2-40B4-BE49-F238E27FC236}">
                      <a16:creationId xmlns="" xmlns:a16="http://schemas.microsoft.com/office/drawing/2014/main" id="{968CF1DE-AC2B-4993-9147-0562B99A0DEC}"/>
                    </a:ext>
                  </a:extLst>
                </p:cNvPr>
                <p:cNvSpPr>
                  <a:spLocks/>
                </p:cNvSpPr>
                <p:nvPr/>
              </p:nvSpPr>
              <p:spPr bwMode="auto">
                <a:xfrm>
                  <a:off x="3995" y="370"/>
                  <a:ext cx="133" cy="130"/>
                </a:xfrm>
                <a:custGeom>
                  <a:avLst/>
                  <a:gdLst>
                    <a:gd name="T0" fmla="*/ 26 w 56"/>
                    <a:gd name="T1" fmla="*/ 54 h 55"/>
                    <a:gd name="T2" fmla="*/ 1 w 56"/>
                    <a:gd name="T3" fmla="*/ 25 h 55"/>
                    <a:gd name="T4" fmla="*/ 30 w 56"/>
                    <a:gd name="T5" fmla="*/ 1 h 55"/>
                    <a:gd name="T6" fmla="*/ 54 w 56"/>
                    <a:gd name="T7" fmla="*/ 30 h 55"/>
                    <a:gd name="T8" fmla="*/ 26 w 56"/>
                    <a:gd name="T9" fmla="*/ 54 h 55"/>
                  </a:gdLst>
                  <a:ahLst/>
                  <a:cxnLst>
                    <a:cxn ang="0">
                      <a:pos x="T0" y="T1"/>
                    </a:cxn>
                    <a:cxn ang="0">
                      <a:pos x="T2" y="T3"/>
                    </a:cxn>
                    <a:cxn ang="0">
                      <a:pos x="T4" y="T5"/>
                    </a:cxn>
                    <a:cxn ang="0">
                      <a:pos x="T6" y="T7"/>
                    </a:cxn>
                    <a:cxn ang="0">
                      <a:pos x="T8" y="T9"/>
                    </a:cxn>
                  </a:cxnLst>
                  <a:rect l="0" t="0" r="r" b="b"/>
                  <a:pathLst>
                    <a:path w="56" h="55">
                      <a:moveTo>
                        <a:pt x="26" y="54"/>
                      </a:moveTo>
                      <a:cubicBezTo>
                        <a:pt x="11" y="53"/>
                        <a:pt x="0" y="40"/>
                        <a:pt x="1" y="25"/>
                      </a:cubicBezTo>
                      <a:cubicBezTo>
                        <a:pt x="3" y="11"/>
                        <a:pt x="16" y="0"/>
                        <a:pt x="30" y="1"/>
                      </a:cubicBezTo>
                      <a:cubicBezTo>
                        <a:pt x="45" y="2"/>
                        <a:pt x="56" y="15"/>
                        <a:pt x="54" y="30"/>
                      </a:cubicBezTo>
                      <a:cubicBezTo>
                        <a:pt x="53" y="44"/>
                        <a:pt x="40" y="55"/>
                        <a:pt x="26" y="5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67" name="Freeform 120">
                  <a:extLst>
                    <a:ext uri="{FF2B5EF4-FFF2-40B4-BE49-F238E27FC236}">
                      <a16:creationId xmlns="" xmlns:a16="http://schemas.microsoft.com/office/drawing/2014/main" id="{0944A8AC-1A73-42C9-ACA1-F0C487A62AAA}"/>
                    </a:ext>
                  </a:extLst>
                </p:cNvPr>
                <p:cNvSpPr>
                  <a:spLocks/>
                </p:cNvSpPr>
                <p:nvPr/>
              </p:nvSpPr>
              <p:spPr bwMode="auto">
                <a:xfrm>
                  <a:off x="3754" y="355"/>
                  <a:ext cx="130" cy="131"/>
                </a:xfrm>
                <a:custGeom>
                  <a:avLst/>
                  <a:gdLst>
                    <a:gd name="T0" fmla="*/ 29 w 55"/>
                    <a:gd name="T1" fmla="*/ 54 h 55"/>
                    <a:gd name="T2" fmla="*/ 1 w 55"/>
                    <a:gd name="T3" fmla="*/ 29 h 55"/>
                    <a:gd name="T4" fmla="*/ 26 w 55"/>
                    <a:gd name="T5" fmla="*/ 1 h 55"/>
                    <a:gd name="T6" fmla="*/ 54 w 55"/>
                    <a:gd name="T7" fmla="*/ 26 h 55"/>
                    <a:gd name="T8" fmla="*/ 29 w 55"/>
                    <a:gd name="T9" fmla="*/ 54 h 55"/>
                  </a:gdLst>
                  <a:ahLst/>
                  <a:cxnLst>
                    <a:cxn ang="0">
                      <a:pos x="T0" y="T1"/>
                    </a:cxn>
                    <a:cxn ang="0">
                      <a:pos x="T2" y="T3"/>
                    </a:cxn>
                    <a:cxn ang="0">
                      <a:pos x="T4" y="T5"/>
                    </a:cxn>
                    <a:cxn ang="0">
                      <a:pos x="T6" y="T7"/>
                    </a:cxn>
                    <a:cxn ang="0">
                      <a:pos x="T8" y="T9"/>
                    </a:cxn>
                  </a:cxnLst>
                  <a:rect l="0" t="0" r="r" b="b"/>
                  <a:pathLst>
                    <a:path w="55" h="55">
                      <a:moveTo>
                        <a:pt x="29" y="54"/>
                      </a:moveTo>
                      <a:cubicBezTo>
                        <a:pt x="14" y="55"/>
                        <a:pt x="2" y="43"/>
                        <a:pt x="1" y="29"/>
                      </a:cubicBezTo>
                      <a:cubicBezTo>
                        <a:pt x="0" y="14"/>
                        <a:pt x="11" y="2"/>
                        <a:pt x="26" y="1"/>
                      </a:cubicBezTo>
                      <a:cubicBezTo>
                        <a:pt x="41" y="0"/>
                        <a:pt x="53" y="11"/>
                        <a:pt x="54" y="26"/>
                      </a:cubicBezTo>
                      <a:cubicBezTo>
                        <a:pt x="55" y="41"/>
                        <a:pt x="43" y="53"/>
                        <a:pt x="29" y="5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68" name="Freeform 121">
                  <a:extLst>
                    <a:ext uri="{FF2B5EF4-FFF2-40B4-BE49-F238E27FC236}">
                      <a16:creationId xmlns="" xmlns:a16="http://schemas.microsoft.com/office/drawing/2014/main" id="{5628DA94-BD4A-4007-A3DD-C618B7D210F9}"/>
                    </a:ext>
                  </a:extLst>
                </p:cNvPr>
                <p:cNvSpPr>
                  <a:spLocks/>
                </p:cNvSpPr>
                <p:nvPr/>
              </p:nvSpPr>
              <p:spPr bwMode="auto">
                <a:xfrm>
                  <a:off x="3507" y="372"/>
                  <a:ext cx="138" cy="137"/>
                </a:xfrm>
                <a:custGeom>
                  <a:avLst/>
                  <a:gdLst>
                    <a:gd name="T0" fmla="*/ 34 w 58"/>
                    <a:gd name="T1" fmla="*/ 55 h 58"/>
                    <a:gd name="T2" fmla="*/ 3 w 58"/>
                    <a:gd name="T3" fmla="*/ 34 h 58"/>
                    <a:gd name="T4" fmla="*/ 24 w 58"/>
                    <a:gd name="T5" fmla="*/ 3 h 58"/>
                    <a:gd name="T6" fmla="*/ 55 w 58"/>
                    <a:gd name="T7" fmla="*/ 24 h 58"/>
                    <a:gd name="T8" fmla="*/ 34 w 58"/>
                    <a:gd name="T9" fmla="*/ 55 h 58"/>
                  </a:gdLst>
                  <a:ahLst/>
                  <a:cxnLst>
                    <a:cxn ang="0">
                      <a:pos x="T0" y="T1"/>
                    </a:cxn>
                    <a:cxn ang="0">
                      <a:pos x="T2" y="T3"/>
                    </a:cxn>
                    <a:cxn ang="0">
                      <a:pos x="T4" y="T5"/>
                    </a:cxn>
                    <a:cxn ang="0">
                      <a:pos x="T6" y="T7"/>
                    </a:cxn>
                    <a:cxn ang="0">
                      <a:pos x="T8" y="T9"/>
                    </a:cxn>
                  </a:cxnLst>
                  <a:rect l="0" t="0" r="r" b="b"/>
                  <a:pathLst>
                    <a:path w="58" h="58">
                      <a:moveTo>
                        <a:pt x="34" y="55"/>
                      </a:moveTo>
                      <a:cubicBezTo>
                        <a:pt x="20" y="58"/>
                        <a:pt x="6" y="48"/>
                        <a:pt x="3" y="34"/>
                      </a:cubicBezTo>
                      <a:cubicBezTo>
                        <a:pt x="0" y="20"/>
                        <a:pt x="10" y="6"/>
                        <a:pt x="24" y="3"/>
                      </a:cubicBezTo>
                      <a:cubicBezTo>
                        <a:pt x="38" y="0"/>
                        <a:pt x="52" y="9"/>
                        <a:pt x="55" y="24"/>
                      </a:cubicBezTo>
                      <a:cubicBezTo>
                        <a:pt x="58" y="38"/>
                        <a:pt x="49" y="52"/>
                        <a:pt x="34" y="55"/>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69" name="Freeform 122">
                  <a:extLst>
                    <a:ext uri="{FF2B5EF4-FFF2-40B4-BE49-F238E27FC236}">
                      <a16:creationId xmlns="" xmlns:a16="http://schemas.microsoft.com/office/drawing/2014/main" id="{C7C08AC5-6328-44D8-9147-71385DC8A368}"/>
                    </a:ext>
                  </a:extLst>
                </p:cNvPr>
                <p:cNvSpPr>
                  <a:spLocks/>
                </p:cNvSpPr>
                <p:nvPr/>
              </p:nvSpPr>
              <p:spPr bwMode="auto">
                <a:xfrm>
                  <a:off x="3268" y="422"/>
                  <a:ext cx="142" cy="142"/>
                </a:xfrm>
                <a:custGeom>
                  <a:avLst/>
                  <a:gdLst>
                    <a:gd name="T0" fmla="*/ 39 w 60"/>
                    <a:gd name="T1" fmla="*/ 55 h 60"/>
                    <a:gd name="T2" fmla="*/ 5 w 60"/>
                    <a:gd name="T3" fmla="*/ 39 h 60"/>
                    <a:gd name="T4" fmla="*/ 21 w 60"/>
                    <a:gd name="T5" fmla="*/ 5 h 60"/>
                    <a:gd name="T6" fmla="*/ 55 w 60"/>
                    <a:gd name="T7" fmla="*/ 22 h 60"/>
                    <a:gd name="T8" fmla="*/ 39 w 60"/>
                    <a:gd name="T9" fmla="*/ 55 h 60"/>
                  </a:gdLst>
                  <a:ahLst/>
                  <a:cxnLst>
                    <a:cxn ang="0">
                      <a:pos x="T0" y="T1"/>
                    </a:cxn>
                    <a:cxn ang="0">
                      <a:pos x="T2" y="T3"/>
                    </a:cxn>
                    <a:cxn ang="0">
                      <a:pos x="T4" y="T5"/>
                    </a:cxn>
                    <a:cxn ang="0">
                      <a:pos x="T6" y="T7"/>
                    </a:cxn>
                    <a:cxn ang="0">
                      <a:pos x="T8" y="T9"/>
                    </a:cxn>
                  </a:cxnLst>
                  <a:rect l="0" t="0" r="r" b="b"/>
                  <a:pathLst>
                    <a:path w="60" h="60">
                      <a:moveTo>
                        <a:pt x="39" y="55"/>
                      </a:moveTo>
                      <a:cubicBezTo>
                        <a:pt x="25" y="60"/>
                        <a:pt x="10" y="53"/>
                        <a:pt x="5" y="39"/>
                      </a:cubicBezTo>
                      <a:cubicBezTo>
                        <a:pt x="0" y="25"/>
                        <a:pt x="7" y="10"/>
                        <a:pt x="21" y="5"/>
                      </a:cubicBezTo>
                      <a:cubicBezTo>
                        <a:pt x="35" y="0"/>
                        <a:pt x="50" y="8"/>
                        <a:pt x="55" y="22"/>
                      </a:cubicBezTo>
                      <a:cubicBezTo>
                        <a:pt x="60" y="35"/>
                        <a:pt x="53" y="51"/>
                        <a:pt x="39" y="55"/>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70" name="Freeform 123">
                  <a:extLst>
                    <a:ext uri="{FF2B5EF4-FFF2-40B4-BE49-F238E27FC236}">
                      <a16:creationId xmlns="" xmlns:a16="http://schemas.microsoft.com/office/drawing/2014/main" id="{C2C6ED8C-2EC1-4E56-B780-C11C31EF4B5D}"/>
                    </a:ext>
                  </a:extLst>
                </p:cNvPr>
                <p:cNvSpPr>
                  <a:spLocks/>
                </p:cNvSpPr>
                <p:nvPr/>
              </p:nvSpPr>
              <p:spPr bwMode="auto">
                <a:xfrm>
                  <a:off x="3041" y="507"/>
                  <a:ext cx="142" cy="144"/>
                </a:xfrm>
                <a:custGeom>
                  <a:avLst/>
                  <a:gdLst>
                    <a:gd name="T0" fmla="*/ 42 w 60"/>
                    <a:gd name="T1" fmla="*/ 54 h 61"/>
                    <a:gd name="T2" fmla="*/ 6 w 60"/>
                    <a:gd name="T3" fmla="*/ 43 h 61"/>
                    <a:gd name="T4" fmla="*/ 18 w 60"/>
                    <a:gd name="T5" fmla="*/ 7 h 61"/>
                    <a:gd name="T6" fmla="*/ 54 w 60"/>
                    <a:gd name="T7" fmla="*/ 18 h 61"/>
                    <a:gd name="T8" fmla="*/ 42 w 60"/>
                    <a:gd name="T9" fmla="*/ 54 h 61"/>
                  </a:gdLst>
                  <a:ahLst/>
                  <a:cxnLst>
                    <a:cxn ang="0">
                      <a:pos x="T0" y="T1"/>
                    </a:cxn>
                    <a:cxn ang="0">
                      <a:pos x="T2" y="T3"/>
                    </a:cxn>
                    <a:cxn ang="0">
                      <a:pos x="T4" y="T5"/>
                    </a:cxn>
                    <a:cxn ang="0">
                      <a:pos x="T6" y="T7"/>
                    </a:cxn>
                    <a:cxn ang="0">
                      <a:pos x="T8" y="T9"/>
                    </a:cxn>
                  </a:cxnLst>
                  <a:rect l="0" t="0" r="r" b="b"/>
                  <a:pathLst>
                    <a:path w="60" h="61">
                      <a:moveTo>
                        <a:pt x="42" y="54"/>
                      </a:moveTo>
                      <a:cubicBezTo>
                        <a:pt x="29" y="61"/>
                        <a:pt x="13" y="56"/>
                        <a:pt x="6" y="43"/>
                      </a:cubicBezTo>
                      <a:cubicBezTo>
                        <a:pt x="0" y="30"/>
                        <a:pt x="5" y="14"/>
                        <a:pt x="18" y="7"/>
                      </a:cubicBezTo>
                      <a:cubicBezTo>
                        <a:pt x="31" y="0"/>
                        <a:pt x="47" y="5"/>
                        <a:pt x="54" y="18"/>
                      </a:cubicBezTo>
                      <a:cubicBezTo>
                        <a:pt x="60" y="31"/>
                        <a:pt x="55" y="47"/>
                        <a:pt x="42" y="5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71" name="Freeform 124">
                  <a:extLst>
                    <a:ext uri="{FF2B5EF4-FFF2-40B4-BE49-F238E27FC236}">
                      <a16:creationId xmlns="" xmlns:a16="http://schemas.microsoft.com/office/drawing/2014/main" id="{E53E914F-3A4E-4888-834B-350513175F81}"/>
                    </a:ext>
                  </a:extLst>
                </p:cNvPr>
                <p:cNvSpPr>
                  <a:spLocks/>
                </p:cNvSpPr>
                <p:nvPr/>
              </p:nvSpPr>
              <p:spPr bwMode="auto">
                <a:xfrm>
                  <a:off x="2828" y="625"/>
                  <a:ext cx="142" cy="142"/>
                </a:xfrm>
                <a:custGeom>
                  <a:avLst/>
                  <a:gdLst>
                    <a:gd name="T0" fmla="*/ 45 w 60"/>
                    <a:gd name="T1" fmla="*/ 51 h 60"/>
                    <a:gd name="T2" fmla="*/ 8 w 60"/>
                    <a:gd name="T3" fmla="*/ 45 h 60"/>
                    <a:gd name="T4" fmla="*/ 15 w 60"/>
                    <a:gd name="T5" fmla="*/ 8 h 60"/>
                    <a:gd name="T6" fmla="*/ 52 w 60"/>
                    <a:gd name="T7" fmla="*/ 14 h 60"/>
                    <a:gd name="T8" fmla="*/ 45 w 60"/>
                    <a:gd name="T9" fmla="*/ 51 h 60"/>
                  </a:gdLst>
                  <a:ahLst/>
                  <a:cxnLst>
                    <a:cxn ang="0">
                      <a:pos x="T0" y="T1"/>
                    </a:cxn>
                    <a:cxn ang="0">
                      <a:pos x="T2" y="T3"/>
                    </a:cxn>
                    <a:cxn ang="0">
                      <a:pos x="T4" y="T5"/>
                    </a:cxn>
                    <a:cxn ang="0">
                      <a:pos x="T6" y="T7"/>
                    </a:cxn>
                    <a:cxn ang="0">
                      <a:pos x="T8" y="T9"/>
                    </a:cxn>
                  </a:cxnLst>
                  <a:rect l="0" t="0" r="r" b="b"/>
                  <a:pathLst>
                    <a:path w="60" h="60">
                      <a:moveTo>
                        <a:pt x="45" y="51"/>
                      </a:moveTo>
                      <a:cubicBezTo>
                        <a:pt x="33" y="60"/>
                        <a:pt x="17" y="57"/>
                        <a:pt x="8" y="45"/>
                      </a:cubicBezTo>
                      <a:cubicBezTo>
                        <a:pt x="0" y="33"/>
                        <a:pt x="3" y="16"/>
                        <a:pt x="15" y="8"/>
                      </a:cubicBezTo>
                      <a:cubicBezTo>
                        <a:pt x="27" y="0"/>
                        <a:pt x="43" y="3"/>
                        <a:pt x="52" y="14"/>
                      </a:cubicBezTo>
                      <a:cubicBezTo>
                        <a:pt x="60" y="26"/>
                        <a:pt x="57" y="43"/>
                        <a:pt x="45" y="51"/>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grpSp>
          <p:grpSp>
            <p:nvGrpSpPr>
              <p:cNvPr id="691" name="Group 127">
                <a:extLst>
                  <a:ext uri="{FF2B5EF4-FFF2-40B4-BE49-F238E27FC236}">
                    <a16:creationId xmlns="" xmlns:a16="http://schemas.microsoft.com/office/drawing/2014/main" id="{329E66A0-F149-4D64-B1C4-DB8446CB349B}"/>
                  </a:ext>
                </a:extLst>
              </p:cNvPr>
              <p:cNvGrpSpPr>
                <a:grpSpLocks noChangeAspect="1"/>
              </p:cNvGrpSpPr>
              <p:nvPr/>
            </p:nvGrpSpPr>
            <p:grpSpPr bwMode="auto">
              <a:xfrm>
                <a:off x="4054124" y="1924241"/>
                <a:ext cx="695012" cy="696040"/>
                <a:chOff x="2150" y="465"/>
                <a:chExt cx="3380" cy="3385"/>
              </a:xfrm>
              <a:gradFill flip="none" rotWithShape="1">
                <a:gsLst>
                  <a:gs pos="0">
                    <a:srgbClr val="01E2BC"/>
                  </a:gs>
                  <a:gs pos="77000">
                    <a:srgbClr val="01E2BC">
                      <a:alpha val="0"/>
                    </a:srgbClr>
                  </a:gs>
                </a:gsLst>
                <a:lin ang="13500000" scaled="1"/>
                <a:tileRect/>
              </a:gradFill>
            </p:grpSpPr>
            <p:sp>
              <p:nvSpPr>
                <p:cNvPr id="697" name="Freeform 128">
                  <a:extLst>
                    <a:ext uri="{FF2B5EF4-FFF2-40B4-BE49-F238E27FC236}">
                      <a16:creationId xmlns="" xmlns:a16="http://schemas.microsoft.com/office/drawing/2014/main" id="{6302A6D9-C2DF-4DFD-BC86-87E947DA5E50}"/>
                    </a:ext>
                  </a:extLst>
                </p:cNvPr>
                <p:cNvSpPr>
                  <a:spLocks/>
                </p:cNvSpPr>
                <p:nvPr/>
              </p:nvSpPr>
              <p:spPr bwMode="auto">
                <a:xfrm>
                  <a:off x="3440" y="465"/>
                  <a:ext cx="341" cy="93"/>
                </a:xfrm>
                <a:custGeom>
                  <a:avLst/>
                  <a:gdLst>
                    <a:gd name="T0" fmla="*/ 143 w 144"/>
                    <a:gd name="T1" fmla="*/ 9 h 39"/>
                    <a:gd name="T2" fmla="*/ 135 w 144"/>
                    <a:gd name="T3" fmla="*/ 21 h 39"/>
                    <a:gd name="T4" fmla="*/ 12 w 144"/>
                    <a:gd name="T5" fmla="*/ 38 h 39"/>
                    <a:gd name="T6" fmla="*/ 1 w 144"/>
                    <a:gd name="T7" fmla="*/ 29 h 39"/>
                    <a:gd name="T8" fmla="*/ 1 w 144"/>
                    <a:gd name="T9" fmla="*/ 29 h 39"/>
                    <a:gd name="T10" fmla="*/ 9 w 144"/>
                    <a:gd name="T11" fmla="*/ 18 h 39"/>
                    <a:gd name="T12" fmla="*/ 132 w 144"/>
                    <a:gd name="T13" fmla="*/ 1 h 39"/>
                    <a:gd name="T14" fmla="*/ 143 w 144"/>
                    <a:gd name="T15" fmla="*/ 9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4" h="39">
                      <a:moveTo>
                        <a:pt x="143" y="9"/>
                      </a:moveTo>
                      <a:cubicBezTo>
                        <a:pt x="144" y="15"/>
                        <a:pt x="140" y="20"/>
                        <a:pt x="135" y="21"/>
                      </a:cubicBezTo>
                      <a:cubicBezTo>
                        <a:pt x="12" y="38"/>
                        <a:pt x="12" y="38"/>
                        <a:pt x="12" y="38"/>
                      </a:cubicBezTo>
                      <a:cubicBezTo>
                        <a:pt x="6" y="39"/>
                        <a:pt x="1" y="35"/>
                        <a:pt x="1" y="29"/>
                      </a:cubicBezTo>
                      <a:cubicBezTo>
                        <a:pt x="1" y="29"/>
                        <a:pt x="1" y="29"/>
                        <a:pt x="1" y="29"/>
                      </a:cubicBezTo>
                      <a:cubicBezTo>
                        <a:pt x="0" y="24"/>
                        <a:pt x="4" y="19"/>
                        <a:pt x="9" y="18"/>
                      </a:cubicBezTo>
                      <a:cubicBezTo>
                        <a:pt x="132" y="1"/>
                        <a:pt x="132" y="1"/>
                        <a:pt x="132" y="1"/>
                      </a:cubicBezTo>
                      <a:cubicBezTo>
                        <a:pt x="137" y="0"/>
                        <a:pt x="143" y="4"/>
                        <a:pt x="143" y="9"/>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98" name="Freeform 129">
                  <a:extLst>
                    <a:ext uri="{FF2B5EF4-FFF2-40B4-BE49-F238E27FC236}">
                      <a16:creationId xmlns="" xmlns:a16="http://schemas.microsoft.com/office/drawing/2014/main" id="{CC8C0181-C069-4FCA-905A-709C0B0BBDD0}"/>
                    </a:ext>
                  </a:extLst>
                </p:cNvPr>
                <p:cNvSpPr>
                  <a:spLocks/>
                </p:cNvSpPr>
                <p:nvPr/>
              </p:nvSpPr>
              <p:spPr bwMode="auto">
                <a:xfrm>
                  <a:off x="3109" y="517"/>
                  <a:ext cx="329" cy="154"/>
                </a:xfrm>
                <a:custGeom>
                  <a:avLst/>
                  <a:gdLst>
                    <a:gd name="T0" fmla="*/ 137 w 139"/>
                    <a:gd name="T1" fmla="*/ 8 h 65"/>
                    <a:gd name="T2" fmla="*/ 131 w 139"/>
                    <a:gd name="T3" fmla="*/ 21 h 65"/>
                    <a:gd name="T4" fmla="*/ 15 w 139"/>
                    <a:gd name="T5" fmla="*/ 63 h 65"/>
                    <a:gd name="T6" fmla="*/ 2 w 139"/>
                    <a:gd name="T7" fmla="*/ 57 h 65"/>
                    <a:gd name="T8" fmla="*/ 2 w 139"/>
                    <a:gd name="T9" fmla="*/ 57 h 65"/>
                    <a:gd name="T10" fmla="*/ 8 w 139"/>
                    <a:gd name="T11" fmla="*/ 45 h 65"/>
                    <a:gd name="T12" fmla="*/ 124 w 139"/>
                    <a:gd name="T13" fmla="*/ 2 h 65"/>
                    <a:gd name="T14" fmla="*/ 137 w 139"/>
                    <a:gd name="T15" fmla="*/ 8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9" h="65">
                      <a:moveTo>
                        <a:pt x="137" y="8"/>
                      </a:moveTo>
                      <a:cubicBezTo>
                        <a:pt x="139" y="13"/>
                        <a:pt x="136" y="19"/>
                        <a:pt x="131" y="21"/>
                      </a:cubicBezTo>
                      <a:cubicBezTo>
                        <a:pt x="15" y="63"/>
                        <a:pt x="15" y="63"/>
                        <a:pt x="15" y="63"/>
                      </a:cubicBezTo>
                      <a:cubicBezTo>
                        <a:pt x="9" y="65"/>
                        <a:pt x="4" y="63"/>
                        <a:pt x="2" y="57"/>
                      </a:cubicBezTo>
                      <a:cubicBezTo>
                        <a:pt x="2" y="57"/>
                        <a:pt x="2" y="57"/>
                        <a:pt x="2" y="57"/>
                      </a:cubicBezTo>
                      <a:cubicBezTo>
                        <a:pt x="0" y="52"/>
                        <a:pt x="3" y="47"/>
                        <a:pt x="8" y="45"/>
                      </a:cubicBezTo>
                      <a:cubicBezTo>
                        <a:pt x="124" y="2"/>
                        <a:pt x="124" y="2"/>
                        <a:pt x="124" y="2"/>
                      </a:cubicBezTo>
                      <a:cubicBezTo>
                        <a:pt x="130" y="0"/>
                        <a:pt x="135" y="3"/>
                        <a:pt x="137" y="8"/>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699" name="Freeform 130">
                  <a:extLst>
                    <a:ext uri="{FF2B5EF4-FFF2-40B4-BE49-F238E27FC236}">
                      <a16:creationId xmlns="" xmlns:a16="http://schemas.microsoft.com/office/drawing/2014/main" id="{E7F78395-795C-4B11-A56C-4422218DE866}"/>
                    </a:ext>
                  </a:extLst>
                </p:cNvPr>
                <p:cNvSpPr>
                  <a:spLocks/>
                </p:cNvSpPr>
                <p:nvPr/>
              </p:nvSpPr>
              <p:spPr bwMode="auto">
                <a:xfrm>
                  <a:off x="2808" y="643"/>
                  <a:ext cx="303" cy="208"/>
                </a:xfrm>
                <a:custGeom>
                  <a:avLst/>
                  <a:gdLst>
                    <a:gd name="T0" fmla="*/ 126 w 128"/>
                    <a:gd name="T1" fmla="*/ 6 h 88"/>
                    <a:gd name="T2" fmla="*/ 122 w 128"/>
                    <a:gd name="T3" fmla="*/ 20 h 88"/>
                    <a:gd name="T4" fmla="*/ 17 w 128"/>
                    <a:gd name="T5" fmla="*/ 85 h 88"/>
                    <a:gd name="T6" fmla="*/ 3 w 128"/>
                    <a:gd name="T7" fmla="*/ 82 h 88"/>
                    <a:gd name="T8" fmla="*/ 3 w 128"/>
                    <a:gd name="T9" fmla="*/ 82 h 88"/>
                    <a:gd name="T10" fmla="*/ 7 w 128"/>
                    <a:gd name="T11" fmla="*/ 68 h 88"/>
                    <a:gd name="T12" fmla="*/ 112 w 128"/>
                    <a:gd name="T13" fmla="*/ 3 h 88"/>
                    <a:gd name="T14" fmla="*/ 126 w 128"/>
                    <a:gd name="T15" fmla="*/ 6 h 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 h="88">
                      <a:moveTo>
                        <a:pt x="126" y="6"/>
                      </a:moveTo>
                      <a:cubicBezTo>
                        <a:pt x="128" y="11"/>
                        <a:pt x="127" y="17"/>
                        <a:pt x="122" y="20"/>
                      </a:cubicBezTo>
                      <a:cubicBezTo>
                        <a:pt x="17" y="85"/>
                        <a:pt x="17" y="85"/>
                        <a:pt x="17" y="85"/>
                      </a:cubicBezTo>
                      <a:cubicBezTo>
                        <a:pt x="12" y="88"/>
                        <a:pt x="6" y="87"/>
                        <a:pt x="3" y="82"/>
                      </a:cubicBezTo>
                      <a:cubicBezTo>
                        <a:pt x="3" y="82"/>
                        <a:pt x="3" y="82"/>
                        <a:pt x="3" y="82"/>
                      </a:cubicBezTo>
                      <a:cubicBezTo>
                        <a:pt x="0" y="78"/>
                        <a:pt x="2" y="71"/>
                        <a:pt x="7" y="68"/>
                      </a:cubicBezTo>
                      <a:cubicBezTo>
                        <a:pt x="112" y="3"/>
                        <a:pt x="112" y="3"/>
                        <a:pt x="112" y="3"/>
                      </a:cubicBezTo>
                      <a:cubicBezTo>
                        <a:pt x="116" y="0"/>
                        <a:pt x="123" y="1"/>
                        <a:pt x="126" y="6"/>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00" name="Freeform 131">
                  <a:extLst>
                    <a:ext uri="{FF2B5EF4-FFF2-40B4-BE49-F238E27FC236}">
                      <a16:creationId xmlns="" xmlns:a16="http://schemas.microsoft.com/office/drawing/2014/main" id="{FE5DC871-0149-41CF-AC7E-F0E0786B176A}"/>
                    </a:ext>
                  </a:extLst>
                </p:cNvPr>
                <p:cNvSpPr>
                  <a:spLocks/>
                </p:cNvSpPr>
                <p:nvPr/>
              </p:nvSpPr>
              <p:spPr bwMode="auto">
                <a:xfrm>
                  <a:off x="2555" y="832"/>
                  <a:ext cx="263" cy="256"/>
                </a:xfrm>
                <a:custGeom>
                  <a:avLst/>
                  <a:gdLst>
                    <a:gd name="T0" fmla="*/ 107 w 111"/>
                    <a:gd name="T1" fmla="*/ 4 h 108"/>
                    <a:gd name="T2" fmla="*/ 107 w 111"/>
                    <a:gd name="T3" fmla="*/ 18 h 108"/>
                    <a:gd name="T4" fmla="*/ 18 w 111"/>
                    <a:gd name="T5" fmla="*/ 105 h 108"/>
                    <a:gd name="T6" fmla="*/ 4 w 111"/>
                    <a:gd name="T7" fmla="*/ 104 h 108"/>
                    <a:gd name="T8" fmla="*/ 4 w 111"/>
                    <a:gd name="T9" fmla="*/ 104 h 108"/>
                    <a:gd name="T10" fmla="*/ 4 w 111"/>
                    <a:gd name="T11" fmla="*/ 90 h 108"/>
                    <a:gd name="T12" fmla="*/ 93 w 111"/>
                    <a:gd name="T13" fmla="*/ 4 h 108"/>
                    <a:gd name="T14" fmla="*/ 107 w 111"/>
                    <a:gd name="T15" fmla="*/ 4 h 1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 h="108">
                      <a:moveTo>
                        <a:pt x="107" y="4"/>
                      </a:moveTo>
                      <a:cubicBezTo>
                        <a:pt x="111" y="8"/>
                        <a:pt x="111" y="15"/>
                        <a:pt x="107" y="18"/>
                      </a:cubicBezTo>
                      <a:cubicBezTo>
                        <a:pt x="18" y="105"/>
                        <a:pt x="18" y="105"/>
                        <a:pt x="18" y="105"/>
                      </a:cubicBezTo>
                      <a:cubicBezTo>
                        <a:pt x="14" y="108"/>
                        <a:pt x="8" y="108"/>
                        <a:pt x="4" y="104"/>
                      </a:cubicBezTo>
                      <a:cubicBezTo>
                        <a:pt x="4" y="104"/>
                        <a:pt x="4" y="104"/>
                        <a:pt x="4" y="104"/>
                      </a:cubicBezTo>
                      <a:cubicBezTo>
                        <a:pt x="0" y="100"/>
                        <a:pt x="0" y="94"/>
                        <a:pt x="4" y="90"/>
                      </a:cubicBezTo>
                      <a:cubicBezTo>
                        <a:pt x="93" y="4"/>
                        <a:pt x="93" y="4"/>
                        <a:pt x="93" y="4"/>
                      </a:cubicBezTo>
                      <a:cubicBezTo>
                        <a:pt x="97" y="0"/>
                        <a:pt x="104" y="0"/>
                        <a:pt x="107" y="4"/>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01" name="Freeform 132">
                  <a:extLst>
                    <a:ext uri="{FF2B5EF4-FFF2-40B4-BE49-F238E27FC236}">
                      <a16:creationId xmlns="" xmlns:a16="http://schemas.microsoft.com/office/drawing/2014/main" id="{5F80DEF8-97CC-4EDF-83C0-D886DD12E19C}"/>
                    </a:ext>
                  </a:extLst>
                </p:cNvPr>
                <p:cNvSpPr>
                  <a:spLocks/>
                </p:cNvSpPr>
                <p:nvPr/>
              </p:nvSpPr>
              <p:spPr bwMode="auto">
                <a:xfrm>
                  <a:off x="2354" y="1078"/>
                  <a:ext cx="217" cy="296"/>
                </a:xfrm>
                <a:custGeom>
                  <a:avLst/>
                  <a:gdLst>
                    <a:gd name="T0" fmla="*/ 86 w 92"/>
                    <a:gd name="T1" fmla="*/ 3 h 125"/>
                    <a:gd name="T2" fmla="*/ 89 w 92"/>
                    <a:gd name="T3" fmla="*/ 17 h 125"/>
                    <a:gd name="T4" fmla="*/ 20 w 92"/>
                    <a:gd name="T5" fmla="*/ 120 h 125"/>
                    <a:gd name="T6" fmla="*/ 6 w 92"/>
                    <a:gd name="T7" fmla="*/ 122 h 125"/>
                    <a:gd name="T8" fmla="*/ 6 w 92"/>
                    <a:gd name="T9" fmla="*/ 122 h 125"/>
                    <a:gd name="T10" fmla="*/ 3 w 92"/>
                    <a:gd name="T11" fmla="*/ 109 h 125"/>
                    <a:gd name="T12" fmla="*/ 73 w 92"/>
                    <a:gd name="T13" fmla="*/ 6 h 125"/>
                    <a:gd name="T14" fmla="*/ 86 w 92"/>
                    <a:gd name="T15" fmla="*/ 3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125">
                      <a:moveTo>
                        <a:pt x="86" y="3"/>
                      </a:moveTo>
                      <a:cubicBezTo>
                        <a:pt x="91" y="6"/>
                        <a:pt x="92" y="12"/>
                        <a:pt x="89" y="17"/>
                      </a:cubicBezTo>
                      <a:cubicBezTo>
                        <a:pt x="20" y="120"/>
                        <a:pt x="20" y="120"/>
                        <a:pt x="20" y="120"/>
                      </a:cubicBezTo>
                      <a:cubicBezTo>
                        <a:pt x="17" y="124"/>
                        <a:pt x="10" y="125"/>
                        <a:pt x="6" y="122"/>
                      </a:cubicBezTo>
                      <a:cubicBezTo>
                        <a:pt x="6" y="122"/>
                        <a:pt x="6" y="122"/>
                        <a:pt x="6" y="122"/>
                      </a:cubicBezTo>
                      <a:cubicBezTo>
                        <a:pt x="1" y="119"/>
                        <a:pt x="0" y="113"/>
                        <a:pt x="3" y="109"/>
                      </a:cubicBezTo>
                      <a:cubicBezTo>
                        <a:pt x="73" y="6"/>
                        <a:pt x="73" y="6"/>
                        <a:pt x="73" y="6"/>
                      </a:cubicBezTo>
                      <a:cubicBezTo>
                        <a:pt x="76" y="1"/>
                        <a:pt x="82" y="0"/>
                        <a:pt x="86" y="3"/>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02" name="Freeform 133">
                  <a:extLst>
                    <a:ext uri="{FF2B5EF4-FFF2-40B4-BE49-F238E27FC236}">
                      <a16:creationId xmlns="" xmlns:a16="http://schemas.microsoft.com/office/drawing/2014/main" id="{1BAAFC51-C38C-4441-98D9-F5D9D9F7215C}"/>
                    </a:ext>
                  </a:extLst>
                </p:cNvPr>
                <p:cNvSpPr>
                  <a:spLocks/>
                </p:cNvSpPr>
                <p:nvPr/>
              </p:nvSpPr>
              <p:spPr bwMode="auto">
                <a:xfrm>
                  <a:off x="2219" y="1370"/>
                  <a:ext cx="163" cy="326"/>
                </a:xfrm>
                <a:custGeom>
                  <a:avLst/>
                  <a:gdLst>
                    <a:gd name="T0" fmla="*/ 61 w 69"/>
                    <a:gd name="T1" fmla="*/ 3 h 138"/>
                    <a:gd name="T2" fmla="*/ 67 w 69"/>
                    <a:gd name="T3" fmla="*/ 16 h 138"/>
                    <a:gd name="T4" fmla="*/ 20 w 69"/>
                    <a:gd name="T5" fmla="*/ 130 h 138"/>
                    <a:gd name="T6" fmla="*/ 7 w 69"/>
                    <a:gd name="T7" fmla="*/ 136 h 138"/>
                    <a:gd name="T8" fmla="*/ 7 w 69"/>
                    <a:gd name="T9" fmla="*/ 136 h 138"/>
                    <a:gd name="T10" fmla="*/ 2 w 69"/>
                    <a:gd name="T11" fmla="*/ 123 h 138"/>
                    <a:gd name="T12" fmla="*/ 48 w 69"/>
                    <a:gd name="T13" fmla="*/ 8 h 138"/>
                    <a:gd name="T14" fmla="*/ 61 w 69"/>
                    <a:gd name="T15" fmla="*/ 3 h 1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138">
                      <a:moveTo>
                        <a:pt x="61" y="3"/>
                      </a:moveTo>
                      <a:cubicBezTo>
                        <a:pt x="66" y="5"/>
                        <a:pt x="69" y="10"/>
                        <a:pt x="67" y="16"/>
                      </a:cubicBezTo>
                      <a:cubicBezTo>
                        <a:pt x="20" y="130"/>
                        <a:pt x="20" y="130"/>
                        <a:pt x="20" y="130"/>
                      </a:cubicBezTo>
                      <a:cubicBezTo>
                        <a:pt x="18" y="136"/>
                        <a:pt x="12" y="138"/>
                        <a:pt x="7" y="136"/>
                      </a:cubicBezTo>
                      <a:cubicBezTo>
                        <a:pt x="7" y="136"/>
                        <a:pt x="7" y="136"/>
                        <a:pt x="7" y="136"/>
                      </a:cubicBezTo>
                      <a:cubicBezTo>
                        <a:pt x="2" y="134"/>
                        <a:pt x="0" y="128"/>
                        <a:pt x="2" y="123"/>
                      </a:cubicBezTo>
                      <a:cubicBezTo>
                        <a:pt x="48" y="8"/>
                        <a:pt x="48" y="8"/>
                        <a:pt x="48" y="8"/>
                      </a:cubicBezTo>
                      <a:cubicBezTo>
                        <a:pt x="50" y="3"/>
                        <a:pt x="56" y="0"/>
                        <a:pt x="61" y="3"/>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03" name="Freeform 134">
                  <a:extLst>
                    <a:ext uri="{FF2B5EF4-FFF2-40B4-BE49-F238E27FC236}">
                      <a16:creationId xmlns="" xmlns:a16="http://schemas.microsoft.com/office/drawing/2014/main" id="{936307A1-F4A0-4038-B29A-8C9B50D15A25}"/>
                    </a:ext>
                  </a:extLst>
                </p:cNvPr>
                <p:cNvSpPr>
                  <a:spLocks/>
                </p:cNvSpPr>
                <p:nvPr/>
              </p:nvSpPr>
              <p:spPr bwMode="auto">
                <a:xfrm>
                  <a:off x="2153" y="1696"/>
                  <a:ext cx="101" cy="341"/>
                </a:xfrm>
                <a:custGeom>
                  <a:avLst/>
                  <a:gdLst>
                    <a:gd name="T0" fmla="*/ 34 w 43"/>
                    <a:gd name="T1" fmla="*/ 1 h 144"/>
                    <a:gd name="T2" fmla="*/ 42 w 43"/>
                    <a:gd name="T3" fmla="*/ 13 h 144"/>
                    <a:gd name="T4" fmla="*/ 21 w 43"/>
                    <a:gd name="T5" fmla="*/ 135 h 144"/>
                    <a:gd name="T6" fmla="*/ 9 w 43"/>
                    <a:gd name="T7" fmla="*/ 143 h 144"/>
                    <a:gd name="T8" fmla="*/ 9 w 43"/>
                    <a:gd name="T9" fmla="*/ 143 h 144"/>
                    <a:gd name="T10" fmla="*/ 1 w 43"/>
                    <a:gd name="T11" fmla="*/ 132 h 144"/>
                    <a:gd name="T12" fmla="*/ 22 w 43"/>
                    <a:gd name="T13" fmla="*/ 10 h 144"/>
                    <a:gd name="T14" fmla="*/ 34 w 43"/>
                    <a:gd name="T15" fmla="*/ 1 h 1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144">
                      <a:moveTo>
                        <a:pt x="34" y="1"/>
                      </a:moveTo>
                      <a:cubicBezTo>
                        <a:pt x="39" y="2"/>
                        <a:pt x="43" y="8"/>
                        <a:pt x="42" y="13"/>
                      </a:cubicBezTo>
                      <a:cubicBezTo>
                        <a:pt x="21" y="135"/>
                        <a:pt x="21" y="135"/>
                        <a:pt x="21" y="135"/>
                      </a:cubicBezTo>
                      <a:cubicBezTo>
                        <a:pt x="20" y="141"/>
                        <a:pt x="14" y="144"/>
                        <a:pt x="9" y="143"/>
                      </a:cubicBezTo>
                      <a:cubicBezTo>
                        <a:pt x="9" y="143"/>
                        <a:pt x="9" y="143"/>
                        <a:pt x="9" y="143"/>
                      </a:cubicBezTo>
                      <a:cubicBezTo>
                        <a:pt x="4" y="142"/>
                        <a:pt x="0" y="137"/>
                        <a:pt x="1" y="132"/>
                      </a:cubicBezTo>
                      <a:cubicBezTo>
                        <a:pt x="22" y="10"/>
                        <a:pt x="22" y="10"/>
                        <a:pt x="22" y="10"/>
                      </a:cubicBezTo>
                      <a:cubicBezTo>
                        <a:pt x="23" y="4"/>
                        <a:pt x="29" y="0"/>
                        <a:pt x="34" y="1"/>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04" name="Freeform 135">
                  <a:extLst>
                    <a:ext uri="{FF2B5EF4-FFF2-40B4-BE49-F238E27FC236}">
                      <a16:creationId xmlns="" xmlns:a16="http://schemas.microsoft.com/office/drawing/2014/main" id="{35B51DE6-C03E-4807-86B8-387E0F31E5A9}"/>
                    </a:ext>
                  </a:extLst>
                </p:cNvPr>
                <p:cNvSpPr>
                  <a:spLocks/>
                </p:cNvSpPr>
                <p:nvPr/>
              </p:nvSpPr>
              <p:spPr bwMode="auto">
                <a:xfrm>
                  <a:off x="2150" y="2044"/>
                  <a:ext cx="57" cy="341"/>
                </a:xfrm>
                <a:custGeom>
                  <a:avLst/>
                  <a:gdLst>
                    <a:gd name="T0" fmla="*/ 10 w 24"/>
                    <a:gd name="T1" fmla="*/ 0 h 144"/>
                    <a:gd name="T2" fmla="*/ 20 w 24"/>
                    <a:gd name="T3" fmla="*/ 9 h 144"/>
                    <a:gd name="T4" fmla="*/ 24 w 24"/>
                    <a:gd name="T5" fmla="*/ 133 h 144"/>
                    <a:gd name="T6" fmla="*/ 15 w 24"/>
                    <a:gd name="T7" fmla="*/ 144 h 144"/>
                    <a:gd name="T8" fmla="*/ 15 w 24"/>
                    <a:gd name="T9" fmla="*/ 144 h 144"/>
                    <a:gd name="T10" fmla="*/ 4 w 24"/>
                    <a:gd name="T11" fmla="*/ 134 h 144"/>
                    <a:gd name="T12" fmla="*/ 0 w 24"/>
                    <a:gd name="T13" fmla="*/ 10 h 144"/>
                    <a:gd name="T14" fmla="*/ 10 w 24"/>
                    <a:gd name="T15" fmla="*/ 0 h 1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144">
                      <a:moveTo>
                        <a:pt x="10" y="0"/>
                      </a:moveTo>
                      <a:cubicBezTo>
                        <a:pt x="15" y="0"/>
                        <a:pt x="20" y="4"/>
                        <a:pt x="20" y="9"/>
                      </a:cubicBezTo>
                      <a:cubicBezTo>
                        <a:pt x="24" y="133"/>
                        <a:pt x="24" y="133"/>
                        <a:pt x="24" y="133"/>
                      </a:cubicBezTo>
                      <a:cubicBezTo>
                        <a:pt x="24" y="139"/>
                        <a:pt x="20" y="144"/>
                        <a:pt x="15" y="144"/>
                      </a:cubicBezTo>
                      <a:cubicBezTo>
                        <a:pt x="15" y="144"/>
                        <a:pt x="15" y="144"/>
                        <a:pt x="15" y="144"/>
                      </a:cubicBezTo>
                      <a:cubicBezTo>
                        <a:pt x="9" y="144"/>
                        <a:pt x="4" y="140"/>
                        <a:pt x="4" y="134"/>
                      </a:cubicBezTo>
                      <a:cubicBezTo>
                        <a:pt x="0" y="10"/>
                        <a:pt x="0" y="10"/>
                        <a:pt x="0" y="10"/>
                      </a:cubicBezTo>
                      <a:cubicBezTo>
                        <a:pt x="0" y="5"/>
                        <a:pt x="4" y="0"/>
                        <a:pt x="10" y="0"/>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05" name="Freeform 136">
                  <a:extLst>
                    <a:ext uri="{FF2B5EF4-FFF2-40B4-BE49-F238E27FC236}">
                      <a16:creationId xmlns="" xmlns:a16="http://schemas.microsoft.com/office/drawing/2014/main" id="{3352274A-3070-4599-8406-03EC9DAE2027}"/>
                    </a:ext>
                  </a:extLst>
                </p:cNvPr>
                <p:cNvSpPr>
                  <a:spLocks/>
                </p:cNvSpPr>
                <p:nvPr/>
              </p:nvSpPr>
              <p:spPr bwMode="auto">
                <a:xfrm>
                  <a:off x="2164" y="2390"/>
                  <a:ext cx="123" cy="336"/>
                </a:xfrm>
                <a:custGeom>
                  <a:avLst/>
                  <a:gdLst>
                    <a:gd name="T0" fmla="*/ 9 w 52"/>
                    <a:gd name="T1" fmla="*/ 1 h 142"/>
                    <a:gd name="T2" fmla="*/ 21 w 52"/>
                    <a:gd name="T3" fmla="*/ 9 h 142"/>
                    <a:gd name="T4" fmla="*/ 51 w 52"/>
                    <a:gd name="T5" fmla="*/ 129 h 142"/>
                    <a:gd name="T6" fmla="*/ 44 w 52"/>
                    <a:gd name="T7" fmla="*/ 141 h 142"/>
                    <a:gd name="T8" fmla="*/ 44 w 52"/>
                    <a:gd name="T9" fmla="*/ 141 h 142"/>
                    <a:gd name="T10" fmla="*/ 32 w 52"/>
                    <a:gd name="T11" fmla="*/ 134 h 142"/>
                    <a:gd name="T12" fmla="*/ 2 w 52"/>
                    <a:gd name="T13" fmla="*/ 13 h 142"/>
                    <a:gd name="T14" fmla="*/ 9 w 52"/>
                    <a:gd name="T15" fmla="*/ 1 h 1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142">
                      <a:moveTo>
                        <a:pt x="9" y="1"/>
                      </a:moveTo>
                      <a:cubicBezTo>
                        <a:pt x="14" y="0"/>
                        <a:pt x="20" y="3"/>
                        <a:pt x="21" y="9"/>
                      </a:cubicBezTo>
                      <a:cubicBezTo>
                        <a:pt x="51" y="129"/>
                        <a:pt x="51" y="129"/>
                        <a:pt x="51" y="129"/>
                      </a:cubicBezTo>
                      <a:cubicBezTo>
                        <a:pt x="52" y="134"/>
                        <a:pt x="49" y="140"/>
                        <a:pt x="44" y="141"/>
                      </a:cubicBezTo>
                      <a:cubicBezTo>
                        <a:pt x="44" y="141"/>
                        <a:pt x="44" y="141"/>
                        <a:pt x="44" y="141"/>
                      </a:cubicBezTo>
                      <a:cubicBezTo>
                        <a:pt x="38" y="142"/>
                        <a:pt x="33" y="139"/>
                        <a:pt x="32" y="134"/>
                      </a:cubicBezTo>
                      <a:cubicBezTo>
                        <a:pt x="2" y="13"/>
                        <a:pt x="2" y="13"/>
                        <a:pt x="2" y="13"/>
                      </a:cubicBezTo>
                      <a:cubicBezTo>
                        <a:pt x="0" y="8"/>
                        <a:pt x="4" y="3"/>
                        <a:pt x="9" y="1"/>
                      </a:cubicBezTo>
                      <a:close/>
                    </a:path>
                  </a:pathLst>
                </a:custGeom>
                <a:gradFill flip="none" rotWithShape="1">
                  <a:gsLst>
                    <a:gs pos="0">
                      <a:schemeClr val="accent3"/>
                    </a:gs>
                    <a:gs pos="100000">
                      <a:srgbClr val="021F65">
                        <a:alpha val="0"/>
                      </a:srgbClr>
                    </a:gs>
                  </a:gsLst>
                  <a:lin ang="10800000" scaled="1"/>
                  <a:tileRect/>
                </a:gra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06" name="Freeform 137">
                  <a:extLst>
                    <a:ext uri="{FF2B5EF4-FFF2-40B4-BE49-F238E27FC236}">
                      <a16:creationId xmlns="" xmlns:a16="http://schemas.microsoft.com/office/drawing/2014/main" id="{857634E4-AC40-4674-88ED-372006B9EBDC}"/>
                    </a:ext>
                  </a:extLst>
                </p:cNvPr>
                <p:cNvSpPr>
                  <a:spLocks/>
                </p:cNvSpPr>
                <p:nvPr/>
              </p:nvSpPr>
              <p:spPr bwMode="auto">
                <a:xfrm>
                  <a:off x="2254" y="2726"/>
                  <a:ext cx="183" cy="317"/>
                </a:xfrm>
                <a:custGeom>
                  <a:avLst/>
                  <a:gdLst>
                    <a:gd name="T0" fmla="*/ 7 w 77"/>
                    <a:gd name="T1" fmla="*/ 3 h 134"/>
                    <a:gd name="T2" fmla="*/ 20 w 77"/>
                    <a:gd name="T3" fmla="*/ 7 h 134"/>
                    <a:gd name="T4" fmla="*/ 75 w 77"/>
                    <a:gd name="T5" fmla="*/ 119 h 134"/>
                    <a:gd name="T6" fmla="*/ 70 w 77"/>
                    <a:gd name="T7" fmla="*/ 132 h 134"/>
                    <a:gd name="T8" fmla="*/ 70 w 77"/>
                    <a:gd name="T9" fmla="*/ 132 h 134"/>
                    <a:gd name="T10" fmla="*/ 57 w 77"/>
                    <a:gd name="T11" fmla="*/ 127 h 134"/>
                    <a:gd name="T12" fmla="*/ 2 w 77"/>
                    <a:gd name="T13" fmla="*/ 16 h 134"/>
                    <a:gd name="T14" fmla="*/ 7 w 77"/>
                    <a:gd name="T15" fmla="*/ 3 h 1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134">
                      <a:moveTo>
                        <a:pt x="7" y="3"/>
                      </a:moveTo>
                      <a:cubicBezTo>
                        <a:pt x="12" y="0"/>
                        <a:pt x="18" y="2"/>
                        <a:pt x="20" y="7"/>
                      </a:cubicBezTo>
                      <a:cubicBezTo>
                        <a:pt x="75" y="119"/>
                        <a:pt x="75" y="119"/>
                        <a:pt x="75" y="119"/>
                      </a:cubicBezTo>
                      <a:cubicBezTo>
                        <a:pt x="77" y="124"/>
                        <a:pt x="75" y="130"/>
                        <a:pt x="70" y="132"/>
                      </a:cubicBezTo>
                      <a:cubicBezTo>
                        <a:pt x="70" y="132"/>
                        <a:pt x="70" y="132"/>
                        <a:pt x="70" y="132"/>
                      </a:cubicBezTo>
                      <a:cubicBezTo>
                        <a:pt x="65" y="134"/>
                        <a:pt x="59" y="132"/>
                        <a:pt x="57" y="127"/>
                      </a:cubicBezTo>
                      <a:cubicBezTo>
                        <a:pt x="2" y="16"/>
                        <a:pt x="2" y="16"/>
                        <a:pt x="2" y="16"/>
                      </a:cubicBezTo>
                      <a:cubicBezTo>
                        <a:pt x="0" y="11"/>
                        <a:pt x="2" y="5"/>
                        <a:pt x="7" y="3"/>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07" name="Freeform 138">
                  <a:extLst>
                    <a:ext uri="{FF2B5EF4-FFF2-40B4-BE49-F238E27FC236}">
                      <a16:creationId xmlns="" xmlns:a16="http://schemas.microsoft.com/office/drawing/2014/main" id="{F99C0BBF-32A9-43AE-9E49-8342C2692369}"/>
                    </a:ext>
                  </a:extLst>
                </p:cNvPr>
                <p:cNvSpPr>
                  <a:spLocks/>
                </p:cNvSpPr>
                <p:nvPr/>
              </p:nvSpPr>
              <p:spPr bwMode="auto">
                <a:xfrm>
                  <a:off x="2413" y="3038"/>
                  <a:ext cx="234" cy="284"/>
                </a:xfrm>
                <a:custGeom>
                  <a:avLst/>
                  <a:gdLst>
                    <a:gd name="T0" fmla="*/ 5 w 99"/>
                    <a:gd name="T1" fmla="*/ 3 h 120"/>
                    <a:gd name="T2" fmla="*/ 19 w 99"/>
                    <a:gd name="T3" fmla="*/ 5 h 120"/>
                    <a:gd name="T4" fmla="*/ 95 w 99"/>
                    <a:gd name="T5" fmla="*/ 103 h 120"/>
                    <a:gd name="T6" fmla="*/ 93 w 99"/>
                    <a:gd name="T7" fmla="*/ 117 h 120"/>
                    <a:gd name="T8" fmla="*/ 93 w 99"/>
                    <a:gd name="T9" fmla="*/ 117 h 120"/>
                    <a:gd name="T10" fmla="*/ 79 w 99"/>
                    <a:gd name="T11" fmla="*/ 115 h 120"/>
                    <a:gd name="T12" fmla="*/ 3 w 99"/>
                    <a:gd name="T13" fmla="*/ 17 h 120"/>
                    <a:gd name="T14" fmla="*/ 5 w 99"/>
                    <a:gd name="T15" fmla="*/ 3 h 1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 h="120">
                      <a:moveTo>
                        <a:pt x="5" y="3"/>
                      </a:moveTo>
                      <a:cubicBezTo>
                        <a:pt x="9" y="0"/>
                        <a:pt x="15" y="0"/>
                        <a:pt x="19" y="5"/>
                      </a:cubicBezTo>
                      <a:cubicBezTo>
                        <a:pt x="95" y="103"/>
                        <a:pt x="95" y="103"/>
                        <a:pt x="95" y="103"/>
                      </a:cubicBezTo>
                      <a:cubicBezTo>
                        <a:pt x="99" y="107"/>
                        <a:pt x="98" y="113"/>
                        <a:pt x="93" y="117"/>
                      </a:cubicBezTo>
                      <a:cubicBezTo>
                        <a:pt x="93" y="117"/>
                        <a:pt x="93" y="117"/>
                        <a:pt x="93" y="117"/>
                      </a:cubicBezTo>
                      <a:cubicBezTo>
                        <a:pt x="89" y="120"/>
                        <a:pt x="83" y="119"/>
                        <a:pt x="79" y="115"/>
                      </a:cubicBezTo>
                      <a:cubicBezTo>
                        <a:pt x="3" y="17"/>
                        <a:pt x="3" y="17"/>
                        <a:pt x="3" y="17"/>
                      </a:cubicBezTo>
                      <a:cubicBezTo>
                        <a:pt x="0" y="13"/>
                        <a:pt x="0" y="6"/>
                        <a:pt x="5" y="3"/>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08" name="Freeform 139">
                  <a:extLst>
                    <a:ext uri="{FF2B5EF4-FFF2-40B4-BE49-F238E27FC236}">
                      <a16:creationId xmlns="" xmlns:a16="http://schemas.microsoft.com/office/drawing/2014/main" id="{30EB2952-0E02-418B-9323-51D0E3D7928A}"/>
                    </a:ext>
                  </a:extLst>
                </p:cNvPr>
                <p:cNvSpPr>
                  <a:spLocks/>
                </p:cNvSpPr>
                <p:nvPr/>
              </p:nvSpPr>
              <p:spPr bwMode="auto">
                <a:xfrm>
                  <a:off x="2631" y="3308"/>
                  <a:ext cx="279" cy="244"/>
                </a:xfrm>
                <a:custGeom>
                  <a:avLst/>
                  <a:gdLst>
                    <a:gd name="T0" fmla="*/ 4 w 118"/>
                    <a:gd name="T1" fmla="*/ 5 h 103"/>
                    <a:gd name="T2" fmla="*/ 18 w 118"/>
                    <a:gd name="T3" fmla="*/ 4 h 103"/>
                    <a:gd name="T4" fmla="*/ 113 w 118"/>
                    <a:gd name="T5" fmla="*/ 84 h 103"/>
                    <a:gd name="T6" fmla="*/ 114 w 118"/>
                    <a:gd name="T7" fmla="*/ 98 h 103"/>
                    <a:gd name="T8" fmla="*/ 114 w 118"/>
                    <a:gd name="T9" fmla="*/ 98 h 103"/>
                    <a:gd name="T10" fmla="*/ 100 w 118"/>
                    <a:gd name="T11" fmla="*/ 99 h 103"/>
                    <a:gd name="T12" fmla="*/ 5 w 118"/>
                    <a:gd name="T13" fmla="*/ 19 h 103"/>
                    <a:gd name="T14" fmla="*/ 4 w 118"/>
                    <a:gd name="T15" fmla="*/ 5 h 1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8" h="103">
                      <a:moveTo>
                        <a:pt x="4" y="5"/>
                      </a:moveTo>
                      <a:cubicBezTo>
                        <a:pt x="7" y="1"/>
                        <a:pt x="14" y="0"/>
                        <a:pt x="18" y="4"/>
                      </a:cubicBezTo>
                      <a:cubicBezTo>
                        <a:pt x="113" y="84"/>
                        <a:pt x="113" y="84"/>
                        <a:pt x="113" y="84"/>
                      </a:cubicBezTo>
                      <a:cubicBezTo>
                        <a:pt x="117" y="87"/>
                        <a:pt x="118" y="94"/>
                        <a:pt x="114" y="98"/>
                      </a:cubicBezTo>
                      <a:cubicBezTo>
                        <a:pt x="114" y="98"/>
                        <a:pt x="114" y="98"/>
                        <a:pt x="114" y="98"/>
                      </a:cubicBezTo>
                      <a:cubicBezTo>
                        <a:pt x="111" y="102"/>
                        <a:pt x="104" y="103"/>
                        <a:pt x="100" y="99"/>
                      </a:cubicBezTo>
                      <a:cubicBezTo>
                        <a:pt x="5" y="19"/>
                        <a:pt x="5" y="19"/>
                        <a:pt x="5" y="19"/>
                      </a:cubicBezTo>
                      <a:cubicBezTo>
                        <a:pt x="1" y="16"/>
                        <a:pt x="0" y="9"/>
                        <a:pt x="4" y="5"/>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09" name="Freeform 140">
                  <a:extLst>
                    <a:ext uri="{FF2B5EF4-FFF2-40B4-BE49-F238E27FC236}">
                      <a16:creationId xmlns="" xmlns:a16="http://schemas.microsoft.com/office/drawing/2014/main" id="{67ADF960-929A-448C-9D4F-7C1E606192A1}"/>
                    </a:ext>
                  </a:extLst>
                </p:cNvPr>
                <p:cNvSpPr>
                  <a:spLocks/>
                </p:cNvSpPr>
                <p:nvPr/>
              </p:nvSpPr>
              <p:spPr bwMode="auto">
                <a:xfrm>
                  <a:off x="2903" y="3528"/>
                  <a:ext cx="312" cy="192"/>
                </a:xfrm>
                <a:custGeom>
                  <a:avLst/>
                  <a:gdLst>
                    <a:gd name="T0" fmla="*/ 2 w 132"/>
                    <a:gd name="T1" fmla="*/ 7 h 81"/>
                    <a:gd name="T2" fmla="*/ 16 w 132"/>
                    <a:gd name="T3" fmla="*/ 3 h 81"/>
                    <a:gd name="T4" fmla="*/ 125 w 132"/>
                    <a:gd name="T5" fmla="*/ 61 h 81"/>
                    <a:gd name="T6" fmla="*/ 129 w 132"/>
                    <a:gd name="T7" fmla="*/ 75 h 81"/>
                    <a:gd name="T8" fmla="*/ 129 w 132"/>
                    <a:gd name="T9" fmla="*/ 75 h 81"/>
                    <a:gd name="T10" fmla="*/ 116 w 132"/>
                    <a:gd name="T11" fmla="*/ 79 h 81"/>
                    <a:gd name="T12" fmla="*/ 6 w 132"/>
                    <a:gd name="T13" fmla="*/ 20 h 81"/>
                    <a:gd name="T14" fmla="*/ 2 w 132"/>
                    <a:gd name="T15" fmla="*/ 7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2" h="81">
                      <a:moveTo>
                        <a:pt x="2" y="7"/>
                      </a:moveTo>
                      <a:cubicBezTo>
                        <a:pt x="5" y="2"/>
                        <a:pt x="11" y="0"/>
                        <a:pt x="16" y="3"/>
                      </a:cubicBezTo>
                      <a:cubicBezTo>
                        <a:pt x="125" y="61"/>
                        <a:pt x="125" y="61"/>
                        <a:pt x="125" y="61"/>
                      </a:cubicBezTo>
                      <a:cubicBezTo>
                        <a:pt x="130" y="64"/>
                        <a:pt x="132" y="70"/>
                        <a:pt x="129" y="75"/>
                      </a:cubicBezTo>
                      <a:cubicBezTo>
                        <a:pt x="129" y="75"/>
                        <a:pt x="129" y="75"/>
                        <a:pt x="129" y="75"/>
                      </a:cubicBezTo>
                      <a:cubicBezTo>
                        <a:pt x="127" y="79"/>
                        <a:pt x="121" y="81"/>
                        <a:pt x="116" y="79"/>
                      </a:cubicBezTo>
                      <a:cubicBezTo>
                        <a:pt x="6" y="20"/>
                        <a:pt x="6" y="20"/>
                        <a:pt x="6" y="20"/>
                      </a:cubicBezTo>
                      <a:cubicBezTo>
                        <a:pt x="1" y="18"/>
                        <a:pt x="0" y="12"/>
                        <a:pt x="2" y="7"/>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10" name="Freeform 141">
                  <a:extLst>
                    <a:ext uri="{FF2B5EF4-FFF2-40B4-BE49-F238E27FC236}">
                      <a16:creationId xmlns="" xmlns:a16="http://schemas.microsoft.com/office/drawing/2014/main" id="{E7BE4EDA-96E4-4FE0-9F36-81114C75E1AB}"/>
                    </a:ext>
                  </a:extLst>
                </p:cNvPr>
                <p:cNvSpPr>
                  <a:spLocks/>
                </p:cNvSpPr>
                <p:nvPr/>
              </p:nvSpPr>
              <p:spPr bwMode="auto">
                <a:xfrm>
                  <a:off x="3213" y="3689"/>
                  <a:ext cx="334" cy="132"/>
                </a:xfrm>
                <a:custGeom>
                  <a:avLst/>
                  <a:gdLst>
                    <a:gd name="T0" fmla="*/ 2 w 141"/>
                    <a:gd name="T1" fmla="*/ 8 h 56"/>
                    <a:gd name="T2" fmla="*/ 14 w 141"/>
                    <a:gd name="T3" fmla="*/ 1 h 56"/>
                    <a:gd name="T4" fmla="*/ 133 w 141"/>
                    <a:gd name="T5" fmla="*/ 35 h 56"/>
                    <a:gd name="T6" fmla="*/ 140 w 141"/>
                    <a:gd name="T7" fmla="*/ 48 h 56"/>
                    <a:gd name="T8" fmla="*/ 140 w 141"/>
                    <a:gd name="T9" fmla="*/ 48 h 56"/>
                    <a:gd name="T10" fmla="*/ 128 w 141"/>
                    <a:gd name="T11" fmla="*/ 55 h 56"/>
                    <a:gd name="T12" fmla="*/ 8 w 141"/>
                    <a:gd name="T13" fmla="*/ 20 h 56"/>
                    <a:gd name="T14" fmla="*/ 2 w 141"/>
                    <a:gd name="T15" fmla="*/ 8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56">
                      <a:moveTo>
                        <a:pt x="2" y="8"/>
                      </a:moveTo>
                      <a:cubicBezTo>
                        <a:pt x="3" y="3"/>
                        <a:pt x="9" y="0"/>
                        <a:pt x="14" y="1"/>
                      </a:cubicBezTo>
                      <a:cubicBezTo>
                        <a:pt x="133" y="35"/>
                        <a:pt x="133" y="35"/>
                        <a:pt x="133" y="35"/>
                      </a:cubicBezTo>
                      <a:cubicBezTo>
                        <a:pt x="138" y="37"/>
                        <a:pt x="141" y="42"/>
                        <a:pt x="140" y="48"/>
                      </a:cubicBezTo>
                      <a:cubicBezTo>
                        <a:pt x="140" y="48"/>
                        <a:pt x="140" y="48"/>
                        <a:pt x="140" y="48"/>
                      </a:cubicBezTo>
                      <a:cubicBezTo>
                        <a:pt x="138" y="53"/>
                        <a:pt x="133" y="56"/>
                        <a:pt x="128" y="55"/>
                      </a:cubicBezTo>
                      <a:cubicBezTo>
                        <a:pt x="8" y="20"/>
                        <a:pt x="8" y="20"/>
                        <a:pt x="8" y="20"/>
                      </a:cubicBezTo>
                      <a:cubicBezTo>
                        <a:pt x="3" y="19"/>
                        <a:pt x="0" y="13"/>
                        <a:pt x="2" y="8"/>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11" name="Freeform 142">
                  <a:extLst>
                    <a:ext uri="{FF2B5EF4-FFF2-40B4-BE49-F238E27FC236}">
                      <a16:creationId xmlns="" xmlns:a16="http://schemas.microsoft.com/office/drawing/2014/main" id="{3AB71E05-B00D-4224-AB57-92E184813132}"/>
                    </a:ext>
                  </a:extLst>
                </p:cNvPr>
                <p:cNvSpPr>
                  <a:spLocks/>
                </p:cNvSpPr>
                <p:nvPr/>
              </p:nvSpPr>
              <p:spPr bwMode="auto">
                <a:xfrm>
                  <a:off x="3551" y="3781"/>
                  <a:ext cx="343" cy="69"/>
                </a:xfrm>
                <a:custGeom>
                  <a:avLst/>
                  <a:gdLst>
                    <a:gd name="T0" fmla="*/ 0 w 145"/>
                    <a:gd name="T1" fmla="*/ 10 h 29"/>
                    <a:gd name="T2" fmla="*/ 11 w 145"/>
                    <a:gd name="T3" fmla="*/ 0 h 29"/>
                    <a:gd name="T4" fmla="*/ 135 w 145"/>
                    <a:gd name="T5" fmla="*/ 9 h 29"/>
                    <a:gd name="T6" fmla="*/ 144 w 145"/>
                    <a:gd name="T7" fmla="*/ 20 h 29"/>
                    <a:gd name="T8" fmla="*/ 144 w 145"/>
                    <a:gd name="T9" fmla="*/ 20 h 29"/>
                    <a:gd name="T10" fmla="*/ 133 w 145"/>
                    <a:gd name="T11" fmla="*/ 29 h 29"/>
                    <a:gd name="T12" fmla="*/ 10 w 145"/>
                    <a:gd name="T13" fmla="*/ 20 h 29"/>
                    <a:gd name="T14" fmla="*/ 0 w 145"/>
                    <a:gd name="T15" fmla="*/ 10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5" h="29">
                      <a:moveTo>
                        <a:pt x="0" y="10"/>
                      </a:moveTo>
                      <a:cubicBezTo>
                        <a:pt x="1" y="4"/>
                        <a:pt x="6" y="0"/>
                        <a:pt x="11" y="0"/>
                      </a:cubicBezTo>
                      <a:cubicBezTo>
                        <a:pt x="135" y="9"/>
                        <a:pt x="135" y="9"/>
                        <a:pt x="135" y="9"/>
                      </a:cubicBezTo>
                      <a:cubicBezTo>
                        <a:pt x="140" y="9"/>
                        <a:pt x="145" y="14"/>
                        <a:pt x="144" y="20"/>
                      </a:cubicBezTo>
                      <a:cubicBezTo>
                        <a:pt x="144" y="20"/>
                        <a:pt x="144" y="20"/>
                        <a:pt x="144" y="20"/>
                      </a:cubicBezTo>
                      <a:cubicBezTo>
                        <a:pt x="144" y="25"/>
                        <a:pt x="139" y="29"/>
                        <a:pt x="133" y="29"/>
                      </a:cubicBezTo>
                      <a:cubicBezTo>
                        <a:pt x="10" y="20"/>
                        <a:pt x="10" y="20"/>
                        <a:pt x="10" y="20"/>
                      </a:cubicBezTo>
                      <a:cubicBezTo>
                        <a:pt x="4" y="20"/>
                        <a:pt x="0" y="15"/>
                        <a:pt x="0" y="10"/>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12" name="Freeform 143">
                  <a:extLst>
                    <a:ext uri="{FF2B5EF4-FFF2-40B4-BE49-F238E27FC236}">
                      <a16:creationId xmlns="" xmlns:a16="http://schemas.microsoft.com/office/drawing/2014/main" id="{AAAE6D94-D09B-4961-8A34-178892B138B0}"/>
                    </a:ext>
                  </a:extLst>
                </p:cNvPr>
                <p:cNvSpPr>
                  <a:spLocks/>
                </p:cNvSpPr>
                <p:nvPr/>
              </p:nvSpPr>
              <p:spPr bwMode="auto">
                <a:xfrm>
                  <a:off x="3899" y="3758"/>
                  <a:ext cx="341" cy="92"/>
                </a:xfrm>
                <a:custGeom>
                  <a:avLst/>
                  <a:gdLst>
                    <a:gd name="T0" fmla="*/ 1 w 144"/>
                    <a:gd name="T1" fmla="*/ 30 h 39"/>
                    <a:gd name="T2" fmla="*/ 9 w 144"/>
                    <a:gd name="T3" fmla="*/ 18 h 39"/>
                    <a:gd name="T4" fmla="*/ 132 w 144"/>
                    <a:gd name="T5" fmla="*/ 1 h 39"/>
                    <a:gd name="T6" fmla="*/ 143 w 144"/>
                    <a:gd name="T7" fmla="*/ 10 h 39"/>
                    <a:gd name="T8" fmla="*/ 143 w 144"/>
                    <a:gd name="T9" fmla="*/ 10 h 39"/>
                    <a:gd name="T10" fmla="*/ 135 w 144"/>
                    <a:gd name="T11" fmla="*/ 21 h 39"/>
                    <a:gd name="T12" fmla="*/ 12 w 144"/>
                    <a:gd name="T13" fmla="*/ 38 h 39"/>
                    <a:gd name="T14" fmla="*/ 1 w 144"/>
                    <a:gd name="T15" fmla="*/ 30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4" h="39">
                      <a:moveTo>
                        <a:pt x="1" y="30"/>
                      </a:moveTo>
                      <a:cubicBezTo>
                        <a:pt x="0" y="24"/>
                        <a:pt x="4" y="19"/>
                        <a:pt x="9" y="18"/>
                      </a:cubicBezTo>
                      <a:cubicBezTo>
                        <a:pt x="132" y="1"/>
                        <a:pt x="132" y="1"/>
                        <a:pt x="132" y="1"/>
                      </a:cubicBezTo>
                      <a:cubicBezTo>
                        <a:pt x="138" y="0"/>
                        <a:pt x="143" y="4"/>
                        <a:pt x="143" y="10"/>
                      </a:cubicBezTo>
                      <a:cubicBezTo>
                        <a:pt x="143" y="10"/>
                        <a:pt x="143" y="10"/>
                        <a:pt x="143" y="10"/>
                      </a:cubicBezTo>
                      <a:cubicBezTo>
                        <a:pt x="144" y="15"/>
                        <a:pt x="140" y="20"/>
                        <a:pt x="135" y="21"/>
                      </a:cubicBezTo>
                      <a:cubicBezTo>
                        <a:pt x="12" y="38"/>
                        <a:pt x="12" y="38"/>
                        <a:pt x="12" y="38"/>
                      </a:cubicBezTo>
                      <a:cubicBezTo>
                        <a:pt x="7" y="39"/>
                        <a:pt x="2" y="35"/>
                        <a:pt x="1" y="30"/>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13" name="Freeform 144">
                  <a:extLst>
                    <a:ext uri="{FF2B5EF4-FFF2-40B4-BE49-F238E27FC236}">
                      <a16:creationId xmlns="" xmlns:a16="http://schemas.microsoft.com/office/drawing/2014/main" id="{5FB40318-C7F3-4865-ACC0-D58DA4FCCB90}"/>
                    </a:ext>
                  </a:extLst>
                </p:cNvPr>
                <p:cNvSpPr>
                  <a:spLocks/>
                </p:cNvSpPr>
                <p:nvPr/>
              </p:nvSpPr>
              <p:spPr bwMode="auto">
                <a:xfrm>
                  <a:off x="4242" y="3644"/>
                  <a:ext cx="329" cy="154"/>
                </a:xfrm>
                <a:custGeom>
                  <a:avLst/>
                  <a:gdLst>
                    <a:gd name="T0" fmla="*/ 2 w 139"/>
                    <a:gd name="T1" fmla="*/ 57 h 65"/>
                    <a:gd name="T2" fmla="*/ 8 w 139"/>
                    <a:gd name="T3" fmla="*/ 44 h 65"/>
                    <a:gd name="T4" fmla="*/ 124 w 139"/>
                    <a:gd name="T5" fmla="*/ 2 h 65"/>
                    <a:gd name="T6" fmla="*/ 137 w 139"/>
                    <a:gd name="T7" fmla="*/ 8 h 65"/>
                    <a:gd name="T8" fmla="*/ 137 w 139"/>
                    <a:gd name="T9" fmla="*/ 8 h 65"/>
                    <a:gd name="T10" fmla="*/ 131 w 139"/>
                    <a:gd name="T11" fmla="*/ 20 h 65"/>
                    <a:gd name="T12" fmla="*/ 15 w 139"/>
                    <a:gd name="T13" fmla="*/ 63 h 65"/>
                    <a:gd name="T14" fmla="*/ 2 w 139"/>
                    <a:gd name="T15" fmla="*/ 57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9" h="65">
                      <a:moveTo>
                        <a:pt x="2" y="57"/>
                      </a:moveTo>
                      <a:cubicBezTo>
                        <a:pt x="0" y="52"/>
                        <a:pt x="3" y="46"/>
                        <a:pt x="8" y="44"/>
                      </a:cubicBezTo>
                      <a:cubicBezTo>
                        <a:pt x="124" y="2"/>
                        <a:pt x="124" y="2"/>
                        <a:pt x="124" y="2"/>
                      </a:cubicBezTo>
                      <a:cubicBezTo>
                        <a:pt x="130" y="0"/>
                        <a:pt x="135" y="2"/>
                        <a:pt x="137" y="8"/>
                      </a:cubicBezTo>
                      <a:cubicBezTo>
                        <a:pt x="137" y="8"/>
                        <a:pt x="137" y="8"/>
                        <a:pt x="137" y="8"/>
                      </a:cubicBezTo>
                      <a:cubicBezTo>
                        <a:pt x="139" y="13"/>
                        <a:pt x="136" y="18"/>
                        <a:pt x="131" y="20"/>
                      </a:cubicBezTo>
                      <a:cubicBezTo>
                        <a:pt x="15" y="63"/>
                        <a:pt x="15" y="63"/>
                        <a:pt x="15" y="63"/>
                      </a:cubicBezTo>
                      <a:cubicBezTo>
                        <a:pt x="9" y="65"/>
                        <a:pt x="4" y="62"/>
                        <a:pt x="2" y="57"/>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14" name="Freeform 145">
                  <a:extLst>
                    <a:ext uri="{FF2B5EF4-FFF2-40B4-BE49-F238E27FC236}">
                      <a16:creationId xmlns="" xmlns:a16="http://schemas.microsoft.com/office/drawing/2014/main" id="{FBCD33D1-86AB-463D-B6C3-F1C4616A0805}"/>
                    </a:ext>
                  </a:extLst>
                </p:cNvPr>
                <p:cNvSpPr>
                  <a:spLocks/>
                </p:cNvSpPr>
                <p:nvPr/>
              </p:nvSpPr>
              <p:spPr bwMode="auto">
                <a:xfrm>
                  <a:off x="4569" y="3464"/>
                  <a:ext cx="303" cy="208"/>
                </a:xfrm>
                <a:custGeom>
                  <a:avLst/>
                  <a:gdLst>
                    <a:gd name="T0" fmla="*/ 2 w 128"/>
                    <a:gd name="T1" fmla="*/ 82 h 88"/>
                    <a:gd name="T2" fmla="*/ 6 w 128"/>
                    <a:gd name="T3" fmla="*/ 68 h 88"/>
                    <a:gd name="T4" fmla="*/ 111 w 128"/>
                    <a:gd name="T5" fmla="*/ 3 h 88"/>
                    <a:gd name="T6" fmla="*/ 125 w 128"/>
                    <a:gd name="T7" fmla="*/ 6 h 88"/>
                    <a:gd name="T8" fmla="*/ 125 w 128"/>
                    <a:gd name="T9" fmla="*/ 6 h 88"/>
                    <a:gd name="T10" fmla="*/ 121 w 128"/>
                    <a:gd name="T11" fmla="*/ 20 h 88"/>
                    <a:gd name="T12" fmla="*/ 16 w 128"/>
                    <a:gd name="T13" fmla="*/ 85 h 88"/>
                    <a:gd name="T14" fmla="*/ 2 w 128"/>
                    <a:gd name="T15" fmla="*/ 82 h 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 h="88">
                      <a:moveTo>
                        <a:pt x="2" y="82"/>
                      </a:moveTo>
                      <a:cubicBezTo>
                        <a:pt x="0" y="77"/>
                        <a:pt x="1" y="71"/>
                        <a:pt x="6" y="68"/>
                      </a:cubicBezTo>
                      <a:cubicBezTo>
                        <a:pt x="111" y="3"/>
                        <a:pt x="111" y="3"/>
                        <a:pt x="111" y="3"/>
                      </a:cubicBezTo>
                      <a:cubicBezTo>
                        <a:pt x="116" y="0"/>
                        <a:pt x="122" y="1"/>
                        <a:pt x="125" y="6"/>
                      </a:cubicBezTo>
                      <a:cubicBezTo>
                        <a:pt x="125" y="6"/>
                        <a:pt x="125" y="6"/>
                        <a:pt x="125" y="6"/>
                      </a:cubicBezTo>
                      <a:cubicBezTo>
                        <a:pt x="128" y="10"/>
                        <a:pt x="126" y="17"/>
                        <a:pt x="121" y="20"/>
                      </a:cubicBezTo>
                      <a:cubicBezTo>
                        <a:pt x="16" y="85"/>
                        <a:pt x="16" y="85"/>
                        <a:pt x="16" y="85"/>
                      </a:cubicBezTo>
                      <a:cubicBezTo>
                        <a:pt x="12" y="88"/>
                        <a:pt x="5" y="87"/>
                        <a:pt x="2" y="82"/>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15" name="Freeform 146">
                  <a:extLst>
                    <a:ext uri="{FF2B5EF4-FFF2-40B4-BE49-F238E27FC236}">
                      <a16:creationId xmlns="" xmlns:a16="http://schemas.microsoft.com/office/drawing/2014/main" id="{E68EFE36-BA9B-4DDA-B92D-6CC64EC87BFD}"/>
                    </a:ext>
                  </a:extLst>
                </p:cNvPr>
                <p:cNvSpPr>
                  <a:spLocks/>
                </p:cNvSpPr>
                <p:nvPr/>
              </p:nvSpPr>
              <p:spPr bwMode="auto">
                <a:xfrm>
                  <a:off x="4862" y="3227"/>
                  <a:ext cx="263" cy="256"/>
                </a:xfrm>
                <a:custGeom>
                  <a:avLst/>
                  <a:gdLst>
                    <a:gd name="T0" fmla="*/ 4 w 111"/>
                    <a:gd name="T1" fmla="*/ 104 h 108"/>
                    <a:gd name="T2" fmla="*/ 4 w 111"/>
                    <a:gd name="T3" fmla="*/ 90 h 108"/>
                    <a:gd name="T4" fmla="*/ 93 w 111"/>
                    <a:gd name="T5" fmla="*/ 3 h 108"/>
                    <a:gd name="T6" fmla="*/ 107 w 111"/>
                    <a:gd name="T7" fmla="*/ 4 h 108"/>
                    <a:gd name="T8" fmla="*/ 107 w 111"/>
                    <a:gd name="T9" fmla="*/ 4 h 108"/>
                    <a:gd name="T10" fmla="*/ 107 w 111"/>
                    <a:gd name="T11" fmla="*/ 18 h 108"/>
                    <a:gd name="T12" fmla="*/ 18 w 111"/>
                    <a:gd name="T13" fmla="*/ 104 h 108"/>
                    <a:gd name="T14" fmla="*/ 4 w 111"/>
                    <a:gd name="T15" fmla="*/ 104 h 1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 h="108">
                      <a:moveTo>
                        <a:pt x="4" y="104"/>
                      </a:moveTo>
                      <a:cubicBezTo>
                        <a:pt x="0" y="100"/>
                        <a:pt x="0" y="93"/>
                        <a:pt x="4" y="90"/>
                      </a:cubicBezTo>
                      <a:cubicBezTo>
                        <a:pt x="93" y="3"/>
                        <a:pt x="93" y="3"/>
                        <a:pt x="93" y="3"/>
                      </a:cubicBezTo>
                      <a:cubicBezTo>
                        <a:pt x="97" y="0"/>
                        <a:pt x="103" y="0"/>
                        <a:pt x="107" y="4"/>
                      </a:cubicBezTo>
                      <a:cubicBezTo>
                        <a:pt x="107" y="4"/>
                        <a:pt x="107" y="4"/>
                        <a:pt x="107" y="4"/>
                      </a:cubicBezTo>
                      <a:cubicBezTo>
                        <a:pt x="111" y="8"/>
                        <a:pt x="111" y="14"/>
                        <a:pt x="107" y="18"/>
                      </a:cubicBezTo>
                      <a:cubicBezTo>
                        <a:pt x="18" y="104"/>
                        <a:pt x="18" y="104"/>
                        <a:pt x="18" y="104"/>
                      </a:cubicBezTo>
                      <a:cubicBezTo>
                        <a:pt x="14" y="108"/>
                        <a:pt x="7" y="108"/>
                        <a:pt x="4" y="104"/>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16" name="Freeform 147">
                  <a:extLst>
                    <a:ext uri="{FF2B5EF4-FFF2-40B4-BE49-F238E27FC236}">
                      <a16:creationId xmlns="" xmlns:a16="http://schemas.microsoft.com/office/drawing/2014/main" id="{E3BC2038-AB6A-468C-8432-83C90EB4FD74}"/>
                    </a:ext>
                  </a:extLst>
                </p:cNvPr>
                <p:cNvSpPr>
                  <a:spLocks/>
                </p:cNvSpPr>
                <p:nvPr/>
              </p:nvSpPr>
              <p:spPr bwMode="auto">
                <a:xfrm>
                  <a:off x="5109" y="2941"/>
                  <a:ext cx="217" cy="296"/>
                </a:xfrm>
                <a:custGeom>
                  <a:avLst/>
                  <a:gdLst>
                    <a:gd name="T0" fmla="*/ 6 w 92"/>
                    <a:gd name="T1" fmla="*/ 122 h 125"/>
                    <a:gd name="T2" fmla="*/ 3 w 92"/>
                    <a:gd name="T3" fmla="*/ 108 h 125"/>
                    <a:gd name="T4" fmla="*/ 72 w 92"/>
                    <a:gd name="T5" fmla="*/ 5 h 125"/>
                    <a:gd name="T6" fmla="*/ 86 w 92"/>
                    <a:gd name="T7" fmla="*/ 3 h 125"/>
                    <a:gd name="T8" fmla="*/ 86 w 92"/>
                    <a:gd name="T9" fmla="*/ 3 h 125"/>
                    <a:gd name="T10" fmla="*/ 89 w 92"/>
                    <a:gd name="T11" fmla="*/ 16 h 125"/>
                    <a:gd name="T12" fmla="*/ 19 w 92"/>
                    <a:gd name="T13" fmla="*/ 119 h 125"/>
                    <a:gd name="T14" fmla="*/ 6 w 92"/>
                    <a:gd name="T15" fmla="*/ 122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125">
                      <a:moveTo>
                        <a:pt x="6" y="122"/>
                      </a:moveTo>
                      <a:cubicBezTo>
                        <a:pt x="1" y="119"/>
                        <a:pt x="0" y="113"/>
                        <a:pt x="3" y="108"/>
                      </a:cubicBezTo>
                      <a:cubicBezTo>
                        <a:pt x="72" y="5"/>
                        <a:pt x="72" y="5"/>
                        <a:pt x="72" y="5"/>
                      </a:cubicBezTo>
                      <a:cubicBezTo>
                        <a:pt x="75" y="1"/>
                        <a:pt x="82" y="0"/>
                        <a:pt x="86" y="3"/>
                      </a:cubicBezTo>
                      <a:cubicBezTo>
                        <a:pt x="86" y="3"/>
                        <a:pt x="86" y="3"/>
                        <a:pt x="86" y="3"/>
                      </a:cubicBezTo>
                      <a:cubicBezTo>
                        <a:pt x="91" y="6"/>
                        <a:pt x="92" y="12"/>
                        <a:pt x="89" y="16"/>
                      </a:cubicBezTo>
                      <a:cubicBezTo>
                        <a:pt x="19" y="119"/>
                        <a:pt x="19" y="119"/>
                        <a:pt x="19" y="119"/>
                      </a:cubicBezTo>
                      <a:cubicBezTo>
                        <a:pt x="16" y="124"/>
                        <a:pt x="10" y="125"/>
                        <a:pt x="6" y="122"/>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17" name="Freeform 148">
                  <a:extLst>
                    <a:ext uri="{FF2B5EF4-FFF2-40B4-BE49-F238E27FC236}">
                      <a16:creationId xmlns="" xmlns:a16="http://schemas.microsoft.com/office/drawing/2014/main" id="{5B1DB9C1-4DE7-4C5F-83D7-BE26DD44C214}"/>
                    </a:ext>
                  </a:extLst>
                </p:cNvPr>
                <p:cNvSpPr>
                  <a:spLocks/>
                </p:cNvSpPr>
                <p:nvPr/>
              </p:nvSpPr>
              <p:spPr bwMode="auto">
                <a:xfrm>
                  <a:off x="5298" y="2619"/>
                  <a:ext cx="163" cy="327"/>
                </a:xfrm>
                <a:custGeom>
                  <a:avLst/>
                  <a:gdLst>
                    <a:gd name="T0" fmla="*/ 8 w 69"/>
                    <a:gd name="T1" fmla="*/ 136 h 138"/>
                    <a:gd name="T2" fmla="*/ 2 w 69"/>
                    <a:gd name="T3" fmla="*/ 122 h 138"/>
                    <a:gd name="T4" fmla="*/ 49 w 69"/>
                    <a:gd name="T5" fmla="*/ 8 h 138"/>
                    <a:gd name="T6" fmla="*/ 62 w 69"/>
                    <a:gd name="T7" fmla="*/ 2 h 138"/>
                    <a:gd name="T8" fmla="*/ 62 w 69"/>
                    <a:gd name="T9" fmla="*/ 2 h 138"/>
                    <a:gd name="T10" fmla="*/ 67 w 69"/>
                    <a:gd name="T11" fmla="*/ 15 h 138"/>
                    <a:gd name="T12" fmla="*/ 21 w 69"/>
                    <a:gd name="T13" fmla="*/ 130 h 138"/>
                    <a:gd name="T14" fmla="*/ 8 w 69"/>
                    <a:gd name="T15" fmla="*/ 136 h 1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138">
                      <a:moveTo>
                        <a:pt x="8" y="136"/>
                      </a:moveTo>
                      <a:cubicBezTo>
                        <a:pt x="3" y="133"/>
                        <a:pt x="0" y="128"/>
                        <a:pt x="2" y="122"/>
                      </a:cubicBezTo>
                      <a:cubicBezTo>
                        <a:pt x="49" y="8"/>
                        <a:pt x="49" y="8"/>
                        <a:pt x="49" y="8"/>
                      </a:cubicBezTo>
                      <a:cubicBezTo>
                        <a:pt x="51" y="2"/>
                        <a:pt x="57" y="0"/>
                        <a:pt x="62" y="2"/>
                      </a:cubicBezTo>
                      <a:cubicBezTo>
                        <a:pt x="62" y="2"/>
                        <a:pt x="62" y="2"/>
                        <a:pt x="62" y="2"/>
                      </a:cubicBezTo>
                      <a:cubicBezTo>
                        <a:pt x="67" y="4"/>
                        <a:pt x="69" y="10"/>
                        <a:pt x="67" y="15"/>
                      </a:cubicBezTo>
                      <a:cubicBezTo>
                        <a:pt x="21" y="130"/>
                        <a:pt x="21" y="130"/>
                        <a:pt x="21" y="130"/>
                      </a:cubicBezTo>
                      <a:cubicBezTo>
                        <a:pt x="19" y="135"/>
                        <a:pt x="13" y="138"/>
                        <a:pt x="8" y="136"/>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18" name="Freeform 149">
                  <a:extLst>
                    <a:ext uri="{FF2B5EF4-FFF2-40B4-BE49-F238E27FC236}">
                      <a16:creationId xmlns="" xmlns:a16="http://schemas.microsoft.com/office/drawing/2014/main" id="{C834C89B-ACA5-4CA0-8729-AEF748439055}"/>
                    </a:ext>
                  </a:extLst>
                </p:cNvPr>
                <p:cNvSpPr>
                  <a:spLocks/>
                </p:cNvSpPr>
                <p:nvPr/>
              </p:nvSpPr>
              <p:spPr bwMode="auto">
                <a:xfrm>
                  <a:off x="5426" y="2278"/>
                  <a:ext cx="102" cy="341"/>
                </a:xfrm>
                <a:custGeom>
                  <a:avLst/>
                  <a:gdLst>
                    <a:gd name="T0" fmla="*/ 9 w 43"/>
                    <a:gd name="T1" fmla="*/ 143 h 144"/>
                    <a:gd name="T2" fmla="*/ 1 w 43"/>
                    <a:gd name="T3" fmla="*/ 131 h 144"/>
                    <a:gd name="T4" fmla="*/ 22 w 43"/>
                    <a:gd name="T5" fmla="*/ 9 h 144"/>
                    <a:gd name="T6" fmla="*/ 34 w 43"/>
                    <a:gd name="T7" fmla="*/ 1 h 144"/>
                    <a:gd name="T8" fmla="*/ 34 w 43"/>
                    <a:gd name="T9" fmla="*/ 1 h 144"/>
                    <a:gd name="T10" fmla="*/ 42 w 43"/>
                    <a:gd name="T11" fmla="*/ 12 h 144"/>
                    <a:gd name="T12" fmla="*/ 21 w 43"/>
                    <a:gd name="T13" fmla="*/ 134 h 144"/>
                    <a:gd name="T14" fmla="*/ 9 w 43"/>
                    <a:gd name="T15" fmla="*/ 143 h 1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144">
                      <a:moveTo>
                        <a:pt x="9" y="143"/>
                      </a:moveTo>
                      <a:cubicBezTo>
                        <a:pt x="4" y="142"/>
                        <a:pt x="0" y="136"/>
                        <a:pt x="1" y="131"/>
                      </a:cubicBezTo>
                      <a:cubicBezTo>
                        <a:pt x="22" y="9"/>
                        <a:pt x="22" y="9"/>
                        <a:pt x="22" y="9"/>
                      </a:cubicBezTo>
                      <a:cubicBezTo>
                        <a:pt x="23" y="3"/>
                        <a:pt x="29" y="0"/>
                        <a:pt x="34" y="1"/>
                      </a:cubicBezTo>
                      <a:cubicBezTo>
                        <a:pt x="34" y="1"/>
                        <a:pt x="34" y="1"/>
                        <a:pt x="34" y="1"/>
                      </a:cubicBezTo>
                      <a:cubicBezTo>
                        <a:pt x="39" y="2"/>
                        <a:pt x="43" y="7"/>
                        <a:pt x="42" y="12"/>
                      </a:cubicBezTo>
                      <a:cubicBezTo>
                        <a:pt x="21" y="134"/>
                        <a:pt x="21" y="134"/>
                        <a:pt x="21" y="134"/>
                      </a:cubicBezTo>
                      <a:cubicBezTo>
                        <a:pt x="20" y="140"/>
                        <a:pt x="14" y="144"/>
                        <a:pt x="9" y="143"/>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19" name="Freeform 150">
                  <a:extLst>
                    <a:ext uri="{FF2B5EF4-FFF2-40B4-BE49-F238E27FC236}">
                      <a16:creationId xmlns="" xmlns:a16="http://schemas.microsoft.com/office/drawing/2014/main" id="{3E411D02-4FAF-4EE9-97C5-25620E57DDF9}"/>
                    </a:ext>
                  </a:extLst>
                </p:cNvPr>
                <p:cNvSpPr>
                  <a:spLocks/>
                </p:cNvSpPr>
                <p:nvPr/>
              </p:nvSpPr>
              <p:spPr bwMode="auto">
                <a:xfrm>
                  <a:off x="5473" y="1930"/>
                  <a:ext cx="57" cy="341"/>
                </a:xfrm>
                <a:custGeom>
                  <a:avLst/>
                  <a:gdLst>
                    <a:gd name="T0" fmla="*/ 14 w 24"/>
                    <a:gd name="T1" fmla="*/ 144 h 144"/>
                    <a:gd name="T2" fmla="*/ 4 w 24"/>
                    <a:gd name="T3" fmla="*/ 135 h 144"/>
                    <a:gd name="T4" fmla="*/ 0 w 24"/>
                    <a:gd name="T5" fmla="*/ 11 h 144"/>
                    <a:gd name="T6" fmla="*/ 9 w 24"/>
                    <a:gd name="T7" fmla="*/ 0 h 144"/>
                    <a:gd name="T8" fmla="*/ 9 w 24"/>
                    <a:gd name="T9" fmla="*/ 0 h 144"/>
                    <a:gd name="T10" fmla="*/ 20 w 24"/>
                    <a:gd name="T11" fmla="*/ 10 h 144"/>
                    <a:gd name="T12" fmla="*/ 24 w 24"/>
                    <a:gd name="T13" fmla="*/ 134 h 144"/>
                    <a:gd name="T14" fmla="*/ 14 w 24"/>
                    <a:gd name="T15" fmla="*/ 144 h 1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144">
                      <a:moveTo>
                        <a:pt x="14" y="144"/>
                      </a:moveTo>
                      <a:cubicBezTo>
                        <a:pt x="9" y="144"/>
                        <a:pt x="4" y="140"/>
                        <a:pt x="4" y="135"/>
                      </a:cubicBezTo>
                      <a:cubicBezTo>
                        <a:pt x="0" y="11"/>
                        <a:pt x="0" y="11"/>
                        <a:pt x="0" y="11"/>
                      </a:cubicBezTo>
                      <a:cubicBezTo>
                        <a:pt x="0" y="5"/>
                        <a:pt x="4" y="0"/>
                        <a:pt x="9" y="0"/>
                      </a:cubicBezTo>
                      <a:cubicBezTo>
                        <a:pt x="9" y="0"/>
                        <a:pt x="9" y="0"/>
                        <a:pt x="9" y="0"/>
                      </a:cubicBezTo>
                      <a:cubicBezTo>
                        <a:pt x="15" y="0"/>
                        <a:pt x="20" y="4"/>
                        <a:pt x="20" y="10"/>
                      </a:cubicBezTo>
                      <a:cubicBezTo>
                        <a:pt x="24" y="134"/>
                        <a:pt x="24" y="134"/>
                        <a:pt x="24" y="134"/>
                      </a:cubicBezTo>
                      <a:cubicBezTo>
                        <a:pt x="24" y="139"/>
                        <a:pt x="20" y="144"/>
                        <a:pt x="14" y="144"/>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20" name="Freeform 151">
                  <a:extLst>
                    <a:ext uri="{FF2B5EF4-FFF2-40B4-BE49-F238E27FC236}">
                      <a16:creationId xmlns="" xmlns:a16="http://schemas.microsoft.com/office/drawing/2014/main" id="{98A8A36A-DB36-4D55-A14F-7793A54CAE13}"/>
                    </a:ext>
                  </a:extLst>
                </p:cNvPr>
                <p:cNvSpPr>
                  <a:spLocks/>
                </p:cNvSpPr>
                <p:nvPr/>
              </p:nvSpPr>
              <p:spPr bwMode="auto">
                <a:xfrm>
                  <a:off x="5393" y="1590"/>
                  <a:ext cx="123" cy="336"/>
                </a:xfrm>
                <a:custGeom>
                  <a:avLst/>
                  <a:gdLst>
                    <a:gd name="T0" fmla="*/ 43 w 52"/>
                    <a:gd name="T1" fmla="*/ 141 h 142"/>
                    <a:gd name="T2" fmla="*/ 31 w 52"/>
                    <a:gd name="T3" fmla="*/ 133 h 142"/>
                    <a:gd name="T4" fmla="*/ 1 w 52"/>
                    <a:gd name="T5" fmla="*/ 13 h 142"/>
                    <a:gd name="T6" fmla="*/ 8 w 52"/>
                    <a:gd name="T7" fmla="*/ 1 h 142"/>
                    <a:gd name="T8" fmla="*/ 8 w 52"/>
                    <a:gd name="T9" fmla="*/ 1 h 142"/>
                    <a:gd name="T10" fmla="*/ 20 w 52"/>
                    <a:gd name="T11" fmla="*/ 8 h 142"/>
                    <a:gd name="T12" fmla="*/ 50 w 52"/>
                    <a:gd name="T13" fmla="*/ 129 h 142"/>
                    <a:gd name="T14" fmla="*/ 43 w 52"/>
                    <a:gd name="T15" fmla="*/ 141 h 1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142">
                      <a:moveTo>
                        <a:pt x="43" y="141"/>
                      </a:moveTo>
                      <a:cubicBezTo>
                        <a:pt x="38" y="142"/>
                        <a:pt x="32" y="139"/>
                        <a:pt x="31" y="133"/>
                      </a:cubicBezTo>
                      <a:cubicBezTo>
                        <a:pt x="1" y="13"/>
                        <a:pt x="1" y="13"/>
                        <a:pt x="1" y="13"/>
                      </a:cubicBezTo>
                      <a:cubicBezTo>
                        <a:pt x="0" y="8"/>
                        <a:pt x="3" y="2"/>
                        <a:pt x="8" y="1"/>
                      </a:cubicBezTo>
                      <a:cubicBezTo>
                        <a:pt x="8" y="1"/>
                        <a:pt x="8" y="1"/>
                        <a:pt x="8" y="1"/>
                      </a:cubicBezTo>
                      <a:cubicBezTo>
                        <a:pt x="14" y="0"/>
                        <a:pt x="19" y="3"/>
                        <a:pt x="20" y="8"/>
                      </a:cubicBezTo>
                      <a:cubicBezTo>
                        <a:pt x="50" y="129"/>
                        <a:pt x="50" y="129"/>
                        <a:pt x="50" y="129"/>
                      </a:cubicBezTo>
                      <a:cubicBezTo>
                        <a:pt x="52" y="134"/>
                        <a:pt x="48" y="139"/>
                        <a:pt x="43" y="141"/>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21" name="Freeform 152">
                  <a:extLst>
                    <a:ext uri="{FF2B5EF4-FFF2-40B4-BE49-F238E27FC236}">
                      <a16:creationId xmlns="" xmlns:a16="http://schemas.microsoft.com/office/drawing/2014/main" id="{DAD0AAAF-D205-49B3-AFE6-08F3B3BD6F54}"/>
                    </a:ext>
                  </a:extLst>
                </p:cNvPr>
                <p:cNvSpPr>
                  <a:spLocks/>
                </p:cNvSpPr>
                <p:nvPr/>
              </p:nvSpPr>
              <p:spPr bwMode="auto">
                <a:xfrm>
                  <a:off x="5243" y="1272"/>
                  <a:ext cx="183" cy="318"/>
                </a:xfrm>
                <a:custGeom>
                  <a:avLst/>
                  <a:gdLst>
                    <a:gd name="T0" fmla="*/ 70 w 77"/>
                    <a:gd name="T1" fmla="*/ 131 h 134"/>
                    <a:gd name="T2" fmla="*/ 57 w 77"/>
                    <a:gd name="T3" fmla="*/ 127 h 134"/>
                    <a:gd name="T4" fmla="*/ 2 w 77"/>
                    <a:gd name="T5" fmla="*/ 15 h 134"/>
                    <a:gd name="T6" fmla="*/ 7 w 77"/>
                    <a:gd name="T7" fmla="*/ 2 h 134"/>
                    <a:gd name="T8" fmla="*/ 7 w 77"/>
                    <a:gd name="T9" fmla="*/ 2 h 134"/>
                    <a:gd name="T10" fmla="*/ 20 w 77"/>
                    <a:gd name="T11" fmla="*/ 7 h 134"/>
                    <a:gd name="T12" fmla="*/ 75 w 77"/>
                    <a:gd name="T13" fmla="*/ 118 h 134"/>
                    <a:gd name="T14" fmla="*/ 70 w 77"/>
                    <a:gd name="T15" fmla="*/ 131 h 1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134">
                      <a:moveTo>
                        <a:pt x="70" y="131"/>
                      </a:moveTo>
                      <a:cubicBezTo>
                        <a:pt x="65" y="134"/>
                        <a:pt x="59" y="132"/>
                        <a:pt x="57" y="127"/>
                      </a:cubicBezTo>
                      <a:cubicBezTo>
                        <a:pt x="2" y="15"/>
                        <a:pt x="2" y="15"/>
                        <a:pt x="2" y="15"/>
                      </a:cubicBezTo>
                      <a:cubicBezTo>
                        <a:pt x="0" y="10"/>
                        <a:pt x="2" y="4"/>
                        <a:pt x="7" y="2"/>
                      </a:cubicBezTo>
                      <a:cubicBezTo>
                        <a:pt x="7" y="2"/>
                        <a:pt x="7" y="2"/>
                        <a:pt x="7" y="2"/>
                      </a:cubicBezTo>
                      <a:cubicBezTo>
                        <a:pt x="12" y="0"/>
                        <a:pt x="18" y="2"/>
                        <a:pt x="20" y="7"/>
                      </a:cubicBezTo>
                      <a:cubicBezTo>
                        <a:pt x="75" y="118"/>
                        <a:pt x="75" y="118"/>
                        <a:pt x="75" y="118"/>
                      </a:cubicBezTo>
                      <a:cubicBezTo>
                        <a:pt x="77" y="123"/>
                        <a:pt x="75" y="129"/>
                        <a:pt x="70" y="131"/>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22" name="Freeform 153">
                  <a:extLst>
                    <a:ext uri="{FF2B5EF4-FFF2-40B4-BE49-F238E27FC236}">
                      <a16:creationId xmlns="" xmlns:a16="http://schemas.microsoft.com/office/drawing/2014/main" id="{ADA9D8F7-44EE-414E-8927-7DD5688B750D}"/>
                    </a:ext>
                  </a:extLst>
                </p:cNvPr>
                <p:cNvSpPr>
                  <a:spLocks/>
                </p:cNvSpPr>
                <p:nvPr/>
              </p:nvSpPr>
              <p:spPr bwMode="auto">
                <a:xfrm>
                  <a:off x="5033" y="993"/>
                  <a:ext cx="234" cy="284"/>
                </a:xfrm>
                <a:custGeom>
                  <a:avLst/>
                  <a:gdLst>
                    <a:gd name="T0" fmla="*/ 94 w 99"/>
                    <a:gd name="T1" fmla="*/ 117 h 120"/>
                    <a:gd name="T2" fmla="*/ 80 w 99"/>
                    <a:gd name="T3" fmla="*/ 115 h 120"/>
                    <a:gd name="T4" fmla="*/ 4 w 99"/>
                    <a:gd name="T5" fmla="*/ 17 h 120"/>
                    <a:gd name="T6" fmla="*/ 6 w 99"/>
                    <a:gd name="T7" fmla="*/ 3 h 120"/>
                    <a:gd name="T8" fmla="*/ 6 w 99"/>
                    <a:gd name="T9" fmla="*/ 3 h 120"/>
                    <a:gd name="T10" fmla="*/ 20 w 99"/>
                    <a:gd name="T11" fmla="*/ 5 h 120"/>
                    <a:gd name="T12" fmla="*/ 96 w 99"/>
                    <a:gd name="T13" fmla="*/ 103 h 120"/>
                    <a:gd name="T14" fmla="*/ 94 w 99"/>
                    <a:gd name="T15" fmla="*/ 117 h 1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 h="120">
                      <a:moveTo>
                        <a:pt x="94" y="117"/>
                      </a:moveTo>
                      <a:cubicBezTo>
                        <a:pt x="90" y="120"/>
                        <a:pt x="84" y="120"/>
                        <a:pt x="80" y="115"/>
                      </a:cubicBezTo>
                      <a:cubicBezTo>
                        <a:pt x="4" y="17"/>
                        <a:pt x="4" y="17"/>
                        <a:pt x="4" y="17"/>
                      </a:cubicBezTo>
                      <a:cubicBezTo>
                        <a:pt x="0" y="13"/>
                        <a:pt x="1" y="7"/>
                        <a:pt x="6" y="3"/>
                      </a:cubicBezTo>
                      <a:cubicBezTo>
                        <a:pt x="6" y="3"/>
                        <a:pt x="6" y="3"/>
                        <a:pt x="6" y="3"/>
                      </a:cubicBezTo>
                      <a:cubicBezTo>
                        <a:pt x="10" y="0"/>
                        <a:pt x="16" y="1"/>
                        <a:pt x="20" y="5"/>
                      </a:cubicBezTo>
                      <a:cubicBezTo>
                        <a:pt x="96" y="103"/>
                        <a:pt x="96" y="103"/>
                        <a:pt x="96" y="103"/>
                      </a:cubicBezTo>
                      <a:cubicBezTo>
                        <a:pt x="99" y="107"/>
                        <a:pt x="99" y="114"/>
                        <a:pt x="94" y="117"/>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23" name="Freeform 154">
                  <a:extLst>
                    <a:ext uri="{FF2B5EF4-FFF2-40B4-BE49-F238E27FC236}">
                      <a16:creationId xmlns="" xmlns:a16="http://schemas.microsoft.com/office/drawing/2014/main" id="{B634516A-D2EB-4609-B25E-0E44905362E6}"/>
                    </a:ext>
                  </a:extLst>
                </p:cNvPr>
                <p:cNvSpPr>
                  <a:spLocks/>
                </p:cNvSpPr>
                <p:nvPr/>
              </p:nvSpPr>
              <p:spPr bwMode="auto">
                <a:xfrm>
                  <a:off x="4770" y="764"/>
                  <a:ext cx="279" cy="243"/>
                </a:xfrm>
                <a:custGeom>
                  <a:avLst/>
                  <a:gdLst>
                    <a:gd name="T0" fmla="*/ 114 w 118"/>
                    <a:gd name="T1" fmla="*/ 98 h 103"/>
                    <a:gd name="T2" fmla="*/ 100 w 118"/>
                    <a:gd name="T3" fmla="*/ 99 h 103"/>
                    <a:gd name="T4" fmla="*/ 5 w 118"/>
                    <a:gd name="T5" fmla="*/ 19 h 103"/>
                    <a:gd name="T6" fmla="*/ 4 w 118"/>
                    <a:gd name="T7" fmla="*/ 5 h 103"/>
                    <a:gd name="T8" fmla="*/ 4 w 118"/>
                    <a:gd name="T9" fmla="*/ 5 h 103"/>
                    <a:gd name="T10" fmla="*/ 18 w 118"/>
                    <a:gd name="T11" fmla="*/ 4 h 103"/>
                    <a:gd name="T12" fmla="*/ 113 w 118"/>
                    <a:gd name="T13" fmla="*/ 84 h 103"/>
                    <a:gd name="T14" fmla="*/ 114 w 118"/>
                    <a:gd name="T15" fmla="*/ 98 h 1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8" h="103">
                      <a:moveTo>
                        <a:pt x="114" y="98"/>
                      </a:moveTo>
                      <a:cubicBezTo>
                        <a:pt x="111" y="102"/>
                        <a:pt x="104" y="103"/>
                        <a:pt x="100" y="99"/>
                      </a:cubicBezTo>
                      <a:cubicBezTo>
                        <a:pt x="5" y="19"/>
                        <a:pt x="5" y="19"/>
                        <a:pt x="5" y="19"/>
                      </a:cubicBezTo>
                      <a:cubicBezTo>
                        <a:pt x="1" y="16"/>
                        <a:pt x="0" y="9"/>
                        <a:pt x="4" y="5"/>
                      </a:cubicBezTo>
                      <a:cubicBezTo>
                        <a:pt x="4" y="5"/>
                        <a:pt x="4" y="5"/>
                        <a:pt x="4" y="5"/>
                      </a:cubicBezTo>
                      <a:cubicBezTo>
                        <a:pt x="7" y="1"/>
                        <a:pt x="14" y="0"/>
                        <a:pt x="18" y="4"/>
                      </a:cubicBezTo>
                      <a:cubicBezTo>
                        <a:pt x="113" y="84"/>
                        <a:pt x="113" y="84"/>
                        <a:pt x="113" y="84"/>
                      </a:cubicBezTo>
                      <a:cubicBezTo>
                        <a:pt x="117" y="87"/>
                        <a:pt x="118" y="94"/>
                        <a:pt x="114" y="98"/>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24" name="Freeform 155">
                  <a:extLst>
                    <a:ext uri="{FF2B5EF4-FFF2-40B4-BE49-F238E27FC236}">
                      <a16:creationId xmlns="" xmlns:a16="http://schemas.microsoft.com/office/drawing/2014/main" id="{AD28978D-BE17-4EF1-A57F-395D6ADCFC79}"/>
                    </a:ext>
                  </a:extLst>
                </p:cNvPr>
                <p:cNvSpPr>
                  <a:spLocks/>
                </p:cNvSpPr>
                <p:nvPr/>
              </p:nvSpPr>
              <p:spPr bwMode="auto">
                <a:xfrm>
                  <a:off x="4465" y="596"/>
                  <a:ext cx="315" cy="191"/>
                </a:xfrm>
                <a:custGeom>
                  <a:avLst/>
                  <a:gdLst>
                    <a:gd name="T0" fmla="*/ 130 w 133"/>
                    <a:gd name="T1" fmla="*/ 74 h 81"/>
                    <a:gd name="T2" fmla="*/ 116 w 133"/>
                    <a:gd name="T3" fmla="*/ 78 h 81"/>
                    <a:gd name="T4" fmla="*/ 7 w 133"/>
                    <a:gd name="T5" fmla="*/ 20 h 81"/>
                    <a:gd name="T6" fmla="*/ 3 w 133"/>
                    <a:gd name="T7" fmla="*/ 6 h 81"/>
                    <a:gd name="T8" fmla="*/ 3 w 133"/>
                    <a:gd name="T9" fmla="*/ 6 h 81"/>
                    <a:gd name="T10" fmla="*/ 16 w 133"/>
                    <a:gd name="T11" fmla="*/ 2 h 81"/>
                    <a:gd name="T12" fmla="*/ 126 w 133"/>
                    <a:gd name="T13" fmla="*/ 61 h 81"/>
                    <a:gd name="T14" fmla="*/ 130 w 133"/>
                    <a:gd name="T15" fmla="*/ 74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3" h="81">
                      <a:moveTo>
                        <a:pt x="130" y="74"/>
                      </a:moveTo>
                      <a:cubicBezTo>
                        <a:pt x="127" y="79"/>
                        <a:pt x="121" y="81"/>
                        <a:pt x="116" y="78"/>
                      </a:cubicBezTo>
                      <a:cubicBezTo>
                        <a:pt x="7" y="20"/>
                        <a:pt x="7" y="20"/>
                        <a:pt x="7" y="20"/>
                      </a:cubicBezTo>
                      <a:cubicBezTo>
                        <a:pt x="2" y="17"/>
                        <a:pt x="0" y="11"/>
                        <a:pt x="3" y="6"/>
                      </a:cubicBezTo>
                      <a:cubicBezTo>
                        <a:pt x="3" y="6"/>
                        <a:pt x="3" y="6"/>
                        <a:pt x="3" y="6"/>
                      </a:cubicBezTo>
                      <a:cubicBezTo>
                        <a:pt x="5" y="2"/>
                        <a:pt x="11" y="0"/>
                        <a:pt x="16" y="2"/>
                      </a:cubicBezTo>
                      <a:cubicBezTo>
                        <a:pt x="126" y="61"/>
                        <a:pt x="126" y="61"/>
                        <a:pt x="126" y="61"/>
                      </a:cubicBezTo>
                      <a:cubicBezTo>
                        <a:pt x="131" y="63"/>
                        <a:pt x="133" y="69"/>
                        <a:pt x="130" y="74"/>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25" name="Freeform 156">
                  <a:extLst>
                    <a:ext uri="{FF2B5EF4-FFF2-40B4-BE49-F238E27FC236}">
                      <a16:creationId xmlns="" xmlns:a16="http://schemas.microsoft.com/office/drawing/2014/main" id="{6511B776-581B-4820-A44A-1ACD1CD02534}"/>
                    </a:ext>
                  </a:extLst>
                </p:cNvPr>
                <p:cNvSpPr>
                  <a:spLocks/>
                </p:cNvSpPr>
                <p:nvPr/>
              </p:nvSpPr>
              <p:spPr bwMode="auto">
                <a:xfrm>
                  <a:off x="4134" y="494"/>
                  <a:ext cx="333" cy="132"/>
                </a:xfrm>
                <a:custGeom>
                  <a:avLst/>
                  <a:gdLst>
                    <a:gd name="T0" fmla="*/ 139 w 141"/>
                    <a:gd name="T1" fmla="*/ 48 h 56"/>
                    <a:gd name="T2" fmla="*/ 127 w 141"/>
                    <a:gd name="T3" fmla="*/ 55 h 56"/>
                    <a:gd name="T4" fmla="*/ 8 w 141"/>
                    <a:gd name="T5" fmla="*/ 21 h 56"/>
                    <a:gd name="T6" fmla="*/ 1 w 141"/>
                    <a:gd name="T7" fmla="*/ 8 h 56"/>
                    <a:gd name="T8" fmla="*/ 1 w 141"/>
                    <a:gd name="T9" fmla="*/ 8 h 56"/>
                    <a:gd name="T10" fmla="*/ 13 w 141"/>
                    <a:gd name="T11" fmla="*/ 1 h 56"/>
                    <a:gd name="T12" fmla="*/ 133 w 141"/>
                    <a:gd name="T13" fmla="*/ 36 h 56"/>
                    <a:gd name="T14" fmla="*/ 139 w 141"/>
                    <a:gd name="T15" fmla="*/ 48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56">
                      <a:moveTo>
                        <a:pt x="139" y="48"/>
                      </a:moveTo>
                      <a:cubicBezTo>
                        <a:pt x="138" y="53"/>
                        <a:pt x="132" y="56"/>
                        <a:pt x="127" y="55"/>
                      </a:cubicBezTo>
                      <a:cubicBezTo>
                        <a:pt x="8" y="21"/>
                        <a:pt x="8" y="21"/>
                        <a:pt x="8" y="21"/>
                      </a:cubicBezTo>
                      <a:cubicBezTo>
                        <a:pt x="3" y="19"/>
                        <a:pt x="0" y="14"/>
                        <a:pt x="1" y="8"/>
                      </a:cubicBezTo>
                      <a:cubicBezTo>
                        <a:pt x="1" y="8"/>
                        <a:pt x="1" y="8"/>
                        <a:pt x="1" y="8"/>
                      </a:cubicBezTo>
                      <a:cubicBezTo>
                        <a:pt x="3" y="3"/>
                        <a:pt x="8" y="0"/>
                        <a:pt x="13" y="1"/>
                      </a:cubicBezTo>
                      <a:cubicBezTo>
                        <a:pt x="133" y="36"/>
                        <a:pt x="133" y="36"/>
                        <a:pt x="133" y="36"/>
                      </a:cubicBezTo>
                      <a:cubicBezTo>
                        <a:pt x="138" y="37"/>
                        <a:pt x="141" y="43"/>
                        <a:pt x="139" y="48"/>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26" name="Freeform 157">
                  <a:extLst>
                    <a:ext uri="{FF2B5EF4-FFF2-40B4-BE49-F238E27FC236}">
                      <a16:creationId xmlns="" xmlns:a16="http://schemas.microsoft.com/office/drawing/2014/main" id="{2FC5DF4A-A612-4FBF-8214-EED35EC30D4D}"/>
                    </a:ext>
                  </a:extLst>
                </p:cNvPr>
                <p:cNvSpPr>
                  <a:spLocks/>
                </p:cNvSpPr>
                <p:nvPr/>
              </p:nvSpPr>
              <p:spPr bwMode="auto">
                <a:xfrm>
                  <a:off x="3786" y="465"/>
                  <a:ext cx="343" cy="69"/>
                </a:xfrm>
                <a:custGeom>
                  <a:avLst/>
                  <a:gdLst>
                    <a:gd name="T0" fmla="*/ 145 w 145"/>
                    <a:gd name="T1" fmla="*/ 20 h 29"/>
                    <a:gd name="T2" fmla="*/ 134 w 145"/>
                    <a:gd name="T3" fmla="*/ 29 h 29"/>
                    <a:gd name="T4" fmla="*/ 10 w 145"/>
                    <a:gd name="T5" fmla="*/ 20 h 29"/>
                    <a:gd name="T6" fmla="*/ 1 w 145"/>
                    <a:gd name="T7" fmla="*/ 9 h 29"/>
                    <a:gd name="T8" fmla="*/ 1 w 145"/>
                    <a:gd name="T9" fmla="*/ 9 h 29"/>
                    <a:gd name="T10" fmla="*/ 12 w 145"/>
                    <a:gd name="T11" fmla="*/ 0 h 29"/>
                    <a:gd name="T12" fmla="*/ 135 w 145"/>
                    <a:gd name="T13" fmla="*/ 9 h 29"/>
                    <a:gd name="T14" fmla="*/ 145 w 145"/>
                    <a:gd name="T15" fmla="*/ 20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5" h="29">
                      <a:moveTo>
                        <a:pt x="145" y="20"/>
                      </a:moveTo>
                      <a:cubicBezTo>
                        <a:pt x="144" y="25"/>
                        <a:pt x="139" y="29"/>
                        <a:pt x="134" y="29"/>
                      </a:cubicBezTo>
                      <a:cubicBezTo>
                        <a:pt x="10" y="20"/>
                        <a:pt x="10" y="20"/>
                        <a:pt x="10" y="20"/>
                      </a:cubicBezTo>
                      <a:cubicBezTo>
                        <a:pt x="5" y="20"/>
                        <a:pt x="0" y="15"/>
                        <a:pt x="1" y="9"/>
                      </a:cubicBezTo>
                      <a:cubicBezTo>
                        <a:pt x="1" y="9"/>
                        <a:pt x="1" y="9"/>
                        <a:pt x="1" y="9"/>
                      </a:cubicBezTo>
                      <a:cubicBezTo>
                        <a:pt x="1" y="4"/>
                        <a:pt x="6" y="0"/>
                        <a:pt x="12" y="0"/>
                      </a:cubicBezTo>
                      <a:cubicBezTo>
                        <a:pt x="135" y="9"/>
                        <a:pt x="135" y="9"/>
                        <a:pt x="135" y="9"/>
                      </a:cubicBezTo>
                      <a:cubicBezTo>
                        <a:pt x="141" y="9"/>
                        <a:pt x="145" y="14"/>
                        <a:pt x="145" y="20"/>
                      </a:cubicBezTo>
                      <a:close/>
                    </a:path>
                  </a:pathLst>
                </a:custGeom>
                <a:gradFill flip="none" rotWithShape="1">
                  <a:gsLst>
                    <a:gs pos="0">
                      <a:schemeClr val="accent3"/>
                    </a:gs>
                    <a:gs pos="100000">
                      <a:srgbClr val="021F65">
                        <a:alpha val="0"/>
                      </a:srgbClr>
                    </a:gs>
                  </a:gsLst>
                  <a:path path="circle">
                    <a:fillToRect l="100000" b="100000"/>
                  </a:path>
                  <a:tileRect t="-100000" r="-100000"/>
                </a:gra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grpSp>
          <p:grpSp>
            <p:nvGrpSpPr>
              <p:cNvPr id="692" name="组合 691">
                <a:extLst>
                  <a:ext uri="{FF2B5EF4-FFF2-40B4-BE49-F238E27FC236}">
                    <a16:creationId xmlns="" xmlns:a16="http://schemas.microsoft.com/office/drawing/2014/main" id="{CA17F937-5570-4F76-8549-FF0284C69379}"/>
                  </a:ext>
                </a:extLst>
              </p:cNvPr>
              <p:cNvGrpSpPr/>
              <p:nvPr/>
            </p:nvGrpSpPr>
            <p:grpSpPr>
              <a:xfrm>
                <a:off x="4138211" y="2008843"/>
                <a:ext cx="526838" cy="526836"/>
                <a:chOff x="3623889" y="1125021"/>
                <a:chExt cx="564634" cy="564632"/>
              </a:xfrm>
            </p:grpSpPr>
            <p:sp>
              <p:nvSpPr>
                <p:cNvPr id="693" name="任意多边形 350">
                  <a:extLst>
                    <a:ext uri="{FF2B5EF4-FFF2-40B4-BE49-F238E27FC236}">
                      <a16:creationId xmlns="" xmlns:a16="http://schemas.microsoft.com/office/drawing/2014/main" id="{411DF731-7181-4F27-8BA7-9F4020756EAD}"/>
                    </a:ext>
                  </a:extLst>
                </p:cNvPr>
                <p:cNvSpPr/>
                <p:nvPr/>
              </p:nvSpPr>
              <p:spPr>
                <a:xfrm rot="10800000">
                  <a:off x="3623889" y="1125021"/>
                  <a:ext cx="138551" cy="138550"/>
                </a:xfrm>
                <a:custGeom>
                  <a:avLst/>
                  <a:gdLst>
                    <a:gd name="connsiteX0" fmla="*/ 0 w 138551"/>
                    <a:gd name="connsiteY0" fmla="*/ 138550 h 138550"/>
                    <a:gd name="connsiteX1" fmla="*/ 0 w 138551"/>
                    <a:gd name="connsiteY1" fmla="*/ 0 h 138550"/>
                    <a:gd name="connsiteX2" fmla="*/ 138551 w 138551"/>
                    <a:gd name="connsiteY2" fmla="*/ 0 h 138550"/>
                    <a:gd name="connsiteX3" fmla="*/ 120038 w 138551"/>
                    <a:gd name="connsiteY3" fmla="*/ 34107 h 138550"/>
                    <a:gd name="connsiteX4" fmla="*/ 34107 w 138551"/>
                    <a:gd name="connsiteY4" fmla="*/ 120037 h 138550"/>
                    <a:gd name="connsiteX5" fmla="*/ 0 w 138551"/>
                    <a:gd name="connsiteY5" fmla="*/ 138550 h 138550"/>
                    <a:gd name="connsiteX0" fmla="*/ 0 w 138551"/>
                    <a:gd name="connsiteY0" fmla="*/ 0 h 138550"/>
                    <a:gd name="connsiteX1" fmla="*/ 138551 w 138551"/>
                    <a:gd name="connsiteY1" fmla="*/ 0 h 138550"/>
                    <a:gd name="connsiteX2" fmla="*/ 120038 w 138551"/>
                    <a:gd name="connsiteY2" fmla="*/ 34107 h 138550"/>
                    <a:gd name="connsiteX3" fmla="*/ 34107 w 138551"/>
                    <a:gd name="connsiteY3" fmla="*/ 120037 h 138550"/>
                    <a:gd name="connsiteX4" fmla="*/ 0 w 138551"/>
                    <a:gd name="connsiteY4" fmla="*/ 138550 h 138550"/>
                    <a:gd name="connsiteX5" fmla="*/ 91440 w 138551"/>
                    <a:gd name="connsiteY5" fmla="*/ 91440 h 138550"/>
                    <a:gd name="connsiteX0" fmla="*/ 138551 w 138551"/>
                    <a:gd name="connsiteY0" fmla="*/ 0 h 138550"/>
                    <a:gd name="connsiteX1" fmla="*/ 120038 w 138551"/>
                    <a:gd name="connsiteY1" fmla="*/ 34107 h 138550"/>
                    <a:gd name="connsiteX2" fmla="*/ 34107 w 138551"/>
                    <a:gd name="connsiteY2" fmla="*/ 120037 h 138550"/>
                    <a:gd name="connsiteX3" fmla="*/ 0 w 138551"/>
                    <a:gd name="connsiteY3" fmla="*/ 138550 h 138550"/>
                    <a:gd name="connsiteX4" fmla="*/ 91440 w 138551"/>
                    <a:gd name="connsiteY4" fmla="*/ 91440 h 138550"/>
                    <a:gd name="connsiteX0" fmla="*/ 138551 w 138551"/>
                    <a:gd name="connsiteY0" fmla="*/ 0 h 138550"/>
                    <a:gd name="connsiteX1" fmla="*/ 120038 w 138551"/>
                    <a:gd name="connsiteY1" fmla="*/ 34107 h 138550"/>
                    <a:gd name="connsiteX2" fmla="*/ 34107 w 138551"/>
                    <a:gd name="connsiteY2" fmla="*/ 120037 h 138550"/>
                    <a:gd name="connsiteX3" fmla="*/ 0 w 138551"/>
                    <a:gd name="connsiteY3" fmla="*/ 138550 h 138550"/>
                  </a:gdLst>
                  <a:ahLst/>
                  <a:cxnLst>
                    <a:cxn ang="0">
                      <a:pos x="connsiteX0" y="connsiteY0"/>
                    </a:cxn>
                    <a:cxn ang="0">
                      <a:pos x="connsiteX1" y="connsiteY1"/>
                    </a:cxn>
                    <a:cxn ang="0">
                      <a:pos x="connsiteX2" y="connsiteY2"/>
                    </a:cxn>
                    <a:cxn ang="0">
                      <a:pos x="connsiteX3" y="connsiteY3"/>
                    </a:cxn>
                  </a:cxnLst>
                  <a:rect l="l" t="t" r="r" b="b"/>
                  <a:pathLst>
                    <a:path w="138551" h="138550">
                      <a:moveTo>
                        <a:pt x="138551" y="0"/>
                      </a:moveTo>
                      <a:lnTo>
                        <a:pt x="120038" y="34107"/>
                      </a:lnTo>
                      <a:cubicBezTo>
                        <a:pt x="97170" y="67957"/>
                        <a:pt x="67957" y="97169"/>
                        <a:pt x="34107" y="120037"/>
                      </a:cubicBezTo>
                      <a:lnTo>
                        <a:pt x="0" y="138550"/>
                      </a:lnTo>
                    </a:path>
                  </a:pathLst>
                </a:custGeom>
                <a:noFill/>
                <a:ln w="19050">
                  <a:solidFill>
                    <a:schemeClr val="bg1"/>
                  </a:solidFill>
                </a:ln>
                <a:effectLst>
                  <a:outerShdw blurRad="63500" sx="102000" sy="1020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p>
              </p:txBody>
            </p:sp>
            <p:sp>
              <p:nvSpPr>
                <p:cNvPr id="694" name="任意多边形 351">
                  <a:extLst>
                    <a:ext uri="{FF2B5EF4-FFF2-40B4-BE49-F238E27FC236}">
                      <a16:creationId xmlns="" xmlns:a16="http://schemas.microsoft.com/office/drawing/2014/main" id="{F486C061-B21E-4053-9985-E0F398464298}"/>
                    </a:ext>
                  </a:extLst>
                </p:cNvPr>
                <p:cNvSpPr/>
                <p:nvPr/>
              </p:nvSpPr>
              <p:spPr>
                <a:xfrm rot="10800000">
                  <a:off x="4049972" y="1125021"/>
                  <a:ext cx="138551" cy="138550"/>
                </a:xfrm>
                <a:custGeom>
                  <a:avLst/>
                  <a:gdLst>
                    <a:gd name="connsiteX0" fmla="*/ 138551 w 138551"/>
                    <a:gd name="connsiteY0" fmla="*/ 138550 h 138550"/>
                    <a:gd name="connsiteX1" fmla="*/ 104444 w 138551"/>
                    <a:gd name="connsiteY1" fmla="*/ 120037 h 138550"/>
                    <a:gd name="connsiteX2" fmla="*/ 18513 w 138551"/>
                    <a:gd name="connsiteY2" fmla="*/ 34107 h 138550"/>
                    <a:gd name="connsiteX3" fmla="*/ 0 w 138551"/>
                    <a:gd name="connsiteY3" fmla="*/ 0 h 138550"/>
                    <a:gd name="connsiteX4" fmla="*/ 138551 w 138551"/>
                    <a:gd name="connsiteY4" fmla="*/ 0 h 138550"/>
                    <a:gd name="connsiteX5" fmla="*/ 138551 w 138551"/>
                    <a:gd name="connsiteY5" fmla="*/ 138550 h 138550"/>
                    <a:gd name="connsiteX0" fmla="*/ 138551 w 229991"/>
                    <a:gd name="connsiteY0" fmla="*/ 0 h 138550"/>
                    <a:gd name="connsiteX1" fmla="*/ 138551 w 229991"/>
                    <a:gd name="connsiteY1" fmla="*/ 138550 h 138550"/>
                    <a:gd name="connsiteX2" fmla="*/ 104444 w 229991"/>
                    <a:gd name="connsiteY2" fmla="*/ 120037 h 138550"/>
                    <a:gd name="connsiteX3" fmla="*/ 18513 w 229991"/>
                    <a:gd name="connsiteY3" fmla="*/ 34107 h 138550"/>
                    <a:gd name="connsiteX4" fmla="*/ 0 w 229991"/>
                    <a:gd name="connsiteY4" fmla="*/ 0 h 138550"/>
                    <a:gd name="connsiteX5" fmla="*/ 229991 w 229991"/>
                    <a:gd name="connsiteY5" fmla="*/ 91440 h 138550"/>
                    <a:gd name="connsiteX0" fmla="*/ 138551 w 229991"/>
                    <a:gd name="connsiteY0" fmla="*/ 138550 h 138550"/>
                    <a:gd name="connsiteX1" fmla="*/ 104444 w 229991"/>
                    <a:gd name="connsiteY1" fmla="*/ 120037 h 138550"/>
                    <a:gd name="connsiteX2" fmla="*/ 18513 w 229991"/>
                    <a:gd name="connsiteY2" fmla="*/ 34107 h 138550"/>
                    <a:gd name="connsiteX3" fmla="*/ 0 w 229991"/>
                    <a:gd name="connsiteY3" fmla="*/ 0 h 138550"/>
                    <a:gd name="connsiteX4" fmla="*/ 229991 w 229991"/>
                    <a:gd name="connsiteY4" fmla="*/ 91440 h 138550"/>
                    <a:gd name="connsiteX0" fmla="*/ 138551 w 138551"/>
                    <a:gd name="connsiteY0" fmla="*/ 138550 h 138550"/>
                    <a:gd name="connsiteX1" fmla="*/ 104444 w 138551"/>
                    <a:gd name="connsiteY1" fmla="*/ 120037 h 138550"/>
                    <a:gd name="connsiteX2" fmla="*/ 18513 w 138551"/>
                    <a:gd name="connsiteY2" fmla="*/ 34107 h 138550"/>
                    <a:gd name="connsiteX3" fmla="*/ 0 w 138551"/>
                    <a:gd name="connsiteY3" fmla="*/ 0 h 138550"/>
                  </a:gdLst>
                  <a:ahLst/>
                  <a:cxnLst>
                    <a:cxn ang="0">
                      <a:pos x="connsiteX0" y="connsiteY0"/>
                    </a:cxn>
                    <a:cxn ang="0">
                      <a:pos x="connsiteX1" y="connsiteY1"/>
                    </a:cxn>
                    <a:cxn ang="0">
                      <a:pos x="connsiteX2" y="connsiteY2"/>
                    </a:cxn>
                    <a:cxn ang="0">
                      <a:pos x="connsiteX3" y="connsiteY3"/>
                    </a:cxn>
                  </a:cxnLst>
                  <a:rect l="l" t="t" r="r" b="b"/>
                  <a:pathLst>
                    <a:path w="138551" h="138550">
                      <a:moveTo>
                        <a:pt x="138551" y="138550"/>
                      </a:moveTo>
                      <a:lnTo>
                        <a:pt x="104444" y="120037"/>
                      </a:lnTo>
                      <a:cubicBezTo>
                        <a:pt x="70594" y="97169"/>
                        <a:pt x="41382" y="67957"/>
                        <a:pt x="18513" y="34107"/>
                      </a:cubicBezTo>
                      <a:lnTo>
                        <a:pt x="0" y="0"/>
                      </a:lnTo>
                    </a:path>
                  </a:pathLst>
                </a:custGeom>
                <a:noFill/>
                <a:ln w="19050">
                  <a:solidFill>
                    <a:schemeClr val="bg1"/>
                  </a:solidFill>
                </a:ln>
                <a:effectLst>
                  <a:outerShdw blurRad="63500" sx="102000" sy="1020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p>
              </p:txBody>
            </p:sp>
            <p:sp>
              <p:nvSpPr>
                <p:cNvPr id="695" name="任意多边形 352">
                  <a:extLst>
                    <a:ext uri="{FF2B5EF4-FFF2-40B4-BE49-F238E27FC236}">
                      <a16:creationId xmlns="" xmlns:a16="http://schemas.microsoft.com/office/drawing/2014/main" id="{68C47C8E-5F02-4FEE-9B51-5F8B83A1656B}"/>
                    </a:ext>
                  </a:extLst>
                </p:cNvPr>
                <p:cNvSpPr/>
                <p:nvPr/>
              </p:nvSpPr>
              <p:spPr>
                <a:xfrm rot="10800000">
                  <a:off x="3623889" y="1551103"/>
                  <a:ext cx="138551" cy="138550"/>
                </a:xfrm>
                <a:custGeom>
                  <a:avLst/>
                  <a:gdLst>
                    <a:gd name="connsiteX0" fmla="*/ 138551 w 138551"/>
                    <a:gd name="connsiteY0" fmla="*/ 138550 h 138550"/>
                    <a:gd name="connsiteX1" fmla="*/ 0 w 138551"/>
                    <a:gd name="connsiteY1" fmla="*/ 138550 h 138550"/>
                    <a:gd name="connsiteX2" fmla="*/ 0 w 138551"/>
                    <a:gd name="connsiteY2" fmla="*/ 0 h 138550"/>
                    <a:gd name="connsiteX3" fmla="*/ 34107 w 138551"/>
                    <a:gd name="connsiteY3" fmla="*/ 18513 h 138550"/>
                    <a:gd name="connsiteX4" fmla="*/ 120038 w 138551"/>
                    <a:gd name="connsiteY4" fmla="*/ 104443 h 138550"/>
                    <a:gd name="connsiteX5" fmla="*/ 138551 w 138551"/>
                    <a:gd name="connsiteY5" fmla="*/ 138550 h 138550"/>
                    <a:gd name="connsiteX0" fmla="*/ 0 w 138551"/>
                    <a:gd name="connsiteY0" fmla="*/ 138550 h 229990"/>
                    <a:gd name="connsiteX1" fmla="*/ 0 w 138551"/>
                    <a:gd name="connsiteY1" fmla="*/ 0 h 229990"/>
                    <a:gd name="connsiteX2" fmla="*/ 34107 w 138551"/>
                    <a:gd name="connsiteY2" fmla="*/ 18513 h 229990"/>
                    <a:gd name="connsiteX3" fmla="*/ 120038 w 138551"/>
                    <a:gd name="connsiteY3" fmla="*/ 104443 h 229990"/>
                    <a:gd name="connsiteX4" fmla="*/ 138551 w 138551"/>
                    <a:gd name="connsiteY4" fmla="*/ 138550 h 229990"/>
                    <a:gd name="connsiteX5" fmla="*/ 91440 w 138551"/>
                    <a:gd name="connsiteY5" fmla="*/ 229990 h 229990"/>
                    <a:gd name="connsiteX0" fmla="*/ 0 w 138551"/>
                    <a:gd name="connsiteY0" fmla="*/ 0 h 229990"/>
                    <a:gd name="connsiteX1" fmla="*/ 34107 w 138551"/>
                    <a:gd name="connsiteY1" fmla="*/ 18513 h 229990"/>
                    <a:gd name="connsiteX2" fmla="*/ 120038 w 138551"/>
                    <a:gd name="connsiteY2" fmla="*/ 104443 h 229990"/>
                    <a:gd name="connsiteX3" fmla="*/ 138551 w 138551"/>
                    <a:gd name="connsiteY3" fmla="*/ 138550 h 229990"/>
                    <a:gd name="connsiteX4" fmla="*/ 91440 w 138551"/>
                    <a:gd name="connsiteY4" fmla="*/ 229990 h 229990"/>
                    <a:gd name="connsiteX0" fmla="*/ 0 w 138551"/>
                    <a:gd name="connsiteY0" fmla="*/ 0 h 138550"/>
                    <a:gd name="connsiteX1" fmla="*/ 34107 w 138551"/>
                    <a:gd name="connsiteY1" fmla="*/ 18513 h 138550"/>
                    <a:gd name="connsiteX2" fmla="*/ 120038 w 138551"/>
                    <a:gd name="connsiteY2" fmla="*/ 104443 h 138550"/>
                    <a:gd name="connsiteX3" fmla="*/ 138551 w 138551"/>
                    <a:gd name="connsiteY3" fmla="*/ 138550 h 138550"/>
                  </a:gdLst>
                  <a:ahLst/>
                  <a:cxnLst>
                    <a:cxn ang="0">
                      <a:pos x="connsiteX0" y="connsiteY0"/>
                    </a:cxn>
                    <a:cxn ang="0">
                      <a:pos x="connsiteX1" y="connsiteY1"/>
                    </a:cxn>
                    <a:cxn ang="0">
                      <a:pos x="connsiteX2" y="connsiteY2"/>
                    </a:cxn>
                    <a:cxn ang="0">
                      <a:pos x="connsiteX3" y="connsiteY3"/>
                    </a:cxn>
                  </a:cxnLst>
                  <a:rect l="l" t="t" r="r" b="b"/>
                  <a:pathLst>
                    <a:path w="138551" h="138550">
                      <a:moveTo>
                        <a:pt x="0" y="0"/>
                      </a:moveTo>
                      <a:lnTo>
                        <a:pt x="34107" y="18513"/>
                      </a:lnTo>
                      <a:cubicBezTo>
                        <a:pt x="67957" y="41381"/>
                        <a:pt x="97170" y="70593"/>
                        <a:pt x="120038" y="104443"/>
                      </a:cubicBezTo>
                      <a:lnTo>
                        <a:pt x="138551" y="138550"/>
                      </a:lnTo>
                    </a:path>
                  </a:pathLst>
                </a:custGeom>
                <a:noFill/>
                <a:ln w="19050">
                  <a:solidFill>
                    <a:schemeClr val="bg1"/>
                  </a:solidFill>
                </a:ln>
                <a:effectLst>
                  <a:outerShdw blurRad="63500" sx="102000" sy="1020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p>
              </p:txBody>
            </p:sp>
            <p:sp>
              <p:nvSpPr>
                <p:cNvPr id="696" name="任意多边形 353">
                  <a:extLst>
                    <a:ext uri="{FF2B5EF4-FFF2-40B4-BE49-F238E27FC236}">
                      <a16:creationId xmlns="" xmlns:a16="http://schemas.microsoft.com/office/drawing/2014/main" id="{E1F03C7C-4E8E-4C4F-BFFF-7DE4A86C0FBC}"/>
                    </a:ext>
                  </a:extLst>
                </p:cNvPr>
                <p:cNvSpPr/>
                <p:nvPr/>
              </p:nvSpPr>
              <p:spPr>
                <a:xfrm rot="10800000">
                  <a:off x="4049972" y="1551103"/>
                  <a:ext cx="138551" cy="138550"/>
                </a:xfrm>
                <a:custGeom>
                  <a:avLst/>
                  <a:gdLst>
                    <a:gd name="connsiteX0" fmla="*/ 138551 w 138551"/>
                    <a:gd name="connsiteY0" fmla="*/ 138550 h 138550"/>
                    <a:gd name="connsiteX1" fmla="*/ 0 w 138551"/>
                    <a:gd name="connsiteY1" fmla="*/ 138550 h 138550"/>
                    <a:gd name="connsiteX2" fmla="*/ 18513 w 138551"/>
                    <a:gd name="connsiteY2" fmla="*/ 104443 h 138550"/>
                    <a:gd name="connsiteX3" fmla="*/ 104444 w 138551"/>
                    <a:gd name="connsiteY3" fmla="*/ 18513 h 138550"/>
                    <a:gd name="connsiteX4" fmla="*/ 138551 w 138551"/>
                    <a:gd name="connsiteY4" fmla="*/ 0 h 138550"/>
                    <a:gd name="connsiteX5" fmla="*/ 138551 w 138551"/>
                    <a:gd name="connsiteY5" fmla="*/ 138550 h 138550"/>
                    <a:gd name="connsiteX0" fmla="*/ 138551 w 229991"/>
                    <a:gd name="connsiteY0" fmla="*/ 138550 h 229990"/>
                    <a:gd name="connsiteX1" fmla="*/ 0 w 229991"/>
                    <a:gd name="connsiteY1" fmla="*/ 138550 h 229990"/>
                    <a:gd name="connsiteX2" fmla="*/ 18513 w 229991"/>
                    <a:gd name="connsiteY2" fmla="*/ 104443 h 229990"/>
                    <a:gd name="connsiteX3" fmla="*/ 104444 w 229991"/>
                    <a:gd name="connsiteY3" fmla="*/ 18513 h 229990"/>
                    <a:gd name="connsiteX4" fmla="*/ 138551 w 229991"/>
                    <a:gd name="connsiteY4" fmla="*/ 0 h 229990"/>
                    <a:gd name="connsiteX5" fmla="*/ 229991 w 229991"/>
                    <a:gd name="connsiteY5" fmla="*/ 229990 h 229990"/>
                    <a:gd name="connsiteX0" fmla="*/ 138551 w 138551"/>
                    <a:gd name="connsiteY0" fmla="*/ 138550 h 138550"/>
                    <a:gd name="connsiteX1" fmla="*/ 0 w 138551"/>
                    <a:gd name="connsiteY1" fmla="*/ 138550 h 138550"/>
                    <a:gd name="connsiteX2" fmla="*/ 18513 w 138551"/>
                    <a:gd name="connsiteY2" fmla="*/ 104443 h 138550"/>
                    <a:gd name="connsiteX3" fmla="*/ 104444 w 138551"/>
                    <a:gd name="connsiteY3" fmla="*/ 18513 h 138550"/>
                    <a:gd name="connsiteX4" fmla="*/ 138551 w 138551"/>
                    <a:gd name="connsiteY4" fmla="*/ 0 h 138550"/>
                    <a:gd name="connsiteX0" fmla="*/ 0 w 138551"/>
                    <a:gd name="connsiteY0" fmla="*/ 138550 h 138550"/>
                    <a:gd name="connsiteX1" fmla="*/ 18513 w 138551"/>
                    <a:gd name="connsiteY1" fmla="*/ 104443 h 138550"/>
                    <a:gd name="connsiteX2" fmla="*/ 104444 w 138551"/>
                    <a:gd name="connsiteY2" fmla="*/ 18513 h 138550"/>
                    <a:gd name="connsiteX3" fmla="*/ 138551 w 138551"/>
                    <a:gd name="connsiteY3" fmla="*/ 0 h 138550"/>
                  </a:gdLst>
                  <a:ahLst/>
                  <a:cxnLst>
                    <a:cxn ang="0">
                      <a:pos x="connsiteX0" y="connsiteY0"/>
                    </a:cxn>
                    <a:cxn ang="0">
                      <a:pos x="connsiteX1" y="connsiteY1"/>
                    </a:cxn>
                    <a:cxn ang="0">
                      <a:pos x="connsiteX2" y="connsiteY2"/>
                    </a:cxn>
                    <a:cxn ang="0">
                      <a:pos x="connsiteX3" y="connsiteY3"/>
                    </a:cxn>
                  </a:cxnLst>
                  <a:rect l="l" t="t" r="r" b="b"/>
                  <a:pathLst>
                    <a:path w="138551" h="138550">
                      <a:moveTo>
                        <a:pt x="0" y="138550"/>
                      </a:moveTo>
                      <a:lnTo>
                        <a:pt x="18513" y="104443"/>
                      </a:lnTo>
                      <a:cubicBezTo>
                        <a:pt x="41382" y="70593"/>
                        <a:pt x="70594" y="41381"/>
                        <a:pt x="104444" y="18513"/>
                      </a:cubicBezTo>
                      <a:lnTo>
                        <a:pt x="138551" y="0"/>
                      </a:lnTo>
                    </a:path>
                  </a:pathLst>
                </a:custGeom>
                <a:noFill/>
                <a:ln w="19050">
                  <a:solidFill>
                    <a:schemeClr val="bg1"/>
                  </a:solidFill>
                </a:ln>
                <a:effectLst>
                  <a:outerShdw blurRad="63500" sx="102000" sy="1020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p>
              </p:txBody>
            </p:sp>
          </p:grpSp>
        </p:grpSp>
        <p:sp>
          <p:nvSpPr>
            <p:cNvPr id="689" name="矩形 688">
              <a:extLst>
                <a:ext uri="{FF2B5EF4-FFF2-40B4-BE49-F238E27FC236}">
                  <a16:creationId xmlns="" xmlns:a16="http://schemas.microsoft.com/office/drawing/2014/main" id="{28534E0D-274B-4E35-AF80-355B85C63157}"/>
                </a:ext>
              </a:extLst>
            </p:cNvPr>
            <p:cNvSpPr/>
            <p:nvPr/>
          </p:nvSpPr>
          <p:spPr>
            <a:xfrm>
              <a:off x="1656192" y="2400572"/>
              <a:ext cx="1082348" cy="307777"/>
            </a:xfrm>
            <a:prstGeom prst="rect">
              <a:avLst/>
            </a:prstGeom>
          </p:spPr>
          <p:txBody>
            <a:bodyPr wrap="none">
              <a:spAutoFit/>
            </a:bodyPr>
            <a:lstStyle/>
            <a:p>
              <a:pPr algn="ctr"/>
              <a:r>
                <a:rPr lang="zh-CN" altLang="en-US" sz="1400" dirty="0">
                  <a:solidFill>
                    <a:schemeClr val="bg1"/>
                  </a:solidFill>
                </a:rPr>
                <a:t>新分工体系</a:t>
              </a:r>
            </a:p>
          </p:txBody>
        </p:sp>
      </p:grpSp>
      <p:grpSp>
        <p:nvGrpSpPr>
          <p:cNvPr id="772" name="组合 771">
            <a:extLst>
              <a:ext uri="{FF2B5EF4-FFF2-40B4-BE49-F238E27FC236}">
                <a16:creationId xmlns="" xmlns:a16="http://schemas.microsoft.com/office/drawing/2014/main" id="{5289DE61-EB78-41EC-9EF8-0F7182294E64}"/>
              </a:ext>
            </a:extLst>
          </p:cNvPr>
          <p:cNvGrpSpPr/>
          <p:nvPr/>
        </p:nvGrpSpPr>
        <p:grpSpPr>
          <a:xfrm>
            <a:off x="3299360" y="4334817"/>
            <a:ext cx="1330270" cy="1329164"/>
            <a:chOff x="1531165" y="1925024"/>
            <a:chExt cx="1330270" cy="1329164"/>
          </a:xfrm>
        </p:grpSpPr>
        <p:grpSp>
          <p:nvGrpSpPr>
            <p:cNvPr id="773" name="组合 772">
              <a:extLst>
                <a:ext uri="{FF2B5EF4-FFF2-40B4-BE49-F238E27FC236}">
                  <a16:creationId xmlns="" xmlns:a16="http://schemas.microsoft.com/office/drawing/2014/main" id="{DF701422-816A-49F8-AF4E-2A0089160A76}"/>
                </a:ext>
              </a:extLst>
            </p:cNvPr>
            <p:cNvGrpSpPr/>
            <p:nvPr/>
          </p:nvGrpSpPr>
          <p:grpSpPr>
            <a:xfrm flipH="1">
              <a:off x="1531165" y="1925024"/>
              <a:ext cx="1330270" cy="1329164"/>
              <a:chOff x="3994983" y="1865952"/>
              <a:chExt cx="813294" cy="812618"/>
            </a:xfrm>
          </p:grpSpPr>
          <p:grpSp>
            <p:nvGrpSpPr>
              <p:cNvPr id="775" name="Group 79">
                <a:extLst>
                  <a:ext uri="{FF2B5EF4-FFF2-40B4-BE49-F238E27FC236}">
                    <a16:creationId xmlns="" xmlns:a16="http://schemas.microsoft.com/office/drawing/2014/main" id="{CD7E2CEA-476C-412D-974E-413B69BB8A9B}"/>
                  </a:ext>
                </a:extLst>
              </p:cNvPr>
              <p:cNvGrpSpPr>
                <a:grpSpLocks noChangeAspect="1"/>
              </p:cNvGrpSpPr>
              <p:nvPr/>
            </p:nvGrpSpPr>
            <p:grpSpPr bwMode="auto">
              <a:xfrm>
                <a:off x="3994983" y="1865952"/>
                <a:ext cx="813294" cy="812618"/>
                <a:chOff x="2035" y="355"/>
                <a:chExt cx="3610" cy="3607"/>
              </a:xfrm>
              <a:gradFill flip="none" rotWithShape="1">
                <a:gsLst>
                  <a:gs pos="0">
                    <a:schemeClr val="bg1"/>
                  </a:gs>
                  <a:gs pos="77000">
                    <a:schemeClr val="bg1">
                      <a:alpha val="0"/>
                    </a:schemeClr>
                  </a:gs>
                </a:gsLst>
                <a:lin ang="2700000" scaled="1"/>
                <a:tileRect/>
              </a:gradFill>
            </p:grpSpPr>
            <p:sp>
              <p:nvSpPr>
                <p:cNvPr id="812" name="Freeform 80">
                  <a:extLst>
                    <a:ext uri="{FF2B5EF4-FFF2-40B4-BE49-F238E27FC236}">
                      <a16:creationId xmlns="" xmlns:a16="http://schemas.microsoft.com/office/drawing/2014/main" id="{61B6E96B-5214-46E6-994D-2A192EBF4AD0}"/>
                    </a:ext>
                  </a:extLst>
                </p:cNvPr>
                <p:cNvSpPr>
                  <a:spLocks/>
                </p:cNvSpPr>
                <p:nvPr/>
              </p:nvSpPr>
              <p:spPr bwMode="auto">
                <a:xfrm>
                  <a:off x="2634" y="772"/>
                  <a:ext cx="140" cy="137"/>
                </a:xfrm>
                <a:custGeom>
                  <a:avLst/>
                  <a:gdLst>
                    <a:gd name="T0" fmla="*/ 48 w 59"/>
                    <a:gd name="T1" fmla="*/ 48 h 58"/>
                    <a:gd name="T2" fmla="*/ 10 w 59"/>
                    <a:gd name="T3" fmla="*/ 47 h 58"/>
                    <a:gd name="T4" fmla="*/ 11 w 59"/>
                    <a:gd name="T5" fmla="*/ 10 h 58"/>
                    <a:gd name="T6" fmla="*/ 49 w 59"/>
                    <a:gd name="T7" fmla="*/ 11 h 58"/>
                    <a:gd name="T8" fmla="*/ 48 w 59"/>
                    <a:gd name="T9" fmla="*/ 48 h 58"/>
                  </a:gdLst>
                  <a:ahLst/>
                  <a:cxnLst>
                    <a:cxn ang="0">
                      <a:pos x="T0" y="T1"/>
                    </a:cxn>
                    <a:cxn ang="0">
                      <a:pos x="T2" y="T3"/>
                    </a:cxn>
                    <a:cxn ang="0">
                      <a:pos x="T4" y="T5"/>
                    </a:cxn>
                    <a:cxn ang="0">
                      <a:pos x="T6" y="T7"/>
                    </a:cxn>
                    <a:cxn ang="0">
                      <a:pos x="T8" y="T9"/>
                    </a:cxn>
                  </a:cxnLst>
                  <a:rect l="0" t="0" r="r" b="b"/>
                  <a:pathLst>
                    <a:path w="59" h="58">
                      <a:moveTo>
                        <a:pt x="48" y="48"/>
                      </a:moveTo>
                      <a:cubicBezTo>
                        <a:pt x="37" y="58"/>
                        <a:pt x="20" y="58"/>
                        <a:pt x="10" y="47"/>
                      </a:cubicBezTo>
                      <a:cubicBezTo>
                        <a:pt x="0" y="36"/>
                        <a:pt x="1" y="20"/>
                        <a:pt x="11" y="10"/>
                      </a:cubicBezTo>
                      <a:cubicBezTo>
                        <a:pt x="22" y="0"/>
                        <a:pt x="39" y="0"/>
                        <a:pt x="49" y="11"/>
                      </a:cubicBezTo>
                      <a:cubicBezTo>
                        <a:pt x="59" y="22"/>
                        <a:pt x="58" y="38"/>
                        <a:pt x="48" y="48"/>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13" name="Freeform 81">
                  <a:extLst>
                    <a:ext uri="{FF2B5EF4-FFF2-40B4-BE49-F238E27FC236}">
                      <a16:creationId xmlns="" xmlns:a16="http://schemas.microsoft.com/office/drawing/2014/main" id="{E3E4AB20-33EC-4408-B22E-F01924E174C9}"/>
                    </a:ext>
                  </a:extLst>
                </p:cNvPr>
                <p:cNvSpPr>
                  <a:spLocks/>
                </p:cNvSpPr>
                <p:nvPr/>
              </p:nvSpPr>
              <p:spPr bwMode="auto">
                <a:xfrm>
                  <a:off x="2461" y="940"/>
                  <a:ext cx="140" cy="142"/>
                </a:xfrm>
                <a:custGeom>
                  <a:avLst/>
                  <a:gdLst>
                    <a:gd name="T0" fmla="*/ 50 w 59"/>
                    <a:gd name="T1" fmla="*/ 47 h 60"/>
                    <a:gd name="T2" fmla="*/ 13 w 59"/>
                    <a:gd name="T3" fmla="*/ 51 h 60"/>
                    <a:gd name="T4" fmla="*/ 9 w 59"/>
                    <a:gd name="T5" fmla="*/ 14 h 60"/>
                    <a:gd name="T6" fmla="*/ 46 w 59"/>
                    <a:gd name="T7" fmla="*/ 10 h 60"/>
                    <a:gd name="T8" fmla="*/ 50 w 59"/>
                    <a:gd name="T9" fmla="*/ 47 h 60"/>
                  </a:gdLst>
                  <a:ahLst/>
                  <a:cxnLst>
                    <a:cxn ang="0">
                      <a:pos x="T0" y="T1"/>
                    </a:cxn>
                    <a:cxn ang="0">
                      <a:pos x="T2" y="T3"/>
                    </a:cxn>
                    <a:cxn ang="0">
                      <a:pos x="T4" y="T5"/>
                    </a:cxn>
                    <a:cxn ang="0">
                      <a:pos x="T6" y="T7"/>
                    </a:cxn>
                    <a:cxn ang="0">
                      <a:pos x="T8" y="T9"/>
                    </a:cxn>
                  </a:cxnLst>
                  <a:rect l="0" t="0" r="r" b="b"/>
                  <a:pathLst>
                    <a:path w="59" h="60">
                      <a:moveTo>
                        <a:pt x="50" y="47"/>
                      </a:moveTo>
                      <a:cubicBezTo>
                        <a:pt x="41" y="58"/>
                        <a:pt x="24" y="60"/>
                        <a:pt x="13" y="51"/>
                      </a:cubicBezTo>
                      <a:cubicBezTo>
                        <a:pt x="2" y="42"/>
                        <a:pt x="0" y="25"/>
                        <a:pt x="9" y="14"/>
                      </a:cubicBezTo>
                      <a:cubicBezTo>
                        <a:pt x="18" y="2"/>
                        <a:pt x="35" y="0"/>
                        <a:pt x="46" y="10"/>
                      </a:cubicBezTo>
                      <a:cubicBezTo>
                        <a:pt x="58" y="19"/>
                        <a:pt x="59" y="35"/>
                        <a:pt x="50" y="47"/>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14" name="Freeform 82">
                  <a:extLst>
                    <a:ext uri="{FF2B5EF4-FFF2-40B4-BE49-F238E27FC236}">
                      <a16:creationId xmlns="" xmlns:a16="http://schemas.microsoft.com/office/drawing/2014/main" id="{F5DDF9AE-6DBE-48F9-AFEE-0AEC858058D1}"/>
                    </a:ext>
                  </a:extLst>
                </p:cNvPr>
                <p:cNvSpPr>
                  <a:spLocks/>
                </p:cNvSpPr>
                <p:nvPr/>
              </p:nvSpPr>
              <p:spPr bwMode="auto">
                <a:xfrm>
                  <a:off x="2312" y="1134"/>
                  <a:ext cx="145" cy="142"/>
                </a:xfrm>
                <a:custGeom>
                  <a:avLst/>
                  <a:gdLst>
                    <a:gd name="T0" fmla="*/ 53 w 61"/>
                    <a:gd name="T1" fmla="*/ 43 h 60"/>
                    <a:gd name="T2" fmla="*/ 17 w 61"/>
                    <a:gd name="T3" fmla="*/ 53 h 60"/>
                    <a:gd name="T4" fmla="*/ 8 w 61"/>
                    <a:gd name="T5" fmla="*/ 16 h 60"/>
                    <a:gd name="T6" fmla="*/ 44 w 61"/>
                    <a:gd name="T7" fmla="*/ 7 h 60"/>
                    <a:gd name="T8" fmla="*/ 53 w 61"/>
                    <a:gd name="T9" fmla="*/ 43 h 60"/>
                  </a:gdLst>
                  <a:ahLst/>
                  <a:cxnLst>
                    <a:cxn ang="0">
                      <a:pos x="T0" y="T1"/>
                    </a:cxn>
                    <a:cxn ang="0">
                      <a:pos x="T2" y="T3"/>
                    </a:cxn>
                    <a:cxn ang="0">
                      <a:pos x="T4" y="T5"/>
                    </a:cxn>
                    <a:cxn ang="0">
                      <a:pos x="T6" y="T7"/>
                    </a:cxn>
                    <a:cxn ang="0">
                      <a:pos x="T8" y="T9"/>
                    </a:cxn>
                  </a:cxnLst>
                  <a:rect l="0" t="0" r="r" b="b"/>
                  <a:pathLst>
                    <a:path w="61" h="60">
                      <a:moveTo>
                        <a:pt x="53" y="43"/>
                      </a:moveTo>
                      <a:cubicBezTo>
                        <a:pt x="46" y="56"/>
                        <a:pt x="29" y="60"/>
                        <a:pt x="17" y="53"/>
                      </a:cubicBezTo>
                      <a:cubicBezTo>
                        <a:pt x="4" y="45"/>
                        <a:pt x="0" y="29"/>
                        <a:pt x="8" y="16"/>
                      </a:cubicBezTo>
                      <a:cubicBezTo>
                        <a:pt x="15" y="4"/>
                        <a:pt x="31" y="0"/>
                        <a:pt x="44" y="7"/>
                      </a:cubicBezTo>
                      <a:cubicBezTo>
                        <a:pt x="57" y="15"/>
                        <a:pt x="61" y="31"/>
                        <a:pt x="53" y="43"/>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15" name="Freeform 83">
                  <a:extLst>
                    <a:ext uri="{FF2B5EF4-FFF2-40B4-BE49-F238E27FC236}">
                      <a16:creationId xmlns="" xmlns:a16="http://schemas.microsoft.com/office/drawing/2014/main" id="{8F68A5C2-D945-4716-9A3A-EC76F627FA2C}"/>
                    </a:ext>
                  </a:extLst>
                </p:cNvPr>
                <p:cNvSpPr>
                  <a:spLocks/>
                </p:cNvSpPr>
                <p:nvPr/>
              </p:nvSpPr>
              <p:spPr bwMode="auto">
                <a:xfrm>
                  <a:off x="2194" y="1345"/>
                  <a:ext cx="142" cy="142"/>
                </a:xfrm>
                <a:custGeom>
                  <a:avLst/>
                  <a:gdLst>
                    <a:gd name="T0" fmla="*/ 55 w 60"/>
                    <a:gd name="T1" fmla="*/ 41 h 60"/>
                    <a:gd name="T2" fmla="*/ 20 w 60"/>
                    <a:gd name="T3" fmla="*/ 55 h 60"/>
                    <a:gd name="T4" fmla="*/ 6 w 60"/>
                    <a:gd name="T5" fmla="*/ 20 h 60"/>
                    <a:gd name="T6" fmla="*/ 40 w 60"/>
                    <a:gd name="T7" fmla="*/ 6 h 60"/>
                    <a:gd name="T8" fmla="*/ 55 w 60"/>
                    <a:gd name="T9" fmla="*/ 41 h 60"/>
                  </a:gdLst>
                  <a:ahLst/>
                  <a:cxnLst>
                    <a:cxn ang="0">
                      <a:pos x="T0" y="T1"/>
                    </a:cxn>
                    <a:cxn ang="0">
                      <a:pos x="T2" y="T3"/>
                    </a:cxn>
                    <a:cxn ang="0">
                      <a:pos x="T4" y="T5"/>
                    </a:cxn>
                    <a:cxn ang="0">
                      <a:pos x="T6" y="T7"/>
                    </a:cxn>
                    <a:cxn ang="0">
                      <a:pos x="T8" y="T9"/>
                    </a:cxn>
                  </a:cxnLst>
                  <a:rect l="0" t="0" r="r" b="b"/>
                  <a:pathLst>
                    <a:path w="60" h="60">
                      <a:moveTo>
                        <a:pt x="55" y="41"/>
                      </a:moveTo>
                      <a:cubicBezTo>
                        <a:pt x="49" y="54"/>
                        <a:pt x="33" y="60"/>
                        <a:pt x="20" y="55"/>
                      </a:cubicBezTo>
                      <a:cubicBezTo>
                        <a:pt x="6" y="49"/>
                        <a:pt x="0" y="33"/>
                        <a:pt x="6" y="20"/>
                      </a:cubicBezTo>
                      <a:cubicBezTo>
                        <a:pt x="11" y="6"/>
                        <a:pt x="27" y="0"/>
                        <a:pt x="40" y="6"/>
                      </a:cubicBezTo>
                      <a:cubicBezTo>
                        <a:pt x="54" y="12"/>
                        <a:pt x="60" y="27"/>
                        <a:pt x="55" y="41"/>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16" name="Freeform 84">
                  <a:extLst>
                    <a:ext uri="{FF2B5EF4-FFF2-40B4-BE49-F238E27FC236}">
                      <a16:creationId xmlns="" xmlns:a16="http://schemas.microsoft.com/office/drawing/2014/main" id="{EA72A924-B0AA-48C6-B118-9E6AAE70C74A}"/>
                    </a:ext>
                  </a:extLst>
                </p:cNvPr>
                <p:cNvSpPr>
                  <a:spLocks/>
                </p:cNvSpPr>
                <p:nvPr/>
              </p:nvSpPr>
              <p:spPr bwMode="auto">
                <a:xfrm>
                  <a:off x="2106" y="1572"/>
                  <a:ext cx="140" cy="140"/>
                </a:xfrm>
                <a:custGeom>
                  <a:avLst/>
                  <a:gdLst>
                    <a:gd name="T0" fmla="*/ 55 w 59"/>
                    <a:gd name="T1" fmla="*/ 37 h 59"/>
                    <a:gd name="T2" fmla="*/ 23 w 59"/>
                    <a:gd name="T3" fmla="*/ 56 h 59"/>
                    <a:gd name="T4" fmla="*/ 4 w 59"/>
                    <a:gd name="T5" fmla="*/ 23 h 59"/>
                    <a:gd name="T6" fmla="*/ 37 w 59"/>
                    <a:gd name="T7" fmla="*/ 4 h 59"/>
                    <a:gd name="T8" fmla="*/ 55 w 59"/>
                    <a:gd name="T9" fmla="*/ 37 h 59"/>
                  </a:gdLst>
                  <a:ahLst/>
                  <a:cxnLst>
                    <a:cxn ang="0">
                      <a:pos x="T0" y="T1"/>
                    </a:cxn>
                    <a:cxn ang="0">
                      <a:pos x="T2" y="T3"/>
                    </a:cxn>
                    <a:cxn ang="0">
                      <a:pos x="T4" y="T5"/>
                    </a:cxn>
                    <a:cxn ang="0">
                      <a:pos x="T6" y="T7"/>
                    </a:cxn>
                    <a:cxn ang="0">
                      <a:pos x="T8" y="T9"/>
                    </a:cxn>
                  </a:cxnLst>
                  <a:rect l="0" t="0" r="r" b="b"/>
                  <a:pathLst>
                    <a:path w="59" h="59">
                      <a:moveTo>
                        <a:pt x="55" y="37"/>
                      </a:moveTo>
                      <a:cubicBezTo>
                        <a:pt x="52" y="51"/>
                        <a:pt x="37" y="59"/>
                        <a:pt x="23" y="56"/>
                      </a:cubicBezTo>
                      <a:cubicBezTo>
                        <a:pt x="9" y="52"/>
                        <a:pt x="0" y="37"/>
                        <a:pt x="4" y="23"/>
                      </a:cubicBezTo>
                      <a:cubicBezTo>
                        <a:pt x="8" y="9"/>
                        <a:pt x="22" y="0"/>
                        <a:pt x="37" y="4"/>
                      </a:cubicBezTo>
                      <a:cubicBezTo>
                        <a:pt x="51" y="8"/>
                        <a:pt x="59" y="23"/>
                        <a:pt x="55" y="37"/>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17" name="Freeform 85">
                  <a:extLst>
                    <a:ext uri="{FF2B5EF4-FFF2-40B4-BE49-F238E27FC236}">
                      <a16:creationId xmlns="" xmlns:a16="http://schemas.microsoft.com/office/drawing/2014/main" id="{8882F317-44B9-46DA-ABE1-1C4E453A6362}"/>
                    </a:ext>
                  </a:extLst>
                </p:cNvPr>
                <p:cNvSpPr>
                  <a:spLocks/>
                </p:cNvSpPr>
                <p:nvPr/>
              </p:nvSpPr>
              <p:spPr bwMode="auto">
                <a:xfrm>
                  <a:off x="2054" y="1813"/>
                  <a:ext cx="133" cy="133"/>
                </a:xfrm>
                <a:custGeom>
                  <a:avLst/>
                  <a:gdLst>
                    <a:gd name="T0" fmla="*/ 54 w 56"/>
                    <a:gd name="T1" fmla="*/ 31 h 56"/>
                    <a:gd name="T2" fmla="*/ 25 w 56"/>
                    <a:gd name="T3" fmla="*/ 54 h 56"/>
                    <a:gd name="T4" fmla="*/ 2 w 56"/>
                    <a:gd name="T5" fmla="*/ 25 h 56"/>
                    <a:gd name="T6" fmla="*/ 31 w 56"/>
                    <a:gd name="T7" fmla="*/ 1 h 56"/>
                    <a:gd name="T8" fmla="*/ 54 w 56"/>
                    <a:gd name="T9" fmla="*/ 31 h 56"/>
                  </a:gdLst>
                  <a:ahLst/>
                  <a:cxnLst>
                    <a:cxn ang="0">
                      <a:pos x="T0" y="T1"/>
                    </a:cxn>
                    <a:cxn ang="0">
                      <a:pos x="T2" y="T3"/>
                    </a:cxn>
                    <a:cxn ang="0">
                      <a:pos x="T4" y="T5"/>
                    </a:cxn>
                    <a:cxn ang="0">
                      <a:pos x="T6" y="T7"/>
                    </a:cxn>
                    <a:cxn ang="0">
                      <a:pos x="T8" y="T9"/>
                    </a:cxn>
                  </a:cxnLst>
                  <a:rect l="0" t="0" r="r" b="b"/>
                  <a:pathLst>
                    <a:path w="56" h="56">
                      <a:moveTo>
                        <a:pt x="54" y="31"/>
                      </a:moveTo>
                      <a:cubicBezTo>
                        <a:pt x="53" y="45"/>
                        <a:pt x="39" y="56"/>
                        <a:pt x="25" y="54"/>
                      </a:cubicBezTo>
                      <a:cubicBezTo>
                        <a:pt x="10" y="52"/>
                        <a:pt x="0" y="39"/>
                        <a:pt x="2" y="25"/>
                      </a:cubicBezTo>
                      <a:cubicBezTo>
                        <a:pt x="4" y="10"/>
                        <a:pt x="17" y="0"/>
                        <a:pt x="31" y="1"/>
                      </a:cubicBezTo>
                      <a:cubicBezTo>
                        <a:pt x="46" y="3"/>
                        <a:pt x="56" y="16"/>
                        <a:pt x="54" y="31"/>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18" name="Freeform 86">
                  <a:extLst>
                    <a:ext uri="{FF2B5EF4-FFF2-40B4-BE49-F238E27FC236}">
                      <a16:creationId xmlns="" xmlns:a16="http://schemas.microsoft.com/office/drawing/2014/main" id="{3FE4AA62-796B-4303-9ACF-07E1E49F12C6}"/>
                    </a:ext>
                  </a:extLst>
                </p:cNvPr>
                <p:cNvSpPr>
                  <a:spLocks/>
                </p:cNvSpPr>
                <p:nvPr/>
              </p:nvSpPr>
              <p:spPr bwMode="auto">
                <a:xfrm>
                  <a:off x="2035" y="2057"/>
                  <a:ext cx="126" cy="128"/>
                </a:xfrm>
                <a:custGeom>
                  <a:avLst/>
                  <a:gdLst>
                    <a:gd name="T0" fmla="*/ 53 w 53"/>
                    <a:gd name="T1" fmla="*/ 26 h 54"/>
                    <a:gd name="T2" fmla="*/ 27 w 53"/>
                    <a:gd name="T3" fmla="*/ 53 h 54"/>
                    <a:gd name="T4" fmla="*/ 0 w 53"/>
                    <a:gd name="T5" fmla="*/ 27 h 54"/>
                    <a:gd name="T6" fmla="*/ 26 w 53"/>
                    <a:gd name="T7" fmla="*/ 0 h 54"/>
                    <a:gd name="T8" fmla="*/ 53 w 53"/>
                    <a:gd name="T9" fmla="*/ 26 h 54"/>
                  </a:gdLst>
                  <a:ahLst/>
                  <a:cxnLst>
                    <a:cxn ang="0">
                      <a:pos x="T0" y="T1"/>
                    </a:cxn>
                    <a:cxn ang="0">
                      <a:pos x="T2" y="T3"/>
                    </a:cxn>
                    <a:cxn ang="0">
                      <a:pos x="T4" y="T5"/>
                    </a:cxn>
                    <a:cxn ang="0">
                      <a:pos x="T6" y="T7"/>
                    </a:cxn>
                    <a:cxn ang="0">
                      <a:pos x="T8" y="T9"/>
                    </a:cxn>
                  </a:cxnLst>
                  <a:rect l="0" t="0" r="r" b="b"/>
                  <a:pathLst>
                    <a:path w="53" h="54">
                      <a:moveTo>
                        <a:pt x="53" y="26"/>
                      </a:moveTo>
                      <a:cubicBezTo>
                        <a:pt x="53" y="41"/>
                        <a:pt x="42" y="53"/>
                        <a:pt x="27" y="53"/>
                      </a:cubicBezTo>
                      <a:cubicBezTo>
                        <a:pt x="12" y="54"/>
                        <a:pt x="0" y="42"/>
                        <a:pt x="0" y="27"/>
                      </a:cubicBezTo>
                      <a:cubicBezTo>
                        <a:pt x="0" y="13"/>
                        <a:pt x="11" y="1"/>
                        <a:pt x="26" y="0"/>
                      </a:cubicBezTo>
                      <a:cubicBezTo>
                        <a:pt x="41" y="0"/>
                        <a:pt x="53" y="12"/>
                        <a:pt x="53" y="26"/>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19" name="Freeform 87">
                  <a:extLst>
                    <a:ext uri="{FF2B5EF4-FFF2-40B4-BE49-F238E27FC236}">
                      <a16:creationId xmlns="" xmlns:a16="http://schemas.microsoft.com/office/drawing/2014/main" id="{FF855A1C-0D3B-4791-8CB5-8E751F5CD7C2}"/>
                    </a:ext>
                  </a:extLst>
                </p:cNvPr>
                <p:cNvSpPr>
                  <a:spLocks/>
                </p:cNvSpPr>
                <p:nvPr/>
              </p:nvSpPr>
              <p:spPr bwMode="auto">
                <a:xfrm>
                  <a:off x="2042" y="2296"/>
                  <a:ext cx="135" cy="135"/>
                </a:xfrm>
                <a:custGeom>
                  <a:avLst/>
                  <a:gdLst>
                    <a:gd name="T0" fmla="*/ 55 w 57"/>
                    <a:gd name="T1" fmla="*/ 24 h 57"/>
                    <a:gd name="T2" fmla="*/ 33 w 57"/>
                    <a:gd name="T3" fmla="*/ 55 h 57"/>
                    <a:gd name="T4" fmla="*/ 2 w 57"/>
                    <a:gd name="T5" fmla="*/ 33 h 57"/>
                    <a:gd name="T6" fmla="*/ 24 w 57"/>
                    <a:gd name="T7" fmla="*/ 2 h 57"/>
                    <a:gd name="T8" fmla="*/ 55 w 57"/>
                    <a:gd name="T9" fmla="*/ 24 h 57"/>
                  </a:gdLst>
                  <a:ahLst/>
                  <a:cxnLst>
                    <a:cxn ang="0">
                      <a:pos x="T0" y="T1"/>
                    </a:cxn>
                    <a:cxn ang="0">
                      <a:pos x="T2" y="T3"/>
                    </a:cxn>
                    <a:cxn ang="0">
                      <a:pos x="T4" y="T5"/>
                    </a:cxn>
                    <a:cxn ang="0">
                      <a:pos x="T6" y="T7"/>
                    </a:cxn>
                    <a:cxn ang="0">
                      <a:pos x="T8" y="T9"/>
                    </a:cxn>
                  </a:cxnLst>
                  <a:rect l="0" t="0" r="r" b="b"/>
                  <a:pathLst>
                    <a:path w="57" h="57">
                      <a:moveTo>
                        <a:pt x="55" y="24"/>
                      </a:moveTo>
                      <a:cubicBezTo>
                        <a:pt x="57" y="39"/>
                        <a:pt x="47" y="52"/>
                        <a:pt x="33" y="55"/>
                      </a:cubicBezTo>
                      <a:cubicBezTo>
                        <a:pt x="18" y="57"/>
                        <a:pt x="4" y="47"/>
                        <a:pt x="2" y="33"/>
                      </a:cubicBezTo>
                      <a:cubicBezTo>
                        <a:pt x="0" y="18"/>
                        <a:pt x="10" y="5"/>
                        <a:pt x="24" y="2"/>
                      </a:cubicBezTo>
                      <a:cubicBezTo>
                        <a:pt x="39" y="0"/>
                        <a:pt x="52" y="10"/>
                        <a:pt x="55" y="2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20" name="Freeform 88">
                  <a:extLst>
                    <a:ext uri="{FF2B5EF4-FFF2-40B4-BE49-F238E27FC236}">
                      <a16:creationId xmlns="" xmlns:a16="http://schemas.microsoft.com/office/drawing/2014/main" id="{F9A19FE9-3C3B-4A42-96C3-EC6CCC69BABF}"/>
                    </a:ext>
                  </a:extLst>
                </p:cNvPr>
                <p:cNvSpPr>
                  <a:spLocks/>
                </p:cNvSpPr>
                <p:nvPr/>
              </p:nvSpPr>
              <p:spPr bwMode="auto">
                <a:xfrm>
                  <a:off x="2085" y="2533"/>
                  <a:ext cx="140" cy="139"/>
                </a:xfrm>
                <a:custGeom>
                  <a:avLst/>
                  <a:gdLst>
                    <a:gd name="T0" fmla="*/ 55 w 59"/>
                    <a:gd name="T1" fmla="*/ 21 h 59"/>
                    <a:gd name="T2" fmla="*/ 37 w 59"/>
                    <a:gd name="T3" fmla="*/ 55 h 59"/>
                    <a:gd name="T4" fmla="*/ 4 w 59"/>
                    <a:gd name="T5" fmla="*/ 37 h 59"/>
                    <a:gd name="T6" fmla="*/ 22 w 59"/>
                    <a:gd name="T7" fmla="*/ 4 h 59"/>
                    <a:gd name="T8" fmla="*/ 55 w 59"/>
                    <a:gd name="T9" fmla="*/ 21 h 59"/>
                  </a:gdLst>
                  <a:ahLst/>
                  <a:cxnLst>
                    <a:cxn ang="0">
                      <a:pos x="T0" y="T1"/>
                    </a:cxn>
                    <a:cxn ang="0">
                      <a:pos x="T2" y="T3"/>
                    </a:cxn>
                    <a:cxn ang="0">
                      <a:pos x="T4" y="T5"/>
                    </a:cxn>
                    <a:cxn ang="0">
                      <a:pos x="T6" y="T7"/>
                    </a:cxn>
                    <a:cxn ang="0">
                      <a:pos x="T8" y="T9"/>
                    </a:cxn>
                  </a:cxnLst>
                  <a:rect l="0" t="0" r="r" b="b"/>
                  <a:pathLst>
                    <a:path w="59" h="59">
                      <a:moveTo>
                        <a:pt x="55" y="21"/>
                      </a:moveTo>
                      <a:cubicBezTo>
                        <a:pt x="59" y="36"/>
                        <a:pt x="51" y="50"/>
                        <a:pt x="37" y="55"/>
                      </a:cubicBezTo>
                      <a:cubicBezTo>
                        <a:pt x="23" y="59"/>
                        <a:pt x="8" y="51"/>
                        <a:pt x="4" y="37"/>
                      </a:cubicBezTo>
                      <a:cubicBezTo>
                        <a:pt x="0" y="23"/>
                        <a:pt x="8" y="8"/>
                        <a:pt x="22" y="4"/>
                      </a:cubicBezTo>
                      <a:cubicBezTo>
                        <a:pt x="36" y="0"/>
                        <a:pt x="50" y="7"/>
                        <a:pt x="55" y="21"/>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21" name="Freeform 89">
                  <a:extLst>
                    <a:ext uri="{FF2B5EF4-FFF2-40B4-BE49-F238E27FC236}">
                      <a16:creationId xmlns="" xmlns:a16="http://schemas.microsoft.com/office/drawing/2014/main" id="{B402FD0E-FE8D-4ADB-B33A-B535BF1F44F8}"/>
                    </a:ext>
                  </a:extLst>
                </p:cNvPr>
                <p:cNvSpPr>
                  <a:spLocks/>
                </p:cNvSpPr>
                <p:nvPr/>
              </p:nvSpPr>
              <p:spPr bwMode="auto">
                <a:xfrm>
                  <a:off x="2161" y="2760"/>
                  <a:ext cx="142" cy="144"/>
                </a:xfrm>
                <a:custGeom>
                  <a:avLst/>
                  <a:gdLst>
                    <a:gd name="T0" fmla="*/ 54 w 60"/>
                    <a:gd name="T1" fmla="*/ 19 h 61"/>
                    <a:gd name="T2" fmla="*/ 41 w 60"/>
                    <a:gd name="T3" fmla="*/ 55 h 61"/>
                    <a:gd name="T4" fmla="*/ 6 w 60"/>
                    <a:gd name="T5" fmla="*/ 42 h 61"/>
                    <a:gd name="T6" fmla="*/ 19 w 60"/>
                    <a:gd name="T7" fmla="*/ 7 h 61"/>
                    <a:gd name="T8" fmla="*/ 54 w 60"/>
                    <a:gd name="T9" fmla="*/ 19 h 61"/>
                  </a:gdLst>
                  <a:ahLst/>
                  <a:cxnLst>
                    <a:cxn ang="0">
                      <a:pos x="T0" y="T1"/>
                    </a:cxn>
                    <a:cxn ang="0">
                      <a:pos x="T2" y="T3"/>
                    </a:cxn>
                    <a:cxn ang="0">
                      <a:pos x="T4" y="T5"/>
                    </a:cxn>
                    <a:cxn ang="0">
                      <a:pos x="T6" y="T7"/>
                    </a:cxn>
                    <a:cxn ang="0">
                      <a:pos x="T8" y="T9"/>
                    </a:cxn>
                  </a:cxnLst>
                  <a:rect l="0" t="0" r="r" b="b"/>
                  <a:pathLst>
                    <a:path w="60" h="61">
                      <a:moveTo>
                        <a:pt x="54" y="19"/>
                      </a:moveTo>
                      <a:cubicBezTo>
                        <a:pt x="60" y="33"/>
                        <a:pt x="55" y="48"/>
                        <a:pt x="41" y="55"/>
                      </a:cubicBezTo>
                      <a:cubicBezTo>
                        <a:pt x="28" y="61"/>
                        <a:pt x="12" y="55"/>
                        <a:pt x="6" y="42"/>
                      </a:cubicBezTo>
                      <a:cubicBezTo>
                        <a:pt x="0" y="29"/>
                        <a:pt x="6" y="13"/>
                        <a:pt x="19" y="7"/>
                      </a:cubicBezTo>
                      <a:cubicBezTo>
                        <a:pt x="32" y="0"/>
                        <a:pt x="48" y="6"/>
                        <a:pt x="54" y="19"/>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22" name="Freeform 90">
                  <a:extLst>
                    <a:ext uri="{FF2B5EF4-FFF2-40B4-BE49-F238E27FC236}">
                      <a16:creationId xmlns="" xmlns:a16="http://schemas.microsoft.com/office/drawing/2014/main" id="{F1403F4A-413B-41E5-BEAE-C8F84B2DF172}"/>
                    </a:ext>
                  </a:extLst>
                </p:cNvPr>
                <p:cNvSpPr>
                  <a:spLocks/>
                </p:cNvSpPr>
                <p:nvPr/>
              </p:nvSpPr>
              <p:spPr bwMode="auto">
                <a:xfrm>
                  <a:off x="2270" y="2978"/>
                  <a:ext cx="142" cy="142"/>
                </a:xfrm>
                <a:custGeom>
                  <a:avLst/>
                  <a:gdLst>
                    <a:gd name="T0" fmla="*/ 52 w 60"/>
                    <a:gd name="T1" fmla="*/ 16 h 60"/>
                    <a:gd name="T2" fmla="*/ 45 w 60"/>
                    <a:gd name="T3" fmla="*/ 52 h 60"/>
                    <a:gd name="T4" fmla="*/ 8 w 60"/>
                    <a:gd name="T5" fmla="*/ 45 h 60"/>
                    <a:gd name="T6" fmla="*/ 16 w 60"/>
                    <a:gd name="T7" fmla="*/ 8 h 60"/>
                    <a:gd name="T8" fmla="*/ 52 w 60"/>
                    <a:gd name="T9" fmla="*/ 16 h 60"/>
                  </a:gdLst>
                  <a:ahLst/>
                  <a:cxnLst>
                    <a:cxn ang="0">
                      <a:pos x="T0" y="T1"/>
                    </a:cxn>
                    <a:cxn ang="0">
                      <a:pos x="T2" y="T3"/>
                    </a:cxn>
                    <a:cxn ang="0">
                      <a:pos x="T4" y="T5"/>
                    </a:cxn>
                    <a:cxn ang="0">
                      <a:pos x="T6" y="T7"/>
                    </a:cxn>
                    <a:cxn ang="0">
                      <a:pos x="T8" y="T9"/>
                    </a:cxn>
                  </a:cxnLst>
                  <a:rect l="0" t="0" r="r" b="b"/>
                  <a:pathLst>
                    <a:path w="60" h="60">
                      <a:moveTo>
                        <a:pt x="52" y="16"/>
                      </a:moveTo>
                      <a:cubicBezTo>
                        <a:pt x="60" y="28"/>
                        <a:pt x="57" y="44"/>
                        <a:pt x="45" y="52"/>
                      </a:cubicBezTo>
                      <a:cubicBezTo>
                        <a:pt x="33" y="60"/>
                        <a:pt x="16" y="57"/>
                        <a:pt x="8" y="45"/>
                      </a:cubicBezTo>
                      <a:cubicBezTo>
                        <a:pt x="0" y="32"/>
                        <a:pt x="4" y="16"/>
                        <a:pt x="16" y="8"/>
                      </a:cubicBezTo>
                      <a:cubicBezTo>
                        <a:pt x="28" y="0"/>
                        <a:pt x="44" y="3"/>
                        <a:pt x="52" y="16"/>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23" name="Freeform 91">
                  <a:extLst>
                    <a:ext uri="{FF2B5EF4-FFF2-40B4-BE49-F238E27FC236}">
                      <a16:creationId xmlns="" xmlns:a16="http://schemas.microsoft.com/office/drawing/2014/main" id="{AC6D1333-C0E5-4114-A8A0-A281A59E402F}"/>
                    </a:ext>
                  </a:extLst>
                </p:cNvPr>
                <p:cNvSpPr>
                  <a:spLocks/>
                </p:cNvSpPr>
                <p:nvPr/>
              </p:nvSpPr>
              <p:spPr bwMode="auto">
                <a:xfrm>
                  <a:off x="2409" y="3179"/>
                  <a:ext cx="140" cy="140"/>
                </a:xfrm>
                <a:custGeom>
                  <a:avLst/>
                  <a:gdLst>
                    <a:gd name="T0" fmla="*/ 50 w 59"/>
                    <a:gd name="T1" fmla="*/ 12 h 59"/>
                    <a:gd name="T2" fmla="*/ 47 w 59"/>
                    <a:gd name="T3" fmla="*/ 50 h 59"/>
                    <a:gd name="T4" fmla="*/ 10 w 59"/>
                    <a:gd name="T5" fmla="*/ 47 h 59"/>
                    <a:gd name="T6" fmla="*/ 12 w 59"/>
                    <a:gd name="T7" fmla="*/ 10 h 59"/>
                    <a:gd name="T8" fmla="*/ 50 w 59"/>
                    <a:gd name="T9" fmla="*/ 12 h 59"/>
                  </a:gdLst>
                  <a:ahLst/>
                  <a:cxnLst>
                    <a:cxn ang="0">
                      <a:pos x="T0" y="T1"/>
                    </a:cxn>
                    <a:cxn ang="0">
                      <a:pos x="T2" y="T3"/>
                    </a:cxn>
                    <a:cxn ang="0">
                      <a:pos x="T4" y="T5"/>
                    </a:cxn>
                    <a:cxn ang="0">
                      <a:pos x="T6" y="T7"/>
                    </a:cxn>
                    <a:cxn ang="0">
                      <a:pos x="T8" y="T9"/>
                    </a:cxn>
                  </a:cxnLst>
                  <a:rect l="0" t="0" r="r" b="b"/>
                  <a:pathLst>
                    <a:path w="59" h="59">
                      <a:moveTo>
                        <a:pt x="50" y="12"/>
                      </a:moveTo>
                      <a:cubicBezTo>
                        <a:pt x="59" y="23"/>
                        <a:pt x="58" y="40"/>
                        <a:pt x="47" y="50"/>
                      </a:cubicBezTo>
                      <a:cubicBezTo>
                        <a:pt x="36" y="59"/>
                        <a:pt x="19" y="58"/>
                        <a:pt x="10" y="47"/>
                      </a:cubicBezTo>
                      <a:cubicBezTo>
                        <a:pt x="0" y="36"/>
                        <a:pt x="1" y="19"/>
                        <a:pt x="12" y="10"/>
                      </a:cubicBezTo>
                      <a:cubicBezTo>
                        <a:pt x="23" y="0"/>
                        <a:pt x="40" y="1"/>
                        <a:pt x="50" y="12"/>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24" name="Freeform 92">
                  <a:extLst>
                    <a:ext uri="{FF2B5EF4-FFF2-40B4-BE49-F238E27FC236}">
                      <a16:creationId xmlns="" xmlns:a16="http://schemas.microsoft.com/office/drawing/2014/main" id="{9310C931-045B-4F60-852B-C207B0B1938E}"/>
                    </a:ext>
                  </a:extLst>
                </p:cNvPr>
                <p:cNvSpPr>
                  <a:spLocks/>
                </p:cNvSpPr>
                <p:nvPr/>
              </p:nvSpPr>
              <p:spPr bwMode="auto">
                <a:xfrm>
                  <a:off x="2575" y="3356"/>
                  <a:ext cx="140" cy="142"/>
                </a:xfrm>
                <a:custGeom>
                  <a:avLst/>
                  <a:gdLst>
                    <a:gd name="T0" fmla="*/ 47 w 59"/>
                    <a:gd name="T1" fmla="*/ 10 h 60"/>
                    <a:gd name="T2" fmla="*/ 49 w 59"/>
                    <a:gd name="T3" fmla="*/ 47 h 60"/>
                    <a:gd name="T4" fmla="*/ 12 w 59"/>
                    <a:gd name="T5" fmla="*/ 50 h 60"/>
                    <a:gd name="T6" fmla="*/ 9 w 59"/>
                    <a:gd name="T7" fmla="*/ 13 h 60"/>
                    <a:gd name="T8" fmla="*/ 47 w 59"/>
                    <a:gd name="T9" fmla="*/ 10 h 60"/>
                  </a:gdLst>
                  <a:ahLst/>
                  <a:cxnLst>
                    <a:cxn ang="0">
                      <a:pos x="T0" y="T1"/>
                    </a:cxn>
                    <a:cxn ang="0">
                      <a:pos x="T2" y="T3"/>
                    </a:cxn>
                    <a:cxn ang="0">
                      <a:pos x="T4" y="T5"/>
                    </a:cxn>
                    <a:cxn ang="0">
                      <a:pos x="T6" y="T7"/>
                    </a:cxn>
                    <a:cxn ang="0">
                      <a:pos x="T8" y="T9"/>
                    </a:cxn>
                  </a:cxnLst>
                  <a:rect l="0" t="0" r="r" b="b"/>
                  <a:pathLst>
                    <a:path w="59" h="60">
                      <a:moveTo>
                        <a:pt x="47" y="10"/>
                      </a:moveTo>
                      <a:cubicBezTo>
                        <a:pt x="58" y="20"/>
                        <a:pt x="59" y="36"/>
                        <a:pt x="49" y="47"/>
                      </a:cubicBezTo>
                      <a:cubicBezTo>
                        <a:pt x="40" y="59"/>
                        <a:pt x="23" y="60"/>
                        <a:pt x="12" y="50"/>
                      </a:cubicBezTo>
                      <a:cubicBezTo>
                        <a:pt x="1" y="41"/>
                        <a:pt x="0" y="24"/>
                        <a:pt x="9" y="13"/>
                      </a:cubicBezTo>
                      <a:cubicBezTo>
                        <a:pt x="19" y="2"/>
                        <a:pt x="35" y="0"/>
                        <a:pt x="47" y="10"/>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25" name="Freeform 93">
                  <a:extLst>
                    <a:ext uri="{FF2B5EF4-FFF2-40B4-BE49-F238E27FC236}">
                      <a16:creationId xmlns="" xmlns:a16="http://schemas.microsoft.com/office/drawing/2014/main" id="{17DB3914-15BA-4BD8-939F-F2874858CDEC}"/>
                    </a:ext>
                  </a:extLst>
                </p:cNvPr>
                <p:cNvSpPr>
                  <a:spLocks/>
                </p:cNvSpPr>
                <p:nvPr/>
              </p:nvSpPr>
              <p:spPr bwMode="auto">
                <a:xfrm>
                  <a:off x="2760" y="3510"/>
                  <a:ext cx="144" cy="142"/>
                </a:xfrm>
                <a:custGeom>
                  <a:avLst/>
                  <a:gdLst>
                    <a:gd name="T0" fmla="*/ 45 w 61"/>
                    <a:gd name="T1" fmla="*/ 8 h 60"/>
                    <a:gd name="T2" fmla="*/ 53 w 61"/>
                    <a:gd name="T3" fmla="*/ 45 h 60"/>
                    <a:gd name="T4" fmla="*/ 16 w 61"/>
                    <a:gd name="T5" fmla="*/ 52 h 60"/>
                    <a:gd name="T6" fmla="*/ 8 w 61"/>
                    <a:gd name="T7" fmla="*/ 16 h 60"/>
                    <a:gd name="T8" fmla="*/ 45 w 61"/>
                    <a:gd name="T9" fmla="*/ 8 h 60"/>
                  </a:gdLst>
                  <a:ahLst/>
                  <a:cxnLst>
                    <a:cxn ang="0">
                      <a:pos x="T0" y="T1"/>
                    </a:cxn>
                    <a:cxn ang="0">
                      <a:pos x="T2" y="T3"/>
                    </a:cxn>
                    <a:cxn ang="0">
                      <a:pos x="T4" y="T5"/>
                    </a:cxn>
                    <a:cxn ang="0">
                      <a:pos x="T6" y="T7"/>
                    </a:cxn>
                    <a:cxn ang="0">
                      <a:pos x="T8" y="T9"/>
                    </a:cxn>
                  </a:cxnLst>
                  <a:rect l="0" t="0" r="r" b="b"/>
                  <a:pathLst>
                    <a:path w="61" h="60">
                      <a:moveTo>
                        <a:pt x="45" y="8"/>
                      </a:moveTo>
                      <a:cubicBezTo>
                        <a:pt x="57" y="16"/>
                        <a:pt x="61" y="32"/>
                        <a:pt x="53" y="45"/>
                      </a:cubicBezTo>
                      <a:cubicBezTo>
                        <a:pt x="45" y="57"/>
                        <a:pt x="29" y="60"/>
                        <a:pt x="16" y="52"/>
                      </a:cubicBezTo>
                      <a:cubicBezTo>
                        <a:pt x="4" y="44"/>
                        <a:pt x="0" y="28"/>
                        <a:pt x="8" y="16"/>
                      </a:cubicBezTo>
                      <a:cubicBezTo>
                        <a:pt x="16" y="3"/>
                        <a:pt x="33" y="0"/>
                        <a:pt x="45" y="8"/>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26" name="Freeform 94">
                  <a:extLst>
                    <a:ext uri="{FF2B5EF4-FFF2-40B4-BE49-F238E27FC236}">
                      <a16:creationId xmlns="" xmlns:a16="http://schemas.microsoft.com/office/drawing/2014/main" id="{F8F49167-BF9E-4DA3-B38C-B6DD1051FF2D}"/>
                    </a:ext>
                  </a:extLst>
                </p:cNvPr>
                <p:cNvSpPr>
                  <a:spLocks/>
                </p:cNvSpPr>
                <p:nvPr/>
              </p:nvSpPr>
              <p:spPr bwMode="auto">
                <a:xfrm>
                  <a:off x="2968" y="3636"/>
                  <a:ext cx="142" cy="144"/>
                </a:xfrm>
                <a:custGeom>
                  <a:avLst/>
                  <a:gdLst>
                    <a:gd name="T0" fmla="*/ 41 w 60"/>
                    <a:gd name="T1" fmla="*/ 6 h 61"/>
                    <a:gd name="T2" fmla="*/ 54 w 60"/>
                    <a:gd name="T3" fmla="*/ 42 h 61"/>
                    <a:gd name="T4" fmla="*/ 19 w 60"/>
                    <a:gd name="T5" fmla="*/ 55 h 61"/>
                    <a:gd name="T6" fmla="*/ 6 w 60"/>
                    <a:gd name="T7" fmla="*/ 19 h 61"/>
                    <a:gd name="T8" fmla="*/ 41 w 60"/>
                    <a:gd name="T9" fmla="*/ 6 h 61"/>
                  </a:gdLst>
                  <a:ahLst/>
                  <a:cxnLst>
                    <a:cxn ang="0">
                      <a:pos x="T0" y="T1"/>
                    </a:cxn>
                    <a:cxn ang="0">
                      <a:pos x="T2" y="T3"/>
                    </a:cxn>
                    <a:cxn ang="0">
                      <a:pos x="T4" y="T5"/>
                    </a:cxn>
                    <a:cxn ang="0">
                      <a:pos x="T6" y="T7"/>
                    </a:cxn>
                    <a:cxn ang="0">
                      <a:pos x="T8" y="T9"/>
                    </a:cxn>
                  </a:cxnLst>
                  <a:rect l="0" t="0" r="r" b="b"/>
                  <a:pathLst>
                    <a:path w="60" h="61">
                      <a:moveTo>
                        <a:pt x="41" y="6"/>
                      </a:moveTo>
                      <a:cubicBezTo>
                        <a:pt x="55" y="13"/>
                        <a:pt x="60" y="28"/>
                        <a:pt x="54" y="42"/>
                      </a:cubicBezTo>
                      <a:cubicBezTo>
                        <a:pt x="48" y="55"/>
                        <a:pt x="32" y="61"/>
                        <a:pt x="19" y="55"/>
                      </a:cubicBezTo>
                      <a:cubicBezTo>
                        <a:pt x="6" y="48"/>
                        <a:pt x="0" y="33"/>
                        <a:pt x="6" y="19"/>
                      </a:cubicBezTo>
                      <a:cubicBezTo>
                        <a:pt x="12" y="6"/>
                        <a:pt x="28" y="0"/>
                        <a:pt x="41" y="6"/>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27" name="Freeform 95">
                  <a:extLst>
                    <a:ext uri="{FF2B5EF4-FFF2-40B4-BE49-F238E27FC236}">
                      <a16:creationId xmlns="" xmlns:a16="http://schemas.microsoft.com/office/drawing/2014/main" id="{6141337A-FD5F-4422-9BC4-5C2E66FC5E64}"/>
                    </a:ext>
                  </a:extLst>
                </p:cNvPr>
                <p:cNvSpPr>
                  <a:spLocks/>
                </p:cNvSpPr>
                <p:nvPr/>
              </p:nvSpPr>
              <p:spPr bwMode="auto">
                <a:xfrm>
                  <a:off x="3193" y="3735"/>
                  <a:ext cx="139" cy="140"/>
                </a:xfrm>
                <a:custGeom>
                  <a:avLst/>
                  <a:gdLst>
                    <a:gd name="T0" fmla="*/ 37 w 59"/>
                    <a:gd name="T1" fmla="*/ 4 h 59"/>
                    <a:gd name="T2" fmla="*/ 55 w 59"/>
                    <a:gd name="T3" fmla="*/ 37 h 59"/>
                    <a:gd name="T4" fmla="*/ 22 w 59"/>
                    <a:gd name="T5" fmla="*/ 55 h 59"/>
                    <a:gd name="T6" fmla="*/ 4 w 59"/>
                    <a:gd name="T7" fmla="*/ 21 h 59"/>
                    <a:gd name="T8" fmla="*/ 37 w 59"/>
                    <a:gd name="T9" fmla="*/ 4 h 59"/>
                  </a:gdLst>
                  <a:ahLst/>
                  <a:cxnLst>
                    <a:cxn ang="0">
                      <a:pos x="T0" y="T1"/>
                    </a:cxn>
                    <a:cxn ang="0">
                      <a:pos x="T2" y="T3"/>
                    </a:cxn>
                    <a:cxn ang="0">
                      <a:pos x="T4" y="T5"/>
                    </a:cxn>
                    <a:cxn ang="0">
                      <a:pos x="T6" y="T7"/>
                    </a:cxn>
                    <a:cxn ang="0">
                      <a:pos x="T8" y="T9"/>
                    </a:cxn>
                  </a:cxnLst>
                  <a:rect l="0" t="0" r="r" b="b"/>
                  <a:pathLst>
                    <a:path w="59" h="59">
                      <a:moveTo>
                        <a:pt x="37" y="4"/>
                      </a:moveTo>
                      <a:cubicBezTo>
                        <a:pt x="51" y="8"/>
                        <a:pt x="59" y="23"/>
                        <a:pt x="55" y="37"/>
                      </a:cubicBezTo>
                      <a:cubicBezTo>
                        <a:pt x="51" y="51"/>
                        <a:pt x="36" y="59"/>
                        <a:pt x="22" y="55"/>
                      </a:cubicBezTo>
                      <a:cubicBezTo>
                        <a:pt x="8" y="50"/>
                        <a:pt x="0" y="35"/>
                        <a:pt x="4" y="21"/>
                      </a:cubicBezTo>
                      <a:cubicBezTo>
                        <a:pt x="8" y="7"/>
                        <a:pt x="23" y="0"/>
                        <a:pt x="37" y="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28" name="Freeform 96">
                  <a:extLst>
                    <a:ext uri="{FF2B5EF4-FFF2-40B4-BE49-F238E27FC236}">
                      <a16:creationId xmlns="" xmlns:a16="http://schemas.microsoft.com/office/drawing/2014/main" id="{C15C6F2F-681A-4FE4-93F0-608842209436}"/>
                    </a:ext>
                  </a:extLst>
                </p:cNvPr>
                <p:cNvSpPr>
                  <a:spLocks/>
                </p:cNvSpPr>
                <p:nvPr/>
              </p:nvSpPr>
              <p:spPr bwMode="auto">
                <a:xfrm>
                  <a:off x="3429" y="3801"/>
                  <a:ext cx="135" cy="135"/>
                </a:xfrm>
                <a:custGeom>
                  <a:avLst/>
                  <a:gdLst>
                    <a:gd name="T0" fmla="*/ 33 w 57"/>
                    <a:gd name="T1" fmla="*/ 2 h 57"/>
                    <a:gd name="T2" fmla="*/ 55 w 57"/>
                    <a:gd name="T3" fmla="*/ 32 h 57"/>
                    <a:gd name="T4" fmla="*/ 24 w 57"/>
                    <a:gd name="T5" fmla="*/ 55 h 57"/>
                    <a:gd name="T6" fmla="*/ 2 w 57"/>
                    <a:gd name="T7" fmla="*/ 24 h 57"/>
                    <a:gd name="T8" fmla="*/ 33 w 57"/>
                    <a:gd name="T9" fmla="*/ 2 h 57"/>
                  </a:gdLst>
                  <a:ahLst/>
                  <a:cxnLst>
                    <a:cxn ang="0">
                      <a:pos x="T0" y="T1"/>
                    </a:cxn>
                    <a:cxn ang="0">
                      <a:pos x="T2" y="T3"/>
                    </a:cxn>
                    <a:cxn ang="0">
                      <a:pos x="T4" y="T5"/>
                    </a:cxn>
                    <a:cxn ang="0">
                      <a:pos x="T6" y="T7"/>
                    </a:cxn>
                    <a:cxn ang="0">
                      <a:pos x="T8" y="T9"/>
                    </a:cxn>
                  </a:cxnLst>
                  <a:rect l="0" t="0" r="r" b="b"/>
                  <a:pathLst>
                    <a:path w="57" h="57">
                      <a:moveTo>
                        <a:pt x="33" y="2"/>
                      </a:moveTo>
                      <a:cubicBezTo>
                        <a:pt x="47" y="4"/>
                        <a:pt x="57" y="18"/>
                        <a:pt x="55" y="32"/>
                      </a:cubicBezTo>
                      <a:cubicBezTo>
                        <a:pt x="52" y="47"/>
                        <a:pt x="39" y="57"/>
                        <a:pt x="24" y="55"/>
                      </a:cubicBezTo>
                      <a:cubicBezTo>
                        <a:pt x="10" y="52"/>
                        <a:pt x="0" y="39"/>
                        <a:pt x="2" y="24"/>
                      </a:cubicBezTo>
                      <a:cubicBezTo>
                        <a:pt x="5" y="10"/>
                        <a:pt x="18" y="0"/>
                        <a:pt x="33" y="2"/>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29" name="Freeform 97">
                  <a:extLst>
                    <a:ext uri="{FF2B5EF4-FFF2-40B4-BE49-F238E27FC236}">
                      <a16:creationId xmlns="" xmlns:a16="http://schemas.microsoft.com/office/drawing/2014/main" id="{8B81445A-6A2F-4912-AF1F-32CD366FEC79}"/>
                    </a:ext>
                  </a:extLst>
                </p:cNvPr>
                <p:cNvSpPr>
                  <a:spLocks/>
                </p:cNvSpPr>
                <p:nvPr/>
              </p:nvSpPr>
              <p:spPr bwMode="auto">
                <a:xfrm>
                  <a:off x="3675" y="3837"/>
                  <a:ext cx="126" cy="125"/>
                </a:xfrm>
                <a:custGeom>
                  <a:avLst/>
                  <a:gdLst>
                    <a:gd name="T0" fmla="*/ 27 w 53"/>
                    <a:gd name="T1" fmla="*/ 0 h 53"/>
                    <a:gd name="T2" fmla="*/ 53 w 53"/>
                    <a:gd name="T3" fmla="*/ 27 h 53"/>
                    <a:gd name="T4" fmla="*/ 26 w 53"/>
                    <a:gd name="T5" fmla="*/ 53 h 53"/>
                    <a:gd name="T6" fmla="*/ 0 w 53"/>
                    <a:gd name="T7" fmla="*/ 26 h 53"/>
                    <a:gd name="T8" fmla="*/ 27 w 53"/>
                    <a:gd name="T9" fmla="*/ 0 h 53"/>
                  </a:gdLst>
                  <a:ahLst/>
                  <a:cxnLst>
                    <a:cxn ang="0">
                      <a:pos x="T0" y="T1"/>
                    </a:cxn>
                    <a:cxn ang="0">
                      <a:pos x="T2" y="T3"/>
                    </a:cxn>
                    <a:cxn ang="0">
                      <a:pos x="T4" y="T5"/>
                    </a:cxn>
                    <a:cxn ang="0">
                      <a:pos x="T6" y="T7"/>
                    </a:cxn>
                    <a:cxn ang="0">
                      <a:pos x="T8" y="T9"/>
                    </a:cxn>
                  </a:cxnLst>
                  <a:rect l="0" t="0" r="r" b="b"/>
                  <a:pathLst>
                    <a:path w="53" h="53">
                      <a:moveTo>
                        <a:pt x="27" y="0"/>
                      </a:moveTo>
                      <a:cubicBezTo>
                        <a:pt x="41" y="0"/>
                        <a:pt x="53" y="12"/>
                        <a:pt x="53" y="27"/>
                      </a:cubicBezTo>
                      <a:cubicBezTo>
                        <a:pt x="53" y="41"/>
                        <a:pt x="41" y="53"/>
                        <a:pt x="26" y="53"/>
                      </a:cubicBezTo>
                      <a:cubicBezTo>
                        <a:pt x="11" y="53"/>
                        <a:pt x="0" y="41"/>
                        <a:pt x="0" y="26"/>
                      </a:cubicBezTo>
                      <a:cubicBezTo>
                        <a:pt x="0" y="11"/>
                        <a:pt x="12" y="0"/>
                        <a:pt x="27" y="0"/>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30" name="Freeform 98">
                  <a:extLst>
                    <a:ext uri="{FF2B5EF4-FFF2-40B4-BE49-F238E27FC236}">
                      <a16:creationId xmlns="" xmlns:a16="http://schemas.microsoft.com/office/drawing/2014/main" id="{8C49A5D8-FE85-4B76-A96E-62D1C47C4385}"/>
                    </a:ext>
                  </a:extLst>
                </p:cNvPr>
                <p:cNvSpPr>
                  <a:spLocks/>
                </p:cNvSpPr>
                <p:nvPr/>
              </p:nvSpPr>
              <p:spPr bwMode="auto">
                <a:xfrm>
                  <a:off x="3915" y="3830"/>
                  <a:ext cx="132" cy="132"/>
                </a:xfrm>
                <a:custGeom>
                  <a:avLst/>
                  <a:gdLst>
                    <a:gd name="T0" fmla="*/ 25 w 56"/>
                    <a:gd name="T1" fmla="*/ 2 h 56"/>
                    <a:gd name="T2" fmla="*/ 54 w 56"/>
                    <a:gd name="T3" fmla="*/ 25 h 56"/>
                    <a:gd name="T4" fmla="*/ 31 w 56"/>
                    <a:gd name="T5" fmla="*/ 55 h 56"/>
                    <a:gd name="T6" fmla="*/ 2 w 56"/>
                    <a:gd name="T7" fmla="*/ 31 h 56"/>
                    <a:gd name="T8" fmla="*/ 25 w 56"/>
                    <a:gd name="T9" fmla="*/ 2 h 56"/>
                  </a:gdLst>
                  <a:ahLst/>
                  <a:cxnLst>
                    <a:cxn ang="0">
                      <a:pos x="T0" y="T1"/>
                    </a:cxn>
                    <a:cxn ang="0">
                      <a:pos x="T2" y="T3"/>
                    </a:cxn>
                    <a:cxn ang="0">
                      <a:pos x="T4" y="T5"/>
                    </a:cxn>
                    <a:cxn ang="0">
                      <a:pos x="T6" y="T7"/>
                    </a:cxn>
                    <a:cxn ang="0">
                      <a:pos x="T8" y="T9"/>
                    </a:cxn>
                  </a:cxnLst>
                  <a:rect l="0" t="0" r="r" b="b"/>
                  <a:pathLst>
                    <a:path w="56" h="56">
                      <a:moveTo>
                        <a:pt x="25" y="2"/>
                      </a:moveTo>
                      <a:cubicBezTo>
                        <a:pt x="39" y="0"/>
                        <a:pt x="52" y="10"/>
                        <a:pt x="54" y="25"/>
                      </a:cubicBezTo>
                      <a:cubicBezTo>
                        <a:pt x="56" y="39"/>
                        <a:pt x="46" y="53"/>
                        <a:pt x="31" y="55"/>
                      </a:cubicBezTo>
                      <a:cubicBezTo>
                        <a:pt x="17" y="56"/>
                        <a:pt x="3" y="46"/>
                        <a:pt x="2" y="31"/>
                      </a:cubicBezTo>
                      <a:cubicBezTo>
                        <a:pt x="0" y="17"/>
                        <a:pt x="10" y="4"/>
                        <a:pt x="25" y="2"/>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31" name="Freeform 99">
                  <a:extLst>
                    <a:ext uri="{FF2B5EF4-FFF2-40B4-BE49-F238E27FC236}">
                      <a16:creationId xmlns="" xmlns:a16="http://schemas.microsoft.com/office/drawing/2014/main" id="{47D9E008-3739-4A44-BD9B-8FB3340BD347}"/>
                    </a:ext>
                  </a:extLst>
                </p:cNvPr>
                <p:cNvSpPr>
                  <a:spLocks/>
                </p:cNvSpPr>
                <p:nvPr/>
              </p:nvSpPr>
              <p:spPr bwMode="auto">
                <a:xfrm>
                  <a:off x="4151" y="3790"/>
                  <a:ext cx="140" cy="139"/>
                </a:xfrm>
                <a:custGeom>
                  <a:avLst/>
                  <a:gdLst>
                    <a:gd name="T0" fmla="*/ 22 w 59"/>
                    <a:gd name="T1" fmla="*/ 4 h 59"/>
                    <a:gd name="T2" fmla="*/ 55 w 59"/>
                    <a:gd name="T3" fmla="*/ 23 h 59"/>
                    <a:gd name="T4" fmla="*/ 36 w 59"/>
                    <a:gd name="T5" fmla="*/ 55 h 59"/>
                    <a:gd name="T6" fmla="*/ 4 w 59"/>
                    <a:gd name="T7" fmla="*/ 37 h 59"/>
                    <a:gd name="T8" fmla="*/ 22 w 59"/>
                    <a:gd name="T9" fmla="*/ 4 h 59"/>
                  </a:gdLst>
                  <a:ahLst/>
                  <a:cxnLst>
                    <a:cxn ang="0">
                      <a:pos x="T0" y="T1"/>
                    </a:cxn>
                    <a:cxn ang="0">
                      <a:pos x="T2" y="T3"/>
                    </a:cxn>
                    <a:cxn ang="0">
                      <a:pos x="T4" y="T5"/>
                    </a:cxn>
                    <a:cxn ang="0">
                      <a:pos x="T6" y="T7"/>
                    </a:cxn>
                    <a:cxn ang="0">
                      <a:pos x="T8" y="T9"/>
                    </a:cxn>
                  </a:cxnLst>
                  <a:rect l="0" t="0" r="r" b="b"/>
                  <a:pathLst>
                    <a:path w="59" h="59">
                      <a:moveTo>
                        <a:pt x="22" y="4"/>
                      </a:moveTo>
                      <a:cubicBezTo>
                        <a:pt x="37" y="0"/>
                        <a:pt x="51" y="9"/>
                        <a:pt x="55" y="23"/>
                      </a:cubicBezTo>
                      <a:cubicBezTo>
                        <a:pt x="59" y="37"/>
                        <a:pt x="50" y="52"/>
                        <a:pt x="36" y="55"/>
                      </a:cubicBezTo>
                      <a:cubicBezTo>
                        <a:pt x="22" y="59"/>
                        <a:pt x="8" y="51"/>
                        <a:pt x="4" y="37"/>
                      </a:cubicBezTo>
                      <a:cubicBezTo>
                        <a:pt x="0" y="22"/>
                        <a:pt x="8" y="8"/>
                        <a:pt x="22" y="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32" name="Freeform 100">
                  <a:extLst>
                    <a:ext uri="{FF2B5EF4-FFF2-40B4-BE49-F238E27FC236}">
                      <a16:creationId xmlns="" xmlns:a16="http://schemas.microsoft.com/office/drawing/2014/main" id="{1D307299-1470-4235-AB38-BC8E1F009EB9}"/>
                    </a:ext>
                  </a:extLst>
                </p:cNvPr>
                <p:cNvSpPr>
                  <a:spLocks/>
                </p:cNvSpPr>
                <p:nvPr/>
              </p:nvSpPr>
              <p:spPr bwMode="auto">
                <a:xfrm>
                  <a:off x="4383" y="3719"/>
                  <a:ext cx="142" cy="142"/>
                </a:xfrm>
                <a:custGeom>
                  <a:avLst/>
                  <a:gdLst>
                    <a:gd name="T0" fmla="*/ 19 w 60"/>
                    <a:gd name="T1" fmla="*/ 6 h 60"/>
                    <a:gd name="T2" fmla="*/ 54 w 60"/>
                    <a:gd name="T3" fmla="*/ 20 h 60"/>
                    <a:gd name="T4" fmla="*/ 40 w 60"/>
                    <a:gd name="T5" fmla="*/ 55 h 60"/>
                    <a:gd name="T6" fmla="*/ 5 w 60"/>
                    <a:gd name="T7" fmla="*/ 41 h 60"/>
                    <a:gd name="T8" fmla="*/ 19 w 60"/>
                    <a:gd name="T9" fmla="*/ 6 h 60"/>
                  </a:gdLst>
                  <a:ahLst/>
                  <a:cxnLst>
                    <a:cxn ang="0">
                      <a:pos x="T0" y="T1"/>
                    </a:cxn>
                    <a:cxn ang="0">
                      <a:pos x="T2" y="T3"/>
                    </a:cxn>
                    <a:cxn ang="0">
                      <a:pos x="T4" y="T5"/>
                    </a:cxn>
                    <a:cxn ang="0">
                      <a:pos x="T6" y="T7"/>
                    </a:cxn>
                    <a:cxn ang="0">
                      <a:pos x="T8" y="T9"/>
                    </a:cxn>
                  </a:cxnLst>
                  <a:rect l="0" t="0" r="r" b="b"/>
                  <a:pathLst>
                    <a:path w="60" h="60">
                      <a:moveTo>
                        <a:pt x="19" y="6"/>
                      </a:moveTo>
                      <a:cubicBezTo>
                        <a:pt x="33" y="0"/>
                        <a:pt x="48" y="6"/>
                        <a:pt x="54" y="20"/>
                      </a:cubicBezTo>
                      <a:cubicBezTo>
                        <a:pt x="60" y="33"/>
                        <a:pt x="54" y="49"/>
                        <a:pt x="40" y="55"/>
                      </a:cubicBezTo>
                      <a:cubicBezTo>
                        <a:pt x="27" y="60"/>
                        <a:pt x="11" y="54"/>
                        <a:pt x="5" y="41"/>
                      </a:cubicBezTo>
                      <a:cubicBezTo>
                        <a:pt x="0" y="27"/>
                        <a:pt x="6" y="12"/>
                        <a:pt x="19" y="6"/>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33" name="Freeform 101">
                  <a:extLst>
                    <a:ext uri="{FF2B5EF4-FFF2-40B4-BE49-F238E27FC236}">
                      <a16:creationId xmlns="" xmlns:a16="http://schemas.microsoft.com/office/drawing/2014/main" id="{76A5FDCF-CD9F-4358-BE7D-8BB7BDDCAFAB}"/>
                    </a:ext>
                  </a:extLst>
                </p:cNvPr>
                <p:cNvSpPr>
                  <a:spLocks/>
                </p:cNvSpPr>
                <p:nvPr/>
              </p:nvSpPr>
              <p:spPr bwMode="auto">
                <a:xfrm>
                  <a:off x="4603" y="3617"/>
                  <a:ext cx="142" cy="144"/>
                </a:xfrm>
                <a:custGeom>
                  <a:avLst/>
                  <a:gdLst>
                    <a:gd name="T0" fmla="*/ 16 w 60"/>
                    <a:gd name="T1" fmla="*/ 8 h 61"/>
                    <a:gd name="T2" fmla="*/ 53 w 60"/>
                    <a:gd name="T3" fmla="*/ 17 h 61"/>
                    <a:gd name="T4" fmla="*/ 44 w 60"/>
                    <a:gd name="T5" fmla="*/ 53 h 61"/>
                    <a:gd name="T6" fmla="*/ 7 w 60"/>
                    <a:gd name="T7" fmla="*/ 44 h 61"/>
                    <a:gd name="T8" fmla="*/ 16 w 60"/>
                    <a:gd name="T9" fmla="*/ 8 h 61"/>
                  </a:gdLst>
                  <a:ahLst/>
                  <a:cxnLst>
                    <a:cxn ang="0">
                      <a:pos x="T0" y="T1"/>
                    </a:cxn>
                    <a:cxn ang="0">
                      <a:pos x="T2" y="T3"/>
                    </a:cxn>
                    <a:cxn ang="0">
                      <a:pos x="T4" y="T5"/>
                    </a:cxn>
                    <a:cxn ang="0">
                      <a:pos x="T6" y="T7"/>
                    </a:cxn>
                    <a:cxn ang="0">
                      <a:pos x="T8" y="T9"/>
                    </a:cxn>
                  </a:cxnLst>
                  <a:rect l="0" t="0" r="r" b="b"/>
                  <a:pathLst>
                    <a:path w="60" h="61">
                      <a:moveTo>
                        <a:pt x="16" y="8"/>
                      </a:moveTo>
                      <a:cubicBezTo>
                        <a:pt x="29" y="0"/>
                        <a:pt x="45" y="4"/>
                        <a:pt x="53" y="17"/>
                      </a:cubicBezTo>
                      <a:cubicBezTo>
                        <a:pt x="60" y="29"/>
                        <a:pt x="56" y="46"/>
                        <a:pt x="44" y="53"/>
                      </a:cubicBezTo>
                      <a:cubicBezTo>
                        <a:pt x="31" y="61"/>
                        <a:pt x="15" y="57"/>
                        <a:pt x="7" y="44"/>
                      </a:cubicBezTo>
                      <a:cubicBezTo>
                        <a:pt x="0" y="32"/>
                        <a:pt x="4" y="15"/>
                        <a:pt x="16" y="8"/>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34" name="Freeform 102">
                  <a:extLst>
                    <a:ext uri="{FF2B5EF4-FFF2-40B4-BE49-F238E27FC236}">
                      <a16:creationId xmlns="" xmlns:a16="http://schemas.microsoft.com/office/drawing/2014/main" id="{C575D267-E2E1-4CA7-B3F1-7792F888AF0C}"/>
                    </a:ext>
                  </a:extLst>
                </p:cNvPr>
                <p:cNvSpPr>
                  <a:spLocks/>
                </p:cNvSpPr>
                <p:nvPr/>
              </p:nvSpPr>
              <p:spPr bwMode="auto">
                <a:xfrm>
                  <a:off x="4809" y="3487"/>
                  <a:ext cx="140" cy="142"/>
                </a:xfrm>
                <a:custGeom>
                  <a:avLst/>
                  <a:gdLst>
                    <a:gd name="T0" fmla="*/ 13 w 59"/>
                    <a:gd name="T1" fmla="*/ 9 h 60"/>
                    <a:gd name="T2" fmla="*/ 50 w 59"/>
                    <a:gd name="T3" fmla="*/ 13 h 60"/>
                    <a:gd name="T4" fmla="*/ 46 w 59"/>
                    <a:gd name="T5" fmla="*/ 51 h 60"/>
                    <a:gd name="T6" fmla="*/ 9 w 59"/>
                    <a:gd name="T7" fmla="*/ 47 h 60"/>
                    <a:gd name="T8" fmla="*/ 13 w 59"/>
                    <a:gd name="T9" fmla="*/ 9 h 60"/>
                  </a:gdLst>
                  <a:ahLst/>
                  <a:cxnLst>
                    <a:cxn ang="0">
                      <a:pos x="T0" y="T1"/>
                    </a:cxn>
                    <a:cxn ang="0">
                      <a:pos x="T2" y="T3"/>
                    </a:cxn>
                    <a:cxn ang="0">
                      <a:pos x="T4" y="T5"/>
                    </a:cxn>
                    <a:cxn ang="0">
                      <a:pos x="T6" y="T7"/>
                    </a:cxn>
                    <a:cxn ang="0">
                      <a:pos x="T8" y="T9"/>
                    </a:cxn>
                  </a:cxnLst>
                  <a:rect l="0" t="0" r="r" b="b"/>
                  <a:pathLst>
                    <a:path w="59" h="60">
                      <a:moveTo>
                        <a:pt x="13" y="9"/>
                      </a:moveTo>
                      <a:cubicBezTo>
                        <a:pt x="24" y="0"/>
                        <a:pt x="41" y="2"/>
                        <a:pt x="50" y="13"/>
                      </a:cubicBezTo>
                      <a:cubicBezTo>
                        <a:pt x="59" y="25"/>
                        <a:pt x="57" y="41"/>
                        <a:pt x="46" y="51"/>
                      </a:cubicBezTo>
                      <a:cubicBezTo>
                        <a:pt x="35" y="60"/>
                        <a:pt x="18" y="58"/>
                        <a:pt x="9" y="47"/>
                      </a:cubicBezTo>
                      <a:cubicBezTo>
                        <a:pt x="0" y="35"/>
                        <a:pt x="1" y="19"/>
                        <a:pt x="13" y="9"/>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35" name="Freeform 103">
                  <a:extLst>
                    <a:ext uri="{FF2B5EF4-FFF2-40B4-BE49-F238E27FC236}">
                      <a16:creationId xmlns="" xmlns:a16="http://schemas.microsoft.com/office/drawing/2014/main" id="{1BEF85AE-4FA0-4D1B-B32E-72E453EC1557}"/>
                    </a:ext>
                  </a:extLst>
                </p:cNvPr>
                <p:cNvSpPr>
                  <a:spLocks/>
                </p:cNvSpPr>
                <p:nvPr/>
              </p:nvSpPr>
              <p:spPr bwMode="auto">
                <a:xfrm>
                  <a:off x="4994" y="3330"/>
                  <a:ext cx="139" cy="140"/>
                </a:xfrm>
                <a:custGeom>
                  <a:avLst/>
                  <a:gdLst>
                    <a:gd name="T0" fmla="*/ 10 w 59"/>
                    <a:gd name="T1" fmla="*/ 11 h 59"/>
                    <a:gd name="T2" fmla="*/ 47 w 59"/>
                    <a:gd name="T3" fmla="*/ 10 h 59"/>
                    <a:gd name="T4" fmla="*/ 49 w 59"/>
                    <a:gd name="T5" fmla="*/ 47 h 59"/>
                    <a:gd name="T6" fmla="*/ 11 w 59"/>
                    <a:gd name="T7" fmla="*/ 49 h 59"/>
                    <a:gd name="T8" fmla="*/ 10 w 59"/>
                    <a:gd name="T9" fmla="*/ 11 h 59"/>
                  </a:gdLst>
                  <a:ahLst/>
                  <a:cxnLst>
                    <a:cxn ang="0">
                      <a:pos x="T0" y="T1"/>
                    </a:cxn>
                    <a:cxn ang="0">
                      <a:pos x="T2" y="T3"/>
                    </a:cxn>
                    <a:cxn ang="0">
                      <a:pos x="T4" y="T5"/>
                    </a:cxn>
                    <a:cxn ang="0">
                      <a:pos x="T6" y="T7"/>
                    </a:cxn>
                    <a:cxn ang="0">
                      <a:pos x="T8" y="T9"/>
                    </a:cxn>
                  </a:cxnLst>
                  <a:rect l="0" t="0" r="r" b="b"/>
                  <a:pathLst>
                    <a:path w="59" h="59">
                      <a:moveTo>
                        <a:pt x="10" y="11"/>
                      </a:moveTo>
                      <a:cubicBezTo>
                        <a:pt x="20" y="0"/>
                        <a:pt x="36" y="0"/>
                        <a:pt x="47" y="10"/>
                      </a:cubicBezTo>
                      <a:cubicBezTo>
                        <a:pt x="58" y="20"/>
                        <a:pt x="59" y="36"/>
                        <a:pt x="49" y="47"/>
                      </a:cubicBezTo>
                      <a:cubicBezTo>
                        <a:pt x="39" y="58"/>
                        <a:pt x="22" y="59"/>
                        <a:pt x="11" y="49"/>
                      </a:cubicBezTo>
                      <a:cubicBezTo>
                        <a:pt x="0" y="39"/>
                        <a:pt x="0" y="22"/>
                        <a:pt x="10" y="11"/>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36" name="Freeform 104">
                  <a:extLst>
                    <a:ext uri="{FF2B5EF4-FFF2-40B4-BE49-F238E27FC236}">
                      <a16:creationId xmlns="" xmlns:a16="http://schemas.microsoft.com/office/drawing/2014/main" id="{FAED18C3-6079-4807-A4BA-6C88077FBFF0}"/>
                    </a:ext>
                  </a:extLst>
                </p:cNvPr>
                <p:cNvSpPr>
                  <a:spLocks/>
                </p:cNvSpPr>
                <p:nvPr/>
              </p:nvSpPr>
              <p:spPr bwMode="auto">
                <a:xfrm>
                  <a:off x="5152" y="3146"/>
                  <a:ext cx="142" cy="142"/>
                </a:xfrm>
                <a:custGeom>
                  <a:avLst/>
                  <a:gdLst>
                    <a:gd name="T0" fmla="*/ 8 w 60"/>
                    <a:gd name="T1" fmla="*/ 15 h 60"/>
                    <a:gd name="T2" fmla="*/ 45 w 60"/>
                    <a:gd name="T3" fmla="*/ 8 h 60"/>
                    <a:gd name="T4" fmla="*/ 52 w 60"/>
                    <a:gd name="T5" fmla="*/ 45 h 60"/>
                    <a:gd name="T6" fmla="*/ 15 w 60"/>
                    <a:gd name="T7" fmla="*/ 52 h 60"/>
                    <a:gd name="T8" fmla="*/ 8 w 60"/>
                    <a:gd name="T9" fmla="*/ 15 h 60"/>
                  </a:gdLst>
                  <a:ahLst/>
                  <a:cxnLst>
                    <a:cxn ang="0">
                      <a:pos x="T0" y="T1"/>
                    </a:cxn>
                    <a:cxn ang="0">
                      <a:pos x="T2" y="T3"/>
                    </a:cxn>
                    <a:cxn ang="0">
                      <a:pos x="T4" y="T5"/>
                    </a:cxn>
                    <a:cxn ang="0">
                      <a:pos x="T6" y="T7"/>
                    </a:cxn>
                    <a:cxn ang="0">
                      <a:pos x="T8" y="T9"/>
                    </a:cxn>
                  </a:cxnLst>
                  <a:rect l="0" t="0" r="r" b="b"/>
                  <a:pathLst>
                    <a:path w="60" h="60">
                      <a:moveTo>
                        <a:pt x="8" y="15"/>
                      </a:moveTo>
                      <a:cubicBezTo>
                        <a:pt x="17" y="3"/>
                        <a:pt x="33" y="0"/>
                        <a:pt x="45" y="8"/>
                      </a:cubicBezTo>
                      <a:cubicBezTo>
                        <a:pt x="57" y="17"/>
                        <a:pt x="60" y="33"/>
                        <a:pt x="52" y="45"/>
                      </a:cubicBezTo>
                      <a:cubicBezTo>
                        <a:pt x="43" y="57"/>
                        <a:pt x="27" y="60"/>
                        <a:pt x="15" y="52"/>
                      </a:cubicBezTo>
                      <a:cubicBezTo>
                        <a:pt x="3" y="43"/>
                        <a:pt x="0" y="27"/>
                        <a:pt x="8" y="15"/>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37" name="Freeform 105">
                  <a:extLst>
                    <a:ext uri="{FF2B5EF4-FFF2-40B4-BE49-F238E27FC236}">
                      <a16:creationId xmlns="" xmlns:a16="http://schemas.microsoft.com/office/drawing/2014/main" id="{C3F10E8F-B08E-4D6D-BAE5-1D039927DB22}"/>
                    </a:ext>
                  </a:extLst>
                </p:cNvPr>
                <p:cNvSpPr>
                  <a:spLocks/>
                </p:cNvSpPr>
                <p:nvPr/>
              </p:nvSpPr>
              <p:spPr bwMode="auto">
                <a:xfrm>
                  <a:off x="5285" y="2942"/>
                  <a:ext cx="144" cy="145"/>
                </a:xfrm>
                <a:custGeom>
                  <a:avLst/>
                  <a:gdLst>
                    <a:gd name="T0" fmla="*/ 7 w 61"/>
                    <a:gd name="T1" fmla="*/ 18 h 61"/>
                    <a:gd name="T2" fmla="*/ 42 w 61"/>
                    <a:gd name="T3" fmla="*/ 7 h 61"/>
                    <a:gd name="T4" fmla="*/ 54 w 61"/>
                    <a:gd name="T5" fmla="*/ 42 h 61"/>
                    <a:gd name="T6" fmla="*/ 18 w 61"/>
                    <a:gd name="T7" fmla="*/ 54 h 61"/>
                    <a:gd name="T8" fmla="*/ 7 w 61"/>
                    <a:gd name="T9" fmla="*/ 18 h 61"/>
                  </a:gdLst>
                  <a:ahLst/>
                  <a:cxnLst>
                    <a:cxn ang="0">
                      <a:pos x="T0" y="T1"/>
                    </a:cxn>
                    <a:cxn ang="0">
                      <a:pos x="T2" y="T3"/>
                    </a:cxn>
                    <a:cxn ang="0">
                      <a:pos x="T4" y="T5"/>
                    </a:cxn>
                    <a:cxn ang="0">
                      <a:pos x="T6" y="T7"/>
                    </a:cxn>
                    <a:cxn ang="0">
                      <a:pos x="T8" y="T9"/>
                    </a:cxn>
                  </a:cxnLst>
                  <a:rect l="0" t="0" r="r" b="b"/>
                  <a:pathLst>
                    <a:path w="61" h="61">
                      <a:moveTo>
                        <a:pt x="7" y="18"/>
                      </a:moveTo>
                      <a:cubicBezTo>
                        <a:pt x="13" y="5"/>
                        <a:pt x="29" y="0"/>
                        <a:pt x="42" y="7"/>
                      </a:cubicBezTo>
                      <a:cubicBezTo>
                        <a:pt x="55" y="13"/>
                        <a:pt x="61" y="29"/>
                        <a:pt x="54" y="42"/>
                      </a:cubicBezTo>
                      <a:cubicBezTo>
                        <a:pt x="47" y="55"/>
                        <a:pt x="31" y="61"/>
                        <a:pt x="18" y="54"/>
                      </a:cubicBezTo>
                      <a:cubicBezTo>
                        <a:pt x="5" y="47"/>
                        <a:pt x="0" y="31"/>
                        <a:pt x="7" y="18"/>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38" name="Freeform 106">
                  <a:extLst>
                    <a:ext uri="{FF2B5EF4-FFF2-40B4-BE49-F238E27FC236}">
                      <a16:creationId xmlns="" xmlns:a16="http://schemas.microsoft.com/office/drawing/2014/main" id="{F8F90E09-45A1-4187-916C-D33FEC141B61}"/>
                    </a:ext>
                  </a:extLst>
                </p:cNvPr>
                <p:cNvSpPr>
                  <a:spLocks/>
                </p:cNvSpPr>
                <p:nvPr/>
              </p:nvSpPr>
              <p:spPr bwMode="auto">
                <a:xfrm>
                  <a:off x="5389" y="2725"/>
                  <a:ext cx="142" cy="139"/>
                </a:xfrm>
                <a:custGeom>
                  <a:avLst/>
                  <a:gdLst>
                    <a:gd name="T0" fmla="*/ 5 w 60"/>
                    <a:gd name="T1" fmla="*/ 21 h 59"/>
                    <a:gd name="T2" fmla="*/ 39 w 60"/>
                    <a:gd name="T3" fmla="*/ 4 h 59"/>
                    <a:gd name="T4" fmla="*/ 55 w 60"/>
                    <a:gd name="T5" fmla="*/ 38 h 59"/>
                    <a:gd name="T6" fmla="*/ 22 w 60"/>
                    <a:gd name="T7" fmla="*/ 55 h 59"/>
                    <a:gd name="T8" fmla="*/ 5 w 60"/>
                    <a:gd name="T9" fmla="*/ 21 h 59"/>
                  </a:gdLst>
                  <a:ahLst/>
                  <a:cxnLst>
                    <a:cxn ang="0">
                      <a:pos x="T0" y="T1"/>
                    </a:cxn>
                    <a:cxn ang="0">
                      <a:pos x="T2" y="T3"/>
                    </a:cxn>
                    <a:cxn ang="0">
                      <a:pos x="T4" y="T5"/>
                    </a:cxn>
                    <a:cxn ang="0">
                      <a:pos x="T6" y="T7"/>
                    </a:cxn>
                    <a:cxn ang="0">
                      <a:pos x="T8" y="T9"/>
                    </a:cxn>
                  </a:cxnLst>
                  <a:rect l="0" t="0" r="r" b="b"/>
                  <a:pathLst>
                    <a:path w="60" h="59">
                      <a:moveTo>
                        <a:pt x="5" y="21"/>
                      </a:moveTo>
                      <a:cubicBezTo>
                        <a:pt x="10" y="7"/>
                        <a:pt x="25" y="0"/>
                        <a:pt x="39" y="4"/>
                      </a:cubicBezTo>
                      <a:cubicBezTo>
                        <a:pt x="53" y="9"/>
                        <a:pt x="60" y="24"/>
                        <a:pt x="55" y="38"/>
                      </a:cubicBezTo>
                      <a:cubicBezTo>
                        <a:pt x="51" y="52"/>
                        <a:pt x="36" y="59"/>
                        <a:pt x="22" y="55"/>
                      </a:cubicBezTo>
                      <a:cubicBezTo>
                        <a:pt x="8" y="50"/>
                        <a:pt x="0" y="35"/>
                        <a:pt x="5" y="21"/>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39" name="Freeform 107">
                  <a:extLst>
                    <a:ext uri="{FF2B5EF4-FFF2-40B4-BE49-F238E27FC236}">
                      <a16:creationId xmlns="" xmlns:a16="http://schemas.microsoft.com/office/drawing/2014/main" id="{1FE51FD2-774C-464B-8E0A-C236B39E5D2C}"/>
                    </a:ext>
                  </a:extLst>
                </p:cNvPr>
                <p:cNvSpPr>
                  <a:spLocks/>
                </p:cNvSpPr>
                <p:nvPr/>
              </p:nvSpPr>
              <p:spPr bwMode="auto">
                <a:xfrm>
                  <a:off x="5465" y="2495"/>
                  <a:ext cx="137" cy="135"/>
                </a:xfrm>
                <a:custGeom>
                  <a:avLst/>
                  <a:gdLst>
                    <a:gd name="T0" fmla="*/ 3 w 58"/>
                    <a:gd name="T1" fmla="*/ 24 h 57"/>
                    <a:gd name="T2" fmla="*/ 34 w 58"/>
                    <a:gd name="T3" fmla="*/ 3 h 57"/>
                    <a:gd name="T4" fmla="*/ 55 w 58"/>
                    <a:gd name="T5" fmla="*/ 34 h 57"/>
                    <a:gd name="T6" fmla="*/ 24 w 58"/>
                    <a:gd name="T7" fmla="*/ 55 h 57"/>
                    <a:gd name="T8" fmla="*/ 3 w 58"/>
                    <a:gd name="T9" fmla="*/ 24 h 57"/>
                  </a:gdLst>
                  <a:ahLst/>
                  <a:cxnLst>
                    <a:cxn ang="0">
                      <a:pos x="T0" y="T1"/>
                    </a:cxn>
                    <a:cxn ang="0">
                      <a:pos x="T2" y="T3"/>
                    </a:cxn>
                    <a:cxn ang="0">
                      <a:pos x="T4" y="T5"/>
                    </a:cxn>
                    <a:cxn ang="0">
                      <a:pos x="T6" y="T7"/>
                    </a:cxn>
                    <a:cxn ang="0">
                      <a:pos x="T8" y="T9"/>
                    </a:cxn>
                  </a:cxnLst>
                  <a:rect l="0" t="0" r="r" b="b"/>
                  <a:pathLst>
                    <a:path w="58" h="57">
                      <a:moveTo>
                        <a:pt x="3" y="24"/>
                      </a:moveTo>
                      <a:cubicBezTo>
                        <a:pt x="6" y="9"/>
                        <a:pt x="19" y="0"/>
                        <a:pt x="34" y="3"/>
                      </a:cubicBezTo>
                      <a:cubicBezTo>
                        <a:pt x="48" y="5"/>
                        <a:pt x="58" y="19"/>
                        <a:pt x="55" y="34"/>
                      </a:cubicBezTo>
                      <a:cubicBezTo>
                        <a:pt x="52" y="48"/>
                        <a:pt x="38" y="57"/>
                        <a:pt x="24" y="55"/>
                      </a:cubicBezTo>
                      <a:cubicBezTo>
                        <a:pt x="9" y="52"/>
                        <a:pt x="0" y="38"/>
                        <a:pt x="3" y="2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40" name="Freeform 108">
                  <a:extLst>
                    <a:ext uri="{FF2B5EF4-FFF2-40B4-BE49-F238E27FC236}">
                      <a16:creationId xmlns="" xmlns:a16="http://schemas.microsoft.com/office/drawing/2014/main" id="{2670A974-C222-4E5F-B15F-ADD473DAC4DE}"/>
                    </a:ext>
                  </a:extLst>
                </p:cNvPr>
                <p:cNvSpPr>
                  <a:spLocks/>
                </p:cNvSpPr>
                <p:nvPr/>
              </p:nvSpPr>
              <p:spPr bwMode="auto">
                <a:xfrm>
                  <a:off x="5507" y="2258"/>
                  <a:ext cx="131" cy="130"/>
                </a:xfrm>
                <a:custGeom>
                  <a:avLst/>
                  <a:gdLst>
                    <a:gd name="T0" fmla="*/ 1 w 55"/>
                    <a:gd name="T1" fmla="*/ 26 h 55"/>
                    <a:gd name="T2" fmla="*/ 29 w 55"/>
                    <a:gd name="T3" fmla="*/ 1 h 55"/>
                    <a:gd name="T4" fmla="*/ 54 w 55"/>
                    <a:gd name="T5" fmla="*/ 29 h 55"/>
                    <a:gd name="T6" fmla="*/ 26 w 55"/>
                    <a:gd name="T7" fmla="*/ 54 h 55"/>
                    <a:gd name="T8" fmla="*/ 1 w 55"/>
                    <a:gd name="T9" fmla="*/ 26 h 55"/>
                  </a:gdLst>
                  <a:ahLst/>
                  <a:cxnLst>
                    <a:cxn ang="0">
                      <a:pos x="T0" y="T1"/>
                    </a:cxn>
                    <a:cxn ang="0">
                      <a:pos x="T2" y="T3"/>
                    </a:cxn>
                    <a:cxn ang="0">
                      <a:pos x="T4" y="T5"/>
                    </a:cxn>
                    <a:cxn ang="0">
                      <a:pos x="T6" y="T7"/>
                    </a:cxn>
                    <a:cxn ang="0">
                      <a:pos x="T8" y="T9"/>
                    </a:cxn>
                  </a:cxnLst>
                  <a:rect l="0" t="0" r="r" b="b"/>
                  <a:pathLst>
                    <a:path w="55" h="55">
                      <a:moveTo>
                        <a:pt x="1" y="26"/>
                      </a:moveTo>
                      <a:cubicBezTo>
                        <a:pt x="2" y="11"/>
                        <a:pt x="14" y="0"/>
                        <a:pt x="29" y="1"/>
                      </a:cubicBezTo>
                      <a:cubicBezTo>
                        <a:pt x="43" y="2"/>
                        <a:pt x="55" y="14"/>
                        <a:pt x="54" y="29"/>
                      </a:cubicBezTo>
                      <a:cubicBezTo>
                        <a:pt x="53" y="43"/>
                        <a:pt x="41" y="55"/>
                        <a:pt x="26" y="54"/>
                      </a:cubicBezTo>
                      <a:cubicBezTo>
                        <a:pt x="11" y="53"/>
                        <a:pt x="0" y="41"/>
                        <a:pt x="1" y="26"/>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41" name="Freeform 109">
                  <a:extLst>
                    <a:ext uri="{FF2B5EF4-FFF2-40B4-BE49-F238E27FC236}">
                      <a16:creationId xmlns="" xmlns:a16="http://schemas.microsoft.com/office/drawing/2014/main" id="{D2EEC6F7-50D1-446F-8D07-B052A80AC703}"/>
                    </a:ext>
                  </a:extLst>
                </p:cNvPr>
                <p:cNvSpPr>
                  <a:spLocks/>
                </p:cNvSpPr>
                <p:nvPr/>
              </p:nvSpPr>
              <p:spPr bwMode="auto">
                <a:xfrm>
                  <a:off x="5512" y="2015"/>
                  <a:ext cx="133" cy="130"/>
                </a:xfrm>
                <a:custGeom>
                  <a:avLst/>
                  <a:gdLst>
                    <a:gd name="T0" fmla="*/ 1 w 56"/>
                    <a:gd name="T1" fmla="*/ 30 h 55"/>
                    <a:gd name="T2" fmla="*/ 25 w 56"/>
                    <a:gd name="T3" fmla="*/ 1 h 55"/>
                    <a:gd name="T4" fmla="*/ 54 w 56"/>
                    <a:gd name="T5" fmla="*/ 25 h 55"/>
                    <a:gd name="T6" fmla="*/ 30 w 56"/>
                    <a:gd name="T7" fmla="*/ 54 h 55"/>
                    <a:gd name="T8" fmla="*/ 1 w 56"/>
                    <a:gd name="T9" fmla="*/ 30 h 55"/>
                  </a:gdLst>
                  <a:ahLst/>
                  <a:cxnLst>
                    <a:cxn ang="0">
                      <a:pos x="T0" y="T1"/>
                    </a:cxn>
                    <a:cxn ang="0">
                      <a:pos x="T2" y="T3"/>
                    </a:cxn>
                    <a:cxn ang="0">
                      <a:pos x="T4" y="T5"/>
                    </a:cxn>
                    <a:cxn ang="0">
                      <a:pos x="T6" y="T7"/>
                    </a:cxn>
                    <a:cxn ang="0">
                      <a:pos x="T8" y="T9"/>
                    </a:cxn>
                  </a:cxnLst>
                  <a:rect l="0" t="0" r="r" b="b"/>
                  <a:pathLst>
                    <a:path w="56" h="55">
                      <a:moveTo>
                        <a:pt x="1" y="30"/>
                      </a:moveTo>
                      <a:cubicBezTo>
                        <a:pt x="0" y="16"/>
                        <a:pt x="11" y="3"/>
                        <a:pt x="25" y="1"/>
                      </a:cubicBezTo>
                      <a:cubicBezTo>
                        <a:pt x="40" y="0"/>
                        <a:pt x="53" y="11"/>
                        <a:pt x="54" y="25"/>
                      </a:cubicBezTo>
                      <a:cubicBezTo>
                        <a:pt x="56" y="40"/>
                        <a:pt x="45" y="53"/>
                        <a:pt x="30" y="54"/>
                      </a:cubicBezTo>
                      <a:cubicBezTo>
                        <a:pt x="16" y="55"/>
                        <a:pt x="3" y="45"/>
                        <a:pt x="1" y="30"/>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42" name="Freeform 110">
                  <a:extLst>
                    <a:ext uri="{FF2B5EF4-FFF2-40B4-BE49-F238E27FC236}">
                      <a16:creationId xmlns="" xmlns:a16="http://schemas.microsoft.com/office/drawing/2014/main" id="{8CF89A0D-031C-4E87-8DAD-E87158080DE4}"/>
                    </a:ext>
                  </a:extLst>
                </p:cNvPr>
                <p:cNvSpPr>
                  <a:spLocks/>
                </p:cNvSpPr>
                <p:nvPr/>
              </p:nvSpPr>
              <p:spPr bwMode="auto">
                <a:xfrm>
                  <a:off x="5481" y="1771"/>
                  <a:ext cx="138" cy="137"/>
                </a:xfrm>
                <a:custGeom>
                  <a:avLst/>
                  <a:gdLst>
                    <a:gd name="T0" fmla="*/ 3 w 58"/>
                    <a:gd name="T1" fmla="*/ 35 h 58"/>
                    <a:gd name="T2" fmla="*/ 23 w 58"/>
                    <a:gd name="T3" fmla="*/ 3 h 58"/>
                    <a:gd name="T4" fmla="*/ 55 w 58"/>
                    <a:gd name="T5" fmla="*/ 23 h 58"/>
                    <a:gd name="T6" fmla="*/ 35 w 58"/>
                    <a:gd name="T7" fmla="*/ 55 h 58"/>
                    <a:gd name="T8" fmla="*/ 3 w 58"/>
                    <a:gd name="T9" fmla="*/ 35 h 58"/>
                  </a:gdLst>
                  <a:ahLst/>
                  <a:cxnLst>
                    <a:cxn ang="0">
                      <a:pos x="T0" y="T1"/>
                    </a:cxn>
                    <a:cxn ang="0">
                      <a:pos x="T2" y="T3"/>
                    </a:cxn>
                    <a:cxn ang="0">
                      <a:pos x="T4" y="T5"/>
                    </a:cxn>
                    <a:cxn ang="0">
                      <a:pos x="T6" y="T7"/>
                    </a:cxn>
                    <a:cxn ang="0">
                      <a:pos x="T8" y="T9"/>
                    </a:cxn>
                  </a:cxnLst>
                  <a:rect l="0" t="0" r="r" b="b"/>
                  <a:pathLst>
                    <a:path w="58" h="58">
                      <a:moveTo>
                        <a:pt x="3" y="35"/>
                      </a:moveTo>
                      <a:cubicBezTo>
                        <a:pt x="0" y="21"/>
                        <a:pt x="9" y="6"/>
                        <a:pt x="23" y="3"/>
                      </a:cubicBezTo>
                      <a:cubicBezTo>
                        <a:pt x="37" y="0"/>
                        <a:pt x="51" y="8"/>
                        <a:pt x="55" y="23"/>
                      </a:cubicBezTo>
                      <a:cubicBezTo>
                        <a:pt x="58" y="37"/>
                        <a:pt x="49" y="51"/>
                        <a:pt x="35" y="55"/>
                      </a:cubicBezTo>
                      <a:cubicBezTo>
                        <a:pt x="21" y="58"/>
                        <a:pt x="6" y="49"/>
                        <a:pt x="3" y="35"/>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43" name="Freeform 111">
                  <a:extLst>
                    <a:ext uri="{FF2B5EF4-FFF2-40B4-BE49-F238E27FC236}">
                      <a16:creationId xmlns="" xmlns:a16="http://schemas.microsoft.com/office/drawing/2014/main" id="{3332333A-690A-4AE8-8264-8A985BFE7DD3}"/>
                    </a:ext>
                  </a:extLst>
                </p:cNvPr>
                <p:cNvSpPr>
                  <a:spLocks/>
                </p:cNvSpPr>
                <p:nvPr/>
              </p:nvSpPr>
              <p:spPr bwMode="auto">
                <a:xfrm>
                  <a:off x="5417" y="1532"/>
                  <a:ext cx="142" cy="144"/>
                </a:xfrm>
                <a:custGeom>
                  <a:avLst/>
                  <a:gdLst>
                    <a:gd name="T0" fmla="*/ 5 w 60"/>
                    <a:gd name="T1" fmla="*/ 40 h 61"/>
                    <a:gd name="T2" fmla="*/ 20 w 60"/>
                    <a:gd name="T3" fmla="*/ 6 h 61"/>
                    <a:gd name="T4" fmla="*/ 55 w 60"/>
                    <a:gd name="T5" fmla="*/ 21 h 61"/>
                    <a:gd name="T6" fmla="*/ 39 w 60"/>
                    <a:gd name="T7" fmla="*/ 55 h 61"/>
                    <a:gd name="T8" fmla="*/ 5 w 60"/>
                    <a:gd name="T9" fmla="*/ 40 h 61"/>
                  </a:gdLst>
                  <a:ahLst/>
                  <a:cxnLst>
                    <a:cxn ang="0">
                      <a:pos x="T0" y="T1"/>
                    </a:cxn>
                    <a:cxn ang="0">
                      <a:pos x="T2" y="T3"/>
                    </a:cxn>
                    <a:cxn ang="0">
                      <a:pos x="T4" y="T5"/>
                    </a:cxn>
                    <a:cxn ang="0">
                      <a:pos x="T6" y="T7"/>
                    </a:cxn>
                    <a:cxn ang="0">
                      <a:pos x="T8" y="T9"/>
                    </a:cxn>
                  </a:cxnLst>
                  <a:rect l="0" t="0" r="r" b="b"/>
                  <a:pathLst>
                    <a:path w="60" h="61">
                      <a:moveTo>
                        <a:pt x="5" y="40"/>
                      </a:moveTo>
                      <a:cubicBezTo>
                        <a:pt x="0" y="26"/>
                        <a:pt x="7" y="11"/>
                        <a:pt x="20" y="6"/>
                      </a:cubicBezTo>
                      <a:cubicBezTo>
                        <a:pt x="34" y="0"/>
                        <a:pt x="49" y="7"/>
                        <a:pt x="55" y="21"/>
                      </a:cubicBezTo>
                      <a:cubicBezTo>
                        <a:pt x="60" y="35"/>
                        <a:pt x="53" y="50"/>
                        <a:pt x="39" y="55"/>
                      </a:cubicBezTo>
                      <a:cubicBezTo>
                        <a:pt x="26" y="61"/>
                        <a:pt x="10" y="54"/>
                        <a:pt x="5" y="40"/>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44" name="Freeform 112">
                  <a:extLst>
                    <a:ext uri="{FF2B5EF4-FFF2-40B4-BE49-F238E27FC236}">
                      <a16:creationId xmlns="" xmlns:a16="http://schemas.microsoft.com/office/drawing/2014/main" id="{36130A79-5DE5-4A1B-AEC0-F9C76B47AA5C}"/>
                    </a:ext>
                  </a:extLst>
                </p:cNvPr>
                <p:cNvSpPr>
                  <a:spLocks/>
                </p:cNvSpPr>
                <p:nvPr/>
              </p:nvSpPr>
              <p:spPr bwMode="auto">
                <a:xfrm>
                  <a:off x="5323" y="1307"/>
                  <a:ext cx="144" cy="144"/>
                </a:xfrm>
                <a:custGeom>
                  <a:avLst/>
                  <a:gdLst>
                    <a:gd name="T0" fmla="*/ 7 w 61"/>
                    <a:gd name="T1" fmla="*/ 44 h 61"/>
                    <a:gd name="T2" fmla="*/ 17 w 61"/>
                    <a:gd name="T3" fmla="*/ 8 h 61"/>
                    <a:gd name="T4" fmla="*/ 54 w 61"/>
                    <a:gd name="T5" fmla="*/ 18 h 61"/>
                    <a:gd name="T6" fmla="*/ 43 w 61"/>
                    <a:gd name="T7" fmla="*/ 54 h 61"/>
                    <a:gd name="T8" fmla="*/ 7 w 61"/>
                    <a:gd name="T9" fmla="*/ 44 h 61"/>
                  </a:gdLst>
                  <a:ahLst/>
                  <a:cxnLst>
                    <a:cxn ang="0">
                      <a:pos x="T0" y="T1"/>
                    </a:cxn>
                    <a:cxn ang="0">
                      <a:pos x="T2" y="T3"/>
                    </a:cxn>
                    <a:cxn ang="0">
                      <a:pos x="T4" y="T5"/>
                    </a:cxn>
                    <a:cxn ang="0">
                      <a:pos x="T6" y="T7"/>
                    </a:cxn>
                    <a:cxn ang="0">
                      <a:pos x="T8" y="T9"/>
                    </a:cxn>
                  </a:cxnLst>
                  <a:rect l="0" t="0" r="r" b="b"/>
                  <a:pathLst>
                    <a:path w="61" h="61">
                      <a:moveTo>
                        <a:pt x="7" y="44"/>
                      </a:moveTo>
                      <a:cubicBezTo>
                        <a:pt x="0" y="31"/>
                        <a:pt x="5" y="15"/>
                        <a:pt x="17" y="8"/>
                      </a:cubicBezTo>
                      <a:cubicBezTo>
                        <a:pt x="30" y="0"/>
                        <a:pt x="46" y="5"/>
                        <a:pt x="54" y="18"/>
                      </a:cubicBezTo>
                      <a:cubicBezTo>
                        <a:pt x="61" y="31"/>
                        <a:pt x="56" y="47"/>
                        <a:pt x="43" y="54"/>
                      </a:cubicBezTo>
                      <a:cubicBezTo>
                        <a:pt x="30" y="61"/>
                        <a:pt x="14" y="57"/>
                        <a:pt x="7" y="4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45" name="Freeform 113">
                  <a:extLst>
                    <a:ext uri="{FF2B5EF4-FFF2-40B4-BE49-F238E27FC236}">
                      <a16:creationId xmlns="" xmlns:a16="http://schemas.microsoft.com/office/drawing/2014/main" id="{A2373CFE-24F6-4856-90C8-9164FB080EE6}"/>
                    </a:ext>
                  </a:extLst>
                </p:cNvPr>
                <p:cNvSpPr>
                  <a:spLocks/>
                </p:cNvSpPr>
                <p:nvPr/>
              </p:nvSpPr>
              <p:spPr bwMode="auto">
                <a:xfrm>
                  <a:off x="5200" y="1101"/>
                  <a:ext cx="142" cy="142"/>
                </a:xfrm>
                <a:custGeom>
                  <a:avLst/>
                  <a:gdLst>
                    <a:gd name="T0" fmla="*/ 9 w 60"/>
                    <a:gd name="T1" fmla="*/ 46 h 60"/>
                    <a:gd name="T2" fmla="*/ 14 w 60"/>
                    <a:gd name="T3" fmla="*/ 8 h 60"/>
                    <a:gd name="T4" fmla="*/ 51 w 60"/>
                    <a:gd name="T5" fmla="*/ 14 h 60"/>
                    <a:gd name="T6" fmla="*/ 46 w 60"/>
                    <a:gd name="T7" fmla="*/ 51 h 60"/>
                    <a:gd name="T8" fmla="*/ 9 w 60"/>
                    <a:gd name="T9" fmla="*/ 46 h 60"/>
                  </a:gdLst>
                  <a:ahLst/>
                  <a:cxnLst>
                    <a:cxn ang="0">
                      <a:pos x="T0" y="T1"/>
                    </a:cxn>
                    <a:cxn ang="0">
                      <a:pos x="T2" y="T3"/>
                    </a:cxn>
                    <a:cxn ang="0">
                      <a:pos x="T4" y="T5"/>
                    </a:cxn>
                    <a:cxn ang="0">
                      <a:pos x="T6" y="T7"/>
                    </a:cxn>
                    <a:cxn ang="0">
                      <a:pos x="T8" y="T9"/>
                    </a:cxn>
                  </a:cxnLst>
                  <a:rect l="0" t="0" r="r" b="b"/>
                  <a:pathLst>
                    <a:path w="60" h="60">
                      <a:moveTo>
                        <a:pt x="9" y="46"/>
                      </a:moveTo>
                      <a:cubicBezTo>
                        <a:pt x="0" y="34"/>
                        <a:pt x="2" y="17"/>
                        <a:pt x="14" y="8"/>
                      </a:cubicBezTo>
                      <a:cubicBezTo>
                        <a:pt x="26" y="0"/>
                        <a:pt x="42" y="2"/>
                        <a:pt x="51" y="14"/>
                      </a:cubicBezTo>
                      <a:cubicBezTo>
                        <a:pt x="60" y="25"/>
                        <a:pt x="58" y="42"/>
                        <a:pt x="46" y="51"/>
                      </a:cubicBezTo>
                      <a:cubicBezTo>
                        <a:pt x="34" y="60"/>
                        <a:pt x="18" y="57"/>
                        <a:pt x="9" y="46"/>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46" name="Freeform 114">
                  <a:extLst>
                    <a:ext uri="{FF2B5EF4-FFF2-40B4-BE49-F238E27FC236}">
                      <a16:creationId xmlns="" xmlns:a16="http://schemas.microsoft.com/office/drawing/2014/main" id="{9ADC900D-098B-4225-8984-836439054518}"/>
                    </a:ext>
                  </a:extLst>
                </p:cNvPr>
                <p:cNvSpPr>
                  <a:spLocks/>
                </p:cNvSpPr>
                <p:nvPr/>
              </p:nvSpPr>
              <p:spPr bwMode="auto">
                <a:xfrm>
                  <a:off x="5051" y="912"/>
                  <a:ext cx="137" cy="139"/>
                </a:xfrm>
                <a:custGeom>
                  <a:avLst/>
                  <a:gdLst>
                    <a:gd name="T0" fmla="*/ 10 w 58"/>
                    <a:gd name="T1" fmla="*/ 48 h 59"/>
                    <a:gd name="T2" fmla="*/ 10 w 58"/>
                    <a:gd name="T3" fmla="*/ 11 h 59"/>
                    <a:gd name="T4" fmla="*/ 48 w 58"/>
                    <a:gd name="T5" fmla="*/ 11 h 59"/>
                    <a:gd name="T6" fmla="*/ 48 w 58"/>
                    <a:gd name="T7" fmla="*/ 48 h 59"/>
                    <a:gd name="T8" fmla="*/ 10 w 58"/>
                    <a:gd name="T9" fmla="*/ 48 h 59"/>
                  </a:gdLst>
                  <a:ahLst/>
                  <a:cxnLst>
                    <a:cxn ang="0">
                      <a:pos x="T0" y="T1"/>
                    </a:cxn>
                    <a:cxn ang="0">
                      <a:pos x="T2" y="T3"/>
                    </a:cxn>
                    <a:cxn ang="0">
                      <a:pos x="T4" y="T5"/>
                    </a:cxn>
                    <a:cxn ang="0">
                      <a:pos x="T6" y="T7"/>
                    </a:cxn>
                    <a:cxn ang="0">
                      <a:pos x="T8" y="T9"/>
                    </a:cxn>
                  </a:cxnLst>
                  <a:rect l="0" t="0" r="r" b="b"/>
                  <a:pathLst>
                    <a:path w="58" h="59">
                      <a:moveTo>
                        <a:pt x="10" y="48"/>
                      </a:moveTo>
                      <a:cubicBezTo>
                        <a:pt x="0" y="38"/>
                        <a:pt x="0" y="21"/>
                        <a:pt x="10" y="11"/>
                      </a:cubicBezTo>
                      <a:cubicBezTo>
                        <a:pt x="20" y="0"/>
                        <a:pt x="37" y="0"/>
                        <a:pt x="48" y="11"/>
                      </a:cubicBezTo>
                      <a:cubicBezTo>
                        <a:pt x="58" y="21"/>
                        <a:pt x="58" y="38"/>
                        <a:pt x="48" y="48"/>
                      </a:cubicBezTo>
                      <a:cubicBezTo>
                        <a:pt x="37" y="59"/>
                        <a:pt x="21" y="59"/>
                        <a:pt x="10" y="48"/>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47" name="Freeform 115">
                  <a:extLst>
                    <a:ext uri="{FF2B5EF4-FFF2-40B4-BE49-F238E27FC236}">
                      <a16:creationId xmlns="" xmlns:a16="http://schemas.microsoft.com/office/drawing/2014/main" id="{66069BDD-BA54-41F8-BE62-000A03FBD257}"/>
                    </a:ext>
                  </a:extLst>
                </p:cNvPr>
                <p:cNvSpPr>
                  <a:spLocks/>
                </p:cNvSpPr>
                <p:nvPr/>
              </p:nvSpPr>
              <p:spPr bwMode="auto">
                <a:xfrm>
                  <a:off x="4871" y="744"/>
                  <a:ext cx="142" cy="142"/>
                </a:xfrm>
                <a:custGeom>
                  <a:avLst/>
                  <a:gdLst>
                    <a:gd name="T0" fmla="*/ 14 w 60"/>
                    <a:gd name="T1" fmla="*/ 51 h 60"/>
                    <a:gd name="T2" fmla="*/ 9 w 60"/>
                    <a:gd name="T3" fmla="*/ 14 h 60"/>
                    <a:gd name="T4" fmla="*/ 46 w 60"/>
                    <a:gd name="T5" fmla="*/ 9 h 60"/>
                    <a:gd name="T6" fmla="*/ 51 w 60"/>
                    <a:gd name="T7" fmla="*/ 46 h 60"/>
                    <a:gd name="T8" fmla="*/ 14 w 60"/>
                    <a:gd name="T9" fmla="*/ 51 h 60"/>
                  </a:gdLst>
                  <a:ahLst/>
                  <a:cxnLst>
                    <a:cxn ang="0">
                      <a:pos x="T0" y="T1"/>
                    </a:cxn>
                    <a:cxn ang="0">
                      <a:pos x="T2" y="T3"/>
                    </a:cxn>
                    <a:cxn ang="0">
                      <a:pos x="T4" y="T5"/>
                    </a:cxn>
                    <a:cxn ang="0">
                      <a:pos x="T6" y="T7"/>
                    </a:cxn>
                    <a:cxn ang="0">
                      <a:pos x="T8" y="T9"/>
                    </a:cxn>
                  </a:cxnLst>
                  <a:rect l="0" t="0" r="r" b="b"/>
                  <a:pathLst>
                    <a:path w="60" h="60">
                      <a:moveTo>
                        <a:pt x="14" y="51"/>
                      </a:moveTo>
                      <a:cubicBezTo>
                        <a:pt x="3" y="42"/>
                        <a:pt x="0" y="26"/>
                        <a:pt x="9" y="14"/>
                      </a:cubicBezTo>
                      <a:cubicBezTo>
                        <a:pt x="18" y="2"/>
                        <a:pt x="34" y="0"/>
                        <a:pt x="46" y="9"/>
                      </a:cubicBezTo>
                      <a:cubicBezTo>
                        <a:pt x="58" y="18"/>
                        <a:pt x="60" y="34"/>
                        <a:pt x="51" y="46"/>
                      </a:cubicBezTo>
                      <a:cubicBezTo>
                        <a:pt x="43" y="58"/>
                        <a:pt x="26" y="60"/>
                        <a:pt x="14" y="51"/>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48" name="Freeform 116">
                  <a:extLst>
                    <a:ext uri="{FF2B5EF4-FFF2-40B4-BE49-F238E27FC236}">
                      <a16:creationId xmlns="" xmlns:a16="http://schemas.microsoft.com/office/drawing/2014/main" id="{4931E05C-3706-4C81-9231-F6A5BD71164A}"/>
                    </a:ext>
                  </a:extLst>
                </p:cNvPr>
                <p:cNvSpPr>
                  <a:spLocks/>
                </p:cNvSpPr>
                <p:nvPr/>
              </p:nvSpPr>
              <p:spPr bwMode="auto">
                <a:xfrm>
                  <a:off x="4672" y="602"/>
                  <a:ext cx="144" cy="144"/>
                </a:xfrm>
                <a:custGeom>
                  <a:avLst/>
                  <a:gdLst>
                    <a:gd name="T0" fmla="*/ 18 w 61"/>
                    <a:gd name="T1" fmla="*/ 54 h 61"/>
                    <a:gd name="T2" fmla="*/ 7 w 61"/>
                    <a:gd name="T3" fmla="*/ 18 h 61"/>
                    <a:gd name="T4" fmla="*/ 43 w 61"/>
                    <a:gd name="T5" fmla="*/ 7 h 61"/>
                    <a:gd name="T6" fmla="*/ 54 w 61"/>
                    <a:gd name="T7" fmla="*/ 43 h 61"/>
                    <a:gd name="T8" fmla="*/ 18 w 61"/>
                    <a:gd name="T9" fmla="*/ 54 h 61"/>
                  </a:gdLst>
                  <a:ahLst/>
                  <a:cxnLst>
                    <a:cxn ang="0">
                      <a:pos x="T0" y="T1"/>
                    </a:cxn>
                    <a:cxn ang="0">
                      <a:pos x="T2" y="T3"/>
                    </a:cxn>
                    <a:cxn ang="0">
                      <a:pos x="T4" y="T5"/>
                    </a:cxn>
                    <a:cxn ang="0">
                      <a:pos x="T6" y="T7"/>
                    </a:cxn>
                    <a:cxn ang="0">
                      <a:pos x="T8" y="T9"/>
                    </a:cxn>
                  </a:cxnLst>
                  <a:rect l="0" t="0" r="r" b="b"/>
                  <a:pathLst>
                    <a:path w="61" h="61">
                      <a:moveTo>
                        <a:pt x="18" y="54"/>
                      </a:moveTo>
                      <a:cubicBezTo>
                        <a:pt x="5" y="47"/>
                        <a:pt x="0" y="31"/>
                        <a:pt x="7" y="18"/>
                      </a:cubicBezTo>
                      <a:cubicBezTo>
                        <a:pt x="14" y="5"/>
                        <a:pt x="30" y="0"/>
                        <a:pt x="43" y="7"/>
                      </a:cubicBezTo>
                      <a:cubicBezTo>
                        <a:pt x="56" y="14"/>
                        <a:pt x="61" y="31"/>
                        <a:pt x="54" y="43"/>
                      </a:cubicBezTo>
                      <a:cubicBezTo>
                        <a:pt x="47" y="56"/>
                        <a:pt x="31" y="61"/>
                        <a:pt x="18" y="5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49" name="Freeform 117">
                  <a:extLst>
                    <a:ext uri="{FF2B5EF4-FFF2-40B4-BE49-F238E27FC236}">
                      <a16:creationId xmlns="" xmlns:a16="http://schemas.microsoft.com/office/drawing/2014/main" id="{C983F263-0DC8-44F8-9C60-A81FFA4480EC}"/>
                    </a:ext>
                  </a:extLst>
                </p:cNvPr>
                <p:cNvSpPr>
                  <a:spLocks/>
                </p:cNvSpPr>
                <p:nvPr/>
              </p:nvSpPr>
              <p:spPr bwMode="auto">
                <a:xfrm>
                  <a:off x="4457" y="493"/>
                  <a:ext cx="142" cy="142"/>
                </a:xfrm>
                <a:custGeom>
                  <a:avLst/>
                  <a:gdLst>
                    <a:gd name="T0" fmla="*/ 21 w 60"/>
                    <a:gd name="T1" fmla="*/ 54 h 60"/>
                    <a:gd name="T2" fmla="*/ 6 w 60"/>
                    <a:gd name="T3" fmla="*/ 20 h 60"/>
                    <a:gd name="T4" fmla="*/ 40 w 60"/>
                    <a:gd name="T5" fmla="*/ 5 h 60"/>
                    <a:gd name="T6" fmla="*/ 55 w 60"/>
                    <a:gd name="T7" fmla="*/ 39 h 60"/>
                    <a:gd name="T8" fmla="*/ 21 w 60"/>
                    <a:gd name="T9" fmla="*/ 54 h 60"/>
                  </a:gdLst>
                  <a:ahLst/>
                  <a:cxnLst>
                    <a:cxn ang="0">
                      <a:pos x="T0" y="T1"/>
                    </a:cxn>
                    <a:cxn ang="0">
                      <a:pos x="T2" y="T3"/>
                    </a:cxn>
                    <a:cxn ang="0">
                      <a:pos x="T4" y="T5"/>
                    </a:cxn>
                    <a:cxn ang="0">
                      <a:pos x="T6" y="T7"/>
                    </a:cxn>
                    <a:cxn ang="0">
                      <a:pos x="T8" y="T9"/>
                    </a:cxn>
                  </a:cxnLst>
                  <a:rect l="0" t="0" r="r" b="b"/>
                  <a:pathLst>
                    <a:path w="60" h="60">
                      <a:moveTo>
                        <a:pt x="21" y="54"/>
                      </a:moveTo>
                      <a:cubicBezTo>
                        <a:pt x="7" y="49"/>
                        <a:pt x="0" y="34"/>
                        <a:pt x="6" y="20"/>
                      </a:cubicBezTo>
                      <a:cubicBezTo>
                        <a:pt x="11" y="6"/>
                        <a:pt x="26" y="0"/>
                        <a:pt x="40" y="5"/>
                      </a:cubicBezTo>
                      <a:cubicBezTo>
                        <a:pt x="53" y="10"/>
                        <a:pt x="60" y="25"/>
                        <a:pt x="55" y="39"/>
                      </a:cubicBezTo>
                      <a:cubicBezTo>
                        <a:pt x="50" y="53"/>
                        <a:pt x="35" y="60"/>
                        <a:pt x="21" y="5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50" name="Freeform 118">
                  <a:extLst>
                    <a:ext uri="{FF2B5EF4-FFF2-40B4-BE49-F238E27FC236}">
                      <a16:creationId xmlns="" xmlns:a16="http://schemas.microsoft.com/office/drawing/2014/main" id="{8D1ADD33-0197-4DD5-A282-AFADDFC50992}"/>
                    </a:ext>
                  </a:extLst>
                </p:cNvPr>
                <p:cNvSpPr>
                  <a:spLocks/>
                </p:cNvSpPr>
                <p:nvPr/>
              </p:nvSpPr>
              <p:spPr bwMode="auto">
                <a:xfrm>
                  <a:off x="4229" y="412"/>
                  <a:ext cx="140" cy="140"/>
                </a:xfrm>
                <a:custGeom>
                  <a:avLst/>
                  <a:gdLst>
                    <a:gd name="T0" fmla="*/ 24 w 59"/>
                    <a:gd name="T1" fmla="*/ 55 h 59"/>
                    <a:gd name="T2" fmla="*/ 4 w 59"/>
                    <a:gd name="T3" fmla="*/ 24 h 59"/>
                    <a:gd name="T4" fmla="*/ 35 w 59"/>
                    <a:gd name="T5" fmla="*/ 4 h 59"/>
                    <a:gd name="T6" fmla="*/ 55 w 59"/>
                    <a:gd name="T7" fmla="*/ 35 h 59"/>
                    <a:gd name="T8" fmla="*/ 24 w 59"/>
                    <a:gd name="T9" fmla="*/ 55 h 59"/>
                  </a:gdLst>
                  <a:ahLst/>
                  <a:cxnLst>
                    <a:cxn ang="0">
                      <a:pos x="T0" y="T1"/>
                    </a:cxn>
                    <a:cxn ang="0">
                      <a:pos x="T2" y="T3"/>
                    </a:cxn>
                    <a:cxn ang="0">
                      <a:pos x="T4" y="T5"/>
                    </a:cxn>
                    <a:cxn ang="0">
                      <a:pos x="T6" y="T7"/>
                    </a:cxn>
                    <a:cxn ang="0">
                      <a:pos x="T8" y="T9"/>
                    </a:cxn>
                  </a:cxnLst>
                  <a:rect l="0" t="0" r="r" b="b"/>
                  <a:pathLst>
                    <a:path w="59" h="59">
                      <a:moveTo>
                        <a:pt x="24" y="55"/>
                      </a:moveTo>
                      <a:cubicBezTo>
                        <a:pt x="9" y="52"/>
                        <a:pt x="0" y="38"/>
                        <a:pt x="4" y="24"/>
                      </a:cubicBezTo>
                      <a:cubicBezTo>
                        <a:pt x="7" y="9"/>
                        <a:pt x="21" y="0"/>
                        <a:pt x="35" y="4"/>
                      </a:cubicBezTo>
                      <a:cubicBezTo>
                        <a:pt x="50" y="7"/>
                        <a:pt x="59" y="21"/>
                        <a:pt x="55" y="35"/>
                      </a:cubicBezTo>
                      <a:cubicBezTo>
                        <a:pt x="52" y="50"/>
                        <a:pt x="38" y="59"/>
                        <a:pt x="24" y="55"/>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51" name="Freeform 119">
                  <a:extLst>
                    <a:ext uri="{FF2B5EF4-FFF2-40B4-BE49-F238E27FC236}">
                      <a16:creationId xmlns="" xmlns:a16="http://schemas.microsoft.com/office/drawing/2014/main" id="{7ABA514C-D35B-41E7-B70E-1B96B13CECC1}"/>
                    </a:ext>
                  </a:extLst>
                </p:cNvPr>
                <p:cNvSpPr>
                  <a:spLocks/>
                </p:cNvSpPr>
                <p:nvPr/>
              </p:nvSpPr>
              <p:spPr bwMode="auto">
                <a:xfrm>
                  <a:off x="3995" y="370"/>
                  <a:ext cx="133" cy="130"/>
                </a:xfrm>
                <a:custGeom>
                  <a:avLst/>
                  <a:gdLst>
                    <a:gd name="T0" fmla="*/ 26 w 56"/>
                    <a:gd name="T1" fmla="*/ 54 h 55"/>
                    <a:gd name="T2" fmla="*/ 1 w 56"/>
                    <a:gd name="T3" fmla="*/ 25 h 55"/>
                    <a:gd name="T4" fmla="*/ 30 w 56"/>
                    <a:gd name="T5" fmla="*/ 1 h 55"/>
                    <a:gd name="T6" fmla="*/ 54 w 56"/>
                    <a:gd name="T7" fmla="*/ 30 h 55"/>
                    <a:gd name="T8" fmla="*/ 26 w 56"/>
                    <a:gd name="T9" fmla="*/ 54 h 55"/>
                  </a:gdLst>
                  <a:ahLst/>
                  <a:cxnLst>
                    <a:cxn ang="0">
                      <a:pos x="T0" y="T1"/>
                    </a:cxn>
                    <a:cxn ang="0">
                      <a:pos x="T2" y="T3"/>
                    </a:cxn>
                    <a:cxn ang="0">
                      <a:pos x="T4" y="T5"/>
                    </a:cxn>
                    <a:cxn ang="0">
                      <a:pos x="T6" y="T7"/>
                    </a:cxn>
                    <a:cxn ang="0">
                      <a:pos x="T8" y="T9"/>
                    </a:cxn>
                  </a:cxnLst>
                  <a:rect l="0" t="0" r="r" b="b"/>
                  <a:pathLst>
                    <a:path w="56" h="55">
                      <a:moveTo>
                        <a:pt x="26" y="54"/>
                      </a:moveTo>
                      <a:cubicBezTo>
                        <a:pt x="11" y="53"/>
                        <a:pt x="0" y="40"/>
                        <a:pt x="1" y="25"/>
                      </a:cubicBezTo>
                      <a:cubicBezTo>
                        <a:pt x="3" y="11"/>
                        <a:pt x="16" y="0"/>
                        <a:pt x="30" y="1"/>
                      </a:cubicBezTo>
                      <a:cubicBezTo>
                        <a:pt x="45" y="2"/>
                        <a:pt x="56" y="15"/>
                        <a:pt x="54" y="30"/>
                      </a:cubicBezTo>
                      <a:cubicBezTo>
                        <a:pt x="53" y="44"/>
                        <a:pt x="40" y="55"/>
                        <a:pt x="26" y="5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52" name="Freeform 120">
                  <a:extLst>
                    <a:ext uri="{FF2B5EF4-FFF2-40B4-BE49-F238E27FC236}">
                      <a16:creationId xmlns="" xmlns:a16="http://schemas.microsoft.com/office/drawing/2014/main" id="{42566CF3-53EC-45B1-9D84-C909F1265F69}"/>
                    </a:ext>
                  </a:extLst>
                </p:cNvPr>
                <p:cNvSpPr>
                  <a:spLocks/>
                </p:cNvSpPr>
                <p:nvPr/>
              </p:nvSpPr>
              <p:spPr bwMode="auto">
                <a:xfrm>
                  <a:off x="3754" y="355"/>
                  <a:ext cx="130" cy="131"/>
                </a:xfrm>
                <a:custGeom>
                  <a:avLst/>
                  <a:gdLst>
                    <a:gd name="T0" fmla="*/ 29 w 55"/>
                    <a:gd name="T1" fmla="*/ 54 h 55"/>
                    <a:gd name="T2" fmla="*/ 1 w 55"/>
                    <a:gd name="T3" fmla="*/ 29 h 55"/>
                    <a:gd name="T4" fmla="*/ 26 w 55"/>
                    <a:gd name="T5" fmla="*/ 1 h 55"/>
                    <a:gd name="T6" fmla="*/ 54 w 55"/>
                    <a:gd name="T7" fmla="*/ 26 h 55"/>
                    <a:gd name="T8" fmla="*/ 29 w 55"/>
                    <a:gd name="T9" fmla="*/ 54 h 55"/>
                  </a:gdLst>
                  <a:ahLst/>
                  <a:cxnLst>
                    <a:cxn ang="0">
                      <a:pos x="T0" y="T1"/>
                    </a:cxn>
                    <a:cxn ang="0">
                      <a:pos x="T2" y="T3"/>
                    </a:cxn>
                    <a:cxn ang="0">
                      <a:pos x="T4" y="T5"/>
                    </a:cxn>
                    <a:cxn ang="0">
                      <a:pos x="T6" y="T7"/>
                    </a:cxn>
                    <a:cxn ang="0">
                      <a:pos x="T8" y="T9"/>
                    </a:cxn>
                  </a:cxnLst>
                  <a:rect l="0" t="0" r="r" b="b"/>
                  <a:pathLst>
                    <a:path w="55" h="55">
                      <a:moveTo>
                        <a:pt x="29" y="54"/>
                      </a:moveTo>
                      <a:cubicBezTo>
                        <a:pt x="14" y="55"/>
                        <a:pt x="2" y="43"/>
                        <a:pt x="1" y="29"/>
                      </a:cubicBezTo>
                      <a:cubicBezTo>
                        <a:pt x="0" y="14"/>
                        <a:pt x="11" y="2"/>
                        <a:pt x="26" y="1"/>
                      </a:cubicBezTo>
                      <a:cubicBezTo>
                        <a:pt x="41" y="0"/>
                        <a:pt x="53" y="11"/>
                        <a:pt x="54" y="26"/>
                      </a:cubicBezTo>
                      <a:cubicBezTo>
                        <a:pt x="55" y="41"/>
                        <a:pt x="43" y="53"/>
                        <a:pt x="29" y="5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53" name="Freeform 121">
                  <a:extLst>
                    <a:ext uri="{FF2B5EF4-FFF2-40B4-BE49-F238E27FC236}">
                      <a16:creationId xmlns="" xmlns:a16="http://schemas.microsoft.com/office/drawing/2014/main" id="{4705F3B3-F6B1-4219-B41D-3595F8D94CDE}"/>
                    </a:ext>
                  </a:extLst>
                </p:cNvPr>
                <p:cNvSpPr>
                  <a:spLocks/>
                </p:cNvSpPr>
                <p:nvPr/>
              </p:nvSpPr>
              <p:spPr bwMode="auto">
                <a:xfrm>
                  <a:off x="3507" y="372"/>
                  <a:ext cx="138" cy="137"/>
                </a:xfrm>
                <a:custGeom>
                  <a:avLst/>
                  <a:gdLst>
                    <a:gd name="T0" fmla="*/ 34 w 58"/>
                    <a:gd name="T1" fmla="*/ 55 h 58"/>
                    <a:gd name="T2" fmla="*/ 3 w 58"/>
                    <a:gd name="T3" fmla="*/ 34 h 58"/>
                    <a:gd name="T4" fmla="*/ 24 w 58"/>
                    <a:gd name="T5" fmla="*/ 3 h 58"/>
                    <a:gd name="T6" fmla="*/ 55 w 58"/>
                    <a:gd name="T7" fmla="*/ 24 h 58"/>
                    <a:gd name="T8" fmla="*/ 34 w 58"/>
                    <a:gd name="T9" fmla="*/ 55 h 58"/>
                  </a:gdLst>
                  <a:ahLst/>
                  <a:cxnLst>
                    <a:cxn ang="0">
                      <a:pos x="T0" y="T1"/>
                    </a:cxn>
                    <a:cxn ang="0">
                      <a:pos x="T2" y="T3"/>
                    </a:cxn>
                    <a:cxn ang="0">
                      <a:pos x="T4" y="T5"/>
                    </a:cxn>
                    <a:cxn ang="0">
                      <a:pos x="T6" y="T7"/>
                    </a:cxn>
                    <a:cxn ang="0">
                      <a:pos x="T8" y="T9"/>
                    </a:cxn>
                  </a:cxnLst>
                  <a:rect l="0" t="0" r="r" b="b"/>
                  <a:pathLst>
                    <a:path w="58" h="58">
                      <a:moveTo>
                        <a:pt x="34" y="55"/>
                      </a:moveTo>
                      <a:cubicBezTo>
                        <a:pt x="20" y="58"/>
                        <a:pt x="6" y="48"/>
                        <a:pt x="3" y="34"/>
                      </a:cubicBezTo>
                      <a:cubicBezTo>
                        <a:pt x="0" y="20"/>
                        <a:pt x="10" y="6"/>
                        <a:pt x="24" y="3"/>
                      </a:cubicBezTo>
                      <a:cubicBezTo>
                        <a:pt x="38" y="0"/>
                        <a:pt x="52" y="9"/>
                        <a:pt x="55" y="24"/>
                      </a:cubicBezTo>
                      <a:cubicBezTo>
                        <a:pt x="58" y="38"/>
                        <a:pt x="49" y="52"/>
                        <a:pt x="34" y="55"/>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54" name="Freeform 122">
                  <a:extLst>
                    <a:ext uri="{FF2B5EF4-FFF2-40B4-BE49-F238E27FC236}">
                      <a16:creationId xmlns="" xmlns:a16="http://schemas.microsoft.com/office/drawing/2014/main" id="{E55B074C-473E-4818-A61B-E157B8F33152}"/>
                    </a:ext>
                  </a:extLst>
                </p:cNvPr>
                <p:cNvSpPr>
                  <a:spLocks/>
                </p:cNvSpPr>
                <p:nvPr/>
              </p:nvSpPr>
              <p:spPr bwMode="auto">
                <a:xfrm>
                  <a:off x="3268" y="422"/>
                  <a:ext cx="142" cy="142"/>
                </a:xfrm>
                <a:custGeom>
                  <a:avLst/>
                  <a:gdLst>
                    <a:gd name="T0" fmla="*/ 39 w 60"/>
                    <a:gd name="T1" fmla="*/ 55 h 60"/>
                    <a:gd name="T2" fmla="*/ 5 w 60"/>
                    <a:gd name="T3" fmla="*/ 39 h 60"/>
                    <a:gd name="T4" fmla="*/ 21 w 60"/>
                    <a:gd name="T5" fmla="*/ 5 h 60"/>
                    <a:gd name="T6" fmla="*/ 55 w 60"/>
                    <a:gd name="T7" fmla="*/ 22 h 60"/>
                    <a:gd name="T8" fmla="*/ 39 w 60"/>
                    <a:gd name="T9" fmla="*/ 55 h 60"/>
                  </a:gdLst>
                  <a:ahLst/>
                  <a:cxnLst>
                    <a:cxn ang="0">
                      <a:pos x="T0" y="T1"/>
                    </a:cxn>
                    <a:cxn ang="0">
                      <a:pos x="T2" y="T3"/>
                    </a:cxn>
                    <a:cxn ang="0">
                      <a:pos x="T4" y="T5"/>
                    </a:cxn>
                    <a:cxn ang="0">
                      <a:pos x="T6" y="T7"/>
                    </a:cxn>
                    <a:cxn ang="0">
                      <a:pos x="T8" y="T9"/>
                    </a:cxn>
                  </a:cxnLst>
                  <a:rect l="0" t="0" r="r" b="b"/>
                  <a:pathLst>
                    <a:path w="60" h="60">
                      <a:moveTo>
                        <a:pt x="39" y="55"/>
                      </a:moveTo>
                      <a:cubicBezTo>
                        <a:pt x="25" y="60"/>
                        <a:pt x="10" y="53"/>
                        <a:pt x="5" y="39"/>
                      </a:cubicBezTo>
                      <a:cubicBezTo>
                        <a:pt x="0" y="25"/>
                        <a:pt x="7" y="10"/>
                        <a:pt x="21" y="5"/>
                      </a:cubicBezTo>
                      <a:cubicBezTo>
                        <a:pt x="35" y="0"/>
                        <a:pt x="50" y="8"/>
                        <a:pt x="55" y="22"/>
                      </a:cubicBezTo>
                      <a:cubicBezTo>
                        <a:pt x="60" y="35"/>
                        <a:pt x="53" y="51"/>
                        <a:pt x="39" y="55"/>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55" name="Freeform 123">
                  <a:extLst>
                    <a:ext uri="{FF2B5EF4-FFF2-40B4-BE49-F238E27FC236}">
                      <a16:creationId xmlns="" xmlns:a16="http://schemas.microsoft.com/office/drawing/2014/main" id="{DF37B42E-9E80-48A5-A89F-1FC765785FC3}"/>
                    </a:ext>
                  </a:extLst>
                </p:cNvPr>
                <p:cNvSpPr>
                  <a:spLocks/>
                </p:cNvSpPr>
                <p:nvPr/>
              </p:nvSpPr>
              <p:spPr bwMode="auto">
                <a:xfrm>
                  <a:off x="3041" y="507"/>
                  <a:ext cx="142" cy="144"/>
                </a:xfrm>
                <a:custGeom>
                  <a:avLst/>
                  <a:gdLst>
                    <a:gd name="T0" fmla="*/ 42 w 60"/>
                    <a:gd name="T1" fmla="*/ 54 h 61"/>
                    <a:gd name="T2" fmla="*/ 6 w 60"/>
                    <a:gd name="T3" fmla="*/ 43 h 61"/>
                    <a:gd name="T4" fmla="*/ 18 w 60"/>
                    <a:gd name="T5" fmla="*/ 7 h 61"/>
                    <a:gd name="T6" fmla="*/ 54 w 60"/>
                    <a:gd name="T7" fmla="*/ 18 h 61"/>
                    <a:gd name="T8" fmla="*/ 42 w 60"/>
                    <a:gd name="T9" fmla="*/ 54 h 61"/>
                  </a:gdLst>
                  <a:ahLst/>
                  <a:cxnLst>
                    <a:cxn ang="0">
                      <a:pos x="T0" y="T1"/>
                    </a:cxn>
                    <a:cxn ang="0">
                      <a:pos x="T2" y="T3"/>
                    </a:cxn>
                    <a:cxn ang="0">
                      <a:pos x="T4" y="T5"/>
                    </a:cxn>
                    <a:cxn ang="0">
                      <a:pos x="T6" y="T7"/>
                    </a:cxn>
                    <a:cxn ang="0">
                      <a:pos x="T8" y="T9"/>
                    </a:cxn>
                  </a:cxnLst>
                  <a:rect l="0" t="0" r="r" b="b"/>
                  <a:pathLst>
                    <a:path w="60" h="61">
                      <a:moveTo>
                        <a:pt x="42" y="54"/>
                      </a:moveTo>
                      <a:cubicBezTo>
                        <a:pt x="29" y="61"/>
                        <a:pt x="13" y="56"/>
                        <a:pt x="6" y="43"/>
                      </a:cubicBezTo>
                      <a:cubicBezTo>
                        <a:pt x="0" y="30"/>
                        <a:pt x="5" y="14"/>
                        <a:pt x="18" y="7"/>
                      </a:cubicBezTo>
                      <a:cubicBezTo>
                        <a:pt x="31" y="0"/>
                        <a:pt x="47" y="5"/>
                        <a:pt x="54" y="18"/>
                      </a:cubicBezTo>
                      <a:cubicBezTo>
                        <a:pt x="60" y="31"/>
                        <a:pt x="55" y="47"/>
                        <a:pt x="42" y="54"/>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56" name="Freeform 124">
                  <a:extLst>
                    <a:ext uri="{FF2B5EF4-FFF2-40B4-BE49-F238E27FC236}">
                      <a16:creationId xmlns="" xmlns:a16="http://schemas.microsoft.com/office/drawing/2014/main" id="{8BA2DD47-A92B-48AC-8F94-E42506F93F9B}"/>
                    </a:ext>
                  </a:extLst>
                </p:cNvPr>
                <p:cNvSpPr>
                  <a:spLocks/>
                </p:cNvSpPr>
                <p:nvPr/>
              </p:nvSpPr>
              <p:spPr bwMode="auto">
                <a:xfrm>
                  <a:off x="2828" y="625"/>
                  <a:ext cx="142" cy="142"/>
                </a:xfrm>
                <a:custGeom>
                  <a:avLst/>
                  <a:gdLst>
                    <a:gd name="T0" fmla="*/ 45 w 60"/>
                    <a:gd name="T1" fmla="*/ 51 h 60"/>
                    <a:gd name="T2" fmla="*/ 8 w 60"/>
                    <a:gd name="T3" fmla="*/ 45 h 60"/>
                    <a:gd name="T4" fmla="*/ 15 w 60"/>
                    <a:gd name="T5" fmla="*/ 8 h 60"/>
                    <a:gd name="T6" fmla="*/ 52 w 60"/>
                    <a:gd name="T7" fmla="*/ 14 h 60"/>
                    <a:gd name="T8" fmla="*/ 45 w 60"/>
                    <a:gd name="T9" fmla="*/ 51 h 60"/>
                  </a:gdLst>
                  <a:ahLst/>
                  <a:cxnLst>
                    <a:cxn ang="0">
                      <a:pos x="T0" y="T1"/>
                    </a:cxn>
                    <a:cxn ang="0">
                      <a:pos x="T2" y="T3"/>
                    </a:cxn>
                    <a:cxn ang="0">
                      <a:pos x="T4" y="T5"/>
                    </a:cxn>
                    <a:cxn ang="0">
                      <a:pos x="T6" y="T7"/>
                    </a:cxn>
                    <a:cxn ang="0">
                      <a:pos x="T8" y="T9"/>
                    </a:cxn>
                  </a:cxnLst>
                  <a:rect l="0" t="0" r="r" b="b"/>
                  <a:pathLst>
                    <a:path w="60" h="60">
                      <a:moveTo>
                        <a:pt x="45" y="51"/>
                      </a:moveTo>
                      <a:cubicBezTo>
                        <a:pt x="33" y="60"/>
                        <a:pt x="17" y="57"/>
                        <a:pt x="8" y="45"/>
                      </a:cubicBezTo>
                      <a:cubicBezTo>
                        <a:pt x="0" y="33"/>
                        <a:pt x="3" y="16"/>
                        <a:pt x="15" y="8"/>
                      </a:cubicBezTo>
                      <a:cubicBezTo>
                        <a:pt x="27" y="0"/>
                        <a:pt x="43" y="3"/>
                        <a:pt x="52" y="14"/>
                      </a:cubicBezTo>
                      <a:cubicBezTo>
                        <a:pt x="60" y="26"/>
                        <a:pt x="57" y="43"/>
                        <a:pt x="45" y="51"/>
                      </a:cubicBezTo>
                      <a:close/>
                    </a:path>
                  </a:pathLst>
                </a:custGeom>
                <a:grpFill/>
                <a:ln w="3175"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grpSp>
          <p:grpSp>
            <p:nvGrpSpPr>
              <p:cNvPr id="776" name="Group 127">
                <a:extLst>
                  <a:ext uri="{FF2B5EF4-FFF2-40B4-BE49-F238E27FC236}">
                    <a16:creationId xmlns="" xmlns:a16="http://schemas.microsoft.com/office/drawing/2014/main" id="{8DD7C2F6-0FDE-4EAF-B0BB-C4FF2F7D88BA}"/>
                  </a:ext>
                </a:extLst>
              </p:cNvPr>
              <p:cNvGrpSpPr>
                <a:grpSpLocks noChangeAspect="1"/>
              </p:cNvGrpSpPr>
              <p:nvPr/>
            </p:nvGrpSpPr>
            <p:grpSpPr bwMode="auto">
              <a:xfrm>
                <a:off x="4054124" y="1924241"/>
                <a:ext cx="695012" cy="696040"/>
                <a:chOff x="2150" y="465"/>
                <a:chExt cx="3380" cy="3385"/>
              </a:xfrm>
              <a:gradFill flip="none" rotWithShape="1">
                <a:gsLst>
                  <a:gs pos="0">
                    <a:srgbClr val="01E2BC"/>
                  </a:gs>
                  <a:gs pos="77000">
                    <a:srgbClr val="01E2BC">
                      <a:alpha val="0"/>
                    </a:srgbClr>
                  </a:gs>
                </a:gsLst>
                <a:lin ang="13500000" scaled="1"/>
                <a:tileRect/>
              </a:gradFill>
            </p:grpSpPr>
            <p:sp>
              <p:nvSpPr>
                <p:cNvPr id="782" name="Freeform 128">
                  <a:extLst>
                    <a:ext uri="{FF2B5EF4-FFF2-40B4-BE49-F238E27FC236}">
                      <a16:creationId xmlns="" xmlns:a16="http://schemas.microsoft.com/office/drawing/2014/main" id="{CF13DD70-69BF-4E64-8420-1404ACA640E1}"/>
                    </a:ext>
                  </a:extLst>
                </p:cNvPr>
                <p:cNvSpPr>
                  <a:spLocks/>
                </p:cNvSpPr>
                <p:nvPr/>
              </p:nvSpPr>
              <p:spPr bwMode="auto">
                <a:xfrm>
                  <a:off x="3440" y="465"/>
                  <a:ext cx="341" cy="93"/>
                </a:xfrm>
                <a:custGeom>
                  <a:avLst/>
                  <a:gdLst>
                    <a:gd name="T0" fmla="*/ 143 w 144"/>
                    <a:gd name="T1" fmla="*/ 9 h 39"/>
                    <a:gd name="T2" fmla="*/ 135 w 144"/>
                    <a:gd name="T3" fmla="*/ 21 h 39"/>
                    <a:gd name="T4" fmla="*/ 12 w 144"/>
                    <a:gd name="T5" fmla="*/ 38 h 39"/>
                    <a:gd name="T6" fmla="*/ 1 w 144"/>
                    <a:gd name="T7" fmla="*/ 29 h 39"/>
                    <a:gd name="T8" fmla="*/ 1 w 144"/>
                    <a:gd name="T9" fmla="*/ 29 h 39"/>
                    <a:gd name="T10" fmla="*/ 9 w 144"/>
                    <a:gd name="T11" fmla="*/ 18 h 39"/>
                    <a:gd name="T12" fmla="*/ 132 w 144"/>
                    <a:gd name="T13" fmla="*/ 1 h 39"/>
                    <a:gd name="T14" fmla="*/ 143 w 144"/>
                    <a:gd name="T15" fmla="*/ 9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4" h="39">
                      <a:moveTo>
                        <a:pt x="143" y="9"/>
                      </a:moveTo>
                      <a:cubicBezTo>
                        <a:pt x="144" y="15"/>
                        <a:pt x="140" y="20"/>
                        <a:pt x="135" y="21"/>
                      </a:cubicBezTo>
                      <a:cubicBezTo>
                        <a:pt x="12" y="38"/>
                        <a:pt x="12" y="38"/>
                        <a:pt x="12" y="38"/>
                      </a:cubicBezTo>
                      <a:cubicBezTo>
                        <a:pt x="6" y="39"/>
                        <a:pt x="1" y="35"/>
                        <a:pt x="1" y="29"/>
                      </a:cubicBezTo>
                      <a:cubicBezTo>
                        <a:pt x="1" y="29"/>
                        <a:pt x="1" y="29"/>
                        <a:pt x="1" y="29"/>
                      </a:cubicBezTo>
                      <a:cubicBezTo>
                        <a:pt x="0" y="24"/>
                        <a:pt x="4" y="19"/>
                        <a:pt x="9" y="18"/>
                      </a:cubicBezTo>
                      <a:cubicBezTo>
                        <a:pt x="132" y="1"/>
                        <a:pt x="132" y="1"/>
                        <a:pt x="132" y="1"/>
                      </a:cubicBezTo>
                      <a:cubicBezTo>
                        <a:pt x="137" y="0"/>
                        <a:pt x="143" y="4"/>
                        <a:pt x="143" y="9"/>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83" name="Freeform 129">
                  <a:extLst>
                    <a:ext uri="{FF2B5EF4-FFF2-40B4-BE49-F238E27FC236}">
                      <a16:creationId xmlns="" xmlns:a16="http://schemas.microsoft.com/office/drawing/2014/main" id="{6FD64395-6E93-45E2-8811-2601F199FB7D}"/>
                    </a:ext>
                  </a:extLst>
                </p:cNvPr>
                <p:cNvSpPr>
                  <a:spLocks/>
                </p:cNvSpPr>
                <p:nvPr/>
              </p:nvSpPr>
              <p:spPr bwMode="auto">
                <a:xfrm>
                  <a:off x="3109" y="517"/>
                  <a:ext cx="329" cy="154"/>
                </a:xfrm>
                <a:custGeom>
                  <a:avLst/>
                  <a:gdLst>
                    <a:gd name="T0" fmla="*/ 137 w 139"/>
                    <a:gd name="T1" fmla="*/ 8 h 65"/>
                    <a:gd name="T2" fmla="*/ 131 w 139"/>
                    <a:gd name="T3" fmla="*/ 21 h 65"/>
                    <a:gd name="T4" fmla="*/ 15 w 139"/>
                    <a:gd name="T5" fmla="*/ 63 h 65"/>
                    <a:gd name="T6" fmla="*/ 2 w 139"/>
                    <a:gd name="T7" fmla="*/ 57 h 65"/>
                    <a:gd name="T8" fmla="*/ 2 w 139"/>
                    <a:gd name="T9" fmla="*/ 57 h 65"/>
                    <a:gd name="T10" fmla="*/ 8 w 139"/>
                    <a:gd name="T11" fmla="*/ 45 h 65"/>
                    <a:gd name="T12" fmla="*/ 124 w 139"/>
                    <a:gd name="T13" fmla="*/ 2 h 65"/>
                    <a:gd name="T14" fmla="*/ 137 w 139"/>
                    <a:gd name="T15" fmla="*/ 8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9" h="65">
                      <a:moveTo>
                        <a:pt x="137" y="8"/>
                      </a:moveTo>
                      <a:cubicBezTo>
                        <a:pt x="139" y="13"/>
                        <a:pt x="136" y="19"/>
                        <a:pt x="131" y="21"/>
                      </a:cubicBezTo>
                      <a:cubicBezTo>
                        <a:pt x="15" y="63"/>
                        <a:pt x="15" y="63"/>
                        <a:pt x="15" y="63"/>
                      </a:cubicBezTo>
                      <a:cubicBezTo>
                        <a:pt x="9" y="65"/>
                        <a:pt x="4" y="63"/>
                        <a:pt x="2" y="57"/>
                      </a:cubicBezTo>
                      <a:cubicBezTo>
                        <a:pt x="2" y="57"/>
                        <a:pt x="2" y="57"/>
                        <a:pt x="2" y="57"/>
                      </a:cubicBezTo>
                      <a:cubicBezTo>
                        <a:pt x="0" y="52"/>
                        <a:pt x="3" y="47"/>
                        <a:pt x="8" y="45"/>
                      </a:cubicBezTo>
                      <a:cubicBezTo>
                        <a:pt x="124" y="2"/>
                        <a:pt x="124" y="2"/>
                        <a:pt x="124" y="2"/>
                      </a:cubicBezTo>
                      <a:cubicBezTo>
                        <a:pt x="130" y="0"/>
                        <a:pt x="135" y="3"/>
                        <a:pt x="137" y="8"/>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84" name="Freeform 130">
                  <a:extLst>
                    <a:ext uri="{FF2B5EF4-FFF2-40B4-BE49-F238E27FC236}">
                      <a16:creationId xmlns="" xmlns:a16="http://schemas.microsoft.com/office/drawing/2014/main" id="{26AE2649-53F1-418A-972A-3C0F358576FC}"/>
                    </a:ext>
                  </a:extLst>
                </p:cNvPr>
                <p:cNvSpPr>
                  <a:spLocks/>
                </p:cNvSpPr>
                <p:nvPr/>
              </p:nvSpPr>
              <p:spPr bwMode="auto">
                <a:xfrm>
                  <a:off x="2808" y="643"/>
                  <a:ext cx="303" cy="208"/>
                </a:xfrm>
                <a:custGeom>
                  <a:avLst/>
                  <a:gdLst>
                    <a:gd name="T0" fmla="*/ 126 w 128"/>
                    <a:gd name="T1" fmla="*/ 6 h 88"/>
                    <a:gd name="T2" fmla="*/ 122 w 128"/>
                    <a:gd name="T3" fmla="*/ 20 h 88"/>
                    <a:gd name="T4" fmla="*/ 17 w 128"/>
                    <a:gd name="T5" fmla="*/ 85 h 88"/>
                    <a:gd name="T6" fmla="*/ 3 w 128"/>
                    <a:gd name="T7" fmla="*/ 82 h 88"/>
                    <a:gd name="T8" fmla="*/ 3 w 128"/>
                    <a:gd name="T9" fmla="*/ 82 h 88"/>
                    <a:gd name="T10" fmla="*/ 7 w 128"/>
                    <a:gd name="T11" fmla="*/ 68 h 88"/>
                    <a:gd name="T12" fmla="*/ 112 w 128"/>
                    <a:gd name="T13" fmla="*/ 3 h 88"/>
                    <a:gd name="T14" fmla="*/ 126 w 128"/>
                    <a:gd name="T15" fmla="*/ 6 h 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 h="88">
                      <a:moveTo>
                        <a:pt x="126" y="6"/>
                      </a:moveTo>
                      <a:cubicBezTo>
                        <a:pt x="128" y="11"/>
                        <a:pt x="127" y="17"/>
                        <a:pt x="122" y="20"/>
                      </a:cubicBezTo>
                      <a:cubicBezTo>
                        <a:pt x="17" y="85"/>
                        <a:pt x="17" y="85"/>
                        <a:pt x="17" y="85"/>
                      </a:cubicBezTo>
                      <a:cubicBezTo>
                        <a:pt x="12" y="88"/>
                        <a:pt x="6" y="87"/>
                        <a:pt x="3" y="82"/>
                      </a:cubicBezTo>
                      <a:cubicBezTo>
                        <a:pt x="3" y="82"/>
                        <a:pt x="3" y="82"/>
                        <a:pt x="3" y="82"/>
                      </a:cubicBezTo>
                      <a:cubicBezTo>
                        <a:pt x="0" y="78"/>
                        <a:pt x="2" y="71"/>
                        <a:pt x="7" y="68"/>
                      </a:cubicBezTo>
                      <a:cubicBezTo>
                        <a:pt x="112" y="3"/>
                        <a:pt x="112" y="3"/>
                        <a:pt x="112" y="3"/>
                      </a:cubicBezTo>
                      <a:cubicBezTo>
                        <a:pt x="116" y="0"/>
                        <a:pt x="123" y="1"/>
                        <a:pt x="126" y="6"/>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85" name="Freeform 131">
                  <a:extLst>
                    <a:ext uri="{FF2B5EF4-FFF2-40B4-BE49-F238E27FC236}">
                      <a16:creationId xmlns="" xmlns:a16="http://schemas.microsoft.com/office/drawing/2014/main" id="{8DEB6624-C672-4DB4-B0A5-A81614DD4542}"/>
                    </a:ext>
                  </a:extLst>
                </p:cNvPr>
                <p:cNvSpPr>
                  <a:spLocks/>
                </p:cNvSpPr>
                <p:nvPr/>
              </p:nvSpPr>
              <p:spPr bwMode="auto">
                <a:xfrm>
                  <a:off x="2555" y="832"/>
                  <a:ext cx="263" cy="256"/>
                </a:xfrm>
                <a:custGeom>
                  <a:avLst/>
                  <a:gdLst>
                    <a:gd name="T0" fmla="*/ 107 w 111"/>
                    <a:gd name="T1" fmla="*/ 4 h 108"/>
                    <a:gd name="T2" fmla="*/ 107 w 111"/>
                    <a:gd name="T3" fmla="*/ 18 h 108"/>
                    <a:gd name="T4" fmla="*/ 18 w 111"/>
                    <a:gd name="T5" fmla="*/ 105 h 108"/>
                    <a:gd name="T6" fmla="*/ 4 w 111"/>
                    <a:gd name="T7" fmla="*/ 104 h 108"/>
                    <a:gd name="T8" fmla="*/ 4 w 111"/>
                    <a:gd name="T9" fmla="*/ 104 h 108"/>
                    <a:gd name="T10" fmla="*/ 4 w 111"/>
                    <a:gd name="T11" fmla="*/ 90 h 108"/>
                    <a:gd name="T12" fmla="*/ 93 w 111"/>
                    <a:gd name="T13" fmla="*/ 4 h 108"/>
                    <a:gd name="T14" fmla="*/ 107 w 111"/>
                    <a:gd name="T15" fmla="*/ 4 h 1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 h="108">
                      <a:moveTo>
                        <a:pt x="107" y="4"/>
                      </a:moveTo>
                      <a:cubicBezTo>
                        <a:pt x="111" y="8"/>
                        <a:pt x="111" y="15"/>
                        <a:pt x="107" y="18"/>
                      </a:cubicBezTo>
                      <a:cubicBezTo>
                        <a:pt x="18" y="105"/>
                        <a:pt x="18" y="105"/>
                        <a:pt x="18" y="105"/>
                      </a:cubicBezTo>
                      <a:cubicBezTo>
                        <a:pt x="14" y="108"/>
                        <a:pt x="8" y="108"/>
                        <a:pt x="4" y="104"/>
                      </a:cubicBezTo>
                      <a:cubicBezTo>
                        <a:pt x="4" y="104"/>
                        <a:pt x="4" y="104"/>
                        <a:pt x="4" y="104"/>
                      </a:cubicBezTo>
                      <a:cubicBezTo>
                        <a:pt x="0" y="100"/>
                        <a:pt x="0" y="94"/>
                        <a:pt x="4" y="90"/>
                      </a:cubicBezTo>
                      <a:cubicBezTo>
                        <a:pt x="93" y="4"/>
                        <a:pt x="93" y="4"/>
                        <a:pt x="93" y="4"/>
                      </a:cubicBezTo>
                      <a:cubicBezTo>
                        <a:pt x="97" y="0"/>
                        <a:pt x="104" y="0"/>
                        <a:pt x="107" y="4"/>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86" name="Freeform 132">
                  <a:extLst>
                    <a:ext uri="{FF2B5EF4-FFF2-40B4-BE49-F238E27FC236}">
                      <a16:creationId xmlns="" xmlns:a16="http://schemas.microsoft.com/office/drawing/2014/main" id="{1AB7AB43-F132-4571-A301-43762CD4011A}"/>
                    </a:ext>
                  </a:extLst>
                </p:cNvPr>
                <p:cNvSpPr>
                  <a:spLocks/>
                </p:cNvSpPr>
                <p:nvPr/>
              </p:nvSpPr>
              <p:spPr bwMode="auto">
                <a:xfrm>
                  <a:off x="2354" y="1078"/>
                  <a:ext cx="217" cy="296"/>
                </a:xfrm>
                <a:custGeom>
                  <a:avLst/>
                  <a:gdLst>
                    <a:gd name="T0" fmla="*/ 86 w 92"/>
                    <a:gd name="T1" fmla="*/ 3 h 125"/>
                    <a:gd name="T2" fmla="*/ 89 w 92"/>
                    <a:gd name="T3" fmla="*/ 17 h 125"/>
                    <a:gd name="T4" fmla="*/ 20 w 92"/>
                    <a:gd name="T5" fmla="*/ 120 h 125"/>
                    <a:gd name="T6" fmla="*/ 6 w 92"/>
                    <a:gd name="T7" fmla="*/ 122 h 125"/>
                    <a:gd name="T8" fmla="*/ 6 w 92"/>
                    <a:gd name="T9" fmla="*/ 122 h 125"/>
                    <a:gd name="T10" fmla="*/ 3 w 92"/>
                    <a:gd name="T11" fmla="*/ 109 h 125"/>
                    <a:gd name="T12" fmla="*/ 73 w 92"/>
                    <a:gd name="T13" fmla="*/ 6 h 125"/>
                    <a:gd name="T14" fmla="*/ 86 w 92"/>
                    <a:gd name="T15" fmla="*/ 3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125">
                      <a:moveTo>
                        <a:pt x="86" y="3"/>
                      </a:moveTo>
                      <a:cubicBezTo>
                        <a:pt x="91" y="6"/>
                        <a:pt x="92" y="12"/>
                        <a:pt x="89" y="17"/>
                      </a:cubicBezTo>
                      <a:cubicBezTo>
                        <a:pt x="20" y="120"/>
                        <a:pt x="20" y="120"/>
                        <a:pt x="20" y="120"/>
                      </a:cubicBezTo>
                      <a:cubicBezTo>
                        <a:pt x="17" y="124"/>
                        <a:pt x="10" y="125"/>
                        <a:pt x="6" y="122"/>
                      </a:cubicBezTo>
                      <a:cubicBezTo>
                        <a:pt x="6" y="122"/>
                        <a:pt x="6" y="122"/>
                        <a:pt x="6" y="122"/>
                      </a:cubicBezTo>
                      <a:cubicBezTo>
                        <a:pt x="1" y="119"/>
                        <a:pt x="0" y="113"/>
                        <a:pt x="3" y="109"/>
                      </a:cubicBezTo>
                      <a:cubicBezTo>
                        <a:pt x="73" y="6"/>
                        <a:pt x="73" y="6"/>
                        <a:pt x="73" y="6"/>
                      </a:cubicBezTo>
                      <a:cubicBezTo>
                        <a:pt x="76" y="1"/>
                        <a:pt x="82" y="0"/>
                        <a:pt x="86" y="3"/>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87" name="Freeform 133">
                  <a:extLst>
                    <a:ext uri="{FF2B5EF4-FFF2-40B4-BE49-F238E27FC236}">
                      <a16:creationId xmlns="" xmlns:a16="http://schemas.microsoft.com/office/drawing/2014/main" id="{44BE20FB-CB65-4E58-91DF-537C71F80B17}"/>
                    </a:ext>
                  </a:extLst>
                </p:cNvPr>
                <p:cNvSpPr>
                  <a:spLocks/>
                </p:cNvSpPr>
                <p:nvPr/>
              </p:nvSpPr>
              <p:spPr bwMode="auto">
                <a:xfrm>
                  <a:off x="2219" y="1370"/>
                  <a:ext cx="163" cy="326"/>
                </a:xfrm>
                <a:custGeom>
                  <a:avLst/>
                  <a:gdLst>
                    <a:gd name="T0" fmla="*/ 61 w 69"/>
                    <a:gd name="T1" fmla="*/ 3 h 138"/>
                    <a:gd name="T2" fmla="*/ 67 w 69"/>
                    <a:gd name="T3" fmla="*/ 16 h 138"/>
                    <a:gd name="T4" fmla="*/ 20 w 69"/>
                    <a:gd name="T5" fmla="*/ 130 h 138"/>
                    <a:gd name="T6" fmla="*/ 7 w 69"/>
                    <a:gd name="T7" fmla="*/ 136 h 138"/>
                    <a:gd name="T8" fmla="*/ 7 w 69"/>
                    <a:gd name="T9" fmla="*/ 136 h 138"/>
                    <a:gd name="T10" fmla="*/ 2 w 69"/>
                    <a:gd name="T11" fmla="*/ 123 h 138"/>
                    <a:gd name="T12" fmla="*/ 48 w 69"/>
                    <a:gd name="T13" fmla="*/ 8 h 138"/>
                    <a:gd name="T14" fmla="*/ 61 w 69"/>
                    <a:gd name="T15" fmla="*/ 3 h 1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138">
                      <a:moveTo>
                        <a:pt x="61" y="3"/>
                      </a:moveTo>
                      <a:cubicBezTo>
                        <a:pt x="66" y="5"/>
                        <a:pt x="69" y="10"/>
                        <a:pt x="67" y="16"/>
                      </a:cubicBezTo>
                      <a:cubicBezTo>
                        <a:pt x="20" y="130"/>
                        <a:pt x="20" y="130"/>
                        <a:pt x="20" y="130"/>
                      </a:cubicBezTo>
                      <a:cubicBezTo>
                        <a:pt x="18" y="136"/>
                        <a:pt x="12" y="138"/>
                        <a:pt x="7" y="136"/>
                      </a:cubicBezTo>
                      <a:cubicBezTo>
                        <a:pt x="7" y="136"/>
                        <a:pt x="7" y="136"/>
                        <a:pt x="7" y="136"/>
                      </a:cubicBezTo>
                      <a:cubicBezTo>
                        <a:pt x="2" y="134"/>
                        <a:pt x="0" y="128"/>
                        <a:pt x="2" y="123"/>
                      </a:cubicBezTo>
                      <a:cubicBezTo>
                        <a:pt x="48" y="8"/>
                        <a:pt x="48" y="8"/>
                        <a:pt x="48" y="8"/>
                      </a:cubicBezTo>
                      <a:cubicBezTo>
                        <a:pt x="50" y="3"/>
                        <a:pt x="56" y="0"/>
                        <a:pt x="61" y="3"/>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88" name="Freeform 134">
                  <a:extLst>
                    <a:ext uri="{FF2B5EF4-FFF2-40B4-BE49-F238E27FC236}">
                      <a16:creationId xmlns="" xmlns:a16="http://schemas.microsoft.com/office/drawing/2014/main" id="{A76362F1-9035-4621-92F8-875EC070E8D7}"/>
                    </a:ext>
                  </a:extLst>
                </p:cNvPr>
                <p:cNvSpPr>
                  <a:spLocks/>
                </p:cNvSpPr>
                <p:nvPr/>
              </p:nvSpPr>
              <p:spPr bwMode="auto">
                <a:xfrm>
                  <a:off x="2153" y="1696"/>
                  <a:ext cx="101" cy="341"/>
                </a:xfrm>
                <a:custGeom>
                  <a:avLst/>
                  <a:gdLst>
                    <a:gd name="T0" fmla="*/ 34 w 43"/>
                    <a:gd name="T1" fmla="*/ 1 h 144"/>
                    <a:gd name="T2" fmla="*/ 42 w 43"/>
                    <a:gd name="T3" fmla="*/ 13 h 144"/>
                    <a:gd name="T4" fmla="*/ 21 w 43"/>
                    <a:gd name="T5" fmla="*/ 135 h 144"/>
                    <a:gd name="T6" fmla="*/ 9 w 43"/>
                    <a:gd name="T7" fmla="*/ 143 h 144"/>
                    <a:gd name="T8" fmla="*/ 9 w 43"/>
                    <a:gd name="T9" fmla="*/ 143 h 144"/>
                    <a:gd name="T10" fmla="*/ 1 w 43"/>
                    <a:gd name="T11" fmla="*/ 132 h 144"/>
                    <a:gd name="T12" fmla="*/ 22 w 43"/>
                    <a:gd name="T13" fmla="*/ 10 h 144"/>
                    <a:gd name="T14" fmla="*/ 34 w 43"/>
                    <a:gd name="T15" fmla="*/ 1 h 1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144">
                      <a:moveTo>
                        <a:pt x="34" y="1"/>
                      </a:moveTo>
                      <a:cubicBezTo>
                        <a:pt x="39" y="2"/>
                        <a:pt x="43" y="8"/>
                        <a:pt x="42" y="13"/>
                      </a:cubicBezTo>
                      <a:cubicBezTo>
                        <a:pt x="21" y="135"/>
                        <a:pt x="21" y="135"/>
                        <a:pt x="21" y="135"/>
                      </a:cubicBezTo>
                      <a:cubicBezTo>
                        <a:pt x="20" y="141"/>
                        <a:pt x="14" y="144"/>
                        <a:pt x="9" y="143"/>
                      </a:cubicBezTo>
                      <a:cubicBezTo>
                        <a:pt x="9" y="143"/>
                        <a:pt x="9" y="143"/>
                        <a:pt x="9" y="143"/>
                      </a:cubicBezTo>
                      <a:cubicBezTo>
                        <a:pt x="4" y="142"/>
                        <a:pt x="0" y="137"/>
                        <a:pt x="1" y="132"/>
                      </a:cubicBezTo>
                      <a:cubicBezTo>
                        <a:pt x="22" y="10"/>
                        <a:pt x="22" y="10"/>
                        <a:pt x="22" y="10"/>
                      </a:cubicBezTo>
                      <a:cubicBezTo>
                        <a:pt x="23" y="4"/>
                        <a:pt x="29" y="0"/>
                        <a:pt x="34" y="1"/>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89" name="Freeform 135">
                  <a:extLst>
                    <a:ext uri="{FF2B5EF4-FFF2-40B4-BE49-F238E27FC236}">
                      <a16:creationId xmlns="" xmlns:a16="http://schemas.microsoft.com/office/drawing/2014/main" id="{BFAE75AB-FB00-4EEF-9B1F-4BD303091D7C}"/>
                    </a:ext>
                  </a:extLst>
                </p:cNvPr>
                <p:cNvSpPr>
                  <a:spLocks/>
                </p:cNvSpPr>
                <p:nvPr/>
              </p:nvSpPr>
              <p:spPr bwMode="auto">
                <a:xfrm>
                  <a:off x="2150" y="2044"/>
                  <a:ext cx="57" cy="341"/>
                </a:xfrm>
                <a:custGeom>
                  <a:avLst/>
                  <a:gdLst>
                    <a:gd name="T0" fmla="*/ 10 w 24"/>
                    <a:gd name="T1" fmla="*/ 0 h 144"/>
                    <a:gd name="T2" fmla="*/ 20 w 24"/>
                    <a:gd name="T3" fmla="*/ 9 h 144"/>
                    <a:gd name="T4" fmla="*/ 24 w 24"/>
                    <a:gd name="T5" fmla="*/ 133 h 144"/>
                    <a:gd name="T6" fmla="*/ 15 w 24"/>
                    <a:gd name="T7" fmla="*/ 144 h 144"/>
                    <a:gd name="T8" fmla="*/ 15 w 24"/>
                    <a:gd name="T9" fmla="*/ 144 h 144"/>
                    <a:gd name="T10" fmla="*/ 4 w 24"/>
                    <a:gd name="T11" fmla="*/ 134 h 144"/>
                    <a:gd name="T12" fmla="*/ 0 w 24"/>
                    <a:gd name="T13" fmla="*/ 10 h 144"/>
                    <a:gd name="T14" fmla="*/ 10 w 24"/>
                    <a:gd name="T15" fmla="*/ 0 h 1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144">
                      <a:moveTo>
                        <a:pt x="10" y="0"/>
                      </a:moveTo>
                      <a:cubicBezTo>
                        <a:pt x="15" y="0"/>
                        <a:pt x="20" y="4"/>
                        <a:pt x="20" y="9"/>
                      </a:cubicBezTo>
                      <a:cubicBezTo>
                        <a:pt x="24" y="133"/>
                        <a:pt x="24" y="133"/>
                        <a:pt x="24" y="133"/>
                      </a:cubicBezTo>
                      <a:cubicBezTo>
                        <a:pt x="24" y="139"/>
                        <a:pt x="20" y="144"/>
                        <a:pt x="15" y="144"/>
                      </a:cubicBezTo>
                      <a:cubicBezTo>
                        <a:pt x="15" y="144"/>
                        <a:pt x="15" y="144"/>
                        <a:pt x="15" y="144"/>
                      </a:cubicBezTo>
                      <a:cubicBezTo>
                        <a:pt x="9" y="144"/>
                        <a:pt x="4" y="140"/>
                        <a:pt x="4" y="134"/>
                      </a:cubicBezTo>
                      <a:cubicBezTo>
                        <a:pt x="0" y="10"/>
                        <a:pt x="0" y="10"/>
                        <a:pt x="0" y="10"/>
                      </a:cubicBezTo>
                      <a:cubicBezTo>
                        <a:pt x="0" y="5"/>
                        <a:pt x="4" y="0"/>
                        <a:pt x="10" y="0"/>
                      </a:cubicBezTo>
                      <a:close/>
                    </a:path>
                  </a:pathLst>
                </a:custGeom>
                <a:grp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90" name="Freeform 136">
                  <a:extLst>
                    <a:ext uri="{FF2B5EF4-FFF2-40B4-BE49-F238E27FC236}">
                      <a16:creationId xmlns="" xmlns:a16="http://schemas.microsoft.com/office/drawing/2014/main" id="{24C140E9-6BA1-4225-8DC6-C5CC98DEFA01}"/>
                    </a:ext>
                  </a:extLst>
                </p:cNvPr>
                <p:cNvSpPr>
                  <a:spLocks/>
                </p:cNvSpPr>
                <p:nvPr/>
              </p:nvSpPr>
              <p:spPr bwMode="auto">
                <a:xfrm>
                  <a:off x="2164" y="2390"/>
                  <a:ext cx="123" cy="336"/>
                </a:xfrm>
                <a:custGeom>
                  <a:avLst/>
                  <a:gdLst>
                    <a:gd name="T0" fmla="*/ 9 w 52"/>
                    <a:gd name="T1" fmla="*/ 1 h 142"/>
                    <a:gd name="T2" fmla="*/ 21 w 52"/>
                    <a:gd name="T3" fmla="*/ 9 h 142"/>
                    <a:gd name="T4" fmla="*/ 51 w 52"/>
                    <a:gd name="T5" fmla="*/ 129 h 142"/>
                    <a:gd name="T6" fmla="*/ 44 w 52"/>
                    <a:gd name="T7" fmla="*/ 141 h 142"/>
                    <a:gd name="T8" fmla="*/ 44 w 52"/>
                    <a:gd name="T9" fmla="*/ 141 h 142"/>
                    <a:gd name="T10" fmla="*/ 32 w 52"/>
                    <a:gd name="T11" fmla="*/ 134 h 142"/>
                    <a:gd name="T12" fmla="*/ 2 w 52"/>
                    <a:gd name="T13" fmla="*/ 13 h 142"/>
                    <a:gd name="T14" fmla="*/ 9 w 52"/>
                    <a:gd name="T15" fmla="*/ 1 h 1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142">
                      <a:moveTo>
                        <a:pt x="9" y="1"/>
                      </a:moveTo>
                      <a:cubicBezTo>
                        <a:pt x="14" y="0"/>
                        <a:pt x="20" y="3"/>
                        <a:pt x="21" y="9"/>
                      </a:cubicBezTo>
                      <a:cubicBezTo>
                        <a:pt x="51" y="129"/>
                        <a:pt x="51" y="129"/>
                        <a:pt x="51" y="129"/>
                      </a:cubicBezTo>
                      <a:cubicBezTo>
                        <a:pt x="52" y="134"/>
                        <a:pt x="49" y="140"/>
                        <a:pt x="44" y="141"/>
                      </a:cubicBezTo>
                      <a:cubicBezTo>
                        <a:pt x="44" y="141"/>
                        <a:pt x="44" y="141"/>
                        <a:pt x="44" y="141"/>
                      </a:cubicBezTo>
                      <a:cubicBezTo>
                        <a:pt x="38" y="142"/>
                        <a:pt x="33" y="139"/>
                        <a:pt x="32" y="134"/>
                      </a:cubicBezTo>
                      <a:cubicBezTo>
                        <a:pt x="2" y="13"/>
                        <a:pt x="2" y="13"/>
                        <a:pt x="2" y="13"/>
                      </a:cubicBezTo>
                      <a:cubicBezTo>
                        <a:pt x="0" y="8"/>
                        <a:pt x="4" y="3"/>
                        <a:pt x="9" y="1"/>
                      </a:cubicBezTo>
                      <a:close/>
                    </a:path>
                  </a:pathLst>
                </a:custGeom>
                <a:gradFill flip="none" rotWithShape="1">
                  <a:gsLst>
                    <a:gs pos="0">
                      <a:schemeClr val="accent3"/>
                    </a:gs>
                    <a:gs pos="100000">
                      <a:srgbClr val="021F65">
                        <a:alpha val="0"/>
                      </a:srgbClr>
                    </a:gs>
                  </a:gsLst>
                  <a:lin ang="10800000" scaled="1"/>
                  <a:tileRect/>
                </a:gra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91" name="Freeform 137">
                  <a:extLst>
                    <a:ext uri="{FF2B5EF4-FFF2-40B4-BE49-F238E27FC236}">
                      <a16:creationId xmlns="" xmlns:a16="http://schemas.microsoft.com/office/drawing/2014/main" id="{9A630027-19DD-495C-BF0D-F7EEE8BA19DC}"/>
                    </a:ext>
                  </a:extLst>
                </p:cNvPr>
                <p:cNvSpPr>
                  <a:spLocks/>
                </p:cNvSpPr>
                <p:nvPr/>
              </p:nvSpPr>
              <p:spPr bwMode="auto">
                <a:xfrm>
                  <a:off x="2254" y="2726"/>
                  <a:ext cx="183" cy="317"/>
                </a:xfrm>
                <a:custGeom>
                  <a:avLst/>
                  <a:gdLst>
                    <a:gd name="T0" fmla="*/ 7 w 77"/>
                    <a:gd name="T1" fmla="*/ 3 h 134"/>
                    <a:gd name="T2" fmla="*/ 20 w 77"/>
                    <a:gd name="T3" fmla="*/ 7 h 134"/>
                    <a:gd name="T4" fmla="*/ 75 w 77"/>
                    <a:gd name="T5" fmla="*/ 119 h 134"/>
                    <a:gd name="T6" fmla="*/ 70 w 77"/>
                    <a:gd name="T7" fmla="*/ 132 h 134"/>
                    <a:gd name="T8" fmla="*/ 70 w 77"/>
                    <a:gd name="T9" fmla="*/ 132 h 134"/>
                    <a:gd name="T10" fmla="*/ 57 w 77"/>
                    <a:gd name="T11" fmla="*/ 127 h 134"/>
                    <a:gd name="T12" fmla="*/ 2 w 77"/>
                    <a:gd name="T13" fmla="*/ 16 h 134"/>
                    <a:gd name="T14" fmla="*/ 7 w 77"/>
                    <a:gd name="T15" fmla="*/ 3 h 1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134">
                      <a:moveTo>
                        <a:pt x="7" y="3"/>
                      </a:moveTo>
                      <a:cubicBezTo>
                        <a:pt x="12" y="0"/>
                        <a:pt x="18" y="2"/>
                        <a:pt x="20" y="7"/>
                      </a:cubicBezTo>
                      <a:cubicBezTo>
                        <a:pt x="75" y="119"/>
                        <a:pt x="75" y="119"/>
                        <a:pt x="75" y="119"/>
                      </a:cubicBezTo>
                      <a:cubicBezTo>
                        <a:pt x="77" y="124"/>
                        <a:pt x="75" y="130"/>
                        <a:pt x="70" y="132"/>
                      </a:cubicBezTo>
                      <a:cubicBezTo>
                        <a:pt x="70" y="132"/>
                        <a:pt x="70" y="132"/>
                        <a:pt x="70" y="132"/>
                      </a:cubicBezTo>
                      <a:cubicBezTo>
                        <a:pt x="65" y="134"/>
                        <a:pt x="59" y="132"/>
                        <a:pt x="57" y="127"/>
                      </a:cubicBezTo>
                      <a:cubicBezTo>
                        <a:pt x="2" y="16"/>
                        <a:pt x="2" y="16"/>
                        <a:pt x="2" y="16"/>
                      </a:cubicBezTo>
                      <a:cubicBezTo>
                        <a:pt x="0" y="11"/>
                        <a:pt x="2" y="5"/>
                        <a:pt x="7" y="3"/>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92" name="Freeform 138">
                  <a:extLst>
                    <a:ext uri="{FF2B5EF4-FFF2-40B4-BE49-F238E27FC236}">
                      <a16:creationId xmlns="" xmlns:a16="http://schemas.microsoft.com/office/drawing/2014/main" id="{28EB2850-1972-40CE-A15D-C97CC518BE8E}"/>
                    </a:ext>
                  </a:extLst>
                </p:cNvPr>
                <p:cNvSpPr>
                  <a:spLocks/>
                </p:cNvSpPr>
                <p:nvPr/>
              </p:nvSpPr>
              <p:spPr bwMode="auto">
                <a:xfrm>
                  <a:off x="2413" y="3038"/>
                  <a:ext cx="234" cy="284"/>
                </a:xfrm>
                <a:custGeom>
                  <a:avLst/>
                  <a:gdLst>
                    <a:gd name="T0" fmla="*/ 5 w 99"/>
                    <a:gd name="T1" fmla="*/ 3 h 120"/>
                    <a:gd name="T2" fmla="*/ 19 w 99"/>
                    <a:gd name="T3" fmla="*/ 5 h 120"/>
                    <a:gd name="T4" fmla="*/ 95 w 99"/>
                    <a:gd name="T5" fmla="*/ 103 h 120"/>
                    <a:gd name="T6" fmla="*/ 93 w 99"/>
                    <a:gd name="T7" fmla="*/ 117 h 120"/>
                    <a:gd name="T8" fmla="*/ 93 w 99"/>
                    <a:gd name="T9" fmla="*/ 117 h 120"/>
                    <a:gd name="T10" fmla="*/ 79 w 99"/>
                    <a:gd name="T11" fmla="*/ 115 h 120"/>
                    <a:gd name="T12" fmla="*/ 3 w 99"/>
                    <a:gd name="T13" fmla="*/ 17 h 120"/>
                    <a:gd name="T14" fmla="*/ 5 w 99"/>
                    <a:gd name="T15" fmla="*/ 3 h 1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 h="120">
                      <a:moveTo>
                        <a:pt x="5" y="3"/>
                      </a:moveTo>
                      <a:cubicBezTo>
                        <a:pt x="9" y="0"/>
                        <a:pt x="15" y="0"/>
                        <a:pt x="19" y="5"/>
                      </a:cubicBezTo>
                      <a:cubicBezTo>
                        <a:pt x="95" y="103"/>
                        <a:pt x="95" y="103"/>
                        <a:pt x="95" y="103"/>
                      </a:cubicBezTo>
                      <a:cubicBezTo>
                        <a:pt x="99" y="107"/>
                        <a:pt x="98" y="113"/>
                        <a:pt x="93" y="117"/>
                      </a:cubicBezTo>
                      <a:cubicBezTo>
                        <a:pt x="93" y="117"/>
                        <a:pt x="93" y="117"/>
                        <a:pt x="93" y="117"/>
                      </a:cubicBezTo>
                      <a:cubicBezTo>
                        <a:pt x="89" y="120"/>
                        <a:pt x="83" y="119"/>
                        <a:pt x="79" y="115"/>
                      </a:cubicBezTo>
                      <a:cubicBezTo>
                        <a:pt x="3" y="17"/>
                        <a:pt x="3" y="17"/>
                        <a:pt x="3" y="17"/>
                      </a:cubicBezTo>
                      <a:cubicBezTo>
                        <a:pt x="0" y="13"/>
                        <a:pt x="0" y="6"/>
                        <a:pt x="5" y="3"/>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93" name="Freeform 139">
                  <a:extLst>
                    <a:ext uri="{FF2B5EF4-FFF2-40B4-BE49-F238E27FC236}">
                      <a16:creationId xmlns="" xmlns:a16="http://schemas.microsoft.com/office/drawing/2014/main" id="{87BC06CD-E0F0-496B-8214-A75409BB4A99}"/>
                    </a:ext>
                  </a:extLst>
                </p:cNvPr>
                <p:cNvSpPr>
                  <a:spLocks/>
                </p:cNvSpPr>
                <p:nvPr/>
              </p:nvSpPr>
              <p:spPr bwMode="auto">
                <a:xfrm>
                  <a:off x="2631" y="3308"/>
                  <a:ext cx="279" cy="244"/>
                </a:xfrm>
                <a:custGeom>
                  <a:avLst/>
                  <a:gdLst>
                    <a:gd name="T0" fmla="*/ 4 w 118"/>
                    <a:gd name="T1" fmla="*/ 5 h 103"/>
                    <a:gd name="T2" fmla="*/ 18 w 118"/>
                    <a:gd name="T3" fmla="*/ 4 h 103"/>
                    <a:gd name="T4" fmla="*/ 113 w 118"/>
                    <a:gd name="T5" fmla="*/ 84 h 103"/>
                    <a:gd name="T6" fmla="*/ 114 w 118"/>
                    <a:gd name="T7" fmla="*/ 98 h 103"/>
                    <a:gd name="T8" fmla="*/ 114 w 118"/>
                    <a:gd name="T9" fmla="*/ 98 h 103"/>
                    <a:gd name="T10" fmla="*/ 100 w 118"/>
                    <a:gd name="T11" fmla="*/ 99 h 103"/>
                    <a:gd name="T12" fmla="*/ 5 w 118"/>
                    <a:gd name="T13" fmla="*/ 19 h 103"/>
                    <a:gd name="T14" fmla="*/ 4 w 118"/>
                    <a:gd name="T15" fmla="*/ 5 h 1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8" h="103">
                      <a:moveTo>
                        <a:pt x="4" y="5"/>
                      </a:moveTo>
                      <a:cubicBezTo>
                        <a:pt x="7" y="1"/>
                        <a:pt x="14" y="0"/>
                        <a:pt x="18" y="4"/>
                      </a:cubicBezTo>
                      <a:cubicBezTo>
                        <a:pt x="113" y="84"/>
                        <a:pt x="113" y="84"/>
                        <a:pt x="113" y="84"/>
                      </a:cubicBezTo>
                      <a:cubicBezTo>
                        <a:pt x="117" y="87"/>
                        <a:pt x="118" y="94"/>
                        <a:pt x="114" y="98"/>
                      </a:cubicBezTo>
                      <a:cubicBezTo>
                        <a:pt x="114" y="98"/>
                        <a:pt x="114" y="98"/>
                        <a:pt x="114" y="98"/>
                      </a:cubicBezTo>
                      <a:cubicBezTo>
                        <a:pt x="111" y="102"/>
                        <a:pt x="104" y="103"/>
                        <a:pt x="100" y="99"/>
                      </a:cubicBezTo>
                      <a:cubicBezTo>
                        <a:pt x="5" y="19"/>
                        <a:pt x="5" y="19"/>
                        <a:pt x="5" y="19"/>
                      </a:cubicBezTo>
                      <a:cubicBezTo>
                        <a:pt x="1" y="16"/>
                        <a:pt x="0" y="9"/>
                        <a:pt x="4" y="5"/>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94" name="Freeform 140">
                  <a:extLst>
                    <a:ext uri="{FF2B5EF4-FFF2-40B4-BE49-F238E27FC236}">
                      <a16:creationId xmlns="" xmlns:a16="http://schemas.microsoft.com/office/drawing/2014/main" id="{AB91303A-6F84-4852-A4D1-1595DBBF73DB}"/>
                    </a:ext>
                  </a:extLst>
                </p:cNvPr>
                <p:cNvSpPr>
                  <a:spLocks/>
                </p:cNvSpPr>
                <p:nvPr/>
              </p:nvSpPr>
              <p:spPr bwMode="auto">
                <a:xfrm>
                  <a:off x="2903" y="3528"/>
                  <a:ext cx="312" cy="192"/>
                </a:xfrm>
                <a:custGeom>
                  <a:avLst/>
                  <a:gdLst>
                    <a:gd name="T0" fmla="*/ 2 w 132"/>
                    <a:gd name="T1" fmla="*/ 7 h 81"/>
                    <a:gd name="T2" fmla="*/ 16 w 132"/>
                    <a:gd name="T3" fmla="*/ 3 h 81"/>
                    <a:gd name="T4" fmla="*/ 125 w 132"/>
                    <a:gd name="T5" fmla="*/ 61 h 81"/>
                    <a:gd name="T6" fmla="*/ 129 w 132"/>
                    <a:gd name="T7" fmla="*/ 75 h 81"/>
                    <a:gd name="T8" fmla="*/ 129 w 132"/>
                    <a:gd name="T9" fmla="*/ 75 h 81"/>
                    <a:gd name="T10" fmla="*/ 116 w 132"/>
                    <a:gd name="T11" fmla="*/ 79 h 81"/>
                    <a:gd name="T12" fmla="*/ 6 w 132"/>
                    <a:gd name="T13" fmla="*/ 20 h 81"/>
                    <a:gd name="T14" fmla="*/ 2 w 132"/>
                    <a:gd name="T15" fmla="*/ 7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2" h="81">
                      <a:moveTo>
                        <a:pt x="2" y="7"/>
                      </a:moveTo>
                      <a:cubicBezTo>
                        <a:pt x="5" y="2"/>
                        <a:pt x="11" y="0"/>
                        <a:pt x="16" y="3"/>
                      </a:cubicBezTo>
                      <a:cubicBezTo>
                        <a:pt x="125" y="61"/>
                        <a:pt x="125" y="61"/>
                        <a:pt x="125" y="61"/>
                      </a:cubicBezTo>
                      <a:cubicBezTo>
                        <a:pt x="130" y="64"/>
                        <a:pt x="132" y="70"/>
                        <a:pt x="129" y="75"/>
                      </a:cubicBezTo>
                      <a:cubicBezTo>
                        <a:pt x="129" y="75"/>
                        <a:pt x="129" y="75"/>
                        <a:pt x="129" y="75"/>
                      </a:cubicBezTo>
                      <a:cubicBezTo>
                        <a:pt x="127" y="79"/>
                        <a:pt x="121" y="81"/>
                        <a:pt x="116" y="79"/>
                      </a:cubicBezTo>
                      <a:cubicBezTo>
                        <a:pt x="6" y="20"/>
                        <a:pt x="6" y="20"/>
                        <a:pt x="6" y="20"/>
                      </a:cubicBezTo>
                      <a:cubicBezTo>
                        <a:pt x="1" y="18"/>
                        <a:pt x="0" y="12"/>
                        <a:pt x="2" y="7"/>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95" name="Freeform 141">
                  <a:extLst>
                    <a:ext uri="{FF2B5EF4-FFF2-40B4-BE49-F238E27FC236}">
                      <a16:creationId xmlns="" xmlns:a16="http://schemas.microsoft.com/office/drawing/2014/main" id="{3168ECFA-5607-4FEB-90CB-86B5B70F88EE}"/>
                    </a:ext>
                  </a:extLst>
                </p:cNvPr>
                <p:cNvSpPr>
                  <a:spLocks/>
                </p:cNvSpPr>
                <p:nvPr/>
              </p:nvSpPr>
              <p:spPr bwMode="auto">
                <a:xfrm>
                  <a:off x="3213" y="3689"/>
                  <a:ext cx="334" cy="132"/>
                </a:xfrm>
                <a:custGeom>
                  <a:avLst/>
                  <a:gdLst>
                    <a:gd name="T0" fmla="*/ 2 w 141"/>
                    <a:gd name="T1" fmla="*/ 8 h 56"/>
                    <a:gd name="T2" fmla="*/ 14 w 141"/>
                    <a:gd name="T3" fmla="*/ 1 h 56"/>
                    <a:gd name="T4" fmla="*/ 133 w 141"/>
                    <a:gd name="T5" fmla="*/ 35 h 56"/>
                    <a:gd name="T6" fmla="*/ 140 w 141"/>
                    <a:gd name="T7" fmla="*/ 48 h 56"/>
                    <a:gd name="T8" fmla="*/ 140 w 141"/>
                    <a:gd name="T9" fmla="*/ 48 h 56"/>
                    <a:gd name="T10" fmla="*/ 128 w 141"/>
                    <a:gd name="T11" fmla="*/ 55 h 56"/>
                    <a:gd name="T12" fmla="*/ 8 w 141"/>
                    <a:gd name="T13" fmla="*/ 20 h 56"/>
                    <a:gd name="T14" fmla="*/ 2 w 141"/>
                    <a:gd name="T15" fmla="*/ 8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56">
                      <a:moveTo>
                        <a:pt x="2" y="8"/>
                      </a:moveTo>
                      <a:cubicBezTo>
                        <a:pt x="3" y="3"/>
                        <a:pt x="9" y="0"/>
                        <a:pt x="14" y="1"/>
                      </a:cubicBezTo>
                      <a:cubicBezTo>
                        <a:pt x="133" y="35"/>
                        <a:pt x="133" y="35"/>
                        <a:pt x="133" y="35"/>
                      </a:cubicBezTo>
                      <a:cubicBezTo>
                        <a:pt x="138" y="37"/>
                        <a:pt x="141" y="42"/>
                        <a:pt x="140" y="48"/>
                      </a:cubicBezTo>
                      <a:cubicBezTo>
                        <a:pt x="140" y="48"/>
                        <a:pt x="140" y="48"/>
                        <a:pt x="140" y="48"/>
                      </a:cubicBezTo>
                      <a:cubicBezTo>
                        <a:pt x="138" y="53"/>
                        <a:pt x="133" y="56"/>
                        <a:pt x="128" y="55"/>
                      </a:cubicBezTo>
                      <a:cubicBezTo>
                        <a:pt x="8" y="20"/>
                        <a:pt x="8" y="20"/>
                        <a:pt x="8" y="20"/>
                      </a:cubicBezTo>
                      <a:cubicBezTo>
                        <a:pt x="3" y="19"/>
                        <a:pt x="0" y="13"/>
                        <a:pt x="2" y="8"/>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96" name="Freeform 142">
                  <a:extLst>
                    <a:ext uri="{FF2B5EF4-FFF2-40B4-BE49-F238E27FC236}">
                      <a16:creationId xmlns="" xmlns:a16="http://schemas.microsoft.com/office/drawing/2014/main" id="{9E5C0DCF-DF69-4590-9B79-B4656D36B1AB}"/>
                    </a:ext>
                  </a:extLst>
                </p:cNvPr>
                <p:cNvSpPr>
                  <a:spLocks/>
                </p:cNvSpPr>
                <p:nvPr/>
              </p:nvSpPr>
              <p:spPr bwMode="auto">
                <a:xfrm>
                  <a:off x="3551" y="3781"/>
                  <a:ext cx="343" cy="69"/>
                </a:xfrm>
                <a:custGeom>
                  <a:avLst/>
                  <a:gdLst>
                    <a:gd name="T0" fmla="*/ 0 w 145"/>
                    <a:gd name="T1" fmla="*/ 10 h 29"/>
                    <a:gd name="T2" fmla="*/ 11 w 145"/>
                    <a:gd name="T3" fmla="*/ 0 h 29"/>
                    <a:gd name="T4" fmla="*/ 135 w 145"/>
                    <a:gd name="T5" fmla="*/ 9 h 29"/>
                    <a:gd name="T6" fmla="*/ 144 w 145"/>
                    <a:gd name="T7" fmla="*/ 20 h 29"/>
                    <a:gd name="T8" fmla="*/ 144 w 145"/>
                    <a:gd name="T9" fmla="*/ 20 h 29"/>
                    <a:gd name="T10" fmla="*/ 133 w 145"/>
                    <a:gd name="T11" fmla="*/ 29 h 29"/>
                    <a:gd name="T12" fmla="*/ 10 w 145"/>
                    <a:gd name="T13" fmla="*/ 20 h 29"/>
                    <a:gd name="T14" fmla="*/ 0 w 145"/>
                    <a:gd name="T15" fmla="*/ 10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5" h="29">
                      <a:moveTo>
                        <a:pt x="0" y="10"/>
                      </a:moveTo>
                      <a:cubicBezTo>
                        <a:pt x="1" y="4"/>
                        <a:pt x="6" y="0"/>
                        <a:pt x="11" y="0"/>
                      </a:cubicBezTo>
                      <a:cubicBezTo>
                        <a:pt x="135" y="9"/>
                        <a:pt x="135" y="9"/>
                        <a:pt x="135" y="9"/>
                      </a:cubicBezTo>
                      <a:cubicBezTo>
                        <a:pt x="140" y="9"/>
                        <a:pt x="145" y="14"/>
                        <a:pt x="144" y="20"/>
                      </a:cubicBezTo>
                      <a:cubicBezTo>
                        <a:pt x="144" y="20"/>
                        <a:pt x="144" y="20"/>
                        <a:pt x="144" y="20"/>
                      </a:cubicBezTo>
                      <a:cubicBezTo>
                        <a:pt x="144" y="25"/>
                        <a:pt x="139" y="29"/>
                        <a:pt x="133" y="29"/>
                      </a:cubicBezTo>
                      <a:cubicBezTo>
                        <a:pt x="10" y="20"/>
                        <a:pt x="10" y="20"/>
                        <a:pt x="10" y="20"/>
                      </a:cubicBezTo>
                      <a:cubicBezTo>
                        <a:pt x="4" y="20"/>
                        <a:pt x="0" y="15"/>
                        <a:pt x="0" y="10"/>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97" name="Freeform 143">
                  <a:extLst>
                    <a:ext uri="{FF2B5EF4-FFF2-40B4-BE49-F238E27FC236}">
                      <a16:creationId xmlns="" xmlns:a16="http://schemas.microsoft.com/office/drawing/2014/main" id="{4AFEBD33-E1E0-41B4-B1F3-8844FDD922EA}"/>
                    </a:ext>
                  </a:extLst>
                </p:cNvPr>
                <p:cNvSpPr>
                  <a:spLocks/>
                </p:cNvSpPr>
                <p:nvPr/>
              </p:nvSpPr>
              <p:spPr bwMode="auto">
                <a:xfrm>
                  <a:off x="3899" y="3758"/>
                  <a:ext cx="341" cy="92"/>
                </a:xfrm>
                <a:custGeom>
                  <a:avLst/>
                  <a:gdLst>
                    <a:gd name="T0" fmla="*/ 1 w 144"/>
                    <a:gd name="T1" fmla="*/ 30 h 39"/>
                    <a:gd name="T2" fmla="*/ 9 w 144"/>
                    <a:gd name="T3" fmla="*/ 18 h 39"/>
                    <a:gd name="T4" fmla="*/ 132 w 144"/>
                    <a:gd name="T5" fmla="*/ 1 h 39"/>
                    <a:gd name="T6" fmla="*/ 143 w 144"/>
                    <a:gd name="T7" fmla="*/ 10 h 39"/>
                    <a:gd name="T8" fmla="*/ 143 w 144"/>
                    <a:gd name="T9" fmla="*/ 10 h 39"/>
                    <a:gd name="T10" fmla="*/ 135 w 144"/>
                    <a:gd name="T11" fmla="*/ 21 h 39"/>
                    <a:gd name="T12" fmla="*/ 12 w 144"/>
                    <a:gd name="T13" fmla="*/ 38 h 39"/>
                    <a:gd name="T14" fmla="*/ 1 w 144"/>
                    <a:gd name="T15" fmla="*/ 30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4" h="39">
                      <a:moveTo>
                        <a:pt x="1" y="30"/>
                      </a:moveTo>
                      <a:cubicBezTo>
                        <a:pt x="0" y="24"/>
                        <a:pt x="4" y="19"/>
                        <a:pt x="9" y="18"/>
                      </a:cubicBezTo>
                      <a:cubicBezTo>
                        <a:pt x="132" y="1"/>
                        <a:pt x="132" y="1"/>
                        <a:pt x="132" y="1"/>
                      </a:cubicBezTo>
                      <a:cubicBezTo>
                        <a:pt x="138" y="0"/>
                        <a:pt x="143" y="4"/>
                        <a:pt x="143" y="10"/>
                      </a:cubicBezTo>
                      <a:cubicBezTo>
                        <a:pt x="143" y="10"/>
                        <a:pt x="143" y="10"/>
                        <a:pt x="143" y="10"/>
                      </a:cubicBezTo>
                      <a:cubicBezTo>
                        <a:pt x="144" y="15"/>
                        <a:pt x="140" y="20"/>
                        <a:pt x="135" y="21"/>
                      </a:cubicBezTo>
                      <a:cubicBezTo>
                        <a:pt x="12" y="38"/>
                        <a:pt x="12" y="38"/>
                        <a:pt x="12" y="38"/>
                      </a:cubicBezTo>
                      <a:cubicBezTo>
                        <a:pt x="7" y="39"/>
                        <a:pt x="2" y="35"/>
                        <a:pt x="1" y="30"/>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98" name="Freeform 144">
                  <a:extLst>
                    <a:ext uri="{FF2B5EF4-FFF2-40B4-BE49-F238E27FC236}">
                      <a16:creationId xmlns="" xmlns:a16="http://schemas.microsoft.com/office/drawing/2014/main" id="{96E78D78-EC00-4428-8EEA-2CB4695B8877}"/>
                    </a:ext>
                  </a:extLst>
                </p:cNvPr>
                <p:cNvSpPr>
                  <a:spLocks/>
                </p:cNvSpPr>
                <p:nvPr/>
              </p:nvSpPr>
              <p:spPr bwMode="auto">
                <a:xfrm>
                  <a:off x="4242" y="3644"/>
                  <a:ext cx="329" cy="154"/>
                </a:xfrm>
                <a:custGeom>
                  <a:avLst/>
                  <a:gdLst>
                    <a:gd name="T0" fmla="*/ 2 w 139"/>
                    <a:gd name="T1" fmla="*/ 57 h 65"/>
                    <a:gd name="T2" fmla="*/ 8 w 139"/>
                    <a:gd name="T3" fmla="*/ 44 h 65"/>
                    <a:gd name="T4" fmla="*/ 124 w 139"/>
                    <a:gd name="T5" fmla="*/ 2 h 65"/>
                    <a:gd name="T6" fmla="*/ 137 w 139"/>
                    <a:gd name="T7" fmla="*/ 8 h 65"/>
                    <a:gd name="T8" fmla="*/ 137 w 139"/>
                    <a:gd name="T9" fmla="*/ 8 h 65"/>
                    <a:gd name="T10" fmla="*/ 131 w 139"/>
                    <a:gd name="T11" fmla="*/ 20 h 65"/>
                    <a:gd name="T12" fmla="*/ 15 w 139"/>
                    <a:gd name="T13" fmla="*/ 63 h 65"/>
                    <a:gd name="T14" fmla="*/ 2 w 139"/>
                    <a:gd name="T15" fmla="*/ 57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9" h="65">
                      <a:moveTo>
                        <a:pt x="2" y="57"/>
                      </a:moveTo>
                      <a:cubicBezTo>
                        <a:pt x="0" y="52"/>
                        <a:pt x="3" y="46"/>
                        <a:pt x="8" y="44"/>
                      </a:cubicBezTo>
                      <a:cubicBezTo>
                        <a:pt x="124" y="2"/>
                        <a:pt x="124" y="2"/>
                        <a:pt x="124" y="2"/>
                      </a:cubicBezTo>
                      <a:cubicBezTo>
                        <a:pt x="130" y="0"/>
                        <a:pt x="135" y="2"/>
                        <a:pt x="137" y="8"/>
                      </a:cubicBezTo>
                      <a:cubicBezTo>
                        <a:pt x="137" y="8"/>
                        <a:pt x="137" y="8"/>
                        <a:pt x="137" y="8"/>
                      </a:cubicBezTo>
                      <a:cubicBezTo>
                        <a:pt x="139" y="13"/>
                        <a:pt x="136" y="18"/>
                        <a:pt x="131" y="20"/>
                      </a:cubicBezTo>
                      <a:cubicBezTo>
                        <a:pt x="15" y="63"/>
                        <a:pt x="15" y="63"/>
                        <a:pt x="15" y="63"/>
                      </a:cubicBezTo>
                      <a:cubicBezTo>
                        <a:pt x="9" y="65"/>
                        <a:pt x="4" y="62"/>
                        <a:pt x="2" y="57"/>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799" name="Freeform 145">
                  <a:extLst>
                    <a:ext uri="{FF2B5EF4-FFF2-40B4-BE49-F238E27FC236}">
                      <a16:creationId xmlns="" xmlns:a16="http://schemas.microsoft.com/office/drawing/2014/main" id="{50EE9C5B-99E5-4034-AA71-30647ADD4FB6}"/>
                    </a:ext>
                  </a:extLst>
                </p:cNvPr>
                <p:cNvSpPr>
                  <a:spLocks/>
                </p:cNvSpPr>
                <p:nvPr/>
              </p:nvSpPr>
              <p:spPr bwMode="auto">
                <a:xfrm>
                  <a:off x="4569" y="3464"/>
                  <a:ext cx="303" cy="208"/>
                </a:xfrm>
                <a:custGeom>
                  <a:avLst/>
                  <a:gdLst>
                    <a:gd name="T0" fmla="*/ 2 w 128"/>
                    <a:gd name="T1" fmla="*/ 82 h 88"/>
                    <a:gd name="T2" fmla="*/ 6 w 128"/>
                    <a:gd name="T3" fmla="*/ 68 h 88"/>
                    <a:gd name="T4" fmla="*/ 111 w 128"/>
                    <a:gd name="T5" fmla="*/ 3 h 88"/>
                    <a:gd name="T6" fmla="*/ 125 w 128"/>
                    <a:gd name="T7" fmla="*/ 6 h 88"/>
                    <a:gd name="T8" fmla="*/ 125 w 128"/>
                    <a:gd name="T9" fmla="*/ 6 h 88"/>
                    <a:gd name="T10" fmla="*/ 121 w 128"/>
                    <a:gd name="T11" fmla="*/ 20 h 88"/>
                    <a:gd name="T12" fmla="*/ 16 w 128"/>
                    <a:gd name="T13" fmla="*/ 85 h 88"/>
                    <a:gd name="T14" fmla="*/ 2 w 128"/>
                    <a:gd name="T15" fmla="*/ 82 h 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8" h="88">
                      <a:moveTo>
                        <a:pt x="2" y="82"/>
                      </a:moveTo>
                      <a:cubicBezTo>
                        <a:pt x="0" y="77"/>
                        <a:pt x="1" y="71"/>
                        <a:pt x="6" y="68"/>
                      </a:cubicBezTo>
                      <a:cubicBezTo>
                        <a:pt x="111" y="3"/>
                        <a:pt x="111" y="3"/>
                        <a:pt x="111" y="3"/>
                      </a:cubicBezTo>
                      <a:cubicBezTo>
                        <a:pt x="116" y="0"/>
                        <a:pt x="122" y="1"/>
                        <a:pt x="125" y="6"/>
                      </a:cubicBezTo>
                      <a:cubicBezTo>
                        <a:pt x="125" y="6"/>
                        <a:pt x="125" y="6"/>
                        <a:pt x="125" y="6"/>
                      </a:cubicBezTo>
                      <a:cubicBezTo>
                        <a:pt x="128" y="10"/>
                        <a:pt x="126" y="17"/>
                        <a:pt x="121" y="20"/>
                      </a:cubicBezTo>
                      <a:cubicBezTo>
                        <a:pt x="16" y="85"/>
                        <a:pt x="16" y="85"/>
                        <a:pt x="16" y="85"/>
                      </a:cubicBezTo>
                      <a:cubicBezTo>
                        <a:pt x="12" y="88"/>
                        <a:pt x="5" y="87"/>
                        <a:pt x="2" y="82"/>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00" name="Freeform 146">
                  <a:extLst>
                    <a:ext uri="{FF2B5EF4-FFF2-40B4-BE49-F238E27FC236}">
                      <a16:creationId xmlns="" xmlns:a16="http://schemas.microsoft.com/office/drawing/2014/main" id="{9220466A-3BD4-4DF2-BD36-459DC255C27F}"/>
                    </a:ext>
                  </a:extLst>
                </p:cNvPr>
                <p:cNvSpPr>
                  <a:spLocks/>
                </p:cNvSpPr>
                <p:nvPr/>
              </p:nvSpPr>
              <p:spPr bwMode="auto">
                <a:xfrm>
                  <a:off x="4862" y="3227"/>
                  <a:ext cx="263" cy="256"/>
                </a:xfrm>
                <a:custGeom>
                  <a:avLst/>
                  <a:gdLst>
                    <a:gd name="T0" fmla="*/ 4 w 111"/>
                    <a:gd name="T1" fmla="*/ 104 h 108"/>
                    <a:gd name="T2" fmla="*/ 4 w 111"/>
                    <a:gd name="T3" fmla="*/ 90 h 108"/>
                    <a:gd name="T4" fmla="*/ 93 w 111"/>
                    <a:gd name="T5" fmla="*/ 3 h 108"/>
                    <a:gd name="T6" fmla="*/ 107 w 111"/>
                    <a:gd name="T7" fmla="*/ 4 h 108"/>
                    <a:gd name="T8" fmla="*/ 107 w 111"/>
                    <a:gd name="T9" fmla="*/ 4 h 108"/>
                    <a:gd name="T10" fmla="*/ 107 w 111"/>
                    <a:gd name="T11" fmla="*/ 18 h 108"/>
                    <a:gd name="T12" fmla="*/ 18 w 111"/>
                    <a:gd name="T13" fmla="*/ 104 h 108"/>
                    <a:gd name="T14" fmla="*/ 4 w 111"/>
                    <a:gd name="T15" fmla="*/ 104 h 1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 h="108">
                      <a:moveTo>
                        <a:pt x="4" y="104"/>
                      </a:moveTo>
                      <a:cubicBezTo>
                        <a:pt x="0" y="100"/>
                        <a:pt x="0" y="93"/>
                        <a:pt x="4" y="90"/>
                      </a:cubicBezTo>
                      <a:cubicBezTo>
                        <a:pt x="93" y="3"/>
                        <a:pt x="93" y="3"/>
                        <a:pt x="93" y="3"/>
                      </a:cubicBezTo>
                      <a:cubicBezTo>
                        <a:pt x="97" y="0"/>
                        <a:pt x="103" y="0"/>
                        <a:pt x="107" y="4"/>
                      </a:cubicBezTo>
                      <a:cubicBezTo>
                        <a:pt x="107" y="4"/>
                        <a:pt x="107" y="4"/>
                        <a:pt x="107" y="4"/>
                      </a:cubicBezTo>
                      <a:cubicBezTo>
                        <a:pt x="111" y="8"/>
                        <a:pt x="111" y="14"/>
                        <a:pt x="107" y="18"/>
                      </a:cubicBezTo>
                      <a:cubicBezTo>
                        <a:pt x="18" y="104"/>
                        <a:pt x="18" y="104"/>
                        <a:pt x="18" y="104"/>
                      </a:cubicBezTo>
                      <a:cubicBezTo>
                        <a:pt x="14" y="108"/>
                        <a:pt x="7" y="108"/>
                        <a:pt x="4" y="104"/>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01" name="Freeform 147">
                  <a:extLst>
                    <a:ext uri="{FF2B5EF4-FFF2-40B4-BE49-F238E27FC236}">
                      <a16:creationId xmlns="" xmlns:a16="http://schemas.microsoft.com/office/drawing/2014/main" id="{3FF93A8F-8781-4BA0-8A19-74550D3DE893}"/>
                    </a:ext>
                  </a:extLst>
                </p:cNvPr>
                <p:cNvSpPr>
                  <a:spLocks/>
                </p:cNvSpPr>
                <p:nvPr/>
              </p:nvSpPr>
              <p:spPr bwMode="auto">
                <a:xfrm>
                  <a:off x="5109" y="2941"/>
                  <a:ext cx="217" cy="296"/>
                </a:xfrm>
                <a:custGeom>
                  <a:avLst/>
                  <a:gdLst>
                    <a:gd name="T0" fmla="*/ 6 w 92"/>
                    <a:gd name="T1" fmla="*/ 122 h 125"/>
                    <a:gd name="T2" fmla="*/ 3 w 92"/>
                    <a:gd name="T3" fmla="*/ 108 h 125"/>
                    <a:gd name="T4" fmla="*/ 72 w 92"/>
                    <a:gd name="T5" fmla="*/ 5 h 125"/>
                    <a:gd name="T6" fmla="*/ 86 w 92"/>
                    <a:gd name="T7" fmla="*/ 3 h 125"/>
                    <a:gd name="T8" fmla="*/ 86 w 92"/>
                    <a:gd name="T9" fmla="*/ 3 h 125"/>
                    <a:gd name="T10" fmla="*/ 89 w 92"/>
                    <a:gd name="T11" fmla="*/ 16 h 125"/>
                    <a:gd name="T12" fmla="*/ 19 w 92"/>
                    <a:gd name="T13" fmla="*/ 119 h 125"/>
                    <a:gd name="T14" fmla="*/ 6 w 92"/>
                    <a:gd name="T15" fmla="*/ 122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125">
                      <a:moveTo>
                        <a:pt x="6" y="122"/>
                      </a:moveTo>
                      <a:cubicBezTo>
                        <a:pt x="1" y="119"/>
                        <a:pt x="0" y="113"/>
                        <a:pt x="3" y="108"/>
                      </a:cubicBezTo>
                      <a:cubicBezTo>
                        <a:pt x="72" y="5"/>
                        <a:pt x="72" y="5"/>
                        <a:pt x="72" y="5"/>
                      </a:cubicBezTo>
                      <a:cubicBezTo>
                        <a:pt x="75" y="1"/>
                        <a:pt x="82" y="0"/>
                        <a:pt x="86" y="3"/>
                      </a:cubicBezTo>
                      <a:cubicBezTo>
                        <a:pt x="86" y="3"/>
                        <a:pt x="86" y="3"/>
                        <a:pt x="86" y="3"/>
                      </a:cubicBezTo>
                      <a:cubicBezTo>
                        <a:pt x="91" y="6"/>
                        <a:pt x="92" y="12"/>
                        <a:pt x="89" y="16"/>
                      </a:cubicBezTo>
                      <a:cubicBezTo>
                        <a:pt x="19" y="119"/>
                        <a:pt x="19" y="119"/>
                        <a:pt x="19" y="119"/>
                      </a:cubicBezTo>
                      <a:cubicBezTo>
                        <a:pt x="16" y="124"/>
                        <a:pt x="10" y="125"/>
                        <a:pt x="6" y="122"/>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02" name="Freeform 148">
                  <a:extLst>
                    <a:ext uri="{FF2B5EF4-FFF2-40B4-BE49-F238E27FC236}">
                      <a16:creationId xmlns="" xmlns:a16="http://schemas.microsoft.com/office/drawing/2014/main" id="{24E572F5-3C7C-43A2-A58C-3F45B9053DB2}"/>
                    </a:ext>
                  </a:extLst>
                </p:cNvPr>
                <p:cNvSpPr>
                  <a:spLocks/>
                </p:cNvSpPr>
                <p:nvPr/>
              </p:nvSpPr>
              <p:spPr bwMode="auto">
                <a:xfrm>
                  <a:off x="5298" y="2619"/>
                  <a:ext cx="163" cy="327"/>
                </a:xfrm>
                <a:custGeom>
                  <a:avLst/>
                  <a:gdLst>
                    <a:gd name="T0" fmla="*/ 8 w 69"/>
                    <a:gd name="T1" fmla="*/ 136 h 138"/>
                    <a:gd name="T2" fmla="*/ 2 w 69"/>
                    <a:gd name="T3" fmla="*/ 122 h 138"/>
                    <a:gd name="T4" fmla="*/ 49 w 69"/>
                    <a:gd name="T5" fmla="*/ 8 h 138"/>
                    <a:gd name="T6" fmla="*/ 62 w 69"/>
                    <a:gd name="T7" fmla="*/ 2 h 138"/>
                    <a:gd name="T8" fmla="*/ 62 w 69"/>
                    <a:gd name="T9" fmla="*/ 2 h 138"/>
                    <a:gd name="T10" fmla="*/ 67 w 69"/>
                    <a:gd name="T11" fmla="*/ 15 h 138"/>
                    <a:gd name="T12" fmla="*/ 21 w 69"/>
                    <a:gd name="T13" fmla="*/ 130 h 138"/>
                    <a:gd name="T14" fmla="*/ 8 w 69"/>
                    <a:gd name="T15" fmla="*/ 136 h 1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9" h="138">
                      <a:moveTo>
                        <a:pt x="8" y="136"/>
                      </a:moveTo>
                      <a:cubicBezTo>
                        <a:pt x="3" y="133"/>
                        <a:pt x="0" y="128"/>
                        <a:pt x="2" y="122"/>
                      </a:cubicBezTo>
                      <a:cubicBezTo>
                        <a:pt x="49" y="8"/>
                        <a:pt x="49" y="8"/>
                        <a:pt x="49" y="8"/>
                      </a:cubicBezTo>
                      <a:cubicBezTo>
                        <a:pt x="51" y="2"/>
                        <a:pt x="57" y="0"/>
                        <a:pt x="62" y="2"/>
                      </a:cubicBezTo>
                      <a:cubicBezTo>
                        <a:pt x="62" y="2"/>
                        <a:pt x="62" y="2"/>
                        <a:pt x="62" y="2"/>
                      </a:cubicBezTo>
                      <a:cubicBezTo>
                        <a:pt x="67" y="4"/>
                        <a:pt x="69" y="10"/>
                        <a:pt x="67" y="15"/>
                      </a:cubicBezTo>
                      <a:cubicBezTo>
                        <a:pt x="21" y="130"/>
                        <a:pt x="21" y="130"/>
                        <a:pt x="21" y="130"/>
                      </a:cubicBezTo>
                      <a:cubicBezTo>
                        <a:pt x="19" y="135"/>
                        <a:pt x="13" y="138"/>
                        <a:pt x="8" y="136"/>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03" name="Freeform 149">
                  <a:extLst>
                    <a:ext uri="{FF2B5EF4-FFF2-40B4-BE49-F238E27FC236}">
                      <a16:creationId xmlns="" xmlns:a16="http://schemas.microsoft.com/office/drawing/2014/main" id="{386249CC-DBFB-4D2D-826E-24C58E8EBB5C}"/>
                    </a:ext>
                  </a:extLst>
                </p:cNvPr>
                <p:cNvSpPr>
                  <a:spLocks/>
                </p:cNvSpPr>
                <p:nvPr/>
              </p:nvSpPr>
              <p:spPr bwMode="auto">
                <a:xfrm>
                  <a:off x="5426" y="2278"/>
                  <a:ext cx="102" cy="341"/>
                </a:xfrm>
                <a:custGeom>
                  <a:avLst/>
                  <a:gdLst>
                    <a:gd name="T0" fmla="*/ 9 w 43"/>
                    <a:gd name="T1" fmla="*/ 143 h 144"/>
                    <a:gd name="T2" fmla="*/ 1 w 43"/>
                    <a:gd name="T3" fmla="*/ 131 h 144"/>
                    <a:gd name="T4" fmla="*/ 22 w 43"/>
                    <a:gd name="T5" fmla="*/ 9 h 144"/>
                    <a:gd name="T6" fmla="*/ 34 w 43"/>
                    <a:gd name="T7" fmla="*/ 1 h 144"/>
                    <a:gd name="T8" fmla="*/ 34 w 43"/>
                    <a:gd name="T9" fmla="*/ 1 h 144"/>
                    <a:gd name="T10" fmla="*/ 42 w 43"/>
                    <a:gd name="T11" fmla="*/ 12 h 144"/>
                    <a:gd name="T12" fmla="*/ 21 w 43"/>
                    <a:gd name="T13" fmla="*/ 134 h 144"/>
                    <a:gd name="T14" fmla="*/ 9 w 43"/>
                    <a:gd name="T15" fmla="*/ 143 h 1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144">
                      <a:moveTo>
                        <a:pt x="9" y="143"/>
                      </a:moveTo>
                      <a:cubicBezTo>
                        <a:pt x="4" y="142"/>
                        <a:pt x="0" y="136"/>
                        <a:pt x="1" y="131"/>
                      </a:cubicBezTo>
                      <a:cubicBezTo>
                        <a:pt x="22" y="9"/>
                        <a:pt x="22" y="9"/>
                        <a:pt x="22" y="9"/>
                      </a:cubicBezTo>
                      <a:cubicBezTo>
                        <a:pt x="23" y="3"/>
                        <a:pt x="29" y="0"/>
                        <a:pt x="34" y="1"/>
                      </a:cubicBezTo>
                      <a:cubicBezTo>
                        <a:pt x="34" y="1"/>
                        <a:pt x="34" y="1"/>
                        <a:pt x="34" y="1"/>
                      </a:cubicBezTo>
                      <a:cubicBezTo>
                        <a:pt x="39" y="2"/>
                        <a:pt x="43" y="7"/>
                        <a:pt x="42" y="12"/>
                      </a:cubicBezTo>
                      <a:cubicBezTo>
                        <a:pt x="21" y="134"/>
                        <a:pt x="21" y="134"/>
                        <a:pt x="21" y="134"/>
                      </a:cubicBezTo>
                      <a:cubicBezTo>
                        <a:pt x="20" y="140"/>
                        <a:pt x="14" y="144"/>
                        <a:pt x="9" y="143"/>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04" name="Freeform 150">
                  <a:extLst>
                    <a:ext uri="{FF2B5EF4-FFF2-40B4-BE49-F238E27FC236}">
                      <a16:creationId xmlns="" xmlns:a16="http://schemas.microsoft.com/office/drawing/2014/main" id="{F0A31C77-6859-48B6-B0EC-BD7C68FADDCC}"/>
                    </a:ext>
                  </a:extLst>
                </p:cNvPr>
                <p:cNvSpPr>
                  <a:spLocks/>
                </p:cNvSpPr>
                <p:nvPr/>
              </p:nvSpPr>
              <p:spPr bwMode="auto">
                <a:xfrm>
                  <a:off x="5473" y="1930"/>
                  <a:ext cx="57" cy="341"/>
                </a:xfrm>
                <a:custGeom>
                  <a:avLst/>
                  <a:gdLst>
                    <a:gd name="T0" fmla="*/ 14 w 24"/>
                    <a:gd name="T1" fmla="*/ 144 h 144"/>
                    <a:gd name="T2" fmla="*/ 4 w 24"/>
                    <a:gd name="T3" fmla="*/ 135 h 144"/>
                    <a:gd name="T4" fmla="*/ 0 w 24"/>
                    <a:gd name="T5" fmla="*/ 11 h 144"/>
                    <a:gd name="T6" fmla="*/ 9 w 24"/>
                    <a:gd name="T7" fmla="*/ 0 h 144"/>
                    <a:gd name="T8" fmla="*/ 9 w 24"/>
                    <a:gd name="T9" fmla="*/ 0 h 144"/>
                    <a:gd name="T10" fmla="*/ 20 w 24"/>
                    <a:gd name="T11" fmla="*/ 10 h 144"/>
                    <a:gd name="T12" fmla="*/ 24 w 24"/>
                    <a:gd name="T13" fmla="*/ 134 h 144"/>
                    <a:gd name="T14" fmla="*/ 14 w 24"/>
                    <a:gd name="T15" fmla="*/ 144 h 1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144">
                      <a:moveTo>
                        <a:pt x="14" y="144"/>
                      </a:moveTo>
                      <a:cubicBezTo>
                        <a:pt x="9" y="144"/>
                        <a:pt x="4" y="140"/>
                        <a:pt x="4" y="135"/>
                      </a:cubicBezTo>
                      <a:cubicBezTo>
                        <a:pt x="0" y="11"/>
                        <a:pt x="0" y="11"/>
                        <a:pt x="0" y="11"/>
                      </a:cubicBezTo>
                      <a:cubicBezTo>
                        <a:pt x="0" y="5"/>
                        <a:pt x="4" y="0"/>
                        <a:pt x="9" y="0"/>
                      </a:cubicBezTo>
                      <a:cubicBezTo>
                        <a:pt x="9" y="0"/>
                        <a:pt x="9" y="0"/>
                        <a:pt x="9" y="0"/>
                      </a:cubicBezTo>
                      <a:cubicBezTo>
                        <a:pt x="15" y="0"/>
                        <a:pt x="20" y="4"/>
                        <a:pt x="20" y="10"/>
                      </a:cubicBezTo>
                      <a:cubicBezTo>
                        <a:pt x="24" y="134"/>
                        <a:pt x="24" y="134"/>
                        <a:pt x="24" y="134"/>
                      </a:cubicBezTo>
                      <a:cubicBezTo>
                        <a:pt x="24" y="139"/>
                        <a:pt x="20" y="144"/>
                        <a:pt x="14" y="144"/>
                      </a:cubicBezTo>
                      <a:close/>
                    </a:path>
                  </a:pathLst>
                </a:custGeom>
                <a:solidFill>
                  <a:schemeClr val="accent3">
                    <a:alpha val="78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05" name="Freeform 151">
                  <a:extLst>
                    <a:ext uri="{FF2B5EF4-FFF2-40B4-BE49-F238E27FC236}">
                      <a16:creationId xmlns="" xmlns:a16="http://schemas.microsoft.com/office/drawing/2014/main" id="{0627E217-C814-4C12-B75F-69C2E544A88D}"/>
                    </a:ext>
                  </a:extLst>
                </p:cNvPr>
                <p:cNvSpPr>
                  <a:spLocks/>
                </p:cNvSpPr>
                <p:nvPr/>
              </p:nvSpPr>
              <p:spPr bwMode="auto">
                <a:xfrm>
                  <a:off x="5393" y="1590"/>
                  <a:ext cx="123" cy="336"/>
                </a:xfrm>
                <a:custGeom>
                  <a:avLst/>
                  <a:gdLst>
                    <a:gd name="T0" fmla="*/ 43 w 52"/>
                    <a:gd name="T1" fmla="*/ 141 h 142"/>
                    <a:gd name="T2" fmla="*/ 31 w 52"/>
                    <a:gd name="T3" fmla="*/ 133 h 142"/>
                    <a:gd name="T4" fmla="*/ 1 w 52"/>
                    <a:gd name="T5" fmla="*/ 13 h 142"/>
                    <a:gd name="T6" fmla="*/ 8 w 52"/>
                    <a:gd name="T7" fmla="*/ 1 h 142"/>
                    <a:gd name="T8" fmla="*/ 8 w 52"/>
                    <a:gd name="T9" fmla="*/ 1 h 142"/>
                    <a:gd name="T10" fmla="*/ 20 w 52"/>
                    <a:gd name="T11" fmla="*/ 8 h 142"/>
                    <a:gd name="T12" fmla="*/ 50 w 52"/>
                    <a:gd name="T13" fmla="*/ 129 h 142"/>
                    <a:gd name="T14" fmla="*/ 43 w 52"/>
                    <a:gd name="T15" fmla="*/ 141 h 1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142">
                      <a:moveTo>
                        <a:pt x="43" y="141"/>
                      </a:moveTo>
                      <a:cubicBezTo>
                        <a:pt x="38" y="142"/>
                        <a:pt x="32" y="139"/>
                        <a:pt x="31" y="133"/>
                      </a:cubicBezTo>
                      <a:cubicBezTo>
                        <a:pt x="1" y="13"/>
                        <a:pt x="1" y="13"/>
                        <a:pt x="1" y="13"/>
                      </a:cubicBezTo>
                      <a:cubicBezTo>
                        <a:pt x="0" y="8"/>
                        <a:pt x="3" y="2"/>
                        <a:pt x="8" y="1"/>
                      </a:cubicBezTo>
                      <a:cubicBezTo>
                        <a:pt x="8" y="1"/>
                        <a:pt x="8" y="1"/>
                        <a:pt x="8" y="1"/>
                      </a:cubicBezTo>
                      <a:cubicBezTo>
                        <a:pt x="14" y="0"/>
                        <a:pt x="19" y="3"/>
                        <a:pt x="20" y="8"/>
                      </a:cubicBezTo>
                      <a:cubicBezTo>
                        <a:pt x="50" y="129"/>
                        <a:pt x="50" y="129"/>
                        <a:pt x="50" y="129"/>
                      </a:cubicBezTo>
                      <a:cubicBezTo>
                        <a:pt x="52" y="134"/>
                        <a:pt x="48" y="139"/>
                        <a:pt x="43" y="141"/>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06" name="Freeform 152">
                  <a:extLst>
                    <a:ext uri="{FF2B5EF4-FFF2-40B4-BE49-F238E27FC236}">
                      <a16:creationId xmlns="" xmlns:a16="http://schemas.microsoft.com/office/drawing/2014/main" id="{CD90728C-BB75-42D2-8D80-F973CCA71C1A}"/>
                    </a:ext>
                  </a:extLst>
                </p:cNvPr>
                <p:cNvSpPr>
                  <a:spLocks/>
                </p:cNvSpPr>
                <p:nvPr/>
              </p:nvSpPr>
              <p:spPr bwMode="auto">
                <a:xfrm>
                  <a:off x="5243" y="1272"/>
                  <a:ext cx="183" cy="318"/>
                </a:xfrm>
                <a:custGeom>
                  <a:avLst/>
                  <a:gdLst>
                    <a:gd name="T0" fmla="*/ 70 w 77"/>
                    <a:gd name="T1" fmla="*/ 131 h 134"/>
                    <a:gd name="T2" fmla="*/ 57 w 77"/>
                    <a:gd name="T3" fmla="*/ 127 h 134"/>
                    <a:gd name="T4" fmla="*/ 2 w 77"/>
                    <a:gd name="T5" fmla="*/ 15 h 134"/>
                    <a:gd name="T6" fmla="*/ 7 w 77"/>
                    <a:gd name="T7" fmla="*/ 2 h 134"/>
                    <a:gd name="T8" fmla="*/ 7 w 77"/>
                    <a:gd name="T9" fmla="*/ 2 h 134"/>
                    <a:gd name="T10" fmla="*/ 20 w 77"/>
                    <a:gd name="T11" fmla="*/ 7 h 134"/>
                    <a:gd name="T12" fmla="*/ 75 w 77"/>
                    <a:gd name="T13" fmla="*/ 118 h 134"/>
                    <a:gd name="T14" fmla="*/ 70 w 77"/>
                    <a:gd name="T15" fmla="*/ 131 h 1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134">
                      <a:moveTo>
                        <a:pt x="70" y="131"/>
                      </a:moveTo>
                      <a:cubicBezTo>
                        <a:pt x="65" y="134"/>
                        <a:pt x="59" y="132"/>
                        <a:pt x="57" y="127"/>
                      </a:cubicBezTo>
                      <a:cubicBezTo>
                        <a:pt x="2" y="15"/>
                        <a:pt x="2" y="15"/>
                        <a:pt x="2" y="15"/>
                      </a:cubicBezTo>
                      <a:cubicBezTo>
                        <a:pt x="0" y="10"/>
                        <a:pt x="2" y="4"/>
                        <a:pt x="7" y="2"/>
                      </a:cubicBezTo>
                      <a:cubicBezTo>
                        <a:pt x="7" y="2"/>
                        <a:pt x="7" y="2"/>
                        <a:pt x="7" y="2"/>
                      </a:cubicBezTo>
                      <a:cubicBezTo>
                        <a:pt x="12" y="0"/>
                        <a:pt x="18" y="2"/>
                        <a:pt x="20" y="7"/>
                      </a:cubicBezTo>
                      <a:cubicBezTo>
                        <a:pt x="75" y="118"/>
                        <a:pt x="75" y="118"/>
                        <a:pt x="75" y="118"/>
                      </a:cubicBezTo>
                      <a:cubicBezTo>
                        <a:pt x="77" y="123"/>
                        <a:pt x="75" y="129"/>
                        <a:pt x="70" y="131"/>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07" name="Freeform 153">
                  <a:extLst>
                    <a:ext uri="{FF2B5EF4-FFF2-40B4-BE49-F238E27FC236}">
                      <a16:creationId xmlns="" xmlns:a16="http://schemas.microsoft.com/office/drawing/2014/main" id="{FEAE4A75-9BD3-4C27-A637-689EC39B3848}"/>
                    </a:ext>
                  </a:extLst>
                </p:cNvPr>
                <p:cNvSpPr>
                  <a:spLocks/>
                </p:cNvSpPr>
                <p:nvPr/>
              </p:nvSpPr>
              <p:spPr bwMode="auto">
                <a:xfrm>
                  <a:off x="5033" y="993"/>
                  <a:ext cx="234" cy="284"/>
                </a:xfrm>
                <a:custGeom>
                  <a:avLst/>
                  <a:gdLst>
                    <a:gd name="T0" fmla="*/ 94 w 99"/>
                    <a:gd name="T1" fmla="*/ 117 h 120"/>
                    <a:gd name="T2" fmla="*/ 80 w 99"/>
                    <a:gd name="T3" fmla="*/ 115 h 120"/>
                    <a:gd name="T4" fmla="*/ 4 w 99"/>
                    <a:gd name="T5" fmla="*/ 17 h 120"/>
                    <a:gd name="T6" fmla="*/ 6 w 99"/>
                    <a:gd name="T7" fmla="*/ 3 h 120"/>
                    <a:gd name="T8" fmla="*/ 6 w 99"/>
                    <a:gd name="T9" fmla="*/ 3 h 120"/>
                    <a:gd name="T10" fmla="*/ 20 w 99"/>
                    <a:gd name="T11" fmla="*/ 5 h 120"/>
                    <a:gd name="T12" fmla="*/ 96 w 99"/>
                    <a:gd name="T13" fmla="*/ 103 h 120"/>
                    <a:gd name="T14" fmla="*/ 94 w 99"/>
                    <a:gd name="T15" fmla="*/ 117 h 1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 h="120">
                      <a:moveTo>
                        <a:pt x="94" y="117"/>
                      </a:moveTo>
                      <a:cubicBezTo>
                        <a:pt x="90" y="120"/>
                        <a:pt x="84" y="120"/>
                        <a:pt x="80" y="115"/>
                      </a:cubicBezTo>
                      <a:cubicBezTo>
                        <a:pt x="4" y="17"/>
                        <a:pt x="4" y="17"/>
                        <a:pt x="4" y="17"/>
                      </a:cubicBezTo>
                      <a:cubicBezTo>
                        <a:pt x="0" y="13"/>
                        <a:pt x="1" y="7"/>
                        <a:pt x="6" y="3"/>
                      </a:cubicBezTo>
                      <a:cubicBezTo>
                        <a:pt x="6" y="3"/>
                        <a:pt x="6" y="3"/>
                        <a:pt x="6" y="3"/>
                      </a:cubicBezTo>
                      <a:cubicBezTo>
                        <a:pt x="10" y="0"/>
                        <a:pt x="16" y="1"/>
                        <a:pt x="20" y="5"/>
                      </a:cubicBezTo>
                      <a:cubicBezTo>
                        <a:pt x="96" y="103"/>
                        <a:pt x="96" y="103"/>
                        <a:pt x="96" y="103"/>
                      </a:cubicBezTo>
                      <a:cubicBezTo>
                        <a:pt x="99" y="107"/>
                        <a:pt x="99" y="114"/>
                        <a:pt x="94" y="117"/>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08" name="Freeform 154">
                  <a:extLst>
                    <a:ext uri="{FF2B5EF4-FFF2-40B4-BE49-F238E27FC236}">
                      <a16:creationId xmlns="" xmlns:a16="http://schemas.microsoft.com/office/drawing/2014/main" id="{2E5F20C8-F8BC-4A29-9752-AA1F15042B0B}"/>
                    </a:ext>
                  </a:extLst>
                </p:cNvPr>
                <p:cNvSpPr>
                  <a:spLocks/>
                </p:cNvSpPr>
                <p:nvPr/>
              </p:nvSpPr>
              <p:spPr bwMode="auto">
                <a:xfrm>
                  <a:off x="4770" y="764"/>
                  <a:ext cx="279" cy="243"/>
                </a:xfrm>
                <a:custGeom>
                  <a:avLst/>
                  <a:gdLst>
                    <a:gd name="T0" fmla="*/ 114 w 118"/>
                    <a:gd name="T1" fmla="*/ 98 h 103"/>
                    <a:gd name="T2" fmla="*/ 100 w 118"/>
                    <a:gd name="T3" fmla="*/ 99 h 103"/>
                    <a:gd name="T4" fmla="*/ 5 w 118"/>
                    <a:gd name="T5" fmla="*/ 19 h 103"/>
                    <a:gd name="T6" fmla="*/ 4 w 118"/>
                    <a:gd name="T7" fmla="*/ 5 h 103"/>
                    <a:gd name="T8" fmla="*/ 4 w 118"/>
                    <a:gd name="T9" fmla="*/ 5 h 103"/>
                    <a:gd name="T10" fmla="*/ 18 w 118"/>
                    <a:gd name="T11" fmla="*/ 4 h 103"/>
                    <a:gd name="T12" fmla="*/ 113 w 118"/>
                    <a:gd name="T13" fmla="*/ 84 h 103"/>
                    <a:gd name="T14" fmla="*/ 114 w 118"/>
                    <a:gd name="T15" fmla="*/ 98 h 1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8" h="103">
                      <a:moveTo>
                        <a:pt x="114" y="98"/>
                      </a:moveTo>
                      <a:cubicBezTo>
                        <a:pt x="111" y="102"/>
                        <a:pt x="104" y="103"/>
                        <a:pt x="100" y="99"/>
                      </a:cubicBezTo>
                      <a:cubicBezTo>
                        <a:pt x="5" y="19"/>
                        <a:pt x="5" y="19"/>
                        <a:pt x="5" y="19"/>
                      </a:cubicBezTo>
                      <a:cubicBezTo>
                        <a:pt x="1" y="16"/>
                        <a:pt x="0" y="9"/>
                        <a:pt x="4" y="5"/>
                      </a:cubicBezTo>
                      <a:cubicBezTo>
                        <a:pt x="4" y="5"/>
                        <a:pt x="4" y="5"/>
                        <a:pt x="4" y="5"/>
                      </a:cubicBezTo>
                      <a:cubicBezTo>
                        <a:pt x="7" y="1"/>
                        <a:pt x="14" y="0"/>
                        <a:pt x="18" y="4"/>
                      </a:cubicBezTo>
                      <a:cubicBezTo>
                        <a:pt x="113" y="84"/>
                        <a:pt x="113" y="84"/>
                        <a:pt x="113" y="84"/>
                      </a:cubicBezTo>
                      <a:cubicBezTo>
                        <a:pt x="117" y="87"/>
                        <a:pt x="118" y="94"/>
                        <a:pt x="114" y="98"/>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09" name="Freeform 155">
                  <a:extLst>
                    <a:ext uri="{FF2B5EF4-FFF2-40B4-BE49-F238E27FC236}">
                      <a16:creationId xmlns="" xmlns:a16="http://schemas.microsoft.com/office/drawing/2014/main" id="{9B478BC9-4D1A-41E3-86F1-38B2888C7388}"/>
                    </a:ext>
                  </a:extLst>
                </p:cNvPr>
                <p:cNvSpPr>
                  <a:spLocks/>
                </p:cNvSpPr>
                <p:nvPr/>
              </p:nvSpPr>
              <p:spPr bwMode="auto">
                <a:xfrm>
                  <a:off x="4465" y="596"/>
                  <a:ext cx="315" cy="191"/>
                </a:xfrm>
                <a:custGeom>
                  <a:avLst/>
                  <a:gdLst>
                    <a:gd name="T0" fmla="*/ 130 w 133"/>
                    <a:gd name="T1" fmla="*/ 74 h 81"/>
                    <a:gd name="T2" fmla="*/ 116 w 133"/>
                    <a:gd name="T3" fmla="*/ 78 h 81"/>
                    <a:gd name="T4" fmla="*/ 7 w 133"/>
                    <a:gd name="T5" fmla="*/ 20 h 81"/>
                    <a:gd name="T6" fmla="*/ 3 w 133"/>
                    <a:gd name="T7" fmla="*/ 6 h 81"/>
                    <a:gd name="T8" fmla="*/ 3 w 133"/>
                    <a:gd name="T9" fmla="*/ 6 h 81"/>
                    <a:gd name="T10" fmla="*/ 16 w 133"/>
                    <a:gd name="T11" fmla="*/ 2 h 81"/>
                    <a:gd name="T12" fmla="*/ 126 w 133"/>
                    <a:gd name="T13" fmla="*/ 61 h 81"/>
                    <a:gd name="T14" fmla="*/ 130 w 133"/>
                    <a:gd name="T15" fmla="*/ 74 h 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3" h="81">
                      <a:moveTo>
                        <a:pt x="130" y="74"/>
                      </a:moveTo>
                      <a:cubicBezTo>
                        <a:pt x="127" y="79"/>
                        <a:pt x="121" y="81"/>
                        <a:pt x="116" y="78"/>
                      </a:cubicBezTo>
                      <a:cubicBezTo>
                        <a:pt x="7" y="20"/>
                        <a:pt x="7" y="20"/>
                        <a:pt x="7" y="20"/>
                      </a:cubicBezTo>
                      <a:cubicBezTo>
                        <a:pt x="2" y="17"/>
                        <a:pt x="0" y="11"/>
                        <a:pt x="3" y="6"/>
                      </a:cubicBezTo>
                      <a:cubicBezTo>
                        <a:pt x="3" y="6"/>
                        <a:pt x="3" y="6"/>
                        <a:pt x="3" y="6"/>
                      </a:cubicBezTo>
                      <a:cubicBezTo>
                        <a:pt x="5" y="2"/>
                        <a:pt x="11" y="0"/>
                        <a:pt x="16" y="2"/>
                      </a:cubicBezTo>
                      <a:cubicBezTo>
                        <a:pt x="126" y="61"/>
                        <a:pt x="126" y="61"/>
                        <a:pt x="126" y="61"/>
                      </a:cubicBezTo>
                      <a:cubicBezTo>
                        <a:pt x="131" y="63"/>
                        <a:pt x="133" y="69"/>
                        <a:pt x="130" y="74"/>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10" name="Freeform 156">
                  <a:extLst>
                    <a:ext uri="{FF2B5EF4-FFF2-40B4-BE49-F238E27FC236}">
                      <a16:creationId xmlns="" xmlns:a16="http://schemas.microsoft.com/office/drawing/2014/main" id="{8679D3DF-BBB8-4906-BFAF-20AF183AF80B}"/>
                    </a:ext>
                  </a:extLst>
                </p:cNvPr>
                <p:cNvSpPr>
                  <a:spLocks/>
                </p:cNvSpPr>
                <p:nvPr/>
              </p:nvSpPr>
              <p:spPr bwMode="auto">
                <a:xfrm>
                  <a:off x="4134" y="494"/>
                  <a:ext cx="333" cy="132"/>
                </a:xfrm>
                <a:custGeom>
                  <a:avLst/>
                  <a:gdLst>
                    <a:gd name="T0" fmla="*/ 139 w 141"/>
                    <a:gd name="T1" fmla="*/ 48 h 56"/>
                    <a:gd name="T2" fmla="*/ 127 w 141"/>
                    <a:gd name="T3" fmla="*/ 55 h 56"/>
                    <a:gd name="T4" fmla="*/ 8 w 141"/>
                    <a:gd name="T5" fmla="*/ 21 h 56"/>
                    <a:gd name="T6" fmla="*/ 1 w 141"/>
                    <a:gd name="T7" fmla="*/ 8 h 56"/>
                    <a:gd name="T8" fmla="*/ 1 w 141"/>
                    <a:gd name="T9" fmla="*/ 8 h 56"/>
                    <a:gd name="T10" fmla="*/ 13 w 141"/>
                    <a:gd name="T11" fmla="*/ 1 h 56"/>
                    <a:gd name="T12" fmla="*/ 133 w 141"/>
                    <a:gd name="T13" fmla="*/ 36 h 56"/>
                    <a:gd name="T14" fmla="*/ 139 w 141"/>
                    <a:gd name="T15" fmla="*/ 48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1" h="56">
                      <a:moveTo>
                        <a:pt x="139" y="48"/>
                      </a:moveTo>
                      <a:cubicBezTo>
                        <a:pt x="138" y="53"/>
                        <a:pt x="132" y="56"/>
                        <a:pt x="127" y="55"/>
                      </a:cubicBezTo>
                      <a:cubicBezTo>
                        <a:pt x="8" y="21"/>
                        <a:pt x="8" y="21"/>
                        <a:pt x="8" y="21"/>
                      </a:cubicBezTo>
                      <a:cubicBezTo>
                        <a:pt x="3" y="19"/>
                        <a:pt x="0" y="14"/>
                        <a:pt x="1" y="8"/>
                      </a:cubicBezTo>
                      <a:cubicBezTo>
                        <a:pt x="1" y="8"/>
                        <a:pt x="1" y="8"/>
                        <a:pt x="1" y="8"/>
                      </a:cubicBezTo>
                      <a:cubicBezTo>
                        <a:pt x="3" y="3"/>
                        <a:pt x="8" y="0"/>
                        <a:pt x="13" y="1"/>
                      </a:cubicBezTo>
                      <a:cubicBezTo>
                        <a:pt x="133" y="36"/>
                        <a:pt x="133" y="36"/>
                        <a:pt x="133" y="36"/>
                      </a:cubicBezTo>
                      <a:cubicBezTo>
                        <a:pt x="138" y="37"/>
                        <a:pt x="141" y="43"/>
                        <a:pt x="139" y="48"/>
                      </a:cubicBezTo>
                      <a:close/>
                    </a:path>
                  </a:pathLst>
                </a:custGeom>
                <a:solidFill>
                  <a:schemeClr val="accent3">
                    <a:alpha val="62000"/>
                  </a:schemeClr>
                </a:soli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sp>
              <p:nvSpPr>
                <p:cNvPr id="811" name="Freeform 157">
                  <a:extLst>
                    <a:ext uri="{FF2B5EF4-FFF2-40B4-BE49-F238E27FC236}">
                      <a16:creationId xmlns="" xmlns:a16="http://schemas.microsoft.com/office/drawing/2014/main" id="{087832DD-49E7-44BE-A91F-3D2775FD5F0D}"/>
                    </a:ext>
                  </a:extLst>
                </p:cNvPr>
                <p:cNvSpPr>
                  <a:spLocks/>
                </p:cNvSpPr>
                <p:nvPr/>
              </p:nvSpPr>
              <p:spPr bwMode="auto">
                <a:xfrm>
                  <a:off x="3786" y="465"/>
                  <a:ext cx="343" cy="69"/>
                </a:xfrm>
                <a:custGeom>
                  <a:avLst/>
                  <a:gdLst>
                    <a:gd name="T0" fmla="*/ 145 w 145"/>
                    <a:gd name="T1" fmla="*/ 20 h 29"/>
                    <a:gd name="T2" fmla="*/ 134 w 145"/>
                    <a:gd name="T3" fmla="*/ 29 h 29"/>
                    <a:gd name="T4" fmla="*/ 10 w 145"/>
                    <a:gd name="T5" fmla="*/ 20 h 29"/>
                    <a:gd name="T6" fmla="*/ 1 w 145"/>
                    <a:gd name="T7" fmla="*/ 9 h 29"/>
                    <a:gd name="T8" fmla="*/ 1 w 145"/>
                    <a:gd name="T9" fmla="*/ 9 h 29"/>
                    <a:gd name="T10" fmla="*/ 12 w 145"/>
                    <a:gd name="T11" fmla="*/ 0 h 29"/>
                    <a:gd name="T12" fmla="*/ 135 w 145"/>
                    <a:gd name="T13" fmla="*/ 9 h 29"/>
                    <a:gd name="T14" fmla="*/ 145 w 145"/>
                    <a:gd name="T15" fmla="*/ 20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5" h="29">
                      <a:moveTo>
                        <a:pt x="145" y="20"/>
                      </a:moveTo>
                      <a:cubicBezTo>
                        <a:pt x="144" y="25"/>
                        <a:pt x="139" y="29"/>
                        <a:pt x="134" y="29"/>
                      </a:cubicBezTo>
                      <a:cubicBezTo>
                        <a:pt x="10" y="20"/>
                        <a:pt x="10" y="20"/>
                        <a:pt x="10" y="20"/>
                      </a:cubicBezTo>
                      <a:cubicBezTo>
                        <a:pt x="5" y="20"/>
                        <a:pt x="0" y="15"/>
                        <a:pt x="1" y="9"/>
                      </a:cubicBezTo>
                      <a:cubicBezTo>
                        <a:pt x="1" y="9"/>
                        <a:pt x="1" y="9"/>
                        <a:pt x="1" y="9"/>
                      </a:cubicBezTo>
                      <a:cubicBezTo>
                        <a:pt x="1" y="4"/>
                        <a:pt x="6" y="0"/>
                        <a:pt x="12" y="0"/>
                      </a:cubicBezTo>
                      <a:cubicBezTo>
                        <a:pt x="135" y="9"/>
                        <a:pt x="135" y="9"/>
                        <a:pt x="135" y="9"/>
                      </a:cubicBezTo>
                      <a:cubicBezTo>
                        <a:pt x="141" y="9"/>
                        <a:pt x="145" y="14"/>
                        <a:pt x="145" y="20"/>
                      </a:cubicBezTo>
                      <a:close/>
                    </a:path>
                  </a:pathLst>
                </a:custGeom>
                <a:gradFill flip="none" rotWithShape="1">
                  <a:gsLst>
                    <a:gs pos="0">
                      <a:schemeClr val="accent3"/>
                    </a:gs>
                    <a:gs pos="100000">
                      <a:srgbClr val="021F65">
                        <a:alpha val="0"/>
                      </a:srgbClr>
                    </a:gs>
                  </a:gsLst>
                  <a:path path="circle">
                    <a:fillToRect l="100000" b="100000"/>
                  </a:path>
                  <a:tileRect t="-100000" r="-100000"/>
                </a:gradFill>
                <a:ln w="14288" cap="flat">
                  <a:noFill/>
                  <a:prstDash val="solid"/>
                  <a:miter lim="800000"/>
                  <a:headEnd/>
                  <a:tailEnd/>
                </a:ln>
              </p:spPr>
              <p:txBody>
                <a:bodyPr vert="horz" wrap="square" lIns="91440" tIns="45720" rIns="91440" bIns="45720" numCol="1" anchor="t" anchorCtr="0" compatLnSpc="1">
                  <a:prstTxWarp prst="textNoShape">
                    <a:avLst/>
                  </a:prstTxWarp>
                </a:bodyPr>
                <a:lstStyle/>
                <a:p>
                  <a:pPr algn="r"/>
                  <a:endParaRPr lang="zh-CN" altLang="en-US"/>
                </a:p>
              </p:txBody>
            </p:sp>
          </p:grpSp>
          <p:grpSp>
            <p:nvGrpSpPr>
              <p:cNvPr id="777" name="组合 776">
                <a:extLst>
                  <a:ext uri="{FF2B5EF4-FFF2-40B4-BE49-F238E27FC236}">
                    <a16:creationId xmlns="" xmlns:a16="http://schemas.microsoft.com/office/drawing/2014/main" id="{CFF1899C-3F08-4607-882A-1A3F424F9E4A}"/>
                  </a:ext>
                </a:extLst>
              </p:cNvPr>
              <p:cNvGrpSpPr/>
              <p:nvPr/>
            </p:nvGrpSpPr>
            <p:grpSpPr>
              <a:xfrm>
                <a:off x="4138211" y="2008843"/>
                <a:ext cx="526838" cy="526836"/>
                <a:chOff x="3623889" y="1125021"/>
                <a:chExt cx="564634" cy="564632"/>
              </a:xfrm>
            </p:grpSpPr>
            <p:sp>
              <p:nvSpPr>
                <p:cNvPr id="778" name="任意多边形 350">
                  <a:extLst>
                    <a:ext uri="{FF2B5EF4-FFF2-40B4-BE49-F238E27FC236}">
                      <a16:creationId xmlns="" xmlns:a16="http://schemas.microsoft.com/office/drawing/2014/main" id="{99D3B756-375A-4BD1-BC92-56B08749FC66}"/>
                    </a:ext>
                  </a:extLst>
                </p:cNvPr>
                <p:cNvSpPr/>
                <p:nvPr/>
              </p:nvSpPr>
              <p:spPr>
                <a:xfrm rot="10800000">
                  <a:off x="3623889" y="1125021"/>
                  <a:ext cx="138551" cy="138550"/>
                </a:xfrm>
                <a:custGeom>
                  <a:avLst/>
                  <a:gdLst>
                    <a:gd name="connsiteX0" fmla="*/ 0 w 138551"/>
                    <a:gd name="connsiteY0" fmla="*/ 138550 h 138550"/>
                    <a:gd name="connsiteX1" fmla="*/ 0 w 138551"/>
                    <a:gd name="connsiteY1" fmla="*/ 0 h 138550"/>
                    <a:gd name="connsiteX2" fmla="*/ 138551 w 138551"/>
                    <a:gd name="connsiteY2" fmla="*/ 0 h 138550"/>
                    <a:gd name="connsiteX3" fmla="*/ 120038 w 138551"/>
                    <a:gd name="connsiteY3" fmla="*/ 34107 h 138550"/>
                    <a:gd name="connsiteX4" fmla="*/ 34107 w 138551"/>
                    <a:gd name="connsiteY4" fmla="*/ 120037 h 138550"/>
                    <a:gd name="connsiteX5" fmla="*/ 0 w 138551"/>
                    <a:gd name="connsiteY5" fmla="*/ 138550 h 138550"/>
                    <a:gd name="connsiteX0" fmla="*/ 0 w 138551"/>
                    <a:gd name="connsiteY0" fmla="*/ 0 h 138550"/>
                    <a:gd name="connsiteX1" fmla="*/ 138551 w 138551"/>
                    <a:gd name="connsiteY1" fmla="*/ 0 h 138550"/>
                    <a:gd name="connsiteX2" fmla="*/ 120038 w 138551"/>
                    <a:gd name="connsiteY2" fmla="*/ 34107 h 138550"/>
                    <a:gd name="connsiteX3" fmla="*/ 34107 w 138551"/>
                    <a:gd name="connsiteY3" fmla="*/ 120037 h 138550"/>
                    <a:gd name="connsiteX4" fmla="*/ 0 w 138551"/>
                    <a:gd name="connsiteY4" fmla="*/ 138550 h 138550"/>
                    <a:gd name="connsiteX5" fmla="*/ 91440 w 138551"/>
                    <a:gd name="connsiteY5" fmla="*/ 91440 h 138550"/>
                    <a:gd name="connsiteX0" fmla="*/ 138551 w 138551"/>
                    <a:gd name="connsiteY0" fmla="*/ 0 h 138550"/>
                    <a:gd name="connsiteX1" fmla="*/ 120038 w 138551"/>
                    <a:gd name="connsiteY1" fmla="*/ 34107 h 138550"/>
                    <a:gd name="connsiteX2" fmla="*/ 34107 w 138551"/>
                    <a:gd name="connsiteY2" fmla="*/ 120037 h 138550"/>
                    <a:gd name="connsiteX3" fmla="*/ 0 w 138551"/>
                    <a:gd name="connsiteY3" fmla="*/ 138550 h 138550"/>
                    <a:gd name="connsiteX4" fmla="*/ 91440 w 138551"/>
                    <a:gd name="connsiteY4" fmla="*/ 91440 h 138550"/>
                    <a:gd name="connsiteX0" fmla="*/ 138551 w 138551"/>
                    <a:gd name="connsiteY0" fmla="*/ 0 h 138550"/>
                    <a:gd name="connsiteX1" fmla="*/ 120038 w 138551"/>
                    <a:gd name="connsiteY1" fmla="*/ 34107 h 138550"/>
                    <a:gd name="connsiteX2" fmla="*/ 34107 w 138551"/>
                    <a:gd name="connsiteY2" fmla="*/ 120037 h 138550"/>
                    <a:gd name="connsiteX3" fmla="*/ 0 w 138551"/>
                    <a:gd name="connsiteY3" fmla="*/ 138550 h 138550"/>
                  </a:gdLst>
                  <a:ahLst/>
                  <a:cxnLst>
                    <a:cxn ang="0">
                      <a:pos x="connsiteX0" y="connsiteY0"/>
                    </a:cxn>
                    <a:cxn ang="0">
                      <a:pos x="connsiteX1" y="connsiteY1"/>
                    </a:cxn>
                    <a:cxn ang="0">
                      <a:pos x="connsiteX2" y="connsiteY2"/>
                    </a:cxn>
                    <a:cxn ang="0">
                      <a:pos x="connsiteX3" y="connsiteY3"/>
                    </a:cxn>
                  </a:cxnLst>
                  <a:rect l="l" t="t" r="r" b="b"/>
                  <a:pathLst>
                    <a:path w="138551" h="138550">
                      <a:moveTo>
                        <a:pt x="138551" y="0"/>
                      </a:moveTo>
                      <a:lnTo>
                        <a:pt x="120038" y="34107"/>
                      </a:lnTo>
                      <a:cubicBezTo>
                        <a:pt x="97170" y="67957"/>
                        <a:pt x="67957" y="97169"/>
                        <a:pt x="34107" y="120037"/>
                      </a:cubicBezTo>
                      <a:lnTo>
                        <a:pt x="0" y="138550"/>
                      </a:lnTo>
                    </a:path>
                  </a:pathLst>
                </a:custGeom>
                <a:noFill/>
                <a:ln w="19050">
                  <a:solidFill>
                    <a:schemeClr val="bg1"/>
                  </a:solidFill>
                </a:ln>
                <a:effectLst>
                  <a:outerShdw blurRad="63500" sx="102000" sy="1020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p>
              </p:txBody>
            </p:sp>
            <p:sp>
              <p:nvSpPr>
                <p:cNvPr id="779" name="任意多边形 351">
                  <a:extLst>
                    <a:ext uri="{FF2B5EF4-FFF2-40B4-BE49-F238E27FC236}">
                      <a16:creationId xmlns="" xmlns:a16="http://schemas.microsoft.com/office/drawing/2014/main" id="{C13BE7CE-F7DC-45CF-865A-1BFF12292C3A}"/>
                    </a:ext>
                  </a:extLst>
                </p:cNvPr>
                <p:cNvSpPr/>
                <p:nvPr/>
              </p:nvSpPr>
              <p:spPr>
                <a:xfrm rot="10800000">
                  <a:off x="4049972" y="1125021"/>
                  <a:ext cx="138551" cy="138550"/>
                </a:xfrm>
                <a:custGeom>
                  <a:avLst/>
                  <a:gdLst>
                    <a:gd name="connsiteX0" fmla="*/ 138551 w 138551"/>
                    <a:gd name="connsiteY0" fmla="*/ 138550 h 138550"/>
                    <a:gd name="connsiteX1" fmla="*/ 104444 w 138551"/>
                    <a:gd name="connsiteY1" fmla="*/ 120037 h 138550"/>
                    <a:gd name="connsiteX2" fmla="*/ 18513 w 138551"/>
                    <a:gd name="connsiteY2" fmla="*/ 34107 h 138550"/>
                    <a:gd name="connsiteX3" fmla="*/ 0 w 138551"/>
                    <a:gd name="connsiteY3" fmla="*/ 0 h 138550"/>
                    <a:gd name="connsiteX4" fmla="*/ 138551 w 138551"/>
                    <a:gd name="connsiteY4" fmla="*/ 0 h 138550"/>
                    <a:gd name="connsiteX5" fmla="*/ 138551 w 138551"/>
                    <a:gd name="connsiteY5" fmla="*/ 138550 h 138550"/>
                    <a:gd name="connsiteX0" fmla="*/ 138551 w 229991"/>
                    <a:gd name="connsiteY0" fmla="*/ 0 h 138550"/>
                    <a:gd name="connsiteX1" fmla="*/ 138551 w 229991"/>
                    <a:gd name="connsiteY1" fmla="*/ 138550 h 138550"/>
                    <a:gd name="connsiteX2" fmla="*/ 104444 w 229991"/>
                    <a:gd name="connsiteY2" fmla="*/ 120037 h 138550"/>
                    <a:gd name="connsiteX3" fmla="*/ 18513 w 229991"/>
                    <a:gd name="connsiteY3" fmla="*/ 34107 h 138550"/>
                    <a:gd name="connsiteX4" fmla="*/ 0 w 229991"/>
                    <a:gd name="connsiteY4" fmla="*/ 0 h 138550"/>
                    <a:gd name="connsiteX5" fmla="*/ 229991 w 229991"/>
                    <a:gd name="connsiteY5" fmla="*/ 91440 h 138550"/>
                    <a:gd name="connsiteX0" fmla="*/ 138551 w 229991"/>
                    <a:gd name="connsiteY0" fmla="*/ 138550 h 138550"/>
                    <a:gd name="connsiteX1" fmla="*/ 104444 w 229991"/>
                    <a:gd name="connsiteY1" fmla="*/ 120037 h 138550"/>
                    <a:gd name="connsiteX2" fmla="*/ 18513 w 229991"/>
                    <a:gd name="connsiteY2" fmla="*/ 34107 h 138550"/>
                    <a:gd name="connsiteX3" fmla="*/ 0 w 229991"/>
                    <a:gd name="connsiteY3" fmla="*/ 0 h 138550"/>
                    <a:gd name="connsiteX4" fmla="*/ 229991 w 229991"/>
                    <a:gd name="connsiteY4" fmla="*/ 91440 h 138550"/>
                    <a:gd name="connsiteX0" fmla="*/ 138551 w 138551"/>
                    <a:gd name="connsiteY0" fmla="*/ 138550 h 138550"/>
                    <a:gd name="connsiteX1" fmla="*/ 104444 w 138551"/>
                    <a:gd name="connsiteY1" fmla="*/ 120037 h 138550"/>
                    <a:gd name="connsiteX2" fmla="*/ 18513 w 138551"/>
                    <a:gd name="connsiteY2" fmla="*/ 34107 h 138550"/>
                    <a:gd name="connsiteX3" fmla="*/ 0 w 138551"/>
                    <a:gd name="connsiteY3" fmla="*/ 0 h 138550"/>
                  </a:gdLst>
                  <a:ahLst/>
                  <a:cxnLst>
                    <a:cxn ang="0">
                      <a:pos x="connsiteX0" y="connsiteY0"/>
                    </a:cxn>
                    <a:cxn ang="0">
                      <a:pos x="connsiteX1" y="connsiteY1"/>
                    </a:cxn>
                    <a:cxn ang="0">
                      <a:pos x="connsiteX2" y="connsiteY2"/>
                    </a:cxn>
                    <a:cxn ang="0">
                      <a:pos x="connsiteX3" y="connsiteY3"/>
                    </a:cxn>
                  </a:cxnLst>
                  <a:rect l="l" t="t" r="r" b="b"/>
                  <a:pathLst>
                    <a:path w="138551" h="138550">
                      <a:moveTo>
                        <a:pt x="138551" y="138550"/>
                      </a:moveTo>
                      <a:lnTo>
                        <a:pt x="104444" y="120037"/>
                      </a:lnTo>
                      <a:cubicBezTo>
                        <a:pt x="70594" y="97169"/>
                        <a:pt x="41382" y="67957"/>
                        <a:pt x="18513" y="34107"/>
                      </a:cubicBezTo>
                      <a:lnTo>
                        <a:pt x="0" y="0"/>
                      </a:lnTo>
                    </a:path>
                  </a:pathLst>
                </a:custGeom>
                <a:noFill/>
                <a:ln w="19050">
                  <a:solidFill>
                    <a:schemeClr val="bg1"/>
                  </a:solidFill>
                </a:ln>
                <a:effectLst>
                  <a:outerShdw blurRad="63500" sx="102000" sy="1020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p>
              </p:txBody>
            </p:sp>
            <p:sp>
              <p:nvSpPr>
                <p:cNvPr id="780" name="任意多边形 352">
                  <a:extLst>
                    <a:ext uri="{FF2B5EF4-FFF2-40B4-BE49-F238E27FC236}">
                      <a16:creationId xmlns="" xmlns:a16="http://schemas.microsoft.com/office/drawing/2014/main" id="{9CC87DD4-0D1C-4ACC-ADD8-B0A47512C5C5}"/>
                    </a:ext>
                  </a:extLst>
                </p:cNvPr>
                <p:cNvSpPr/>
                <p:nvPr/>
              </p:nvSpPr>
              <p:spPr>
                <a:xfrm rot="10800000">
                  <a:off x="3623889" y="1551103"/>
                  <a:ext cx="138551" cy="138550"/>
                </a:xfrm>
                <a:custGeom>
                  <a:avLst/>
                  <a:gdLst>
                    <a:gd name="connsiteX0" fmla="*/ 138551 w 138551"/>
                    <a:gd name="connsiteY0" fmla="*/ 138550 h 138550"/>
                    <a:gd name="connsiteX1" fmla="*/ 0 w 138551"/>
                    <a:gd name="connsiteY1" fmla="*/ 138550 h 138550"/>
                    <a:gd name="connsiteX2" fmla="*/ 0 w 138551"/>
                    <a:gd name="connsiteY2" fmla="*/ 0 h 138550"/>
                    <a:gd name="connsiteX3" fmla="*/ 34107 w 138551"/>
                    <a:gd name="connsiteY3" fmla="*/ 18513 h 138550"/>
                    <a:gd name="connsiteX4" fmla="*/ 120038 w 138551"/>
                    <a:gd name="connsiteY4" fmla="*/ 104443 h 138550"/>
                    <a:gd name="connsiteX5" fmla="*/ 138551 w 138551"/>
                    <a:gd name="connsiteY5" fmla="*/ 138550 h 138550"/>
                    <a:gd name="connsiteX0" fmla="*/ 0 w 138551"/>
                    <a:gd name="connsiteY0" fmla="*/ 138550 h 229990"/>
                    <a:gd name="connsiteX1" fmla="*/ 0 w 138551"/>
                    <a:gd name="connsiteY1" fmla="*/ 0 h 229990"/>
                    <a:gd name="connsiteX2" fmla="*/ 34107 w 138551"/>
                    <a:gd name="connsiteY2" fmla="*/ 18513 h 229990"/>
                    <a:gd name="connsiteX3" fmla="*/ 120038 w 138551"/>
                    <a:gd name="connsiteY3" fmla="*/ 104443 h 229990"/>
                    <a:gd name="connsiteX4" fmla="*/ 138551 w 138551"/>
                    <a:gd name="connsiteY4" fmla="*/ 138550 h 229990"/>
                    <a:gd name="connsiteX5" fmla="*/ 91440 w 138551"/>
                    <a:gd name="connsiteY5" fmla="*/ 229990 h 229990"/>
                    <a:gd name="connsiteX0" fmla="*/ 0 w 138551"/>
                    <a:gd name="connsiteY0" fmla="*/ 0 h 229990"/>
                    <a:gd name="connsiteX1" fmla="*/ 34107 w 138551"/>
                    <a:gd name="connsiteY1" fmla="*/ 18513 h 229990"/>
                    <a:gd name="connsiteX2" fmla="*/ 120038 w 138551"/>
                    <a:gd name="connsiteY2" fmla="*/ 104443 h 229990"/>
                    <a:gd name="connsiteX3" fmla="*/ 138551 w 138551"/>
                    <a:gd name="connsiteY3" fmla="*/ 138550 h 229990"/>
                    <a:gd name="connsiteX4" fmla="*/ 91440 w 138551"/>
                    <a:gd name="connsiteY4" fmla="*/ 229990 h 229990"/>
                    <a:gd name="connsiteX0" fmla="*/ 0 w 138551"/>
                    <a:gd name="connsiteY0" fmla="*/ 0 h 138550"/>
                    <a:gd name="connsiteX1" fmla="*/ 34107 w 138551"/>
                    <a:gd name="connsiteY1" fmla="*/ 18513 h 138550"/>
                    <a:gd name="connsiteX2" fmla="*/ 120038 w 138551"/>
                    <a:gd name="connsiteY2" fmla="*/ 104443 h 138550"/>
                    <a:gd name="connsiteX3" fmla="*/ 138551 w 138551"/>
                    <a:gd name="connsiteY3" fmla="*/ 138550 h 138550"/>
                  </a:gdLst>
                  <a:ahLst/>
                  <a:cxnLst>
                    <a:cxn ang="0">
                      <a:pos x="connsiteX0" y="connsiteY0"/>
                    </a:cxn>
                    <a:cxn ang="0">
                      <a:pos x="connsiteX1" y="connsiteY1"/>
                    </a:cxn>
                    <a:cxn ang="0">
                      <a:pos x="connsiteX2" y="connsiteY2"/>
                    </a:cxn>
                    <a:cxn ang="0">
                      <a:pos x="connsiteX3" y="connsiteY3"/>
                    </a:cxn>
                  </a:cxnLst>
                  <a:rect l="l" t="t" r="r" b="b"/>
                  <a:pathLst>
                    <a:path w="138551" h="138550">
                      <a:moveTo>
                        <a:pt x="0" y="0"/>
                      </a:moveTo>
                      <a:lnTo>
                        <a:pt x="34107" y="18513"/>
                      </a:lnTo>
                      <a:cubicBezTo>
                        <a:pt x="67957" y="41381"/>
                        <a:pt x="97170" y="70593"/>
                        <a:pt x="120038" y="104443"/>
                      </a:cubicBezTo>
                      <a:lnTo>
                        <a:pt x="138551" y="138550"/>
                      </a:lnTo>
                    </a:path>
                  </a:pathLst>
                </a:custGeom>
                <a:noFill/>
                <a:ln w="19050">
                  <a:solidFill>
                    <a:schemeClr val="bg1"/>
                  </a:solidFill>
                </a:ln>
                <a:effectLst>
                  <a:outerShdw blurRad="63500" sx="102000" sy="1020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p>
              </p:txBody>
            </p:sp>
            <p:sp>
              <p:nvSpPr>
                <p:cNvPr id="781" name="任意多边形 353">
                  <a:extLst>
                    <a:ext uri="{FF2B5EF4-FFF2-40B4-BE49-F238E27FC236}">
                      <a16:creationId xmlns="" xmlns:a16="http://schemas.microsoft.com/office/drawing/2014/main" id="{B08D553E-0551-46CD-8197-B51E92E08DFF}"/>
                    </a:ext>
                  </a:extLst>
                </p:cNvPr>
                <p:cNvSpPr/>
                <p:nvPr/>
              </p:nvSpPr>
              <p:spPr>
                <a:xfrm rot="10800000">
                  <a:off x="4049972" y="1551103"/>
                  <a:ext cx="138551" cy="138550"/>
                </a:xfrm>
                <a:custGeom>
                  <a:avLst/>
                  <a:gdLst>
                    <a:gd name="connsiteX0" fmla="*/ 138551 w 138551"/>
                    <a:gd name="connsiteY0" fmla="*/ 138550 h 138550"/>
                    <a:gd name="connsiteX1" fmla="*/ 0 w 138551"/>
                    <a:gd name="connsiteY1" fmla="*/ 138550 h 138550"/>
                    <a:gd name="connsiteX2" fmla="*/ 18513 w 138551"/>
                    <a:gd name="connsiteY2" fmla="*/ 104443 h 138550"/>
                    <a:gd name="connsiteX3" fmla="*/ 104444 w 138551"/>
                    <a:gd name="connsiteY3" fmla="*/ 18513 h 138550"/>
                    <a:gd name="connsiteX4" fmla="*/ 138551 w 138551"/>
                    <a:gd name="connsiteY4" fmla="*/ 0 h 138550"/>
                    <a:gd name="connsiteX5" fmla="*/ 138551 w 138551"/>
                    <a:gd name="connsiteY5" fmla="*/ 138550 h 138550"/>
                    <a:gd name="connsiteX0" fmla="*/ 138551 w 229991"/>
                    <a:gd name="connsiteY0" fmla="*/ 138550 h 229990"/>
                    <a:gd name="connsiteX1" fmla="*/ 0 w 229991"/>
                    <a:gd name="connsiteY1" fmla="*/ 138550 h 229990"/>
                    <a:gd name="connsiteX2" fmla="*/ 18513 w 229991"/>
                    <a:gd name="connsiteY2" fmla="*/ 104443 h 229990"/>
                    <a:gd name="connsiteX3" fmla="*/ 104444 w 229991"/>
                    <a:gd name="connsiteY3" fmla="*/ 18513 h 229990"/>
                    <a:gd name="connsiteX4" fmla="*/ 138551 w 229991"/>
                    <a:gd name="connsiteY4" fmla="*/ 0 h 229990"/>
                    <a:gd name="connsiteX5" fmla="*/ 229991 w 229991"/>
                    <a:gd name="connsiteY5" fmla="*/ 229990 h 229990"/>
                    <a:gd name="connsiteX0" fmla="*/ 138551 w 138551"/>
                    <a:gd name="connsiteY0" fmla="*/ 138550 h 138550"/>
                    <a:gd name="connsiteX1" fmla="*/ 0 w 138551"/>
                    <a:gd name="connsiteY1" fmla="*/ 138550 h 138550"/>
                    <a:gd name="connsiteX2" fmla="*/ 18513 w 138551"/>
                    <a:gd name="connsiteY2" fmla="*/ 104443 h 138550"/>
                    <a:gd name="connsiteX3" fmla="*/ 104444 w 138551"/>
                    <a:gd name="connsiteY3" fmla="*/ 18513 h 138550"/>
                    <a:gd name="connsiteX4" fmla="*/ 138551 w 138551"/>
                    <a:gd name="connsiteY4" fmla="*/ 0 h 138550"/>
                    <a:gd name="connsiteX0" fmla="*/ 0 w 138551"/>
                    <a:gd name="connsiteY0" fmla="*/ 138550 h 138550"/>
                    <a:gd name="connsiteX1" fmla="*/ 18513 w 138551"/>
                    <a:gd name="connsiteY1" fmla="*/ 104443 h 138550"/>
                    <a:gd name="connsiteX2" fmla="*/ 104444 w 138551"/>
                    <a:gd name="connsiteY2" fmla="*/ 18513 h 138550"/>
                    <a:gd name="connsiteX3" fmla="*/ 138551 w 138551"/>
                    <a:gd name="connsiteY3" fmla="*/ 0 h 138550"/>
                  </a:gdLst>
                  <a:ahLst/>
                  <a:cxnLst>
                    <a:cxn ang="0">
                      <a:pos x="connsiteX0" y="connsiteY0"/>
                    </a:cxn>
                    <a:cxn ang="0">
                      <a:pos x="connsiteX1" y="connsiteY1"/>
                    </a:cxn>
                    <a:cxn ang="0">
                      <a:pos x="connsiteX2" y="connsiteY2"/>
                    </a:cxn>
                    <a:cxn ang="0">
                      <a:pos x="connsiteX3" y="connsiteY3"/>
                    </a:cxn>
                  </a:cxnLst>
                  <a:rect l="l" t="t" r="r" b="b"/>
                  <a:pathLst>
                    <a:path w="138551" h="138550">
                      <a:moveTo>
                        <a:pt x="0" y="138550"/>
                      </a:moveTo>
                      <a:lnTo>
                        <a:pt x="18513" y="104443"/>
                      </a:lnTo>
                      <a:cubicBezTo>
                        <a:pt x="41382" y="70593"/>
                        <a:pt x="70594" y="41381"/>
                        <a:pt x="104444" y="18513"/>
                      </a:cubicBezTo>
                      <a:lnTo>
                        <a:pt x="138551" y="0"/>
                      </a:lnTo>
                    </a:path>
                  </a:pathLst>
                </a:custGeom>
                <a:noFill/>
                <a:ln w="19050">
                  <a:solidFill>
                    <a:schemeClr val="bg1"/>
                  </a:solidFill>
                </a:ln>
                <a:effectLst>
                  <a:outerShdw blurRad="63500" sx="102000" sy="102000" algn="ctr" rotWithShape="0">
                    <a:schemeClr val="bg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a:p>
              </p:txBody>
            </p:sp>
          </p:grpSp>
        </p:grpSp>
        <p:sp>
          <p:nvSpPr>
            <p:cNvPr id="774" name="矩形 773">
              <a:extLst>
                <a:ext uri="{FF2B5EF4-FFF2-40B4-BE49-F238E27FC236}">
                  <a16:creationId xmlns="" xmlns:a16="http://schemas.microsoft.com/office/drawing/2014/main" id="{1A28682E-BC15-4D25-8FEB-05C83F705DD6}"/>
                </a:ext>
              </a:extLst>
            </p:cNvPr>
            <p:cNvSpPr/>
            <p:nvPr/>
          </p:nvSpPr>
          <p:spPr>
            <a:xfrm>
              <a:off x="1656192" y="2400572"/>
              <a:ext cx="1082348" cy="307777"/>
            </a:xfrm>
            <a:prstGeom prst="rect">
              <a:avLst/>
            </a:prstGeom>
          </p:spPr>
          <p:txBody>
            <a:bodyPr wrap="none">
              <a:spAutoFit/>
            </a:bodyPr>
            <a:lstStyle/>
            <a:p>
              <a:pPr algn="ctr"/>
              <a:r>
                <a:rPr lang="zh-CN" altLang="en-US" sz="1400" dirty="0">
                  <a:solidFill>
                    <a:schemeClr val="bg1"/>
                  </a:solidFill>
                </a:rPr>
                <a:t>新生产要素</a:t>
              </a:r>
            </a:p>
          </p:txBody>
        </p:sp>
      </p:grpSp>
      <p:sp>
        <p:nvSpPr>
          <p:cNvPr id="857" name="矩形 856">
            <a:extLst>
              <a:ext uri="{FF2B5EF4-FFF2-40B4-BE49-F238E27FC236}">
                <a16:creationId xmlns="" xmlns:a16="http://schemas.microsoft.com/office/drawing/2014/main" id="{A21506DE-74F0-4AF6-9DAF-D0332CE295D2}"/>
              </a:ext>
            </a:extLst>
          </p:cNvPr>
          <p:cNvSpPr/>
          <p:nvPr/>
        </p:nvSpPr>
        <p:spPr>
          <a:xfrm>
            <a:off x="4791284" y="2026272"/>
            <a:ext cx="1338828" cy="369332"/>
          </a:xfrm>
          <a:prstGeom prst="rect">
            <a:avLst/>
          </a:prstGeom>
        </p:spPr>
        <p:txBody>
          <a:bodyPr wrap="none">
            <a:spAutoFit/>
          </a:bodyPr>
          <a:lstStyle/>
          <a:p>
            <a:r>
              <a:rPr lang="zh-CN" altLang="en-US" dirty="0">
                <a:solidFill>
                  <a:schemeClr val="bg1"/>
                </a:solidFill>
              </a:rPr>
              <a:t>云、网、端</a:t>
            </a:r>
          </a:p>
        </p:txBody>
      </p:sp>
      <p:sp>
        <p:nvSpPr>
          <p:cNvPr id="858" name="矩形 857">
            <a:extLst>
              <a:ext uri="{FF2B5EF4-FFF2-40B4-BE49-F238E27FC236}">
                <a16:creationId xmlns="" xmlns:a16="http://schemas.microsoft.com/office/drawing/2014/main" id="{A9915881-FFE1-4D21-A04A-5ED30491D077}"/>
              </a:ext>
            </a:extLst>
          </p:cNvPr>
          <p:cNvSpPr/>
          <p:nvPr/>
        </p:nvSpPr>
        <p:spPr>
          <a:xfrm>
            <a:off x="2106488" y="3130960"/>
            <a:ext cx="2031325" cy="369332"/>
          </a:xfrm>
          <a:prstGeom prst="rect">
            <a:avLst/>
          </a:prstGeom>
        </p:spPr>
        <p:txBody>
          <a:bodyPr wrap="none">
            <a:spAutoFit/>
          </a:bodyPr>
          <a:lstStyle/>
          <a:p>
            <a:r>
              <a:rPr lang="zh-CN" altLang="en-US" dirty="0">
                <a:solidFill>
                  <a:schemeClr val="bg1"/>
                </a:solidFill>
              </a:rPr>
              <a:t>大规模社会化协同</a:t>
            </a:r>
          </a:p>
        </p:txBody>
      </p:sp>
      <p:sp>
        <p:nvSpPr>
          <p:cNvPr id="859" name="矩形 858">
            <a:extLst>
              <a:ext uri="{FF2B5EF4-FFF2-40B4-BE49-F238E27FC236}">
                <a16:creationId xmlns="" xmlns:a16="http://schemas.microsoft.com/office/drawing/2014/main" id="{09D2B904-B842-4932-BB48-F8A57A96B9C5}"/>
              </a:ext>
            </a:extLst>
          </p:cNvPr>
          <p:cNvSpPr/>
          <p:nvPr/>
        </p:nvSpPr>
        <p:spPr>
          <a:xfrm>
            <a:off x="2003293" y="4786515"/>
            <a:ext cx="1107996" cy="369332"/>
          </a:xfrm>
          <a:prstGeom prst="rect">
            <a:avLst/>
          </a:prstGeom>
        </p:spPr>
        <p:txBody>
          <a:bodyPr wrap="none">
            <a:spAutoFit/>
          </a:bodyPr>
          <a:lstStyle/>
          <a:p>
            <a:r>
              <a:rPr lang="zh-CN" altLang="en-US" dirty="0">
                <a:solidFill>
                  <a:schemeClr val="bg1"/>
                </a:solidFill>
              </a:rPr>
              <a:t>数据资源</a:t>
            </a:r>
          </a:p>
        </p:txBody>
      </p:sp>
      <p:grpSp>
        <p:nvGrpSpPr>
          <p:cNvPr id="860" name="组合 859">
            <a:extLst>
              <a:ext uri="{FF2B5EF4-FFF2-40B4-BE49-F238E27FC236}">
                <a16:creationId xmlns="" xmlns:a16="http://schemas.microsoft.com/office/drawing/2014/main" id="{231F9F32-7983-4FA6-A5CF-29907227AD0D}"/>
              </a:ext>
            </a:extLst>
          </p:cNvPr>
          <p:cNvGrpSpPr/>
          <p:nvPr/>
        </p:nvGrpSpPr>
        <p:grpSpPr>
          <a:xfrm>
            <a:off x="4234741" y="2110980"/>
            <a:ext cx="506585" cy="165344"/>
            <a:chOff x="-29932" y="520698"/>
            <a:chExt cx="577569" cy="258806"/>
          </a:xfrm>
          <a:solidFill>
            <a:schemeClr val="accent3"/>
          </a:solidFill>
        </p:grpSpPr>
        <p:sp>
          <p:nvSpPr>
            <p:cNvPr id="861" name="箭头: V 形 860">
              <a:extLst>
                <a:ext uri="{FF2B5EF4-FFF2-40B4-BE49-F238E27FC236}">
                  <a16:creationId xmlns="" xmlns:a16="http://schemas.microsoft.com/office/drawing/2014/main" id="{5E599A3F-ABFC-4B15-A57D-ED251E1F5AE1}"/>
                </a:ext>
              </a:extLst>
            </p:cNvPr>
            <p:cNvSpPr/>
            <p:nvPr/>
          </p:nvSpPr>
          <p:spPr>
            <a:xfrm>
              <a:off x="-29932" y="520698"/>
              <a:ext cx="186431" cy="258804"/>
            </a:xfrm>
            <a:prstGeom prst="chevron">
              <a:avLst/>
            </a:prstGeom>
            <a:grpFill/>
            <a:ln w="889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bg1"/>
                </a:solidFill>
              </a:endParaRPr>
            </a:p>
          </p:txBody>
        </p:sp>
        <p:sp>
          <p:nvSpPr>
            <p:cNvPr id="862" name="箭头: V 形 861">
              <a:extLst>
                <a:ext uri="{FF2B5EF4-FFF2-40B4-BE49-F238E27FC236}">
                  <a16:creationId xmlns="" xmlns:a16="http://schemas.microsoft.com/office/drawing/2014/main" id="{A181DB2F-CD21-41CE-B68B-A545963D8879}"/>
                </a:ext>
              </a:extLst>
            </p:cNvPr>
            <p:cNvSpPr/>
            <p:nvPr/>
          </p:nvSpPr>
          <p:spPr>
            <a:xfrm>
              <a:off x="165637" y="520699"/>
              <a:ext cx="186431" cy="258804"/>
            </a:xfrm>
            <a:prstGeom prst="chevron">
              <a:avLst/>
            </a:prstGeom>
            <a:grpFill/>
            <a:ln w="889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bg1"/>
                </a:solidFill>
              </a:endParaRPr>
            </a:p>
          </p:txBody>
        </p:sp>
        <p:sp>
          <p:nvSpPr>
            <p:cNvPr id="863" name="箭头: V 形 862">
              <a:extLst>
                <a:ext uri="{FF2B5EF4-FFF2-40B4-BE49-F238E27FC236}">
                  <a16:creationId xmlns="" xmlns:a16="http://schemas.microsoft.com/office/drawing/2014/main" id="{FAADAC36-9B26-42C5-A461-502DEC5A4B43}"/>
                </a:ext>
              </a:extLst>
            </p:cNvPr>
            <p:cNvSpPr/>
            <p:nvPr/>
          </p:nvSpPr>
          <p:spPr>
            <a:xfrm>
              <a:off x="361206" y="520700"/>
              <a:ext cx="186431" cy="258804"/>
            </a:xfrm>
            <a:prstGeom prst="chevron">
              <a:avLst/>
            </a:prstGeom>
            <a:grpFill/>
            <a:ln w="889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bg1"/>
                </a:solidFill>
              </a:endParaRPr>
            </a:p>
          </p:txBody>
        </p:sp>
      </p:grpSp>
      <p:grpSp>
        <p:nvGrpSpPr>
          <p:cNvPr id="864" name="组合 863">
            <a:extLst>
              <a:ext uri="{FF2B5EF4-FFF2-40B4-BE49-F238E27FC236}">
                <a16:creationId xmlns="" xmlns:a16="http://schemas.microsoft.com/office/drawing/2014/main" id="{11C28E4B-F04A-46A2-BCCF-B3C4EEC4C403}"/>
              </a:ext>
            </a:extLst>
          </p:cNvPr>
          <p:cNvGrpSpPr/>
          <p:nvPr/>
        </p:nvGrpSpPr>
        <p:grpSpPr>
          <a:xfrm>
            <a:off x="1571748" y="3242578"/>
            <a:ext cx="506585" cy="165344"/>
            <a:chOff x="-29932" y="520698"/>
            <a:chExt cx="577569" cy="258806"/>
          </a:xfrm>
          <a:solidFill>
            <a:schemeClr val="accent3"/>
          </a:solidFill>
        </p:grpSpPr>
        <p:sp>
          <p:nvSpPr>
            <p:cNvPr id="865" name="箭头: V 形 864">
              <a:extLst>
                <a:ext uri="{FF2B5EF4-FFF2-40B4-BE49-F238E27FC236}">
                  <a16:creationId xmlns="" xmlns:a16="http://schemas.microsoft.com/office/drawing/2014/main" id="{3B7072B7-E154-4957-A13A-228B45C2BED5}"/>
                </a:ext>
              </a:extLst>
            </p:cNvPr>
            <p:cNvSpPr/>
            <p:nvPr/>
          </p:nvSpPr>
          <p:spPr>
            <a:xfrm>
              <a:off x="-29932" y="520698"/>
              <a:ext cx="186431" cy="258804"/>
            </a:xfrm>
            <a:prstGeom prst="chevron">
              <a:avLst/>
            </a:prstGeom>
            <a:grpFill/>
            <a:ln w="889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bg1"/>
                </a:solidFill>
              </a:endParaRPr>
            </a:p>
          </p:txBody>
        </p:sp>
        <p:sp>
          <p:nvSpPr>
            <p:cNvPr id="866" name="箭头: V 形 865">
              <a:extLst>
                <a:ext uri="{FF2B5EF4-FFF2-40B4-BE49-F238E27FC236}">
                  <a16:creationId xmlns="" xmlns:a16="http://schemas.microsoft.com/office/drawing/2014/main" id="{B7250515-EAF8-4D99-88D6-6F1AFCD0C8EA}"/>
                </a:ext>
              </a:extLst>
            </p:cNvPr>
            <p:cNvSpPr/>
            <p:nvPr/>
          </p:nvSpPr>
          <p:spPr>
            <a:xfrm>
              <a:off x="165637" y="520699"/>
              <a:ext cx="186431" cy="258804"/>
            </a:xfrm>
            <a:prstGeom prst="chevron">
              <a:avLst/>
            </a:prstGeom>
            <a:grpFill/>
            <a:ln w="889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bg1"/>
                </a:solidFill>
              </a:endParaRPr>
            </a:p>
          </p:txBody>
        </p:sp>
        <p:sp>
          <p:nvSpPr>
            <p:cNvPr id="867" name="箭头: V 形 866">
              <a:extLst>
                <a:ext uri="{FF2B5EF4-FFF2-40B4-BE49-F238E27FC236}">
                  <a16:creationId xmlns="" xmlns:a16="http://schemas.microsoft.com/office/drawing/2014/main" id="{2CE3CB1B-329B-423C-8547-9A0A048FD1E8}"/>
                </a:ext>
              </a:extLst>
            </p:cNvPr>
            <p:cNvSpPr/>
            <p:nvPr/>
          </p:nvSpPr>
          <p:spPr>
            <a:xfrm>
              <a:off x="361206" y="520700"/>
              <a:ext cx="186431" cy="258804"/>
            </a:xfrm>
            <a:prstGeom prst="chevron">
              <a:avLst/>
            </a:prstGeom>
            <a:grpFill/>
            <a:ln w="889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bg1"/>
                </a:solidFill>
              </a:endParaRPr>
            </a:p>
          </p:txBody>
        </p:sp>
      </p:grpSp>
      <p:grpSp>
        <p:nvGrpSpPr>
          <p:cNvPr id="868" name="组合 867">
            <a:extLst>
              <a:ext uri="{FF2B5EF4-FFF2-40B4-BE49-F238E27FC236}">
                <a16:creationId xmlns="" xmlns:a16="http://schemas.microsoft.com/office/drawing/2014/main" id="{22B2E944-4BD5-4E87-9274-42877E93726F}"/>
              </a:ext>
            </a:extLst>
          </p:cNvPr>
          <p:cNvGrpSpPr/>
          <p:nvPr/>
        </p:nvGrpSpPr>
        <p:grpSpPr>
          <a:xfrm>
            <a:off x="1488135" y="4885808"/>
            <a:ext cx="506585" cy="165344"/>
            <a:chOff x="-29932" y="520698"/>
            <a:chExt cx="577569" cy="258806"/>
          </a:xfrm>
          <a:solidFill>
            <a:schemeClr val="accent3"/>
          </a:solidFill>
        </p:grpSpPr>
        <p:sp>
          <p:nvSpPr>
            <p:cNvPr id="869" name="箭头: V 形 868">
              <a:extLst>
                <a:ext uri="{FF2B5EF4-FFF2-40B4-BE49-F238E27FC236}">
                  <a16:creationId xmlns="" xmlns:a16="http://schemas.microsoft.com/office/drawing/2014/main" id="{8A7981E5-22C7-488A-91AD-17D429919F5A}"/>
                </a:ext>
              </a:extLst>
            </p:cNvPr>
            <p:cNvSpPr/>
            <p:nvPr/>
          </p:nvSpPr>
          <p:spPr>
            <a:xfrm>
              <a:off x="-29932" y="520698"/>
              <a:ext cx="186431" cy="258804"/>
            </a:xfrm>
            <a:prstGeom prst="chevron">
              <a:avLst/>
            </a:prstGeom>
            <a:grpFill/>
            <a:ln w="889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bg1"/>
                </a:solidFill>
              </a:endParaRPr>
            </a:p>
          </p:txBody>
        </p:sp>
        <p:sp>
          <p:nvSpPr>
            <p:cNvPr id="870" name="箭头: V 形 869">
              <a:extLst>
                <a:ext uri="{FF2B5EF4-FFF2-40B4-BE49-F238E27FC236}">
                  <a16:creationId xmlns="" xmlns:a16="http://schemas.microsoft.com/office/drawing/2014/main" id="{D34A73BE-3820-43C6-938C-8253504EF061}"/>
                </a:ext>
              </a:extLst>
            </p:cNvPr>
            <p:cNvSpPr/>
            <p:nvPr/>
          </p:nvSpPr>
          <p:spPr>
            <a:xfrm>
              <a:off x="165637" y="520699"/>
              <a:ext cx="186431" cy="258804"/>
            </a:xfrm>
            <a:prstGeom prst="chevron">
              <a:avLst/>
            </a:prstGeom>
            <a:grpFill/>
            <a:ln w="889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bg1"/>
                </a:solidFill>
              </a:endParaRPr>
            </a:p>
          </p:txBody>
        </p:sp>
        <p:sp>
          <p:nvSpPr>
            <p:cNvPr id="871" name="箭头: V 形 870">
              <a:extLst>
                <a:ext uri="{FF2B5EF4-FFF2-40B4-BE49-F238E27FC236}">
                  <a16:creationId xmlns="" xmlns:a16="http://schemas.microsoft.com/office/drawing/2014/main" id="{A80F09CC-C396-4BF1-8D1F-DA9E2F99B667}"/>
                </a:ext>
              </a:extLst>
            </p:cNvPr>
            <p:cNvSpPr/>
            <p:nvPr/>
          </p:nvSpPr>
          <p:spPr>
            <a:xfrm>
              <a:off x="361206" y="520700"/>
              <a:ext cx="186431" cy="258804"/>
            </a:xfrm>
            <a:prstGeom prst="chevron">
              <a:avLst/>
            </a:prstGeom>
            <a:grpFill/>
            <a:ln w="8890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bg1"/>
                </a:solidFill>
              </a:endParaRPr>
            </a:p>
          </p:txBody>
        </p:sp>
      </p:grpSp>
    </p:spTree>
    <p:extLst>
      <p:ext uri="{BB962C8B-B14F-4D97-AF65-F5344CB8AC3E}">
        <p14:creationId xmlns:p14="http://schemas.microsoft.com/office/powerpoint/2010/main" val="585533787"/>
      </p:ext>
    </p:extLst>
  </p:cSld>
  <p:clrMapOvr>
    <a:masterClrMapping/>
  </p:clrMapOvr>
  <mc:AlternateContent xmlns:mc="http://schemas.openxmlformats.org/markup-compatibility/2006" xmlns:p14="http://schemas.microsoft.com/office/powerpoint/2010/main">
    <mc:Choice Requires="p14">
      <p:transition spd="slow" p14:dur="1500" advTm="5800">
        <p:random/>
      </p:transition>
    </mc:Choice>
    <mc:Fallback xmlns="">
      <p:transition spd="slow" advTm="58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p:cTn id="7" dur="500" fill="hold"/>
                                        <p:tgtEl>
                                          <p:spTgt spid="51"/>
                                        </p:tgtEl>
                                        <p:attrNameLst>
                                          <p:attrName>ppt_w</p:attrName>
                                        </p:attrNameLst>
                                      </p:cBhvr>
                                      <p:tavLst>
                                        <p:tav tm="0">
                                          <p:val>
                                            <p:fltVal val="0"/>
                                          </p:val>
                                        </p:tav>
                                        <p:tav tm="100000">
                                          <p:val>
                                            <p:strVal val="#ppt_w"/>
                                          </p:val>
                                        </p:tav>
                                      </p:tavLst>
                                    </p:anim>
                                    <p:anim calcmode="lin" valueType="num">
                                      <p:cBhvr>
                                        <p:cTn id="8" dur="500" fill="hold"/>
                                        <p:tgtEl>
                                          <p:spTgt spid="51"/>
                                        </p:tgtEl>
                                        <p:attrNameLst>
                                          <p:attrName>ppt_h</p:attrName>
                                        </p:attrNameLst>
                                      </p:cBhvr>
                                      <p:tavLst>
                                        <p:tav tm="0">
                                          <p:val>
                                            <p:fltVal val="0"/>
                                          </p:val>
                                        </p:tav>
                                        <p:tav tm="100000">
                                          <p:val>
                                            <p:strVal val="#ppt_h"/>
                                          </p:val>
                                        </p:tav>
                                      </p:tavLst>
                                    </p:anim>
                                    <p:animEffect transition="in" filter="fade">
                                      <p:cBhvr>
                                        <p:cTn id="9" dur="500"/>
                                        <p:tgtEl>
                                          <p:spTgt spid="51"/>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145"/>
                                        </p:tgtEl>
                                        <p:attrNameLst>
                                          <p:attrName>style.visibility</p:attrName>
                                        </p:attrNameLst>
                                      </p:cBhvr>
                                      <p:to>
                                        <p:strVal val="visible"/>
                                      </p:to>
                                    </p:set>
                                    <p:animEffect transition="in" filter="fade">
                                      <p:cBhvr>
                                        <p:cTn id="12" dur="500"/>
                                        <p:tgtEl>
                                          <p:spTgt spid="145"/>
                                        </p:tgtEl>
                                      </p:cBhvr>
                                    </p:animEffect>
                                  </p:childTnLst>
                                </p:cTn>
                              </p:par>
                            </p:childTnLst>
                          </p:cTn>
                        </p:par>
                        <p:par>
                          <p:cTn id="13" fill="hold">
                            <p:stCondLst>
                              <p:cond delay="500"/>
                            </p:stCondLst>
                            <p:childTnLst>
                              <p:par>
                                <p:cTn id="14" presetID="2" presetClass="entr" presetSubtype="8" fill="hold" nodeType="afterEffect">
                                  <p:stCondLst>
                                    <p:cond delay="0"/>
                                  </p:stCondLst>
                                  <p:childTnLst>
                                    <p:set>
                                      <p:cBhvr>
                                        <p:cTn id="15" dur="1" fill="hold">
                                          <p:stCondLst>
                                            <p:cond delay="0"/>
                                          </p:stCondLst>
                                        </p:cTn>
                                        <p:tgtEl>
                                          <p:spTgt spid="860"/>
                                        </p:tgtEl>
                                        <p:attrNameLst>
                                          <p:attrName>style.visibility</p:attrName>
                                        </p:attrNameLst>
                                      </p:cBhvr>
                                      <p:to>
                                        <p:strVal val="visible"/>
                                      </p:to>
                                    </p:set>
                                    <p:anim calcmode="lin" valueType="num">
                                      <p:cBhvr additive="base">
                                        <p:cTn id="16" dur="500" fill="hold"/>
                                        <p:tgtEl>
                                          <p:spTgt spid="860"/>
                                        </p:tgtEl>
                                        <p:attrNameLst>
                                          <p:attrName>ppt_x</p:attrName>
                                        </p:attrNameLst>
                                      </p:cBhvr>
                                      <p:tavLst>
                                        <p:tav tm="0">
                                          <p:val>
                                            <p:strVal val="0-#ppt_w/2"/>
                                          </p:val>
                                        </p:tav>
                                        <p:tav tm="100000">
                                          <p:val>
                                            <p:strVal val="#ppt_x"/>
                                          </p:val>
                                        </p:tav>
                                      </p:tavLst>
                                    </p:anim>
                                    <p:anim calcmode="lin" valueType="num">
                                      <p:cBhvr additive="base">
                                        <p:cTn id="17" dur="500" fill="hold"/>
                                        <p:tgtEl>
                                          <p:spTgt spid="860"/>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16" presetClass="entr" presetSubtype="21" fill="hold" grpId="0" nodeType="afterEffect">
                                  <p:stCondLst>
                                    <p:cond delay="0"/>
                                  </p:stCondLst>
                                  <p:childTnLst>
                                    <p:set>
                                      <p:cBhvr>
                                        <p:cTn id="20" dur="1" fill="hold">
                                          <p:stCondLst>
                                            <p:cond delay="0"/>
                                          </p:stCondLst>
                                        </p:cTn>
                                        <p:tgtEl>
                                          <p:spTgt spid="857"/>
                                        </p:tgtEl>
                                        <p:attrNameLst>
                                          <p:attrName>style.visibility</p:attrName>
                                        </p:attrNameLst>
                                      </p:cBhvr>
                                      <p:to>
                                        <p:strVal val="visible"/>
                                      </p:to>
                                    </p:set>
                                    <p:animEffect transition="in" filter="barn(inVertical)">
                                      <p:cBhvr>
                                        <p:cTn id="21" dur="500"/>
                                        <p:tgtEl>
                                          <p:spTgt spid="857"/>
                                        </p:tgtEl>
                                      </p:cBhvr>
                                    </p:animEffect>
                                  </p:childTnLst>
                                </p:cTn>
                              </p:par>
                            </p:childTnLst>
                          </p:cTn>
                        </p:par>
                        <p:par>
                          <p:cTn id="22" fill="hold">
                            <p:stCondLst>
                              <p:cond delay="1500"/>
                            </p:stCondLst>
                            <p:childTnLst>
                              <p:par>
                                <p:cTn id="23" presetID="6" presetClass="entr" presetSubtype="32" fill="hold" nodeType="afterEffect">
                                  <p:stCondLst>
                                    <p:cond delay="0"/>
                                  </p:stCondLst>
                                  <p:childTnLst>
                                    <p:set>
                                      <p:cBhvr>
                                        <p:cTn id="24" dur="1" fill="hold">
                                          <p:stCondLst>
                                            <p:cond delay="0"/>
                                          </p:stCondLst>
                                        </p:cTn>
                                        <p:tgtEl>
                                          <p:spTgt spid="687"/>
                                        </p:tgtEl>
                                        <p:attrNameLst>
                                          <p:attrName>style.visibility</p:attrName>
                                        </p:attrNameLst>
                                      </p:cBhvr>
                                      <p:to>
                                        <p:strVal val="visible"/>
                                      </p:to>
                                    </p:set>
                                    <p:animEffect transition="in" filter="circle(out)">
                                      <p:cBhvr>
                                        <p:cTn id="25" dur="600"/>
                                        <p:tgtEl>
                                          <p:spTgt spid="687"/>
                                        </p:tgtEl>
                                      </p:cBhvr>
                                    </p:animEffect>
                                  </p:childTnLst>
                                </p:cTn>
                              </p:par>
                            </p:childTnLst>
                          </p:cTn>
                        </p:par>
                        <p:par>
                          <p:cTn id="26" fill="hold">
                            <p:stCondLst>
                              <p:cond delay="2100"/>
                            </p:stCondLst>
                            <p:childTnLst>
                              <p:par>
                                <p:cTn id="27" presetID="2" presetClass="entr" presetSubtype="8" fill="hold" nodeType="afterEffect">
                                  <p:stCondLst>
                                    <p:cond delay="0"/>
                                  </p:stCondLst>
                                  <p:childTnLst>
                                    <p:set>
                                      <p:cBhvr>
                                        <p:cTn id="28" dur="1" fill="hold">
                                          <p:stCondLst>
                                            <p:cond delay="0"/>
                                          </p:stCondLst>
                                        </p:cTn>
                                        <p:tgtEl>
                                          <p:spTgt spid="864"/>
                                        </p:tgtEl>
                                        <p:attrNameLst>
                                          <p:attrName>style.visibility</p:attrName>
                                        </p:attrNameLst>
                                      </p:cBhvr>
                                      <p:to>
                                        <p:strVal val="visible"/>
                                      </p:to>
                                    </p:set>
                                    <p:anim calcmode="lin" valueType="num">
                                      <p:cBhvr additive="base">
                                        <p:cTn id="29" dur="500" fill="hold"/>
                                        <p:tgtEl>
                                          <p:spTgt spid="864"/>
                                        </p:tgtEl>
                                        <p:attrNameLst>
                                          <p:attrName>ppt_x</p:attrName>
                                        </p:attrNameLst>
                                      </p:cBhvr>
                                      <p:tavLst>
                                        <p:tav tm="0">
                                          <p:val>
                                            <p:strVal val="0-#ppt_w/2"/>
                                          </p:val>
                                        </p:tav>
                                        <p:tav tm="100000">
                                          <p:val>
                                            <p:strVal val="#ppt_x"/>
                                          </p:val>
                                        </p:tav>
                                      </p:tavLst>
                                    </p:anim>
                                    <p:anim calcmode="lin" valueType="num">
                                      <p:cBhvr additive="base">
                                        <p:cTn id="30" dur="500" fill="hold"/>
                                        <p:tgtEl>
                                          <p:spTgt spid="864"/>
                                        </p:tgtEl>
                                        <p:attrNameLst>
                                          <p:attrName>ppt_y</p:attrName>
                                        </p:attrNameLst>
                                      </p:cBhvr>
                                      <p:tavLst>
                                        <p:tav tm="0">
                                          <p:val>
                                            <p:strVal val="#ppt_y"/>
                                          </p:val>
                                        </p:tav>
                                        <p:tav tm="100000">
                                          <p:val>
                                            <p:strVal val="#ppt_y"/>
                                          </p:val>
                                        </p:tav>
                                      </p:tavLst>
                                    </p:anim>
                                  </p:childTnLst>
                                </p:cTn>
                              </p:par>
                            </p:childTnLst>
                          </p:cTn>
                        </p:par>
                        <p:par>
                          <p:cTn id="31" fill="hold">
                            <p:stCondLst>
                              <p:cond delay="2600"/>
                            </p:stCondLst>
                            <p:childTnLst>
                              <p:par>
                                <p:cTn id="32" presetID="16" presetClass="entr" presetSubtype="21" fill="hold" grpId="0" nodeType="afterEffect">
                                  <p:stCondLst>
                                    <p:cond delay="0"/>
                                  </p:stCondLst>
                                  <p:childTnLst>
                                    <p:set>
                                      <p:cBhvr>
                                        <p:cTn id="33" dur="1" fill="hold">
                                          <p:stCondLst>
                                            <p:cond delay="0"/>
                                          </p:stCondLst>
                                        </p:cTn>
                                        <p:tgtEl>
                                          <p:spTgt spid="858"/>
                                        </p:tgtEl>
                                        <p:attrNameLst>
                                          <p:attrName>style.visibility</p:attrName>
                                        </p:attrNameLst>
                                      </p:cBhvr>
                                      <p:to>
                                        <p:strVal val="visible"/>
                                      </p:to>
                                    </p:set>
                                    <p:animEffect transition="in" filter="barn(inVertical)">
                                      <p:cBhvr>
                                        <p:cTn id="34" dur="500"/>
                                        <p:tgtEl>
                                          <p:spTgt spid="858"/>
                                        </p:tgtEl>
                                      </p:cBhvr>
                                    </p:animEffect>
                                  </p:childTnLst>
                                </p:cTn>
                              </p:par>
                            </p:childTnLst>
                          </p:cTn>
                        </p:par>
                        <p:par>
                          <p:cTn id="35" fill="hold">
                            <p:stCondLst>
                              <p:cond delay="3100"/>
                            </p:stCondLst>
                            <p:childTnLst>
                              <p:par>
                                <p:cTn id="36" presetID="6" presetClass="entr" presetSubtype="32" fill="hold" nodeType="afterEffect">
                                  <p:stCondLst>
                                    <p:cond delay="0"/>
                                  </p:stCondLst>
                                  <p:childTnLst>
                                    <p:set>
                                      <p:cBhvr>
                                        <p:cTn id="37" dur="1" fill="hold">
                                          <p:stCondLst>
                                            <p:cond delay="0"/>
                                          </p:stCondLst>
                                        </p:cTn>
                                        <p:tgtEl>
                                          <p:spTgt spid="602"/>
                                        </p:tgtEl>
                                        <p:attrNameLst>
                                          <p:attrName>style.visibility</p:attrName>
                                        </p:attrNameLst>
                                      </p:cBhvr>
                                      <p:to>
                                        <p:strVal val="visible"/>
                                      </p:to>
                                    </p:set>
                                    <p:animEffect transition="in" filter="circle(out)">
                                      <p:cBhvr>
                                        <p:cTn id="38" dur="600"/>
                                        <p:tgtEl>
                                          <p:spTgt spid="602"/>
                                        </p:tgtEl>
                                      </p:cBhvr>
                                    </p:animEffect>
                                  </p:childTnLst>
                                </p:cTn>
                              </p:par>
                            </p:childTnLst>
                          </p:cTn>
                        </p:par>
                        <p:par>
                          <p:cTn id="39" fill="hold">
                            <p:stCondLst>
                              <p:cond delay="3700"/>
                            </p:stCondLst>
                            <p:childTnLst>
                              <p:par>
                                <p:cTn id="40" presetID="2" presetClass="entr" presetSubtype="8" fill="hold" nodeType="afterEffect">
                                  <p:stCondLst>
                                    <p:cond delay="0"/>
                                  </p:stCondLst>
                                  <p:childTnLst>
                                    <p:set>
                                      <p:cBhvr>
                                        <p:cTn id="41" dur="1" fill="hold">
                                          <p:stCondLst>
                                            <p:cond delay="0"/>
                                          </p:stCondLst>
                                        </p:cTn>
                                        <p:tgtEl>
                                          <p:spTgt spid="868"/>
                                        </p:tgtEl>
                                        <p:attrNameLst>
                                          <p:attrName>style.visibility</p:attrName>
                                        </p:attrNameLst>
                                      </p:cBhvr>
                                      <p:to>
                                        <p:strVal val="visible"/>
                                      </p:to>
                                    </p:set>
                                    <p:anim calcmode="lin" valueType="num">
                                      <p:cBhvr additive="base">
                                        <p:cTn id="42" dur="500" fill="hold"/>
                                        <p:tgtEl>
                                          <p:spTgt spid="868"/>
                                        </p:tgtEl>
                                        <p:attrNameLst>
                                          <p:attrName>ppt_x</p:attrName>
                                        </p:attrNameLst>
                                      </p:cBhvr>
                                      <p:tavLst>
                                        <p:tav tm="0">
                                          <p:val>
                                            <p:strVal val="0-#ppt_w/2"/>
                                          </p:val>
                                        </p:tav>
                                        <p:tav tm="100000">
                                          <p:val>
                                            <p:strVal val="#ppt_x"/>
                                          </p:val>
                                        </p:tav>
                                      </p:tavLst>
                                    </p:anim>
                                    <p:anim calcmode="lin" valueType="num">
                                      <p:cBhvr additive="base">
                                        <p:cTn id="43" dur="500" fill="hold"/>
                                        <p:tgtEl>
                                          <p:spTgt spid="868"/>
                                        </p:tgtEl>
                                        <p:attrNameLst>
                                          <p:attrName>ppt_y</p:attrName>
                                        </p:attrNameLst>
                                      </p:cBhvr>
                                      <p:tavLst>
                                        <p:tav tm="0">
                                          <p:val>
                                            <p:strVal val="#ppt_y"/>
                                          </p:val>
                                        </p:tav>
                                        <p:tav tm="100000">
                                          <p:val>
                                            <p:strVal val="#ppt_y"/>
                                          </p:val>
                                        </p:tav>
                                      </p:tavLst>
                                    </p:anim>
                                  </p:childTnLst>
                                </p:cTn>
                              </p:par>
                            </p:childTnLst>
                          </p:cTn>
                        </p:par>
                        <p:par>
                          <p:cTn id="44" fill="hold">
                            <p:stCondLst>
                              <p:cond delay="4200"/>
                            </p:stCondLst>
                            <p:childTnLst>
                              <p:par>
                                <p:cTn id="45" presetID="16" presetClass="entr" presetSubtype="21" fill="hold" grpId="0" nodeType="afterEffect">
                                  <p:stCondLst>
                                    <p:cond delay="0"/>
                                  </p:stCondLst>
                                  <p:childTnLst>
                                    <p:set>
                                      <p:cBhvr>
                                        <p:cTn id="46" dur="1" fill="hold">
                                          <p:stCondLst>
                                            <p:cond delay="0"/>
                                          </p:stCondLst>
                                        </p:cTn>
                                        <p:tgtEl>
                                          <p:spTgt spid="859"/>
                                        </p:tgtEl>
                                        <p:attrNameLst>
                                          <p:attrName>style.visibility</p:attrName>
                                        </p:attrNameLst>
                                      </p:cBhvr>
                                      <p:to>
                                        <p:strVal val="visible"/>
                                      </p:to>
                                    </p:set>
                                    <p:animEffect transition="in" filter="barn(inVertical)">
                                      <p:cBhvr>
                                        <p:cTn id="47" dur="500"/>
                                        <p:tgtEl>
                                          <p:spTgt spid="859"/>
                                        </p:tgtEl>
                                      </p:cBhvr>
                                    </p:animEffect>
                                  </p:childTnLst>
                                </p:cTn>
                              </p:par>
                            </p:childTnLst>
                          </p:cTn>
                        </p:par>
                        <p:par>
                          <p:cTn id="48" fill="hold">
                            <p:stCondLst>
                              <p:cond delay="4700"/>
                            </p:stCondLst>
                            <p:childTnLst>
                              <p:par>
                                <p:cTn id="49" presetID="6" presetClass="entr" presetSubtype="32" fill="hold" nodeType="afterEffect">
                                  <p:stCondLst>
                                    <p:cond delay="0"/>
                                  </p:stCondLst>
                                  <p:childTnLst>
                                    <p:set>
                                      <p:cBhvr>
                                        <p:cTn id="50" dur="1" fill="hold">
                                          <p:stCondLst>
                                            <p:cond delay="0"/>
                                          </p:stCondLst>
                                        </p:cTn>
                                        <p:tgtEl>
                                          <p:spTgt spid="772"/>
                                        </p:tgtEl>
                                        <p:attrNameLst>
                                          <p:attrName>style.visibility</p:attrName>
                                        </p:attrNameLst>
                                      </p:cBhvr>
                                      <p:to>
                                        <p:strVal val="visible"/>
                                      </p:to>
                                    </p:set>
                                    <p:animEffect transition="in" filter="circle(out)">
                                      <p:cBhvr>
                                        <p:cTn id="51" dur="600"/>
                                        <p:tgtEl>
                                          <p:spTgt spid="7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5" grpId="0"/>
      <p:bldP spid="857" grpId="0"/>
      <p:bldP spid="858" grpId="0"/>
      <p:bldP spid="85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D695A36F-65DE-4BA0-B27D-38DF64854EAF}"/>
              </a:ext>
            </a:extLst>
          </p:cNvPr>
          <p:cNvGrpSpPr/>
          <p:nvPr/>
        </p:nvGrpSpPr>
        <p:grpSpPr>
          <a:xfrm>
            <a:off x="3613427" y="282265"/>
            <a:ext cx="4965147" cy="609273"/>
            <a:chOff x="3613427" y="282265"/>
            <a:chExt cx="4965147" cy="609273"/>
          </a:xfrm>
        </p:grpSpPr>
        <p:pic>
          <p:nvPicPr>
            <p:cNvPr id="3" name="图片 2">
              <a:extLst>
                <a:ext uri="{FF2B5EF4-FFF2-40B4-BE49-F238E27FC236}">
                  <a16:creationId xmlns="" xmlns:a16="http://schemas.microsoft.com/office/drawing/2014/main" id="{4312625C-EC29-4849-86F1-F33EAD8EA86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V="1">
              <a:off x="3737908" y="282265"/>
              <a:ext cx="4716185" cy="609273"/>
            </a:xfrm>
            <a:prstGeom prst="rect">
              <a:avLst/>
            </a:prstGeom>
          </p:spPr>
        </p:pic>
        <p:sp>
          <p:nvSpPr>
            <p:cNvPr id="4" name="文本框 3">
              <a:extLst>
                <a:ext uri="{FF2B5EF4-FFF2-40B4-BE49-F238E27FC236}">
                  <a16:creationId xmlns="" xmlns:a16="http://schemas.microsoft.com/office/drawing/2014/main" id="{E00C5390-4740-4143-A265-94D6739F671B}"/>
                </a:ext>
              </a:extLst>
            </p:cNvPr>
            <p:cNvSpPr txBox="1"/>
            <p:nvPr/>
          </p:nvSpPr>
          <p:spPr>
            <a:xfrm>
              <a:off x="3613427" y="356888"/>
              <a:ext cx="4965147" cy="523220"/>
            </a:xfrm>
            <a:prstGeom prst="rect">
              <a:avLst/>
            </a:prstGeom>
            <a:noFill/>
            <a:effectLst>
              <a:outerShdw blurRad="50800" dist="38100" dir="8100000" algn="tr" rotWithShape="0">
                <a:prstClr val="black">
                  <a:alpha val="40000"/>
                </a:prstClr>
              </a:outerShdw>
            </a:effectLst>
          </p:spPr>
          <p:txBody>
            <a:bodyPr wrap="square" rtlCol="0">
              <a:spAutoFit/>
            </a:bodyPr>
            <a:lstStyle/>
            <a:p>
              <a:pPr algn="ctr"/>
              <a:r>
                <a:rPr lang="zh-CN" altLang="en-US" sz="2800" b="1" dirty="0">
                  <a:solidFill>
                    <a:schemeClr val="bg1"/>
                  </a:solidFill>
                  <a:latin typeface="思源黑体 CN Bold" panose="020B0800000000000000" pitchFamily="34" charset="-122"/>
                  <a:ea typeface="思源黑体 CN Bold" panose="020B0800000000000000" pitchFamily="34" charset="-122"/>
                </a:rPr>
                <a:t>“互联网＋”的新生产要素</a:t>
              </a:r>
            </a:p>
          </p:txBody>
        </p:sp>
      </p:grpSp>
      <p:grpSp>
        <p:nvGrpSpPr>
          <p:cNvPr id="80" name="组合 79">
            <a:extLst>
              <a:ext uri="{FF2B5EF4-FFF2-40B4-BE49-F238E27FC236}">
                <a16:creationId xmlns="" xmlns:a16="http://schemas.microsoft.com/office/drawing/2014/main" id="{551C8955-783F-4555-A368-A465E37C96E6}"/>
              </a:ext>
            </a:extLst>
          </p:cNvPr>
          <p:cNvGrpSpPr/>
          <p:nvPr/>
        </p:nvGrpSpPr>
        <p:grpSpPr>
          <a:xfrm>
            <a:off x="1329690" y="2388474"/>
            <a:ext cx="9532620" cy="3726576"/>
            <a:chOff x="571499" y="2340680"/>
            <a:chExt cx="6172201" cy="3282880"/>
          </a:xfrm>
        </p:grpSpPr>
        <p:sp>
          <p:nvSpPr>
            <p:cNvPr id="79" name="矩形 78">
              <a:extLst>
                <a:ext uri="{FF2B5EF4-FFF2-40B4-BE49-F238E27FC236}">
                  <a16:creationId xmlns="" xmlns:a16="http://schemas.microsoft.com/office/drawing/2014/main" id="{7E5753A0-56B4-455A-9539-C9FE40C749B8}"/>
                </a:ext>
              </a:extLst>
            </p:cNvPr>
            <p:cNvSpPr/>
            <p:nvPr/>
          </p:nvSpPr>
          <p:spPr>
            <a:xfrm>
              <a:off x="571499" y="2340680"/>
              <a:ext cx="6172201" cy="3282880"/>
            </a:xfrm>
            <a:prstGeom prst="rect">
              <a:avLst/>
            </a:prstGeom>
            <a:solidFill>
              <a:schemeClr val="accent4">
                <a:alpha val="36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8" name="矩形 77">
              <a:extLst>
                <a:ext uri="{FF2B5EF4-FFF2-40B4-BE49-F238E27FC236}">
                  <a16:creationId xmlns="" xmlns:a16="http://schemas.microsoft.com/office/drawing/2014/main" id="{1E7B7B28-BBB9-44D3-9F57-627F5ED9AB7A}"/>
                </a:ext>
              </a:extLst>
            </p:cNvPr>
            <p:cNvSpPr/>
            <p:nvPr/>
          </p:nvSpPr>
          <p:spPr>
            <a:xfrm>
              <a:off x="662345" y="2471044"/>
              <a:ext cx="5987917" cy="3034289"/>
            </a:xfrm>
            <a:prstGeom prst="rect">
              <a:avLst/>
            </a:prstGeom>
            <a:solidFill>
              <a:srgbClr val="F1F1F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7" name="object 4">
              <a:extLst>
                <a:ext uri="{FF2B5EF4-FFF2-40B4-BE49-F238E27FC236}">
                  <a16:creationId xmlns="" xmlns:a16="http://schemas.microsoft.com/office/drawing/2014/main" id="{961678B6-3460-40DA-9760-2829DE0C2014}"/>
                </a:ext>
              </a:extLst>
            </p:cNvPr>
            <p:cNvSpPr>
              <a:spLocks noChangeArrowheads="1"/>
            </p:cNvSpPr>
            <p:nvPr/>
          </p:nvSpPr>
          <p:spPr bwMode="auto">
            <a:xfrm>
              <a:off x="752475" y="2669986"/>
              <a:ext cx="5911215" cy="2704983"/>
            </a:xfrm>
            <a:prstGeom prst="rect">
              <a:avLst/>
            </a:prstGeom>
            <a:blipFill dpi="0" rotWithShape="1">
              <a:blip r:embed="rId5" cstate="screen">
                <a:extLst>
                  <a:ext uri="{28A0092B-C50C-407E-A947-70E740481C1C}">
                    <a14:useLocalDpi xmlns:a14="http://schemas.microsoft.com/office/drawing/2010/main"/>
                  </a:ext>
                </a:extLst>
              </a:blip>
              <a:srcRect/>
              <a:stretch>
                <a:fillRect r="-3874"/>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endParaRPr lang="zh-CN" altLang="zh-CN">
                <a:solidFill>
                  <a:srgbClr val="000000"/>
                </a:solidFill>
              </a:endParaRPr>
            </a:p>
          </p:txBody>
        </p:sp>
      </p:grpSp>
      <p:sp>
        <p:nvSpPr>
          <p:cNvPr id="81" name="矩形 80">
            <a:extLst>
              <a:ext uri="{FF2B5EF4-FFF2-40B4-BE49-F238E27FC236}">
                <a16:creationId xmlns="" xmlns:a16="http://schemas.microsoft.com/office/drawing/2014/main" id="{58025EE7-41E3-459C-9560-54242D588C6E}"/>
              </a:ext>
            </a:extLst>
          </p:cNvPr>
          <p:cNvSpPr/>
          <p:nvPr/>
        </p:nvSpPr>
        <p:spPr>
          <a:xfrm>
            <a:off x="1329690" y="1594987"/>
            <a:ext cx="9532620" cy="793487"/>
          </a:xfrm>
          <a:prstGeom prst="rect">
            <a:avLst/>
          </a:prstGeom>
        </p:spPr>
        <p:txBody>
          <a:bodyPr wrap="square">
            <a:spAutoFit/>
          </a:bodyPr>
          <a:lstStyle/>
          <a:p>
            <a:pPr algn="just">
              <a:lnSpc>
                <a:spcPct val="150000"/>
              </a:lnSpc>
            </a:pPr>
            <a:r>
              <a:rPr lang="zh-CN" altLang="en-US" sz="1600" dirty="0">
                <a:solidFill>
                  <a:schemeClr val="bg1"/>
                </a:solidFill>
                <a:latin typeface="+mn-ea"/>
                <a:sym typeface="微软雅黑" panose="020B0503020204020204" pitchFamily="34" charset="-122"/>
              </a:rPr>
              <a:t>信息技术上的不断突破，其本质都是在松绑数据的依附的同时，最大程度释放数据的流动和使用，并最终提升经济社会运行的效率。</a:t>
            </a:r>
            <a:endParaRPr lang="zh-CN" altLang="en-US" sz="1600" dirty="0">
              <a:solidFill>
                <a:schemeClr val="bg1"/>
              </a:solidFill>
              <a:latin typeface="+mn-ea"/>
            </a:endParaRPr>
          </a:p>
        </p:txBody>
      </p:sp>
    </p:spTree>
    <p:extLst>
      <p:ext uri="{BB962C8B-B14F-4D97-AF65-F5344CB8AC3E}">
        <p14:creationId xmlns:p14="http://schemas.microsoft.com/office/powerpoint/2010/main" val="1673855553"/>
      </p:ext>
    </p:extLst>
  </p:cSld>
  <p:clrMapOvr>
    <a:masterClrMapping/>
  </p:clrMapOvr>
  <mc:AlternateContent xmlns:mc="http://schemas.openxmlformats.org/markup-compatibility/2006" xmlns:p14="http://schemas.microsoft.com/office/powerpoint/2010/main">
    <mc:Choice Requires="p14">
      <p:transition spd="slow" p14:dur="1500" advTm="1500">
        <p:random/>
      </p:transition>
    </mc:Choice>
    <mc:Fallback xmlns="">
      <p:transition spd="slow" advTm="1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cBhvr additive="base">
                                        <p:cTn id="7" dur="500" fill="hold"/>
                                        <p:tgtEl>
                                          <p:spTgt spid="81"/>
                                        </p:tgtEl>
                                        <p:attrNameLst>
                                          <p:attrName>ppt_x</p:attrName>
                                        </p:attrNameLst>
                                      </p:cBhvr>
                                      <p:tavLst>
                                        <p:tav tm="0">
                                          <p:val>
                                            <p:strVal val="#ppt_x"/>
                                          </p:val>
                                        </p:tav>
                                        <p:tav tm="100000">
                                          <p:val>
                                            <p:strVal val="#ppt_x"/>
                                          </p:val>
                                        </p:tav>
                                      </p:tavLst>
                                    </p:anim>
                                    <p:anim calcmode="lin" valueType="num">
                                      <p:cBhvr additive="base">
                                        <p:cTn id="8" dur="500" fill="hold"/>
                                        <p:tgtEl>
                                          <p:spTgt spid="8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80"/>
                                        </p:tgtEl>
                                        <p:attrNameLst>
                                          <p:attrName>style.visibility</p:attrName>
                                        </p:attrNameLst>
                                      </p:cBhvr>
                                      <p:to>
                                        <p:strVal val="visible"/>
                                      </p:to>
                                    </p:set>
                                    <p:animEffect transition="in" filter="wipe(left)">
                                      <p:cBhvr>
                                        <p:cTn id="12"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组合 38">
            <a:extLst>
              <a:ext uri="{FF2B5EF4-FFF2-40B4-BE49-F238E27FC236}">
                <a16:creationId xmlns="" xmlns:a16="http://schemas.microsoft.com/office/drawing/2014/main" id="{24DC8BB3-0F5C-4E7B-B868-7B20CF0234E3}"/>
              </a:ext>
            </a:extLst>
          </p:cNvPr>
          <p:cNvGrpSpPr/>
          <p:nvPr/>
        </p:nvGrpSpPr>
        <p:grpSpPr>
          <a:xfrm>
            <a:off x="661392" y="1260169"/>
            <a:ext cx="5434608" cy="3735420"/>
            <a:chOff x="661392" y="1183969"/>
            <a:chExt cx="5434608" cy="3735420"/>
          </a:xfrm>
        </p:grpSpPr>
        <p:pic>
          <p:nvPicPr>
            <p:cNvPr id="28" name="图片 27" descr="abc3ba0c1e14eca4c872fcad9e85cb05">
              <a:extLst>
                <a:ext uri="{FF2B5EF4-FFF2-40B4-BE49-F238E27FC236}">
                  <a16:creationId xmlns="" xmlns:a16="http://schemas.microsoft.com/office/drawing/2014/main" id="{2022F42D-ED6E-4748-8E86-612894E8281B}"/>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13648" t="24297" r="13835" b="25858"/>
            <a:stretch/>
          </p:blipFill>
          <p:spPr>
            <a:xfrm rot="10800000">
              <a:off x="661392" y="1183969"/>
              <a:ext cx="5434608" cy="3735420"/>
            </a:xfrm>
            <a:prstGeom prst="rect">
              <a:avLst/>
            </a:prstGeom>
          </p:spPr>
        </p:pic>
        <p:sp>
          <p:nvSpPr>
            <p:cNvPr id="35" name="PA-object 5">
              <a:extLst>
                <a:ext uri="{FF2B5EF4-FFF2-40B4-BE49-F238E27FC236}">
                  <a16:creationId xmlns="" xmlns:a16="http://schemas.microsoft.com/office/drawing/2014/main" id="{B1BE57E1-1CB2-443B-ADAC-45C6695AA9A3}"/>
                </a:ext>
              </a:extLst>
            </p:cNvPr>
            <p:cNvSpPr/>
            <p:nvPr>
              <p:custDataLst>
                <p:tags r:id="rId3"/>
              </p:custDataLst>
            </p:nvPr>
          </p:nvSpPr>
          <p:spPr>
            <a:xfrm>
              <a:off x="1797823" y="1902793"/>
              <a:ext cx="3128688" cy="2210197"/>
            </a:xfrm>
            <a:prstGeom prst="roundRect">
              <a:avLst>
                <a:gd name="adj" fmla="val 0"/>
              </a:avLst>
            </a:prstGeom>
            <a:blipFill>
              <a:blip r:embed="rId7" cstate="screen">
                <a:extLst>
                  <a:ext uri="{28A0092B-C50C-407E-A947-70E740481C1C}">
                    <a14:useLocalDpi xmlns:a14="http://schemas.microsoft.com/office/drawing/2010/main"/>
                  </a:ext>
                </a:extLst>
              </a:blip>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a:extLst>
              <a:ext uri="{FF2B5EF4-FFF2-40B4-BE49-F238E27FC236}">
                <a16:creationId xmlns="" xmlns:a16="http://schemas.microsoft.com/office/drawing/2014/main" id="{D695A36F-65DE-4BA0-B27D-38DF64854EAF}"/>
              </a:ext>
            </a:extLst>
          </p:cNvPr>
          <p:cNvGrpSpPr/>
          <p:nvPr/>
        </p:nvGrpSpPr>
        <p:grpSpPr>
          <a:xfrm>
            <a:off x="3613427" y="282265"/>
            <a:ext cx="4965147" cy="609273"/>
            <a:chOff x="3613427" y="282265"/>
            <a:chExt cx="4965147" cy="609273"/>
          </a:xfrm>
        </p:grpSpPr>
        <p:pic>
          <p:nvPicPr>
            <p:cNvPr id="3" name="图片 2">
              <a:extLst>
                <a:ext uri="{FF2B5EF4-FFF2-40B4-BE49-F238E27FC236}">
                  <a16:creationId xmlns="" xmlns:a16="http://schemas.microsoft.com/office/drawing/2014/main" id="{4312625C-EC29-4849-86F1-F33EAD8EA861}"/>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flipV="1">
              <a:off x="3737908" y="282265"/>
              <a:ext cx="4716185" cy="609273"/>
            </a:xfrm>
            <a:prstGeom prst="rect">
              <a:avLst/>
            </a:prstGeom>
          </p:spPr>
        </p:pic>
        <p:sp>
          <p:nvSpPr>
            <p:cNvPr id="4" name="文本框 3">
              <a:extLst>
                <a:ext uri="{FF2B5EF4-FFF2-40B4-BE49-F238E27FC236}">
                  <a16:creationId xmlns="" xmlns:a16="http://schemas.microsoft.com/office/drawing/2014/main" id="{E00C5390-4740-4143-A265-94D6739F671B}"/>
                </a:ext>
              </a:extLst>
            </p:cNvPr>
            <p:cNvSpPr txBox="1"/>
            <p:nvPr/>
          </p:nvSpPr>
          <p:spPr>
            <a:xfrm>
              <a:off x="3613427" y="356888"/>
              <a:ext cx="4965147" cy="523220"/>
            </a:xfrm>
            <a:prstGeom prst="rect">
              <a:avLst/>
            </a:prstGeom>
            <a:noFill/>
            <a:effectLst>
              <a:outerShdw blurRad="50800" dist="38100" dir="8100000" algn="tr" rotWithShape="0">
                <a:prstClr val="black">
                  <a:alpha val="40000"/>
                </a:prstClr>
              </a:outerShdw>
            </a:effectLst>
          </p:spPr>
          <p:txBody>
            <a:bodyPr wrap="square" rtlCol="0">
              <a:spAutoFit/>
            </a:bodyPr>
            <a:lstStyle/>
            <a:p>
              <a:pPr algn="ctr"/>
              <a:r>
                <a:rPr lang="zh-CN" altLang="en-US" sz="2800" b="1" dirty="0">
                  <a:solidFill>
                    <a:schemeClr val="bg1"/>
                  </a:solidFill>
                  <a:latin typeface="思源黑体 CN Bold" panose="020B0800000000000000" pitchFamily="34" charset="-122"/>
                  <a:ea typeface="思源黑体 CN Bold" panose="020B0800000000000000" pitchFamily="34" charset="-122"/>
                </a:rPr>
                <a:t>大数据时代的到来</a:t>
              </a:r>
            </a:p>
          </p:txBody>
        </p:sp>
      </p:grpSp>
      <p:grpSp>
        <p:nvGrpSpPr>
          <p:cNvPr id="38" name="组合 37">
            <a:extLst>
              <a:ext uri="{FF2B5EF4-FFF2-40B4-BE49-F238E27FC236}">
                <a16:creationId xmlns="" xmlns:a16="http://schemas.microsoft.com/office/drawing/2014/main" id="{329161CE-7770-4957-A836-30D8F47D6257}"/>
              </a:ext>
            </a:extLst>
          </p:cNvPr>
          <p:cNvGrpSpPr/>
          <p:nvPr/>
        </p:nvGrpSpPr>
        <p:grpSpPr>
          <a:xfrm>
            <a:off x="6096000" y="1260169"/>
            <a:ext cx="5434608" cy="3735420"/>
            <a:chOff x="6096000" y="1183969"/>
            <a:chExt cx="5434608" cy="3735420"/>
          </a:xfrm>
        </p:grpSpPr>
        <p:pic>
          <p:nvPicPr>
            <p:cNvPr id="36" name="图片 35" descr="abc3ba0c1e14eca4c872fcad9e85cb05">
              <a:extLst>
                <a:ext uri="{FF2B5EF4-FFF2-40B4-BE49-F238E27FC236}">
                  <a16:creationId xmlns="" xmlns:a16="http://schemas.microsoft.com/office/drawing/2014/main" id="{2F73C9B9-C0F5-4E5F-81E1-E7CBE74430E8}"/>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l="13648" t="24297" r="13835" b="25858"/>
            <a:stretch/>
          </p:blipFill>
          <p:spPr>
            <a:xfrm rot="10800000">
              <a:off x="6096000" y="1183969"/>
              <a:ext cx="5434608" cy="3735420"/>
            </a:xfrm>
            <a:prstGeom prst="rect">
              <a:avLst/>
            </a:prstGeom>
          </p:spPr>
        </p:pic>
        <p:sp>
          <p:nvSpPr>
            <p:cNvPr id="37" name="PA-object 5">
              <a:extLst>
                <a:ext uri="{FF2B5EF4-FFF2-40B4-BE49-F238E27FC236}">
                  <a16:creationId xmlns="" xmlns:a16="http://schemas.microsoft.com/office/drawing/2014/main" id="{B71E920C-1521-4813-9FE3-497A840CBAA7}"/>
                </a:ext>
              </a:extLst>
            </p:cNvPr>
            <p:cNvSpPr/>
            <p:nvPr>
              <p:custDataLst>
                <p:tags r:id="rId2"/>
              </p:custDataLst>
            </p:nvPr>
          </p:nvSpPr>
          <p:spPr>
            <a:xfrm>
              <a:off x="7232431" y="1902793"/>
              <a:ext cx="3128688" cy="2210197"/>
            </a:xfrm>
            <a:prstGeom prst="roundRect">
              <a:avLst>
                <a:gd name="adj" fmla="val 0"/>
              </a:avLst>
            </a:prstGeom>
            <a:blipFill>
              <a:blip r:embed="rId9" cstate="screen">
                <a:extLst>
                  <a:ext uri="{28A0092B-C50C-407E-A947-70E740481C1C}">
                    <a14:useLocalDpi xmlns:a14="http://schemas.microsoft.com/office/drawing/2010/main"/>
                  </a:ext>
                </a:extLst>
              </a:blip>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a:extLst>
              <a:ext uri="{FF2B5EF4-FFF2-40B4-BE49-F238E27FC236}">
                <a16:creationId xmlns="" xmlns:a16="http://schemas.microsoft.com/office/drawing/2014/main" id="{02E99FC7-DAC4-4195-9FE0-F5A06EDFD586}"/>
              </a:ext>
            </a:extLst>
          </p:cNvPr>
          <p:cNvGrpSpPr/>
          <p:nvPr/>
        </p:nvGrpSpPr>
        <p:grpSpPr>
          <a:xfrm>
            <a:off x="1094774" y="5110307"/>
            <a:ext cx="2490734" cy="776055"/>
            <a:chOff x="1247174" y="5110307"/>
            <a:chExt cx="2490734" cy="776055"/>
          </a:xfrm>
        </p:grpSpPr>
        <p:sp>
          <p:nvSpPr>
            <p:cNvPr id="40" name="箭头: 五边形 39">
              <a:extLst>
                <a:ext uri="{FF2B5EF4-FFF2-40B4-BE49-F238E27FC236}">
                  <a16:creationId xmlns="" xmlns:a16="http://schemas.microsoft.com/office/drawing/2014/main" id="{C3149879-2907-4C00-A546-2CC5CE2065EA}"/>
                </a:ext>
              </a:extLst>
            </p:cNvPr>
            <p:cNvSpPr/>
            <p:nvPr/>
          </p:nvSpPr>
          <p:spPr>
            <a:xfrm>
              <a:off x="1247174" y="5110307"/>
              <a:ext cx="2490734" cy="776055"/>
            </a:xfrm>
            <a:prstGeom prst="homePlate">
              <a:avLst>
                <a:gd name="adj" fmla="val 54410"/>
              </a:avLst>
            </a:prstGeom>
            <a:gradFill flip="none" rotWithShape="1">
              <a:gsLst>
                <a:gs pos="0">
                  <a:schemeClr val="accent3">
                    <a:alpha val="0"/>
                  </a:schemeClr>
                </a:gs>
                <a:gs pos="100000">
                  <a:schemeClr val="accent3">
                    <a:alpha val="50000"/>
                  </a:schemeClr>
                </a:gs>
                <a:gs pos="47000">
                  <a:schemeClr val="accent3">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41" name="文本框 40">
              <a:extLst>
                <a:ext uri="{FF2B5EF4-FFF2-40B4-BE49-F238E27FC236}">
                  <a16:creationId xmlns="" xmlns:a16="http://schemas.microsoft.com/office/drawing/2014/main" id="{1C4C20A1-10E6-4AF8-812D-CEBC2A1171ED}"/>
                </a:ext>
              </a:extLst>
            </p:cNvPr>
            <p:cNvSpPr txBox="1"/>
            <p:nvPr/>
          </p:nvSpPr>
          <p:spPr>
            <a:xfrm>
              <a:off x="1701512" y="5289001"/>
              <a:ext cx="1582057" cy="400110"/>
            </a:xfrm>
            <a:prstGeom prst="rect">
              <a:avLst/>
            </a:prstGeom>
            <a:noFill/>
            <a:ln>
              <a:noFill/>
            </a:ln>
          </p:spPr>
          <p:txBody>
            <a:bodyPr wrap="square" rtlCol="0">
              <a:spAutoFit/>
            </a:bodyPr>
            <a:lstStyle/>
            <a:p>
              <a:pPr algn="ctr"/>
              <a:r>
                <a:rPr lang="zh-CN" altLang="en-US" sz="2000" dirty="0">
                  <a:solidFill>
                    <a:schemeClr val="bg1"/>
                  </a:solidFill>
                  <a:latin typeface="思源黑体 CN Bold" panose="020B0800000000000000" pitchFamily="34" charset="-122"/>
                  <a:ea typeface="思源黑体 CN Bold" panose="020B0800000000000000" pitchFamily="34" charset="-122"/>
                </a:rPr>
                <a:t>大型机</a:t>
              </a:r>
            </a:p>
          </p:txBody>
        </p:sp>
      </p:grpSp>
      <p:grpSp>
        <p:nvGrpSpPr>
          <p:cNvPr id="56" name="组合 55">
            <a:extLst>
              <a:ext uri="{FF2B5EF4-FFF2-40B4-BE49-F238E27FC236}">
                <a16:creationId xmlns="" xmlns:a16="http://schemas.microsoft.com/office/drawing/2014/main" id="{AE8A7454-896C-4EE8-9A9D-A2BFC660CD57}"/>
              </a:ext>
            </a:extLst>
          </p:cNvPr>
          <p:cNvGrpSpPr/>
          <p:nvPr/>
        </p:nvGrpSpPr>
        <p:grpSpPr>
          <a:xfrm>
            <a:off x="3016373" y="5110307"/>
            <a:ext cx="2490734" cy="776055"/>
            <a:chOff x="3168773" y="5110307"/>
            <a:chExt cx="2490734" cy="776055"/>
          </a:xfrm>
        </p:grpSpPr>
        <p:sp>
          <p:nvSpPr>
            <p:cNvPr id="44" name="箭头: 五边形 43">
              <a:extLst>
                <a:ext uri="{FF2B5EF4-FFF2-40B4-BE49-F238E27FC236}">
                  <a16:creationId xmlns="" xmlns:a16="http://schemas.microsoft.com/office/drawing/2014/main" id="{BC980D82-CEAA-4ECC-AD6D-2E3D41B03278}"/>
                </a:ext>
              </a:extLst>
            </p:cNvPr>
            <p:cNvSpPr/>
            <p:nvPr/>
          </p:nvSpPr>
          <p:spPr>
            <a:xfrm>
              <a:off x="3168773" y="5110307"/>
              <a:ext cx="2490734" cy="776055"/>
            </a:xfrm>
            <a:prstGeom prst="homePlate">
              <a:avLst>
                <a:gd name="adj" fmla="val 54410"/>
              </a:avLst>
            </a:prstGeom>
            <a:gradFill flip="none" rotWithShape="1">
              <a:gsLst>
                <a:gs pos="0">
                  <a:schemeClr val="accent3">
                    <a:alpha val="0"/>
                  </a:schemeClr>
                </a:gs>
                <a:gs pos="100000">
                  <a:schemeClr val="accent3">
                    <a:alpha val="50000"/>
                  </a:schemeClr>
                </a:gs>
                <a:gs pos="47000">
                  <a:schemeClr val="accent3">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48" name="文本框 47">
              <a:extLst>
                <a:ext uri="{FF2B5EF4-FFF2-40B4-BE49-F238E27FC236}">
                  <a16:creationId xmlns="" xmlns:a16="http://schemas.microsoft.com/office/drawing/2014/main" id="{31D93E49-917D-48D9-AD3D-62775D9F3527}"/>
                </a:ext>
              </a:extLst>
            </p:cNvPr>
            <p:cNvSpPr txBox="1"/>
            <p:nvPr/>
          </p:nvSpPr>
          <p:spPr>
            <a:xfrm>
              <a:off x="3743589" y="5289001"/>
              <a:ext cx="1582057" cy="400110"/>
            </a:xfrm>
            <a:prstGeom prst="rect">
              <a:avLst/>
            </a:prstGeom>
            <a:noFill/>
            <a:ln>
              <a:noFill/>
            </a:ln>
          </p:spPr>
          <p:txBody>
            <a:bodyPr wrap="square" rtlCol="0">
              <a:spAutoFit/>
            </a:bodyPr>
            <a:lstStyle/>
            <a:p>
              <a:pPr algn="ctr"/>
              <a:r>
                <a:rPr lang="zh-CN" altLang="en-US" sz="2000" dirty="0">
                  <a:solidFill>
                    <a:schemeClr val="bg1"/>
                  </a:solidFill>
                  <a:latin typeface="思源黑体 CN Bold" panose="020B0800000000000000" pitchFamily="34" charset="-122"/>
                  <a:ea typeface="思源黑体 CN Bold" panose="020B0800000000000000" pitchFamily="34" charset="-122"/>
                </a:rPr>
                <a:t>小型机 </a:t>
              </a:r>
            </a:p>
          </p:txBody>
        </p:sp>
      </p:grpSp>
      <p:grpSp>
        <p:nvGrpSpPr>
          <p:cNvPr id="57" name="组合 56">
            <a:extLst>
              <a:ext uri="{FF2B5EF4-FFF2-40B4-BE49-F238E27FC236}">
                <a16:creationId xmlns="" xmlns:a16="http://schemas.microsoft.com/office/drawing/2014/main" id="{F34B7268-0B69-4DC7-B6FD-24EA4336CB0C}"/>
              </a:ext>
            </a:extLst>
          </p:cNvPr>
          <p:cNvGrpSpPr/>
          <p:nvPr/>
        </p:nvGrpSpPr>
        <p:grpSpPr>
          <a:xfrm>
            <a:off x="4937972" y="5110307"/>
            <a:ext cx="2490734" cy="776055"/>
            <a:chOff x="5090372" y="5110307"/>
            <a:chExt cx="2490734" cy="776055"/>
          </a:xfrm>
        </p:grpSpPr>
        <p:sp>
          <p:nvSpPr>
            <p:cNvPr id="45" name="箭头: 五边形 44">
              <a:extLst>
                <a:ext uri="{FF2B5EF4-FFF2-40B4-BE49-F238E27FC236}">
                  <a16:creationId xmlns="" xmlns:a16="http://schemas.microsoft.com/office/drawing/2014/main" id="{6ED7807A-C711-4D29-AECF-8281F97C44B5}"/>
                </a:ext>
              </a:extLst>
            </p:cNvPr>
            <p:cNvSpPr/>
            <p:nvPr/>
          </p:nvSpPr>
          <p:spPr>
            <a:xfrm>
              <a:off x="5090372" y="5110307"/>
              <a:ext cx="2490734" cy="776055"/>
            </a:xfrm>
            <a:prstGeom prst="homePlate">
              <a:avLst>
                <a:gd name="adj" fmla="val 54410"/>
              </a:avLst>
            </a:prstGeom>
            <a:gradFill flip="none" rotWithShape="1">
              <a:gsLst>
                <a:gs pos="0">
                  <a:schemeClr val="accent3">
                    <a:alpha val="0"/>
                  </a:schemeClr>
                </a:gs>
                <a:gs pos="100000">
                  <a:schemeClr val="accent3">
                    <a:alpha val="50000"/>
                  </a:schemeClr>
                </a:gs>
                <a:gs pos="47000">
                  <a:schemeClr val="accent3">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49" name="文本框 48">
              <a:extLst>
                <a:ext uri="{FF2B5EF4-FFF2-40B4-BE49-F238E27FC236}">
                  <a16:creationId xmlns="" xmlns:a16="http://schemas.microsoft.com/office/drawing/2014/main" id="{402A9C1B-3E5A-4317-A37E-113FA4BC96DC}"/>
                </a:ext>
              </a:extLst>
            </p:cNvPr>
            <p:cNvSpPr txBox="1"/>
            <p:nvPr/>
          </p:nvSpPr>
          <p:spPr>
            <a:xfrm>
              <a:off x="5669088" y="5289001"/>
              <a:ext cx="1582057" cy="400110"/>
            </a:xfrm>
            <a:prstGeom prst="rect">
              <a:avLst/>
            </a:prstGeom>
            <a:noFill/>
            <a:ln>
              <a:noFill/>
            </a:ln>
          </p:spPr>
          <p:txBody>
            <a:bodyPr wrap="square" rtlCol="0">
              <a:spAutoFit/>
            </a:bodyPr>
            <a:lstStyle/>
            <a:p>
              <a:pPr algn="ctr"/>
              <a:r>
                <a:rPr lang="zh-CN" altLang="en-US" sz="2000" dirty="0">
                  <a:solidFill>
                    <a:schemeClr val="bg1"/>
                  </a:solidFill>
                  <a:latin typeface="思源黑体 CN Bold" panose="020B0800000000000000" pitchFamily="34" charset="-122"/>
                  <a:ea typeface="思源黑体 CN Bold" panose="020B0800000000000000" pitchFamily="34" charset="-122"/>
                </a:rPr>
                <a:t>个人电脑</a:t>
              </a:r>
            </a:p>
          </p:txBody>
        </p:sp>
      </p:grpSp>
      <p:grpSp>
        <p:nvGrpSpPr>
          <p:cNvPr id="58" name="组合 57">
            <a:extLst>
              <a:ext uri="{FF2B5EF4-FFF2-40B4-BE49-F238E27FC236}">
                <a16:creationId xmlns="" xmlns:a16="http://schemas.microsoft.com/office/drawing/2014/main" id="{23DC31EF-B193-4506-81F4-CFC686FB05AB}"/>
              </a:ext>
            </a:extLst>
          </p:cNvPr>
          <p:cNvGrpSpPr/>
          <p:nvPr/>
        </p:nvGrpSpPr>
        <p:grpSpPr>
          <a:xfrm>
            <a:off x="6859571" y="5110307"/>
            <a:ext cx="2490734" cy="776055"/>
            <a:chOff x="7011971" y="5110307"/>
            <a:chExt cx="2490734" cy="776055"/>
          </a:xfrm>
        </p:grpSpPr>
        <p:sp>
          <p:nvSpPr>
            <p:cNvPr id="46" name="箭头: 五边形 45">
              <a:extLst>
                <a:ext uri="{FF2B5EF4-FFF2-40B4-BE49-F238E27FC236}">
                  <a16:creationId xmlns="" xmlns:a16="http://schemas.microsoft.com/office/drawing/2014/main" id="{26D42CC0-A800-448F-8881-72A10ABEA27C}"/>
                </a:ext>
              </a:extLst>
            </p:cNvPr>
            <p:cNvSpPr/>
            <p:nvPr/>
          </p:nvSpPr>
          <p:spPr>
            <a:xfrm>
              <a:off x="7011971" y="5110307"/>
              <a:ext cx="2490734" cy="776055"/>
            </a:xfrm>
            <a:prstGeom prst="homePlate">
              <a:avLst>
                <a:gd name="adj" fmla="val 54410"/>
              </a:avLst>
            </a:prstGeom>
            <a:gradFill flip="none" rotWithShape="1">
              <a:gsLst>
                <a:gs pos="0">
                  <a:schemeClr val="accent3">
                    <a:alpha val="0"/>
                  </a:schemeClr>
                </a:gs>
                <a:gs pos="100000">
                  <a:schemeClr val="accent3">
                    <a:alpha val="50000"/>
                  </a:schemeClr>
                </a:gs>
                <a:gs pos="47000">
                  <a:schemeClr val="accent3">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52" name="文本框 51">
              <a:extLst>
                <a:ext uri="{FF2B5EF4-FFF2-40B4-BE49-F238E27FC236}">
                  <a16:creationId xmlns="" xmlns:a16="http://schemas.microsoft.com/office/drawing/2014/main" id="{7F729FCF-A42F-4822-BE27-F2A413208CF0}"/>
                </a:ext>
              </a:extLst>
            </p:cNvPr>
            <p:cNvSpPr txBox="1"/>
            <p:nvPr/>
          </p:nvSpPr>
          <p:spPr>
            <a:xfrm>
              <a:off x="7659912" y="5289001"/>
              <a:ext cx="1582057" cy="400110"/>
            </a:xfrm>
            <a:prstGeom prst="rect">
              <a:avLst/>
            </a:prstGeom>
            <a:noFill/>
            <a:ln>
              <a:noFill/>
            </a:ln>
          </p:spPr>
          <p:txBody>
            <a:bodyPr wrap="square" rtlCol="0">
              <a:spAutoFit/>
            </a:bodyPr>
            <a:lstStyle/>
            <a:p>
              <a:pPr algn="ctr"/>
              <a:r>
                <a:rPr lang="zh-CN" altLang="en-US" sz="2000" dirty="0">
                  <a:solidFill>
                    <a:schemeClr val="bg1"/>
                  </a:solidFill>
                  <a:latin typeface="思源黑体 CN Bold" panose="020B0800000000000000" pitchFamily="34" charset="-122"/>
                  <a:ea typeface="思源黑体 CN Bold" panose="020B0800000000000000" pitchFamily="34" charset="-122"/>
                </a:rPr>
                <a:t>互联网</a:t>
              </a:r>
            </a:p>
          </p:txBody>
        </p:sp>
      </p:grpSp>
      <p:grpSp>
        <p:nvGrpSpPr>
          <p:cNvPr id="59" name="组合 58">
            <a:extLst>
              <a:ext uri="{FF2B5EF4-FFF2-40B4-BE49-F238E27FC236}">
                <a16:creationId xmlns="" xmlns:a16="http://schemas.microsoft.com/office/drawing/2014/main" id="{59A48A3C-50F6-4EF7-BF0B-B3B25684BE36}"/>
              </a:ext>
            </a:extLst>
          </p:cNvPr>
          <p:cNvGrpSpPr/>
          <p:nvPr/>
        </p:nvGrpSpPr>
        <p:grpSpPr>
          <a:xfrm>
            <a:off x="8781170" y="5110307"/>
            <a:ext cx="2490734" cy="776055"/>
            <a:chOff x="8933570" y="5110307"/>
            <a:chExt cx="2490734" cy="776055"/>
          </a:xfrm>
        </p:grpSpPr>
        <p:sp>
          <p:nvSpPr>
            <p:cNvPr id="47" name="箭头: 五边形 46">
              <a:extLst>
                <a:ext uri="{FF2B5EF4-FFF2-40B4-BE49-F238E27FC236}">
                  <a16:creationId xmlns="" xmlns:a16="http://schemas.microsoft.com/office/drawing/2014/main" id="{0EFA54F6-2627-4271-B43D-98DF4AFF48B1}"/>
                </a:ext>
              </a:extLst>
            </p:cNvPr>
            <p:cNvSpPr/>
            <p:nvPr/>
          </p:nvSpPr>
          <p:spPr>
            <a:xfrm>
              <a:off x="8933570" y="5110307"/>
              <a:ext cx="2490734" cy="776055"/>
            </a:xfrm>
            <a:prstGeom prst="homePlate">
              <a:avLst>
                <a:gd name="adj" fmla="val 54410"/>
              </a:avLst>
            </a:prstGeom>
            <a:gradFill flip="none" rotWithShape="1">
              <a:gsLst>
                <a:gs pos="0">
                  <a:schemeClr val="accent3">
                    <a:alpha val="0"/>
                  </a:schemeClr>
                </a:gs>
                <a:gs pos="100000">
                  <a:schemeClr val="accent3">
                    <a:alpha val="50000"/>
                  </a:schemeClr>
                </a:gs>
                <a:gs pos="47000">
                  <a:schemeClr val="accent3">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54" name="文本框 53">
              <a:extLst>
                <a:ext uri="{FF2B5EF4-FFF2-40B4-BE49-F238E27FC236}">
                  <a16:creationId xmlns="" xmlns:a16="http://schemas.microsoft.com/office/drawing/2014/main" id="{99467354-6BD4-4753-B7A9-F0650C3A0D61}"/>
                </a:ext>
              </a:extLst>
            </p:cNvPr>
            <p:cNvSpPr txBox="1"/>
            <p:nvPr/>
          </p:nvSpPr>
          <p:spPr>
            <a:xfrm>
              <a:off x="9581511" y="5289001"/>
              <a:ext cx="1582057" cy="400110"/>
            </a:xfrm>
            <a:prstGeom prst="rect">
              <a:avLst/>
            </a:prstGeom>
            <a:noFill/>
            <a:ln>
              <a:noFill/>
            </a:ln>
          </p:spPr>
          <p:txBody>
            <a:bodyPr wrap="square" rtlCol="0">
              <a:spAutoFit/>
            </a:bodyPr>
            <a:lstStyle/>
            <a:p>
              <a:pPr algn="ctr"/>
              <a:r>
                <a:rPr lang="zh-CN" altLang="en-US" sz="2000" dirty="0">
                  <a:solidFill>
                    <a:schemeClr val="bg1"/>
                  </a:solidFill>
                  <a:latin typeface="思源黑体 CN Bold" panose="020B0800000000000000" pitchFamily="34" charset="-122"/>
                  <a:ea typeface="思源黑体 CN Bold" panose="020B0800000000000000" pitchFamily="34" charset="-122"/>
                </a:rPr>
                <a:t>移动互联网 </a:t>
              </a:r>
            </a:p>
          </p:txBody>
        </p:sp>
      </p:grpSp>
    </p:spTree>
    <p:extLst>
      <p:ext uri="{BB962C8B-B14F-4D97-AF65-F5344CB8AC3E}">
        <p14:creationId xmlns:p14="http://schemas.microsoft.com/office/powerpoint/2010/main" val="1086538108"/>
      </p:ext>
    </p:extLst>
  </p:cSld>
  <p:clrMapOvr>
    <a:masterClrMapping/>
  </p:clrMapOvr>
  <mc:AlternateContent xmlns:mc="http://schemas.openxmlformats.org/markup-compatibility/2006" xmlns:p14="http://schemas.microsoft.com/office/powerpoint/2010/main">
    <mc:Choice Requires="p14">
      <p:transition spd="slow" p14:dur="1500" advTm="3500">
        <p:random/>
      </p:transition>
    </mc:Choice>
    <mc:Fallback xmlns="">
      <p:transition spd="slow" advTm="3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barn(inVertical)">
                                      <p:cBhvr>
                                        <p:cTn id="7" dur="500"/>
                                        <p:tgtEl>
                                          <p:spTgt spid="39"/>
                                        </p:tgtEl>
                                      </p:cBhvr>
                                    </p:animEffect>
                                  </p:childTnLst>
                                </p:cTn>
                              </p:par>
                              <p:par>
                                <p:cTn id="8" presetID="16" presetClass="entr" presetSubtype="21" fill="hold"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barn(inVertical)">
                                      <p:cBhvr>
                                        <p:cTn id="10" dur="500"/>
                                        <p:tgtEl>
                                          <p:spTgt spid="38"/>
                                        </p:tgtEl>
                                      </p:cBhvr>
                                    </p:animEffect>
                                  </p:childTnLst>
                                </p:cTn>
                              </p:par>
                            </p:childTnLst>
                          </p:cTn>
                        </p:par>
                        <p:par>
                          <p:cTn id="11" fill="hold">
                            <p:stCondLst>
                              <p:cond delay="500"/>
                            </p:stCondLst>
                            <p:childTnLst>
                              <p:par>
                                <p:cTn id="12" presetID="2" presetClass="entr" presetSubtype="8" fill="hold" nodeType="afterEffect">
                                  <p:stCondLst>
                                    <p:cond delay="0"/>
                                  </p:stCondLst>
                                  <p:childTnLst>
                                    <p:set>
                                      <p:cBhvr>
                                        <p:cTn id="13" dur="1" fill="hold">
                                          <p:stCondLst>
                                            <p:cond delay="0"/>
                                          </p:stCondLst>
                                        </p:cTn>
                                        <p:tgtEl>
                                          <p:spTgt spid="59"/>
                                        </p:tgtEl>
                                        <p:attrNameLst>
                                          <p:attrName>style.visibility</p:attrName>
                                        </p:attrNameLst>
                                      </p:cBhvr>
                                      <p:to>
                                        <p:strVal val="visible"/>
                                      </p:to>
                                    </p:set>
                                    <p:anim calcmode="lin" valueType="num">
                                      <p:cBhvr additive="base">
                                        <p:cTn id="14" dur="500" fill="hold"/>
                                        <p:tgtEl>
                                          <p:spTgt spid="59"/>
                                        </p:tgtEl>
                                        <p:attrNameLst>
                                          <p:attrName>ppt_x</p:attrName>
                                        </p:attrNameLst>
                                      </p:cBhvr>
                                      <p:tavLst>
                                        <p:tav tm="0">
                                          <p:val>
                                            <p:strVal val="0-#ppt_w/2"/>
                                          </p:val>
                                        </p:tav>
                                        <p:tav tm="100000">
                                          <p:val>
                                            <p:strVal val="#ppt_x"/>
                                          </p:val>
                                        </p:tav>
                                      </p:tavLst>
                                    </p:anim>
                                    <p:anim calcmode="lin" valueType="num">
                                      <p:cBhvr additive="base">
                                        <p:cTn id="15" dur="500" fill="hold"/>
                                        <p:tgtEl>
                                          <p:spTgt spid="59"/>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 presetClass="entr" presetSubtype="8" fill="hold" nodeType="afterEffect">
                                  <p:stCondLst>
                                    <p:cond delay="0"/>
                                  </p:stCondLst>
                                  <p:childTnLst>
                                    <p:set>
                                      <p:cBhvr>
                                        <p:cTn id="18" dur="1" fill="hold">
                                          <p:stCondLst>
                                            <p:cond delay="0"/>
                                          </p:stCondLst>
                                        </p:cTn>
                                        <p:tgtEl>
                                          <p:spTgt spid="58"/>
                                        </p:tgtEl>
                                        <p:attrNameLst>
                                          <p:attrName>style.visibility</p:attrName>
                                        </p:attrNameLst>
                                      </p:cBhvr>
                                      <p:to>
                                        <p:strVal val="visible"/>
                                      </p:to>
                                    </p:set>
                                    <p:anim calcmode="lin" valueType="num">
                                      <p:cBhvr additive="base">
                                        <p:cTn id="19" dur="500" fill="hold"/>
                                        <p:tgtEl>
                                          <p:spTgt spid="58"/>
                                        </p:tgtEl>
                                        <p:attrNameLst>
                                          <p:attrName>ppt_x</p:attrName>
                                        </p:attrNameLst>
                                      </p:cBhvr>
                                      <p:tavLst>
                                        <p:tav tm="0">
                                          <p:val>
                                            <p:strVal val="0-#ppt_w/2"/>
                                          </p:val>
                                        </p:tav>
                                        <p:tav tm="100000">
                                          <p:val>
                                            <p:strVal val="#ppt_x"/>
                                          </p:val>
                                        </p:tav>
                                      </p:tavLst>
                                    </p:anim>
                                    <p:anim calcmode="lin" valueType="num">
                                      <p:cBhvr additive="base">
                                        <p:cTn id="20" dur="500" fill="hold"/>
                                        <p:tgtEl>
                                          <p:spTgt spid="58"/>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2" presetClass="entr" presetSubtype="8" fill="hold" nodeType="afterEffect">
                                  <p:stCondLst>
                                    <p:cond delay="0"/>
                                  </p:stCondLst>
                                  <p:childTnLst>
                                    <p:set>
                                      <p:cBhvr>
                                        <p:cTn id="23" dur="1" fill="hold">
                                          <p:stCondLst>
                                            <p:cond delay="0"/>
                                          </p:stCondLst>
                                        </p:cTn>
                                        <p:tgtEl>
                                          <p:spTgt spid="57"/>
                                        </p:tgtEl>
                                        <p:attrNameLst>
                                          <p:attrName>style.visibility</p:attrName>
                                        </p:attrNameLst>
                                      </p:cBhvr>
                                      <p:to>
                                        <p:strVal val="visible"/>
                                      </p:to>
                                    </p:set>
                                    <p:anim calcmode="lin" valueType="num">
                                      <p:cBhvr additive="base">
                                        <p:cTn id="24" dur="500" fill="hold"/>
                                        <p:tgtEl>
                                          <p:spTgt spid="57"/>
                                        </p:tgtEl>
                                        <p:attrNameLst>
                                          <p:attrName>ppt_x</p:attrName>
                                        </p:attrNameLst>
                                      </p:cBhvr>
                                      <p:tavLst>
                                        <p:tav tm="0">
                                          <p:val>
                                            <p:strVal val="0-#ppt_w/2"/>
                                          </p:val>
                                        </p:tav>
                                        <p:tav tm="100000">
                                          <p:val>
                                            <p:strVal val="#ppt_x"/>
                                          </p:val>
                                        </p:tav>
                                      </p:tavLst>
                                    </p:anim>
                                    <p:anim calcmode="lin" valueType="num">
                                      <p:cBhvr additive="base">
                                        <p:cTn id="25" dur="500" fill="hold"/>
                                        <p:tgtEl>
                                          <p:spTgt spid="57"/>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2" presetClass="entr" presetSubtype="8" fill="hold" nodeType="afterEffect">
                                  <p:stCondLst>
                                    <p:cond delay="0"/>
                                  </p:stCondLst>
                                  <p:childTnLst>
                                    <p:set>
                                      <p:cBhvr>
                                        <p:cTn id="28" dur="1" fill="hold">
                                          <p:stCondLst>
                                            <p:cond delay="0"/>
                                          </p:stCondLst>
                                        </p:cTn>
                                        <p:tgtEl>
                                          <p:spTgt spid="56"/>
                                        </p:tgtEl>
                                        <p:attrNameLst>
                                          <p:attrName>style.visibility</p:attrName>
                                        </p:attrNameLst>
                                      </p:cBhvr>
                                      <p:to>
                                        <p:strVal val="visible"/>
                                      </p:to>
                                    </p:set>
                                    <p:anim calcmode="lin" valueType="num">
                                      <p:cBhvr additive="base">
                                        <p:cTn id="29" dur="500" fill="hold"/>
                                        <p:tgtEl>
                                          <p:spTgt spid="56"/>
                                        </p:tgtEl>
                                        <p:attrNameLst>
                                          <p:attrName>ppt_x</p:attrName>
                                        </p:attrNameLst>
                                      </p:cBhvr>
                                      <p:tavLst>
                                        <p:tav tm="0">
                                          <p:val>
                                            <p:strVal val="0-#ppt_w/2"/>
                                          </p:val>
                                        </p:tav>
                                        <p:tav tm="100000">
                                          <p:val>
                                            <p:strVal val="#ppt_x"/>
                                          </p:val>
                                        </p:tav>
                                      </p:tavLst>
                                    </p:anim>
                                    <p:anim calcmode="lin" valueType="num">
                                      <p:cBhvr additive="base">
                                        <p:cTn id="30" dur="500" fill="hold"/>
                                        <p:tgtEl>
                                          <p:spTgt spid="56"/>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2" presetClass="entr" presetSubtype="8" fill="hold" nodeType="afterEffect">
                                  <p:stCondLst>
                                    <p:cond delay="0"/>
                                  </p:stCondLst>
                                  <p:childTnLst>
                                    <p:set>
                                      <p:cBhvr>
                                        <p:cTn id="33" dur="1" fill="hold">
                                          <p:stCondLst>
                                            <p:cond delay="0"/>
                                          </p:stCondLst>
                                        </p:cTn>
                                        <p:tgtEl>
                                          <p:spTgt spid="55"/>
                                        </p:tgtEl>
                                        <p:attrNameLst>
                                          <p:attrName>style.visibility</p:attrName>
                                        </p:attrNameLst>
                                      </p:cBhvr>
                                      <p:to>
                                        <p:strVal val="visible"/>
                                      </p:to>
                                    </p:set>
                                    <p:anim calcmode="lin" valueType="num">
                                      <p:cBhvr additive="base">
                                        <p:cTn id="34" dur="500" fill="hold"/>
                                        <p:tgtEl>
                                          <p:spTgt spid="55"/>
                                        </p:tgtEl>
                                        <p:attrNameLst>
                                          <p:attrName>ppt_x</p:attrName>
                                        </p:attrNameLst>
                                      </p:cBhvr>
                                      <p:tavLst>
                                        <p:tav tm="0">
                                          <p:val>
                                            <p:strVal val="0-#ppt_w/2"/>
                                          </p:val>
                                        </p:tav>
                                        <p:tav tm="100000">
                                          <p:val>
                                            <p:strVal val="#ppt_x"/>
                                          </p:val>
                                        </p:tav>
                                      </p:tavLst>
                                    </p:anim>
                                    <p:anim calcmode="lin" valueType="num">
                                      <p:cBhvr additive="base">
                                        <p:cTn id="35" dur="5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D695A36F-65DE-4BA0-B27D-38DF64854EAF}"/>
              </a:ext>
            </a:extLst>
          </p:cNvPr>
          <p:cNvGrpSpPr/>
          <p:nvPr/>
        </p:nvGrpSpPr>
        <p:grpSpPr>
          <a:xfrm>
            <a:off x="3613427" y="282265"/>
            <a:ext cx="4965147" cy="609273"/>
            <a:chOff x="3613427" y="282265"/>
            <a:chExt cx="4965147" cy="609273"/>
          </a:xfrm>
        </p:grpSpPr>
        <p:pic>
          <p:nvPicPr>
            <p:cNvPr id="3" name="图片 2">
              <a:extLst>
                <a:ext uri="{FF2B5EF4-FFF2-40B4-BE49-F238E27FC236}">
                  <a16:creationId xmlns="" xmlns:a16="http://schemas.microsoft.com/office/drawing/2014/main" id="{4312625C-EC29-4849-86F1-F33EAD8EA86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V="1">
              <a:off x="3737908" y="282265"/>
              <a:ext cx="4716185" cy="609273"/>
            </a:xfrm>
            <a:prstGeom prst="rect">
              <a:avLst/>
            </a:prstGeom>
          </p:spPr>
        </p:pic>
        <p:sp>
          <p:nvSpPr>
            <p:cNvPr id="4" name="文本框 3">
              <a:extLst>
                <a:ext uri="{FF2B5EF4-FFF2-40B4-BE49-F238E27FC236}">
                  <a16:creationId xmlns="" xmlns:a16="http://schemas.microsoft.com/office/drawing/2014/main" id="{E00C5390-4740-4143-A265-94D6739F671B}"/>
                </a:ext>
              </a:extLst>
            </p:cNvPr>
            <p:cNvSpPr txBox="1"/>
            <p:nvPr/>
          </p:nvSpPr>
          <p:spPr>
            <a:xfrm>
              <a:off x="3613427" y="356888"/>
              <a:ext cx="4965147" cy="523220"/>
            </a:xfrm>
            <a:prstGeom prst="rect">
              <a:avLst/>
            </a:prstGeom>
            <a:noFill/>
            <a:effectLst>
              <a:outerShdw blurRad="50800" dist="38100" dir="8100000" algn="tr" rotWithShape="0">
                <a:prstClr val="black">
                  <a:alpha val="40000"/>
                </a:prstClr>
              </a:outerShdw>
            </a:effectLst>
          </p:spPr>
          <p:txBody>
            <a:bodyPr wrap="square" rtlCol="0">
              <a:spAutoFit/>
            </a:bodyPr>
            <a:lstStyle/>
            <a:p>
              <a:pPr algn="ctr"/>
              <a:r>
                <a:rPr lang="zh-CN" altLang="en-US" sz="2800" b="1" dirty="0">
                  <a:solidFill>
                    <a:schemeClr val="bg1"/>
                  </a:solidFill>
                  <a:latin typeface="思源黑体 CN Bold" panose="020B0800000000000000" pitchFamily="34" charset="-122"/>
                  <a:ea typeface="思源黑体 CN Bold" panose="020B0800000000000000" pitchFamily="34" charset="-122"/>
                </a:rPr>
                <a:t>大数据来源</a:t>
              </a:r>
            </a:p>
          </p:txBody>
        </p:sp>
      </p:grpSp>
      <p:grpSp>
        <p:nvGrpSpPr>
          <p:cNvPr id="70" name="组合 69">
            <a:extLst>
              <a:ext uri="{FF2B5EF4-FFF2-40B4-BE49-F238E27FC236}">
                <a16:creationId xmlns="" xmlns:a16="http://schemas.microsoft.com/office/drawing/2014/main" id="{42F5CC06-0DB4-4D08-9098-EBF9343CCD77}"/>
              </a:ext>
            </a:extLst>
          </p:cNvPr>
          <p:cNvGrpSpPr/>
          <p:nvPr/>
        </p:nvGrpSpPr>
        <p:grpSpPr>
          <a:xfrm>
            <a:off x="7192650" y="1952625"/>
            <a:ext cx="804661" cy="805334"/>
            <a:chOff x="7192650" y="1952625"/>
            <a:chExt cx="804661" cy="805334"/>
          </a:xfrm>
        </p:grpSpPr>
        <p:sp>
          <p:nvSpPr>
            <p:cNvPr id="5" name="Oval 38">
              <a:extLst>
                <a:ext uri="{FF2B5EF4-FFF2-40B4-BE49-F238E27FC236}">
                  <a16:creationId xmlns="" xmlns:a16="http://schemas.microsoft.com/office/drawing/2014/main" id="{1D66448E-467D-4552-818F-B5CF770FF6FE}"/>
                </a:ext>
              </a:extLst>
            </p:cNvPr>
            <p:cNvSpPr>
              <a:spLocks noChangeAspect="1"/>
            </p:cNvSpPr>
            <p:nvPr/>
          </p:nvSpPr>
          <p:spPr>
            <a:xfrm>
              <a:off x="7192650" y="1952625"/>
              <a:ext cx="804661" cy="805334"/>
            </a:xfrm>
            <a:prstGeom prst="ellipse">
              <a:avLst/>
            </a:prstGeom>
            <a:gradFill flip="none" rotWithShape="1">
              <a:gsLst>
                <a:gs pos="87000">
                  <a:schemeClr val="accent6">
                    <a:alpha val="40000"/>
                  </a:schemeClr>
                </a:gs>
                <a:gs pos="0">
                  <a:schemeClr val="accent3">
                    <a:alpha val="78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6" name="Oval 39">
              <a:extLst>
                <a:ext uri="{FF2B5EF4-FFF2-40B4-BE49-F238E27FC236}">
                  <a16:creationId xmlns="" xmlns:a16="http://schemas.microsoft.com/office/drawing/2014/main" id="{8E498F64-6E6B-48E3-9B52-A1CA0E78C4FC}"/>
                </a:ext>
              </a:extLst>
            </p:cNvPr>
            <p:cNvSpPr>
              <a:spLocks noChangeAspect="1"/>
            </p:cNvSpPr>
            <p:nvPr/>
          </p:nvSpPr>
          <p:spPr>
            <a:xfrm>
              <a:off x="7285496" y="2020149"/>
              <a:ext cx="618970" cy="619488"/>
            </a:xfrm>
            <a:prstGeom prst="ellipse">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rPr>
                <a:t>4</a:t>
              </a:r>
            </a:p>
          </p:txBody>
        </p:sp>
      </p:grpSp>
      <p:sp>
        <p:nvSpPr>
          <p:cNvPr id="7" name="Rectangle 3">
            <a:extLst>
              <a:ext uri="{FF2B5EF4-FFF2-40B4-BE49-F238E27FC236}">
                <a16:creationId xmlns="" xmlns:a16="http://schemas.microsoft.com/office/drawing/2014/main" id="{CF4AB1AE-278E-48ED-BA46-1250B49B7B9D}"/>
              </a:ext>
            </a:extLst>
          </p:cNvPr>
          <p:cNvSpPr txBox="1">
            <a:spLocks noChangeArrowheads="1"/>
          </p:cNvSpPr>
          <p:nvPr/>
        </p:nvSpPr>
        <p:spPr bwMode="auto">
          <a:xfrm flipH="1">
            <a:off x="8016941" y="2176058"/>
            <a:ext cx="2413252" cy="526811"/>
          </a:xfrm>
          <a:prstGeom prst="rect">
            <a:avLst/>
          </a:prstGeom>
          <a:noFill/>
          <a:extLst/>
        </p:spPr>
        <p:txBody>
          <a:bodyPr wrap="square" rtlCol="0">
            <a:spAutoFit/>
          </a:bodyPr>
          <a:lstStyle>
            <a:defPPr>
              <a:defRPr lang="zh-CN"/>
            </a:defPPr>
            <a:lvl1pPr algn="just">
              <a:lnSpc>
                <a:spcPts val="1800"/>
              </a:lnSpc>
              <a:defRPr sz="1000">
                <a:solidFill>
                  <a:schemeClr val="bg1">
                    <a:lumMod val="85000"/>
                  </a:schemeClr>
                </a:solidFill>
                <a:latin typeface="微软雅黑" panose="020B0503020204020204" pitchFamily="34" charset="-122"/>
                <a:ea typeface="微软雅黑" panose="020B0503020204020204" pitchFamily="34" charset="-122"/>
                <a:cs typeface="Lato Light"/>
              </a:defRPr>
            </a:lvl1pPr>
          </a:lstStyle>
          <a:p>
            <a:pPr algn="l"/>
            <a:r>
              <a:rPr lang="zh-CN" altLang="en-US" dirty="0">
                <a:latin typeface="+mn-ea"/>
                <a:ea typeface="+mn-ea"/>
              </a:rPr>
              <a:t>国内华大基因：海量生物信息数据存储能力已达到</a:t>
            </a:r>
            <a:r>
              <a:rPr lang="en-US" altLang="zh-CN" dirty="0">
                <a:latin typeface="+mn-ea"/>
                <a:ea typeface="+mn-ea"/>
              </a:rPr>
              <a:t>17PB</a:t>
            </a:r>
          </a:p>
        </p:txBody>
      </p:sp>
      <p:sp>
        <p:nvSpPr>
          <p:cNvPr id="8" name="TextBox 198">
            <a:extLst>
              <a:ext uri="{FF2B5EF4-FFF2-40B4-BE49-F238E27FC236}">
                <a16:creationId xmlns="" xmlns:a16="http://schemas.microsoft.com/office/drawing/2014/main" id="{BD81A5BF-17D4-47C2-B99E-13FA852EC81C}"/>
              </a:ext>
            </a:extLst>
          </p:cNvPr>
          <p:cNvSpPr txBox="1"/>
          <p:nvPr/>
        </p:nvSpPr>
        <p:spPr>
          <a:xfrm>
            <a:off x="8016941" y="1874105"/>
            <a:ext cx="2147935" cy="369332"/>
          </a:xfrm>
          <a:prstGeom prst="rect">
            <a:avLst/>
          </a:prstGeom>
        </p:spPr>
        <p:txBody>
          <a:bodyPr wrap="square" rtlCol="0">
            <a:spAutoFit/>
          </a:bodyPr>
          <a:lstStyle/>
          <a:p>
            <a:pPr>
              <a:buClr>
                <a:schemeClr val="tx1">
                  <a:lumMod val="85000"/>
                  <a:lumOff val="15000"/>
                </a:schemeClr>
              </a:buClr>
              <a:buSzPct val="105000"/>
            </a:pPr>
            <a:r>
              <a:rPr lang="zh-CN" altLang="en-US" dirty="0">
                <a:solidFill>
                  <a:schemeClr val="accent3"/>
                </a:solidFill>
                <a:latin typeface="思源黑体 CN Bold" panose="020B0800000000000000" pitchFamily="34" charset="-122"/>
                <a:ea typeface="思源黑体 CN Bold" panose="020B0800000000000000" pitchFamily="34" charset="-122"/>
              </a:rPr>
              <a:t>医疗健康</a:t>
            </a:r>
          </a:p>
        </p:txBody>
      </p:sp>
      <p:grpSp>
        <p:nvGrpSpPr>
          <p:cNvPr id="71" name="组合 70">
            <a:extLst>
              <a:ext uri="{FF2B5EF4-FFF2-40B4-BE49-F238E27FC236}">
                <a16:creationId xmlns="" xmlns:a16="http://schemas.microsoft.com/office/drawing/2014/main" id="{8EBA7823-7103-48EC-B91B-B213C5DBE3CF}"/>
              </a:ext>
            </a:extLst>
          </p:cNvPr>
          <p:cNvGrpSpPr/>
          <p:nvPr/>
        </p:nvGrpSpPr>
        <p:grpSpPr>
          <a:xfrm>
            <a:off x="7771695" y="3329234"/>
            <a:ext cx="804661" cy="805334"/>
            <a:chOff x="7771695" y="3329234"/>
            <a:chExt cx="804661" cy="805334"/>
          </a:xfrm>
        </p:grpSpPr>
        <p:sp>
          <p:nvSpPr>
            <p:cNvPr id="9" name="Oval 41">
              <a:extLst>
                <a:ext uri="{FF2B5EF4-FFF2-40B4-BE49-F238E27FC236}">
                  <a16:creationId xmlns="" xmlns:a16="http://schemas.microsoft.com/office/drawing/2014/main" id="{512E9A82-3CF9-4E29-87CB-E0883ABD3A84}"/>
                </a:ext>
              </a:extLst>
            </p:cNvPr>
            <p:cNvSpPr>
              <a:spLocks noChangeAspect="1"/>
            </p:cNvSpPr>
            <p:nvPr/>
          </p:nvSpPr>
          <p:spPr>
            <a:xfrm>
              <a:off x="7771695" y="3329234"/>
              <a:ext cx="804661" cy="805334"/>
            </a:xfrm>
            <a:prstGeom prst="ellipse">
              <a:avLst/>
            </a:prstGeom>
            <a:gradFill flip="none" rotWithShape="1">
              <a:gsLst>
                <a:gs pos="87000">
                  <a:schemeClr val="accent6">
                    <a:alpha val="40000"/>
                  </a:schemeClr>
                </a:gs>
                <a:gs pos="0">
                  <a:schemeClr val="accent3">
                    <a:alpha val="78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0" name="Oval 42">
              <a:extLst>
                <a:ext uri="{FF2B5EF4-FFF2-40B4-BE49-F238E27FC236}">
                  <a16:creationId xmlns="" xmlns:a16="http://schemas.microsoft.com/office/drawing/2014/main" id="{FE7627A4-76D2-4BEF-AED4-5D6D601474A0}"/>
                </a:ext>
              </a:extLst>
            </p:cNvPr>
            <p:cNvSpPr>
              <a:spLocks noChangeAspect="1"/>
            </p:cNvSpPr>
            <p:nvPr/>
          </p:nvSpPr>
          <p:spPr>
            <a:xfrm>
              <a:off x="7864541" y="3396758"/>
              <a:ext cx="618970" cy="619488"/>
            </a:xfrm>
            <a:prstGeom prst="ellipse">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rPr>
                <a:t>5</a:t>
              </a:r>
            </a:p>
          </p:txBody>
        </p:sp>
      </p:grpSp>
      <p:sp>
        <p:nvSpPr>
          <p:cNvPr id="11" name="Rectangle 3">
            <a:extLst>
              <a:ext uri="{FF2B5EF4-FFF2-40B4-BE49-F238E27FC236}">
                <a16:creationId xmlns="" xmlns:a16="http://schemas.microsoft.com/office/drawing/2014/main" id="{9A5EF58E-D263-485F-AFCD-0CC42E97A4BA}"/>
              </a:ext>
            </a:extLst>
          </p:cNvPr>
          <p:cNvSpPr txBox="1">
            <a:spLocks noChangeArrowheads="1"/>
          </p:cNvSpPr>
          <p:nvPr/>
        </p:nvSpPr>
        <p:spPr bwMode="auto">
          <a:xfrm flipH="1">
            <a:off x="8589056" y="3619472"/>
            <a:ext cx="2413252" cy="526811"/>
          </a:xfrm>
          <a:prstGeom prst="rect">
            <a:avLst/>
          </a:prstGeom>
          <a:noFill/>
          <a:extLst/>
        </p:spPr>
        <p:txBody>
          <a:bodyPr wrap="square" rtlCol="0">
            <a:spAutoFit/>
          </a:bodyPr>
          <a:lstStyle>
            <a:defPPr>
              <a:defRPr lang="zh-CN"/>
            </a:defPPr>
            <a:lvl1pPr algn="just">
              <a:lnSpc>
                <a:spcPts val="1800"/>
              </a:lnSpc>
              <a:defRPr sz="1000">
                <a:solidFill>
                  <a:schemeClr val="bg1">
                    <a:lumMod val="85000"/>
                  </a:schemeClr>
                </a:solidFill>
                <a:latin typeface="微软雅黑" panose="020B0503020204020204" pitchFamily="34" charset="-122"/>
                <a:ea typeface="微软雅黑" panose="020B0503020204020204" pitchFamily="34" charset="-122"/>
                <a:cs typeface="Lato Light"/>
              </a:defRPr>
            </a:lvl1pPr>
          </a:lstStyle>
          <a:p>
            <a:pPr algn="l"/>
            <a:r>
              <a:rPr lang="zh-CN" altLang="en-US" dirty="0">
                <a:latin typeface="+mn-ea"/>
                <a:ea typeface="+mn-ea"/>
              </a:rPr>
              <a:t>中国气象局国家气象信息中心报道：全球气象数据已超过</a:t>
            </a:r>
            <a:r>
              <a:rPr lang="en-US" altLang="zh-CN" dirty="0">
                <a:latin typeface="+mn-ea"/>
                <a:ea typeface="+mn-ea"/>
              </a:rPr>
              <a:t>10PB</a:t>
            </a:r>
            <a:r>
              <a:rPr lang="zh-CN" altLang="en-US" dirty="0">
                <a:latin typeface="+mn-ea"/>
                <a:ea typeface="+mn-ea"/>
              </a:rPr>
              <a:t>，年增长率</a:t>
            </a:r>
            <a:r>
              <a:rPr lang="en-US" altLang="zh-CN" dirty="0">
                <a:latin typeface="+mn-ea"/>
                <a:ea typeface="+mn-ea"/>
              </a:rPr>
              <a:t>50%</a:t>
            </a:r>
          </a:p>
        </p:txBody>
      </p:sp>
      <p:sp>
        <p:nvSpPr>
          <p:cNvPr id="12" name="TextBox 198">
            <a:extLst>
              <a:ext uri="{FF2B5EF4-FFF2-40B4-BE49-F238E27FC236}">
                <a16:creationId xmlns="" xmlns:a16="http://schemas.microsoft.com/office/drawing/2014/main" id="{EE3257FB-F11F-4884-8906-7547EBBCD96F}"/>
              </a:ext>
            </a:extLst>
          </p:cNvPr>
          <p:cNvSpPr txBox="1"/>
          <p:nvPr/>
        </p:nvSpPr>
        <p:spPr>
          <a:xfrm>
            <a:off x="8589056" y="3317519"/>
            <a:ext cx="2147935" cy="369332"/>
          </a:xfrm>
          <a:prstGeom prst="rect">
            <a:avLst/>
          </a:prstGeom>
        </p:spPr>
        <p:txBody>
          <a:bodyPr wrap="square" rtlCol="0">
            <a:spAutoFit/>
          </a:bodyPr>
          <a:lstStyle/>
          <a:p>
            <a:pPr>
              <a:buClr>
                <a:schemeClr val="tx1">
                  <a:lumMod val="85000"/>
                  <a:lumOff val="15000"/>
                </a:schemeClr>
              </a:buClr>
              <a:buSzPct val="105000"/>
            </a:pPr>
            <a:r>
              <a:rPr lang="zh-CN" altLang="en-US" dirty="0">
                <a:solidFill>
                  <a:schemeClr val="accent3"/>
                </a:solidFill>
                <a:latin typeface="思源黑体 CN Bold" panose="020B0800000000000000" pitchFamily="34" charset="-122"/>
                <a:ea typeface="思源黑体 CN Bold" panose="020B0800000000000000" pitchFamily="34" charset="-122"/>
              </a:rPr>
              <a:t>气象</a:t>
            </a:r>
          </a:p>
        </p:txBody>
      </p:sp>
      <p:grpSp>
        <p:nvGrpSpPr>
          <p:cNvPr id="72" name="组合 71">
            <a:extLst>
              <a:ext uri="{FF2B5EF4-FFF2-40B4-BE49-F238E27FC236}">
                <a16:creationId xmlns="" xmlns:a16="http://schemas.microsoft.com/office/drawing/2014/main" id="{B2407AAF-61C2-4877-9DF7-54B1F0BC40F8}"/>
              </a:ext>
            </a:extLst>
          </p:cNvPr>
          <p:cNvGrpSpPr/>
          <p:nvPr/>
        </p:nvGrpSpPr>
        <p:grpSpPr>
          <a:xfrm>
            <a:off x="7186880" y="4696926"/>
            <a:ext cx="804661" cy="805334"/>
            <a:chOff x="7186880" y="4696926"/>
            <a:chExt cx="804661" cy="805334"/>
          </a:xfrm>
        </p:grpSpPr>
        <p:sp>
          <p:nvSpPr>
            <p:cNvPr id="13" name="Oval 44">
              <a:extLst>
                <a:ext uri="{FF2B5EF4-FFF2-40B4-BE49-F238E27FC236}">
                  <a16:creationId xmlns="" xmlns:a16="http://schemas.microsoft.com/office/drawing/2014/main" id="{D4A56F2D-9B1E-4BDF-9D1E-9E86EF8EA485}"/>
                </a:ext>
              </a:extLst>
            </p:cNvPr>
            <p:cNvSpPr>
              <a:spLocks noChangeAspect="1"/>
            </p:cNvSpPr>
            <p:nvPr/>
          </p:nvSpPr>
          <p:spPr>
            <a:xfrm>
              <a:off x="7186880" y="4696926"/>
              <a:ext cx="804661" cy="805334"/>
            </a:xfrm>
            <a:prstGeom prst="ellipse">
              <a:avLst/>
            </a:prstGeom>
            <a:gradFill flip="none" rotWithShape="1">
              <a:gsLst>
                <a:gs pos="87000">
                  <a:schemeClr val="accent6">
                    <a:alpha val="40000"/>
                  </a:schemeClr>
                </a:gs>
                <a:gs pos="0">
                  <a:schemeClr val="accent3">
                    <a:alpha val="78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4" name="Oval 45">
              <a:extLst>
                <a:ext uri="{FF2B5EF4-FFF2-40B4-BE49-F238E27FC236}">
                  <a16:creationId xmlns="" xmlns:a16="http://schemas.microsoft.com/office/drawing/2014/main" id="{8CBC950F-549C-48B2-B070-F1B8D3BC4851}"/>
                </a:ext>
              </a:extLst>
            </p:cNvPr>
            <p:cNvSpPr>
              <a:spLocks noChangeAspect="1"/>
            </p:cNvSpPr>
            <p:nvPr/>
          </p:nvSpPr>
          <p:spPr>
            <a:xfrm>
              <a:off x="7279726" y="4764450"/>
              <a:ext cx="618970" cy="619488"/>
            </a:xfrm>
            <a:prstGeom prst="ellipse">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rPr>
                <a:t>6</a:t>
              </a:r>
            </a:p>
          </p:txBody>
        </p:sp>
      </p:grpSp>
      <p:sp>
        <p:nvSpPr>
          <p:cNvPr id="15" name="Rectangle 3">
            <a:extLst>
              <a:ext uri="{FF2B5EF4-FFF2-40B4-BE49-F238E27FC236}">
                <a16:creationId xmlns="" xmlns:a16="http://schemas.microsoft.com/office/drawing/2014/main" id="{EDFBB75E-88A9-46CD-AAE0-C21D5E434062}"/>
              </a:ext>
            </a:extLst>
          </p:cNvPr>
          <p:cNvSpPr txBox="1">
            <a:spLocks noChangeArrowheads="1"/>
          </p:cNvSpPr>
          <p:nvPr/>
        </p:nvSpPr>
        <p:spPr bwMode="auto">
          <a:xfrm flipH="1">
            <a:off x="8016941" y="4990903"/>
            <a:ext cx="2413252" cy="761362"/>
          </a:xfrm>
          <a:prstGeom prst="rect">
            <a:avLst/>
          </a:prstGeom>
          <a:noFill/>
          <a:extLst/>
        </p:spPr>
        <p:txBody>
          <a:bodyPr wrap="square" rtlCol="0">
            <a:spAutoFit/>
          </a:bodyPr>
          <a:lstStyle>
            <a:defPPr>
              <a:defRPr lang="zh-CN"/>
            </a:defPPr>
            <a:lvl1pPr algn="just">
              <a:lnSpc>
                <a:spcPts val="1800"/>
              </a:lnSpc>
              <a:defRPr sz="1000">
                <a:solidFill>
                  <a:schemeClr val="bg1">
                    <a:lumMod val="85000"/>
                  </a:schemeClr>
                </a:solidFill>
                <a:latin typeface="微软雅黑" panose="020B0503020204020204" pitchFamily="34" charset="-122"/>
                <a:ea typeface="微软雅黑" panose="020B0503020204020204" pitchFamily="34" charset="-122"/>
                <a:cs typeface="Lato Light"/>
              </a:defRPr>
            </a:lvl1pPr>
          </a:lstStyle>
          <a:p>
            <a:pPr algn="l"/>
            <a:r>
              <a:rPr lang="en-US" altLang="zh-CN" dirty="0">
                <a:latin typeface="+mn-ea"/>
                <a:ea typeface="+mn-ea"/>
              </a:rPr>
              <a:t>《LSST</a:t>
            </a:r>
            <a:r>
              <a:rPr lang="zh-CN" altLang="en-US" dirty="0">
                <a:latin typeface="+mn-ea"/>
                <a:ea typeface="+mn-ea"/>
              </a:rPr>
              <a:t>数据管理</a:t>
            </a:r>
            <a:r>
              <a:rPr lang="en-US" altLang="zh-CN" dirty="0">
                <a:latin typeface="+mn-ea"/>
                <a:ea typeface="+mn-ea"/>
              </a:rPr>
              <a:t>》</a:t>
            </a:r>
            <a:r>
              <a:rPr lang="zh-CN" altLang="en-US" dirty="0">
                <a:latin typeface="+mn-ea"/>
                <a:ea typeface="+mn-ea"/>
              </a:rPr>
              <a:t>报道：美国大口径概要巡天望远镜数据量将会达到每年</a:t>
            </a:r>
            <a:r>
              <a:rPr lang="en-US" altLang="zh-CN" dirty="0">
                <a:latin typeface="+mn-ea"/>
                <a:ea typeface="+mn-ea"/>
              </a:rPr>
              <a:t>365×16TB</a:t>
            </a:r>
          </a:p>
        </p:txBody>
      </p:sp>
      <p:sp>
        <p:nvSpPr>
          <p:cNvPr id="16" name="TextBox 198">
            <a:extLst>
              <a:ext uri="{FF2B5EF4-FFF2-40B4-BE49-F238E27FC236}">
                <a16:creationId xmlns="" xmlns:a16="http://schemas.microsoft.com/office/drawing/2014/main" id="{B257CEE4-4AFF-4ED1-96FA-E611F7AC5A1A}"/>
              </a:ext>
            </a:extLst>
          </p:cNvPr>
          <p:cNvSpPr txBox="1"/>
          <p:nvPr/>
        </p:nvSpPr>
        <p:spPr>
          <a:xfrm>
            <a:off x="8016941" y="4688950"/>
            <a:ext cx="2147935" cy="369332"/>
          </a:xfrm>
          <a:prstGeom prst="rect">
            <a:avLst/>
          </a:prstGeom>
        </p:spPr>
        <p:txBody>
          <a:bodyPr wrap="square" rtlCol="0">
            <a:spAutoFit/>
          </a:bodyPr>
          <a:lstStyle/>
          <a:p>
            <a:pPr>
              <a:buClr>
                <a:schemeClr val="tx1">
                  <a:lumMod val="85000"/>
                  <a:lumOff val="15000"/>
                </a:schemeClr>
              </a:buClr>
              <a:buSzPct val="105000"/>
            </a:pPr>
            <a:r>
              <a:rPr lang="zh-CN" altLang="en-US" dirty="0">
                <a:solidFill>
                  <a:schemeClr val="accent3"/>
                </a:solidFill>
                <a:latin typeface="思源黑体 CN Bold" panose="020B0800000000000000" pitchFamily="34" charset="-122"/>
                <a:ea typeface="思源黑体 CN Bold" panose="020B0800000000000000" pitchFamily="34" charset="-122"/>
              </a:rPr>
              <a:t>天文</a:t>
            </a:r>
          </a:p>
        </p:txBody>
      </p:sp>
      <p:grpSp>
        <p:nvGrpSpPr>
          <p:cNvPr id="67" name="组合 66">
            <a:extLst>
              <a:ext uri="{FF2B5EF4-FFF2-40B4-BE49-F238E27FC236}">
                <a16:creationId xmlns="" xmlns:a16="http://schemas.microsoft.com/office/drawing/2014/main" id="{86B7187D-E3FB-4395-B0ED-D040220B7B46}"/>
              </a:ext>
            </a:extLst>
          </p:cNvPr>
          <p:cNvGrpSpPr/>
          <p:nvPr/>
        </p:nvGrpSpPr>
        <p:grpSpPr>
          <a:xfrm>
            <a:off x="4220414" y="1966808"/>
            <a:ext cx="804661" cy="805334"/>
            <a:chOff x="4220414" y="1966808"/>
            <a:chExt cx="804661" cy="805334"/>
          </a:xfrm>
        </p:grpSpPr>
        <p:sp>
          <p:nvSpPr>
            <p:cNvPr id="17" name="Oval 47">
              <a:extLst>
                <a:ext uri="{FF2B5EF4-FFF2-40B4-BE49-F238E27FC236}">
                  <a16:creationId xmlns="" xmlns:a16="http://schemas.microsoft.com/office/drawing/2014/main" id="{B3E14438-E8C2-4279-A8B3-CCBE8648E4B2}"/>
                </a:ext>
              </a:extLst>
            </p:cNvPr>
            <p:cNvSpPr>
              <a:spLocks noChangeAspect="1"/>
            </p:cNvSpPr>
            <p:nvPr/>
          </p:nvSpPr>
          <p:spPr>
            <a:xfrm>
              <a:off x="4220414" y="1966808"/>
              <a:ext cx="804661" cy="805334"/>
            </a:xfrm>
            <a:prstGeom prst="ellipse">
              <a:avLst/>
            </a:prstGeom>
            <a:gradFill flip="none" rotWithShape="1">
              <a:gsLst>
                <a:gs pos="87000">
                  <a:schemeClr val="accent6">
                    <a:alpha val="40000"/>
                  </a:schemeClr>
                </a:gs>
                <a:gs pos="0">
                  <a:schemeClr val="accent3">
                    <a:alpha val="78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8" name="Oval 48">
              <a:extLst>
                <a:ext uri="{FF2B5EF4-FFF2-40B4-BE49-F238E27FC236}">
                  <a16:creationId xmlns="" xmlns:a16="http://schemas.microsoft.com/office/drawing/2014/main" id="{0AFE1F91-97C6-410B-8F95-56F8C86E9952}"/>
                </a:ext>
              </a:extLst>
            </p:cNvPr>
            <p:cNvSpPr>
              <a:spLocks noChangeAspect="1"/>
            </p:cNvSpPr>
            <p:nvPr/>
          </p:nvSpPr>
          <p:spPr>
            <a:xfrm>
              <a:off x="4313258" y="2034332"/>
              <a:ext cx="618970" cy="619488"/>
            </a:xfrm>
            <a:prstGeom prst="ellipse">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rPr>
                <a:t>1</a:t>
              </a:r>
            </a:p>
          </p:txBody>
        </p:sp>
      </p:grpSp>
      <p:sp>
        <p:nvSpPr>
          <p:cNvPr id="19" name="Rectangle 3">
            <a:extLst>
              <a:ext uri="{FF2B5EF4-FFF2-40B4-BE49-F238E27FC236}">
                <a16:creationId xmlns="" xmlns:a16="http://schemas.microsoft.com/office/drawing/2014/main" id="{5516288A-9CF8-46A9-844C-E17AE799C51E}"/>
              </a:ext>
            </a:extLst>
          </p:cNvPr>
          <p:cNvSpPr txBox="1">
            <a:spLocks noChangeArrowheads="1"/>
          </p:cNvSpPr>
          <p:nvPr/>
        </p:nvSpPr>
        <p:spPr bwMode="auto">
          <a:xfrm flipH="1">
            <a:off x="1793519" y="2176058"/>
            <a:ext cx="2413252" cy="757643"/>
          </a:xfrm>
          <a:prstGeom prst="rect">
            <a:avLst/>
          </a:prstGeom>
          <a:noFill/>
          <a:extLst/>
        </p:spPr>
        <p:txBody>
          <a:bodyPr wrap="square" rtlCol="0">
            <a:spAutoFit/>
          </a:bodyPr>
          <a:lstStyle>
            <a:defPPr>
              <a:defRPr lang="zh-CN"/>
            </a:defPPr>
            <a:lvl1pPr algn="just">
              <a:lnSpc>
                <a:spcPts val="1800"/>
              </a:lnSpc>
              <a:defRPr sz="1000">
                <a:solidFill>
                  <a:schemeClr val="bg1">
                    <a:lumMod val="85000"/>
                  </a:schemeClr>
                </a:solidFill>
                <a:latin typeface="微软雅黑" panose="020B0503020204020204" pitchFamily="34" charset="-122"/>
                <a:ea typeface="微软雅黑" panose="020B0503020204020204" pitchFamily="34" charset="-122"/>
                <a:cs typeface="Lato Light"/>
              </a:defRPr>
            </a:lvl1pPr>
          </a:lstStyle>
          <a:p>
            <a:pPr algn="r"/>
            <a:r>
              <a:rPr lang="en-US" altLang="zh-CN" dirty="0">
                <a:latin typeface="+mn-ea"/>
                <a:ea typeface="+mn-ea"/>
              </a:rPr>
              <a:t>2011</a:t>
            </a:r>
            <a:r>
              <a:rPr lang="zh-CN" altLang="en-US" dirty="0">
                <a:latin typeface="+mn-ea"/>
                <a:ea typeface="+mn-ea"/>
              </a:rPr>
              <a:t>年底中国互联网行业持有数据总量已达</a:t>
            </a:r>
            <a:r>
              <a:rPr lang="en-US" altLang="zh-CN" dirty="0">
                <a:latin typeface="+mn-ea"/>
                <a:ea typeface="+mn-ea"/>
              </a:rPr>
              <a:t>1.9EB</a:t>
            </a:r>
            <a:r>
              <a:rPr lang="zh-CN" altLang="en-US" dirty="0">
                <a:latin typeface="+mn-ea"/>
                <a:ea typeface="+mn-ea"/>
              </a:rPr>
              <a:t>， </a:t>
            </a:r>
            <a:r>
              <a:rPr lang="en-US" altLang="zh-CN" dirty="0">
                <a:latin typeface="+mn-ea"/>
                <a:ea typeface="+mn-ea"/>
              </a:rPr>
              <a:t>IDC</a:t>
            </a:r>
            <a:r>
              <a:rPr lang="zh-CN" altLang="en-US" dirty="0">
                <a:latin typeface="+mn-ea"/>
                <a:ea typeface="+mn-ea"/>
              </a:rPr>
              <a:t>预计这一规模到</a:t>
            </a:r>
            <a:r>
              <a:rPr lang="en-US" altLang="zh-CN" dirty="0">
                <a:latin typeface="+mn-ea"/>
                <a:ea typeface="+mn-ea"/>
              </a:rPr>
              <a:t>2015</a:t>
            </a:r>
            <a:r>
              <a:rPr lang="zh-CN" altLang="en-US" dirty="0">
                <a:latin typeface="+mn-ea"/>
                <a:ea typeface="+mn-ea"/>
              </a:rPr>
              <a:t>年将增长到</a:t>
            </a:r>
            <a:r>
              <a:rPr lang="en-US" altLang="zh-CN" dirty="0">
                <a:latin typeface="+mn-ea"/>
                <a:ea typeface="+mn-ea"/>
              </a:rPr>
              <a:t>8.2EB</a:t>
            </a:r>
            <a:r>
              <a:rPr lang="zh-CN" altLang="en-US" dirty="0">
                <a:latin typeface="+mn-ea"/>
                <a:ea typeface="+mn-ea"/>
              </a:rPr>
              <a:t>以上</a:t>
            </a:r>
          </a:p>
        </p:txBody>
      </p:sp>
      <p:sp>
        <p:nvSpPr>
          <p:cNvPr id="20" name="TextBox 198">
            <a:extLst>
              <a:ext uri="{FF2B5EF4-FFF2-40B4-BE49-F238E27FC236}">
                <a16:creationId xmlns="" xmlns:a16="http://schemas.microsoft.com/office/drawing/2014/main" id="{57DC9BEF-0696-4058-818F-5BD306E13F9C}"/>
              </a:ext>
            </a:extLst>
          </p:cNvPr>
          <p:cNvSpPr txBox="1"/>
          <p:nvPr/>
        </p:nvSpPr>
        <p:spPr>
          <a:xfrm>
            <a:off x="2058836" y="1874105"/>
            <a:ext cx="2147935" cy="369332"/>
          </a:xfrm>
          <a:prstGeom prst="rect">
            <a:avLst/>
          </a:prstGeom>
        </p:spPr>
        <p:txBody>
          <a:bodyPr wrap="square" rtlCol="0">
            <a:spAutoFit/>
          </a:bodyPr>
          <a:lstStyle/>
          <a:p>
            <a:pPr algn="r">
              <a:buClr>
                <a:schemeClr val="tx1">
                  <a:lumMod val="85000"/>
                  <a:lumOff val="15000"/>
                </a:schemeClr>
              </a:buClr>
              <a:buSzPct val="105000"/>
            </a:pPr>
            <a:r>
              <a:rPr lang="zh-CN" altLang="en-US" dirty="0">
                <a:solidFill>
                  <a:schemeClr val="accent3"/>
                </a:solidFill>
                <a:latin typeface="思源黑体 CN Bold" panose="020B0800000000000000" pitchFamily="34" charset="-122"/>
                <a:ea typeface="思源黑体 CN Bold" panose="020B0800000000000000" pitchFamily="34" charset="-122"/>
              </a:rPr>
              <a:t>互联网</a:t>
            </a:r>
          </a:p>
        </p:txBody>
      </p:sp>
      <p:grpSp>
        <p:nvGrpSpPr>
          <p:cNvPr id="68" name="组合 67">
            <a:extLst>
              <a:ext uri="{FF2B5EF4-FFF2-40B4-BE49-F238E27FC236}">
                <a16:creationId xmlns="" xmlns:a16="http://schemas.microsoft.com/office/drawing/2014/main" id="{3FE4D892-ECA3-4989-A800-16FFF8BAF54B}"/>
              </a:ext>
            </a:extLst>
          </p:cNvPr>
          <p:cNvGrpSpPr/>
          <p:nvPr/>
        </p:nvGrpSpPr>
        <p:grpSpPr>
          <a:xfrm>
            <a:off x="3590168" y="3329234"/>
            <a:ext cx="804661" cy="805334"/>
            <a:chOff x="3590168" y="3329234"/>
            <a:chExt cx="804661" cy="805334"/>
          </a:xfrm>
        </p:grpSpPr>
        <p:sp>
          <p:nvSpPr>
            <p:cNvPr id="21" name="Oval 32">
              <a:extLst>
                <a:ext uri="{FF2B5EF4-FFF2-40B4-BE49-F238E27FC236}">
                  <a16:creationId xmlns="" xmlns:a16="http://schemas.microsoft.com/office/drawing/2014/main" id="{968FF6A6-0393-4EDA-86AC-4A7BCFFD3146}"/>
                </a:ext>
              </a:extLst>
            </p:cNvPr>
            <p:cNvSpPr>
              <a:spLocks noChangeAspect="1"/>
            </p:cNvSpPr>
            <p:nvPr/>
          </p:nvSpPr>
          <p:spPr>
            <a:xfrm>
              <a:off x="3590168" y="3329234"/>
              <a:ext cx="804661" cy="805334"/>
            </a:xfrm>
            <a:prstGeom prst="ellipse">
              <a:avLst/>
            </a:prstGeom>
            <a:gradFill flip="none" rotWithShape="1">
              <a:gsLst>
                <a:gs pos="87000">
                  <a:schemeClr val="accent6">
                    <a:alpha val="40000"/>
                  </a:schemeClr>
                </a:gs>
                <a:gs pos="0">
                  <a:schemeClr val="accent3">
                    <a:alpha val="78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2" name="Oval 33">
              <a:extLst>
                <a:ext uri="{FF2B5EF4-FFF2-40B4-BE49-F238E27FC236}">
                  <a16:creationId xmlns="" xmlns:a16="http://schemas.microsoft.com/office/drawing/2014/main" id="{F46D5FD4-EE82-45B1-8AA4-AEB06C2F3D33}"/>
                </a:ext>
              </a:extLst>
            </p:cNvPr>
            <p:cNvSpPr>
              <a:spLocks noChangeAspect="1"/>
            </p:cNvSpPr>
            <p:nvPr/>
          </p:nvSpPr>
          <p:spPr>
            <a:xfrm>
              <a:off x="3683014" y="3396758"/>
              <a:ext cx="618970" cy="619488"/>
            </a:xfrm>
            <a:prstGeom prst="ellipse">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rPr>
                <a:t>2</a:t>
              </a:r>
            </a:p>
          </p:txBody>
        </p:sp>
      </p:grpSp>
      <p:sp>
        <p:nvSpPr>
          <p:cNvPr id="23" name="Rectangle 3">
            <a:extLst>
              <a:ext uri="{FF2B5EF4-FFF2-40B4-BE49-F238E27FC236}">
                <a16:creationId xmlns="" xmlns:a16="http://schemas.microsoft.com/office/drawing/2014/main" id="{1C1EFE90-A92E-4CD2-AE26-C1BFD2B9793F}"/>
              </a:ext>
            </a:extLst>
          </p:cNvPr>
          <p:cNvSpPr txBox="1">
            <a:spLocks noChangeArrowheads="1"/>
          </p:cNvSpPr>
          <p:nvPr/>
        </p:nvSpPr>
        <p:spPr bwMode="auto">
          <a:xfrm flipH="1">
            <a:off x="1155700" y="3619472"/>
            <a:ext cx="2413252" cy="761362"/>
          </a:xfrm>
          <a:prstGeom prst="rect">
            <a:avLst/>
          </a:prstGeom>
          <a:noFill/>
          <a:extLst/>
        </p:spPr>
        <p:txBody>
          <a:bodyPr wrap="square" rtlCol="0">
            <a:spAutoFit/>
          </a:bodyPr>
          <a:lstStyle>
            <a:defPPr>
              <a:defRPr lang="zh-CN"/>
            </a:defPPr>
            <a:lvl1pPr algn="just">
              <a:lnSpc>
                <a:spcPts val="1800"/>
              </a:lnSpc>
              <a:defRPr sz="1000">
                <a:solidFill>
                  <a:schemeClr val="bg1">
                    <a:lumMod val="85000"/>
                  </a:schemeClr>
                </a:solidFill>
                <a:latin typeface="微软雅黑" panose="020B0503020204020204" pitchFamily="34" charset="-122"/>
                <a:ea typeface="微软雅黑" panose="020B0503020204020204" pitchFamily="34" charset="-122"/>
                <a:cs typeface="Lato Light"/>
              </a:defRPr>
            </a:lvl1pPr>
          </a:lstStyle>
          <a:p>
            <a:pPr algn="r"/>
            <a:r>
              <a:rPr lang="en-US" altLang="zh-CN" dirty="0">
                <a:latin typeface="+mn-ea"/>
                <a:ea typeface="+mn-ea"/>
              </a:rPr>
              <a:t>《</a:t>
            </a:r>
            <a:r>
              <a:rPr lang="zh-CN" altLang="en-US" dirty="0">
                <a:latin typeface="+mn-ea"/>
                <a:ea typeface="+mn-ea"/>
              </a:rPr>
              <a:t>互联网周刊</a:t>
            </a:r>
            <a:r>
              <a:rPr lang="en-US" altLang="zh-CN" dirty="0">
                <a:latin typeface="+mn-ea"/>
                <a:ea typeface="+mn-ea"/>
              </a:rPr>
              <a:t>》</a:t>
            </a:r>
            <a:r>
              <a:rPr lang="zh-CN" altLang="en-US" dirty="0">
                <a:latin typeface="+mn-ea"/>
                <a:ea typeface="+mn-ea"/>
              </a:rPr>
              <a:t>报道：我国与智慧城市相关的项目所产生的数据量已超过</a:t>
            </a:r>
            <a:r>
              <a:rPr lang="en-US" altLang="zh-CN" dirty="0">
                <a:latin typeface="+mn-ea"/>
                <a:ea typeface="+mn-ea"/>
              </a:rPr>
              <a:t>200PB</a:t>
            </a:r>
          </a:p>
        </p:txBody>
      </p:sp>
      <p:sp>
        <p:nvSpPr>
          <p:cNvPr id="24" name="TextBox 198">
            <a:extLst>
              <a:ext uri="{FF2B5EF4-FFF2-40B4-BE49-F238E27FC236}">
                <a16:creationId xmlns="" xmlns:a16="http://schemas.microsoft.com/office/drawing/2014/main" id="{C1881DE0-4E03-42C2-AAA5-33947E0C9066}"/>
              </a:ext>
            </a:extLst>
          </p:cNvPr>
          <p:cNvSpPr txBox="1"/>
          <p:nvPr/>
        </p:nvSpPr>
        <p:spPr>
          <a:xfrm>
            <a:off x="1421017" y="3317519"/>
            <a:ext cx="2147935" cy="369332"/>
          </a:xfrm>
          <a:prstGeom prst="rect">
            <a:avLst/>
          </a:prstGeom>
        </p:spPr>
        <p:txBody>
          <a:bodyPr wrap="square" rtlCol="0">
            <a:spAutoFit/>
          </a:bodyPr>
          <a:lstStyle/>
          <a:p>
            <a:pPr algn="r">
              <a:buClr>
                <a:schemeClr val="tx1">
                  <a:lumMod val="85000"/>
                  <a:lumOff val="15000"/>
                </a:schemeClr>
              </a:buClr>
              <a:buSzPct val="105000"/>
            </a:pPr>
            <a:r>
              <a:rPr lang="zh-CN" altLang="en-US" dirty="0">
                <a:solidFill>
                  <a:schemeClr val="accent3"/>
                </a:solidFill>
                <a:latin typeface="思源黑体 CN Bold" panose="020B0800000000000000" pitchFamily="34" charset="-122"/>
                <a:ea typeface="思源黑体 CN Bold" panose="020B0800000000000000" pitchFamily="34" charset="-122"/>
              </a:rPr>
              <a:t>物联网</a:t>
            </a:r>
          </a:p>
        </p:txBody>
      </p:sp>
      <p:grpSp>
        <p:nvGrpSpPr>
          <p:cNvPr id="69" name="组合 68">
            <a:extLst>
              <a:ext uri="{FF2B5EF4-FFF2-40B4-BE49-F238E27FC236}">
                <a16:creationId xmlns="" xmlns:a16="http://schemas.microsoft.com/office/drawing/2014/main" id="{625D5C46-1233-41E2-AEB1-571248F65494}"/>
              </a:ext>
            </a:extLst>
          </p:cNvPr>
          <p:cNvGrpSpPr/>
          <p:nvPr/>
        </p:nvGrpSpPr>
        <p:grpSpPr>
          <a:xfrm>
            <a:off x="4220414" y="4696926"/>
            <a:ext cx="804661" cy="805334"/>
            <a:chOff x="4220414" y="4696926"/>
            <a:chExt cx="804661" cy="805334"/>
          </a:xfrm>
        </p:grpSpPr>
        <p:sp>
          <p:nvSpPr>
            <p:cNvPr id="25" name="Oval 35">
              <a:extLst>
                <a:ext uri="{FF2B5EF4-FFF2-40B4-BE49-F238E27FC236}">
                  <a16:creationId xmlns="" xmlns:a16="http://schemas.microsoft.com/office/drawing/2014/main" id="{33FF0A7A-8C17-4F37-AF94-C47717ED48EB}"/>
                </a:ext>
              </a:extLst>
            </p:cNvPr>
            <p:cNvSpPr>
              <a:spLocks noChangeAspect="1"/>
            </p:cNvSpPr>
            <p:nvPr/>
          </p:nvSpPr>
          <p:spPr>
            <a:xfrm>
              <a:off x="4220414" y="4696926"/>
              <a:ext cx="804661" cy="805334"/>
            </a:xfrm>
            <a:prstGeom prst="ellipse">
              <a:avLst/>
            </a:prstGeom>
            <a:gradFill flip="none" rotWithShape="1">
              <a:gsLst>
                <a:gs pos="87000">
                  <a:schemeClr val="accent6">
                    <a:alpha val="40000"/>
                  </a:schemeClr>
                </a:gs>
                <a:gs pos="0">
                  <a:schemeClr val="accent3">
                    <a:alpha val="78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6" name="Oval 36">
              <a:extLst>
                <a:ext uri="{FF2B5EF4-FFF2-40B4-BE49-F238E27FC236}">
                  <a16:creationId xmlns="" xmlns:a16="http://schemas.microsoft.com/office/drawing/2014/main" id="{042243C3-B3C4-4F93-873F-C54FD9C4AE5C}"/>
                </a:ext>
              </a:extLst>
            </p:cNvPr>
            <p:cNvSpPr>
              <a:spLocks noChangeAspect="1"/>
            </p:cNvSpPr>
            <p:nvPr/>
          </p:nvSpPr>
          <p:spPr>
            <a:xfrm>
              <a:off x="4313260" y="4764450"/>
              <a:ext cx="618970" cy="619488"/>
            </a:xfrm>
            <a:prstGeom prst="ellipse">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rPr>
                <a:t>3</a:t>
              </a:r>
            </a:p>
          </p:txBody>
        </p:sp>
      </p:grpSp>
      <p:sp>
        <p:nvSpPr>
          <p:cNvPr id="27" name="Rectangle 3">
            <a:extLst>
              <a:ext uri="{FF2B5EF4-FFF2-40B4-BE49-F238E27FC236}">
                <a16:creationId xmlns="" xmlns:a16="http://schemas.microsoft.com/office/drawing/2014/main" id="{6F42A22C-F247-4A43-848A-511617124C0A}"/>
              </a:ext>
            </a:extLst>
          </p:cNvPr>
          <p:cNvSpPr txBox="1">
            <a:spLocks noChangeArrowheads="1"/>
          </p:cNvSpPr>
          <p:nvPr/>
        </p:nvSpPr>
        <p:spPr bwMode="auto">
          <a:xfrm flipH="1">
            <a:off x="1793519" y="4990903"/>
            <a:ext cx="2413252" cy="530530"/>
          </a:xfrm>
          <a:prstGeom prst="rect">
            <a:avLst/>
          </a:prstGeom>
          <a:noFill/>
          <a:extLst/>
        </p:spPr>
        <p:txBody>
          <a:bodyPr wrap="square" rtlCol="0">
            <a:spAutoFit/>
          </a:bodyPr>
          <a:lstStyle>
            <a:defPPr>
              <a:defRPr lang="zh-CN"/>
            </a:defPPr>
            <a:lvl1pPr algn="just">
              <a:lnSpc>
                <a:spcPts val="1800"/>
              </a:lnSpc>
              <a:defRPr sz="1000">
                <a:solidFill>
                  <a:schemeClr val="bg1">
                    <a:lumMod val="85000"/>
                  </a:schemeClr>
                </a:solidFill>
                <a:latin typeface="微软雅黑" panose="020B0503020204020204" pitchFamily="34" charset="-122"/>
                <a:ea typeface="微软雅黑" panose="020B0503020204020204" pitchFamily="34" charset="-122"/>
                <a:cs typeface="Lato Light"/>
              </a:defRPr>
            </a:lvl1pPr>
          </a:lstStyle>
          <a:p>
            <a:pPr algn="r"/>
            <a:r>
              <a:rPr lang="zh-CN" altLang="en-US" dirty="0">
                <a:latin typeface="+mn-ea"/>
                <a:ea typeface="+mn-ea"/>
              </a:rPr>
              <a:t>北京市</a:t>
            </a:r>
            <a:r>
              <a:rPr lang="en-US" altLang="zh-CN" dirty="0">
                <a:latin typeface="+mn-ea"/>
                <a:ea typeface="+mn-ea"/>
              </a:rPr>
              <a:t>5</a:t>
            </a:r>
            <a:r>
              <a:rPr lang="zh-CN" altLang="en-US" dirty="0">
                <a:latin typeface="+mn-ea"/>
                <a:ea typeface="+mn-ea"/>
              </a:rPr>
              <a:t>万路摄像头，将在</a:t>
            </a:r>
            <a:r>
              <a:rPr lang="en-US" altLang="zh-CN" dirty="0">
                <a:latin typeface="+mn-ea"/>
                <a:ea typeface="+mn-ea"/>
              </a:rPr>
              <a:t>15</a:t>
            </a:r>
            <a:r>
              <a:rPr lang="zh-CN" altLang="en-US" dirty="0">
                <a:latin typeface="+mn-ea"/>
                <a:ea typeface="+mn-ea"/>
              </a:rPr>
              <a:t>个天内存储</a:t>
            </a:r>
            <a:r>
              <a:rPr lang="en-US" altLang="zh-CN" dirty="0">
                <a:latin typeface="+mn-ea"/>
                <a:ea typeface="+mn-ea"/>
              </a:rPr>
              <a:t>30PB</a:t>
            </a:r>
            <a:r>
              <a:rPr lang="zh-CN" altLang="en-US" dirty="0">
                <a:latin typeface="+mn-ea"/>
                <a:ea typeface="+mn-ea"/>
              </a:rPr>
              <a:t>数据。</a:t>
            </a:r>
          </a:p>
        </p:txBody>
      </p:sp>
      <p:sp>
        <p:nvSpPr>
          <p:cNvPr id="28" name="TextBox 198">
            <a:extLst>
              <a:ext uri="{FF2B5EF4-FFF2-40B4-BE49-F238E27FC236}">
                <a16:creationId xmlns="" xmlns:a16="http://schemas.microsoft.com/office/drawing/2014/main" id="{E85D5BFE-1C63-447B-8E60-C47C5F9CAF61}"/>
              </a:ext>
            </a:extLst>
          </p:cNvPr>
          <p:cNvSpPr txBox="1"/>
          <p:nvPr/>
        </p:nvSpPr>
        <p:spPr>
          <a:xfrm>
            <a:off x="2058836" y="4688950"/>
            <a:ext cx="2147935" cy="369332"/>
          </a:xfrm>
          <a:prstGeom prst="rect">
            <a:avLst/>
          </a:prstGeom>
        </p:spPr>
        <p:txBody>
          <a:bodyPr wrap="square" rtlCol="0">
            <a:spAutoFit/>
          </a:bodyPr>
          <a:lstStyle/>
          <a:p>
            <a:pPr algn="r">
              <a:buClr>
                <a:schemeClr val="tx1">
                  <a:lumMod val="85000"/>
                  <a:lumOff val="15000"/>
                </a:schemeClr>
              </a:buClr>
              <a:buSzPct val="105000"/>
            </a:pPr>
            <a:r>
              <a:rPr lang="zh-CN" altLang="en-US" dirty="0">
                <a:solidFill>
                  <a:schemeClr val="accent3"/>
                </a:solidFill>
                <a:latin typeface="思源黑体 CN Bold" panose="020B0800000000000000" pitchFamily="34" charset="-122"/>
                <a:ea typeface="思源黑体 CN Bold" panose="020B0800000000000000" pitchFamily="34" charset="-122"/>
              </a:rPr>
              <a:t>交通</a:t>
            </a:r>
          </a:p>
        </p:txBody>
      </p:sp>
      <p:grpSp>
        <p:nvGrpSpPr>
          <p:cNvPr id="29" name="组合 28">
            <a:extLst>
              <a:ext uri="{FF2B5EF4-FFF2-40B4-BE49-F238E27FC236}">
                <a16:creationId xmlns="" xmlns:a16="http://schemas.microsoft.com/office/drawing/2014/main" id="{8E946898-1FE6-44DC-9FC4-A7F75E949B72}"/>
              </a:ext>
            </a:extLst>
          </p:cNvPr>
          <p:cNvGrpSpPr/>
          <p:nvPr/>
        </p:nvGrpSpPr>
        <p:grpSpPr>
          <a:xfrm>
            <a:off x="4781550" y="2465942"/>
            <a:ext cx="2628900" cy="2660812"/>
            <a:chOff x="4781550" y="2385932"/>
            <a:chExt cx="2628900" cy="2660812"/>
          </a:xfrm>
        </p:grpSpPr>
        <p:sp>
          <p:nvSpPr>
            <p:cNvPr id="30" name="Oval 92">
              <a:extLst>
                <a:ext uri="{FF2B5EF4-FFF2-40B4-BE49-F238E27FC236}">
                  <a16:creationId xmlns="" xmlns:a16="http://schemas.microsoft.com/office/drawing/2014/main" id="{2F07B2B1-2BD5-4E40-8E0C-141DF2FD1A80}"/>
                </a:ext>
              </a:extLst>
            </p:cNvPr>
            <p:cNvSpPr/>
            <p:nvPr/>
          </p:nvSpPr>
          <p:spPr>
            <a:xfrm>
              <a:off x="4975089" y="2595429"/>
              <a:ext cx="2241822" cy="2241817"/>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31" name="Group 93">
              <a:extLst>
                <a:ext uri="{FF2B5EF4-FFF2-40B4-BE49-F238E27FC236}">
                  <a16:creationId xmlns="" xmlns:a16="http://schemas.microsoft.com/office/drawing/2014/main" id="{3493BEDF-6384-4E71-9877-8854D5D51048}"/>
                </a:ext>
              </a:extLst>
            </p:cNvPr>
            <p:cNvGrpSpPr/>
            <p:nvPr/>
          </p:nvGrpSpPr>
          <p:grpSpPr>
            <a:xfrm>
              <a:off x="4781550" y="2385932"/>
              <a:ext cx="2628900" cy="2660812"/>
              <a:chOff x="4943475" y="2471838"/>
              <a:chExt cx="2305050" cy="2333030"/>
            </a:xfrm>
          </p:grpSpPr>
          <p:sp>
            <p:nvSpPr>
              <p:cNvPr id="33" name="Line 699">
                <a:extLst>
                  <a:ext uri="{FF2B5EF4-FFF2-40B4-BE49-F238E27FC236}">
                    <a16:creationId xmlns="" xmlns:a16="http://schemas.microsoft.com/office/drawing/2014/main" id="{69D6F0A3-28CB-474B-82FC-00AD7B801FA4}"/>
                  </a:ext>
                </a:extLst>
              </p:cNvPr>
              <p:cNvSpPr>
                <a:spLocks noChangeShapeType="1"/>
              </p:cNvSpPr>
              <p:nvPr userDrawn="1"/>
            </p:nvSpPr>
            <p:spPr bwMode="auto">
              <a:xfrm flipH="1" flipV="1">
                <a:off x="6040910" y="2471838"/>
                <a:ext cx="622608" cy="146907"/>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4" name="Freeform 700">
                <a:extLst>
                  <a:ext uri="{FF2B5EF4-FFF2-40B4-BE49-F238E27FC236}">
                    <a16:creationId xmlns="" xmlns:a16="http://schemas.microsoft.com/office/drawing/2014/main" id="{663973D0-3818-4573-8114-4F8BC59D7270}"/>
                  </a:ext>
                </a:extLst>
              </p:cNvPr>
              <p:cNvSpPr>
                <a:spLocks/>
              </p:cNvSpPr>
              <p:nvPr userDrawn="1"/>
            </p:nvSpPr>
            <p:spPr bwMode="auto">
              <a:xfrm>
                <a:off x="6663518" y="2618745"/>
                <a:ext cx="585007" cy="991625"/>
              </a:xfrm>
              <a:custGeom>
                <a:avLst/>
                <a:gdLst>
                  <a:gd name="T0" fmla="*/ 669 w 669"/>
                  <a:gd name="T1" fmla="*/ 1134 h 1134"/>
                  <a:gd name="T2" fmla="*/ 591 w 669"/>
                  <a:gd name="T3" fmla="*/ 550 h 1134"/>
                  <a:gd name="T4" fmla="*/ 0 w 669"/>
                  <a:gd name="T5" fmla="*/ 0 h 1134"/>
                </a:gdLst>
                <a:ahLst/>
                <a:cxnLst>
                  <a:cxn ang="0">
                    <a:pos x="T0" y="T1"/>
                  </a:cxn>
                  <a:cxn ang="0">
                    <a:pos x="T2" y="T3"/>
                  </a:cxn>
                  <a:cxn ang="0">
                    <a:pos x="T4" y="T5"/>
                  </a:cxn>
                </a:cxnLst>
                <a:rect l="0" t="0" r="r" b="b"/>
                <a:pathLst>
                  <a:path w="669" h="1134">
                    <a:moveTo>
                      <a:pt x="669" y="1134"/>
                    </a:moveTo>
                    <a:lnTo>
                      <a:pt x="591" y="550"/>
                    </a:lnTo>
                    <a:lnTo>
                      <a:pt x="0" y="0"/>
                    </a:lnTo>
                  </a:path>
                </a:pathLst>
              </a:cu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5" name="Freeform 701">
                <a:extLst>
                  <a:ext uri="{FF2B5EF4-FFF2-40B4-BE49-F238E27FC236}">
                    <a16:creationId xmlns="" xmlns:a16="http://schemas.microsoft.com/office/drawing/2014/main" id="{BBB51381-BA49-4215-8089-7C22A602BD6C}"/>
                  </a:ext>
                </a:extLst>
              </p:cNvPr>
              <p:cNvSpPr>
                <a:spLocks/>
              </p:cNvSpPr>
              <p:nvPr userDrawn="1"/>
            </p:nvSpPr>
            <p:spPr bwMode="auto">
              <a:xfrm>
                <a:off x="5547720" y="3610371"/>
                <a:ext cx="1700805" cy="1194497"/>
              </a:xfrm>
              <a:custGeom>
                <a:avLst/>
                <a:gdLst>
                  <a:gd name="T0" fmla="*/ 0 w 1945"/>
                  <a:gd name="T1" fmla="*/ 1276 h 1366"/>
                  <a:gd name="T2" fmla="*/ 830 w 1945"/>
                  <a:gd name="T3" fmla="*/ 1366 h 1366"/>
                  <a:gd name="T4" fmla="*/ 1305 w 1945"/>
                  <a:gd name="T5" fmla="*/ 1162 h 1366"/>
                  <a:gd name="T6" fmla="*/ 1804 w 1945"/>
                  <a:gd name="T7" fmla="*/ 737 h 1366"/>
                  <a:gd name="T8" fmla="*/ 1945 w 1945"/>
                  <a:gd name="T9" fmla="*/ 0 h 1366"/>
                </a:gdLst>
                <a:ahLst/>
                <a:cxnLst>
                  <a:cxn ang="0">
                    <a:pos x="T0" y="T1"/>
                  </a:cxn>
                  <a:cxn ang="0">
                    <a:pos x="T2" y="T3"/>
                  </a:cxn>
                  <a:cxn ang="0">
                    <a:pos x="T4" y="T5"/>
                  </a:cxn>
                  <a:cxn ang="0">
                    <a:pos x="T6" y="T7"/>
                  </a:cxn>
                  <a:cxn ang="0">
                    <a:pos x="T8" y="T9"/>
                  </a:cxn>
                </a:cxnLst>
                <a:rect l="0" t="0" r="r" b="b"/>
                <a:pathLst>
                  <a:path w="1945" h="1366">
                    <a:moveTo>
                      <a:pt x="0" y="1276"/>
                    </a:moveTo>
                    <a:lnTo>
                      <a:pt x="830" y="1366"/>
                    </a:lnTo>
                    <a:lnTo>
                      <a:pt x="1305" y="1162"/>
                    </a:lnTo>
                    <a:lnTo>
                      <a:pt x="1804" y="737"/>
                    </a:lnTo>
                    <a:lnTo>
                      <a:pt x="1945" y="0"/>
                    </a:lnTo>
                  </a:path>
                </a:pathLst>
              </a:custGeom>
              <a:noFill/>
              <a:ln w="0">
                <a:solidFill>
                  <a:schemeClr val="bg1">
                    <a:lumMod val="75000"/>
                    <a:alpha val="50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6" name="Line 702">
                <a:extLst>
                  <a:ext uri="{FF2B5EF4-FFF2-40B4-BE49-F238E27FC236}">
                    <a16:creationId xmlns="" xmlns:a16="http://schemas.microsoft.com/office/drawing/2014/main" id="{33638113-D016-4571-8D34-D0DAC5436102}"/>
                  </a:ext>
                </a:extLst>
              </p:cNvPr>
              <p:cNvSpPr>
                <a:spLocks noChangeShapeType="1"/>
              </p:cNvSpPr>
              <p:nvPr userDrawn="1"/>
            </p:nvSpPr>
            <p:spPr bwMode="auto">
              <a:xfrm>
                <a:off x="5035293" y="4072080"/>
                <a:ext cx="512427" cy="654088"/>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7" name="Freeform 703">
                <a:extLst>
                  <a:ext uri="{FF2B5EF4-FFF2-40B4-BE49-F238E27FC236}">
                    <a16:creationId xmlns="" xmlns:a16="http://schemas.microsoft.com/office/drawing/2014/main" id="{5AE08B18-0DA4-422C-B832-203FA4AA4643}"/>
                  </a:ext>
                </a:extLst>
              </p:cNvPr>
              <p:cNvSpPr>
                <a:spLocks/>
              </p:cNvSpPr>
              <p:nvPr userDrawn="1"/>
            </p:nvSpPr>
            <p:spPr bwMode="auto">
              <a:xfrm>
                <a:off x="4943475" y="3120626"/>
                <a:ext cx="91819" cy="951455"/>
              </a:xfrm>
              <a:custGeom>
                <a:avLst/>
                <a:gdLst>
                  <a:gd name="T0" fmla="*/ 609 w 609"/>
                  <a:gd name="T1" fmla="*/ 0 h 1611"/>
                  <a:gd name="T2" fmla="*/ 592 w 609"/>
                  <a:gd name="T3" fmla="*/ 5 h 1611"/>
                  <a:gd name="T4" fmla="*/ 313 w 609"/>
                  <a:gd name="T5" fmla="*/ 392 h 1611"/>
                  <a:gd name="T6" fmla="*/ 52 w 609"/>
                  <a:gd name="T7" fmla="*/ 523 h 1611"/>
                  <a:gd name="T8" fmla="*/ 0 w 609"/>
                  <a:gd name="T9" fmla="*/ 1132 h 1611"/>
                  <a:gd name="T10" fmla="*/ 105 w 609"/>
                  <a:gd name="T11" fmla="*/ 1611 h 1611"/>
                  <a:gd name="connsiteX0" fmla="*/ 10000 w 10018"/>
                  <a:gd name="connsiteY0" fmla="*/ 0 h 10000"/>
                  <a:gd name="connsiteX1" fmla="*/ 10018 w 10018"/>
                  <a:gd name="connsiteY1" fmla="*/ 1358 h 10000"/>
                  <a:gd name="connsiteX2" fmla="*/ 5140 w 10018"/>
                  <a:gd name="connsiteY2" fmla="*/ 2433 h 10000"/>
                  <a:gd name="connsiteX3" fmla="*/ 854 w 10018"/>
                  <a:gd name="connsiteY3" fmla="*/ 3246 h 10000"/>
                  <a:gd name="connsiteX4" fmla="*/ 0 w 10018"/>
                  <a:gd name="connsiteY4" fmla="*/ 7027 h 10000"/>
                  <a:gd name="connsiteX5" fmla="*/ 1724 w 10018"/>
                  <a:gd name="connsiteY5" fmla="*/ 10000 h 10000"/>
                  <a:gd name="connsiteX0" fmla="*/ 12868 w 12868"/>
                  <a:gd name="connsiteY0" fmla="*/ 0 h 9028"/>
                  <a:gd name="connsiteX1" fmla="*/ 10018 w 12868"/>
                  <a:gd name="connsiteY1" fmla="*/ 386 h 9028"/>
                  <a:gd name="connsiteX2" fmla="*/ 5140 w 12868"/>
                  <a:gd name="connsiteY2" fmla="*/ 1461 h 9028"/>
                  <a:gd name="connsiteX3" fmla="*/ 854 w 12868"/>
                  <a:gd name="connsiteY3" fmla="*/ 2274 h 9028"/>
                  <a:gd name="connsiteX4" fmla="*/ 0 w 12868"/>
                  <a:gd name="connsiteY4" fmla="*/ 6055 h 9028"/>
                  <a:gd name="connsiteX5" fmla="*/ 1724 w 12868"/>
                  <a:gd name="connsiteY5" fmla="*/ 9028 h 9028"/>
                  <a:gd name="connsiteX0" fmla="*/ 7785 w 7785"/>
                  <a:gd name="connsiteY0" fmla="*/ 0 h 9572"/>
                  <a:gd name="connsiteX1" fmla="*/ 3994 w 7785"/>
                  <a:gd name="connsiteY1" fmla="*/ 1190 h 9572"/>
                  <a:gd name="connsiteX2" fmla="*/ 664 w 7785"/>
                  <a:gd name="connsiteY2" fmla="*/ 2091 h 9572"/>
                  <a:gd name="connsiteX3" fmla="*/ 0 w 7785"/>
                  <a:gd name="connsiteY3" fmla="*/ 6279 h 9572"/>
                  <a:gd name="connsiteX4" fmla="*/ 1340 w 7785"/>
                  <a:gd name="connsiteY4" fmla="*/ 9572 h 9572"/>
                  <a:gd name="connsiteX0" fmla="*/ 5130 w 5130"/>
                  <a:gd name="connsiteY0" fmla="*/ 0 h 8757"/>
                  <a:gd name="connsiteX1" fmla="*/ 853 w 5130"/>
                  <a:gd name="connsiteY1" fmla="*/ 941 h 8757"/>
                  <a:gd name="connsiteX2" fmla="*/ 0 w 5130"/>
                  <a:gd name="connsiteY2" fmla="*/ 5317 h 8757"/>
                  <a:gd name="connsiteX3" fmla="*/ 1721 w 5130"/>
                  <a:gd name="connsiteY3" fmla="*/ 8757 h 8757"/>
                  <a:gd name="connsiteX0" fmla="*/ 1663 w 3355"/>
                  <a:gd name="connsiteY0" fmla="*/ 0 h 8925"/>
                  <a:gd name="connsiteX1" fmla="*/ 0 w 3355"/>
                  <a:gd name="connsiteY1" fmla="*/ 4997 h 8925"/>
                  <a:gd name="connsiteX2" fmla="*/ 3355 w 3355"/>
                  <a:gd name="connsiteY2" fmla="*/ 8925 h 8925"/>
                </a:gdLst>
                <a:ahLst/>
                <a:cxnLst>
                  <a:cxn ang="0">
                    <a:pos x="connsiteX0" y="connsiteY0"/>
                  </a:cxn>
                  <a:cxn ang="0">
                    <a:pos x="connsiteX1" y="connsiteY1"/>
                  </a:cxn>
                  <a:cxn ang="0">
                    <a:pos x="connsiteX2" y="connsiteY2"/>
                  </a:cxn>
                </a:cxnLst>
                <a:rect l="l" t="t" r="r" b="b"/>
                <a:pathLst>
                  <a:path w="3355" h="8925">
                    <a:moveTo>
                      <a:pt x="1663" y="0"/>
                    </a:moveTo>
                    <a:lnTo>
                      <a:pt x="0" y="4997"/>
                    </a:lnTo>
                    <a:lnTo>
                      <a:pt x="3355" y="8925"/>
                    </a:lnTo>
                  </a:path>
                </a:pathLst>
              </a:custGeom>
              <a:noFill/>
              <a:ln w="0">
                <a:solidFill>
                  <a:schemeClr val="bg1">
                    <a:lumMod val="75000"/>
                    <a:alpha val="50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8" name="Line 704">
                <a:extLst>
                  <a:ext uri="{FF2B5EF4-FFF2-40B4-BE49-F238E27FC236}">
                    <a16:creationId xmlns="" xmlns:a16="http://schemas.microsoft.com/office/drawing/2014/main" id="{440A86DA-2437-4EE6-BD03-8F9C281F98B7}"/>
                  </a:ext>
                </a:extLst>
              </p:cNvPr>
              <p:cNvSpPr>
                <a:spLocks noChangeShapeType="1"/>
              </p:cNvSpPr>
              <p:nvPr userDrawn="1"/>
            </p:nvSpPr>
            <p:spPr bwMode="auto">
              <a:xfrm flipH="1">
                <a:off x="5476016" y="2471838"/>
                <a:ext cx="564894" cy="191505"/>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39" name="Freeform 705">
                <a:extLst>
                  <a:ext uri="{FF2B5EF4-FFF2-40B4-BE49-F238E27FC236}">
                    <a16:creationId xmlns="" xmlns:a16="http://schemas.microsoft.com/office/drawing/2014/main" id="{0D567CB0-34AF-4BC6-A171-1909A836DA35}"/>
                  </a:ext>
                </a:extLst>
              </p:cNvPr>
              <p:cNvSpPr>
                <a:spLocks/>
              </p:cNvSpPr>
              <p:nvPr userDrawn="1"/>
            </p:nvSpPr>
            <p:spPr bwMode="auto">
              <a:xfrm>
                <a:off x="5476839" y="2602150"/>
                <a:ext cx="1189611" cy="66406"/>
              </a:xfrm>
              <a:custGeom>
                <a:avLst/>
                <a:gdLst>
                  <a:gd name="T0" fmla="*/ 0 w 1375"/>
                  <a:gd name="T1" fmla="*/ 69 h 119"/>
                  <a:gd name="T2" fmla="*/ 0 w 1375"/>
                  <a:gd name="T3" fmla="*/ 69 h 119"/>
                  <a:gd name="T4" fmla="*/ 681 w 1375"/>
                  <a:gd name="T5" fmla="*/ 0 h 119"/>
                  <a:gd name="T6" fmla="*/ 681 w 1375"/>
                  <a:gd name="T7" fmla="*/ 0 h 119"/>
                  <a:gd name="T8" fmla="*/ 1375 w 1375"/>
                  <a:gd name="T9" fmla="*/ 13 h 119"/>
                  <a:gd name="T10" fmla="*/ 1279 w 1375"/>
                  <a:gd name="T11" fmla="*/ 119 h 119"/>
                  <a:gd name="connsiteX0" fmla="*/ 0 w 10000"/>
                  <a:gd name="connsiteY0" fmla="*/ 5798 h 12759"/>
                  <a:gd name="connsiteX1" fmla="*/ 0 w 10000"/>
                  <a:gd name="connsiteY1" fmla="*/ 5798 h 12759"/>
                  <a:gd name="connsiteX2" fmla="*/ 4953 w 10000"/>
                  <a:gd name="connsiteY2" fmla="*/ 0 h 12759"/>
                  <a:gd name="connsiteX3" fmla="*/ 4953 w 10000"/>
                  <a:gd name="connsiteY3" fmla="*/ 0 h 12759"/>
                  <a:gd name="connsiteX4" fmla="*/ 10000 w 10000"/>
                  <a:gd name="connsiteY4" fmla="*/ 1092 h 12759"/>
                  <a:gd name="connsiteX5" fmla="*/ 9413 w 10000"/>
                  <a:gd name="connsiteY5" fmla="*/ 12759 h 12759"/>
                  <a:gd name="connsiteX0" fmla="*/ 0 w 10000"/>
                  <a:gd name="connsiteY0" fmla="*/ 5798 h 5798"/>
                  <a:gd name="connsiteX1" fmla="*/ 0 w 10000"/>
                  <a:gd name="connsiteY1" fmla="*/ 5798 h 5798"/>
                  <a:gd name="connsiteX2" fmla="*/ 4953 w 10000"/>
                  <a:gd name="connsiteY2" fmla="*/ 0 h 5798"/>
                  <a:gd name="connsiteX3" fmla="*/ 4953 w 10000"/>
                  <a:gd name="connsiteY3" fmla="*/ 0 h 5798"/>
                  <a:gd name="connsiteX4" fmla="*/ 10000 w 10000"/>
                  <a:gd name="connsiteY4" fmla="*/ 1092 h 57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5798">
                    <a:moveTo>
                      <a:pt x="0" y="5798"/>
                    </a:moveTo>
                    <a:lnTo>
                      <a:pt x="0" y="5798"/>
                    </a:lnTo>
                    <a:lnTo>
                      <a:pt x="4953" y="0"/>
                    </a:lnTo>
                    <a:lnTo>
                      <a:pt x="4953" y="0"/>
                    </a:lnTo>
                    <a:lnTo>
                      <a:pt x="10000" y="1092"/>
                    </a:lnTo>
                  </a:path>
                </a:pathLst>
              </a:custGeom>
              <a:noFill/>
              <a:ln w="0">
                <a:solidFill>
                  <a:schemeClr val="bg1">
                    <a:lumMod val="75000"/>
                    <a:alpha val="50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40" name="Freeform 706">
                <a:extLst>
                  <a:ext uri="{FF2B5EF4-FFF2-40B4-BE49-F238E27FC236}">
                    <a16:creationId xmlns="" xmlns:a16="http://schemas.microsoft.com/office/drawing/2014/main" id="{0FBF9DEF-D106-4EBA-84E0-64733B7059B7}"/>
                  </a:ext>
                </a:extLst>
              </p:cNvPr>
              <p:cNvSpPr>
                <a:spLocks/>
              </p:cNvSpPr>
              <p:nvPr userDrawn="1"/>
            </p:nvSpPr>
            <p:spPr bwMode="auto">
              <a:xfrm>
                <a:off x="5392068" y="3704811"/>
                <a:ext cx="155652" cy="1021357"/>
              </a:xfrm>
              <a:custGeom>
                <a:avLst/>
                <a:gdLst>
                  <a:gd name="T0" fmla="*/ 0 w 178"/>
                  <a:gd name="T1" fmla="*/ 0 h 1168"/>
                  <a:gd name="T2" fmla="*/ 144 w 178"/>
                  <a:gd name="T3" fmla="*/ 792 h 1168"/>
                  <a:gd name="T4" fmla="*/ 178 w 178"/>
                  <a:gd name="T5" fmla="*/ 1168 h 1168"/>
                </a:gdLst>
                <a:ahLst/>
                <a:cxnLst>
                  <a:cxn ang="0">
                    <a:pos x="T0" y="T1"/>
                  </a:cxn>
                  <a:cxn ang="0">
                    <a:pos x="T2" y="T3"/>
                  </a:cxn>
                  <a:cxn ang="0">
                    <a:pos x="T4" y="T5"/>
                  </a:cxn>
                </a:cxnLst>
                <a:rect l="0" t="0" r="r" b="b"/>
                <a:pathLst>
                  <a:path w="178" h="1168">
                    <a:moveTo>
                      <a:pt x="0" y="0"/>
                    </a:moveTo>
                    <a:lnTo>
                      <a:pt x="144" y="792"/>
                    </a:lnTo>
                    <a:lnTo>
                      <a:pt x="178" y="1168"/>
                    </a:lnTo>
                  </a:path>
                </a:pathLst>
              </a:custGeom>
              <a:noFill/>
              <a:ln w="0">
                <a:solidFill>
                  <a:schemeClr val="bg1">
                    <a:lumMod val="75000"/>
                    <a:alpha val="50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41" name="Freeform 707">
                <a:extLst>
                  <a:ext uri="{FF2B5EF4-FFF2-40B4-BE49-F238E27FC236}">
                    <a16:creationId xmlns="" xmlns:a16="http://schemas.microsoft.com/office/drawing/2014/main" id="{2BA07F72-0741-475C-8C3F-2701D2B02F08}"/>
                  </a:ext>
                </a:extLst>
              </p:cNvPr>
              <p:cNvSpPr>
                <a:spLocks/>
              </p:cNvSpPr>
              <p:nvPr userDrawn="1"/>
            </p:nvSpPr>
            <p:spPr bwMode="auto">
              <a:xfrm>
                <a:off x="5392068" y="2667715"/>
                <a:ext cx="115427" cy="1037097"/>
              </a:xfrm>
              <a:custGeom>
                <a:avLst/>
                <a:gdLst>
                  <a:gd name="T0" fmla="*/ 79 w 132"/>
                  <a:gd name="T1" fmla="*/ 0 h 1186"/>
                  <a:gd name="T2" fmla="*/ 132 w 132"/>
                  <a:gd name="T3" fmla="*/ 368 h 1186"/>
                  <a:gd name="T4" fmla="*/ 0 w 132"/>
                  <a:gd name="T5" fmla="*/ 1186 h 1186"/>
                </a:gdLst>
                <a:ahLst/>
                <a:cxnLst>
                  <a:cxn ang="0">
                    <a:pos x="T0" y="T1"/>
                  </a:cxn>
                  <a:cxn ang="0">
                    <a:pos x="T2" y="T3"/>
                  </a:cxn>
                  <a:cxn ang="0">
                    <a:pos x="T4" y="T5"/>
                  </a:cxn>
                </a:cxnLst>
                <a:rect l="0" t="0" r="r" b="b"/>
                <a:pathLst>
                  <a:path w="132" h="1186">
                    <a:moveTo>
                      <a:pt x="79" y="0"/>
                    </a:moveTo>
                    <a:lnTo>
                      <a:pt x="132" y="368"/>
                    </a:lnTo>
                    <a:lnTo>
                      <a:pt x="0" y="1186"/>
                    </a:lnTo>
                  </a:path>
                </a:pathLst>
              </a:custGeom>
              <a:noFill/>
              <a:ln w="0">
                <a:solidFill>
                  <a:schemeClr val="bg1">
                    <a:lumMod val="75000"/>
                    <a:alpha val="50000"/>
                  </a:schemeClr>
                </a:solidFill>
                <a:prstDash val="solid"/>
                <a:round/>
                <a:headEnd type="none"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42" name="Freeform 708">
                <a:extLst>
                  <a:ext uri="{FF2B5EF4-FFF2-40B4-BE49-F238E27FC236}">
                    <a16:creationId xmlns="" xmlns:a16="http://schemas.microsoft.com/office/drawing/2014/main" id="{9DB132F4-E121-497A-925F-716EFD9F4037}"/>
                  </a:ext>
                </a:extLst>
              </p:cNvPr>
              <p:cNvSpPr>
                <a:spLocks/>
              </p:cNvSpPr>
              <p:nvPr userDrawn="1"/>
            </p:nvSpPr>
            <p:spPr bwMode="auto">
              <a:xfrm>
                <a:off x="6011178" y="4143784"/>
                <a:ext cx="262346" cy="661084"/>
              </a:xfrm>
              <a:custGeom>
                <a:avLst/>
                <a:gdLst>
                  <a:gd name="T0" fmla="*/ 0 w 398"/>
                  <a:gd name="T1" fmla="*/ 0 h 756"/>
                  <a:gd name="T2" fmla="*/ 219 w 398"/>
                  <a:gd name="T3" fmla="*/ 591 h 756"/>
                  <a:gd name="T4" fmla="*/ 300 w 398"/>
                  <a:gd name="T5" fmla="*/ 756 h 756"/>
                  <a:gd name="T6" fmla="*/ 398 w 398"/>
                  <a:gd name="T7" fmla="*/ 595 h 756"/>
                  <a:gd name="connsiteX0" fmla="*/ 0 w 13102"/>
                  <a:gd name="connsiteY0" fmla="*/ 0 h 10000"/>
                  <a:gd name="connsiteX1" fmla="*/ 5503 w 13102"/>
                  <a:gd name="connsiteY1" fmla="*/ 7817 h 10000"/>
                  <a:gd name="connsiteX2" fmla="*/ 7538 w 13102"/>
                  <a:gd name="connsiteY2" fmla="*/ 10000 h 10000"/>
                  <a:gd name="connsiteX3" fmla="*/ 13102 w 13102"/>
                  <a:gd name="connsiteY3" fmla="*/ 9384 h 10000"/>
                  <a:gd name="connsiteX0" fmla="*/ 0 w 7538"/>
                  <a:gd name="connsiteY0" fmla="*/ 0 h 10000"/>
                  <a:gd name="connsiteX1" fmla="*/ 5503 w 7538"/>
                  <a:gd name="connsiteY1" fmla="*/ 7817 h 10000"/>
                  <a:gd name="connsiteX2" fmla="*/ 7538 w 7538"/>
                  <a:gd name="connsiteY2" fmla="*/ 10000 h 10000"/>
                </a:gdLst>
                <a:ahLst/>
                <a:cxnLst>
                  <a:cxn ang="0">
                    <a:pos x="connsiteX0" y="connsiteY0"/>
                  </a:cxn>
                  <a:cxn ang="0">
                    <a:pos x="connsiteX1" y="connsiteY1"/>
                  </a:cxn>
                  <a:cxn ang="0">
                    <a:pos x="connsiteX2" y="connsiteY2"/>
                  </a:cxn>
                </a:cxnLst>
                <a:rect l="l" t="t" r="r" b="b"/>
                <a:pathLst>
                  <a:path w="7538" h="10000">
                    <a:moveTo>
                      <a:pt x="0" y="0"/>
                    </a:moveTo>
                    <a:lnTo>
                      <a:pt x="5503" y="7817"/>
                    </a:lnTo>
                    <a:lnTo>
                      <a:pt x="7538" y="10000"/>
                    </a:lnTo>
                  </a:path>
                </a:pathLst>
              </a:custGeom>
              <a:noFill/>
              <a:ln w="0">
                <a:solidFill>
                  <a:schemeClr val="bg1">
                    <a:lumMod val="75000"/>
                    <a:alpha val="50000"/>
                  </a:schemeClr>
                </a:soli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43" name="Freeform 709">
                <a:extLst>
                  <a:ext uri="{FF2B5EF4-FFF2-40B4-BE49-F238E27FC236}">
                    <a16:creationId xmlns="" xmlns:a16="http://schemas.microsoft.com/office/drawing/2014/main" id="{14F26D5B-5A2A-475A-9365-1C051DA18233}"/>
                  </a:ext>
                </a:extLst>
              </p:cNvPr>
              <p:cNvSpPr>
                <a:spLocks/>
              </p:cNvSpPr>
              <p:nvPr userDrawn="1"/>
            </p:nvSpPr>
            <p:spPr bwMode="auto">
              <a:xfrm>
                <a:off x="6011179" y="2607378"/>
                <a:ext cx="288568" cy="1536408"/>
              </a:xfrm>
              <a:custGeom>
                <a:avLst/>
                <a:gdLst>
                  <a:gd name="T0" fmla="*/ 52 w 330"/>
                  <a:gd name="T1" fmla="*/ 0 h 1757"/>
                  <a:gd name="T2" fmla="*/ 330 w 330"/>
                  <a:gd name="T3" fmla="*/ 664 h 1757"/>
                  <a:gd name="T4" fmla="*/ 0 w 330"/>
                  <a:gd name="T5" fmla="*/ 1757 h 1757"/>
                </a:gdLst>
                <a:ahLst/>
                <a:cxnLst>
                  <a:cxn ang="0">
                    <a:pos x="T0" y="T1"/>
                  </a:cxn>
                  <a:cxn ang="0">
                    <a:pos x="T2" y="T3"/>
                  </a:cxn>
                  <a:cxn ang="0">
                    <a:pos x="T4" y="T5"/>
                  </a:cxn>
                </a:cxnLst>
                <a:rect l="0" t="0" r="r" b="b"/>
                <a:pathLst>
                  <a:path w="330" h="1757">
                    <a:moveTo>
                      <a:pt x="52" y="0"/>
                    </a:moveTo>
                    <a:lnTo>
                      <a:pt x="330" y="664"/>
                    </a:lnTo>
                    <a:lnTo>
                      <a:pt x="0" y="1757"/>
                    </a:lnTo>
                  </a:path>
                </a:pathLst>
              </a:cu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44" name="Line 710">
                <a:extLst>
                  <a:ext uri="{FF2B5EF4-FFF2-40B4-BE49-F238E27FC236}">
                    <a16:creationId xmlns="" xmlns:a16="http://schemas.microsoft.com/office/drawing/2014/main" id="{123EBE7B-7A55-4349-9869-EDFD11472AA0}"/>
                  </a:ext>
                </a:extLst>
              </p:cNvPr>
              <p:cNvSpPr>
                <a:spLocks noChangeShapeType="1"/>
              </p:cNvSpPr>
              <p:nvPr userDrawn="1"/>
            </p:nvSpPr>
            <p:spPr bwMode="auto">
              <a:xfrm>
                <a:off x="6040910" y="2471838"/>
                <a:ext cx="15740" cy="135540"/>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45" name="Line 711">
                <a:extLst>
                  <a:ext uri="{FF2B5EF4-FFF2-40B4-BE49-F238E27FC236}">
                    <a16:creationId xmlns="" xmlns:a16="http://schemas.microsoft.com/office/drawing/2014/main" id="{26EB1F55-6C17-4E3F-A336-D6957F637D14}"/>
                  </a:ext>
                </a:extLst>
              </p:cNvPr>
              <p:cNvSpPr>
                <a:spLocks noChangeShapeType="1"/>
              </p:cNvSpPr>
              <p:nvPr userDrawn="1"/>
            </p:nvSpPr>
            <p:spPr bwMode="auto">
              <a:xfrm flipH="1">
                <a:off x="4988947" y="2662397"/>
                <a:ext cx="481831" cy="458282"/>
              </a:xfrm>
              <a:prstGeom prst="line">
                <a:avLst/>
              </a:prstGeom>
              <a:noFill/>
              <a:ln w="0">
                <a:solidFill>
                  <a:schemeClr val="bg1">
                    <a:lumMod val="75000"/>
                    <a:alpha val="50000"/>
                  </a:schemeClr>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46" name="Line 712">
                <a:extLst>
                  <a:ext uri="{FF2B5EF4-FFF2-40B4-BE49-F238E27FC236}">
                    <a16:creationId xmlns="" xmlns:a16="http://schemas.microsoft.com/office/drawing/2014/main" id="{A78E2AAC-EC30-44D2-982B-799525C1E068}"/>
                  </a:ext>
                </a:extLst>
              </p:cNvPr>
              <p:cNvSpPr>
                <a:spLocks noChangeShapeType="1"/>
              </p:cNvSpPr>
              <p:nvPr userDrawn="1"/>
            </p:nvSpPr>
            <p:spPr bwMode="auto">
              <a:xfrm flipH="1" flipV="1">
                <a:off x="7112111" y="3548285"/>
                <a:ext cx="136414" cy="62086"/>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47" name="Line 713">
                <a:extLst>
                  <a:ext uri="{FF2B5EF4-FFF2-40B4-BE49-F238E27FC236}">
                    <a16:creationId xmlns="" xmlns:a16="http://schemas.microsoft.com/office/drawing/2014/main" id="{56312459-D13F-4B2F-9C20-2238B830EB3B}"/>
                  </a:ext>
                </a:extLst>
              </p:cNvPr>
              <p:cNvSpPr>
                <a:spLocks noChangeShapeType="1"/>
              </p:cNvSpPr>
              <p:nvPr userDrawn="1"/>
            </p:nvSpPr>
            <p:spPr bwMode="auto">
              <a:xfrm flipH="1" flipV="1">
                <a:off x="6657687" y="2619538"/>
                <a:ext cx="155361" cy="404078"/>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48" name="Line 714">
                <a:extLst>
                  <a:ext uri="{FF2B5EF4-FFF2-40B4-BE49-F238E27FC236}">
                    <a16:creationId xmlns="" xmlns:a16="http://schemas.microsoft.com/office/drawing/2014/main" id="{4745A3BA-8644-4AD7-9A3E-72823C38543D}"/>
                  </a:ext>
                </a:extLst>
              </p:cNvPr>
              <p:cNvSpPr>
                <a:spLocks noChangeShapeType="1"/>
              </p:cNvSpPr>
              <p:nvPr userDrawn="1"/>
            </p:nvSpPr>
            <p:spPr bwMode="auto">
              <a:xfrm flipH="1" flipV="1">
                <a:off x="6813049" y="3023616"/>
                <a:ext cx="299062" cy="524670"/>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49" name="Line 715">
                <a:extLst>
                  <a:ext uri="{FF2B5EF4-FFF2-40B4-BE49-F238E27FC236}">
                    <a16:creationId xmlns="" xmlns:a16="http://schemas.microsoft.com/office/drawing/2014/main" id="{25D1CA69-FFA5-429E-91AB-8A872AFC4590}"/>
                  </a:ext>
                </a:extLst>
              </p:cNvPr>
              <p:cNvSpPr>
                <a:spLocks noChangeShapeType="1"/>
              </p:cNvSpPr>
              <p:nvPr userDrawn="1"/>
            </p:nvSpPr>
            <p:spPr bwMode="auto">
              <a:xfrm flipH="1" flipV="1">
                <a:off x="7112111" y="3548285"/>
                <a:ext cx="13116" cy="706554"/>
              </a:xfrm>
              <a:prstGeom prst="line">
                <a:avLst/>
              </a:prstGeom>
              <a:noFill/>
              <a:ln w="0">
                <a:solidFill>
                  <a:schemeClr val="bg1">
                    <a:lumMod val="75000"/>
                    <a:alpha val="50000"/>
                  </a:schemeClr>
                </a:solidFill>
                <a:prstDash val="solid"/>
                <a:round/>
                <a:headEnd type="oval"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50" name="Freeform 716">
                <a:extLst>
                  <a:ext uri="{FF2B5EF4-FFF2-40B4-BE49-F238E27FC236}">
                    <a16:creationId xmlns="" xmlns:a16="http://schemas.microsoft.com/office/drawing/2014/main" id="{4B86E16D-4357-47A8-9222-6DE22851E615}"/>
                  </a:ext>
                </a:extLst>
              </p:cNvPr>
              <p:cNvSpPr>
                <a:spLocks/>
              </p:cNvSpPr>
              <p:nvPr userDrawn="1"/>
            </p:nvSpPr>
            <p:spPr bwMode="auto">
              <a:xfrm>
                <a:off x="6011179" y="4143785"/>
                <a:ext cx="1114049" cy="210743"/>
              </a:xfrm>
              <a:custGeom>
                <a:avLst/>
                <a:gdLst>
                  <a:gd name="T0" fmla="*/ 0 w 1274"/>
                  <a:gd name="T1" fmla="*/ 0 h 241"/>
                  <a:gd name="T2" fmla="*/ 909 w 1274"/>
                  <a:gd name="T3" fmla="*/ 241 h 241"/>
                  <a:gd name="T4" fmla="*/ 1274 w 1274"/>
                  <a:gd name="T5" fmla="*/ 127 h 241"/>
                </a:gdLst>
                <a:ahLst/>
                <a:cxnLst>
                  <a:cxn ang="0">
                    <a:pos x="T0" y="T1"/>
                  </a:cxn>
                  <a:cxn ang="0">
                    <a:pos x="T2" y="T3"/>
                  </a:cxn>
                  <a:cxn ang="0">
                    <a:pos x="T4" y="T5"/>
                  </a:cxn>
                </a:cxnLst>
                <a:rect l="0" t="0" r="r" b="b"/>
                <a:pathLst>
                  <a:path w="1274" h="241">
                    <a:moveTo>
                      <a:pt x="0" y="0"/>
                    </a:moveTo>
                    <a:lnTo>
                      <a:pt x="909" y="241"/>
                    </a:lnTo>
                    <a:lnTo>
                      <a:pt x="1274" y="127"/>
                    </a:lnTo>
                  </a:path>
                </a:pathLst>
              </a:cu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51" name="Line 717">
                <a:extLst>
                  <a:ext uri="{FF2B5EF4-FFF2-40B4-BE49-F238E27FC236}">
                    <a16:creationId xmlns="" xmlns:a16="http://schemas.microsoft.com/office/drawing/2014/main" id="{A77FB2CC-6F68-4AF0-A8F9-DAA89C05D9F9}"/>
                  </a:ext>
                </a:extLst>
              </p:cNvPr>
              <p:cNvSpPr>
                <a:spLocks noChangeShapeType="1"/>
              </p:cNvSpPr>
              <p:nvPr userDrawn="1"/>
            </p:nvSpPr>
            <p:spPr bwMode="auto">
              <a:xfrm>
                <a:off x="5392068" y="3704811"/>
                <a:ext cx="619110" cy="438974"/>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52" name="Line 718">
                <a:extLst>
                  <a:ext uri="{FF2B5EF4-FFF2-40B4-BE49-F238E27FC236}">
                    <a16:creationId xmlns="" xmlns:a16="http://schemas.microsoft.com/office/drawing/2014/main" id="{24073A1F-68C1-4F91-A34F-157F4691F0A5}"/>
                  </a:ext>
                </a:extLst>
              </p:cNvPr>
              <p:cNvSpPr>
                <a:spLocks noChangeShapeType="1"/>
              </p:cNvSpPr>
              <p:nvPr userDrawn="1"/>
            </p:nvSpPr>
            <p:spPr bwMode="auto">
              <a:xfrm>
                <a:off x="4988947" y="3120679"/>
                <a:ext cx="403121" cy="584132"/>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53" name="Line 719">
                <a:extLst>
                  <a:ext uri="{FF2B5EF4-FFF2-40B4-BE49-F238E27FC236}">
                    <a16:creationId xmlns="" xmlns:a16="http://schemas.microsoft.com/office/drawing/2014/main" id="{D4B30603-47FF-4C82-895B-94482D519142}"/>
                  </a:ext>
                </a:extLst>
              </p:cNvPr>
              <p:cNvSpPr>
                <a:spLocks noChangeShapeType="1"/>
              </p:cNvSpPr>
              <p:nvPr userDrawn="1"/>
            </p:nvSpPr>
            <p:spPr bwMode="auto">
              <a:xfrm flipH="1">
                <a:off x="4988947" y="2989512"/>
                <a:ext cx="518549" cy="131167"/>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54" name="Line 720">
                <a:extLst>
                  <a:ext uri="{FF2B5EF4-FFF2-40B4-BE49-F238E27FC236}">
                    <a16:creationId xmlns="" xmlns:a16="http://schemas.microsoft.com/office/drawing/2014/main" id="{19857752-DA74-4532-ACF1-305313B4A1D1}"/>
                  </a:ext>
                </a:extLst>
              </p:cNvPr>
              <p:cNvSpPr>
                <a:spLocks noChangeShapeType="1"/>
              </p:cNvSpPr>
              <p:nvPr userDrawn="1"/>
            </p:nvSpPr>
            <p:spPr bwMode="auto">
              <a:xfrm flipH="1">
                <a:off x="5507496" y="2607378"/>
                <a:ext cx="549154" cy="382135"/>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55" name="Line 721">
                <a:extLst>
                  <a:ext uri="{FF2B5EF4-FFF2-40B4-BE49-F238E27FC236}">
                    <a16:creationId xmlns="" xmlns:a16="http://schemas.microsoft.com/office/drawing/2014/main" id="{E939D817-5024-4CE9-A57B-46BA76692C16}"/>
                  </a:ext>
                </a:extLst>
              </p:cNvPr>
              <p:cNvSpPr>
                <a:spLocks noChangeShapeType="1"/>
              </p:cNvSpPr>
              <p:nvPr userDrawn="1"/>
            </p:nvSpPr>
            <p:spPr bwMode="auto">
              <a:xfrm flipH="1" flipV="1">
                <a:off x="6056650" y="2607378"/>
                <a:ext cx="756399" cy="416238"/>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56" name="Freeform 722">
                <a:extLst>
                  <a:ext uri="{FF2B5EF4-FFF2-40B4-BE49-F238E27FC236}">
                    <a16:creationId xmlns="" xmlns:a16="http://schemas.microsoft.com/office/drawing/2014/main" id="{7D1BB477-708E-4993-A6E5-91BEB65486A4}"/>
                  </a:ext>
                </a:extLst>
              </p:cNvPr>
              <p:cNvSpPr>
                <a:spLocks/>
              </p:cNvSpPr>
              <p:nvPr userDrawn="1"/>
            </p:nvSpPr>
            <p:spPr bwMode="auto">
              <a:xfrm>
                <a:off x="6813049" y="3023616"/>
                <a:ext cx="367269" cy="511553"/>
              </a:xfrm>
              <a:custGeom>
                <a:avLst/>
                <a:gdLst>
                  <a:gd name="T0" fmla="*/ 344 w 420"/>
                  <a:gd name="T1" fmla="*/ 585 h 585"/>
                  <a:gd name="T2" fmla="*/ 420 w 420"/>
                  <a:gd name="T3" fmla="*/ 87 h 585"/>
                  <a:gd name="T4" fmla="*/ 0 w 420"/>
                  <a:gd name="T5" fmla="*/ 0 h 585"/>
                </a:gdLst>
                <a:ahLst/>
                <a:cxnLst>
                  <a:cxn ang="0">
                    <a:pos x="T0" y="T1"/>
                  </a:cxn>
                  <a:cxn ang="0">
                    <a:pos x="T2" y="T3"/>
                  </a:cxn>
                  <a:cxn ang="0">
                    <a:pos x="T4" y="T5"/>
                  </a:cxn>
                </a:cxnLst>
                <a:rect l="0" t="0" r="r" b="b"/>
                <a:pathLst>
                  <a:path w="420" h="585">
                    <a:moveTo>
                      <a:pt x="344" y="585"/>
                    </a:moveTo>
                    <a:lnTo>
                      <a:pt x="420" y="87"/>
                    </a:lnTo>
                    <a:lnTo>
                      <a:pt x="0" y="0"/>
                    </a:lnTo>
                  </a:path>
                </a:pathLst>
              </a:custGeom>
              <a:noFill/>
              <a:ln w="0">
                <a:solidFill>
                  <a:schemeClr val="bg1">
                    <a:lumMod val="75000"/>
                    <a:alpha val="50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57" name="Freeform 723">
                <a:extLst>
                  <a:ext uri="{FF2B5EF4-FFF2-40B4-BE49-F238E27FC236}">
                    <a16:creationId xmlns="" xmlns:a16="http://schemas.microsoft.com/office/drawing/2014/main" id="{394773F7-54C6-45E8-9AD8-B2C1652BFA8B}"/>
                  </a:ext>
                </a:extLst>
              </p:cNvPr>
              <p:cNvSpPr>
                <a:spLocks/>
              </p:cNvSpPr>
              <p:nvPr userDrawn="1"/>
            </p:nvSpPr>
            <p:spPr bwMode="auto">
              <a:xfrm>
                <a:off x="6799058" y="3023616"/>
                <a:ext cx="314802" cy="1330912"/>
              </a:xfrm>
              <a:custGeom>
                <a:avLst/>
                <a:gdLst>
                  <a:gd name="T0" fmla="*/ 16 w 360"/>
                  <a:gd name="T1" fmla="*/ 0 h 1522"/>
                  <a:gd name="T2" fmla="*/ 0 w 360"/>
                  <a:gd name="T3" fmla="*/ 729 h 1522"/>
                  <a:gd name="T4" fmla="*/ 8 w 360"/>
                  <a:gd name="T5" fmla="*/ 1522 h 1522"/>
                  <a:gd name="T6" fmla="*/ 358 w 360"/>
                  <a:gd name="T7" fmla="*/ 600 h 1522"/>
                  <a:gd name="T8" fmla="*/ 360 w 360"/>
                  <a:gd name="T9" fmla="*/ 585 h 1522"/>
                </a:gdLst>
                <a:ahLst/>
                <a:cxnLst>
                  <a:cxn ang="0">
                    <a:pos x="T0" y="T1"/>
                  </a:cxn>
                  <a:cxn ang="0">
                    <a:pos x="T2" y="T3"/>
                  </a:cxn>
                  <a:cxn ang="0">
                    <a:pos x="T4" y="T5"/>
                  </a:cxn>
                  <a:cxn ang="0">
                    <a:pos x="T6" y="T7"/>
                  </a:cxn>
                  <a:cxn ang="0">
                    <a:pos x="T8" y="T9"/>
                  </a:cxn>
                </a:cxnLst>
                <a:rect l="0" t="0" r="r" b="b"/>
                <a:pathLst>
                  <a:path w="360" h="1522">
                    <a:moveTo>
                      <a:pt x="16" y="0"/>
                    </a:moveTo>
                    <a:lnTo>
                      <a:pt x="0" y="729"/>
                    </a:lnTo>
                    <a:lnTo>
                      <a:pt x="8" y="1522"/>
                    </a:lnTo>
                    <a:lnTo>
                      <a:pt x="358" y="600"/>
                    </a:lnTo>
                    <a:lnTo>
                      <a:pt x="360" y="585"/>
                    </a:lnTo>
                  </a:path>
                </a:pathLst>
              </a:custGeom>
              <a:noFill/>
              <a:ln w="0">
                <a:solidFill>
                  <a:schemeClr val="bg1">
                    <a:lumMod val="75000"/>
                    <a:alpha val="50000"/>
                  </a:schemeClr>
                </a:soli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58" name="Line 724">
                <a:extLst>
                  <a:ext uri="{FF2B5EF4-FFF2-40B4-BE49-F238E27FC236}">
                    <a16:creationId xmlns="" xmlns:a16="http://schemas.microsoft.com/office/drawing/2014/main" id="{C9F54443-1BC0-4D65-9CE2-FDACB099FF3D}"/>
                  </a:ext>
                </a:extLst>
              </p:cNvPr>
              <p:cNvSpPr>
                <a:spLocks noChangeShapeType="1"/>
              </p:cNvSpPr>
              <p:nvPr userDrawn="1"/>
            </p:nvSpPr>
            <p:spPr bwMode="auto">
              <a:xfrm flipV="1">
                <a:off x="6299747" y="3023616"/>
                <a:ext cx="513302" cy="164396"/>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59" name="Line 725">
                <a:extLst>
                  <a:ext uri="{FF2B5EF4-FFF2-40B4-BE49-F238E27FC236}">
                    <a16:creationId xmlns="" xmlns:a16="http://schemas.microsoft.com/office/drawing/2014/main" id="{25703049-A2A3-4070-9364-0D5D98B6ACB7}"/>
                  </a:ext>
                </a:extLst>
              </p:cNvPr>
              <p:cNvSpPr>
                <a:spLocks noChangeShapeType="1"/>
              </p:cNvSpPr>
              <p:nvPr userDrawn="1"/>
            </p:nvSpPr>
            <p:spPr bwMode="auto">
              <a:xfrm flipV="1">
                <a:off x="5392068" y="3188012"/>
                <a:ext cx="907679" cy="523795"/>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60" name="Freeform 726">
                <a:extLst>
                  <a:ext uri="{FF2B5EF4-FFF2-40B4-BE49-F238E27FC236}">
                    <a16:creationId xmlns="" xmlns:a16="http://schemas.microsoft.com/office/drawing/2014/main" id="{F179E610-8983-4106-A8B6-DFAFFCAB1603}"/>
                  </a:ext>
                </a:extLst>
              </p:cNvPr>
              <p:cNvSpPr>
                <a:spLocks/>
              </p:cNvSpPr>
              <p:nvPr userDrawn="1"/>
            </p:nvSpPr>
            <p:spPr bwMode="auto">
              <a:xfrm>
                <a:off x="5035293" y="3711807"/>
                <a:ext cx="482696" cy="685568"/>
              </a:xfrm>
              <a:custGeom>
                <a:avLst/>
                <a:gdLst>
                  <a:gd name="T0" fmla="*/ 552 w 552"/>
                  <a:gd name="T1" fmla="*/ 784 h 784"/>
                  <a:gd name="T2" fmla="*/ 0 w 552"/>
                  <a:gd name="T3" fmla="*/ 412 h 784"/>
                  <a:gd name="T4" fmla="*/ 408 w 552"/>
                  <a:gd name="T5" fmla="*/ 0 h 784"/>
                </a:gdLst>
                <a:ahLst/>
                <a:cxnLst>
                  <a:cxn ang="0">
                    <a:pos x="T0" y="T1"/>
                  </a:cxn>
                  <a:cxn ang="0">
                    <a:pos x="T2" y="T3"/>
                  </a:cxn>
                  <a:cxn ang="0">
                    <a:pos x="T4" y="T5"/>
                  </a:cxn>
                </a:cxnLst>
                <a:rect l="0" t="0" r="r" b="b"/>
                <a:pathLst>
                  <a:path w="552" h="784">
                    <a:moveTo>
                      <a:pt x="552" y="784"/>
                    </a:moveTo>
                    <a:lnTo>
                      <a:pt x="0" y="412"/>
                    </a:lnTo>
                    <a:lnTo>
                      <a:pt x="408" y="0"/>
                    </a:lnTo>
                  </a:path>
                </a:pathLst>
              </a:cu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61" name="Line 728">
                <a:extLst>
                  <a:ext uri="{FF2B5EF4-FFF2-40B4-BE49-F238E27FC236}">
                    <a16:creationId xmlns="" xmlns:a16="http://schemas.microsoft.com/office/drawing/2014/main" id="{42BBF067-08A5-4ADD-8743-2B7FB8431B11}"/>
                  </a:ext>
                </a:extLst>
              </p:cNvPr>
              <p:cNvSpPr>
                <a:spLocks noChangeShapeType="1"/>
              </p:cNvSpPr>
              <p:nvPr userDrawn="1"/>
            </p:nvSpPr>
            <p:spPr bwMode="auto">
              <a:xfrm flipH="1">
                <a:off x="5517989" y="4143785"/>
                <a:ext cx="493190" cy="253590"/>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62" name="Freeform 729">
                <a:extLst>
                  <a:ext uri="{FF2B5EF4-FFF2-40B4-BE49-F238E27FC236}">
                    <a16:creationId xmlns="" xmlns:a16="http://schemas.microsoft.com/office/drawing/2014/main" id="{8A69583D-44DB-4C4C-A89D-D0433E770E7F}"/>
                  </a:ext>
                </a:extLst>
              </p:cNvPr>
              <p:cNvSpPr>
                <a:spLocks/>
              </p:cNvSpPr>
              <p:nvPr userDrawn="1"/>
            </p:nvSpPr>
            <p:spPr bwMode="auto">
              <a:xfrm>
                <a:off x="6011179" y="3548285"/>
                <a:ext cx="1100932" cy="595500"/>
              </a:xfrm>
              <a:custGeom>
                <a:avLst/>
                <a:gdLst>
                  <a:gd name="T0" fmla="*/ 1259 w 1259"/>
                  <a:gd name="T1" fmla="*/ 0 h 681"/>
                  <a:gd name="T2" fmla="*/ 902 w 1259"/>
                  <a:gd name="T3" fmla="*/ 140 h 681"/>
                  <a:gd name="T4" fmla="*/ 0 w 1259"/>
                  <a:gd name="T5" fmla="*/ 681 h 681"/>
                </a:gdLst>
                <a:ahLst/>
                <a:cxnLst>
                  <a:cxn ang="0">
                    <a:pos x="T0" y="T1"/>
                  </a:cxn>
                  <a:cxn ang="0">
                    <a:pos x="T2" y="T3"/>
                  </a:cxn>
                  <a:cxn ang="0">
                    <a:pos x="T4" y="T5"/>
                  </a:cxn>
                </a:cxnLst>
                <a:rect l="0" t="0" r="r" b="b"/>
                <a:pathLst>
                  <a:path w="1259" h="681">
                    <a:moveTo>
                      <a:pt x="1259" y="0"/>
                    </a:moveTo>
                    <a:lnTo>
                      <a:pt x="902" y="140"/>
                    </a:lnTo>
                    <a:lnTo>
                      <a:pt x="0" y="681"/>
                    </a:lnTo>
                  </a:path>
                </a:pathLst>
              </a:cu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63" name="Freeform 730">
                <a:extLst>
                  <a:ext uri="{FF2B5EF4-FFF2-40B4-BE49-F238E27FC236}">
                    <a16:creationId xmlns="" xmlns:a16="http://schemas.microsoft.com/office/drawing/2014/main" id="{1F5BEA3B-78A0-4810-9C8A-657B13DE83F7}"/>
                  </a:ext>
                </a:extLst>
              </p:cNvPr>
              <p:cNvSpPr>
                <a:spLocks/>
              </p:cNvSpPr>
              <p:nvPr userDrawn="1"/>
            </p:nvSpPr>
            <p:spPr bwMode="auto">
              <a:xfrm>
                <a:off x="5556465" y="4627355"/>
                <a:ext cx="1125417" cy="101436"/>
              </a:xfrm>
              <a:custGeom>
                <a:avLst/>
                <a:gdLst>
                  <a:gd name="T0" fmla="*/ 1287 w 1287"/>
                  <a:gd name="T1" fmla="*/ 0 h 116"/>
                  <a:gd name="T2" fmla="*/ 739 w 1287"/>
                  <a:gd name="T3" fmla="*/ 38 h 116"/>
                  <a:gd name="T4" fmla="*/ 0 w 1287"/>
                  <a:gd name="T5" fmla="*/ 116 h 116"/>
                </a:gdLst>
                <a:ahLst/>
                <a:cxnLst>
                  <a:cxn ang="0">
                    <a:pos x="T0" y="T1"/>
                  </a:cxn>
                  <a:cxn ang="0">
                    <a:pos x="T2" y="T3"/>
                  </a:cxn>
                  <a:cxn ang="0">
                    <a:pos x="T4" y="T5"/>
                  </a:cxn>
                </a:cxnLst>
                <a:rect l="0" t="0" r="r" b="b"/>
                <a:pathLst>
                  <a:path w="1287" h="116">
                    <a:moveTo>
                      <a:pt x="1287" y="0"/>
                    </a:moveTo>
                    <a:lnTo>
                      <a:pt x="739" y="38"/>
                    </a:lnTo>
                    <a:lnTo>
                      <a:pt x="0" y="116"/>
                    </a:lnTo>
                  </a:path>
                </a:pathLst>
              </a:custGeom>
              <a:noFill/>
              <a:ln w="0">
                <a:solidFill>
                  <a:schemeClr val="bg1">
                    <a:lumMod val="75000"/>
                    <a:alpha val="50000"/>
                  </a:schemeClr>
                </a:soli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64" name="Freeform 731">
                <a:extLst>
                  <a:ext uri="{FF2B5EF4-FFF2-40B4-BE49-F238E27FC236}">
                    <a16:creationId xmlns="" xmlns:a16="http://schemas.microsoft.com/office/drawing/2014/main" id="{67617BA7-E3F4-4736-AB25-881199035401}"/>
                  </a:ext>
                </a:extLst>
              </p:cNvPr>
              <p:cNvSpPr>
                <a:spLocks/>
              </p:cNvSpPr>
              <p:nvPr userDrawn="1"/>
            </p:nvSpPr>
            <p:spPr bwMode="auto">
              <a:xfrm>
                <a:off x="5517989" y="4354526"/>
                <a:ext cx="1288064" cy="306057"/>
              </a:xfrm>
              <a:custGeom>
                <a:avLst/>
                <a:gdLst>
                  <a:gd name="T0" fmla="*/ 0 w 1473"/>
                  <a:gd name="T1" fmla="*/ 49 h 350"/>
                  <a:gd name="T2" fmla="*/ 783 w 1473"/>
                  <a:gd name="T3" fmla="*/ 350 h 350"/>
                  <a:gd name="T4" fmla="*/ 1473 w 1473"/>
                  <a:gd name="T5" fmla="*/ 0 h 350"/>
                  <a:gd name="T6" fmla="*/ 1348 w 1473"/>
                  <a:gd name="T7" fmla="*/ 303 h 350"/>
                </a:gdLst>
                <a:ahLst/>
                <a:cxnLst>
                  <a:cxn ang="0">
                    <a:pos x="T0" y="T1"/>
                  </a:cxn>
                  <a:cxn ang="0">
                    <a:pos x="T2" y="T3"/>
                  </a:cxn>
                  <a:cxn ang="0">
                    <a:pos x="T4" y="T5"/>
                  </a:cxn>
                  <a:cxn ang="0">
                    <a:pos x="T6" y="T7"/>
                  </a:cxn>
                </a:cxnLst>
                <a:rect l="0" t="0" r="r" b="b"/>
                <a:pathLst>
                  <a:path w="1473" h="350">
                    <a:moveTo>
                      <a:pt x="0" y="49"/>
                    </a:moveTo>
                    <a:lnTo>
                      <a:pt x="783" y="350"/>
                    </a:lnTo>
                    <a:lnTo>
                      <a:pt x="1473" y="0"/>
                    </a:lnTo>
                    <a:lnTo>
                      <a:pt x="1348" y="303"/>
                    </a:lnTo>
                  </a:path>
                </a:pathLst>
              </a:custGeom>
              <a:noFill/>
              <a:ln w="0">
                <a:solidFill>
                  <a:schemeClr val="bg1">
                    <a:lumMod val="75000"/>
                    <a:alpha val="50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65" name="Line 732">
                <a:extLst>
                  <a:ext uri="{FF2B5EF4-FFF2-40B4-BE49-F238E27FC236}">
                    <a16:creationId xmlns="" xmlns:a16="http://schemas.microsoft.com/office/drawing/2014/main" id="{F831C543-2A04-42E8-A5B6-7B4C38ADCE9D}"/>
                  </a:ext>
                </a:extLst>
              </p:cNvPr>
              <p:cNvSpPr>
                <a:spLocks noChangeShapeType="1"/>
              </p:cNvSpPr>
              <p:nvPr userDrawn="1"/>
            </p:nvSpPr>
            <p:spPr bwMode="auto">
              <a:xfrm>
                <a:off x="6299747" y="3188012"/>
                <a:ext cx="500185" cy="482696"/>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sp>
            <p:nvSpPr>
              <p:cNvPr id="66" name="Line 733">
                <a:extLst>
                  <a:ext uri="{FF2B5EF4-FFF2-40B4-BE49-F238E27FC236}">
                    <a16:creationId xmlns="" xmlns:a16="http://schemas.microsoft.com/office/drawing/2014/main" id="{FC7DA791-F771-47E6-9E8B-9C21BC59DE42}"/>
                  </a:ext>
                </a:extLst>
              </p:cNvPr>
              <p:cNvSpPr>
                <a:spLocks noChangeShapeType="1"/>
              </p:cNvSpPr>
              <p:nvPr userDrawn="1"/>
            </p:nvSpPr>
            <p:spPr bwMode="auto">
              <a:xfrm>
                <a:off x="5507496" y="2989512"/>
                <a:ext cx="792251" cy="198500"/>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a:p>
            </p:txBody>
          </p:sp>
        </p:grpSp>
        <p:sp>
          <p:nvSpPr>
            <p:cNvPr id="32" name="TextBox 128">
              <a:extLst>
                <a:ext uri="{FF2B5EF4-FFF2-40B4-BE49-F238E27FC236}">
                  <a16:creationId xmlns="" xmlns:a16="http://schemas.microsoft.com/office/drawing/2014/main" id="{80985EFE-5D37-4728-B4AF-FDFEAA59173B}"/>
                </a:ext>
              </a:extLst>
            </p:cNvPr>
            <p:cNvSpPr txBox="1"/>
            <p:nvPr/>
          </p:nvSpPr>
          <p:spPr>
            <a:xfrm>
              <a:off x="5089515" y="3303089"/>
              <a:ext cx="1950720" cy="731995"/>
            </a:xfrm>
            <a:prstGeom prst="rect">
              <a:avLst/>
            </a:prstGeom>
          </p:spPr>
          <p:txBody>
            <a:bodyPr wrap="square" rtlCol="0">
              <a:spAutoFit/>
            </a:bodyPr>
            <a:lstStyle/>
            <a:p>
              <a:pPr algn="ctr">
                <a:lnSpc>
                  <a:spcPct val="125000"/>
                </a:lnSpc>
                <a:buClr>
                  <a:schemeClr val="tx1">
                    <a:lumMod val="85000"/>
                    <a:lumOff val="15000"/>
                  </a:schemeClr>
                </a:buClr>
                <a:buSzPct val="105000"/>
              </a:pPr>
              <a:r>
                <a:rPr lang="zh-CN" altLang="en-US" sz="3600" dirty="0">
                  <a:solidFill>
                    <a:schemeClr val="bg1"/>
                  </a:solidFill>
                  <a:latin typeface="思源黑体 CN Bold" panose="020B0800000000000000" pitchFamily="34" charset="-122"/>
                  <a:ea typeface="思源黑体 CN Bold" panose="020B0800000000000000" pitchFamily="34" charset="-122"/>
                </a:rPr>
                <a:t>大数据</a:t>
              </a:r>
            </a:p>
          </p:txBody>
        </p:sp>
      </p:grpSp>
    </p:spTree>
    <p:extLst>
      <p:ext uri="{BB962C8B-B14F-4D97-AF65-F5344CB8AC3E}">
        <p14:creationId xmlns:p14="http://schemas.microsoft.com/office/powerpoint/2010/main" val="2431080603"/>
      </p:ext>
    </p:extLst>
  </p:cSld>
  <p:clrMapOvr>
    <a:masterClrMapping/>
  </p:clrMapOvr>
  <mc:AlternateContent xmlns:mc="http://schemas.openxmlformats.org/markup-compatibility/2006" xmlns:p14="http://schemas.microsoft.com/office/powerpoint/2010/main">
    <mc:Choice Requires="p14">
      <p:transition spd="slow" p14:dur="1500" advTm="7500">
        <p:random/>
      </p:transition>
    </mc:Choice>
    <mc:Fallback xmlns="">
      <p:transition spd="slow" advTm="7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strVal val="(6*min(max(#ppt_w*#ppt_h,.3),1)-7.4)/-.7*#ppt_w"/>
                                          </p:val>
                                        </p:tav>
                                        <p:tav tm="100000">
                                          <p:val>
                                            <p:strVal val="#ppt_w"/>
                                          </p:val>
                                        </p:tav>
                                      </p:tavLst>
                                    </p:anim>
                                    <p:anim calcmode="lin" valueType="num">
                                      <p:cBhvr>
                                        <p:cTn id="8" dur="500" fill="hold"/>
                                        <p:tgtEl>
                                          <p:spTgt spid="29"/>
                                        </p:tgtEl>
                                        <p:attrNameLst>
                                          <p:attrName>ppt_h</p:attrName>
                                        </p:attrNameLst>
                                      </p:cBhvr>
                                      <p:tavLst>
                                        <p:tav tm="0">
                                          <p:val>
                                            <p:strVal val="(6*min(max(#ppt_w*#ppt_h,.3),1)-7.4)/-.7*#ppt_h"/>
                                          </p:val>
                                        </p:tav>
                                        <p:tav tm="100000">
                                          <p:val>
                                            <p:strVal val="#ppt_h"/>
                                          </p:val>
                                        </p:tav>
                                      </p:tavLst>
                                    </p:anim>
                                    <p:anim calcmode="lin" valueType="num">
                                      <p:cBhvr>
                                        <p:cTn id="9" dur="500" fill="hold"/>
                                        <p:tgtEl>
                                          <p:spTgt spid="29"/>
                                        </p:tgtEl>
                                        <p:attrNameLst>
                                          <p:attrName>ppt_x</p:attrName>
                                        </p:attrNameLst>
                                      </p:cBhvr>
                                      <p:tavLst>
                                        <p:tav tm="0">
                                          <p:val>
                                            <p:fltVal val="0.5"/>
                                          </p:val>
                                        </p:tav>
                                        <p:tav tm="100000">
                                          <p:val>
                                            <p:strVal val="#ppt_x"/>
                                          </p:val>
                                        </p:tav>
                                      </p:tavLst>
                                    </p:anim>
                                    <p:anim calcmode="lin" valueType="num">
                                      <p:cBhvr>
                                        <p:cTn id="10" dur="500" fill="hold"/>
                                        <p:tgtEl>
                                          <p:spTgt spid="29"/>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6" presetClass="entr" presetSubtype="32" fill="hold" nodeType="afterEffect">
                                  <p:stCondLst>
                                    <p:cond delay="0"/>
                                  </p:stCondLst>
                                  <p:childTnLst>
                                    <p:set>
                                      <p:cBhvr>
                                        <p:cTn id="13" dur="1" fill="hold">
                                          <p:stCondLst>
                                            <p:cond delay="0"/>
                                          </p:stCondLst>
                                        </p:cTn>
                                        <p:tgtEl>
                                          <p:spTgt spid="67"/>
                                        </p:tgtEl>
                                        <p:attrNameLst>
                                          <p:attrName>style.visibility</p:attrName>
                                        </p:attrNameLst>
                                      </p:cBhvr>
                                      <p:to>
                                        <p:strVal val="visible"/>
                                      </p:to>
                                    </p:set>
                                    <p:animEffect transition="in" filter="circle(out)">
                                      <p:cBhvr>
                                        <p:cTn id="14" dur="600"/>
                                        <p:tgtEl>
                                          <p:spTgt spid="67"/>
                                        </p:tgtEl>
                                      </p:cBhvr>
                                    </p:animEffect>
                                  </p:childTnLst>
                                </p:cTn>
                              </p:par>
                            </p:childTnLst>
                          </p:cTn>
                        </p:par>
                        <p:par>
                          <p:cTn id="15" fill="hold">
                            <p:stCondLst>
                              <p:cond delay="1100"/>
                            </p:stCondLst>
                            <p:childTnLst>
                              <p:par>
                                <p:cTn id="16" presetID="2" presetClass="entr" presetSubtype="4" fill="hold" grpId="0" nodeType="after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additive="base">
                                        <p:cTn id="18" dur="500" fill="hold"/>
                                        <p:tgtEl>
                                          <p:spTgt spid="20"/>
                                        </p:tgtEl>
                                        <p:attrNameLst>
                                          <p:attrName>ppt_x</p:attrName>
                                        </p:attrNameLst>
                                      </p:cBhvr>
                                      <p:tavLst>
                                        <p:tav tm="0">
                                          <p:val>
                                            <p:strVal val="#ppt_x"/>
                                          </p:val>
                                        </p:tav>
                                        <p:tav tm="100000">
                                          <p:val>
                                            <p:strVal val="#ppt_x"/>
                                          </p:val>
                                        </p:tav>
                                      </p:tavLst>
                                    </p:anim>
                                    <p:anim calcmode="lin" valueType="num">
                                      <p:cBhvr additive="base">
                                        <p:cTn id="19" dur="500" fill="hold"/>
                                        <p:tgtEl>
                                          <p:spTgt spid="20"/>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500" fill="hold"/>
                                        <p:tgtEl>
                                          <p:spTgt spid="19"/>
                                        </p:tgtEl>
                                        <p:attrNameLst>
                                          <p:attrName>ppt_x</p:attrName>
                                        </p:attrNameLst>
                                      </p:cBhvr>
                                      <p:tavLst>
                                        <p:tav tm="0">
                                          <p:val>
                                            <p:strVal val="#ppt_x"/>
                                          </p:val>
                                        </p:tav>
                                        <p:tav tm="100000">
                                          <p:val>
                                            <p:strVal val="#ppt_x"/>
                                          </p:val>
                                        </p:tav>
                                      </p:tavLst>
                                    </p:anim>
                                    <p:anim calcmode="lin" valueType="num">
                                      <p:cBhvr additive="base">
                                        <p:cTn id="23" dur="500" fill="hold"/>
                                        <p:tgtEl>
                                          <p:spTgt spid="19"/>
                                        </p:tgtEl>
                                        <p:attrNameLst>
                                          <p:attrName>ppt_y</p:attrName>
                                        </p:attrNameLst>
                                      </p:cBhvr>
                                      <p:tavLst>
                                        <p:tav tm="0">
                                          <p:val>
                                            <p:strVal val="1+#ppt_h/2"/>
                                          </p:val>
                                        </p:tav>
                                        <p:tav tm="100000">
                                          <p:val>
                                            <p:strVal val="#ppt_y"/>
                                          </p:val>
                                        </p:tav>
                                      </p:tavLst>
                                    </p:anim>
                                  </p:childTnLst>
                                </p:cTn>
                              </p:par>
                            </p:childTnLst>
                          </p:cTn>
                        </p:par>
                        <p:par>
                          <p:cTn id="24" fill="hold">
                            <p:stCondLst>
                              <p:cond delay="1600"/>
                            </p:stCondLst>
                            <p:childTnLst>
                              <p:par>
                                <p:cTn id="25" presetID="6" presetClass="entr" presetSubtype="32" fill="hold" nodeType="afterEffect">
                                  <p:stCondLst>
                                    <p:cond delay="0"/>
                                  </p:stCondLst>
                                  <p:childTnLst>
                                    <p:set>
                                      <p:cBhvr>
                                        <p:cTn id="26" dur="1" fill="hold">
                                          <p:stCondLst>
                                            <p:cond delay="0"/>
                                          </p:stCondLst>
                                        </p:cTn>
                                        <p:tgtEl>
                                          <p:spTgt spid="68"/>
                                        </p:tgtEl>
                                        <p:attrNameLst>
                                          <p:attrName>style.visibility</p:attrName>
                                        </p:attrNameLst>
                                      </p:cBhvr>
                                      <p:to>
                                        <p:strVal val="visible"/>
                                      </p:to>
                                    </p:set>
                                    <p:animEffect transition="in" filter="circle(out)">
                                      <p:cBhvr>
                                        <p:cTn id="27" dur="600"/>
                                        <p:tgtEl>
                                          <p:spTgt spid="68"/>
                                        </p:tgtEl>
                                      </p:cBhvr>
                                    </p:animEffect>
                                  </p:childTnLst>
                                </p:cTn>
                              </p:par>
                            </p:childTnLst>
                          </p:cTn>
                        </p:par>
                        <p:par>
                          <p:cTn id="28" fill="hold">
                            <p:stCondLst>
                              <p:cond delay="2200"/>
                            </p:stCondLst>
                            <p:childTnLst>
                              <p:par>
                                <p:cTn id="29" presetID="2" presetClass="entr" presetSubtype="4"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500" fill="hold"/>
                                        <p:tgtEl>
                                          <p:spTgt spid="24"/>
                                        </p:tgtEl>
                                        <p:attrNameLst>
                                          <p:attrName>ppt_x</p:attrName>
                                        </p:attrNameLst>
                                      </p:cBhvr>
                                      <p:tavLst>
                                        <p:tav tm="0">
                                          <p:val>
                                            <p:strVal val="#ppt_x"/>
                                          </p:val>
                                        </p:tav>
                                        <p:tav tm="100000">
                                          <p:val>
                                            <p:strVal val="#ppt_x"/>
                                          </p:val>
                                        </p:tav>
                                      </p:tavLst>
                                    </p:anim>
                                    <p:anim calcmode="lin" valueType="num">
                                      <p:cBhvr additive="base">
                                        <p:cTn id="32" dur="500" fill="hold"/>
                                        <p:tgtEl>
                                          <p:spTgt spid="24"/>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additive="base">
                                        <p:cTn id="35" dur="500" fill="hold"/>
                                        <p:tgtEl>
                                          <p:spTgt spid="23"/>
                                        </p:tgtEl>
                                        <p:attrNameLst>
                                          <p:attrName>ppt_x</p:attrName>
                                        </p:attrNameLst>
                                      </p:cBhvr>
                                      <p:tavLst>
                                        <p:tav tm="0">
                                          <p:val>
                                            <p:strVal val="#ppt_x"/>
                                          </p:val>
                                        </p:tav>
                                        <p:tav tm="100000">
                                          <p:val>
                                            <p:strVal val="#ppt_x"/>
                                          </p:val>
                                        </p:tav>
                                      </p:tavLst>
                                    </p:anim>
                                    <p:anim calcmode="lin" valueType="num">
                                      <p:cBhvr additive="base">
                                        <p:cTn id="36" dur="500" fill="hold"/>
                                        <p:tgtEl>
                                          <p:spTgt spid="23"/>
                                        </p:tgtEl>
                                        <p:attrNameLst>
                                          <p:attrName>ppt_y</p:attrName>
                                        </p:attrNameLst>
                                      </p:cBhvr>
                                      <p:tavLst>
                                        <p:tav tm="0">
                                          <p:val>
                                            <p:strVal val="1+#ppt_h/2"/>
                                          </p:val>
                                        </p:tav>
                                        <p:tav tm="100000">
                                          <p:val>
                                            <p:strVal val="#ppt_y"/>
                                          </p:val>
                                        </p:tav>
                                      </p:tavLst>
                                    </p:anim>
                                  </p:childTnLst>
                                </p:cTn>
                              </p:par>
                            </p:childTnLst>
                          </p:cTn>
                        </p:par>
                        <p:par>
                          <p:cTn id="37" fill="hold">
                            <p:stCondLst>
                              <p:cond delay="2700"/>
                            </p:stCondLst>
                            <p:childTnLst>
                              <p:par>
                                <p:cTn id="38" presetID="6" presetClass="entr" presetSubtype="32" fill="hold" nodeType="afterEffect">
                                  <p:stCondLst>
                                    <p:cond delay="0"/>
                                  </p:stCondLst>
                                  <p:childTnLst>
                                    <p:set>
                                      <p:cBhvr>
                                        <p:cTn id="39" dur="1" fill="hold">
                                          <p:stCondLst>
                                            <p:cond delay="0"/>
                                          </p:stCondLst>
                                        </p:cTn>
                                        <p:tgtEl>
                                          <p:spTgt spid="69"/>
                                        </p:tgtEl>
                                        <p:attrNameLst>
                                          <p:attrName>style.visibility</p:attrName>
                                        </p:attrNameLst>
                                      </p:cBhvr>
                                      <p:to>
                                        <p:strVal val="visible"/>
                                      </p:to>
                                    </p:set>
                                    <p:animEffect transition="in" filter="circle(out)">
                                      <p:cBhvr>
                                        <p:cTn id="40" dur="600"/>
                                        <p:tgtEl>
                                          <p:spTgt spid="69"/>
                                        </p:tgtEl>
                                      </p:cBhvr>
                                    </p:animEffect>
                                  </p:childTnLst>
                                </p:cTn>
                              </p:par>
                            </p:childTnLst>
                          </p:cTn>
                        </p:par>
                        <p:par>
                          <p:cTn id="41" fill="hold">
                            <p:stCondLst>
                              <p:cond delay="3300"/>
                            </p:stCondLst>
                            <p:childTnLst>
                              <p:par>
                                <p:cTn id="42" presetID="2" presetClass="entr" presetSubtype="4" fill="hold" grpId="0" nodeType="afterEffect">
                                  <p:stCondLst>
                                    <p:cond delay="0"/>
                                  </p:stCondLst>
                                  <p:childTnLst>
                                    <p:set>
                                      <p:cBhvr>
                                        <p:cTn id="43" dur="1" fill="hold">
                                          <p:stCondLst>
                                            <p:cond delay="0"/>
                                          </p:stCondLst>
                                        </p:cTn>
                                        <p:tgtEl>
                                          <p:spTgt spid="28"/>
                                        </p:tgtEl>
                                        <p:attrNameLst>
                                          <p:attrName>style.visibility</p:attrName>
                                        </p:attrNameLst>
                                      </p:cBhvr>
                                      <p:to>
                                        <p:strVal val="visible"/>
                                      </p:to>
                                    </p:set>
                                    <p:anim calcmode="lin" valueType="num">
                                      <p:cBhvr additive="base">
                                        <p:cTn id="44" dur="500" fill="hold"/>
                                        <p:tgtEl>
                                          <p:spTgt spid="28"/>
                                        </p:tgtEl>
                                        <p:attrNameLst>
                                          <p:attrName>ppt_x</p:attrName>
                                        </p:attrNameLst>
                                      </p:cBhvr>
                                      <p:tavLst>
                                        <p:tav tm="0">
                                          <p:val>
                                            <p:strVal val="#ppt_x"/>
                                          </p:val>
                                        </p:tav>
                                        <p:tav tm="100000">
                                          <p:val>
                                            <p:strVal val="#ppt_x"/>
                                          </p:val>
                                        </p:tav>
                                      </p:tavLst>
                                    </p:anim>
                                    <p:anim calcmode="lin" valueType="num">
                                      <p:cBhvr additive="base">
                                        <p:cTn id="45" dur="500" fill="hold"/>
                                        <p:tgtEl>
                                          <p:spTgt spid="28"/>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27"/>
                                        </p:tgtEl>
                                        <p:attrNameLst>
                                          <p:attrName>style.visibility</p:attrName>
                                        </p:attrNameLst>
                                      </p:cBhvr>
                                      <p:to>
                                        <p:strVal val="visible"/>
                                      </p:to>
                                    </p:set>
                                    <p:anim calcmode="lin" valueType="num">
                                      <p:cBhvr additive="base">
                                        <p:cTn id="48" dur="500" fill="hold"/>
                                        <p:tgtEl>
                                          <p:spTgt spid="27"/>
                                        </p:tgtEl>
                                        <p:attrNameLst>
                                          <p:attrName>ppt_x</p:attrName>
                                        </p:attrNameLst>
                                      </p:cBhvr>
                                      <p:tavLst>
                                        <p:tav tm="0">
                                          <p:val>
                                            <p:strVal val="#ppt_x"/>
                                          </p:val>
                                        </p:tav>
                                        <p:tav tm="100000">
                                          <p:val>
                                            <p:strVal val="#ppt_x"/>
                                          </p:val>
                                        </p:tav>
                                      </p:tavLst>
                                    </p:anim>
                                    <p:anim calcmode="lin" valueType="num">
                                      <p:cBhvr additive="base">
                                        <p:cTn id="49" dur="500" fill="hold"/>
                                        <p:tgtEl>
                                          <p:spTgt spid="27"/>
                                        </p:tgtEl>
                                        <p:attrNameLst>
                                          <p:attrName>ppt_y</p:attrName>
                                        </p:attrNameLst>
                                      </p:cBhvr>
                                      <p:tavLst>
                                        <p:tav tm="0">
                                          <p:val>
                                            <p:strVal val="1+#ppt_h/2"/>
                                          </p:val>
                                        </p:tav>
                                        <p:tav tm="100000">
                                          <p:val>
                                            <p:strVal val="#ppt_y"/>
                                          </p:val>
                                        </p:tav>
                                      </p:tavLst>
                                    </p:anim>
                                  </p:childTnLst>
                                </p:cTn>
                              </p:par>
                            </p:childTnLst>
                          </p:cTn>
                        </p:par>
                        <p:par>
                          <p:cTn id="50" fill="hold">
                            <p:stCondLst>
                              <p:cond delay="3800"/>
                            </p:stCondLst>
                            <p:childTnLst>
                              <p:par>
                                <p:cTn id="51" presetID="6" presetClass="entr" presetSubtype="32" fill="hold" nodeType="afterEffect">
                                  <p:stCondLst>
                                    <p:cond delay="0"/>
                                  </p:stCondLst>
                                  <p:childTnLst>
                                    <p:set>
                                      <p:cBhvr>
                                        <p:cTn id="52" dur="1" fill="hold">
                                          <p:stCondLst>
                                            <p:cond delay="0"/>
                                          </p:stCondLst>
                                        </p:cTn>
                                        <p:tgtEl>
                                          <p:spTgt spid="70"/>
                                        </p:tgtEl>
                                        <p:attrNameLst>
                                          <p:attrName>style.visibility</p:attrName>
                                        </p:attrNameLst>
                                      </p:cBhvr>
                                      <p:to>
                                        <p:strVal val="visible"/>
                                      </p:to>
                                    </p:set>
                                    <p:animEffect transition="in" filter="circle(out)">
                                      <p:cBhvr>
                                        <p:cTn id="53" dur="600"/>
                                        <p:tgtEl>
                                          <p:spTgt spid="70"/>
                                        </p:tgtEl>
                                      </p:cBhvr>
                                    </p:animEffect>
                                  </p:childTnLst>
                                </p:cTn>
                              </p:par>
                            </p:childTnLst>
                          </p:cTn>
                        </p:par>
                        <p:par>
                          <p:cTn id="54" fill="hold">
                            <p:stCondLst>
                              <p:cond delay="4400"/>
                            </p:stCondLst>
                            <p:childTnLst>
                              <p:par>
                                <p:cTn id="55" presetID="2" presetClass="entr" presetSubtype="4" fill="hold" grpId="0" nodeType="afterEffect">
                                  <p:stCondLst>
                                    <p:cond delay="0"/>
                                  </p:stCondLst>
                                  <p:childTnLst>
                                    <p:set>
                                      <p:cBhvr>
                                        <p:cTn id="56" dur="1" fill="hold">
                                          <p:stCondLst>
                                            <p:cond delay="0"/>
                                          </p:stCondLst>
                                        </p:cTn>
                                        <p:tgtEl>
                                          <p:spTgt spid="8"/>
                                        </p:tgtEl>
                                        <p:attrNameLst>
                                          <p:attrName>style.visibility</p:attrName>
                                        </p:attrNameLst>
                                      </p:cBhvr>
                                      <p:to>
                                        <p:strVal val="visible"/>
                                      </p:to>
                                    </p:set>
                                    <p:anim calcmode="lin" valueType="num">
                                      <p:cBhvr additive="base">
                                        <p:cTn id="57" dur="500" fill="hold"/>
                                        <p:tgtEl>
                                          <p:spTgt spid="8"/>
                                        </p:tgtEl>
                                        <p:attrNameLst>
                                          <p:attrName>ppt_x</p:attrName>
                                        </p:attrNameLst>
                                      </p:cBhvr>
                                      <p:tavLst>
                                        <p:tav tm="0">
                                          <p:val>
                                            <p:strVal val="#ppt_x"/>
                                          </p:val>
                                        </p:tav>
                                        <p:tav tm="100000">
                                          <p:val>
                                            <p:strVal val="#ppt_x"/>
                                          </p:val>
                                        </p:tav>
                                      </p:tavLst>
                                    </p:anim>
                                    <p:anim calcmode="lin" valueType="num">
                                      <p:cBhvr additive="base">
                                        <p:cTn id="58" dur="500" fill="hold"/>
                                        <p:tgtEl>
                                          <p:spTgt spid="8"/>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7"/>
                                        </p:tgtEl>
                                        <p:attrNameLst>
                                          <p:attrName>style.visibility</p:attrName>
                                        </p:attrNameLst>
                                      </p:cBhvr>
                                      <p:to>
                                        <p:strVal val="visible"/>
                                      </p:to>
                                    </p:set>
                                    <p:anim calcmode="lin" valueType="num">
                                      <p:cBhvr additive="base">
                                        <p:cTn id="61" dur="500" fill="hold"/>
                                        <p:tgtEl>
                                          <p:spTgt spid="7"/>
                                        </p:tgtEl>
                                        <p:attrNameLst>
                                          <p:attrName>ppt_x</p:attrName>
                                        </p:attrNameLst>
                                      </p:cBhvr>
                                      <p:tavLst>
                                        <p:tav tm="0">
                                          <p:val>
                                            <p:strVal val="#ppt_x"/>
                                          </p:val>
                                        </p:tav>
                                        <p:tav tm="100000">
                                          <p:val>
                                            <p:strVal val="#ppt_x"/>
                                          </p:val>
                                        </p:tav>
                                      </p:tavLst>
                                    </p:anim>
                                    <p:anim calcmode="lin" valueType="num">
                                      <p:cBhvr additive="base">
                                        <p:cTn id="62" dur="500" fill="hold"/>
                                        <p:tgtEl>
                                          <p:spTgt spid="7"/>
                                        </p:tgtEl>
                                        <p:attrNameLst>
                                          <p:attrName>ppt_y</p:attrName>
                                        </p:attrNameLst>
                                      </p:cBhvr>
                                      <p:tavLst>
                                        <p:tav tm="0">
                                          <p:val>
                                            <p:strVal val="1+#ppt_h/2"/>
                                          </p:val>
                                        </p:tav>
                                        <p:tav tm="100000">
                                          <p:val>
                                            <p:strVal val="#ppt_y"/>
                                          </p:val>
                                        </p:tav>
                                      </p:tavLst>
                                    </p:anim>
                                  </p:childTnLst>
                                </p:cTn>
                              </p:par>
                            </p:childTnLst>
                          </p:cTn>
                        </p:par>
                        <p:par>
                          <p:cTn id="63" fill="hold">
                            <p:stCondLst>
                              <p:cond delay="4900"/>
                            </p:stCondLst>
                            <p:childTnLst>
                              <p:par>
                                <p:cTn id="64" presetID="6" presetClass="entr" presetSubtype="32" fill="hold" nodeType="afterEffect">
                                  <p:stCondLst>
                                    <p:cond delay="0"/>
                                  </p:stCondLst>
                                  <p:childTnLst>
                                    <p:set>
                                      <p:cBhvr>
                                        <p:cTn id="65" dur="1" fill="hold">
                                          <p:stCondLst>
                                            <p:cond delay="0"/>
                                          </p:stCondLst>
                                        </p:cTn>
                                        <p:tgtEl>
                                          <p:spTgt spid="71"/>
                                        </p:tgtEl>
                                        <p:attrNameLst>
                                          <p:attrName>style.visibility</p:attrName>
                                        </p:attrNameLst>
                                      </p:cBhvr>
                                      <p:to>
                                        <p:strVal val="visible"/>
                                      </p:to>
                                    </p:set>
                                    <p:animEffect transition="in" filter="circle(out)">
                                      <p:cBhvr>
                                        <p:cTn id="66" dur="600"/>
                                        <p:tgtEl>
                                          <p:spTgt spid="71"/>
                                        </p:tgtEl>
                                      </p:cBhvr>
                                    </p:animEffect>
                                  </p:childTnLst>
                                </p:cTn>
                              </p:par>
                            </p:childTnLst>
                          </p:cTn>
                        </p:par>
                        <p:par>
                          <p:cTn id="67" fill="hold">
                            <p:stCondLst>
                              <p:cond delay="5500"/>
                            </p:stCondLst>
                            <p:childTnLst>
                              <p:par>
                                <p:cTn id="68" presetID="2" presetClass="entr" presetSubtype="4" fill="hold" grpId="0" nodeType="afterEffect">
                                  <p:stCondLst>
                                    <p:cond delay="0"/>
                                  </p:stCondLst>
                                  <p:childTnLst>
                                    <p:set>
                                      <p:cBhvr>
                                        <p:cTn id="69" dur="1" fill="hold">
                                          <p:stCondLst>
                                            <p:cond delay="0"/>
                                          </p:stCondLst>
                                        </p:cTn>
                                        <p:tgtEl>
                                          <p:spTgt spid="12"/>
                                        </p:tgtEl>
                                        <p:attrNameLst>
                                          <p:attrName>style.visibility</p:attrName>
                                        </p:attrNameLst>
                                      </p:cBhvr>
                                      <p:to>
                                        <p:strVal val="visible"/>
                                      </p:to>
                                    </p:set>
                                    <p:anim calcmode="lin" valueType="num">
                                      <p:cBhvr additive="base">
                                        <p:cTn id="70" dur="500" fill="hold"/>
                                        <p:tgtEl>
                                          <p:spTgt spid="12"/>
                                        </p:tgtEl>
                                        <p:attrNameLst>
                                          <p:attrName>ppt_x</p:attrName>
                                        </p:attrNameLst>
                                      </p:cBhvr>
                                      <p:tavLst>
                                        <p:tav tm="0">
                                          <p:val>
                                            <p:strVal val="#ppt_x"/>
                                          </p:val>
                                        </p:tav>
                                        <p:tav tm="100000">
                                          <p:val>
                                            <p:strVal val="#ppt_x"/>
                                          </p:val>
                                        </p:tav>
                                      </p:tavLst>
                                    </p:anim>
                                    <p:anim calcmode="lin" valueType="num">
                                      <p:cBhvr additive="base">
                                        <p:cTn id="71" dur="500" fill="hold"/>
                                        <p:tgtEl>
                                          <p:spTgt spid="12"/>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11"/>
                                        </p:tgtEl>
                                        <p:attrNameLst>
                                          <p:attrName>style.visibility</p:attrName>
                                        </p:attrNameLst>
                                      </p:cBhvr>
                                      <p:to>
                                        <p:strVal val="visible"/>
                                      </p:to>
                                    </p:set>
                                    <p:anim calcmode="lin" valueType="num">
                                      <p:cBhvr additive="base">
                                        <p:cTn id="74" dur="500" fill="hold"/>
                                        <p:tgtEl>
                                          <p:spTgt spid="11"/>
                                        </p:tgtEl>
                                        <p:attrNameLst>
                                          <p:attrName>ppt_x</p:attrName>
                                        </p:attrNameLst>
                                      </p:cBhvr>
                                      <p:tavLst>
                                        <p:tav tm="0">
                                          <p:val>
                                            <p:strVal val="#ppt_x"/>
                                          </p:val>
                                        </p:tav>
                                        <p:tav tm="100000">
                                          <p:val>
                                            <p:strVal val="#ppt_x"/>
                                          </p:val>
                                        </p:tav>
                                      </p:tavLst>
                                    </p:anim>
                                    <p:anim calcmode="lin" valueType="num">
                                      <p:cBhvr additive="base">
                                        <p:cTn id="75" dur="500" fill="hold"/>
                                        <p:tgtEl>
                                          <p:spTgt spid="11"/>
                                        </p:tgtEl>
                                        <p:attrNameLst>
                                          <p:attrName>ppt_y</p:attrName>
                                        </p:attrNameLst>
                                      </p:cBhvr>
                                      <p:tavLst>
                                        <p:tav tm="0">
                                          <p:val>
                                            <p:strVal val="1+#ppt_h/2"/>
                                          </p:val>
                                        </p:tav>
                                        <p:tav tm="100000">
                                          <p:val>
                                            <p:strVal val="#ppt_y"/>
                                          </p:val>
                                        </p:tav>
                                      </p:tavLst>
                                    </p:anim>
                                  </p:childTnLst>
                                </p:cTn>
                              </p:par>
                            </p:childTnLst>
                          </p:cTn>
                        </p:par>
                        <p:par>
                          <p:cTn id="76" fill="hold">
                            <p:stCondLst>
                              <p:cond delay="6000"/>
                            </p:stCondLst>
                            <p:childTnLst>
                              <p:par>
                                <p:cTn id="77" presetID="6" presetClass="entr" presetSubtype="32" fill="hold" nodeType="afterEffect">
                                  <p:stCondLst>
                                    <p:cond delay="0"/>
                                  </p:stCondLst>
                                  <p:childTnLst>
                                    <p:set>
                                      <p:cBhvr>
                                        <p:cTn id="78" dur="1" fill="hold">
                                          <p:stCondLst>
                                            <p:cond delay="0"/>
                                          </p:stCondLst>
                                        </p:cTn>
                                        <p:tgtEl>
                                          <p:spTgt spid="72"/>
                                        </p:tgtEl>
                                        <p:attrNameLst>
                                          <p:attrName>style.visibility</p:attrName>
                                        </p:attrNameLst>
                                      </p:cBhvr>
                                      <p:to>
                                        <p:strVal val="visible"/>
                                      </p:to>
                                    </p:set>
                                    <p:animEffect transition="in" filter="circle(out)">
                                      <p:cBhvr>
                                        <p:cTn id="79" dur="600"/>
                                        <p:tgtEl>
                                          <p:spTgt spid="72"/>
                                        </p:tgtEl>
                                      </p:cBhvr>
                                    </p:animEffect>
                                  </p:childTnLst>
                                </p:cTn>
                              </p:par>
                            </p:childTnLst>
                          </p:cTn>
                        </p:par>
                        <p:par>
                          <p:cTn id="80" fill="hold">
                            <p:stCondLst>
                              <p:cond delay="6600"/>
                            </p:stCondLst>
                            <p:childTnLst>
                              <p:par>
                                <p:cTn id="81" presetID="2" presetClass="entr" presetSubtype="4" fill="hold" grpId="0" nodeType="afterEffect">
                                  <p:stCondLst>
                                    <p:cond delay="0"/>
                                  </p:stCondLst>
                                  <p:childTnLst>
                                    <p:set>
                                      <p:cBhvr>
                                        <p:cTn id="82" dur="1" fill="hold">
                                          <p:stCondLst>
                                            <p:cond delay="0"/>
                                          </p:stCondLst>
                                        </p:cTn>
                                        <p:tgtEl>
                                          <p:spTgt spid="16"/>
                                        </p:tgtEl>
                                        <p:attrNameLst>
                                          <p:attrName>style.visibility</p:attrName>
                                        </p:attrNameLst>
                                      </p:cBhvr>
                                      <p:to>
                                        <p:strVal val="visible"/>
                                      </p:to>
                                    </p:set>
                                    <p:anim calcmode="lin" valueType="num">
                                      <p:cBhvr additive="base">
                                        <p:cTn id="83" dur="500" fill="hold"/>
                                        <p:tgtEl>
                                          <p:spTgt spid="16"/>
                                        </p:tgtEl>
                                        <p:attrNameLst>
                                          <p:attrName>ppt_x</p:attrName>
                                        </p:attrNameLst>
                                      </p:cBhvr>
                                      <p:tavLst>
                                        <p:tav tm="0">
                                          <p:val>
                                            <p:strVal val="#ppt_x"/>
                                          </p:val>
                                        </p:tav>
                                        <p:tav tm="100000">
                                          <p:val>
                                            <p:strVal val="#ppt_x"/>
                                          </p:val>
                                        </p:tav>
                                      </p:tavLst>
                                    </p:anim>
                                    <p:anim calcmode="lin" valueType="num">
                                      <p:cBhvr additive="base">
                                        <p:cTn id="84" dur="500" fill="hold"/>
                                        <p:tgtEl>
                                          <p:spTgt spid="16"/>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15"/>
                                        </p:tgtEl>
                                        <p:attrNameLst>
                                          <p:attrName>style.visibility</p:attrName>
                                        </p:attrNameLst>
                                      </p:cBhvr>
                                      <p:to>
                                        <p:strVal val="visible"/>
                                      </p:to>
                                    </p:set>
                                    <p:anim calcmode="lin" valueType="num">
                                      <p:cBhvr additive="base">
                                        <p:cTn id="87" dur="500" fill="hold"/>
                                        <p:tgtEl>
                                          <p:spTgt spid="15"/>
                                        </p:tgtEl>
                                        <p:attrNameLst>
                                          <p:attrName>ppt_x</p:attrName>
                                        </p:attrNameLst>
                                      </p:cBhvr>
                                      <p:tavLst>
                                        <p:tav tm="0">
                                          <p:val>
                                            <p:strVal val="#ppt_x"/>
                                          </p:val>
                                        </p:tav>
                                        <p:tav tm="100000">
                                          <p:val>
                                            <p:strVal val="#ppt_x"/>
                                          </p:val>
                                        </p:tav>
                                      </p:tavLst>
                                    </p:anim>
                                    <p:anim calcmode="lin" valueType="num">
                                      <p:cBhvr additive="base">
                                        <p:cTn id="8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1" grpId="0"/>
      <p:bldP spid="12" grpId="0"/>
      <p:bldP spid="15" grpId="0"/>
      <p:bldP spid="16" grpId="0"/>
      <p:bldP spid="19" grpId="0"/>
      <p:bldP spid="20" grpId="0"/>
      <p:bldP spid="23" grpId="0"/>
      <p:bldP spid="24" grpId="0"/>
      <p:bldP spid="27" grpId="0"/>
      <p:bldP spid="2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D695A36F-65DE-4BA0-B27D-38DF64854EAF}"/>
              </a:ext>
            </a:extLst>
          </p:cNvPr>
          <p:cNvGrpSpPr/>
          <p:nvPr/>
        </p:nvGrpSpPr>
        <p:grpSpPr>
          <a:xfrm>
            <a:off x="3613427" y="282265"/>
            <a:ext cx="4965147" cy="609273"/>
            <a:chOff x="3613427" y="282265"/>
            <a:chExt cx="4965147" cy="609273"/>
          </a:xfrm>
        </p:grpSpPr>
        <p:pic>
          <p:nvPicPr>
            <p:cNvPr id="3" name="图片 2">
              <a:extLst>
                <a:ext uri="{FF2B5EF4-FFF2-40B4-BE49-F238E27FC236}">
                  <a16:creationId xmlns="" xmlns:a16="http://schemas.microsoft.com/office/drawing/2014/main" id="{4312625C-EC29-4849-86F1-F33EAD8EA86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V="1">
              <a:off x="3737908" y="282265"/>
              <a:ext cx="4716185" cy="609273"/>
            </a:xfrm>
            <a:prstGeom prst="rect">
              <a:avLst/>
            </a:prstGeom>
          </p:spPr>
        </p:pic>
        <p:sp>
          <p:nvSpPr>
            <p:cNvPr id="4" name="文本框 3">
              <a:extLst>
                <a:ext uri="{FF2B5EF4-FFF2-40B4-BE49-F238E27FC236}">
                  <a16:creationId xmlns="" xmlns:a16="http://schemas.microsoft.com/office/drawing/2014/main" id="{E00C5390-4740-4143-A265-94D6739F671B}"/>
                </a:ext>
              </a:extLst>
            </p:cNvPr>
            <p:cNvSpPr txBox="1"/>
            <p:nvPr/>
          </p:nvSpPr>
          <p:spPr>
            <a:xfrm>
              <a:off x="3613427" y="356888"/>
              <a:ext cx="4965147" cy="523220"/>
            </a:xfrm>
            <a:prstGeom prst="rect">
              <a:avLst/>
            </a:prstGeom>
            <a:noFill/>
            <a:effectLst>
              <a:outerShdw blurRad="50800" dist="38100" dir="8100000" algn="tr" rotWithShape="0">
                <a:prstClr val="black">
                  <a:alpha val="40000"/>
                </a:prstClr>
              </a:outerShdw>
            </a:effectLst>
          </p:spPr>
          <p:txBody>
            <a:bodyPr wrap="square" rtlCol="0">
              <a:spAutoFit/>
            </a:bodyPr>
            <a:lstStyle/>
            <a:p>
              <a:pPr algn="ctr"/>
              <a:r>
                <a:rPr lang="zh-CN" altLang="en-US" sz="2800" b="1" dirty="0">
                  <a:solidFill>
                    <a:schemeClr val="bg1"/>
                  </a:solidFill>
                  <a:latin typeface="思源黑体 CN Bold" panose="020B0800000000000000" pitchFamily="34" charset="-122"/>
                  <a:ea typeface="思源黑体 CN Bold" panose="020B0800000000000000" pitchFamily="34" charset="-122"/>
                </a:rPr>
                <a:t>大数据典型应用领域</a:t>
              </a:r>
            </a:p>
          </p:txBody>
        </p:sp>
      </p:grpSp>
      <p:sp>
        <p:nvSpPr>
          <p:cNvPr id="5" name="弧形 4">
            <a:extLst>
              <a:ext uri="{FF2B5EF4-FFF2-40B4-BE49-F238E27FC236}">
                <a16:creationId xmlns="" xmlns:a16="http://schemas.microsoft.com/office/drawing/2014/main" id="{E2D4A197-70F6-47BD-A78D-B25CE14C4140}"/>
              </a:ext>
            </a:extLst>
          </p:cNvPr>
          <p:cNvSpPr/>
          <p:nvPr/>
        </p:nvSpPr>
        <p:spPr>
          <a:xfrm>
            <a:off x="1315760" y="3098800"/>
            <a:ext cx="9560479" cy="9050594"/>
          </a:xfrm>
          <a:prstGeom prst="arc">
            <a:avLst>
              <a:gd name="adj1" fmla="val 11375855"/>
              <a:gd name="adj2" fmla="val 21201064"/>
            </a:avLst>
          </a:prstGeom>
          <a:ln w="38100">
            <a:gradFill>
              <a:gsLst>
                <a:gs pos="0">
                  <a:schemeClr val="accent4"/>
                </a:gs>
                <a:gs pos="80000">
                  <a:schemeClr val="accent1">
                    <a:lumMod val="45000"/>
                    <a:lumOff val="55000"/>
                  </a:schemeClr>
                </a:gs>
                <a:gs pos="38000">
                  <a:schemeClr val="accent1"/>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pic>
        <p:nvPicPr>
          <p:cNvPr id="11" name="图片 10" descr="e062f994328edb244ced1729cbeff59c">
            <a:extLst>
              <a:ext uri="{FF2B5EF4-FFF2-40B4-BE49-F238E27FC236}">
                <a16:creationId xmlns="" xmlns:a16="http://schemas.microsoft.com/office/drawing/2014/main" id="{BAA40501-0B56-4D4C-A713-45BF678C50F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499403" y="4842123"/>
            <a:ext cx="928370" cy="928370"/>
          </a:xfrm>
          <a:prstGeom prst="rect">
            <a:avLst/>
          </a:prstGeom>
        </p:spPr>
      </p:pic>
      <p:pic>
        <p:nvPicPr>
          <p:cNvPr id="12" name="图片 11" descr="e062f994328edb244ced1729cbeff59c">
            <a:extLst>
              <a:ext uri="{FF2B5EF4-FFF2-40B4-BE49-F238E27FC236}">
                <a16:creationId xmlns="" xmlns:a16="http://schemas.microsoft.com/office/drawing/2014/main" id="{58B15627-09C8-411E-A1CF-049925BD05B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878048" y="3554975"/>
            <a:ext cx="928370" cy="928370"/>
          </a:xfrm>
          <a:prstGeom prst="rect">
            <a:avLst/>
          </a:prstGeom>
        </p:spPr>
      </p:pic>
      <p:pic>
        <p:nvPicPr>
          <p:cNvPr id="13" name="图片 12" descr="e062f994328edb244ced1729cbeff59c">
            <a:extLst>
              <a:ext uri="{FF2B5EF4-FFF2-40B4-BE49-F238E27FC236}">
                <a16:creationId xmlns="" xmlns:a16="http://schemas.microsoft.com/office/drawing/2014/main" id="{C6F505E4-C51B-4990-8B5D-A6EB53F536B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790093" y="2761136"/>
            <a:ext cx="928370" cy="928370"/>
          </a:xfrm>
          <a:prstGeom prst="rect">
            <a:avLst/>
          </a:prstGeom>
        </p:spPr>
      </p:pic>
      <p:pic>
        <p:nvPicPr>
          <p:cNvPr id="14" name="图片 13" descr="e062f994328edb244ced1729cbeff59c">
            <a:extLst>
              <a:ext uri="{FF2B5EF4-FFF2-40B4-BE49-F238E27FC236}">
                <a16:creationId xmlns="" xmlns:a16="http://schemas.microsoft.com/office/drawing/2014/main" id="{234BC2D3-E7CD-450F-9B6F-20A67718FFC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473538" y="2762813"/>
            <a:ext cx="928370" cy="928370"/>
          </a:xfrm>
          <a:prstGeom prst="rect">
            <a:avLst/>
          </a:prstGeom>
        </p:spPr>
      </p:pic>
      <p:pic>
        <p:nvPicPr>
          <p:cNvPr id="15" name="图片 14" descr="e062f994328edb244ced1729cbeff59c">
            <a:extLst>
              <a:ext uri="{FF2B5EF4-FFF2-40B4-BE49-F238E27FC236}">
                <a16:creationId xmlns="" xmlns:a16="http://schemas.microsoft.com/office/drawing/2014/main" id="{AA95E033-F0B0-44E0-9C54-71682869CF4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156983" y="3429000"/>
            <a:ext cx="928370" cy="928370"/>
          </a:xfrm>
          <a:prstGeom prst="rect">
            <a:avLst/>
          </a:prstGeom>
        </p:spPr>
      </p:pic>
      <p:sp>
        <p:nvSpPr>
          <p:cNvPr id="16" name="矩形 15">
            <a:extLst>
              <a:ext uri="{FF2B5EF4-FFF2-40B4-BE49-F238E27FC236}">
                <a16:creationId xmlns="" xmlns:a16="http://schemas.microsoft.com/office/drawing/2014/main" id="{7144D277-9714-4CA3-99E4-72753059B895}"/>
              </a:ext>
            </a:extLst>
          </p:cNvPr>
          <p:cNvSpPr/>
          <p:nvPr/>
        </p:nvSpPr>
        <p:spPr>
          <a:xfrm>
            <a:off x="2611416" y="5063803"/>
            <a:ext cx="1338828" cy="369332"/>
          </a:xfrm>
          <a:prstGeom prst="rect">
            <a:avLst/>
          </a:prstGeom>
        </p:spPr>
        <p:txBody>
          <a:bodyPr wrap="none">
            <a:spAutoFit/>
          </a:bodyPr>
          <a:lstStyle/>
          <a:p>
            <a:r>
              <a:rPr lang="zh-CN" altLang="en-US" b="1" dirty="0">
                <a:solidFill>
                  <a:schemeClr val="accent3"/>
                </a:solidFill>
              </a:rPr>
              <a:t>互联网行业</a:t>
            </a:r>
          </a:p>
        </p:txBody>
      </p:sp>
      <p:sp>
        <p:nvSpPr>
          <p:cNvPr id="17" name="矩形 16">
            <a:extLst>
              <a:ext uri="{FF2B5EF4-FFF2-40B4-BE49-F238E27FC236}">
                <a16:creationId xmlns="" xmlns:a16="http://schemas.microsoft.com/office/drawing/2014/main" id="{AA97083D-099B-4E16-9CC1-98D746840E40}"/>
              </a:ext>
            </a:extLst>
          </p:cNvPr>
          <p:cNvSpPr/>
          <p:nvPr/>
        </p:nvSpPr>
        <p:spPr>
          <a:xfrm>
            <a:off x="2604167" y="2448469"/>
            <a:ext cx="1107996" cy="369332"/>
          </a:xfrm>
          <a:prstGeom prst="rect">
            <a:avLst/>
          </a:prstGeom>
        </p:spPr>
        <p:txBody>
          <a:bodyPr wrap="none">
            <a:spAutoFit/>
          </a:bodyPr>
          <a:lstStyle/>
          <a:p>
            <a:r>
              <a:rPr lang="zh-CN" altLang="en-US" b="1" dirty="0">
                <a:solidFill>
                  <a:schemeClr val="accent3"/>
                </a:solidFill>
              </a:rPr>
              <a:t>智慧城市</a:t>
            </a:r>
          </a:p>
        </p:txBody>
      </p:sp>
      <p:sp>
        <p:nvSpPr>
          <p:cNvPr id="20" name="矩形 19">
            <a:extLst>
              <a:ext uri="{FF2B5EF4-FFF2-40B4-BE49-F238E27FC236}">
                <a16:creationId xmlns="" xmlns:a16="http://schemas.microsoft.com/office/drawing/2014/main" id="{D07C6438-122E-450D-9A32-1A7FEF18F655}"/>
              </a:ext>
            </a:extLst>
          </p:cNvPr>
          <p:cNvSpPr/>
          <p:nvPr/>
        </p:nvSpPr>
        <p:spPr>
          <a:xfrm>
            <a:off x="6473538" y="1860084"/>
            <a:ext cx="877163" cy="369332"/>
          </a:xfrm>
          <a:prstGeom prst="rect">
            <a:avLst/>
          </a:prstGeom>
        </p:spPr>
        <p:txBody>
          <a:bodyPr wrap="none">
            <a:spAutoFit/>
          </a:bodyPr>
          <a:lstStyle/>
          <a:p>
            <a:r>
              <a:rPr lang="zh-CN" altLang="en-US" b="1" dirty="0">
                <a:solidFill>
                  <a:schemeClr val="accent3"/>
                </a:solidFill>
              </a:rPr>
              <a:t>物联网</a:t>
            </a:r>
          </a:p>
        </p:txBody>
      </p:sp>
      <p:sp>
        <p:nvSpPr>
          <p:cNvPr id="22" name="矩形 21">
            <a:extLst>
              <a:ext uri="{FF2B5EF4-FFF2-40B4-BE49-F238E27FC236}">
                <a16:creationId xmlns="" xmlns:a16="http://schemas.microsoft.com/office/drawing/2014/main" id="{76E12F00-77ED-40AC-9716-C14CE39AD48A}"/>
              </a:ext>
            </a:extLst>
          </p:cNvPr>
          <p:cNvSpPr/>
          <p:nvPr/>
        </p:nvSpPr>
        <p:spPr>
          <a:xfrm>
            <a:off x="2465029" y="5386899"/>
            <a:ext cx="2171700" cy="707886"/>
          </a:xfrm>
          <a:prstGeom prst="rect">
            <a:avLst/>
          </a:prstGeom>
        </p:spPr>
        <p:txBody>
          <a:bodyPr wrap="square">
            <a:spAutoFit/>
          </a:bodyPr>
          <a:lstStyle/>
          <a:p>
            <a:pPr marL="171450" indent="-171450">
              <a:buFont typeface="Arial" panose="020B0604020202020204" pitchFamily="34" charset="0"/>
              <a:buChar char="•"/>
            </a:pPr>
            <a:r>
              <a:rPr lang="zh-CN" altLang="en-US" sz="1000" dirty="0">
                <a:solidFill>
                  <a:schemeClr val="bg1"/>
                </a:solidFill>
              </a:rPr>
              <a:t>电子商务</a:t>
            </a:r>
          </a:p>
          <a:p>
            <a:pPr marL="171450" indent="-171450">
              <a:buFont typeface="Arial" panose="020B0604020202020204" pitchFamily="34" charset="0"/>
              <a:buChar char="•"/>
            </a:pPr>
            <a:r>
              <a:rPr lang="zh-CN" altLang="en-US" sz="1000" dirty="0">
                <a:solidFill>
                  <a:schemeClr val="bg1"/>
                </a:solidFill>
              </a:rPr>
              <a:t>网络新闻、搜索引擎</a:t>
            </a:r>
          </a:p>
          <a:p>
            <a:pPr marL="171450" indent="-171450">
              <a:buFont typeface="Arial" panose="020B0604020202020204" pitchFamily="34" charset="0"/>
              <a:buChar char="•"/>
            </a:pPr>
            <a:r>
              <a:rPr lang="zh-CN" altLang="en-US" sz="1000" dirty="0">
                <a:solidFill>
                  <a:schemeClr val="bg1"/>
                </a:solidFill>
              </a:rPr>
              <a:t>即时通信、社交网络、博客微博</a:t>
            </a:r>
          </a:p>
          <a:p>
            <a:pPr marL="171450" indent="-171450">
              <a:buFont typeface="Arial" panose="020B0604020202020204" pitchFamily="34" charset="0"/>
              <a:buChar char="•"/>
            </a:pPr>
            <a:r>
              <a:rPr lang="zh-CN" altLang="en-US" sz="1000" dirty="0">
                <a:solidFill>
                  <a:schemeClr val="bg1"/>
                </a:solidFill>
              </a:rPr>
              <a:t>网络视频、网络音乐、网络游戏</a:t>
            </a:r>
          </a:p>
        </p:txBody>
      </p:sp>
      <p:sp>
        <p:nvSpPr>
          <p:cNvPr id="24" name="矩形 23">
            <a:extLst>
              <a:ext uri="{FF2B5EF4-FFF2-40B4-BE49-F238E27FC236}">
                <a16:creationId xmlns="" xmlns:a16="http://schemas.microsoft.com/office/drawing/2014/main" id="{A7FA8FC2-063B-4C64-8A8D-BF4342955D52}"/>
              </a:ext>
            </a:extLst>
          </p:cNvPr>
          <p:cNvSpPr/>
          <p:nvPr/>
        </p:nvSpPr>
        <p:spPr>
          <a:xfrm>
            <a:off x="2501297" y="2782009"/>
            <a:ext cx="1472228" cy="707886"/>
          </a:xfrm>
          <a:prstGeom prst="rect">
            <a:avLst/>
          </a:prstGeom>
        </p:spPr>
        <p:txBody>
          <a:bodyPr wrap="square">
            <a:spAutoFit/>
          </a:bodyPr>
          <a:lstStyle/>
          <a:p>
            <a:pPr marL="171450" indent="-171450">
              <a:buFont typeface="Arial" panose="020B0604020202020204" pitchFamily="34" charset="0"/>
              <a:buChar char="•"/>
            </a:pPr>
            <a:r>
              <a:rPr lang="zh-CN" altLang="en-US" sz="1000" dirty="0">
                <a:solidFill>
                  <a:schemeClr val="bg1"/>
                </a:solidFill>
              </a:rPr>
              <a:t>智能决策服务</a:t>
            </a:r>
          </a:p>
          <a:p>
            <a:pPr marL="171450" indent="-171450">
              <a:buFont typeface="Arial" panose="020B0604020202020204" pitchFamily="34" charset="0"/>
              <a:buChar char="•"/>
            </a:pPr>
            <a:r>
              <a:rPr lang="zh-CN" altLang="en-US" sz="1000" dirty="0">
                <a:solidFill>
                  <a:schemeClr val="bg1"/>
                </a:solidFill>
              </a:rPr>
              <a:t>智能交通服务</a:t>
            </a:r>
          </a:p>
          <a:p>
            <a:pPr marL="171450" indent="-171450">
              <a:buFont typeface="Arial" panose="020B0604020202020204" pitchFamily="34" charset="0"/>
              <a:buChar char="•"/>
            </a:pPr>
            <a:r>
              <a:rPr lang="zh-CN" altLang="en-US" sz="1000" dirty="0">
                <a:solidFill>
                  <a:schemeClr val="bg1"/>
                </a:solidFill>
              </a:rPr>
              <a:t>智能企业运营</a:t>
            </a:r>
          </a:p>
          <a:p>
            <a:pPr marL="171450" indent="-171450">
              <a:buFont typeface="Arial" panose="020B0604020202020204" pitchFamily="34" charset="0"/>
              <a:buChar char="•"/>
            </a:pPr>
            <a:r>
              <a:rPr lang="zh-CN" altLang="en-US" sz="1000" dirty="0">
                <a:solidFill>
                  <a:schemeClr val="bg1"/>
                </a:solidFill>
              </a:rPr>
              <a:t>智能生活服务</a:t>
            </a:r>
          </a:p>
        </p:txBody>
      </p:sp>
      <p:sp>
        <p:nvSpPr>
          <p:cNvPr id="25" name="矩形 24">
            <a:extLst>
              <a:ext uri="{FF2B5EF4-FFF2-40B4-BE49-F238E27FC236}">
                <a16:creationId xmlns="" xmlns:a16="http://schemas.microsoft.com/office/drawing/2014/main" id="{4D59543F-A5E2-4884-88D4-73B35C8D3C1B}"/>
              </a:ext>
            </a:extLst>
          </p:cNvPr>
          <p:cNvSpPr/>
          <p:nvPr/>
        </p:nvSpPr>
        <p:spPr>
          <a:xfrm>
            <a:off x="6453197" y="2251506"/>
            <a:ext cx="1472228" cy="553998"/>
          </a:xfrm>
          <a:prstGeom prst="rect">
            <a:avLst/>
          </a:prstGeom>
        </p:spPr>
        <p:txBody>
          <a:bodyPr wrap="square">
            <a:spAutoFit/>
          </a:bodyPr>
          <a:lstStyle/>
          <a:p>
            <a:pPr marL="171450" indent="-171450">
              <a:buFont typeface="Arial" panose="020B0604020202020204" pitchFamily="34" charset="0"/>
              <a:buChar char="•"/>
            </a:pPr>
            <a:r>
              <a:rPr lang="zh-CN" altLang="en-US" sz="1000" dirty="0">
                <a:solidFill>
                  <a:schemeClr val="bg1"/>
                </a:solidFill>
              </a:rPr>
              <a:t>智能家居</a:t>
            </a:r>
          </a:p>
          <a:p>
            <a:pPr marL="171450" indent="-171450">
              <a:buFont typeface="Arial" panose="020B0604020202020204" pitchFamily="34" charset="0"/>
              <a:buChar char="•"/>
            </a:pPr>
            <a:r>
              <a:rPr lang="zh-CN" altLang="en-US" sz="1000" dirty="0">
                <a:solidFill>
                  <a:schemeClr val="bg1"/>
                </a:solidFill>
              </a:rPr>
              <a:t>智能楼宇</a:t>
            </a:r>
          </a:p>
          <a:p>
            <a:pPr marL="171450" indent="-171450">
              <a:buFont typeface="Arial" panose="020B0604020202020204" pitchFamily="34" charset="0"/>
              <a:buChar char="•"/>
            </a:pPr>
            <a:r>
              <a:rPr lang="en-US" altLang="zh-CN" sz="1000" dirty="0">
                <a:solidFill>
                  <a:schemeClr val="bg1"/>
                </a:solidFill>
              </a:rPr>
              <a:t>……</a:t>
            </a:r>
            <a:endParaRPr lang="zh-CN" altLang="en-US" sz="1000" dirty="0">
              <a:solidFill>
                <a:schemeClr val="bg1"/>
              </a:solidFill>
            </a:endParaRPr>
          </a:p>
        </p:txBody>
      </p:sp>
      <p:pic>
        <p:nvPicPr>
          <p:cNvPr id="26" name="图片 25" descr="e062f994328edb244ced1729cbeff59c">
            <a:extLst>
              <a:ext uri="{FF2B5EF4-FFF2-40B4-BE49-F238E27FC236}">
                <a16:creationId xmlns="" xmlns:a16="http://schemas.microsoft.com/office/drawing/2014/main" id="{72610901-999A-4D1C-91D5-AFEE6077F91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726127" y="4842123"/>
            <a:ext cx="928370" cy="928370"/>
          </a:xfrm>
          <a:prstGeom prst="rect">
            <a:avLst/>
          </a:prstGeom>
        </p:spPr>
      </p:pic>
      <p:sp>
        <p:nvSpPr>
          <p:cNvPr id="27" name="矩形 26">
            <a:extLst>
              <a:ext uri="{FF2B5EF4-FFF2-40B4-BE49-F238E27FC236}">
                <a16:creationId xmlns="" xmlns:a16="http://schemas.microsoft.com/office/drawing/2014/main" id="{0E41E5E9-7A6C-41EE-B8C0-858C6650F17B}"/>
              </a:ext>
            </a:extLst>
          </p:cNvPr>
          <p:cNvSpPr/>
          <p:nvPr/>
        </p:nvSpPr>
        <p:spPr>
          <a:xfrm>
            <a:off x="10674838" y="5116770"/>
            <a:ext cx="1107996" cy="369332"/>
          </a:xfrm>
          <a:prstGeom prst="rect">
            <a:avLst/>
          </a:prstGeom>
        </p:spPr>
        <p:txBody>
          <a:bodyPr wrap="none">
            <a:spAutoFit/>
          </a:bodyPr>
          <a:lstStyle/>
          <a:p>
            <a:r>
              <a:rPr lang="zh-CN" altLang="en-US" b="1" dirty="0">
                <a:solidFill>
                  <a:schemeClr val="accent3"/>
                </a:solidFill>
              </a:rPr>
              <a:t>金融行业</a:t>
            </a:r>
          </a:p>
        </p:txBody>
      </p:sp>
      <p:sp>
        <p:nvSpPr>
          <p:cNvPr id="28" name="矩形 27">
            <a:extLst>
              <a:ext uri="{FF2B5EF4-FFF2-40B4-BE49-F238E27FC236}">
                <a16:creationId xmlns="" xmlns:a16="http://schemas.microsoft.com/office/drawing/2014/main" id="{B4A15FD5-0FDC-4AB7-B8B2-AB1DC89F1456}"/>
              </a:ext>
            </a:extLst>
          </p:cNvPr>
          <p:cNvSpPr/>
          <p:nvPr/>
        </p:nvSpPr>
        <p:spPr>
          <a:xfrm>
            <a:off x="10654497" y="5508192"/>
            <a:ext cx="1220003" cy="707886"/>
          </a:xfrm>
          <a:prstGeom prst="rect">
            <a:avLst/>
          </a:prstGeom>
        </p:spPr>
        <p:txBody>
          <a:bodyPr wrap="square">
            <a:spAutoFit/>
          </a:bodyPr>
          <a:lstStyle/>
          <a:p>
            <a:pPr marL="171450" indent="-171450">
              <a:buFont typeface="Arial" panose="020B0604020202020204" pitchFamily="34" charset="0"/>
              <a:buChar char="•"/>
            </a:pPr>
            <a:r>
              <a:rPr lang="zh-CN" altLang="en-US" sz="1000" dirty="0">
                <a:solidFill>
                  <a:schemeClr val="bg1"/>
                </a:solidFill>
              </a:rPr>
              <a:t>精细化管理、个性化服务</a:t>
            </a:r>
          </a:p>
          <a:p>
            <a:pPr marL="171450" indent="-171450">
              <a:buFont typeface="Arial" panose="020B0604020202020204" pitchFamily="34" charset="0"/>
              <a:buChar char="•"/>
            </a:pPr>
            <a:r>
              <a:rPr lang="zh-CN" altLang="en-US" sz="1000" dirty="0">
                <a:solidFill>
                  <a:schemeClr val="bg1"/>
                </a:solidFill>
              </a:rPr>
              <a:t>征信</a:t>
            </a:r>
          </a:p>
          <a:p>
            <a:pPr marL="171450" indent="-171450">
              <a:buFont typeface="Arial" panose="020B0604020202020204" pitchFamily="34" charset="0"/>
              <a:buChar char="•"/>
            </a:pPr>
            <a:r>
              <a:rPr lang="zh-CN" altLang="en-US" sz="1000" dirty="0">
                <a:solidFill>
                  <a:schemeClr val="bg1"/>
                </a:solidFill>
              </a:rPr>
              <a:t>风险管理</a:t>
            </a:r>
          </a:p>
        </p:txBody>
      </p:sp>
      <p:sp>
        <p:nvSpPr>
          <p:cNvPr id="29" name="矩形 28">
            <a:extLst>
              <a:ext uri="{FF2B5EF4-FFF2-40B4-BE49-F238E27FC236}">
                <a16:creationId xmlns="" xmlns:a16="http://schemas.microsoft.com/office/drawing/2014/main" id="{6AF1FC9E-78C8-4F9D-9A44-CAC59CEEF51C}"/>
              </a:ext>
            </a:extLst>
          </p:cNvPr>
          <p:cNvSpPr/>
          <p:nvPr/>
        </p:nvSpPr>
        <p:spPr>
          <a:xfrm>
            <a:off x="7744292" y="4288420"/>
            <a:ext cx="1569660" cy="369332"/>
          </a:xfrm>
          <a:prstGeom prst="rect">
            <a:avLst/>
          </a:prstGeom>
        </p:spPr>
        <p:txBody>
          <a:bodyPr wrap="none">
            <a:spAutoFit/>
          </a:bodyPr>
          <a:lstStyle/>
          <a:p>
            <a:r>
              <a:rPr lang="zh-CN" altLang="en-US" b="1" dirty="0">
                <a:solidFill>
                  <a:schemeClr val="accent3"/>
                </a:solidFill>
              </a:rPr>
              <a:t>网络空间安全</a:t>
            </a:r>
          </a:p>
        </p:txBody>
      </p:sp>
      <p:sp>
        <p:nvSpPr>
          <p:cNvPr id="30" name="矩形 29">
            <a:extLst>
              <a:ext uri="{FF2B5EF4-FFF2-40B4-BE49-F238E27FC236}">
                <a16:creationId xmlns="" xmlns:a16="http://schemas.microsoft.com/office/drawing/2014/main" id="{9923C481-32EF-495E-8E3D-D586CD99904E}"/>
              </a:ext>
            </a:extLst>
          </p:cNvPr>
          <p:cNvSpPr/>
          <p:nvPr/>
        </p:nvSpPr>
        <p:spPr>
          <a:xfrm>
            <a:off x="7586402" y="4621357"/>
            <a:ext cx="1786182" cy="707886"/>
          </a:xfrm>
          <a:prstGeom prst="rect">
            <a:avLst/>
          </a:prstGeom>
        </p:spPr>
        <p:txBody>
          <a:bodyPr wrap="square">
            <a:spAutoFit/>
          </a:bodyPr>
          <a:lstStyle/>
          <a:p>
            <a:pPr marL="171450" indent="-171450">
              <a:buFont typeface="Arial" panose="020B0604020202020204" pitchFamily="34" charset="0"/>
              <a:buChar char="•"/>
            </a:pPr>
            <a:r>
              <a:rPr lang="zh-CN" altLang="en-US" sz="1000" dirty="0">
                <a:solidFill>
                  <a:schemeClr val="bg1"/>
                </a:solidFill>
              </a:rPr>
              <a:t>海量网络实体信息萃取</a:t>
            </a:r>
          </a:p>
          <a:p>
            <a:pPr marL="171450" indent="-171450">
              <a:buFont typeface="Arial" panose="020B0604020202020204" pitchFamily="34" charset="0"/>
              <a:buChar char="•"/>
            </a:pPr>
            <a:r>
              <a:rPr lang="zh-CN" altLang="en-US" sz="1000" dirty="0">
                <a:solidFill>
                  <a:schemeClr val="bg1"/>
                </a:solidFill>
              </a:rPr>
              <a:t>网络实体</a:t>
            </a:r>
            <a:r>
              <a:rPr lang="en-US" altLang="zh-CN" sz="1000" dirty="0">
                <a:solidFill>
                  <a:schemeClr val="bg1"/>
                </a:solidFill>
              </a:rPr>
              <a:t>-</a:t>
            </a:r>
            <a:r>
              <a:rPr lang="zh-CN" altLang="en-US" sz="1000" dirty="0">
                <a:solidFill>
                  <a:schemeClr val="bg1"/>
                </a:solidFill>
              </a:rPr>
              <a:t>行为模型分析</a:t>
            </a:r>
          </a:p>
          <a:p>
            <a:pPr marL="171450" indent="-171450">
              <a:buFont typeface="Arial" panose="020B0604020202020204" pitchFamily="34" charset="0"/>
              <a:buChar char="•"/>
            </a:pPr>
            <a:r>
              <a:rPr lang="zh-CN" altLang="en-US" sz="1000" dirty="0">
                <a:solidFill>
                  <a:schemeClr val="bg1"/>
                </a:solidFill>
              </a:rPr>
              <a:t>网络安全态势感知</a:t>
            </a:r>
          </a:p>
          <a:p>
            <a:pPr marL="171450" indent="-171450">
              <a:buFont typeface="Arial" panose="020B0604020202020204" pitchFamily="34" charset="0"/>
              <a:buChar char="•"/>
            </a:pPr>
            <a:r>
              <a:rPr lang="zh-CN" altLang="en-US" sz="1000" dirty="0">
                <a:solidFill>
                  <a:schemeClr val="bg1"/>
                </a:solidFill>
              </a:rPr>
              <a:t>基于大数据的网络攻防</a:t>
            </a:r>
          </a:p>
        </p:txBody>
      </p:sp>
      <p:sp>
        <p:nvSpPr>
          <p:cNvPr id="31" name="矩形 30">
            <a:extLst>
              <a:ext uri="{FF2B5EF4-FFF2-40B4-BE49-F238E27FC236}">
                <a16:creationId xmlns="" xmlns:a16="http://schemas.microsoft.com/office/drawing/2014/main" id="{3B71B7F4-4AD7-467D-ACF9-5AEDB8E0E225}"/>
              </a:ext>
            </a:extLst>
          </p:cNvPr>
          <p:cNvSpPr/>
          <p:nvPr/>
        </p:nvSpPr>
        <p:spPr>
          <a:xfrm>
            <a:off x="4718960" y="3675924"/>
            <a:ext cx="1107996" cy="369332"/>
          </a:xfrm>
          <a:prstGeom prst="rect">
            <a:avLst/>
          </a:prstGeom>
        </p:spPr>
        <p:txBody>
          <a:bodyPr wrap="none">
            <a:spAutoFit/>
          </a:bodyPr>
          <a:lstStyle/>
          <a:p>
            <a:r>
              <a:rPr lang="zh-CN" altLang="en-US" b="1" dirty="0">
                <a:solidFill>
                  <a:schemeClr val="accent3"/>
                </a:solidFill>
              </a:rPr>
              <a:t>健康医疗</a:t>
            </a:r>
          </a:p>
        </p:txBody>
      </p:sp>
      <p:sp>
        <p:nvSpPr>
          <p:cNvPr id="32" name="矩形 31">
            <a:extLst>
              <a:ext uri="{FF2B5EF4-FFF2-40B4-BE49-F238E27FC236}">
                <a16:creationId xmlns="" xmlns:a16="http://schemas.microsoft.com/office/drawing/2014/main" id="{E77E0F0E-A83C-4784-B4B5-2005FA9421AE}"/>
              </a:ext>
            </a:extLst>
          </p:cNvPr>
          <p:cNvSpPr/>
          <p:nvPr/>
        </p:nvSpPr>
        <p:spPr>
          <a:xfrm>
            <a:off x="4698618" y="4067346"/>
            <a:ext cx="1820409" cy="1015663"/>
          </a:xfrm>
          <a:prstGeom prst="rect">
            <a:avLst/>
          </a:prstGeom>
        </p:spPr>
        <p:txBody>
          <a:bodyPr wrap="square">
            <a:spAutoFit/>
          </a:bodyPr>
          <a:lstStyle/>
          <a:p>
            <a:pPr marL="171450" indent="-171450">
              <a:buFont typeface="Arial" panose="020B0604020202020204" pitchFamily="34" charset="0"/>
              <a:buChar char="•"/>
            </a:pPr>
            <a:r>
              <a:rPr lang="zh-CN" altLang="en-US" sz="1000" dirty="0">
                <a:solidFill>
                  <a:schemeClr val="bg1"/>
                </a:solidFill>
              </a:rPr>
              <a:t>居民健康档案数据管理</a:t>
            </a:r>
          </a:p>
          <a:p>
            <a:pPr marL="171450" indent="-171450">
              <a:buFont typeface="Arial" panose="020B0604020202020204" pitchFamily="34" charset="0"/>
              <a:buChar char="•"/>
            </a:pPr>
            <a:r>
              <a:rPr lang="zh-CN" altLang="en-US" sz="1000" dirty="0">
                <a:solidFill>
                  <a:schemeClr val="bg1"/>
                </a:solidFill>
              </a:rPr>
              <a:t>医院大数据管理和处理</a:t>
            </a:r>
          </a:p>
          <a:p>
            <a:pPr marL="171450" indent="-171450">
              <a:buFont typeface="Arial" panose="020B0604020202020204" pitchFamily="34" charset="0"/>
              <a:buChar char="•"/>
            </a:pPr>
            <a:r>
              <a:rPr lang="zh-CN" altLang="en-US" sz="1000" dirty="0">
                <a:solidFill>
                  <a:schemeClr val="bg1"/>
                </a:solidFill>
              </a:rPr>
              <a:t>政府公共卫生决策支持</a:t>
            </a:r>
          </a:p>
          <a:p>
            <a:pPr marL="171450" indent="-171450">
              <a:buFont typeface="Arial" panose="020B0604020202020204" pitchFamily="34" charset="0"/>
              <a:buChar char="•"/>
            </a:pPr>
            <a:r>
              <a:rPr lang="zh-CN" altLang="en-US" sz="1000" dirty="0">
                <a:solidFill>
                  <a:schemeClr val="bg1"/>
                </a:solidFill>
              </a:rPr>
              <a:t>基因组学数据应用</a:t>
            </a:r>
          </a:p>
          <a:p>
            <a:pPr marL="171450" indent="-171450">
              <a:buFont typeface="Arial" panose="020B0604020202020204" pitchFamily="34" charset="0"/>
              <a:buChar char="•"/>
            </a:pPr>
            <a:r>
              <a:rPr lang="zh-CN" altLang="en-US" sz="1000" dirty="0">
                <a:solidFill>
                  <a:schemeClr val="bg1"/>
                </a:solidFill>
              </a:rPr>
              <a:t>个性化健康管理</a:t>
            </a:r>
          </a:p>
          <a:p>
            <a:pPr marL="171450" indent="-171450">
              <a:buFont typeface="Arial" panose="020B0604020202020204" pitchFamily="34" charset="0"/>
              <a:buChar char="•"/>
            </a:pPr>
            <a:r>
              <a:rPr lang="zh-CN" altLang="en-US" sz="1000" dirty="0">
                <a:solidFill>
                  <a:schemeClr val="bg1"/>
                </a:solidFill>
              </a:rPr>
              <a:t>个性化诊疗服务</a:t>
            </a:r>
          </a:p>
        </p:txBody>
      </p:sp>
    </p:spTree>
    <p:extLst>
      <p:ext uri="{BB962C8B-B14F-4D97-AF65-F5344CB8AC3E}">
        <p14:creationId xmlns:p14="http://schemas.microsoft.com/office/powerpoint/2010/main" val="2422505080"/>
      </p:ext>
    </p:extLst>
  </p:cSld>
  <p:clrMapOvr>
    <a:masterClrMapping/>
  </p:clrMapOvr>
  <mc:AlternateContent xmlns:mc="http://schemas.openxmlformats.org/markup-compatibility/2006" xmlns:p14="http://schemas.microsoft.com/office/powerpoint/2010/main">
    <mc:Choice Requires="p14">
      <p:transition spd="slow" p14:dur="1500" advTm="7500">
        <p:random/>
      </p:transition>
    </mc:Choice>
    <mc:Fallback xmlns="">
      <p:transition spd="slow" advTm="7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6" presetClass="entr" presetSubtype="32"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circle(out)">
                                      <p:cBhvr>
                                        <p:cTn id="11" dur="500"/>
                                        <p:tgtEl>
                                          <p:spTgt spid="11"/>
                                        </p:tgtEl>
                                      </p:cBhvr>
                                    </p:animEffect>
                                  </p:childTnLst>
                                </p:cTn>
                              </p:par>
                            </p:childTnLst>
                          </p:cTn>
                        </p:par>
                        <p:par>
                          <p:cTn id="12" fill="hold">
                            <p:stCondLst>
                              <p:cond delay="1000"/>
                            </p:stCondLst>
                            <p:childTnLst>
                              <p:par>
                                <p:cTn id="13" presetID="2" presetClass="entr" presetSubtype="4"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6" presetClass="entr" presetSubtype="32"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circle(out)">
                                      <p:cBhvr>
                                        <p:cTn id="20" dur="500"/>
                                        <p:tgtEl>
                                          <p:spTgt spid="12"/>
                                        </p:tgtEl>
                                      </p:cBhvr>
                                    </p:animEffect>
                                  </p:childTnLst>
                                </p:cTn>
                              </p:par>
                            </p:childTnLst>
                          </p:cTn>
                        </p:par>
                        <p:par>
                          <p:cTn id="21" fill="hold">
                            <p:stCondLst>
                              <p:cond delay="2000"/>
                            </p:stCondLst>
                            <p:childTnLst>
                              <p:par>
                                <p:cTn id="22" presetID="2" presetClass="entr" presetSubtype="1"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fill="hold"/>
                                        <p:tgtEl>
                                          <p:spTgt spid="17"/>
                                        </p:tgtEl>
                                        <p:attrNameLst>
                                          <p:attrName>ppt_x</p:attrName>
                                        </p:attrNameLst>
                                      </p:cBhvr>
                                      <p:tavLst>
                                        <p:tav tm="0">
                                          <p:val>
                                            <p:strVal val="#ppt_x"/>
                                          </p:val>
                                        </p:tav>
                                        <p:tav tm="100000">
                                          <p:val>
                                            <p:strVal val="#ppt_x"/>
                                          </p:val>
                                        </p:tav>
                                      </p:tavLst>
                                    </p:anim>
                                    <p:anim calcmode="lin" valueType="num">
                                      <p:cBhvr additive="base">
                                        <p:cTn id="25" dur="500" fill="hold"/>
                                        <p:tgtEl>
                                          <p:spTgt spid="17"/>
                                        </p:tgtEl>
                                        <p:attrNameLst>
                                          <p:attrName>ppt_y</p:attrName>
                                        </p:attrNameLst>
                                      </p:cBhvr>
                                      <p:tavLst>
                                        <p:tav tm="0">
                                          <p:val>
                                            <p:strVal val="0-#ppt_h/2"/>
                                          </p:val>
                                        </p:tav>
                                        <p:tav tm="100000">
                                          <p:val>
                                            <p:strVal val="#ppt_y"/>
                                          </p:val>
                                        </p:tav>
                                      </p:tavLst>
                                    </p:anim>
                                  </p:childTnLst>
                                </p:cTn>
                              </p:par>
                            </p:childTnLst>
                          </p:cTn>
                        </p:par>
                        <p:par>
                          <p:cTn id="26" fill="hold">
                            <p:stCondLst>
                              <p:cond delay="2500"/>
                            </p:stCondLst>
                            <p:childTnLst>
                              <p:par>
                                <p:cTn id="27" presetID="6" presetClass="entr" presetSubtype="32" fill="hold"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circle(out)">
                                      <p:cBhvr>
                                        <p:cTn id="29" dur="500"/>
                                        <p:tgtEl>
                                          <p:spTgt spid="13"/>
                                        </p:tgtEl>
                                      </p:cBhvr>
                                    </p:animEffect>
                                  </p:childTnLst>
                                </p:cTn>
                              </p:par>
                            </p:childTnLst>
                          </p:cTn>
                        </p:par>
                        <p:par>
                          <p:cTn id="30" fill="hold">
                            <p:stCondLst>
                              <p:cond delay="3000"/>
                            </p:stCondLst>
                            <p:childTnLst>
                              <p:par>
                                <p:cTn id="31" presetID="2" presetClass="entr" presetSubtype="4" fill="hold" grpId="0" nodeType="afterEffect">
                                  <p:stCondLst>
                                    <p:cond delay="0"/>
                                  </p:stCondLst>
                                  <p:childTnLst>
                                    <p:set>
                                      <p:cBhvr>
                                        <p:cTn id="32" dur="1" fill="hold">
                                          <p:stCondLst>
                                            <p:cond delay="0"/>
                                          </p:stCondLst>
                                        </p:cTn>
                                        <p:tgtEl>
                                          <p:spTgt spid="31"/>
                                        </p:tgtEl>
                                        <p:attrNameLst>
                                          <p:attrName>style.visibility</p:attrName>
                                        </p:attrNameLst>
                                      </p:cBhvr>
                                      <p:to>
                                        <p:strVal val="visible"/>
                                      </p:to>
                                    </p:set>
                                    <p:anim calcmode="lin" valueType="num">
                                      <p:cBhvr additive="base">
                                        <p:cTn id="33" dur="500" fill="hold"/>
                                        <p:tgtEl>
                                          <p:spTgt spid="31"/>
                                        </p:tgtEl>
                                        <p:attrNameLst>
                                          <p:attrName>ppt_x</p:attrName>
                                        </p:attrNameLst>
                                      </p:cBhvr>
                                      <p:tavLst>
                                        <p:tav tm="0">
                                          <p:val>
                                            <p:strVal val="#ppt_x"/>
                                          </p:val>
                                        </p:tav>
                                        <p:tav tm="100000">
                                          <p:val>
                                            <p:strVal val="#ppt_x"/>
                                          </p:val>
                                        </p:tav>
                                      </p:tavLst>
                                    </p:anim>
                                    <p:anim calcmode="lin" valueType="num">
                                      <p:cBhvr additive="base">
                                        <p:cTn id="34" dur="500" fill="hold"/>
                                        <p:tgtEl>
                                          <p:spTgt spid="31"/>
                                        </p:tgtEl>
                                        <p:attrNameLst>
                                          <p:attrName>ppt_y</p:attrName>
                                        </p:attrNameLst>
                                      </p:cBhvr>
                                      <p:tavLst>
                                        <p:tav tm="0">
                                          <p:val>
                                            <p:strVal val="1+#ppt_h/2"/>
                                          </p:val>
                                        </p:tav>
                                        <p:tav tm="100000">
                                          <p:val>
                                            <p:strVal val="#ppt_y"/>
                                          </p:val>
                                        </p:tav>
                                      </p:tavLst>
                                    </p:anim>
                                  </p:childTnLst>
                                </p:cTn>
                              </p:par>
                            </p:childTnLst>
                          </p:cTn>
                        </p:par>
                        <p:par>
                          <p:cTn id="35" fill="hold">
                            <p:stCondLst>
                              <p:cond delay="3500"/>
                            </p:stCondLst>
                            <p:childTnLst>
                              <p:par>
                                <p:cTn id="36" presetID="6" presetClass="entr" presetSubtype="32" fill="hold" nodeType="after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circle(out)">
                                      <p:cBhvr>
                                        <p:cTn id="38" dur="500"/>
                                        <p:tgtEl>
                                          <p:spTgt spid="14"/>
                                        </p:tgtEl>
                                      </p:cBhvr>
                                    </p:animEffect>
                                  </p:childTnLst>
                                </p:cTn>
                              </p:par>
                            </p:childTnLst>
                          </p:cTn>
                        </p:par>
                        <p:par>
                          <p:cTn id="39" fill="hold">
                            <p:stCondLst>
                              <p:cond delay="4000"/>
                            </p:stCondLst>
                            <p:childTnLst>
                              <p:par>
                                <p:cTn id="40" presetID="2" presetClass="entr" presetSubtype="1" fill="hold" grpId="0" nodeType="after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additive="base">
                                        <p:cTn id="42" dur="500" fill="hold"/>
                                        <p:tgtEl>
                                          <p:spTgt spid="20"/>
                                        </p:tgtEl>
                                        <p:attrNameLst>
                                          <p:attrName>ppt_x</p:attrName>
                                        </p:attrNameLst>
                                      </p:cBhvr>
                                      <p:tavLst>
                                        <p:tav tm="0">
                                          <p:val>
                                            <p:strVal val="#ppt_x"/>
                                          </p:val>
                                        </p:tav>
                                        <p:tav tm="100000">
                                          <p:val>
                                            <p:strVal val="#ppt_x"/>
                                          </p:val>
                                        </p:tav>
                                      </p:tavLst>
                                    </p:anim>
                                    <p:anim calcmode="lin" valueType="num">
                                      <p:cBhvr additive="base">
                                        <p:cTn id="43" dur="500" fill="hold"/>
                                        <p:tgtEl>
                                          <p:spTgt spid="20"/>
                                        </p:tgtEl>
                                        <p:attrNameLst>
                                          <p:attrName>ppt_y</p:attrName>
                                        </p:attrNameLst>
                                      </p:cBhvr>
                                      <p:tavLst>
                                        <p:tav tm="0">
                                          <p:val>
                                            <p:strVal val="0-#ppt_h/2"/>
                                          </p:val>
                                        </p:tav>
                                        <p:tav tm="100000">
                                          <p:val>
                                            <p:strVal val="#ppt_y"/>
                                          </p:val>
                                        </p:tav>
                                      </p:tavLst>
                                    </p:anim>
                                  </p:childTnLst>
                                </p:cTn>
                              </p:par>
                            </p:childTnLst>
                          </p:cTn>
                        </p:par>
                        <p:par>
                          <p:cTn id="44" fill="hold">
                            <p:stCondLst>
                              <p:cond delay="4500"/>
                            </p:stCondLst>
                            <p:childTnLst>
                              <p:par>
                                <p:cTn id="45" presetID="6" presetClass="entr" presetSubtype="32" fill="hold" nodeType="after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circle(out)">
                                      <p:cBhvr>
                                        <p:cTn id="47" dur="500"/>
                                        <p:tgtEl>
                                          <p:spTgt spid="15"/>
                                        </p:tgtEl>
                                      </p:cBhvr>
                                    </p:animEffect>
                                  </p:childTnLst>
                                </p:cTn>
                              </p:par>
                            </p:childTnLst>
                          </p:cTn>
                        </p:par>
                        <p:par>
                          <p:cTn id="48" fill="hold">
                            <p:stCondLst>
                              <p:cond delay="5000"/>
                            </p:stCondLst>
                            <p:childTnLst>
                              <p:par>
                                <p:cTn id="49" presetID="2" presetClass="entr" presetSubtype="4" fill="hold" grpId="0" nodeType="afterEffect">
                                  <p:stCondLst>
                                    <p:cond delay="0"/>
                                  </p:stCondLst>
                                  <p:childTnLst>
                                    <p:set>
                                      <p:cBhvr>
                                        <p:cTn id="50" dur="1" fill="hold">
                                          <p:stCondLst>
                                            <p:cond delay="0"/>
                                          </p:stCondLst>
                                        </p:cTn>
                                        <p:tgtEl>
                                          <p:spTgt spid="29"/>
                                        </p:tgtEl>
                                        <p:attrNameLst>
                                          <p:attrName>style.visibility</p:attrName>
                                        </p:attrNameLst>
                                      </p:cBhvr>
                                      <p:to>
                                        <p:strVal val="visible"/>
                                      </p:to>
                                    </p:set>
                                    <p:anim calcmode="lin" valueType="num">
                                      <p:cBhvr additive="base">
                                        <p:cTn id="51" dur="500" fill="hold"/>
                                        <p:tgtEl>
                                          <p:spTgt spid="29"/>
                                        </p:tgtEl>
                                        <p:attrNameLst>
                                          <p:attrName>ppt_x</p:attrName>
                                        </p:attrNameLst>
                                      </p:cBhvr>
                                      <p:tavLst>
                                        <p:tav tm="0">
                                          <p:val>
                                            <p:strVal val="#ppt_x"/>
                                          </p:val>
                                        </p:tav>
                                        <p:tav tm="100000">
                                          <p:val>
                                            <p:strVal val="#ppt_x"/>
                                          </p:val>
                                        </p:tav>
                                      </p:tavLst>
                                    </p:anim>
                                    <p:anim calcmode="lin" valueType="num">
                                      <p:cBhvr additive="base">
                                        <p:cTn id="52" dur="500" fill="hold"/>
                                        <p:tgtEl>
                                          <p:spTgt spid="29"/>
                                        </p:tgtEl>
                                        <p:attrNameLst>
                                          <p:attrName>ppt_y</p:attrName>
                                        </p:attrNameLst>
                                      </p:cBhvr>
                                      <p:tavLst>
                                        <p:tav tm="0">
                                          <p:val>
                                            <p:strVal val="1+#ppt_h/2"/>
                                          </p:val>
                                        </p:tav>
                                        <p:tav tm="100000">
                                          <p:val>
                                            <p:strVal val="#ppt_y"/>
                                          </p:val>
                                        </p:tav>
                                      </p:tavLst>
                                    </p:anim>
                                  </p:childTnLst>
                                </p:cTn>
                              </p:par>
                            </p:childTnLst>
                          </p:cTn>
                        </p:par>
                        <p:par>
                          <p:cTn id="53" fill="hold">
                            <p:stCondLst>
                              <p:cond delay="5500"/>
                            </p:stCondLst>
                            <p:childTnLst>
                              <p:par>
                                <p:cTn id="54" presetID="6" presetClass="entr" presetSubtype="32" fill="hold" nodeType="after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circle(out)">
                                      <p:cBhvr>
                                        <p:cTn id="56" dur="500"/>
                                        <p:tgtEl>
                                          <p:spTgt spid="26"/>
                                        </p:tgtEl>
                                      </p:cBhvr>
                                    </p:animEffect>
                                  </p:childTnLst>
                                </p:cTn>
                              </p:par>
                            </p:childTnLst>
                          </p:cTn>
                        </p:par>
                        <p:par>
                          <p:cTn id="57" fill="hold">
                            <p:stCondLst>
                              <p:cond delay="6000"/>
                            </p:stCondLst>
                            <p:childTnLst>
                              <p:par>
                                <p:cTn id="58" presetID="2" presetClass="entr" presetSubtype="1" fill="hold" grpId="0" nodeType="afterEffect">
                                  <p:stCondLst>
                                    <p:cond delay="0"/>
                                  </p:stCondLst>
                                  <p:childTnLst>
                                    <p:set>
                                      <p:cBhvr>
                                        <p:cTn id="59" dur="1" fill="hold">
                                          <p:stCondLst>
                                            <p:cond delay="0"/>
                                          </p:stCondLst>
                                        </p:cTn>
                                        <p:tgtEl>
                                          <p:spTgt spid="27"/>
                                        </p:tgtEl>
                                        <p:attrNameLst>
                                          <p:attrName>style.visibility</p:attrName>
                                        </p:attrNameLst>
                                      </p:cBhvr>
                                      <p:to>
                                        <p:strVal val="visible"/>
                                      </p:to>
                                    </p:set>
                                    <p:anim calcmode="lin" valueType="num">
                                      <p:cBhvr additive="base">
                                        <p:cTn id="60" dur="500" fill="hold"/>
                                        <p:tgtEl>
                                          <p:spTgt spid="27"/>
                                        </p:tgtEl>
                                        <p:attrNameLst>
                                          <p:attrName>ppt_x</p:attrName>
                                        </p:attrNameLst>
                                      </p:cBhvr>
                                      <p:tavLst>
                                        <p:tav tm="0">
                                          <p:val>
                                            <p:strVal val="#ppt_x"/>
                                          </p:val>
                                        </p:tav>
                                        <p:tav tm="100000">
                                          <p:val>
                                            <p:strVal val="#ppt_x"/>
                                          </p:val>
                                        </p:tav>
                                      </p:tavLst>
                                    </p:anim>
                                    <p:anim calcmode="lin" valueType="num">
                                      <p:cBhvr additive="base">
                                        <p:cTn id="61" dur="500" fill="hold"/>
                                        <p:tgtEl>
                                          <p:spTgt spid="27"/>
                                        </p:tgtEl>
                                        <p:attrNameLst>
                                          <p:attrName>ppt_y</p:attrName>
                                        </p:attrNameLst>
                                      </p:cBhvr>
                                      <p:tavLst>
                                        <p:tav tm="0">
                                          <p:val>
                                            <p:strVal val="0-#ppt_h/2"/>
                                          </p:val>
                                        </p:tav>
                                        <p:tav tm="100000">
                                          <p:val>
                                            <p:strVal val="#ppt_y"/>
                                          </p:val>
                                        </p:tav>
                                      </p:tavLst>
                                    </p:anim>
                                  </p:childTnLst>
                                </p:cTn>
                              </p:par>
                            </p:childTnLst>
                          </p:cTn>
                        </p:par>
                        <p:par>
                          <p:cTn id="62" fill="hold">
                            <p:stCondLst>
                              <p:cond delay="6500"/>
                            </p:stCondLst>
                            <p:childTnLst>
                              <p:par>
                                <p:cTn id="63" presetID="14" presetClass="entr" presetSubtype="10" fill="hold" grpId="0" nodeType="afterEffect">
                                  <p:stCondLst>
                                    <p:cond delay="0"/>
                                  </p:stCondLst>
                                  <p:childTnLst>
                                    <p:set>
                                      <p:cBhvr>
                                        <p:cTn id="64" dur="1" fill="hold">
                                          <p:stCondLst>
                                            <p:cond delay="0"/>
                                          </p:stCondLst>
                                        </p:cTn>
                                        <p:tgtEl>
                                          <p:spTgt spid="22"/>
                                        </p:tgtEl>
                                        <p:attrNameLst>
                                          <p:attrName>style.visibility</p:attrName>
                                        </p:attrNameLst>
                                      </p:cBhvr>
                                      <p:to>
                                        <p:strVal val="visible"/>
                                      </p:to>
                                    </p:set>
                                    <p:animEffect transition="in" filter="randombar(horizontal)">
                                      <p:cBhvr>
                                        <p:cTn id="65" dur="500"/>
                                        <p:tgtEl>
                                          <p:spTgt spid="22"/>
                                        </p:tgtEl>
                                      </p:cBhvr>
                                    </p:animEffect>
                                  </p:childTnLst>
                                </p:cTn>
                              </p:par>
                              <p:par>
                                <p:cTn id="66" presetID="14" presetClass="entr" presetSubtype="10" fill="hold" grpId="0" nodeType="withEffect">
                                  <p:stCondLst>
                                    <p:cond delay="0"/>
                                  </p:stCondLst>
                                  <p:childTnLst>
                                    <p:set>
                                      <p:cBhvr>
                                        <p:cTn id="67" dur="1" fill="hold">
                                          <p:stCondLst>
                                            <p:cond delay="0"/>
                                          </p:stCondLst>
                                        </p:cTn>
                                        <p:tgtEl>
                                          <p:spTgt spid="24"/>
                                        </p:tgtEl>
                                        <p:attrNameLst>
                                          <p:attrName>style.visibility</p:attrName>
                                        </p:attrNameLst>
                                      </p:cBhvr>
                                      <p:to>
                                        <p:strVal val="visible"/>
                                      </p:to>
                                    </p:set>
                                    <p:animEffect transition="in" filter="randombar(horizontal)">
                                      <p:cBhvr>
                                        <p:cTn id="68" dur="500"/>
                                        <p:tgtEl>
                                          <p:spTgt spid="24"/>
                                        </p:tgtEl>
                                      </p:cBhvr>
                                    </p:animEffect>
                                  </p:childTnLst>
                                </p:cTn>
                              </p:par>
                              <p:par>
                                <p:cTn id="69" presetID="14" presetClass="entr" presetSubtype="10" fill="hold" grpId="0" nodeType="withEffect">
                                  <p:stCondLst>
                                    <p:cond delay="0"/>
                                  </p:stCondLst>
                                  <p:childTnLst>
                                    <p:set>
                                      <p:cBhvr>
                                        <p:cTn id="70" dur="1" fill="hold">
                                          <p:stCondLst>
                                            <p:cond delay="0"/>
                                          </p:stCondLst>
                                        </p:cTn>
                                        <p:tgtEl>
                                          <p:spTgt spid="32"/>
                                        </p:tgtEl>
                                        <p:attrNameLst>
                                          <p:attrName>style.visibility</p:attrName>
                                        </p:attrNameLst>
                                      </p:cBhvr>
                                      <p:to>
                                        <p:strVal val="visible"/>
                                      </p:to>
                                    </p:set>
                                    <p:animEffect transition="in" filter="randombar(horizontal)">
                                      <p:cBhvr>
                                        <p:cTn id="71" dur="500"/>
                                        <p:tgtEl>
                                          <p:spTgt spid="32"/>
                                        </p:tgtEl>
                                      </p:cBhvr>
                                    </p:animEffect>
                                  </p:childTnLst>
                                </p:cTn>
                              </p:par>
                              <p:par>
                                <p:cTn id="72" presetID="14" presetClass="entr" presetSubtype="10" fill="hold" grpId="0" nodeType="withEffect">
                                  <p:stCondLst>
                                    <p:cond delay="0"/>
                                  </p:stCondLst>
                                  <p:childTnLst>
                                    <p:set>
                                      <p:cBhvr>
                                        <p:cTn id="73" dur="1" fill="hold">
                                          <p:stCondLst>
                                            <p:cond delay="0"/>
                                          </p:stCondLst>
                                        </p:cTn>
                                        <p:tgtEl>
                                          <p:spTgt spid="25"/>
                                        </p:tgtEl>
                                        <p:attrNameLst>
                                          <p:attrName>style.visibility</p:attrName>
                                        </p:attrNameLst>
                                      </p:cBhvr>
                                      <p:to>
                                        <p:strVal val="visible"/>
                                      </p:to>
                                    </p:set>
                                    <p:animEffect transition="in" filter="randombar(horizontal)">
                                      <p:cBhvr>
                                        <p:cTn id="74" dur="500"/>
                                        <p:tgtEl>
                                          <p:spTgt spid="25"/>
                                        </p:tgtEl>
                                      </p:cBhvr>
                                    </p:animEffect>
                                  </p:childTnLst>
                                </p:cTn>
                              </p:par>
                              <p:par>
                                <p:cTn id="75" presetID="14" presetClass="entr" presetSubtype="10" fill="hold" grpId="0" nodeType="withEffect">
                                  <p:stCondLst>
                                    <p:cond delay="0"/>
                                  </p:stCondLst>
                                  <p:childTnLst>
                                    <p:set>
                                      <p:cBhvr>
                                        <p:cTn id="76" dur="1" fill="hold">
                                          <p:stCondLst>
                                            <p:cond delay="0"/>
                                          </p:stCondLst>
                                        </p:cTn>
                                        <p:tgtEl>
                                          <p:spTgt spid="30"/>
                                        </p:tgtEl>
                                        <p:attrNameLst>
                                          <p:attrName>style.visibility</p:attrName>
                                        </p:attrNameLst>
                                      </p:cBhvr>
                                      <p:to>
                                        <p:strVal val="visible"/>
                                      </p:to>
                                    </p:set>
                                    <p:animEffect transition="in" filter="randombar(horizontal)">
                                      <p:cBhvr>
                                        <p:cTn id="77" dur="500"/>
                                        <p:tgtEl>
                                          <p:spTgt spid="30"/>
                                        </p:tgtEl>
                                      </p:cBhvr>
                                    </p:animEffect>
                                  </p:childTnLst>
                                </p:cTn>
                              </p:par>
                              <p:par>
                                <p:cTn id="78" presetID="14" presetClass="entr" presetSubtype="10" fill="hold" grpId="0" nodeType="withEffect">
                                  <p:stCondLst>
                                    <p:cond delay="0"/>
                                  </p:stCondLst>
                                  <p:childTnLst>
                                    <p:set>
                                      <p:cBhvr>
                                        <p:cTn id="79" dur="1" fill="hold">
                                          <p:stCondLst>
                                            <p:cond delay="0"/>
                                          </p:stCondLst>
                                        </p:cTn>
                                        <p:tgtEl>
                                          <p:spTgt spid="28"/>
                                        </p:tgtEl>
                                        <p:attrNameLst>
                                          <p:attrName>style.visibility</p:attrName>
                                        </p:attrNameLst>
                                      </p:cBhvr>
                                      <p:to>
                                        <p:strVal val="visible"/>
                                      </p:to>
                                    </p:set>
                                    <p:animEffect transition="in" filter="randombar(horizontal)">
                                      <p:cBhvr>
                                        <p:cTn id="8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6" grpId="0"/>
      <p:bldP spid="17" grpId="0"/>
      <p:bldP spid="20" grpId="0"/>
      <p:bldP spid="22" grpId="0"/>
      <p:bldP spid="24" grpId="0"/>
      <p:bldP spid="25" grpId="0"/>
      <p:bldP spid="27" grpId="0"/>
      <p:bldP spid="28" grpId="0"/>
      <p:bldP spid="29" grpId="0"/>
      <p:bldP spid="30" grpId="0"/>
      <p:bldP spid="31" grpId="0"/>
      <p:bldP spid="3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D695A36F-65DE-4BA0-B27D-38DF64854EAF}"/>
              </a:ext>
            </a:extLst>
          </p:cNvPr>
          <p:cNvGrpSpPr/>
          <p:nvPr/>
        </p:nvGrpSpPr>
        <p:grpSpPr>
          <a:xfrm>
            <a:off x="3613427" y="282265"/>
            <a:ext cx="4965147" cy="609273"/>
            <a:chOff x="3613427" y="282265"/>
            <a:chExt cx="4965147" cy="609273"/>
          </a:xfrm>
        </p:grpSpPr>
        <p:pic>
          <p:nvPicPr>
            <p:cNvPr id="3" name="图片 2">
              <a:extLst>
                <a:ext uri="{FF2B5EF4-FFF2-40B4-BE49-F238E27FC236}">
                  <a16:creationId xmlns="" xmlns:a16="http://schemas.microsoft.com/office/drawing/2014/main" id="{4312625C-EC29-4849-86F1-F33EAD8EA86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V="1">
              <a:off x="3737908" y="282265"/>
              <a:ext cx="4716185" cy="609273"/>
            </a:xfrm>
            <a:prstGeom prst="rect">
              <a:avLst/>
            </a:prstGeom>
          </p:spPr>
        </p:pic>
        <p:sp>
          <p:nvSpPr>
            <p:cNvPr id="4" name="文本框 3">
              <a:extLst>
                <a:ext uri="{FF2B5EF4-FFF2-40B4-BE49-F238E27FC236}">
                  <a16:creationId xmlns="" xmlns:a16="http://schemas.microsoft.com/office/drawing/2014/main" id="{E00C5390-4740-4143-A265-94D6739F671B}"/>
                </a:ext>
              </a:extLst>
            </p:cNvPr>
            <p:cNvSpPr txBox="1"/>
            <p:nvPr/>
          </p:nvSpPr>
          <p:spPr>
            <a:xfrm>
              <a:off x="3613427" y="356888"/>
              <a:ext cx="4965147" cy="523220"/>
            </a:xfrm>
            <a:prstGeom prst="rect">
              <a:avLst/>
            </a:prstGeom>
            <a:noFill/>
            <a:effectLst>
              <a:outerShdw blurRad="50800" dist="38100" dir="8100000" algn="tr" rotWithShape="0">
                <a:prstClr val="black">
                  <a:alpha val="40000"/>
                </a:prstClr>
              </a:outerShdw>
            </a:effectLst>
          </p:spPr>
          <p:txBody>
            <a:bodyPr wrap="square" rtlCol="0">
              <a:spAutoFit/>
            </a:bodyPr>
            <a:lstStyle/>
            <a:p>
              <a:pPr algn="ctr"/>
              <a:r>
                <a:rPr lang="zh-CN" altLang="en-US" sz="2800" b="1" dirty="0">
                  <a:solidFill>
                    <a:schemeClr val="bg1"/>
                  </a:solidFill>
                  <a:latin typeface="思源黑体 CN Bold" panose="020B0800000000000000" pitchFamily="34" charset="-122"/>
                  <a:ea typeface="思源黑体 CN Bold" panose="020B0800000000000000" pitchFamily="34" charset="-122"/>
                </a:rPr>
                <a:t>大数据基本特征</a:t>
              </a:r>
            </a:p>
          </p:txBody>
        </p:sp>
      </p:grpSp>
      <p:grpSp>
        <p:nvGrpSpPr>
          <p:cNvPr id="12" name="组合 11">
            <a:extLst>
              <a:ext uri="{FF2B5EF4-FFF2-40B4-BE49-F238E27FC236}">
                <a16:creationId xmlns="" xmlns:a16="http://schemas.microsoft.com/office/drawing/2014/main" id="{657A2DEA-A05A-4DB4-A193-9CAD5A218350}"/>
              </a:ext>
            </a:extLst>
          </p:cNvPr>
          <p:cNvGrpSpPr/>
          <p:nvPr/>
        </p:nvGrpSpPr>
        <p:grpSpPr>
          <a:xfrm>
            <a:off x="1260475" y="2149757"/>
            <a:ext cx="1806214" cy="1128469"/>
            <a:chOff x="1438275" y="2056056"/>
            <a:chExt cx="1806214" cy="1128469"/>
          </a:xfrm>
        </p:grpSpPr>
        <p:sp>
          <p:nvSpPr>
            <p:cNvPr id="11" name="矩形 10">
              <a:extLst>
                <a:ext uri="{FF2B5EF4-FFF2-40B4-BE49-F238E27FC236}">
                  <a16:creationId xmlns="" xmlns:a16="http://schemas.microsoft.com/office/drawing/2014/main" id="{AEE642BD-DB37-49BC-BE12-AD1AD239F691}"/>
                </a:ext>
              </a:extLst>
            </p:cNvPr>
            <p:cNvSpPr/>
            <p:nvPr/>
          </p:nvSpPr>
          <p:spPr>
            <a:xfrm>
              <a:off x="1535841" y="2162175"/>
              <a:ext cx="1613759" cy="914400"/>
            </a:xfrm>
            <a:prstGeom prst="rect">
              <a:avLst/>
            </a:prstGeom>
            <a:gradFill flip="none" rotWithShape="1">
              <a:gsLst>
                <a:gs pos="0">
                  <a:schemeClr val="accent3">
                    <a:alpha val="0"/>
                  </a:schemeClr>
                </a:gs>
                <a:gs pos="100000">
                  <a:srgbClr val="00AAEA">
                    <a:alpha val="17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任意多边形 90">
              <a:extLst>
                <a:ext uri="{FF2B5EF4-FFF2-40B4-BE49-F238E27FC236}">
                  <a16:creationId xmlns="" xmlns:a16="http://schemas.microsoft.com/office/drawing/2014/main" id="{E900723C-7FD0-4DA5-A16F-D2396F95E60B}"/>
                </a:ext>
              </a:extLst>
            </p:cNvPr>
            <p:cNvSpPr/>
            <p:nvPr/>
          </p:nvSpPr>
          <p:spPr>
            <a:xfrm>
              <a:off x="1441450" y="2056056"/>
              <a:ext cx="460862" cy="495972"/>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chemeClr val="accent3"/>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6" name="任意多边形 91">
              <a:extLst>
                <a:ext uri="{FF2B5EF4-FFF2-40B4-BE49-F238E27FC236}">
                  <a16:creationId xmlns="" xmlns:a16="http://schemas.microsoft.com/office/drawing/2014/main" id="{92EED98C-92C4-47A3-B107-5066CC295AE7}"/>
                </a:ext>
              </a:extLst>
            </p:cNvPr>
            <p:cNvSpPr/>
            <p:nvPr/>
          </p:nvSpPr>
          <p:spPr>
            <a:xfrm flipH="1">
              <a:off x="2783627" y="2056056"/>
              <a:ext cx="460862" cy="495972"/>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chemeClr val="accent3"/>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7" name="任意多边形 92">
              <a:extLst>
                <a:ext uri="{FF2B5EF4-FFF2-40B4-BE49-F238E27FC236}">
                  <a16:creationId xmlns="" xmlns:a16="http://schemas.microsoft.com/office/drawing/2014/main" id="{0A44EA93-E373-4667-8193-4B04CDD43123}"/>
                </a:ext>
              </a:extLst>
            </p:cNvPr>
            <p:cNvSpPr/>
            <p:nvPr/>
          </p:nvSpPr>
          <p:spPr>
            <a:xfrm flipV="1">
              <a:off x="1438275" y="2688553"/>
              <a:ext cx="460862" cy="495972"/>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chemeClr val="accent3"/>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8" name="任意多边形 93">
              <a:extLst>
                <a:ext uri="{FF2B5EF4-FFF2-40B4-BE49-F238E27FC236}">
                  <a16:creationId xmlns="" xmlns:a16="http://schemas.microsoft.com/office/drawing/2014/main" id="{81AD7B1B-9BA9-4AC6-8A50-588165E9BB80}"/>
                </a:ext>
              </a:extLst>
            </p:cNvPr>
            <p:cNvSpPr/>
            <p:nvPr/>
          </p:nvSpPr>
          <p:spPr>
            <a:xfrm flipH="1" flipV="1">
              <a:off x="2783627" y="2688553"/>
              <a:ext cx="460862" cy="495972"/>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chemeClr val="accent3"/>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0" name="矩形 9">
              <a:extLst>
                <a:ext uri="{FF2B5EF4-FFF2-40B4-BE49-F238E27FC236}">
                  <a16:creationId xmlns="" xmlns:a16="http://schemas.microsoft.com/office/drawing/2014/main" id="{836C86FD-F6E9-49EF-9DF1-9698E314458E}"/>
                </a:ext>
              </a:extLst>
            </p:cNvPr>
            <p:cNvSpPr/>
            <p:nvPr/>
          </p:nvSpPr>
          <p:spPr>
            <a:xfrm>
              <a:off x="1538168" y="2257495"/>
              <a:ext cx="1604732" cy="707886"/>
            </a:xfrm>
            <a:prstGeom prst="rect">
              <a:avLst/>
            </a:prstGeom>
          </p:spPr>
          <p:txBody>
            <a:bodyPr wrap="square">
              <a:spAutoFit/>
            </a:bodyPr>
            <a:lstStyle/>
            <a:p>
              <a:pPr algn="ctr"/>
              <a:r>
                <a:rPr lang="zh-CN" altLang="en-US" sz="2000" dirty="0">
                  <a:solidFill>
                    <a:schemeClr val="bg1"/>
                  </a:solidFill>
                  <a:latin typeface="思源黑体 CN Bold" panose="020B0800000000000000" pitchFamily="34" charset="-122"/>
                  <a:ea typeface="思源黑体 CN Bold" panose="020B0800000000000000" pitchFamily="34" charset="-122"/>
                </a:rPr>
                <a:t>规模巨大（Volume）</a:t>
              </a:r>
            </a:p>
          </p:txBody>
        </p:sp>
      </p:grpSp>
      <p:grpSp>
        <p:nvGrpSpPr>
          <p:cNvPr id="13" name="组合 12">
            <a:extLst>
              <a:ext uri="{FF2B5EF4-FFF2-40B4-BE49-F238E27FC236}">
                <a16:creationId xmlns="" xmlns:a16="http://schemas.microsoft.com/office/drawing/2014/main" id="{A5B8EFAB-1352-4824-A470-66BFC25B3755}"/>
              </a:ext>
            </a:extLst>
          </p:cNvPr>
          <p:cNvGrpSpPr/>
          <p:nvPr/>
        </p:nvGrpSpPr>
        <p:grpSpPr>
          <a:xfrm>
            <a:off x="3923270" y="4105557"/>
            <a:ext cx="1806214" cy="1128469"/>
            <a:chOff x="1438275" y="2056056"/>
            <a:chExt cx="1806214" cy="1128469"/>
          </a:xfrm>
        </p:grpSpPr>
        <p:sp>
          <p:nvSpPr>
            <p:cNvPr id="14" name="矩形 13">
              <a:extLst>
                <a:ext uri="{FF2B5EF4-FFF2-40B4-BE49-F238E27FC236}">
                  <a16:creationId xmlns="" xmlns:a16="http://schemas.microsoft.com/office/drawing/2014/main" id="{E1C3B622-E812-49F2-AE8F-F27335749B37}"/>
                </a:ext>
              </a:extLst>
            </p:cNvPr>
            <p:cNvSpPr/>
            <p:nvPr/>
          </p:nvSpPr>
          <p:spPr>
            <a:xfrm>
              <a:off x="1535841" y="2162175"/>
              <a:ext cx="1613759" cy="914400"/>
            </a:xfrm>
            <a:prstGeom prst="rect">
              <a:avLst/>
            </a:prstGeom>
            <a:gradFill flip="none" rotWithShape="1">
              <a:gsLst>
                <a:gs pos="0">
                  <a:schemeClr val="accent3">
                    <a:alpha val="0"/>
                  </a:schemeClr>
                </a:gs>
                <a:gs pos="100000">
                  <a:srgbClr val="00AAEA">
                    <a:alpha val="17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任意多边形 90">
              <a:extLst>
                <a:ext uri="{FF2B5EF4-FFF2-40B4-BE49-F238E27FC236}">
                  <a16:creationId xmlns="" xmlns:a16="http://schemas.microsoft.com/office/drawing/2014/main" id="{D333D348-F93A-4E7D-8D27-C64580273F7D}"/>
                </a:ext>
              </a:extLst>
            </p:cNvPr>
            <p:cNvSpPr/>
            <p:nvPr/>
          </p:nvSpPr>
          <p:spPr>
            <a:xfrm>
              <a:off x="1441450" y="2056056"/>
              <a:ext cx="460862" cy="495972"/>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chemeClr val="accent3"/>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6" name="任意多边形 91">
              <a:extLst>
                <a:ext uri="{FF2B5EF4-FFF2-40B4-BE49-F238E27FC236}">
                  <a16:creationId xmlns="" xmlns:a16="http://schemas.microsoft.com/office/drawing/2014/main" id="{C410BC8E-BA11-4C0D-8CE5-E4E5CE299825}"/>
                </a:ext>
              </a:extLst>
            </p:cNvPr>
            <p:cNvSpPr/>
            <p:nvPr/>
          </p:nvSpPr>
          <p:spPr>
            <a:xfrm flipH="1">
              <a:off x="2783627" y="2056056"/>
              <a:ext cx="460862" cy="495972"/>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chemeClr val="accent3"/>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7" name="任意多边形 92">
              <a:extLst>
                <a:ext uri="{FF2B5EF4-FFF2-40B4-BE49-F238E27FC236}">
                  <a16:creationId xmlns="" xmlns:a16="http://schemas.microsoft.com/office/drawing/2014/main" id="{9206298A-CE9B-46D2-BCF9-2A08AC81EB62}"/>
                </a:ext>
              </a:extLst>
            </p:cNvPr>
            <p:cNvSpPr/>
            <p:nvPr/>
          </p:nvSpPr>
          <p:spPr>
            <a:xfrm flipV="1">
              <a:off x="1438275" y="2688553"/>
              <a:ext cx="460862" cy="495972"/>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chemeClr val="accent3"/>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8" name="任意多边形 93">
              <a:extLst>
                <a:ext uri="{FF2B5EF4-FFF2-40B4-BE49-F238E27FC236}">
                  <a16:creationId xmlns="" xmlns:a16="http://schemas.microsoft.com/office/drawing/2014/main" id="{9D518C14-D3E1-479E-B447-4592BAEC3E46}"/>
                </a:ext>
              </a:extLst>
            </p:cNvPr>
            <p:cNvSpPr/>
            <p:nvPr/>
          </p:nvSpPr>
          <p:spPr>
            <a:xfrm flipH="1" flipV="1">
              <a:off x="2783627" y="2688553"/>
              <a:ext cx="460862" cy="495972"/>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chemeClr val="accent3"/>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9" name="矩形 18">
              <a:extLst>
                <a:ext uri="{FF2B5EF4-FFF2-40B4-BE49-F238E27FC236}">
                  <a16:creationId xmlns="" xmlns:a16="http://schemas.microsoft.com/office/drawing/2014/main" id="{6522D067-1804-465D-BB6A-C434F2372AA0}"/>
                </a:ext>
              </a:extLst>
            </p:cNvPr>
            <p:cNvSpPr/>
            <p:nvPr/>
          </p:nvSpPr>
          <p:spPr>
            <a:xfrm>
              <a:off x="1538168" y="2257495"/>
              <a:ext cx="1604732" cy="707886"/>
            </a:xfrm>
            <a:prstGeom prst="rect">
              <a:avLst/>
            </a:prstGeom>
          </p:spPr>
          <p:txBody>
            <a:bodyPr wrap="square">
              <a:spAutoFit/>
            </a:bodyPr>
            <a:lstStyle/>
            <a:p>
              <a:pPr algn="ctr"/>
              <a:r>
                <a:rPr lang="zh-CN" altLang="en-US" sz="2000" dirty="0">
                  <a:solidFill>
                    <a:schemeClr val="bg1"/>
                  </a:solidFill>
                  <a:latin typeface="思源黑体 CN Bold" panose="020B0800000000000000" pitchFamily="34" charset="-122"/>
                  <a:ea typeface="思源黑体 CN Bold" panose="020B0800000000000000" pitchFamily="34" charset="-122"/>
                </a:rPr>
                <a:t>高速产生（</a:t>
              </a:r>
              <a:r>
                <a:rPr lang="en-US" altLang="zh-CN" sz="2000" dirty="0">
                  <a:solidFill>
                    <a:schemeClr val="bg1"/>
                  </a:solidFill>
                  <a:latin typeface="思源黑体 CN Bold" panose="020B0800000000000000" pitchFamily="34" charset="-122"/>
                  <a:ea typeface="思源黑体 CN Bold" panose="020B0800000000000000" pitchFamily="34" charset="-122"/>
                </a:rPr>
                <a:t>Velocity</a:t>
              </a:r>
              <a:r>
                <a:rPr lang="zh-CN" altLang="en-US" sz="2000" dirty="0">
                  <a:solidFill>
                    <a:schemeClr val="bg1"/>
                  </a:solidFill>
                  <a:latin typeface="思源黑体 CN Bold" panose="020B0800000000000000" pitchFamily="34" charset="-122"/>
                  <a:ea typeface="思源黑体 CN Bold" panose="020B0800000000000000" pitchFamily="34" charset="-122"/>
                </a:rPr>
                <a:t>）</a:t>
              </a:r>
            </a:p>
          </p:txBody>
        </p:sp>
      </p:grpSp>
      <p:grpSp>
        <p:nvGrpSpPr>
          <p:cNvPr id="20" name="组合 19">
            <a:extLst>
              <a:ext uri="{FF2B5EF4-FFF2-40B4-BE49-F238E27FC236}">
                <a16:creationId xmlns="" xmlns:a16="http://schemas.microsoft.com/office/drawing/2014/main" id="{C72C7385-60EB-478A-91B0-6A4F746020C7}"/>
              </a:ext>
            </a:extLst>
          </p:cNvPr>
          <p:cNvGrpSpPr/>
          <p:nvPr/>
        </p:nvGrpSpPr>
        <p:grpSpPr>
          <a:xfrm>
            <a:off x="6586065" y="2149757"/>
            <a:ext cx="1806214" cy="1128469"/>
            <a:chOff x="1438275" y="2056056"/>
            <a:chExt cx="1806214" cy="1128469"/>
          </a:xfrm>
        </p:grpSpPr>
        <p:sp>
          <p:nvSpPr>
            <p:cNvPr id="21" name="矩形 20">
              <a:extLst>
                <a:ext uri="{FF2B5EF4-FFF2-40B4-BE49-F238E27FC236}">
                  <a16:creationId xmlns="" xmlns:a16="http://schemas.microsoft.com/office/drawing/2014/main" id="{B98CD9BA-4002-4DBC-A7BE-26C71A85BB4A}"/>
                </a:ext>
              </a:extLst>
            </p:cNvPr>
            <p:cNvSpPr/>
            <p:nvPr/>
          </p:nvSpPr>
          <p:spPr>
            <a:xfrm>
              <a:off x="1535841" y="2162175"/>
              <a:ext cx="1613759" cy="914400"/>
            </a:xfrm>
            <a:prstGeom prst="rect">
              <a:avLst/>
            </a:prstGeom>
            <a:gradFill flip="none" rotWithShape="1">
              <a:gsLst>
                <a:gs pos="0">
                  <a:schemeClr val="accent3">
                    <a:alpha val="0"/>
                  </a:schemeClr>
                </a:gs>
                <a:gs pos="100000">
                  <a:srgbClr val="00AAEA">
                    <a:alpha val="17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90">
              <a:extLst>
                <a:ext uri="{FF2B5EF4-FFF2-40B4-BE49-F238E27FC236}">
                  <a16:creationId xmlns="" xmlns:a16="http://schemas.microsoft.com/office/drawing/2014/main" id="{206ECB72-E71C-4A93-A5DE-892D64A1283C}"/>
                </a:ext>
              </a:extLst>
            </p:cNvPr>
            <p:cNvSpPr/>
            <p:nvPr/>
          </p:nvSpPr>
          <p:spPr>
            <a:xfrm>
              <a:off x="1441450" y="2056056"/>
              <a:ext cx="460862" cy="495972"/>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chemeClr val="accent3"/>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23" name="任意多边形 91">
              <a:extLst>
                <a:ext uri="{FF2B5EF4-FFF2-40B4-BE49-F238E27FC236}">
                  <a16:creationId xmlns="" xmlns:a16="http://schemas.microsoft.com/office/drawing/2014/main" id="{F9A92FDC-A0A3-4658-BB10-350A45A76B51}"/>
                </a:ext>
              </a:extLst>
            </p:cNvPr>
            <p:cNvSpPr/>
            <p:nvPr/>
          </p:nvSpPr>
          <p:spPr>
            <a:xfrm flipH="1">
              <a:off x="2783627" y="2056056"/>
              <a:ext cx="460862" cy="495972"/>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chemeClr val="accent3"/>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24" name="任意多边形 92">
              <a:extLst>
                <a:ext uri="{FF2B5EF4-FFF2-40B4-BE49-F238E27FC236}">
                  <a16:creationId xmlns="" xmlns:a16="http://schemas.microsoft.com/office/drawing/2014/main" id="{1B2FE501-9C09-49FE-ADAF-857D5C3F6933}"/>
                </a:ext>
              </a:extLst>
            </p:cNvPr>
            <p:cNvSpPr/>
            <p:nvPr/>
          </p:nvSpPr>
          <p:spPr>
            <a:xfrm flipV="1">
              <a:off x="1438275" y="2688553"/>
              <a:ext cx="460862" cy="495972"/>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chemeClr val="accent3"/>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25" name="任意多边形 93">
              <a:extLst>
                <a:ext uri="{FF2B5EF4-FFF2-40B4-BE49-F238E27FC236}">
                  <a16:creationId xmlns="" xmlns:a16="http://schemas.microsoft.com/office/drawing/2014/main" id="{AB1161B2-5CD0-41DF-B1A3-74380240BB99}"/>
                </a:ext>
              </a:extLst>
            </p:cNvPr>
            <p:cNvSpPr/>
            <p:nvPr/>
          </p:nvSpPr>
          <p:spPr>
            <a:xfrm flipH="1" flipV="1">
              <a:off x="2783627" y="2688553"/>
              <a:ext cx="460862" cy="495972"/>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chemeClr val="accent3"/>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26" name="矩形 25">
              <a:extLst>
                <a:ext uri="{FF2B5EF4-FFF2-40B4-BE49-F238E27FC236}">
                  <a16:creationId xmlns="" xmlns:a16="http://schemas.microsoft.com/office/drawing/2014/main" id="{4210A207-833B-4A13-AB27-1B96DB270C01}"/>
                </a:ext>
              </a:extLst>
            </p:cNvPr>
            <p:cNvSpPr/>
            <p:nvPr/>
          </p:nvSpPr>
          <p:spPr>
            <a:xfrm>
              <a:off x="1538168" y="2257495"/>
              <a:ext cx="1604732" cy="707886"/>
            </a:xfrm>
            <a:prstGeom prst="rect">
              <a:avLst/>
            </a:prstGeom>
          </p:spPr>
          <p:txBody>
            <a:bodyPr wrap="square">
              <a:spAutoFit/>
            </a:bodyPr>
            <a:lstStyle/>
            <a:p>
              <a:pPr algn="ctr"/>
              <a:r>
                <a:rPr lang="zh-CN" altLang="en-US" sz="2000" dirty="0">
                  <a:solidFill>
                    <a:schemeClr val="bg1"/>
                  </a:solidFill>
                  <a:latin typeface="思源黑体 CN Bold" panose="020B0800000000000000" pitchFamily="34" charset="-122"/>
                  <a:ea typeface="思源黑体 CN Bold" panose="020B0800000000000000" pitchFamily="34" charset="-122"/>
                </a:rPr>
                <a:t>形式多样（</a:t>
              </a:r>
              <a:r>
                <a:rPr lang="en-US" altLang="zh-CN" sz="2000" dirty="0">
                  <a:solidFill>
                    <a:schemeClr val="bg1"/>
                  </a:solidFill>
                  <a:latin typeface="思源黑体 CN Bold" panose="020B0800000000000000" pitchFamily="34" charset="-122"/>
                  <a:ea typeface="思源黑体 CN Bold" panose="020B0800000000000000" pitchFamily="34" charset="-122"/>
                </a:rPr>
                <a:t>Variety</a:t>
              </a:r>
              <a:r>
                <a:rPr lang="zh-CN" altLang="en-US" sz="2000" dirty="0">
                  <a:solidFill>
                    <a:schemeClr val="bg1"/>
                  </a:solidFill>
                  <a:latin typeface="思源黑体 CN Bold" panose="020B0800000000000000" pitchFamily="34" charset="-122"/>
                  <a:ea typeface="思源黑体 CN Bold" panose="020B0800000000000000" pitchFamily="34" charset="-122"/>
                </a:rPr>
                <a:t>）</a:t>
              </a:r>
            </a:p>
          </p:txBody>
        </p:sp>
      </p:grpSp>
      <p:grpSp>
        <p:nvGrpSpPr>
          <p:cNvPr id="27" name="组合 26">
            <a:extLst>
              <a:ext uri="{FF2B5EF4-FFF2-40B4-BE49-F238E27FC236}">
                <a16:creationId xmlns="" xmlns:a16="http://schemas.microsoft.com/office/drawing/2014/main" id="{6F1B43EF-165A-4608-88B0-DC3E7A37F064}"/>
              </a:ext>
            </a:extLst>
          </p:cNvPr>
          <p:cNvGrpSpPr/>
          <p:nvPr/>
        </p:nvGrpSpPr>
        <p:grpSpPr>
          <a:xfrm>
            <a:off x="9248860" y="4105557"/>
            <a:ext cx="1806214" cy="1128469"/>
            <a:chOff x="1438275" y="2056056"/>
            <a:chExt cx="1806214" cy="1128469"/>
          </a:xfrm>
        </p:grpSpPr>
        <p:sp>
          <p:nvSpPr>
            <p:cNvPr id="28" name="矩形 27">
              <a:extLst>
                <a:ext uri="{FF2B5EF4-FFF2-40B4-BE49-F238E27FC236}">
                  <a16:creationId xmlns="" xmlns:a16="http://schemas.microsoft.com/office/drawing/2014/main" id="{777EBEC6-EC53-41A5-828E-B9FFE2BF7F17}"/>
                </a:ext>
              </a:extLst>
            </p:cNvPr>
            <p:cNvSpPr/>
            <p:nvPr/>
          </p:nvSpPr>
          <p:spPr>
            <a:xfrm>
              <a:off x="1535841" y="2162175"/>
              <a:ext cx="1613759" cy="914400"/>
            </a:xfrm>
            <a:prstGeom prst="rect">
              <a:avLst/>
            </a:prstGeom>
            <a:gradFill flip="none" rotWithShape="1">
              <a:gsLst>
                <a:gs pos="0">
                  <a:schemeClr val="accent3">
                    <a:alpha val="0"/>
                  </a:schemeClr>
                </a:gs>
                <a:gs pos="100000">
                  <a:srgbClr val="00AAEA">
                    <a:alpha val="17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90">
              <a:extLst>
                <a:ext uri="{FF2B5EF4-FFF2-40B4-BE49-F238E27FC236}">
                  <a16:creationId xmlns="" xmlns:a16="http://schemas.microsoft.com/office/drawing/2014/main" id="{0CE26E5A-A0F6-4E25-BA9A-1E3869A0D531}"/>
                </a:ext>
              </a:extLst>
            </p:cNvPr>
            <p:cNvSpPr/>
            <p:nvPr/>
          </p:nvSpPr>
          <p:spPr>
            <a:xfrm>
              <a:off x="1441450" y="2056056"/>
              <a:ext cx="460862" cy="495972"/>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chemeClr val="accent3"/>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30" name="任意多边形 91">
              <a:extLst>
                <a:ext uri="{FF2B5EF4-FFF2-40B4-BE49-F238E27FC236}">
                  <a16:creationId xmlns="" xmlns:a16="http://schemas.microsoft.com/office/drawing/2014/main" id="{8EB61F7C-2ADA-4BE7-A64D-7ADB6576BA70}"/>
                </a:ext>
              </a:extLst>
            </p:cNvPr>
            <p:cNvSpPr/>
            <p:nvPr/>
          </p:nvSpPr>
          <p:spPr>
            <a:xfrm flipH="1">
              <a:off x="2783627" y="2056056"/>
              <a:ext cx="460862" cy="495972"/>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chemeClr val="accent3"/>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31" name="任意多边形 92">
              <a:extLst>
                <a:ext uri="{FF2B5EF4-FFF2-40B4-BE49-F238E27FC236}">
                  <a16:creationId xmlns="" xmlns:a16="http://schemas.microsoft.com/office/drawing/2014/main" id="{A6D429CC-6FAB-434C-8B54-2BE42815E876}"/>
                </a:ext>
              </a:extLst>
            </p:cNvPr>
            <p:cNvSpPr/>
            <p:nvPr/>
          </p:nvSpPr>
          <p:spPr>
            <a:xfrm flipV="1">
              <a:off x="1438275" y="2688553"/>
              <a:ext cx="460862" cy="495972"/>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chemeClr val="accent3"/>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32" name="任意多边形 93">
              <a:extLst>
                <a:ext uri="{FF2B5EF4-FFF2-40B4-BE49-F238E27FC236}">
                  <a16:creationId xmlns="" xmlns:a16="http://schemas.microsoft.com/office/drawing/2014/main" id="{FF6FBF45-AAB5-4412-9A6A-AE5E9C6946E1}"/>
                </a:ext>
              </a:extLst>
            </p:cNvPr>
            <p:cNvSpPr/>
            <p:nvPr/>
          </p:nvSpPr>
          <p:spPr>
            <a:xfrm flipH="1" flipV="1">
              <a:off x="2783627" y="2688553"/>
              <a:ext cx="460862" cy="495972"/>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chemeClr val="accent3"/>
            </a:solidFill>
            <a:ln>
              <a:no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33" name="矩形 32">
              <a:extLst>
                <a:ext uri="{FF2B5EF4-FFF2-40B4-BE49-F238E27FC236}">
                  <a16:creationId xmlns="" xmlns:a16="http://schemas.microsoft.com/office/drawing/2014/main" id="{6F7BA96F-CAC1-44D2-8661-7EBD6637D80F}"/>
                </a:ext>
              </a:extLst>
            </p:cNvPr>
            <p:cNvSpPr/>
            <p:nvPr/>
          </p:nvSpPr>
          <p:spPr>
            <a:xfrm>
              <a:off x="1538168" y="2257495"/>
              <a:ext cx="1604732" cy="707886"/>
            </a:xfrm>
            <a:prstGeom prst="rect">
              <a:avLst/>
            </a:prstGeom>
          </p:spPr>
          <p:txBody>
            <a:bodyPr wrap="square">
              <a:spAutoFit/>
            </a:bodyPr>
            <a:lstStyle/>
            <a:p>
              <a:pPr algn="ctr"/>
              <a:r>
                <a:rPr lang="zh-CN" altLang="en-US" sz="2000" dirty="0">
                  <a:solidFill>
                    <a:schemeClr val="bg1"/>
                  </a:solidFill>
                  <a:latin typeface="思源黑体 CN Bold" panose="020B0800000000000000" pitchFamily="34" charset="-122"/>
                  <a:ea typeface="思源黑体 CN Bold" panose="020B0800000000000000" pitchFamily="34" charset="-122"/>
                </a:rPr>
                <a:t>信息价值（</a:t>
              </a:r>
              <a:r>
                <a:rPr lang="en-US" altLang="zh-CN" sz="2000" dirty="0">
                  <a:solidFill>
                    <a:schemeClr val="bg1"/>
                  </a:solidFill>
                  <a:latin typeface="思源黑体 CN Bold" panose="020B0800000000000000" pitchFamily="34" charset="-122"/>
                  <a:ea typeface="思源黑体 CN Bold" panose="020B0800000000000000" pitchFamily="34" charset="-122"/>
                </a:rPr>
                <a:t>Value</a:t>
              </a:r>
              <a:r>
                <a:rPr lang="zh-CN" altLang="en-US" sz="2000" dirty="0">
                  <a:solidFill>
                    <a:schemeClr val="bg1"/>
                  </a:solidFill>
                  <a:latin typeface="思源黑体 CN Bold" panose="020B0800000000000000" pitchFamily="34" charset="-122"/>
                  <a:ea typeface="思源黑体 CN Bold" panose="020B0800000000000000" pitchFamily="34" charset="-122"/>
                </a:rPr>
                <a:t>）</a:t>
              </a:r>
            </a:p>
          </p:txBody>
        </p:sp>
      </p:grpSp>
      <p:grpSp>
        <p:nvGrpSpPr>
          <p:cNvPr id="9" name="组合 8">
            <a:extLst>
              <a:ext uri="{FF2B5EF4-FFF2-40B4-BE49-F238E27FC236}">
                <a16:creationId xmlns="" xmlns:a16="http://schemas.microsoft.com/office/drawing/2014/main" id="{BFE42891-1DCD-42F7-9A89-5EA04F524AED}"/>
              </a:ext>
            </a:extLst>
          </p:cNvPr>
          <p:cNvGrpSpPr/>
          <p:nvPr/>
        </p:nvGrpSpPr>
        <p:grpSpPr>
          <a:xfrm>
            <a:off x="1360188" y="3540506"/>
            <a:ext cx="1727200" cy="1651672"/>
            <a:chOff x="1360188" y="3540506"/>
            <a:chExt cx="1727200" cy="1651672"/>
          </a:xfrm>
        </p:grpSpPr>
        <p:sp>
          <p:nvSpPr>
            <p:cNvPr id="34" name="矩形 33">
              <a:extLst>
                <a:ext uri="{FF2B5EF4-FFF2-40B4-BE49-F238E27FC236}">
                  <a16:creationId xmlns="" xmlns:a16="http://schemas.microsoft.com/office/drawing/2014/main" id="{7A217BCA-972D-491A-935C-420C512D6699}"/>
                </a:ext>
              </a:extLst>
            </p:cNvPr>
            <p:cNvSpPr/>
            <p:nvPr/>
          </p:nvSpPr>
          <p:spPr>
            <a:xfrm>
              <a:off x="1360188" y="3540506"/>
              <a:ext cx="1727200" cy="1651672"/>
            </a:xfrm>
            <a:prstGeom prst="rect">
              <a:avLst/>
            </a:prstGeom>
            <a:gradFill flip="none" rotWithShape="1">
              <a:gsLst>
                <a:gs pos="0">
                  <a:schemeClr val="accent3">
                    <a:alpha val="0"/>
                  </a:schemeClr>
                </a:gs>
                <a:gs pos="100000">
                  <a:srgbClr val="00AAEA">
                    <a:alpha val="17000"/>
                  </a:srgbClr>
                </a:gs>
              </a:gsLst>
              <a:path path="circle">
                <a:fillToRect l="50000" t="50000" r="50000" b="50000"/>
              </a:path>
              <a:tileRect/>
            </a:gra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5" name="矩形 34">
              <a:extLst>
                <a:ext uri="{FF2B5EF4-FFF2-40B4-BE49-F238E27FC236}">
                  <a16:creationId xmlns="" xmlns:a16="http://schemas.microsoft.com/office/drawing/2014/main" id="{079B48AA-341B-4021-8D50-DFFFE6F38530}"/>
                </a:ext>
              </a:extLst>
            </p:cNvPr>
            <p:cNvSpPr/>
            <p:nvPr/>
          </p:nvSpPr>
          <p:spPr>
            <a:xfrm>
              <a:off x="1456768" y="3729483"/>
              <a:ext cx="1534039" cy="1162691"/>
            </a:xfrm>
            <a:prstGeom prst="rect">
              <a:avLst/>
            </a:prstGeom>
          </p:spPr>
          <p:txBody>
            <a:bodyPr wrap="square">
              <a:spAutoFit/>
            </a:bodyPr>
            <a:lstStyle/>
            <a:p>
              <a:pPr algn="just">
                <a:lnSpc>
                  <a:spcPct val="150000"/>
                </a:lnSpc>
              </a:pPr>
              <a:r>
                <a:rPr lang="zh-CN" altLang="en-US" sz="1600" dirty="0">
                  <a:solidFill>
                    <a:schemeClr val="bg1"/>
                  </a:solidFill>
                </a:rPr>
                <a:t>从TB级别，跃升到PB级别，甚至ZB级别</a:t>
              </a:r>
            </a:p>
          </p:txBody>
        </p:sp>
      </p:grpSp>
      <p:grpSp>
        <p:nvGrpSpPr>
          <p:cNvPr id="42" name="组合 41">
            <a:extLst>
              <a:ext uri="{FF2B5EF4-FFF2-40B4-BE49-F238E27FC236}">
                <a16:creationId xmlns="" xmlns:a16="http://schemas.microsoft.com/office/drawing/2014/main" id="{FA8C14CE-A8F5-41D5-9222-59F34DCB0A5A}"/>
              </a:ext>
            </a:extLst>
          </p:cNvPr>
          <p:cNvGrpSpPr/>
          <p:nvPr/>
        </p:nvGrpSpPr>
        <p:grpSpPr>
          <a:xfrm>
            <a:off x="3939676" y="2192284"/>
            <a:ext cx="1727200" cy="1651672"/>
            <a:chOff x="3939676" y="2192284"/>
            <a:chExt cx="1727200" cy="1651672"/>
          </a:xfrm>
        </p:grpSpPr>
        <p:sp>
          <p:nvSpPr>
            <p:cNvPr id="36" name="矩形 35">
              <a:extLst>
                <a:ext uri="{FF2B5EF4-FFF2-40B4-BE49-F238E27FC236}">
                  <a16:creationId xmlns="" xmlns:a16="http://schemas.microsoft.com/office/drawing/2014/main" id="{1A029333-D513-47DF-AC83-F010B9DF41BC}"/>
                </a:ext>
              </a:extLst>
            </p:cNvPr>
            <p:cNvSpPr/>
            <p:nvPr/>
          </p:nvSpPr>
          <p:spPr>
            <a:xfrm>
              <a:off x="3939676" y="2192284"/>
              <a:ext cx="1727200" cy="1651672"/>
            </a:xfrm>
            <a:prstGeom prst="rect">
              <a:avLst/>
            </a:prstGeom>
            <a:gradFill flip="none" rotWithShape="1">
              <a:gsLst>
                <a:gs pos="0">
                  <a:schemeClr val="accent3">
                    <a:alpha val="0"/>
                  </a:schemeClr>
                </a:gs>
                <a:gs pos="100000">
                  <a:srgbClr val="00AAEA">
                    <a:alpha val="17000"/>
                  </a:srgbClr>
                </a:gs>
              </a:gsLst>
              <a:path path="circle">
                <a:fillToRect l="50000" t="50000" r="50000" b="50000"/>
              </a:path>
              <a:tileRect/>
            </a:gra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7" name="矩形 36">
              <a:extLst>
                <a:ext uri="{FF2B5EF4-FFF2-40B4-BE49-F238E27FC236}">
                  <a16:creationId xmlns="" xmlns:a16="http://schemas.microsoft.com/office/drawing/2014/main" id="{3612A8D8-356F-46D2-96BF-18180E0E6C11}"/>
                </a:ext>
              </a:extLst>
            </p:cNvPr>
            <p:cNvSpPr/>
            <p:nvPr/>
          </p:nvSpPr>
          <p:spPr>
            <a:xfrm>
              <a:off x="4036256" y="2381261"/>
              <a:ext cx="1534039" cy="1162691"/>
            </a:xfrm>
            <a:prstGeom prst="rect">
              <a:avLst/>
            </a:prstGeom>
          </p:spPr>
          <p:txBody>
            <a:bodyPr wrap="square">
              <a:spAutoFit/>
            </a:bodyPr>
            <a:lstStyle/>
            <a:p>
              <a:pPr algn="just">
                <a:lnSpc>
                  <a:spcPct val="150000"/>
                </a:lnSpc>
              </a:pPr>
              <a:r>
                <a:rPr lang="zh-CN" altLang="en-US" sz="1600" dirty="0">
                  <a:solidFill>
                    <a:schemeClr val="bg1"/>
                  </a:solidFill>
                </a:rPr>
                <a:t>数据持续高速产生，并要求实时处理</a:t>
              </a:r>
            </a:p>
          </p:txBody>
        </p:sp>
      </p:grpSp>
      <p:grpSp>
        <p:nvGrpSpPr>
          <p:cNvPr id="44" name="组合 43">
            <a:extLst>
              <a:ext uri="{FF2B5EF4-FFF2-40B4-BE49-F238E27FC236}">
                <a16:creationId xmlns="" xmlns:a16="http://schemas.microsoft.com/office/drawing/2014/main" id="{3F69E432-E755-4218-9CA0-32D7DEB43B2B}"/>
              </a:ext>
            </a:extLst>
          </p:cNvPr>
          <p:cNvGrpSpPr/>
          <p:nvPr/>
        </p:nvGrpSpPr>
        <p:grpSpPr>
          <a:xfrm>
            <a:off x="9273594" y="2192284"/>
            <a:ext cx="1727200" cy="1651672"/>
            <a:chOff x="9273594" y="2192284"/>
            <a:chExt cx="1727200" cy="1651672"/>
          </a:xfrm>
        </p:grpSpPr>
        <p:sp>
          <p:nvSpPr>
            <p:cNvPr id="38" name="矩形 37">
              <a:extLst>
                <a:ext uri="{FF2B5EF4-FFF2-40B4-BE49-F238E27FC236}">
                  <a16:creationId xmlns="" xmlns:a16="http://schemas.microsoft.com/office/drawing/2014/main" id="{FD2CE402-E896-4841-8992-A98E3EC201EA}"/>
                </a:ext>
              </a:extLst>
            </p:cNvPr>
            <p:cNvSpPr/>
            <p:nvPr/>
          </p:nvSpPr>
          <p:spPr>
            <a:xfrm>
              <a:off x="9273594" y="2192284"/>
              <a:ext cx="1727200" cy="1651672"/>
            </a:xfrm>
            <a:prstGeom prst="rect">
              <a:avLst/>
            </a:prstGeom>
            <a:gradFill flip="none" rotWithShape="1">
              <a:gsLst>
                <a:gs pos="0">
                  <a:schemeClr val="accent3">
                    <a:alpha val="0"/>
                  </a:schemeClr>
                </a:gs>
                <a:gs pos="100000">
                  <a:srgbClr val="00AAEA">
                    <a:alpha val="17000"/>
                  </a:srgbClr>
                </a:gs>
              </a:gsLst>
              <a:path path="circle">
                <a:fillToRect l="50000" t="50000" r="50000" b="50000"/>
              </a:path>
              <a:tileRect/>
            </a:gra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9" name="矩形 38">
              <a:extLst>
                <a:ext uri="{FF2B5EF4-FFF2-40B4-BE49-F238E27FC236}">
                  <a16:creationId xmlns="" xmlns:a16="http://schemas.microsoft.com/office/drawing/2014/main" id="{A6BCC81D-5132-453B-ADB8-C4A3F05182F9}"/>
                </a:ext>
              </a:extLst>
            </p:cNvPr>
            <p:cNvSpPr/>
            <p:nvPr/>
          </p:nvSpPr>
          <p:spPr>
            <a:xfrm>
              <a:off x="9370174" y="2381261"/>
              <a:ext cx="1534039" cy="1162691"/>
            </a:xfrm>
            <a:prstGeom prst="rect">
              <a:avLst/>
            </a:prstGeom>
          </p:spPr>
          <p:txBody>
            <a:bodyPr wrap="square">
              <a:spAutoFit/>
            </a:bodyPr>
            <a:lstStyle/>
            <a:p>
              <a:pPr algn="just">
                <a:lnSpc>
                  <a:spcPct val="150000"/>
                </a:lnSpc>
              </a:pPr>
              <a:r>
                <a:rPr lang="zh-CN" altLang="en-US" sz="1600" dirty="0">
                  <a:solidFill>
                    <a:schemeClr val="bg1"/>
                  </a:solidFill>
                </a:rPr>
                <a:t>用信息比例低，但潜在价值巨大</a:t>
              </a:r>
            </a:p>
          </p:txBody>
        </p:sp>
      </p:grpSp>
      <p:grpSp>
        <p:nvGrpSpPr>
          <p:cNvPr id="43" name="组合 42">
            <a:extLst>
              <a:ext uri="{FF2B5EF4-FFF2-40B4-BE49-F238E27FC236}">
                <a16:creationId xmlns="" xmlns:a16="http://schemas.microsoft.com/office/drawing/2014/main" id="{47281F24-73CB-47A0-917C-62184975CE01}"/>
              </a:ext>
            </a:extLst>
          </p:cNvPr>
          <p:cNvGrpSpPr/>
          <p:nvPr/>
        </p:nvGrpSpPr>
        <p:grpSpPr>
          <a:xfrm>
            <a:off x="6652991" y="3540506"/>
            <a:ext cx="1727200" cy="1651672"/>
            <a:chOff x="6652991" y="3540506"/>
            <a:chExt cx="1727200" cy="1651672"/>
          </a:xfrm>
        </p:grpSpPr>
        <p:sp>
          <p:nvSpPr>
            <p:cNvPr id="40" name="矩形 39">
              <a:extLst>
                <a:ext uri="{FF2B5EF4-FFF2-40B4-BE49-F238E27FC236}">
                  <a16:creationId xmlns="" xmlns:a16="http://schemas.microsoft.com/office/drawing/2014/main" id="{16FD2E3F-DD41-40CF-AA18-D6D1D035385F}"/>
                </a:ext>
              </a:extLst>
            </p:cNvPr>
            <p:cNvSpPr/>
            <p:nvPr/>
          </p:nvSpPr>
          <p:spPr>
            <a:xfrm>
              <a:off x="6652991" y="3540506"/>
              <a:ext cx="1727200" cy="1651672"/>
            </a:xfrm>
            <a:prstGeom prst="rect">
              <a:avLst/>
            </a:prstGeom>
            <a:gradFill flip="none" rotWithShape="1">
              <a:gsLst>
                <a:gs pos="0">
                  <a:schemeClr val="accent3">
                    <a:alpha val="0"/>
                  </a:schemeClr>
                </a:gs>
                <a:gs pos="100000">
                  <a:srgbClr val="00AAEA">
                    <a:alpha val="17000"/>
                  </a:srgbClr>
                </a:gs>
              </a:gsLst>
              <a:path path="circle">
                <a:fillToRect l="50000" t="50000" r="50000" b="50000"/>
              </a:path>
              <a:tileRect/>
            </a:gra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1" name="矩形 40">
              <a:extLst>
                <a:ext uri="{FF2B5EF4-FFF2-40B4-BE49-F238E27FC236}">
                  <a16:creationId xmlns="" xmlns:a16="http://schemas.microsoft.com/office/drawing/2014/main" id="{30807D22-19A7-4CAC-8AAE-EB310A76A7BC}"/>
                </a:ext>
              </a:extLst>
            </p:cNvPr>
            <p:cNvSpPr/>
            <p:nvPr/>
          </p:nvSpPr>
          <p:spPr>
            <a:xfrm>
              <a:off x="6749571" y="3729483"/>
              <a:ext cx="1534039" cy="793359"/>
            </a:xfrm>
            <a:prstGeom prst="rect">
              <a:avLst/>
            </a:prstGeom>
          </p:spPr>
          <p:txBody>
            <a:bodyPr wrap="square">
              <a:spAutoFit/>
            </a:bodyPr>
            <a:lstStyle/>
            <a:p>
              <a:pPr algn="just">
                <a:lnSpc>
                  <a:spcPct val="150000"/>
                </a:lnSpc>
              </a:pPr>
              <a:r>
                <a:rPr lang="zh-CN" altLang="en-US" sz="1600" dirty="0">
                  <a:solidFill>
                    <a:schemeClr val="bg1"/>
                  </a:solidFill>
                </a:rPr>
                <a:t>数据类型繁多，结构多样</a:t>
              </a:r>
            </a:p>
          </p:txBody>
        </p:sp>
      </p:grpSp>
    </p:spTree>
    <p:extLst>
      <p:ext uri="{BB962C8B-B14F-4D97-AF65-F5344CB8AC3E}">
        <p14:creationId xmlns:p14="http://schemas.microsoft.com/office/powerpoint/2010/main" val="3910825855"/>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barn(inVertical)">
                                      <p:cBhvr>
                                        <p:cTn id="11" dur="500"/>
                                        <p:tgtEl>
                                          <p:spTgt spid="13"/>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barn(inVertical)">
                                      <p:cBhvr>
                                        <p:cTn id="15" dur="500"/>
                                        <p:tgtEl>
                                          <p:spTgt spid="20"/>
                                        </p:tgtEl>
                                      </p:cBhvr>
                                    </p:animEffec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barn(inVertical)">
                                      <p:cBhvr>
                                        <p:cTn id="19" dur="500"/>
                                        <p:tgtEl>
                                          <p:spTgt spid="27"/>
                                        </p:tgtEl>
                                      </p:cBhvr>
                                    </p:animEffect>
                                  </p:childTnLst>
                                </p:cTn>
                              </p:par>
                            </p:childTnLst>
                          </p:cTn>
                        </p:par>
                        <p:par>
                          <p:cTn id="20" fill="hold">
                            <p:stCondLst>
                              <p:cond delay="2000"/>
                            </p:stCondLst>
                            <p:childTnLst>
                              <p:par>
                                <p:cTn id="21" presetID="2" presetClass="entr" presetSubtype="4"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par>
                                <p:cTn id="25" presetID="2" presetClass="entr" presetSubtype="1" fill="hold" nodeType="withEffect">
                                  <p:stCondLst>
                                    <p:cond delay="0"/>
                                  </p:stCondLst>
                                  <p:childTnLst>
                                    <p:set>
                                      <p:cBhvr>
                                        <p:cTn id="26" dur="1" fill="hold">
                                          <p:stCondLst>
                                            <p:cond delay="0"/>
                                          </p:stCondLst>
                                        </p:cTn>
                                        <p:tgtEl>
                                          <p:spTgt spid="42"/>
                                        </p:tgtEl>
                                        <p:attrNameLst>
                                          <p:attrName>style.visibility</p:attrName>
                                        </p:attrNameLst>
                                      </p:cBhvr>
                                      <p:to>
                                        <p:strVal val="visible"/>
                                      </p:to>
                                    </p:set>
                                    <p:anim calcmode="lin" valueType="num">
                                      <p:cBhvr additive="base">
                                        <p:cTn id="27" dur="500" fill="hold"/>
                                        <p:tgtEl>
                                          <p:spTgt spid="42"/>
                                        </p:tgtEl>
                                        <p:attrNameLst>
                                          <p:attrName>ppt_x</p:attrName>
                                        </p:attrNameLst>
                                      </p:cBhvr>
                                      <p:tavLst>
                                        <p:tav tm="0">
                                          <p:val>
                                            <p:strVal val="#ppt_x"/>
                                          </p:val>
                                        </p:tav>
                                        <p:tav tm="100000">
                                          <p:val>
                                            <p:strVal val="#ppt_x"/>
                                          </p:val>
                                        </p:tav>
                                      </p:tavLst>
                                    </p:anim>
                                    <p:anim calcmode="lin" valueType="num">
                                      <p:cBhvr additive="base">
                                        <p:cTn id="28" dur="500" fill="hold"/>
                                        <p:tgtEl>
                                          <p:spTgt spid="42"/>
                                        </p:tgtEl>
                                        <p:attrNameLst>
                                          <p:attrName>ppt_y</p:attrName>
                                        </p:attrNameLst>
                                      </p:cBhvr>
                                      <p:tavLst>
                                        <p:tav tm="0">
                                          <p:val>
                                            <p:strVal val="0-#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43"/>
                                        </p:tgtEl>
                                        <p:attrNameLst>
                                          <p:attrName>style.visibility</p:attrName>
                                        </p:attrNameLst>
                                      </p:cBhvr>
                                      <p:to>
                                        <p:strVal val="visible"/>
                                      </p:to>
                                    </p:set>
                                    <p:anim calcmode="lin" valueType="num">
                                      <p:cBhvr additive="base">
                                        <p:cTn id="31" dur="500" fill="hold"/>
                                        <p:tgtEl>
                                          <p:spTgt spid="43"/>
                                        </p:tgtEl>
                                        <p:attrNameLst>
                                          <p:attrName>ppt_x</p:attrName>
                                        </p:attrNameLst>
                                      </p:cBhvr>
                                      <p:tavLst>
                                        <p:tav tm="0">
                                          <p:val>
                                            <p:strVal val="#ppt_x"/>
                                          </p:val>
                                        </p:tav>
                                        <p:tav tm="100000">
                                          <p:val>
                                            <p:strVal val="#ppt_x"/>
                                          </p:val>
                                        </p:tav>
                                      </p:tavLst>
                                    </p:anim>
                                    <p:anim calcmode="lin" valueType="num">
                                      <p:cBhvr additive="base">
                                        <p:cTn id="32" dur="500" fill="hold"/>
                                        <p:tgtEl>
                                          <p:spTgt spid="43"/>
                                        </p:tgtEl>
                                        <p:attrNameLst>
                                          <p:attrName>ppt_y</p:attrName>
                                        </p:attrNameLst>
                                      </p:cBhvr>
                                      <p:tavLst>
                                        <p:tav tm="0">
                                          <p:val>
                                            <p:strVal val="1+#ppt_h/2"/>
                                          </p:val>
                                        </p:tav>
                                        <p:tav tm="100000">
                                          <p:val>
                                            <p:strVal val="#ppt_y"/>
                                          </p:val>
                                        </p:tav>
                                      </p:tavLst>
                                    </p:anim>
                                  </p:childTnLst>
                                </p:cTn>
                              </p:par>
                              <p:par>
                                <p:cTn id="33" presetID="2" presetClass="entr" presetSubtype="1" fill="hold" nodeType="withEffect">
                                  <p:stCondLst>
                                    <p:cond delay="0"/>
                                  </p:stCondLst>
                                  <p:childTnLst>
                                    <p:set>
                                      <p:cBhvr>
                                        <p:cTn id="34" dur="1" fill="hold">
                                          <p:stCondLst>
                                            <p:cond delay="0"/>
                                          </p:stCondLst>
                                        </p:cTn>
                                        <p:tgtEl>
                                          <p:spTgt spid="44"/>
                                        </p:tgtEl>
                                        <p:attrNameLst>
                                          <p:attrName>style.visibility</p:attrName>
                                        </p:attrNameLst>
                                      </p:cBhvr>
                                      <p:to>
                                        <p:strVal val="visible"/>
                                      </p:to>
                                    </p:set>
                                    <p:anim calcmode="lin" valueType="num">
                                      <p:cBhvr additive="base">
                                        <p:cTn id="35" dur="500" fill="hold"/>
                                        <p:tgtEl>
                                          <p:spTgt spid="44"/>
                                        </p:tgtEl>
                                        <p:attrNameLst>
                                          <p:attrName>ppt_x</p:attrName>
                                        </p:attrNameLst>
                                      </p:cBhvr>
                                      <p:tavLst>
                                        <p:tav tm="0">
                                          <p:val>
                                            <p:strVal val="#ppt_x"/>
                                          </p:val>
                                        </p:tav>
                                        <p:tav tm="100000">
                                          <p:val>
                                            <p:strVal val="#ppt_x"/>
                                          </p:val>
                                        </p:tav>
                                      </p:tavLst>
                                    </p:anim>
                                    <p:anim calcmode="lin" valueType="num">
                                      <p:cBhvr additive="base">
                                        <p:cTn id="36" dur="500" fill="hold"/>
                                        <p:tgtEl>
                                          <p:spTgt spid="4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D695A36F-65DE-4BA0-B27D-38DF64854EAF}"/>
              </a:ext>
            </a:extLst>
          </p:cNvPr>
          <p:cNvGrpSpPr/>
          <p:nvPr/>
        </p:nvGrpSpPr>
        <p:grpSpPr>
          <a:xfrm>
            <a:off x="3613427" y="282265"/>
            <a:ext cx="4965147" cy="609273"/>
            <a:chOff x="3613427" y="282265"/>
            <a:chExt cx="4965147" cy="609273"/>
          </a:xfrm>
        </p:grpSpPr>
        <p:pic>
          <p:nvPicPr>
            <p:cNvPr id="3" name="图片 2">
              <a:extLst>
                <a:ext uri="{FF2B5EF4-FFF2-40B4-BE49-F238E27FC236}">
                  <a16:creationId xmlns="" xmlns:a16="http://schemas.microsoft.com/office/drawing/2014/main" id="{4312625C-EC29-4849-86F1-F33EAD8EA86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V="1">
              <a:off x="3737908" y="282265"/>
              <a:ext cx="4716185" cy="609273"/>
            </a:xfrm>
            <a:prstGeom prst="rect">
              <a:avLst/>
            </a:prstGeom>
          </p:spPr>
        </p:pic>
        <p:sp>
          <p:nvSpPr>
            <p:cNvPr id="4" name="文本框 3">
              <a:extLst>
                <a:ext uri="{FF2B5EF4-FFF2-40B4-BE49-F238E27FC236}">
                  <a16:creationId xmlns="" xmlns:a16="http://schemas.microsoft.com/office/drawing/2014/main" id="{E00C5390-4740-4143-A265-94D6739F671B}"/>
                </a:ext>
              </a:extLst>
            </p:cNvPr>
            <p:cNvSpPr txBox="1"/>
            <p:nvPr/>
          </p:nvSpPr>
          <p:spPr>
            <a:xfrm>
              <a:off x="3613427" y="356888"/>
              <a:ext cx="4965147" cy="523220"/>
            </a:xfrm>
            <a:prstGeom prst="rect">
              <a:avLst/>
            </a:prstGeom>
            <a:noFill/>
            <a:effectLst>
              <a:outerShdw blurRad="50800" dist="38100" dir="8100000" algn="tr" rotWithShape="0">
                <a:prstClr val="black">
                  <a:alpha val="40000"/>
                </a:prstClr>
              </a:outerShdw>
            </a:effectLst>
          </p:spPr>
          <p:txBody>
            <a:bodyPr wrap="square" rtlCol="0">
              <a:spAutoFit/>
            </a:bodyPr>
            <a:lstStyle/>
            <a:p>
              <a:pPr algn="ctr"/>
              <a:r>
                <a:rPr lang="zh-CN" altLang="en-US" sz="2800" b="1" dirty="0">
                  <a:solidFill>
                    <a:schemeClr val="bg1"/>
                  </a:solidFill>
                  <a:latin typeface="思源黑体 CN Bold" panose="020B0800000000000000" pitchFamily="34" charset="-122"/>
                  <a:ea typeface="思源黑体 CN Bold" panose="020B0800000000000000" pitchFamily="34" charset="-122"/>
                </a:rPr>
                <a:t>大数据处理基本阶段</a:t>
              </a:r>
            </a:p>
          </p:txBody>
        </p:sp>
      </p:grpSp>
      <p:grpSp>
        <p:nvGrpSpPr>
          <p:cNvPr id="5" name="组合 4">
            <a:extLst>
              <a:ext uri="{FF2B5EF4-FFF2-40B4-BE49-F238E27FC236}">
                <a16:creationId xmlns="" xmlns:a16="http://schemas.microsoft.com/office/drawing/2014/main" id="{02CEE6F8-5E5F-41EC-AFF1-A7F05AAD46E7}"/>
              </a:ext>
            </a:extLst>
          </p:cNvPr>
          <p:cNvGrpSpPr/>
          <p:nvPr/>
        </p:nvGrpSpPr>
        <p:grpSpPr>
          <a:xfrm>
            <a:off x="556171" y="2569776"/>
            <a:ext cx="2188102" cy="1497012"/>
            <a:chOff x="556171" y="2569776"/>
            <a:chExt cx="2188102" cy="1497012"/>
          </a:xfrm>
        </p:grpSpPr>
        <p:sp>
          <p:nvSpPr>
            <p:cNvPr id="18" name="任意多边形 30">
              <a:extLst>
                <a:ext uri="{FF2B5EF4-FFF2-40B4-BE49-F238E27FC236}">
                  <a16:creationId xmlns="" xmlns:a16="http://schemas.microsoft.com/office/drawing/2014/main" id="{C752088E-434E-47C9-9883-7757E886A20D}"/>
                </a:ext>
              </a:extLst>
            </p:cNvPr>
            <p:cNvSpPr>
              <a:spLocks noChangeArrowheads="1"/>
            </p:cNvSpPr>
            <p:nvPr/>
          </p:nvSpPr>
          <p:spPr bwMode="auto">
            <a:xfrm rot="5400000">
              <a:off x="971293" y="2293808"/>
              <a:ext cx="1497012" cy="2048948"/>
            </a:xfrm>
            <a:custGeom>
              <a:avLst/>
              <a:gdLst>
                <a:gd name="T0" fmla="*/ 1072099 w 826161"/>
                <a:gd name="T1" fmla="*/ 1308521 h 940604"/>
                <a:gd name="T2" fmla="*/ 77209 w 826161"/>
                <a:gd name="T3" fmla="*/ 1308521 h 940604"/>
                <a:gd name="T4" fmla="*/ 0 w 826161"/>
                <a:gd name="T5" fmla="*/ 1231313 h 940604"/>
                <a:gd name="T6" fmla="*/ 0 w 826161"/>
                <a:gd name="T7" fmla="*/ 236418 h 940604"/>
                <a:gd name="T8" fmla="*/ 77209 w 826161"/>
                <a:gd name="T9" fmla="*/ 159206 h 940604"/>
                <a:gd name="T10" fmla="*/ 482316 w 826161"/>
                <a:gd name="T11" fmla="*/ 159206 h 940604"/>
                <a:gd name="T12" fmla="*/ 574655 w 826161"/>
                <a:gd name="T13" fmla="*/ 0 h 940604"/>
                <a:gd name="T14" fmla="*/ 666994 w 826161"/>
                <a:gd name="T15" fmla="*/ 159206 h 940604"/>
                <a:gd name="T16" fmla="*/ 1072099 w 826161"/>
                <a:gd name="T17" fmla="*/ 159206 h 940604"/>
                <a:gd name="T18" fmla="*/ 1149309 w 826161"/>
                <a:gd name="T19" fmla="*/ 236418 h 940604"/>
                <a:gd name="T20" fmla="*/ 1149309 w 826161"/>
                <a:gd name="T21" fmla="*/ 1231313 h 940604"/>
                <a:gd name="T22" fmla="*/ 1072099 w 826161"/>
                <a:gd name="T23" fmla="*/ 1308521 h 9406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26161"/>
                <a:gd name="T37" fmla="*/ 0 h 940604"/>
                <a:gd name="T38" fmla="*/ 826161 w 826161"/>
                <a:gd name="T39" fmla="*/ 940604 h 9406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26161" h="940604">
                  <a:moveTo>
                    <a:pt x="770660" y="940604"/>
                  </a:moveTo>
                  <a:lnTo>
                    <a:pt x="55501" y="940604"/>
                  </a:lnTo>
                  <a:cubicBezTo>
                    <a:pt x="24849" y="940604"/>
                    <a:pt x="0" y="915755"/>
                    <a:pt x="0" y="885103"/>
                  </a:cubicBezTo>
                  <a:lnTo>
                    <a:pt x="0" y="169944"/>
                  </a:lnTo>
                  <a:cubicBezTo>
                    <a:pt x="0" y="139292"/>
                    <a:pt x="24849" y="114443"/>
                    <a:pt x="55501" y="114443"/>
                  </a:cubicBezTo>
                  <a:lnTo>
                    <a:pt x="346704" y="114443"/>
                  </a:lnTo>
                  <a:lnTo>
                    <a:pt x="413081" y="0"/>
                  </a:lnTo>
                  <a:lnTo>
                    <a:pt x="479458" y="114443"/>
                  </a:lnTo>
                  <a:lnTo>
                    <a:pt x="770660" y="114443"/>
                  </a:lnTo>
                  <a:cubicBezTo>
                    <a:pt x="801312" y="114443"/>
                    <a:pt x="826161" y="139292"/>
                    <a:pt x="826161" y="169944"/>
                  </a:cubicBezTo>
                  <a:lnTo>
                    <a:pt x="826161" y="885103"/>
                  </a:lnTo>
                  <a:cubicBezTo>
                    <a:pt x="826161" y="915755"/>
                    <a:pt x="801312" y="940604"/>
                    <a:pt x="770660" y="940604"/>
                  </a:cubicBezTo>
                  <a:close/>
                </a:path>
              </a:pathLst>
            </a:custGeom>
            <a:noFill/>
            <a:ln w="28575">
              <a:solidFill>
                <a:schemeClr val="accent2">
                  <a:lumMod val="60000"/>
                  <a:lumOff val="40000"/>
                </a:schemeClr>
              </a:solidFill>
              <a:bevel/>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latin typeface="AdobeFangsongStd-Regular" panose="02020400000000000000" pitchFamily="18" charset="-122"/>
                <a:ea typeface="华文细黑" panose="02010600040101010101" pitchFamily="2" charset="-122"/>
              </a:endParaRPr>
            </a:p>
          </p:txBody>
        </p:sp>
        <p:sp>
          <p:nvSpPr>
            <p:cNvPr id="26" name="矩形 25">
              <a:extLst>
                <a:ext uri="{FF2B5EF4-FFF2-40B4-BE49-F238E27FC236}">
                  <a16:creationId xmlns="" xmlns:a16="http://schemas.microsoft.com/office/drawing/2014/main" id="{0295C0C8-3FD9-4D8E-B21B-1CA015D1AEEE}"/>
                </a:ext>
              </a:extLst>
            </p:cNvPr>
            <p:cNvSpPr/>
            <p:nvPr/>
          </p:nvSpPr>
          <p:spPr>
            <a:xfrm>
              <a:off x="556171" y="3087449"/>
              <a:ext cx="2048948" cy="461665"/>
            </a:xfrm>
            <a:prstGeom prst="rect">
              <a:avLst/>
            </a:prstGeom>
          </p:spPr>
          <p:txBody>
            <a:bodyPr wrap="square">
              <a:spAutoFit/>
            </a:bodyPr>
            <a:lstStyle/>
            <a:p>
              <a:pPr algn="ctr"/>
              <a:r>
                <a:rPr lang="zh-CN" altLang="en-US" sz="2400" dirty="0">
                  <a:solidFill>
                    <a:schemeClr val="bg1"/>
                  </a:solidFill>
                  <a:latin typeface="思源黑体 CN Bold" panose="020B0800000000000000" pitchFamily="34" charset="-122"/>
                  <a:ea typeface="思源黑体 CN Bold" panose="020B0800000000000000" pitchFamily="34" charset="-122"/>
                </a:rPr>
                <a:t>采集</a:t>
              </a:r>
              <a:r>
                <a:rPr lang="en-US" altLang="zh-CN" sz="2400" dirty="0">
                  <a:solidFill>
                    <a:schemeClr val="bg1"/>
                  </a:solidFill>
                  <a:latin typeface="思源黑体 CN Bold" panose="020B0800000000000000" pitchFamily="34" charset="-122"/>
                  <a:ea typeface="思源黑体 CN Bold" panose="020B0800000000000000" pitchFamily="34" charset="-122"/>
                </a:rPr>
                <a:t>/</a:t>
              </a:r>
              <a:r>
                <a:rPr lang="zh-CN" altLang="en-US" sz="2400" dirty="0">
                  <a:solidFill>
                    <a:schemeClr val="bg1"/>
                  </a:solidFill>
                  <a:latin typeface="思源黑体 CN Bold" panose="020B0800000000000000" pitchFamily="34" charset="-122"/>
                  <a:ea typeface="思源黑体 CN Bold" panose="020B0800000000000000" pitchFamily="34" charset="-122"/>
                </a:rPr>
                <a:t>记录</a:t>
              </a:r>
            </a:p>
          </p:txBody>
        </p:sp>
      </p:grpSp>
      <p:grpSp>
        <p:nvGrpSpPr>
          <p:cNvPr id="7" name="组合 6">
            <a:extLst>
              <a:ext uri="{FF2B5EF4-FFF2-40B4-BE49-F238E27FC236}">
                <a16:creationId xmlns="" xmlns:a16="http://schemas.microsoft.com/office/drawing/2014/main" id="{671382BB-A677-498E-8057-18C0332FD725}"/>
              </a:ext>
            </a:extLst>
          </p:cNvPr>
          <p:cNvGrpSpPr/>
          <p:nvPr/>
        </p:nvGrpSpPr>
        <p:grpSpPr>
          <a:xfrm>
            <a:off x="2713434" y="2569777"/>
            <a:ext cx="2218939" cy="1497011"/>
            <a:chOff x="2713434" y="2569777"/>
            <a:chExt cx="2218939" cy="1497011"/>
          </a:xfrm>
        </p:grpSpPr>
        <p:sp>
          <p:nvSpPr>
            <p:cNvPr id="6" name="任意多边形 35">
              <a:extLst>
                <a:ext uri="{FF2B5EF4-FFF2-40B4-BE49-F238E27FC236}">
                  <a16:creationId xmlns="" xmlns:a16="http://schemas.microsoft.com/office/drawing/2014/main" id="{9BCBBE29-7E1A-4663-8C6F-681E49D7B5A4}"/>
                </a:ext>
              </a:extLst>
            </p:cNvPr>
            <p:cNvSpPr>
              <a:spLocks noChangeArrowheads="1"/>
            </p:cNvSpPr>
            <p:nvPr/>
          </p:nvSpPr>
          <p:spPr bwMode="auto">
            <a:xfrm rot="5400000">
              <a:off x="3159393" y="2293809"/>
              <a:ext cx="1497011" cy="2048948"/>
            </a:xfrm>
            <a:custGeom>
              <a:avLst/>
              <a:gdLst>
                <a:gd name="T0" fmla="*/ 1072099 w 826161"/>
                <a:gd name="T1" fmla="*/ 1308521 h 940604"/>
                <a:gd name="T2" fmla="*/ 77209 w 826161"/>
                <a:gd name="T3" fmla="*/ 1308521 h 940604"/>
                <a:gd name="T4" fmla="*/ 0 w 826161"/>
                <a:gd name="T5" fmla="*/ 1231313 h 940604"/>
                <a:gd name="T6" fmla="*/ 0 w 826161"/>
                <a:gd name="T7" fmla="*/ 236418 h 940604"/>
                <a:gd name="T8" fmla="*/ 77209 w 826161"/>
                <a:gd name="T9" fmla="*/ 159206 h 940604"/>
                <a:gd name="T10" fmla="*/ 482316 w 826161"/>
                <a:gd name="T11" fmla="*/ 159206 h 940604"/>
                <a:gd name="T12" fmla="*/ 574655 w 826161"/>
                <a:gd name="T13" fmla="*/ 0 h 940604"/>
                <a:gd name="T14" fmla="*/ 666994 w 826161"/>
                <a:gd name="T15" fmla="*/ 159206 h 940604"/>
                <a:gd name="T16" fmla="*/ 1072099 w 826161"/>
                <a:gd name="T17" fmla="*/ 159206 h 940604"/>
                <a:gd name="T18" fmla="*/ 1149309 w 826161"/>
                <a:gd name="T19" fmla="*/ 236418 h 940604"/>
                <a:gd name="T20" fmla="*/ 1149309 w 826161"/>
                <a:gd name="T21" fmla="*/ 1231313 h 940604"/>
                <a:gd name="T22" fmla="*/ 1072099 w 826161"/>
                <a:gd name="T23" fmla="*/ 1308521 h 9406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26161"/>
                <a:gd name="T37" fmla="*/ 0 h 940604"/>
                <a:gd name="T38" fmla="*/ 826161 w 826161"/>
                <a:gd name="T39" fmla="*/ 940604 h 9406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26161" h="940604">
                  <a:moveTo>
                    <a:pt x="770660" y="940604"/>
                  </a:moveTo>
                  <a:lnTo>
                    <a:pt x="55501" y="940604"/>
                  </a:lnTo>
                  <a:cubicBezTo>
                    <a:pt x="24849" y="940604"/>
                    <a:pt x="0" y="915755"/>
                    <a:pt x="0" y="885103"/>
                  </a:cubicBezTo>
                  <a:lnTo>
                    <a:pt x="0" y="169944"/>
                  </a:lnTo>
                  <a:cubicBezTo>
                    <a:pt x="0" y="139292"/>
                    <a:pt x="24849" y="114443"/>
                    <a:pt x="55501" y="114443"/>
                  </a:cubicBezTo>
                  <a:lnTo>
                    <a:pt x="346704" y="114443"/>
                  </a:lnTo>
                  <a:lnTo>
                    <a:pt x="413081" y="0"/>
                  </a:lnTo>
                  <a:lnTo>
                    <a:pt x="479458" y="114443"/>
                  </a:lnTo>
                  <a:lnTo>
                    <a:pt x="770660" y="114443"/>
                  </a:lnTo>
                  <a:cubicBezTo>
                    <a:pt x="801312" y="114443"/>
                    <a:pt x="826161" y="139292"/>
                    <a:pt x="826161" y="169944"/>
                  </a:cubicBezTo>
                  <a:lnTo>
                    <a:pt x="826161" y="885103"/>
                  </a:lnTo>
                  <a:cubicBezTo>
                    <a:pt x="826161" y="915755"/>
                    <a:pt x="801312" y="940604"/>
                    <a:pt x="770660" y="940604"/>
                  </a:cubicBezTo>
                  <a:close/>
                </a:path>
              </a:pathLst>
            </a:custGeom>
            <a:solidFill>
              <a:schemeClr val="accent6">
                <a:alpha val="51000"/>
              </a:schemeClr>
            </a:solidFill>
            <a:ln w="28575">
              <a:solidFill>
                <a:schemeClr val="accent2">
                  <a:lumMod val="60000"/>
                  <a:lumOff val="40000"/>
                </a:schemeClr>
              </a:solidFill>
              <a:bevel/>
              <a:headEnd/>
              <a:tailEnd/>
            </a:ln>
          </p:spPr>
          <p:txBody>
            <a:bodyPr anchor="ctr"/>
            <a:lstStyle/>
            <a:p>
              <a:endParaRPr lang="zh-CN" altLang="en-US">
                <a:latin typeface="AdobeFangsongStd-Regular" panose="02020400000000000000" pitchFamily="18" charset="-122"/>
                <a:ea typeface="华文细黑" panose="02010600040101010101" pitchFamily="2" charset="-122"/>
              </a:endParaRPr>
            </a:p>
          </p:txBody>
        </p:sp>
        <p:sp>
          <p:nvSpPr>
            <p:cNvPr id="27" name="矩形 26">
              <a:extLst>
                <a:ext uri="{FF2B5EF4-FFF2-40B4-BE49-F238E27FC236}">
                  <a16:creationId xmlns="" xmlns:a16="http://schemas.microsoft.com/office/drawing/2014/main" id="{5E33ADD7-567B-4EB0-BCA3-8E7CEA0D6FF2}"/>
                </a:ext>
              </a:extLst>
            </p:cNvPr>
            <p:cNvSpPr/>
            <p:nvPr/>
          </p:nvSpPr>
          <p:spPr>
            <a:xfrm>
              <a:off x="2713434" y="3013501"/>
              <a:ext cx="2048948" cy="830997"/>
            </a:xfrm>
            <a:prstGeom prst="rect">
              <a:avLst/>
            </a:prstGeom>
          </p:spPr>
          <p:txBody>
            <a:bodyPr wrap="square">
              <a:spAutoFit/>
            </a:bodyPr>
            <a:lstStyle/>
            <a:p>
              <a:pPr algn="ctr"/>
              <a:r>
                <a:rPr lang="zh-CN" altLang="en-US" sz="2400" dirty="0">
                  <a:solidFill>
                    <a:schemeClr val="bg1"/>
                  </a:solidFill>
                  <a:latin typeface="思源黑体 CN Bold" panose="020B0800000000000000" pitchFamily="34" charset="-122"/>
                  <a:ea typeface="思源黑体 CN Bold" panose="020B0800000000000000" pitchFamily="34" charset="-122"/>
                </a:rPr>
                <a:t> 萃取</a:t>
              </a:r>
              <a:r>
                <a:rPr lang="en-US" altLang="zh-CN" sz="2400" dirty="0">
                  <a:solidFill>
                    <a:schemeClr val="bg1"/>
                  </a:solidFill>
                  <a:latin typeface="思源黑体 CN Bold" panose="020B0800000000000000" pitchFamily="34" charset="-122"/>
                  <a:ea typeface="思源黑体 CN Bold" panose="020B0800000000000000" pitchFamily="34" charset="-122"/>
                </a:rPr>
                <a:t>/</a:t>
              </a:r>
              <a:r>
                <a:rPr lang="zh-CN" altLang="en-US" sz="2400" dirty="0">
                  <a:solidFill>
                    <a:schemeClr val="bg1"/>
                  </a:solidFill>
                  <a:latin typeface="思源黑体 CN Bold" panose="020B0800000000000000" pitchFamily="34" charset="-122"/>
                  <a:ea typeface="思源黑体 CN Bold" panose="020B0800000000000000" pitchFamily="34" charset="-122"/>
                </a:rPr>
                <a:t>清洗</a:t>
              </a:r>
              <a:r>
                <a:rPr lang="en-US" altLang="zh-CN" sz="2400" dirty="0">
                  <a:solidFill>
                    <a:schemeClr val="bg1"/>
                  </a:solidFill>
                  <a:latin typeface="思源黑体 CN Bold" panose="020B0800000000000000" pitchFamily="34" charset="-122"/>
                  <a:ea typeface="思源黑体 CN Bold" panose="020B0800000000000000" pitchFamily="34" charset="-122"/>
                </a:rPr>
                <a:t>/</a:t>
              </a:r>
            </a:p>
            <a:p>
              <a:pPr algn="ctr"/>
              <a:r>
                <a:rPr lang="zh-CN" altLang="en-US" sz="2400" dirty="0">
                  <a:solidFill>
                    <a:schemeClr val="bg1"/>
                  </a:solidFill>
                  <a:latin typeface="思源黑体 CN Bold" panose="020B0800000000000000" pitchFamily="34" charset="-122"/>
                  <a:ea typeface="思源黑体 CN Bold" panose="020B0800000000000000" pitchFamily="34" charset="-122"/>
                </a:rPr>
                <a:t>注释</a:t>
              </a:r>
            </a:p>
          </p:txBody>
        </p:sp>
      </p:grpSp>
      <p:grpSp>
        <p:nvGrpSpPr>
          <p:cNvPr id="8" name="组合 7">
            <a:extLst>
              <a:ext uri="{FF2B5EF4-FFF2-40B4-BE49-F238E27FC236}">
                <a16:creationId xmlns="" xmlns:a16="http://schemas.microsoft.com/office/drawing/2014/main" id="{5C8DA9DF-2087-45AE-B772-80F494C724F5}"/>
              </a:ext>
            </a:extLst>
          </p:cNvPr>
          <p:cNvGrpSpPr/>
          <p:nvPr/>
        </p:nvGrpSpPr>
        <p:grpSpPr>
          <a:xfrm>
            <a:off x="4932371" y="2569776"/>
            <a:ext cx="2188103" cy="1497012"/>
            <a:chOff x="4932371" y="2569776"/>
            <a:chExt cx="2188103" cy="1497012"/>
          </a:xfrm>
        </p:grpSpPr>
        <p:sp>
          <p:nvSpPr>
            <p:cNvPr id="21" name="任意多边形 42">
              <a:extLst>
                <a:ext uri="{FF2B5EF4-FFF2-40B4-BE49-F238E27FC236}">
                  <a16:creationId xmlns="" xmlns:a16="http://schemas.microsoft.com/office/drawing/2014/main" id="{0AA5FF26-1F7F-4FD7-B647-316F4B4FA229}"/>
                </a:ext>
              </a:extLst>
            </p:cNvPr>
            <p:cNvSpPr>
              <a:spLocks noChangeArrowheads="1"/>
            </p:cNvSpPr>
            <p:nvPr/>
          </p:nvSpPr>
          <p:spPr bwMode="auto">
            <a:xfrm rot="5400000">
              <a:off x="5347494" y="2293808"/>
              <a:ext cx="1497012" cy="2048948"/>
            </a:xfrm>
            <a:custGeom>
              <a:avLst/>
              <a:gdLst>
                <a:gd name="T0" fmla="*/ 1072099 w 826161"/>
                <a:gd name="T1" fmla="*/ 1308521 h 940604"/>
                <a:gd name="T2" fmla="*/ 77209 w 826161"/>
                <a:gd name="T3" fmla="*/ 1308521 h 940604"/>
                <a:gd name="T4" fmla="*/ 0 w 826161"/>
                <a:gd name="T5" fmla="*/ 1231313 h 940604"/>
                <a:gd name="T6" fmla="*/ 0 w 826161"/>
                <a:gd name="T7" fmla="*/ 236418 h 940604"/>
                <a:gd name="T8" fmla="*/ 77209 w 826161"/>
                <a:gd name="T9" fmla="*/ 159206 h 940604"/>
                <a:gd name="T10" fmla="*/ 482316 w 826161"/>
                <a:gd name="T11" fmla="*/ 159206 h 940604"/>
                <a:gd name="T12" fmla="*/ 574655 w 826161"/>
                <a:gd name="T13" fmla="*/ 0 h 940604"/>
                <a:gd name="T14" fmla="*/ 666994 w 826161"/>
                <a:gd name="T15" fmla="*/ 159206 h 940604"/>
                <a:gd name="T16" fmla="*/ 1072099 w 826161"/>
                <a:gd name="T17" fmla="*/ 159206 h 940604"/>
                <a:gd name="T18" fmla="*/ 1149309 w 826161"/>
                <a:gd name="T19" fmla="*/ 236418 h 940604"/>
                <a:gd name="T20" fmla="*/ 1149309 w 826161"/>
                <a:gd name="T21" fmla="*/ 1231313 h 940604"/>
                <a:gd name="T22" fmla="*/ 1072099 w 826161"/>
                <a:gd name="T23" fmla="*/ 1308521 h 9406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26161"/>
                <a:gd name="T37" fmla="*/ 0 h 940604"/>
                <a:gd name="T38" fmla="*/ 826161 w 826161"/>
                <a:gd name="T39" fmla="*/ 940604 h 9406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26161" h="940604">
                  <a:moveTo>
                    <a:pt x="770660" y="940604"/>
                  </a:moveTo>
                  <a:lnTo>
                    <a:pt x="55501" y="940604"/>
                  </a:lnTo>
                  <a:cubicBezTo>
                    <a:pt x="24849" y="940604"/>
                    <a:pt x="0" y="915755"/>
                    <a:pt x="0" y="885103"/>
                  </a:cubicBezTo>
                  <a:lnTo>
                    <a:pt x="0" y="169944"/>
                  </a:lnTo>
                  <a:cubicBezTo>
                    <a:pt x="0" y="139292"/>
                    <a:pt x="24849" y="114443"/>
                    <a:pt x="55501" y="114443"/>
                  </a:cubicBezTo>
                  <a:lnTo>
                    <a:pt x="346704" y="114443"/>
                  </a:lnTo>
                  <a:lnTo>
                    <a:pt x="413081" y="0"/>
                  </a:lnTo>
                  <a:lnTo>
                    <a:pt x="479458" y="114443"/>
                  </a:lnTo>
                  <a:lnTo>
                    <a:pt x="770660" y="114443"/>
                  </a:lnTo>
                  <a:cubicBezTo>
                    <a:pt x="801312" y="114443"/>
                    <a:pt x="826161" y="139292"/>
                    <a:pt x="826161" y="169944"/>
                  </a:cubicBezTo>
                  <a:lnTo>
                    <a:pt x="826161" y="885103"/>
                  </a:lnTo>
                  <a:cubicBezTo>
                    <a:pt x="826161" y="915755"/>
                    <a:pt x="801312" y="940604"/>
                    <a:pt x="770660" y="940604"/>
                  </a:cubicBezTo>
                  <a:close/>
                </a:path>
              </a:pathLst>
            </a:custGeom>
            <a:noFill/>
            <a:ln w="28575">
              <a:solidFill>
                <a:schemeClr val="accent2">
                  <a:lumMod val="60000"/>
                  <a:lumOff val="40000"/>
                </a:schemeClr>
              </a:solidFill>
              <a:bevel/>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latin typeface="AdobeFangsongStd-Regular" panose="02020400000000000000" pitchFamily="18" charset="-122"/>
                <a:ea typeface="华文细黑" panose="02010600040101010101" pitchFamily="2" charset="-122"/>
              </a:endParaRPr>
            </a:p>
          </p:txBody>
        </p:sp>
        <p:sp>
          <p:nvSpPr>
            <p:cNvPr id="28" name="矩形 27">
              <a:extLst>
                <a:ext uri="{FF2B5EF4-FFF2-40B4-BE49-F238E27FC236}">
                  <a16:creationId xmlns="" xmlns:a16="http://schemas.microsoft.com/office/drawing/2014/main" id="{25908FC8-5934-4792-A085-0B1694AD83B0}"/>
                </a:ext>
              </a:extLst>
            </p:cNvPr>
            <p:cNvSpPr/>
            <p:nvPr/>
          </p:nvSpPr>
          <p:spPr>
            <a:xfrm>
              <a:off x="4932371" y="2959450"/>
              <a:ext cx="2048948" cy="886397"/>
            </a:xfrm>
            <a:prstGeom prst="rect">
              <a:avLst/>
            </a:prstGeom>
          </p:spPr>
          <p:txBody>
            <a:bodyPr wrap="square">
              <a:spAutoFit/>
            </a:bodyPr>
            <a:lstStyle/>
            <a:p>
              <a:pPr algn="ctr">
                <a:lnSpc>
                  <a:spcPct val="90000"/>
                </a:lnSpc>
                <a:spcAft>
                  <a:spcPct val="35000"/>
                </a:spcAft>
                <a:buFont typeface="Arial" panose="020B0604020202020204" pitchFamily="34" charset="0"/>
                <a:buNone/>
              </a:pPr>
              <a:r>
                <a:rPr lang="zh-CN" altLang="en-US" sz="2400" b="1" dirty="0">
                  <a:solidFill>
                    <a:srgbClr val="FFFFFF"/>
                  </a:solidFill>
                  <a:latin typeface="宋体" panose="02010600030101010101" pitchFamily="2" charset="-122"/>
                  <a:sym typeface="宋体" panose="02010600030101010101" pitchFamily="2" charset="-122"/>
                </a:rPr>
                <a:t>集成</a:t>
              </a:r>
              <a:r>
                <a:rPr lang="en-US" altLang="zh-CN" sz="2400" b="1" dirty="0">
                  <a:solidFill>
                    <a:srgbClr val="FFFFFF"/>
                  </a:solidFill>
                  <a:latin typeface="Century Gothic" panose="020B0502020202020204" pitchFamily="34" charset="0"/>
                  <a:sym typeface="Century Gothic" panose="020B0502020202020204" pitchFamily="34" charset="0"/>
                </a:rPr>
                <a:t>/</a:t>
              </a:r>
              <a:r>
                <a:rPr lang="zh-CN" altLang="en-US" sz="2400" b="1" dirty="0">
                  <a:solidFill>
                    <a:srgbClr val="FFFFFF"/>
                  </a:solidFill>
                  <a:latin typeface="宋体" panose="02010600030101010101" pitchFamily="2" charset="-122"/>
                  <a:sym typeface="宋体" panose="02010600030101010101" pitchFamily="2" charset="-122"/>
                </a:rPr>
                <a:t>聚合</a:t>
              </a:r>
              <a:r>
                <a:rPr lang="en-US" altLang="zh-CN" sz="2400" b="1" dirty="0">
                  <a:solidFill>
                    <a:srgbClr val="FFFFFF"/>
                  </a:solidFill>
                  <a:latin typeface="Century Gothic" panose="020B0502020202020204" pitchFamily="34" charset="0"/>
                  <a:sym typeface="Century Gothic" panose="020B0502020202020204" pitchFamily="34" charset="0"/>
                </a:rPr>
                <a:t>/</a:t>
              </a:r>
            </a:p>
            <a:p>
              <a:pPr algn="ctr">
                <a:lnSpc>
                  <a:spcPct val="90000"/>
                </a:lnSpc>
                <a:spcAft>
                  <a:spcPct val="35000"/>
                </a:spcAft>
                <a:buFont typeface="Arial" panose="020B0604020202020204" pitchFamily="34" charset="0"/>
                <a:buNone/>
              </a:pPr>
              <a:r>
                <a:rPr lang="zh-CN" altLang="en-US" sz="2400" b="1" dirty="0">
                  <a:solidFill>
                    <a:srgbClr val="FFFFFF"/>
                  </a:solidFill>
                  <a:latin typeface="宋体" panose="02010600030101010101" pitchFamily="2" charset="-122"/>
                  <a:sym typeface="宋体" panose="02010600030101010101" pitchFamily="2" charset="-122"/>
                </a:rPr>
                <a:t>表现</a:t>
              </a:r>
            </a:p>
          </p:txBody>
        </p:sp>
      </p:grpSp>
      <p:grpSp>
        <p:nvGrpSpPr>
          <p:cNvPr id="9" name="组合 8">
            <a:extLst>
              <a:ext uri="{FF2B5EF4-FFF2-40B4-BE49-F238E27FC236}">
                <a16:creationId xmlns="" xmlns:a16="http://schemas.microsoft.com/office/drawing/2014/main" id="{D382515D-1EBC-49BE-8EFD-A456D92FEE09}"/>
              </a:ext>
            </a:extLst>
          </p:cNvPr>
          <p:cNvGrpSpPr/>
          <p:nvPr/>
        </p:nvGrpSpPr>
        <p:grpSpPr>
          <a:xfrm>
            <a:off x="7120471" y="2569777"/>
            <a:ext cx="2188104" cy="1497011"/>
            <a:chOff x="7120471" y="2569777"/>
            <a:chExt cx="2188104" cy="1497011"/>
          </a:xfrm>
        </p:grpSpPr>
        <p:sp>
          <p:nvSpPr>
            <p:cNvPr id="12" name="任意多边形 35">
              <a:extLst>
                <a:ext uri="{FF2B5EF4-FFF2-40B4-BE49-F238E27FC236}">
                  <a16:creationId xmlns="" xmlns:a16="http://schemas.microsoft.com/office/drawing/2014/main" id="{718D9D5C-55B4-4CAC-A972-F5B4635CCED6}"/>
                </a:ext>
              </a:extLst>
            </p:cNvPr>
            <p:cNvSpPr>
              <a:spLocks noChangeArrowheads="1"/>
            </p:cNvSpPr>
            <p:nvPr/>
          </p:nvSpPr>
          <p:spPr bwMode="auto">
            <a:xfrm rot="5400000">
              <a:off x="7535595" y="2293809"/>
              <a:ext cx="1497011" cy="2048948"/>
            </a:xfrm>
            <a:custGeom>
              <a:avLst/>
              <a:gdLst>
                <a:gd name="T0" fmla="*/ 1072099 w 826161"/>
                <a:gd name="T1" fmla="*/ 1308521 h 940604"/>
                <a:gd name="T2" fmla="*/ 77209 w 826161"/>
                <a:gd name="T3" fmla="*/ 1308521 h 940604"/>
                <a:gd name="T4" fmla="*/ 0 w 826161"/>
                <a:gd name="T5" fmla="*/ 1231313 h 940604"/>
                <a:gd name="T6" fmla="*/ 0 w 826161"/>
                <a:gd name="T7" fmla="*/ 236418 h 940604"/>
                <a:gd name="T8" fmla="*/ 77209 w 826161"/>
                <a:gd name="T9" fmla="*/ 159206 h 940604"/>
                <a:gd name="T10" fmla="*/ 482316 w 826161"/>
                <a:gd name="T11" fmla="*/ 159206 h 940604"/>
                <a:gd name="T12" fmla="*/ 574655 w 826161"/>
                <a:gd name="T13" fmla="*/ 0 h 940604"/>
                <a:gd name="T14" fmla="*/ 666994 w 826161"/>
                <a:gd name="T15" fmla="*/ 159206 h 940604"/>
                <a:gd name="T16" fmla="*/ 1072099 w 826161"/>
                <a:gd name="T17" fmla="*/ 159206 h 940604"/>
                <a:gd name="T18" fmla="*/ 1149309 w 826161"/>
                <a:gd name="T19" fmla="*/ 236418 h 940604"/>
                <a:gd name="T20" fmla="*/ 1149309 w 826161"/>
                <a:gd name="T21" fmla="*/ 1231313 h 940604"/>
                <a:gd name="T22" fmla="*/ 1072099 w 826161"/>
                <a:gd name="T23" fmla="*/ 1308521 h 9406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26161"/>
                <a:gd name="T37" fmla="*/ 0 h 940604"/>
                <a:gd name="T38" fmla="*/ 826161 w 826161"/>
                <a:gd name="T39" fmla="*/ 940604 h 9406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26161" h="940604">
                  <a:moveTo>
                    <a:pt x="770660" y="940604"/>
                  </a:moveTo>
                  <a:lnTo>
                    <a:pt x="55501" y="940604"/>
                  </a:lnTo>
                  <a:cubicBezTo>
                    <a:pt x="24849" y="940604"/>
                    <a:pt x="0" y="915755"/>
                    <a:pt x="0" y="885103"/>
                  </a:cubicBezTo>
                  <a:lnTo>
                    <a:pt x="0" y="169944"/>
                  </a:lnTo>
                  <a:cubicBezTo>
                    <a:pt x="0" y="139292"/>
                    <a:pt x="24849" y="114443"/>
                    <a:pt x="55501" y="114443"/>
                  </a:cubicBezTo>
                  <a:lnTo>
                    <a:pt x="346704" y="114443"/>
                  </a:lnTo>
                  <a:lnTo>
                    <a:pt x="413081" y="0"/>
                  </a:lnTo>
                  <a:lnTo>
                    <a:pt x="479458" y="114443"/>
                  </a:lnTo>
                  <a:lnTo>
                    <a:pt x="770660" y="114443"/>
                  </a:lnTo>
                  <a:cubicBezTo>
                    <a:pt x="801312" y="114443"/>
                    <a:pt x="826161" y="139292"/>
                    <a:pt x="826161" y="169944"/>
                  </a:cubicBezTo>
                  <a:lnTo>
                    <a:pt x="826161" y="885103"/>
                  </a:lnTo>
                  <a:cubicBezTo>
                    <a:pt x="826161" y="915755"/>
                    <a:pt x="801312" y="940604"/>
                    <a:pt x="770660" y="940604"/>
                  </a:cubicBezTo>
                  <a:close/>
                </a:path>
              </a:pathLst>
            </a:custGeom>
            <a:solidFill>
              <a:schemeClr val="accent6">
                <a:alpha val="51000"/>
              </a:schemeClr>
            </a:solidFill>
            <a:ln w="28575">
              <a:solidFill>
                <a:schemeClr val="accent2">
                  <a:lumMod val="60000"/>
                  <a:lumOff val="40000"/>
                </a:schemeClr>
              </a:solidFill>
              <a:bevel/>
              <a:headEnd/>
              <a:tailEnd/>
            </a:ln>
          </p:spPr>
          <p:txBody>
            <a:bodyPr anchor="ctr"/>
            <a:lstStyle/>
            <a:p>
              <a:endParaRPr lang="zh-CN" altLang="en-US">
                <a:ea typeface="华文细黑" panose="02010600040101010101" pitchFamily="2" charset="-122"/>
              </a:endParaRPr>
            </a:p>
          </p:txBody>
        </p:sp>
        <p:sp>
          <p:nvSpPr>
            <p:cNvPr id="29" name="矩形 28">
              <a:extLst>
                <a:ext uri="{FF2B5EF4-FFF2-40B4-BE49-F238E27FC236}">
                  <a16:creationId xmlns="" xmlns:a16="http://schemas.microsoft.com/office/drawing/2014/main" id="{38AC6604-C54F-435A-B48F-279F9A38940D}"/>
                </a:ext>
              </a:extLst>
            </p:cNvPr>
            <p:cNvSpPr/>
            <p:nvPr/>
          </p:nvSpPr>
          <p:spPr>
            <a:xfrm>
              <a:off x="7120471" y="3087449"/>
              <a:ext cx="2048948" cy="461665"/>
            </a:xfrm>
            <a:prstGeom prst="rect">
              <a:avLst/>
            </a:prstGeom>
          </p:spPr>
          <p:txBody>
            <a:bodyPr wrap="square">
              <a:spAutoFit/>
            </a:bodyPr>
            <a:lstStyle/>
            <a:p>
              <a:pPr algn="ctr"/>
              <a:r>
                <a:rPr lang="zh-CN" altLang="en-US" sz="2400" dirty="0">
                  <a:solidFill>
                    <a:schemeClr val="bg1"/>
                  </a:solidFill>
                  <a:latin typeface="思源黑体 CN Bold" panose="020B0800000000000000" pitchFamily="34" charset="-122"/>
                  <a:ea typeface="思源黑体 CN Bold" panose="020B0800000000000000" pitchFamily="34" charset="-122"/>
                </a:rPr>
                <a:t>建模</a:t>
              </a:r>
              <a:r>
                <a:rPr lang="en-US" altLang="zh-CN" sz="2400" dirty="0">
                  <a:solidFill>
                    <a:schemeClr val="bg1"/>
                  </a:solidFill>
                  <a:latin typeface="思源黑体 CN Bold" panose="020B0800000000000000" pitchFamily="34" charset="-122"/>
                  <a:ea typeface="思源黑体 CN Bold" panose="020B0800000000000000" pitchFamily="34" charset="-122"/>
                </a:rPr>
                <a:t>/</a:t>
              </a:r>
              <a:r>
                <a:rPr lang="zh-CN" altLang="en-US" sz="2400" dirty="0">
                  <a:solidFill>
                    <a:schemeClr val="bg1"/>
                  </a:solidFill>
                  <a:latin typeface="思源黑体 CN Bold" panose="020B0800000000000000" pitchFamily="34" charset="-122"/>
                  <a:ea typeface="思源黑体 CN Bold" panose="020B0800000000000000" pitchFamily="34" charset="-122"/>
                </a:rPr>
                <a:t>分析 </a:t>
              </a:r>
            </a:p>
          </p:txBody>
        </p:sp>
      </p:grpSp>
      <p:grpSp>
        <p:nvGrpSpPr>
          <p:cNvPr id="10" name="组合 9">
            <a:extLst>
              <a:ext uri="{FF2B5EF4-FFF2-40B4-BE49-F238E27FC236}">
                <a16:creationId xmlns="" xmlns:a16="http://schemas.microsoft.com/office/drawing/2014/main" id="{8D1B45A9-FD9D-4EF3-AC2E-C56F87D8C9AD}"/>
              </a:ext>
            </a:extLst>
          </p:cNvPr>
          <p:cNvGrpSpPr/>
          <p:nvPr/>
        </p:nvGrpSpPr>
        <p:grpSpPr>
          <a:xfrm>
            <a:off x="9333971" y="2569776"/>
            <a:ext cx="2162704" cy="1497012"/>
            <a:chOff x="9333971" y="2569776"/>
            <a:chExt cx="2162704" cy="1497012"/>
          </a:xfrm>
        </p:grpSpPr>
        <p:sp>
          <p:nvSpPr>
            <p:cNvPr id="23" name="任意多边形 42">
              <a:extLst>
                <a:ext uri="{FF2B5EF4-FFF2-40B4-BE49-F238E27FC236}">
                  <a16:creationId xmlns="" xmlns:a16="http://schemas.microsoft.com/office/drawing/2014/main" id="{CA06529F-6A8C-4693-BBD2-8BF7388AA3BB}"/>
                </a:ext>
              </a:extLst>
            </p:cNvPr>
            <p:cNvSpPr>
              <a:spLocks noChangeArrowheads="1"/>
            </p:cNvSpPr>
            <p:nvPr/>
          </p:nvSpPr>
          <p:spPr bwMode="auto">
            <a:xfrm rot="5400000">
              <a:off x="9723695" y="2293808"/>
              <a:ext cx="1497012" cy="2048948"/>
            </a:xfrm>
            <a:custGeom>
              <a:avLst/>
              <a:gdLst>
                <a:gd name="T0" fmla="*/ 1072099 w 826161"/>
                <a:gd name="T1" fmla="*/ 1308521 h 940604"/>
                <a:gd name="T2" fmla="*/ 77209 w 826161"/>
                <a:gd name="T3" fmla="*/ 1308521 h 940604"/>
                <a:gd name="T4" fmla="*/ 0 w 826161"/>
                <a:gd name="T5" fmla="*/ 1231313 h 940604"/>
                <a:gd name="T6" fmla="*/ 0 w 826161"/>
                <a:gd name="T7" fmla="*/ 236418 h 940604"/>
                <a:gd name="T8" fmla="*/ 77209 w 826161"/>
                <a:gd name="T9" fmla="*/ 159206 h 940604"/>
                <a:gd name="T10" fmla="*/ 482316 w 826161"/>
                <a:gd name="T11" fmla="*/ 159206 h 940604"/>
                <a:gd name="T12" fmla="*/ 574655 w 826161"/>
                <a:gd name="T13" fmla="*/ 0 h 940604"/>
                <a:gd name="T14" fmla="*/ 666994 w 826161"/>
                <a:gd name="T15" fmla="*/ 159206 h 940604"/>
                <a:gd name="T16" fmla="*/ 1072099 w 826161"/>
                <a:gd name="T17" fmla="*/ 159206 h 940604"/>
                <a:gd name="T18" fmla="*/ 1149309 w 826161"/>
                <a:gd name="T19" fmla="*/ 236418 h 940604"/>
                <a:gd name="T20" fmla="*/ 1149309 w 826161"/>
                <a:gd name="T21" fmla="*/ 1231313 h 940604"/>
                <a:gd name="T22" fmla="*/ 1072099 w 826161"/>
                <a:gd name="T23" fmla="*/ 1308521 h 9406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26161"/>
                <a:gd name="T37" fmla="*/ 0 h 940604"/>
                <a:gd name="T38" fmla="*/ 826161 w 826161"/>
                <a:gd name="T39" fmla="*/ 940604 h 9406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26161" h="940604">
                  <a:moveTo>
                    <a:pt x="770660" y="940604"/>
                  </a:moveTo>
                  <a:lnTo>
                    <a:pt x="55501" y="940604"/>
                  </a:lnTo>
                  <a:cubicBezTo>
                    <a:pt x="24849" y="940604"/>
                    <a:pt x="0" y="915755"/>
                    <a:pt x="0" y="885103"/>
                  </a:cubicBezTo>
                  <a:lnTo>
                    <a:pt x="0" y="169944"/>
                  </a:lnTo>
                  <a:cubicBezTo>
                    <a:pt x="0" y="139292"/>
                    <a:pt x="24849" y="114443"/>
                    <a:pt x="55501" y="114443"/>
                  </a:cubicBezTo>
                  <a:lnTo>
                    <a:pt x="346704" y="114443"/>
                  </a:lnTo>
                  <a:lnTo>
                    <a:pt x="413081" y="0"/>
                  </a:lnTo>
                  <a:lnTo>
                    <a:pt x="479458" y="114443"/>
                  </a:lnTo>
                  <a:lnTo>
                    <a:pt x="770660" y="114443"/>
                  </a:lnTo>
                  <a:cubicBezTo>
                    <a:pt x="801312" y="114443"/>
                    <a:pt x="826161" y="139292"/>
                    <a:pt x="826161" y="169944"/>
                  </a:cubicBezTo>
                  <a:lnTo>
                    <a:pt x="826161" y="885103"/>
                  </a:lnTo>
                  <a:cubicBezTo>
                    <a:pt x="826161" y="915755"/>
                    <a:pt x="801312" y="940604"/>
                    <a:pt x="770660" y="940604"/>
                  </a:cubicBezTo>
                  <a:close/>
                </a:path>
              </a:pathLst>
            </a:custGeom>
            <a:noFill/>
            <a:ln w="28575">
              <a:solidFill>
                <a:schemeClr val="accent2">
                  <a:lumMod val="60000"/>
                  <a:lumOff val="40000"/>
                </a:schemeClr>
              </a:solidFill>
              <a:bevel/>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latin typeface="AdobeFangsongStd-Regular" panose="02020400000000000000" pitchFamily="18" charset="-122"/>
                <a:ea typeface="华文细黑" panose="02010600040101010101" pitchFamily="2" charset="-122"/>
              </a:endParaRPr>
            </a:p>
          </p:txBody>
        </p:sp>
        <p:sp>
          <p:nvSpPr>
            <p:cNvPr id="33" name="矩形 32">
              <a:extLst>
                <a:ext uri="{FF2B5EF4-FFF2-40B4-BE49-F238E27FC236}">
                  <a16:creationId xmlns="" xmlns:a16="http://schemas.microsoft.com/office/drawing/2014/main" id="{180CE66B-96B2-41FF-854E-8898B1D6E864}"/>
                </a:ext>
              </a:extLst>
            </p:cNvPr>
            <p:cNvSpPr/>
            <p:nvPr/>
          </p:nvSpPr>
          <p:spPr>
            <a:xfrm>
              <a:off x="9333971" y="3062049"/>
              <a:ext cx="2048948" cy="461665"/>
            </a:xfrm>
            <a:prstGeom prst="rect">
              <a:avLst/>
            </a:prstGeom>
          </p:spPr>
          <p:txBody>
            <a:bodyPr wrap="square">
              <a:spAutoFit/>
            </a:bodyPr>
            <a:lstStyle/>
            <a:p>
              <a:pPr algn="ctr"/>
              <a:r>
                <a:rPr lang="zh-CN" altLang="en-US" sz="2400" dirty="0">
                  <a:solidFill>
                    <a:schemeClr val="bg1"/>
                  </a:solidFill>
                  <a:latin typeface="思源黑体 CN Bold" panose="020B0800000000000000" pitchFamily="34" charset="-122"/>
                  <a:ea typeface="思源黑体 CN Bold" panose="020B0800000000000000" pitchFamily="34" charset="-122"/>
                </a:rPr>
                <a:t>解释</a:t>
              </a:r>
              <a:r>
                <a:rPr lang="en-US" altLang="zh-CN" sz="2400" dirty="0">
                  <a:solidFill>
                    <a:schemeClr val="bg1"/>
                  </a:solidFill>
                  <a:latin typeface="思源黑体 CN Bold" panose="020B0800000000000000" pitchFamily="34" charset="-122"/>
                  <a:ea typeface="思源黑体 CN Bold" panose="020B0800000000000000" pitchFamily="34" charset="-122"/>
                </a:rPr>
                <a:t>/</a:t>
              </a:r>
              <a:r>
                <a:rPr lang="zh-CN" altLang="en-US" sz="2400" dirty="0">
                  <a:solidFill>
                    <a:schemeClr val="bg1"/>
                  </a:solidFill>
                  <a:latin typeface="思源黑体 CN Bold" panose="020B0800000000000000" pitchFamily="34" charset="-122"/>
                  <a:ea typeface="思源黑体 CN Bold" panose="020B0800000000000000" pitchFamily="34" charset="-122"/>
                </a:rPr>
                <a:t>呈现</a:t>
              </a:r>
            </a:p>
          </p:txBody>
        </p:sp>
      </p:grpSp>
      <p:sp>
        <p:nvSpPr>
          <p:cNvPr id="34" name="弧形 33">
            <a:extLst>
              <a:ext uri="{FF2B5EF4-FFF2-40B4-BE49-F238E27FC236}">
                <a16:creationId xmlns="" xmlns:a16="http://schemas.microsoft.com/office/drawing/2014/main" id="{9FF66267-8D6F-4295-99D6-DA5FD55B938A}"/>
              </a:ext>
            </a:extLst>
          </p:cNvPr>
          <p:cNvSpPr/>
          <p:nvPr/>
        </p:nvSpPr>
        <p:spPr>
          <a:xfrm>
            <a:off x="1485706" y="1996779"/>
            <a:ext cx="2380343" cy="2380343"/>
          </a:xfrm>
          <a:prstGeom prst="arc">
            <a:avLst>
              <a:gd name="adj1" fmla="val 13806625"/>
              <a:gd name="adj2" fmla="val 18545058"/>
            </a:avLst>
          </a:prstGeom>
          <a:ln>
            <a:solidFill>
              <a:schemeClr val="bg1"/>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5" name="弧形 34">
            <a:extLst>
              <a:ext uri="{FF2B5EF4-FFF2-40B4-BE49-F238E27FC236}">
                <a16:creationId xmlns="" xmlns:a16="http://schemas.microsoft.com/office/drawing/2014/main" id="{51E16821-273E-4491-A866-D5E5D865038A}"/>
              </a:ext>
            </a:extLst>
          </p:cNvPr>
          <p:cNvSpPr/>
          <p:nvPr/>
        </p:nvSpPr>
        <p:spPr>
          <a:xfrm flipV="1">
            <a:off x="3607222" y="2238828"/>
            <a:ext cx="2380343" cy="2380343"/>
          </a:xfrm>
          <a:prstGeom prst="arc">
            <a:avLst>
              <a:gd name="adj1" fmla="val 13806625"/>
              <a:gd name="adj2" fmla="val 18545058"/>
            </a:avLst>
          </a:prstGeom>
          <a:ln>
            <a:solidFill>
              <a:schemeClr val="bg1"/>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6" name="弧形 35">
            <a:extLst>
              <a:ext uri="{FF2B5EF4-FFF2-40B4-BE49-F238E27FC236}">
                <a16:creationId xmlns="" xmlns:a16="http://schemas.microsoft.com/office/drawing/2014/main" id="{5789C036-F9CC-4A3B-9A7E-A3E8CFEB0E83}"/>
              </a:ext>
            </a:extLst>
          </p:cNvPr>
          <p:cNvSpPr/>
          <p:nvPr/>
        </p:nvSpPr>
        <p:spPr>
          <a:xfrm>
            <a:off x="5841402" y="1996779"/>
            <a:ext cx="2380343" cy="2380343"/>
          </a:xfrm>
          <a:prstGeom prst="arc">
            <a:avLst>
              <a:gd name="adj1" fmla="val 13806625"/>
              <a:gd name="adj2" fmla="val 18545058"/>
            </a:avLst>
          </a:prstGeom>
          <a:ln>
            <a:solidFill>
              <a:schemeClr val="bg1"/>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7" name="弧形 36">
            <a:extLst>
              <a:ext uri="{FF2B5EF4-FFF2-40B4-BE49-F238E27FC236}">
                <a16:creationId xmlns="" xmlns:a16="http://schemas.microsoft.com/office/drawing/2014/main" id="{AFD57DF0-6332-4464-AA63-25997F5F0EF4}"/>
              </a:ext>
            </a:extLst>
          </p:cNvPr>
          <p:cNvSpPr/>
          <p:nvPr/>
        </p:nvSpPr>
        <p:spPr>
          <a:xfrm flipV="1">
            <a:off x="7979247" y="2238828"/>
            <a:ext cx="2380343" cy="2380343"/>
          </a:xfrm>
          <a:prstGeom prst="arc">
            <a:avLst>
              <a:gd name="adj1" fmla="val 13806625"/>
              <a:gd name="adj2" fmla="val 18545058"/>
            </a:avLst>
          </a:prstGeom>
          <a:ln>
            <a:solidFill>
              <a:schemeClr val="bg1"/>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Tree>
    <p:extLst>
      <p:ext uri="{BB962C8B-B14F-4D97-AF65-F5344CB8AC3E}">
        <p14:creationId xmlns:p14="http://schemas.microsoft.com/office/powerpoint/2010/main" val="1016048235"/>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0-#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0-#ppt_w/2"/>
                                          </p:val>
                                        </p:tav>
                                        <p:tav tm="100000">
                                          <p:val>
                                            <p:strVal val="#ppt_x"/>
                                          </p:val>
                                        </p:tav>
                                      </p:tavLst>
                                    </p:anim>
                                    <p:anim calcmode="lin" valueType="num">
                                      <p:cBhvr additive="base">
                                        <p:cTn id="23" dur="500" fill="hold"/>
                                        <p:tgtEl>
                                          <p:spTgt spid="9"/>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0-#ppt_w/2"/>
                                          </p:val>
                                        </p:tav>
                                        <p:tav tm="100000">
                                          <p:val>
                                            <p:strVal val="#ppt_x"/>
                                          </p:val>
                                        </p:tav>
                                      </p:tavLst>
                                    </p:anim>
                                    <p:anim calcmode="lin" valueType="num">
                                      <p:cBhvr additive="base">
                                        <p:cTn id="28" dur="500" fill="hold"/>
                                        <p:tgtEl>
                                          <p:spTgt spid="10"/>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wipe(left)">
                                      <p:cBhvr>
                                        <p:cTn id="32" dur="500"/>
                                        <p:tgtEl>
                                          <p:spTgt spid="34"/>
                                        </p:tgtEl>
                                      </p:cBhvr>
                                    </p:animEffect>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wipe(left)">
                                      <p:cBhvr>
                                        <p:cTn id="36" dur="500"/>
                                        <p:tgtEl>
                                          <p:spTgt spid="35"/>
                                        </p:tgtEl>
                                      </p:cBhvr>
                                    </p:animEffect>
                                  </p:childTnLst>
                                </p:cTn>
                              </p:par>
                            </p:childTnLst>
                          </p:cTn>
                        </p:par>
                        <p:par>
                          <p:cTn id="37" fill="hold">
                            <p:stCondLst>
                              <p:cond delay="3500"/>
                            </p:stCondLst>
                            <p:childTnLst>
                              <p:par>
                                <p:cTn id="38" presetID="22" presetClass="entr" presetSubtype="8" fill="hold" grpId="0" nodeType="after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wipe(left)">
                                      <p:cBhvr>
                                        <p:cTn id="40" dur="500"/>
                                        <p:tgtEl>
                                          <p:spTgt spid="36"/>
                                        </p:tgtEl>
                                      </p:cBhvr>
                                    </p:animEffect>
                                  </p:childTnLst>
                                </p:cTn>
                              </p:par>
                            </p:childTnLst>
                          </p:cTn>
                        </p:par>
                        <p:par>
                          <p:cTn id="41" fill="hold">
                            <p:stCondLst>
                              <p:cond delay="4000"/>
                            </p:stCondLst>
                            <p:childTnLst>
                              <p:par>
                                <p:cTn id="42" presetID="22" presetClass="entr" presetSubtype="8" fill="hold" grpId="0" nodeType="after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wipe(left)">
                                      <p:cBhvr>
                                        <p:cTn id="44"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D695A36F-65DE-4BA0-B27D-38DF64854EAF}"/>
              </a:ext>
            </a:extLst>
          </p:cNvPr>
          <p:cNvGrpSpPr/>
          <p:nvPr/>
        </p:nvGrpSpPr>
        <p:grpSpPr>
          <a:xfrm>
            <a:off x="3613427" y="282265"/>
            <a:ext cx="4965147" cy="609273"/>
            <a:chOff x="3613427" y="282265"/>
            <a:chExt cx="4965147" cy="609273"/>
          </a:xfrm>
        </p:grpSpPr>
        <p:pic>
          <p:nvPicPr>
            <p:cNvPr id="3" name="图片 2">
              <a:extLst>
                <a:ext uri="{FF2B5EF4-FFF2-40B4-BE49-F238E27FC236}">
                  <a16:creationId xmlns="" xmlns:a16="http://schemas.microsoft.com/office/drawing/2014/main" id="{4312625C-EC29-4849-86F1-F33EAD8EA86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V="1">
              <a:off x="3737908" y="282265"/>
              <a:ext cx="4716185" cy="609273"/>
            </a:xfrm>
            <a:prstGeom prst="rect">
              <a:avLst/>
            </a:prstGeom>
          </p:spPr>
        </p:pic>
        <p:sp>
          <p:nvSpPr>
            <p:cNvPr id="4" name="文本框 3">
              <a:extLst>
                <a:ext uri="{FF2B5EF4-FFF2-40B4-BE49-F238E27FC236}">
                  <a16:creationId xmlns="" xmlns:a16="http://schemas.microsoft.com/office/drawing/2014/main" id="{E00C5390-4740-4143-A265-94D6739F671B}"/>
                </a:ext>
              </a:extLst>
            </p:cNvPr>
            <p:cNvSpPr txBox="1"/>
            <p:nvPr/>
          </p:nvSpPr>
          <p:spPr>
            <a:xfrm>
              <a:off x="3613427" y="356888"/>
              <a:ext cx="4965147" cy="523220"/>
            </a:xfrm>
            <a:prstGeom prst="rect">
              <a:avLst/>
            </a:prstGeom>
            <a:noFill/>
            <a:effectLst>
              <a:outerShdw blurRad="50800" dist="38100" dir="8100000" algn="tr" rotWithShape="0">
                <a:prstClr val="black">
                  <a:alpha val="40000"/>
                </a:prstClr>
              </a:outerShdw>
            </a:effectLst>
          </p:spPr>
          <p:txBody>
            <a:bodyPr wrap="square" rtlCol="0">
              <a:spAutoFit/>
            </a:bodyPr>
            <a:lstStyle/>
            <a:p>
              <a:pPr algn="ctr"/>
              <a:r>
                <a:rPr lang="zh-CN" altLang="en-US" sz="2800" b="1" dirty="0">
                  <a:solidFill>
                    <a:schemeClr val="bg1"/>
                  </a:solidFill>
                  <a:latin typeface="思源黑体 CN Bold" panose="020B0800000000000000" pitchFamily="34" charset="-122"/>
                  <a:ea typeface="思源黑体 CN Bold" panose="020B0800000000000000" pitchFamily="34" charset="-122"/>
                </a:rPr>
                <a:t>“互联网＋”的新分工体系</a:t>
              </a:r>
            </a:p>
          </p:txBody>
        </p:sp>
      </p:grpSp>
      <p:sp>
        <p:nvSpPr>
          <p:cNvPr id="10" name="Arc 58">
            <a:extLst>
              <a:ext uri="{FF2B5EF4-FFF2-40B4-BE49-F238E27FC236}">
                <a16:creationId xmlns="" xmlns:a16="http://schemas.microsoft.com/office/drawing/2014/main" id="{F94F53E2-325B-49ED-B87D-35178019BFDD}"/>
              </a:ext>
            </a:extLst>
          </p:cNvPr>
          <p:cNvSpPr/>
          <p:nvPr/>
        </p:nvSpPr>
        <p:spPr>
          <a:xfrm rot="18636742">
            <a:off x="7262032" y="2102447"/>
            <a:ext cx="1369649" cy="1408521"/>
          </a:xfrm>
          <a:prstGeom prst="arc">
            <a:avLst>
              <a:gd name="adj1" fmla="val 16200000"/>
              <a:gd name="adj2" fmla="val 406277"/>
            </a:avLst>
          </a:prstGeom>
          <a:ln w="19050">
            <a:solidFill>
              <a:schemeClr val="accent3">
                <a:lumMod val="60000"/>
                <a:lumOff val="40000"/>
              </a:schemeClr>
            </a:solidFill>
            <a:prstDash val="sysDot"/>
            <a:headEnd type="arrow"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bg-BG"/>
          </a:p>
        </p:txBody>
      </p:sp>
      <p:sp>
        <p:nvSpPr>
          <p:cNvPr id="11" name="Arc 59">
            <a:extLst>
              <a:ext uri="{FF2B5EF4-FFF2-40B4-BE49-F238E27FC236}">
                <a16:creationId xmlns="" xmlns:a16="http://schemas.microsoft.com/office/drawing/2014/main" id="{A10203F9-77D1-45ED-8AE7-645EA4BC864A}"/>
              </a:ext>
            </a:extLst>
          </p:cNvPr>
          <p:cNvSpPr/>
          <p:nvPr/>
        </p:nvSpPr>
        <p:spPr>
          <a:xfrm rot="18636742">
            <a:off x="3713436" y="2102447"/>
            <a:ext cx="1369649" cy="1408521"/>
          </a:xfrm>
          <a:prstGeom prst="arc">
            <a:avLst>
              <a:gd name="adj1" fmla="val 16200000"/>
              <a:gd name="adj2" fmla="val 406277"/>
            </a:avLst>
          </a:prstGeom>
          <a:ln w="19050">
            <a:solidFill>
              <a:schemeClr val="accent3">
                <a:lumMod val="60000"/>
                <a:lumOff val="40000"/>
              </a:schemeClr>
            </a:solidFill>
            <a:prstDash val="sysDot"/>
            <a:headEnd type="arrow"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bg-BG"/>
          </a:p>
        </p:txBody>
      </p:sp>
      <p:grpSp>
        <p:nvGrpSpPr>
          <p:cNvPr id="26" name="组合 25">
            <a:extLst>
              <a:ext uri="{FF2B5EF4-FFF2-40B4-BE49-F238E27FC236}">
                <a16:creationId xmlns="" xmlns:a16="http://schemas.microsoft.com/office/drawing/2014/main" id="{B9BF3747-E472-4C06-BB41-5C88620DA2B3}"/>
              </a:ext>
            </a:extLst>
          </p:cNvPr>
          <p:cNvGrpSpPr/>
          <p:nvPr/>
        </p:nvGrpSpPr>
        <p:grpSpPr>
          <a:xfrm>
            <a:off x="1669958" y="2498960"/>
            <a:ext cx="2092308" cy="2092308"/>
            <a:chOff x="2206337" y="1964748"/>
            <a:chExt cx="2233280" cy="2233280"/>
          </a:xfrm>
        </p:grpSpPr>
        <p:sp>
          <p:nvSpPr>
            <p:cNvPr id="5" name="Oval 21">
              <a:extLst>
                <a:ext uri="{FF2B5EF4-FFF2-40B4-BE49-F238E27FC236}">
                  <a16:creationId xmlns="" xmlns:a16="http://schemas.microsoft.com/office/drawing/2014/main" id="{0DAAB860-B897-451B-89F7-1179AF57D43B}"/>
                </a:ext>
              </a:extLst>
            </p:cNvPr>
            <p:cNvSpPr/>
            <p:nvPr/>
          </p:nvSpPr>
          <p:spPr>
            <a:xfrm>
              <a:off x="2206337" y="1964748"/>
              <a:ext cx="2233280" cy="2233280"/>
            </a:xfrm>
            <a:prstGeom prst="ellipse">
              <a:avLst/>
            </a:prstGeom>
            <a:noFill/>
            <a:ln w="25400">
              <a:gradFill flip="none" rotWithShape="1">
                <a:gsLst>
                  <a:gs pos="0">
                    <a:schemeClr val="accent3"/>
                  </a:gs>
                  <a:gs pos="100000">
                    <a:schemeClr val="accent6"/>
                  </a:gs>
                </a:gsLst>
                <a:lin ang="189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bg-BG"/>
            </a:p>
          </p:txBody>
        </p:sp>
        <p:sp>
          <p:nvSpPr>
            <p:cNvPr id="12" name="TextBox 17">
              <a:extLst>
                <a:ext uri="{FF2B5EF4-FFF2-40B4-BE49-F238E27FC236}">
                  <a16:creationId xmlns="" xmlns:a16="http://schemas.microsoft.com/office/drawing/2014/main" id="{3B40716F-94B8-4D0C-AF84-EC52DB4CCC15}"/>
                </a:ext>
              </a:extLst>
            </p:cNvPr>
            <p:cNvSpPr txBox="1"/>
            <p:nvPr/>
          </p:nvSpPr>
          <p:spPr>
            <a:xfrm>
              <a:off x="2648142" y="2815545"/>
              <a:ext cx="1261884" cy="523220"/>
            </a:xfrm>
            <a:prstGeom prst="rect">
              <a:avLst/>
            </a:prstGeom>
            <a:noFill/>
          </p:spPr>
          <p:txBody>
            <a:bodyPr wrap="none" rtlCol="0">
              <a:spAutoFit/>
            </a:bodyPr>
            <a:lstStyle/>
            <a:p>
              <a:pPr algn="ctr"/>
              <a:r>
                <a:rPr lang="zh-CN" altLang="en-US" sz="2800" dirty="0">
                  <a:solidFill>
                    <a:schemeClr val="bg1"/>
                  </a:solidFill>
                  <a:effectLst>
                    <a:outerShdw blurRad="50800" dist="38100" dir="5400000" algn="t" rotWithShape="0">
                      <a:prstClr val="black">
                        <a:alpha val="40000"/>
                      </a:prstClr>
                    </a:outerShdw>
                  </a:effectLst>
                  <a:latin typeface="思源黑体 CN Bold" panose="020B0800000000000000" pitchFamily="34" charset="-122"/>
                  <a:ea typeface="思源黑体 CN Bold" panose="020B0800000000000000" pitchFamily="34" charset="-122"/>
                  <a:cs typeface="Lato Regular"/>
                </a:rPr>
                <a:t>消费者</a:t>
              </a:r>
            </a:p>
          </p:txBody>
        </p:sp>
      </p:grpSp>
      <p:grpSp>
        <p:nvGrpSpPr>
          <p:cNvPr id="27" name="组合 26">
            <a:extLst>
              <a:ext uri="{FF2B5EF4-FFF2-40B4-BE49-F238E27FC236}">
                <a16:creationId xmlns="" xmlns:a16="http://schemas.microsoft.com/office/drawing/2014/main" id="{AAD1E485-F365-42A0-B1CD-69EE88DDAA1C}"/>
              </a:ext>
            </a:extLst>
          </p:cNvPr>
          <p:cNvGrpSpPr/>
          <p:nvPr/>
        </p:nvGrpSpPr>
        <p:grpSpPr>
          <a:xfrm>
            <a:off x="8489111" y="2498960"/>
            <a:ext cx="2092308" cy="2092308"/>
            <a:chOff x="7752385" y="1964748"/>
            <a:chExt cx="2233280" cy="2233280"/>
          </a:xfrm>
        </p:grpSpPr>
        <p:sp>
          <p:nvSpPr>
            <p:cNvPr id="7" name="Oval 47">
              <a:extLst>
                <a:ext uri="{FF2B5EF4-FFF2-40B4-BE49-F238E27FC236}">
                  <a16:creationId xmlns="" xmlns:a16="http://schemas.microsoft.com/office/drawing/2014/main" id="{DC324E8B-76D1-44F2-B2DC-9E3C342ED21E}"/>
                </a:ext>
              </a:extLst>
            </p:cNvPr>
            <p:cNvSpPr/>
            <p:nvPr/>
          </p:nvSpPr>
          <p:spPr>
            <a:xfrm>
              <a:off x="7752385" y="1964748"/>
              <a:ext cx="2233280" cy="2233280"/>
            </a:xfrm>
            <a:prstGeom prst="ellipse">
              <a:avLst/>
            </a:prstGeom>
            <a:noFill/>
            <a:ln w="25400">
              <a:gradFill flip="none" rotWithShape="1">
                <a:gsLst>
                  <a:gs pos="0">
                    <a:schemeClr val="accent3"/>
                  </a:gs>
                  <a:gs pos="100000">
                    <a:schemeClr val="accent6"/>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bg-BG">
                <a:solidFill>
                  <a:schemeClr val="lt1"/>
                </a:solidFill>
              </a:endParaRPr>
            </a:p>
          </p:txBody>
        </p:sp>
        <p:sp>
          <p:nvSpPr>
            <p:cNvPr id="14" name="TextBox 17">
              <a:extLst>
                <a:ext uri="{FF2B5EF4-FFF2-40B4-BE49-F238E27FC236}">
                  <a16:creationId xmlns="" xmlns:a16="http://schemas.microsoft.com/office/drawing/2014/main" id="{A9A40DEB-2CBF-409F-85D7-0584EB11A78E}"/>
                </a:ext>
              </a:extLst>
            </p:cNvPr>
            <p:cNvSpPr txBox="1"/>
            <p:nvPr/>
          </p:nvSpPr>
          <p:spPr>
            <a:xfrm>
              <a:off x="8194190" y="2815545"/>
              <a:ext cx="1261884" cy="523220"/>
            </a:xfrm>
            <a:prstGeom prst="rect">
              <a:avLst/>
            </a:prstGeom>
            <a:noFill/>
          </p:spPr>
          <p:txBody>
            <a:bodyPr wrap="none" rtlCol="0">
              <a:spAutoFit/>
            </a:bodyPr>
            <a:lstStyle>
              <a:defPPr>
                <a:defRPr lang="en-US"/>
              </a:defPPr>
              <a:lvl1pPr>
                <a:defRPr sz="2000">
                  <a:solidFill>
                    <a:schemeClr val="bg1"/>
                  </a:solidFill>
                  <a:effectLst>
                    <a:outerShdw blurRad="50800" dist="38100" dir="5400000" algn="t" rotWithShape="0">
                      <a:prstClr val="black">
                        <a:alpha val="40000"/>
                      </a:prstClr>
                    </a:outerShdw>
                  </a:effectLst>
                  <a:latin typeface="思源黑体 CN Bold" panose="020B0800000000000000" pitchFamily="34" charset="-122"/>
                  <a:ea typeface="思源黑体 CN Bold" panose="020B0800000000000000" pitchFamily="34" charset="-122"/>
                  <a:cs typeface="Lato Regular"/>
                </a:defRPr>
              </a:lvl1pPr>
            </a:lstStyle>
            <a:p>
              <a:pPr algn="ctr"/>
              <a:r>
                <a:rPr lang="zh-CN" altLang="en-US" sz="2800" dirty="0"/>
                <a:t>品牌商</a:t>
              </a:r>
            </a:p>
          </p:txBody>
        </p:sp>
      </p:grpSp>
      <p:sp>
        <p:nvSpPr>
          <p:cNvPr id="16" name="矩形 15">
            <a:extLst>
              <a:ext uri="{FF2B5EF4-FFF2-40B4-BE49-F238E27FC236}">
                <a16:creationId xmlns="" xmlns:a16="http://schemas.microsoft.com/office/drawing/2014/main" id="{A0522BE0-A9AE-4D66-9509-02BCF613F620}"/>
              </a:ext>
            </a:extLst>
          </p:cNvPr>
          <p:cNvSpPr/>
          <p:nvPr/>
        </p:nvSpPr>
        <p:spPr>
          <a:xfrm>
            <a:off x="1676400" y="5075593"/>
            <a:ext cx="9549938" cy="606320"/>
          </a:xfrm>
          <a:prstGeom prst="rect">
            <a:avLst/>
          </a:prstGeom>
          <a:noFill/>
        </p:spPr>
        <p:txBody>
          <a:bodyPr wrap="square" rtlCol="0">
            <a:spAutoFit/>
          </a:bodyPr>
          <a:lstStyle/>
          <a:p>
            <a:pPr algn="just">
              <a:lnSpc>
                <a:spcPct val="125000"/>
              </a:lnSpc>
            </a:pPr>
            <a:r>
              <a:rPr lang="zh-CN" altLang="en-US" sz="1400" dirty="0">
                <a:solidFill>
                  <a:schemeClr val="bg1">
                    <a:lumMod val="85000"/>
                  </a:schemeClr>
                </a:solidFill>
                <a:latin typeface="+mn-ea"/>
                <a:cs typeface="Lato Light"/>
              </a:rPr>
              <a:t>您的内容打在这里，或者通过复制您的文本后，在此框中选择粘贴，并选择只保留文字。您的内容打在这里，或者通过复制您的文本后，在此框中选择粘贴，并选择只保留文字您的内容打在这里，或者通过复制您的文本后</a:t>
            </a:r>
          </a:p>
        </p:txBody>
      </p:sp>
      <p:sp>
        <p:nvSpPr>
          <p:cNvPr id="17" name="Freeform 9">
            <a:extLst>
              <a:ext uri="{FF2B5EF4-FFF2-40B4-BE49-F238E27FC236}">
                <a16:creationId xmlns="" xmlns:a16="http://schemas.microsoft.com/office/drawing/2014/main" id="{B768C378-DEFF-48A6-B2CB-9759BD36A64B}"/>
              </a:ext>
            </a:extLst>
          </p:cNvPr>
          <p:cNvSpPr>
            <a:spLocks noEditPoints="1"/>
          </p:cNvSpPr>
          <p:nvPr/>
        </p:nvSpPr>
        <p:spPr bwMode="auto">
          <a:xfrm>
            <a:off x="1092200" y="5213095"/>
            <a:ext cx="380594" cy="380594"/>
          </a:xfrm>
          <a:custGeom>
            <a:avLst/>
            <a:gdLst>
              <a:gd name="T0" fmla="*/ 43 w 128"/>
              <a:gd name="T1" fmla="*/ 59 h 128"/>
              <a:gd name="T2" fmla="*/ 52 w 128"/>
              <a:gd name="T3" fmla="*/ 50 h 128"/>
              <a:gd name="T4" fmla="*/ 65 w 128"/>
              <a:gd name="T5" fmla="*/ 63 h 128"/>
              <a:gd name="T6" fmla="*/ 68 w 128"/>
              <a:gd name="T7" fmla="*/ 64 h 128"/>
              <a:gd name="T8" fmla="*/ 71 w 128"/>
              <a:gd name="T9" fmla="*/ 63 h 128"/>
              <a:gd name="T10" fmla="*/ 91 w 128"/>
              <a:gd name="T11" fmla="*/ 43 h 128"/>
              <a:gd name="T12" fmla="*/ 91 w 128"/>
              <a:gd name="T13" fmla="*/ 37 h 128"/>
              <a:gd name="T14" fmla="*/ 85 w 128"/>
              <a:gd name="T15" fmla="*/ 37 h 128"/>
              <a:gd name="T16" fmla="*/ 68 w 128"/>
              <a:gd name="T17" fmla="*/ 54 h 128"/>
              <a:gd name="T18" fmla="*/ 55 w 128"/>
              <a:gd name="T19" fmla="*/ 41 h 128"/>
              <a:gd name="T20" fmla="*/ 54 w 128"/>
              <a:gd name="T21" fmla="*/ 40 h 128"/>
              <a:gd name="T22" fmla="*/ 49 w 128"/>
              <a:gd name="T23" fmla="*/ 41 h 128"/>
              <a:gd name="T24" fmla="*/ 37 w 128"/>
              <a:gd name="T25" fmla="*/ 53 h 128"/>
              <a:gd name="T26" fmla="*/ 37 w 128"/>
              <a:gd name="T27" fmla="*/ 59 h 128"/>
              <a:gd name="T28" fmla="*/ 43 w 128"/>
              <a:gd name="T29" fmla="*/ 59 h 128"/>
              <a:gd name="T30" fmla="*/ 124 w 128"/>
              <a:gd name="T31" fmla="*/ 92 h 128"/>
              <a:gd name="T32" fmla="*/ 120 w 128"/>
              <a:gd name="T33" fmla="*/ 92 h 128"/>
              <a:gd name="T34" fmla="*/ 120 w 128"/>
              <a:gd name="T35" fmla="*/ 8 h 128"/>
              <a:gd name="T36" fmla="*/ 124 w 128"/>
              <a:gd name="T37" fmla="*/ 8 h 128"/>
              <a:gd name="T38" fmla="*/ 128 w 128"/>
              <a:gd name="T39" fmla="*/ 4 h 128"/>
              <a:gd name="T40" fmla="*/ 124 w 128"/>
              <a:gd name="T41" fmla="*/ 0 h 128"/>
              <a:gd name="T42" fmla="*/ 4 w 128"/>
              <a:gd name="T43" fmla="*/ 0 h 128"/>
              <a:gd name="T44" fmla="*/ 0 w 128"/>
              <a:gd name="T45" fmla="*/ 4 h 128"/>
              <a:gd name="T46" fmla="*/ 4 w 128"/>
              <a:gd name="T47" fmla="*/ 8 h 128"/>
              <a:gd name="T48" fmla="*/ 8 w 128"/>
              <a:gd name="T49" fmla="*/ 8 h 128"/>
              <a:gd name="T50" fmla="*/ 8 w 128"/>
              <a:gd name="T51" fmla="*/ 92 h 128"/>
              <a:gd name="T52" fmla="*/ 4 w 128"/>
              <a:gd name="T53" fmla="*/ 92 h 128"/>
              <a:gd name="T54" fmla="*/ 0 w 128"/>
              <a:gd name="T55" fmla="*/ 96 h 128"/>
              <a:gd name="T56" fmla="*/ 4 w 128"/>
              <a:gd name="T57" fmla="*/ 100 h 128"/>
              <a:gd name="T58" fmla="*/ 42 w 128"/>
              <a:gd name="T59" fmla="*/ 100 h 128"/>
              <a:gd name="T60" fmla="*/ 21 w 128"/>
              <a:gd name="T61" fmla="*/ 121 h 128"/>
              <a:gd name="T62" fmla="*/ 21 w 128"/>
              <a:gd name="T63" fmla="*/ 126 h 128"/>
              <a:gd name="T64" fmla="*/ 27 w 128"/>
              <a:gd name="T65" fmla="*/ 126 h 128"/>
              <a:gd name="T66" fmla="*/ 54 w 128"/>
              <a:gd name="T67" fmla="*/ 100 h 128"/>
              <a:gd name="T68" fmla="*/ 60 w 128"/>
              <a:gd name="T69" fmla="*/ 100 h 128"/>
              <a:gd name="T70" fmla="*/ 60 w 128"/>
              <a:gd name="T71" fmla="*/ 116 h 128"/>
              <a:gd name="T72" fmla="*/ 64 w 128"/>
              <a:gd name="T73" fmla="*/ 120 h 128"/>
              <a:gd name="T74" fmla="*/ 68 w 128"/>
              <a:gd name="T75" fmla="*/ 116 h 128"/>
              <a:gd name="T76" fmla="*/ 68 w 128"/>
              <a:gd name="T77" fmla="*/ 100 h 128"/>
              <a:gd name="T78" fmla="*/ 74 w 128"/>
              <a:gd name="T79" fmla="*/ 100 h 128"/>
              <a:gd name="T80" fmla="*/ 101 w 128"/>
              <a:gd name="T81" fmla="*/ 126 h 128"/>
              <a:gd name="T82" fmla="*/ 107 w 128"/>
              <a:gd name="T83" fmla="*/ 126 h 128"/>
              <a:gd name="T84" fmla="*/ 107 w 128"/>
              <a:gd name="T85" fmla="*/ 121 h 128"/>
              <a:gd name="T86" fmla="*/ 86 w 128"/>
              <a:gd name="T87" fmla="*/ 100 h 128"/>
              <a:gd name="T88" fmla="*/ 124 w 128"/>
              <a:gd name="T89" fmla="*/ 100 h 128"/>
              <a:gd name="T90" fmla="*/ 128 w 128"/>
              <a:gd name="T91" fmla="*/ 96 h 128"/>
              <a:gd name="T92" fmla="*/ 124 w 128"/>
              <a:gd name="T93" fmla="*/ 92 h 128"/>
              <a:gd name="T94" fmla="*/ 112 w 128"/>
              <a:gd name="T95" fmla="*/ 92 h 128"/>
              <a:gd name="T96" fmla="*/ 76 w 128"/>
              <a:gd name="T97" fmla="*/ 92 h 128"/>
              <a:gd name="T98" fmla="*/ 76 w 128"/>
              <a:gd name="T99" fmla="*/ 92 h 128"/>
              <a:gd name="T100" fmla="*/ 52 w 128"/>
              <a:gd name="T101" fmla="*/ 92 h 128"/>
              <a:gd name="T102" fmla="*/ 52 w 128"/>
              <a:gd name="T103" fmla="*/ 92 h 128"/>
              <a:gd name="T104" fmla="*/ 16 w 128"/>
              <a:gd name="T105" fmla="*/ 92 h 128"/>
              <a:gd name="T106" fmla="*/ 16 w 128"/>
              <a:gd name="T107" fmla="*/ 8 h 128"/>
              <a:gd name="T108" fmla="*/ 112 w 128"/>
              <a:gd name="T109" fmla="*/ 8 h 128"/>
              <a:gd name="T110" fmla="*/ 112 w 128"/>
              <a:gd name="T111" fmla="*/ 9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8" h="128">
                <a:moveTo>
                  <a:pt x="43" y="59"/>
                </a:moveTo>
                <a:cubicBezTo>
                  <a:pt x="52" y="50"/>
                  <a:pt x="52" y="50"/>
                  <a:pt x="52" y="50"/>
                </a:cubicBezTo>
                <a:cubicBezTo>
                  <a:pt x="65" y="63"/>
                  <a:pt x="65" y="63"/>
                  <a:pt x="65" y="63"/>
                </a:cubicBezTo>
                <a:cubicBezTo>
                  <a:pt x="66" y="63"/>
                  <a:pt x="67" y="64"/>
                  <a:pt x="68" y="64"/>
                </a:cubicBezTo>
                <a:cubicBezTo>
                  <a:pt x="69" y="64"/>
                  <a:pt x="70" y="63"/>
                  <a:pt x="71" y="63"/>
                </a:cubicBezTo>
                <a:cubicBezTo>
                  <a:pt x="91" y="43"/>
                  <a:pt x="91" y="43"/>
                  <a:pt x="91" y="43"/>
                </a:cubicBezTo>
                <a:cubicBezTo>
                  <a:pt x="92" y="41"/>
                  <a:pt x="92" y="39"/>
                  <a:pt x="91" y="37"/>
                </a:cubicBezTo>
                <a:cubicBezTo>
                  <a:pt x="89" y="35"/>
                  <a:pt x="87" y="35"/>
                  <a:pt x="85" y="37"/>
                </a:cubicBezTo>
                <a:cubicBezTo>
                  <a:pt x="68" y="54"/>
                  <a:pt x="68" y="54"/>
                  <a:pt x="68" y="54"/>
                </a:cubicBezTo>
                <a:cubicBezTo>
                  <a:pt x="55" y="41"/>
                  <a:pt x="55" y="41"/>
                  <a:pt x="55" y="41"/>
                </a:cubicBezTo>
                <a:cubicBezTo>
                  <a:pt x="55" y="41"/>
                  <a:pt x="54" y="40"/>
                  <a:pt x="54" y="40"/>
                </a:cubicBezTo>
                <a:cubicBezTo>
                  <a:pt x="52" y="40"/>
                  <a:pt x="50" y="40"/>
                  <a:pt x="49" y="41"/>
                </a:cubicBezTo>
                <a:cubicBezTo>
                  <a:pt x="37" y="53"/>
                  <a:pt x="37" y="53"/>
                  <a:pt x="37" y="53"/>
                </a:cubicBezTo>
                <a:cubicBezTo>
                  <a:pt x="36" y="54"/>
                  <a:pt x="36" y="57"/>
                  <a:pt x="37" y="59"/>
                </a:cubicBezTo>
                <a:cubicBezTo>
                  <a:pt x="39" y="60"/>
                  <a:pt x="41" y="60"/>
                  <a:pt x="43" y="59"/>
                </a:cubicBezTo>
                <a:close/>
                <a:moveTo>
                  <a:pt x="124" y="92"/>
                </a:moveTo>
                <a:cubicBezTo>
                  <a:pt x="120" y="92"/>
                  <a:pt x="120" y="92"/>
                  <a:pt x="120" y="92"/>
                </a:cubicBezTo>
                <a:cubicBezTo>
                  <a:pt x="120" y="8"/>
                  <a:pt x="120" y="8"/>
                  <a:pt x="120" y="8"/>
                </a:cubicBezTo>
                <a:cubicBezTo>
                  <a:pt x="124" y="8"/>
                  <a:pt x="124" y="8"/>
                  <a:pt x="124" y="8"/>
                </a:cubicBezTo>
                <a:cubicBezTo>
                  <a:pt x="126" y="8"/>
                  <a:pt x="128" y="6"/>
                  <a:pt x="128" y="4"/>
                </a:cubicBezTo>
                <a:cubicBezTo>
                  <a:pt x="128" y="2"/>
                  <a:pt x="126" y="0"/>
                  <a:pt x="124" y="0"/>
                </a:cubicBezTo>
                <a:cubicBezTo>
                  <a:pt x="4" y="0"/>
                  <a:pt x="4" y="0"/>
                  <a:pt x="4" y="0"/>
                </a:cubicBezTo>
                <a:cubicBezTo>
                  <a:pt x="2" y="0"/>
                  <a:pt x="0" y="2"/>
                  <a:pt x="0" y="4"/>
                </a:cubicBezTo>
                <a:cubicBezTo>
                  <a:pt x="0" y="6"/>
                  <a:pt x="2" y="8"/>
                  <a:pt x="4" y="8"/>
                </a:cubicBezTo>
                <a:cubicBezTo>
                  <a:pt x="8" y="8"/>
                  <a:pt x="8" y="8"/>
                  <a:pt x="8" y="8"/>
                </a:cubicBezTo>
                <a:cubicBezTo>
                  <a:pt x="8" y="92"/>
                  <a:pt x="8" y="92"/>
                  <a:pt x="8" y="92"/>
                </a:cubicBezTo>
                <a:cubicBezTo>
                  <a:pt x="4" y="92"/>
                  <a:pt x="4" y="92"/>
                  <a:pt x="4" y="92"/>
                </a:cubicBezTo>
                <a:cubicBezTo>
                  <a:pt x="2" y="92"/>
                  <a:pt x="0" y="93"/>
                  <a:pt x="0" y="96"/>
                </a:cubicBezTo>
                <a:cubicBezTo>
                  <a:pt x="0" y="98"/>
                  <a:pt x="2" y="100"/>
                  <a:pt x="4" y="100"/>
                </a:cubicBezTo>
                <a:cubicBezTo>
                  <a:pt x="42" y="100"/>
                  <a:pt x="42" y="100"/>
                  <a:pt x="42" y="100"/>
                </a:cubicBezTo>
                <a:cubicBezTo>
                  <a:pt x="21" y="121"/>
                  <a:pt x="21" y="121"/>
                  <a:pt x="21" y="121"/>
                </a:cubicBezTo>
                <a:cubicBezTo>
                  <a:pt x="20" y="122"/>
                  <a:pt x="20" y="125"/>
                  <a:pt x="21" y="126"/>
                </a:cubicBezTo>
                <a:cubicBezTo>
                  <a:pt x="23" y="128"/>
                  <a:pt x="25" y="128"/>
                  <a:pt x="27" y="126"/>
                </a:cubicBezTo>
                <a:cubicBezTo>
                  <a:pt x="54" y="100"/>
                  <a:pt x="54" y="100"/>
                  <a:pt x="54" y="100"/>
                </a:cubicBezTo>
                <a:cubicBezTo>
                  <a:pt x="60" y="100"/>
                  <a:pt x="60" y="100"/>
                  <a:pt x="60" y="100"/>
                </a:cubicBezTo>
                <a:cubicBezTo>
                  <a:pt x="60" y="116"/>
                  <a:pt x="60" y="116"/>
                  <a:pt x="60" y="116"/>
                </a:cubicBezTo>
                <a:cubicBezTo>
                  <a:pt x="60" y="118"/>
                  <a:pt x="62" y="120"/>
                  <a:pt x="64" y="120"/>
                </a:cubicBezTo>
                <a:cubicBezTo>
                  <a:pt x="66" y="120"/>
                  <a:pt x="68" y="118"/>
                  <a:pt x="68" y="116"/>
                </a:cubicBezTo>
                <a:cubicBezTo>
                  <a:pt x="68" y="100"/>
                  <a:pt x="68" y="100"/>
                  <a:pt x="68" y="100"/>
                </a:cubicBezTo>
                <a:cubicBezTo>
                  <a:pt x="74" y="100"/>
                  <a:pt x="74" y="100"/>
                  <a:pt x="74" y="100"/>
                </a:cubicBezTo>
                <a:cubicBezTo>
                  <a:pt x="101" y="126"/>
                  <a:pt x="101" y="126"/>
                  <a:pt x="101" y="126"/>
                </a:cubicBezTo>
                <a:cubicBezTo>
                  <a:pt x="103" y="128"/>
                  <a:pt x="105" y="128"/>
                  <a:pt x="107" y="126"/>
                </a:cubicBezTo>
                <a:cubicBezTo>
                  <a:pt x="108" y="125"/>
                  <a:pt x="108" y="122"/>
                  <a:pt x="107" y="121"/>
                </a:cubicBezTo>
                <a:cubicBezTo>
                  <a:pt x="86" y="100"/>
                  <a:pt x="86" y="100"/>
                  <a:pt x="86" y="100"/>
                </a:cubicBezTo>
                <a:cubicBezTo>
                  <a:pt x="124" y="100"/>
                  <a:pt x="124" y="100"/>
                  <a:pt x="124" y="100"/>
                </a:cubicBezTo>
                <a:cubicBezTo>
                  <a:pt x="126" y="100"/>
                  <a:pt x="128" y="98"/>
                  <a:pt x="128" y="96"/>
                </a:cubicBezTo>
                <a:cubicBezTo>
                  <a:pt x="128" y="93"/>
                  <a:pt x="126" y="92"/>
                  <a:pt x="124" y="92"/>
                </a:cubicBezTo>
                <a:close/>
                <a:moveTo>
                  <a:pt x="112" y="92"/>
                </a:moveTo>
                <a:cubicBezTo>
                  <a:pt x="76" y="92"/>
                  <a:pt x="76" y="92"/>
                  <a:pt x="76" y="92"/>
                </a:cubicBezTo>
                <a:cubicBezTo>
                  <a:pt x="76" y="92"/>
                  <a:pt x="76" y="92"/>
                  <a:pt x="76" y="92"/>
                </a:cubicBezTo>
                <a:cubicBezTo>
                  <a:pt x="52" y="92"/>
                  <a:pt x="52" y="92"/>
                  <a:pt x="52" y="92"/>
                </a:cubicBezTo>
                <a:cubicBezTo>
                  <a:pt x="52" y="92"/>
                  <a:pt x="52" y="92"/>
                  <a:pt x="52" y="92"/>
                </a:cubicBezTo>
                <a:cubicBezTo>
                  <a:pt x="16" y="92"/>
                  <a:pt x="16" y="92"/>
                  <a:pt x="16" y="92"/>
                </a:cubicBezTo>
                <a:cubicBezTo>
                  <a:pt x="16" y="8"/>
                  <a:pt x="16" y="8"/>
                  <a:pt x="16" y="8"/>
                </a:cubicBezTo>
                <a:cubicBezTo>
                  <a:pt x="112" y="8"/>
                  <a:pt x="112" y="8"/>
                  <a:pt x="112" y="8"/>
                </a:cubicBezTo>
                <a:lnTo>
                  <a:pt x="112" y="92"/>
                </a:lnTo>
                <a:close/>
              </a:path>
            </a:pathLst>
          </a:custGeom>
          <a:gradFill flip="none" rotWithShape="1">
            <a:gsLst>
              <a:gs pos="0">
                <a:srgbClr val="9096AE"/>
              </a:gs>
              <a:gs pos="100000">
                <a:srgbClr val="F1F1F5"/>
              </a:gs>
            </a:gsLst>
            <a:lin ang="162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cxnSp>
        <p:nvCxnSpPr>
          <p:cNvPr id="18" name="直接连接符 17">
            <a:extLst>
              <a:ext uri="{FF2B5EF4-FFF2-40B4-BE49-F238E27FC236}">
                <a16:creationId xmlns="" xmlns:a16="http://schemas.microsoft.com/office/drawing/2014/main" id="{CB9EE2BC-ABE7-4679-90FF-30CCB246534A}"/>
              </a:ext>
            </a:extLst>
          </p:cNvPr>
          <p:cNvCxnSpPr/>
          <p:nvPr/>
        </p:nvCxnSpPr>
        <p:spPr>
          <a:xfrm>
            <a:off x="1638300" y="5213095"/>
            <a:ext cx="0" cy="380594"/>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nvGrpSpPr>
          <p:cNvPr id="29" name="组合 28">
            <a:extLst>
              <a:ext uri="{FF2B5EF4-FFF2-40B4-BE49-F238E27FC236}">
                <a16:creationId xmlns="" xmlns:a16="http://schemas.microsoft.com/office/drawing/2014/main" id="{87E2A1D3-920D-447B-9A91-43A9F0C59465}"/>
              </a:ext>
            </a:extLst>
          </p:cNvPr>
          <p:cNvGrpSpPr/>
          <p:nvPr/>
        </p:nvGrpSpPr>
        <p:grpSpPr>
          <a:xfrm>
            <a:off x="4979361" y="2080862"/>
            <a:ext cx="2233280" cy="2233280"/>
            <a:chOff x="4979361" y="1964748"/>
            <a:chExt cx="2233280" cy="2233280"/>
          </a:xfrm>
        </p:grpSpPr>
        <p:sp>
          <p:nvSpPr>
            <p:cNvPr id="6" name="Oval 33">
              <a:extLst>
                <a:ext uri="{FF2B5EF4-FFF2-40B4-BE49-F238E27FC236}">
                  <a16:creationId xmlns="" xmlns:a16="http://schemas.microsoft.com/office/drawing/2014/main" id="{0DB007AC-EA44-4FF0-ACC5-4389D8F7AB79}"/>
                </a:ext>
              </a:extLst>
            </p:cNvPr>
            <p:cNvSpPr/>
            <p:nvPr/>
          </p:nvSpPr>
          <p:spPr>
            <a:xfrm>
              <a:off x="4979361" y="1964748"/>
              <a:ext cx="2233280" cy="2233280"/>
            </a:xfrm>
            <a:prstGeom prst="ellipse">
              <a:avLst/>
            </a:prstGeom>
            <a:blipFill>
              <a:blip r:embed="rId5" cstate="screen">
                <a:extLst>
                  <a:ext uri="{28A0092B-C50C-407E-A947-70E740481C1C}">
                    <a14:useLocalDpi xmlns:a14="http://schemas.microsoft.com/office/drawing/2010/main"/>
                  </a:ext>
                </a:extLst>
              </a:blip>
              <a:stretch>
                <a:fillRect/>
              </a:stretch>
            </a:blipFill>
            <a:ln w="19050" cap="flat">
              <a:noFill/>
              <a:miter lim="800000"/>
            </a:ln>
            <a:effectLst/>
            <a:scene3d>
              <a:camera prst="orthographicFront"/>
              <a:lightRig rig="chilly" dir="t">
                <a:rot lat="0" lon="0" rev="0"/>
              </a:lightRig>
            </a:scene3d>
            <a:sp3d/>
          </p:spPr>
          <p:txBody>
            <a:bodyPr wrap="square" lIns="365760" tIns="182880" rIns="182880" bIns="182880" rtlCol="0" anchor="ctr">
              <a:noAutofit/>
            </a:bodyPr>
            <a:lstStyle/>
            <a:p>
              <a:pPr>
                <a:lnSpc>
                  <a:spcPct val="130000"/>
                </a:lnSpc>
              </a:pPr>
              <a:endParaRPr lang="bg-BG" sz="1400">
                <a:solidFill>
                  <a:schemeClr val="tx2"/>
                </a:solidFill>
                <a:latin typeface="+mj-ea"/>
                <a:ea typeface="+mj-ea"/>
              </a:endParaRPr>
            </a:p>
          </p:txBody>
        </p:sp>
        <p:sp>
          <p:nvSpPr>
            <p:cNvPr id="19" name="TextBox 17">
              <a:extLst>
                <a:ext uri="{FF2B5EF4-FFF2-40B4-BE49-F238E27FC236}">
                  <a16:creationId xmlns="" xmlns:a16="http://schemas.microsoft.com/office/drawing/2014/main" id="{0917CC99-8EC7-4DB6-9D21-E45156D7ABB3}"/>
                </a:ext>
              </a:extLst>
            </p:cNvPr>
            <p:cNvSpPr txBox="1"/>
            <p:nvPr/>
          </p:nvSpPr>
          <p:spPr>
            <a:xfrm>
              <a:off x="5554356" y="2541388"/>
              <a:ext cx="1080000" cy="1080000"/>
            </a:xfrm>
            <a:prstGeom prst="ellipse">
              <a:avLst/>
            </a:prstGeom>
            <a:solidFill>
              <a:schemeClr val="accent3">
                <a:alpha val="66000"/>
              </a:schemeClr>
            </a:solidFill>
          </p:spPr>
          <p:txBody>
            <a:bodyPr wrap="square" rtlCol="0" anchor="ctr">
              <a:spAutoFit/>
            </a:bodyPr>
            <a:lstStyle>
              <a:defPPr>
                <a:defRPr lang="en-US"/>
              </a:defPPr>
              <a:lvl1pPr>
                <a:defRPr sz="2000">
                  <a:solidFill>
                    <a:schemeClr val="bg1"/>
                  </a:solidFill>
                  <a:effectLst>
                    <a:outerShdw blurRad="50800" dist="38100" dir="5400000" algn="t" rotWithShape="0">
                      <a:prstClr val="black">
                        <a:alpha val="40000"/>
                      </a:prstClr>
                    </a:outerShdw>
                  </a:effectLst>
                  <a:latin typeface="思源黑体 CN Bold" panose="020B0800000000000000" pitchFamily="34" charset="-122"/>
                  <a:ea typeface="思源黑体 CN Bold" panose="020B0800000000000000" pitchFamily="34" charset="-122"/>
                  <a:cs typeface="Lato Regular"/>
                </a:defRPr>
              </a:lvl1pPr>
            </a:lstStyle>
            <a:p>
              <a:pPr algn="ctr"/>
              <a:r>
                <a:rPr lang="zh-CN" altLang="en-US" dirty="0"/>
                <a:t>店铺</a:t>
              </a:r>
            </a:p>
          </p:txBody>
        </p:sp>
      </p:grpSp>
      <p:sp>
        <p:nvSpPr>
          <p:cNvPr id="20" name="TextBox 17">
            <a:extLst>
              <a:ext uri="{FF2B5EF4-FFF2-40B4-BE49-F238E27FC236}">
                <a16:creationId xmlns="" xmlns:a16="http://schemas.microsoft.com/office/drawing/2014/main" id="{D1A2C9CF-EC70-49CF-8F93-9E813453BA72}"/>
              </a:ext>
            </a:extLst>
          </p:cNvPr>
          <p:cNvSpPr txBox="1"/>
          <p:nvPr/>
        </p:nvSpPr>
        <p:spPr>
          <a:xfrm>
            <a:off x="3998150" y="1723115"/>
            <a:ext cx="800220" cy="338554"/>
          </a:xfrm>
          <a:prstGeom prst="rect">
            <a:avLst/>
          </a:prstGeom>
          <a:noFill/>
        </p:spPr>
        <p:txBody>
          <a:bodyPr wrap="none" rtlCol="0">
            <a:spAutoFit/>
          </a:bodyPr>
          <a:lstStyle/>
          <a:p>
            <a:pPr algn="ctr"/>
            <a:r>
              <a:rPr lang="zh-CN" altLang="en-US" sz="1600" dirty="0">
                <a:solidFill>
                  <a:schemeClr val="bg1"/>
                </a:solidFill>
                <a:effectLst>
                  <a:outerShdw blurRad="50800" dist="38100" dir="5400000" algn="t" rotWithShape="0">
                    <a:prstClr val="black">
                      <a:alpha val="40000"/>
                    </a:prstClr>
                  </a:outerShdw>
                </a:effectLst>
                <a:latin typeface="思源黑体 CN Bold" panose="020B0800000000000000" pitchFamily="34" charset="-122"/>
                <a:ea typeface="思源黑体 CN Bold" panose="020B0800000000000000" pitchFamily="34" charset="-122"/>
                <a:cs typeface="Lato Regular"/>
              </a:rPr>
              <a:t>支付宝</a:t>
            </a:r>
          </a:p>
        </p:txBody>
      </p:sp>
      <p:sp>
        <p:nvSpPr>
          <p:cNvPr id="21" name="TextBox 17">
            <a:extLst>
              <a:ext uri="{FF2B5EF4-FFF2-40B4-BE49-F238E27FC236}">
                <a16:creationId xmlns="" xmlns:a16="http://schemas.microsoft.com/office/drawing/2014/main" id="{C468A304-4886-4819-9283-AC82A9C9834D}"/>
              </a:ext>
            </a:extLst>
          </p:cNvPr>
          <p:cNvSpPr txBox="1"/>
          <p:nvPr/>
        </p:nvSpPr>
        <p:spPr>
          <a:xfrm>
            <a:off x="7624889" y="1769103"/>
            <a:ext cx="579005" cy="338554"/>
          </a:xfrm>
          <a:prstGeom prst="rect">
            <a:avLst/>
          </a:prstGeom>
          <a:noFill/>
        </p:spPr>
        <p:txBody>
          <a:bodyPr wrap="none" rtlCol="0">
            <a:spAutoFit/>
          </a:bodyPr>
          <a:lstStyle/>
          <a:p>
            <a:pPr algn="ctr"/>
            <a:r>
              <a:rPr lang="en-US" altLang="zh-CN" sz="1600" dirty="0">
                <a:solidFill>
                  <a:schemeClr val="bg1"/>
                </a:solidFill>
                <a:effectLst>
                  <a:outerShdw blurRad="50800" dist="38100" dir="5400000" algn="t" rotWithShape="0">
                    <a:prstClr val="black">
                      <a:alpha val="40000"/>
                    </a:prstClr>
                  </a:outerShdw>
                </a:effectLst>
                <a:latin typeface="思源黑体 CN Bold" panose="020B0800000000000000" pitchFamily="34" charset="-122"/>
                <a:ea typeface="思源黑体 CN Bold" panose="020B0800000000000000" pitchFamily="34" charset="-122"/>
                <a:cs typeface="Lato Regular"/>
              </a:rPr>
              <a:t>C2B</a:t>
            </a:r>
            <a:endParaRPr lang="zh-CN" altLang="en-US" sz="1600" dirty="0">
              <a:solidFill>
                <a:schemeClr val="bg1"/>
              </a:solidFill>
              <a:effectLst>
                <a:outerShdw blurRad="50800" dist="38100" dir="5400000" algn="t" rotWithShape="0">
                  <a:prstClr val="black">
                    <a:alpha val="40000"/>
                  </a:prstClr>
                </a:outerShdw>
              </a:effectLst>
              <a:latin typeface="思源黑体 CN Bold" panose="020B0800000000000000" pitchFamily="34" charset="-122"/>
              <a:ea typeface="思源黑体 CN Bold" panose="020B0800000000000000" pitchFamily="34" charset="-122"/>
              <a:cs typeface="Lato Regular"/>
            </a:endParaRPr>
          </a:p>
        </p:txBody>
      </p:sp>
      <p:cxnSp>
        <p:nvCxnSpPr>
          <p:cNvPr id="24" name="直接箭头连接符 23">
            <a:extLst>
              <a:ext uri="{FF2B5EF4-FFF2-40B4-BE49-F238E27FC236}">
                <a16:creationId xmlns="" xmlns:a16="http://schemas.microsoft.com/office/drawing/2014/main" id="{44308DEC-E395-46F2-AB9E-C456114A2CE5}"/>
              </a:ext>
            </a:extLst>
          </p:cNvPr>
          <p:cNvCxnSpPr>
            <a:cxnSpLocks/>
          </p:cNvCxnSpPr>
          <p:nvPr/>
        </p:nvCxnSpPr>
        <p:spPr>
          <a:xfrm>
            <a:off x="4503195" y="4479395"/>
            <a:ext cx="3185610" cy="0"/>
          </a:xfrm>
          <a:prstGeom prst="straightConnector1">
            <a:avLst/>
          </a:prstGeom>
          <a:ln w="19050">
            <a:solidFill>
              <a:schemeClr val="accent3">
                <a:lumMod val="60000"/>
                <a:lumOff val="40000"/>
              </a:schemeClr>
            </a:solidFill>
            <a:prstDash val="sysDot"/>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25" name="TextBox 17">
            <a:extLst>
              <a:ext uri="{FF2B5EF4-FFF2-40B4-BE49-F238E27FC236}">
                <a16:creationId xmlns="" xmlns:a16="http://schemas.microsoft.com/office/drawing/2014/main" id="{A65C54EF-D124-4B2B-ACBC-E37077743D29}"/>
              </a:ext>
            </a:extLst>
          </p:cNvPr>
          <p:cNvSpPr txBox="1"/>
          <p:nvPr/>
        </p:nvSpPr>
        <p:spPr>
          <a:xfrm>
            <a:off x="5500786" y="4605763"/>
            <a:ext cx="1210588" cy="338554"/>
          </a:xfrm>
          <a:prstGeom prst="rect">
            <a:avLst/>
          </a:prstGeom>
          <a:noFill/>
        </p:spPr>
        <p:txBody>
          <a:bodyPr wrap="none" rtlCol="0">
            <a:spAutoFit/>
          </a:bodyPr>
          <a:lstStyle/>
          <a:p>
            <a:pPr algn="ctr"/>
            <a:r>
              <a:rPr lang="zh-CN" altLang="en-US" sz="1600" dirty="0">
                <a:solidFill>
                  <a:schemeClr val="bg1"/>
                </a:solidFill>
                <a:effectLst>
                  <a:outerShdw blurRad="50800" dist="38100" dir="5400000" algn="t" rotWithShape="0">
                    <a:prstClr val="black">
                      <a:alpha val="40000"/>
                    </a:prstClr>
                  </a:outerShdw>
                </a:effectLst>
                <a:latin typeface="思源黑体 CN Bold" panose="020B0800000000000000" pitchFamily="34" charset="-122"/>
                <a:ea typeface="思源黑体 CN Bold" panose="020B0800000000000000" pitchFamily="34" charset="-122"/>
                <a:cs typeface="Lato Regular"/>
              </a:rPr>
              <a:t>物流服务商</a:t>
            </a:r>
          </a:p>
        </p:txBody>
      </p:sp>
      <p:sp>
        <p:nvSpPr>
          <p:cNvPr id="32" name="箭头: 左右 31">
            <a:extLst>
              <a:ext uri="{FF2B5EF4-FFF2-40B4-BE49-F238E27FC236}">
                <a16:creationId xmlns="" xmlns:a16="http://schemas.microsoft.com/office/drawing/2014/main" id="{D0FA7318-20A1-45A4-A0F0-3241B6E06E22}"/>
              </a:ext>
            </a:extLst>
          </p:cNvPr>
          <p:cNvSpPr/>
          <p:nvPr/>
        </p:nvSpPr>
        <p:spPr>
          <a:xfrm>
            <a:off x="7287105" y="3321768"/>
            <a:ext cx="1105390" cy="375429"/>
          </a:xfrm>
          <a:prstGeom prst="leftRightArrow">
            <a:avLst>
              <a:gd name="adj1" fmla="val 50000"/>
              <a:gd name="adj2" fmla="val 56089"/>
            </a:avLst>
          </a:prstGeom>
          <a:solidFill>
            <a:schemeClr val="accent1">
              <a:alpha val="2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TextBox 17">
            <a:extLst>
              <a:ext uri="{FF2B5EF4-FFF2-40B4-BE49-F238E27FC236}">
                <a16:creationId xmlns="" xmlns:a16="http://schemas.microsoft.com/office/drawing/2014/main" id="{AD662A41-E6AE-4CA1-8C58-31A2C588BFC8}"/>
              </a:ext>
            </a:extLst>
          </p:cNvPr>
          <p:cNvSpPr txBox="1"/>
          <p:nvPr/>
        </p:nvSpPr>
        <p:spPr>
          <a:xfrm>
            <a:off x="7442897" y="3372252"/>
            <a:ext cx="793807" cy="276999"/>
          </a:xfrm>
          <a:prstGeom prst="rect">
            <a:avLst/>
          </a:prstGeom>
          <a:noFill/>
        </p:spPr>
        <p:txBody>
          <a:bodyPr wrap="none" rtlCol="0">
            <a:spAutoFit/>
          </a:bodyPr>
          <a:lstStyle/>
          <a:p>
            <a:pPr algn="ctr"/>
            <a:r>
              <a:rPr lang="en-US" altLang="zh-CN" sz="1200" dirty="0">
                <a:solidFill>
                  <a:schemeClr val="bg1"/>
                </a:solidFill>
                <a:effectLst>
                  <a:outerShdw blurRad="50800" dist="38100" dir="5400000" algn="t" rotWithShape="0">
                    <a:prstClr val="black">
                      <a:alpha val="40000"/>
                    </a:prstClr>
                  </a:outerShdw>
                </a:effectLst>
                <a:latin typeface="思源黑体 CN Bold" panose="020B0800000000000000" pitchFamily="34" charset="-122"/>
                <a:ea typeface="思源黑体 CN Bold" panose="020B0800000000000000" pitchFamily="34" charset="-122"/>
                <a:cs typeface="Lato Regular"/>
              </a:rPr>
              <a:t>IT</a:t>
            </a:r>
            <a:r>
              <a:rPr lang="zh-CN" altLang="en-US" sz="1200" dirty="0">
                <a:solidFill>
                  <a:schemeClr val="bg1"/>
                </a:solidFill>
                <a:effectLst>
                  <a:outerShdw blurRad="50800" dist="38100" dir="5400000" algn="t" rotWithShape="0">
                    <a:prstClr val="black">
                      <a:alpha val="40000"/>
                    </a:prstClr>
                  </a:outerShdw>
                </a:effectLst>
                <a:latin typeface="思源黑体 CN Bold" panose="020B0800000000000000" pitchFamily="34" charset="-122"/>
                <a:ea typeface="思源黑体 CN Bold" panose="020B0800000000000000" pitchFamily="34" charset="-122"/>
                <a:cs typeface="Lato Regular"/>
              </a:rPr>
              <a:t>服务商</a:t>
            </a:r>
          </a:p>
        </p:txBody>
      </p:sp>
      <p:sp>
        <p:nvSpPr>
          <p:cNvPr id="36" name="箭头: 左右 35">
            <a:extLst>
              <a:ext uri="{FF2B5EF4-FFF2-40B4-BE49-F238E27FC236}">
                <a16:creationId xmlns="" xmlns:a16="http://schemas.microsoft.com/office/drawing/2014/main" id="{3B8DFE32-9A71-456A-B86A-F56F04646AAC}"/>
              </a:ext>
            </a:extLst>
          </p:cNvPr>
          <p:cNvSpPr/>
          <p:nvPr/>
        </p:nvSpPr>
        <p:spPr>
          <a:xfrm>
            <a:off x="3825663" y="3338502"/>
            <a:ext cx="1105390" cy="375429"/>
          </a:xfrm>
          <a:prstGeom prst="leftRightArrow">
            <a:avLst>
              <a:gd name="adj1" fmla="val 50000"/>
              <a:gd name="adj2" fmla="val 56089"/>
            </a:avLst>
          </a:prstGeom>
          <a:solidFill>
            <a:schemeClr val="accent1">
              <a:alpha val="2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TextBox 17">
            <a:extLst>
              <a:ext uri="{FF2B5EF4-FFF2-40B4-BE49-F238E27FC236}">
                <a16:creationId xmlns="" xmlns:a16="http://schemas.microsoft.com/office/drawing/2014/main" id="{DD598172-9B6A-4E7F-837D-D31846211527}"/>
              </a:ext>
            </a:extLst>
          </p:cNvPr>
          <p:cNvSpPr txBox="1"/>
          <p:nvPr/>
        </p:nvSpPr>
        <p:spPr>
          <a:xfrm>
            <a:off x="3903540" y="3390191"/>
            <a:ext cx="954107" cy="276999"/>
          </a:xfrm>
          <a:prstGeom prst="rect">
            <a:avLst/>
          </a:prstGeom>
          <a:noFill/>
        </p:spPr>
        <p:txBody>
          <a:bodyPr wrap="none" rtlCol="0">
            <a:spAutoFit/>
          </a:bodyPr>
          <a:lstStyle/>
          <a:p>
            <a:pPr algn="ctr"/>
            <a:r>
              <a:rPr lang="zh-CN" altLang="en-US" sz="1200" dirty="0">
                <a:solidFill>
                  <a:schemeClr val="bg1"/>
                </a:solidFill>
                <a:effectLst>
                  <a:outerShdw blurRad="50800" dist="38100" dir="5400000" algn="t" rotWithShape="0">
                    <a:prstClr val="black">
                      <a:alpha val="40000"/>
                    </a:prstClr>
                  </a:outerShdw>
                </a:effectLst>
                <a:latin typeface="思源黑体 CN Bold" panose="020B0800000000000000" pitchFamily="34" charset="-122"/>
                <a:ea typeface="思源黑体 CN Bold" panose="020B0800000000000000" pitchFamily="34" charset="-122"/>
                <a:cs typeface="Lato Regular"/>
              </a:rPr>
              <a:t>运营服务商</a:t>
            </a:r>
          </a:p>
        </p:txBody>
      </p:sp>
    </p:spTree>
    <p:extLst>
      <p:ext uri="{BB962C8B-B14F-4D97-AF65-F5344CB8AC3E}">
        <p14:creationId xmlns:p14="http://schemas.microsoft.com/office/powerpoint/2010/main" val="401327391"/>
      </p:ext>
    </p:extLst>
  </p:cSld>
  <p:clrMapOvr>
    <a:masterClrMapping/>
  </p:clrMapOvr>
  <mc:AlternateContent xmlns:mc="http://schemas.openxmlformats.org/markup-compatibility/2006" xmlns:p14="http://schemas.microsoft.com/office/powerpoint/2010/main">
    <mc:Choice Requires="p14">
      <p:transition spd="slow" p14:dur="1500" advTm="5800">
        <p:random/>
      </p:transition>
    </mc:Choice>
    <mc:Fallback xmlns="">
      <p:transition spd="slow" advTm="58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circle(in)">
                                      <p:cBhvr>
                                        <p:cTn id="7" dur="800"/>
                                        <p:tgtEl>
                                          <p:spTgt spid="29"/>
                                        </p:tgtEl>
                                      </p:cBhvr>
                                    </p:animEffect>
                                  </p:childTnLst>
                                </p:cTn>
                              </p:par>
                            </p:childTnLst>
                          </p:cTn>
                        </p:par>
                        <p:par>
                          <p:cTn id="8" fill="hold">
                            <p:stCondLst>
                              <p:cond delay="800"/>
                            </p:stCondLst>
                            <p:childTnLst>
                              <p:par>
                                <p:cTn id="9" presetID="53" presetClass="entr" presetSubtype="16"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p:cTn id="11" dur="500" fill="hold"/>
                                        <p:tgtEl>
                                          <p:spTgt spid="26"/>
                                        </p:tgtEl>
                                        <p:attrNameLst>
                                          <p:attrName>ppt_w</p:attrName>
                                        </p:attrNameLst>
                                      </p:cBhvr>
                                      <p:tavLst>
                                        <p:tav tm="0">
                                          <p:val>
                                            <p:fltVal val="0"/>
                                          </p:val>
                                        </p:tav>
                                        <p:tav tm="100000">
                                          <p:val>
                                            <p:strVal val="#ppt_w"/>
                                          </p:val>
                                        </p:tav>
                                      </p:tavLst>
                                    </p:anim>
                                    <p:anim calcmode="lin" valueType="num">
                                      <p:cBhvr>
                                        <p:cTn id="12" dur="500" fill="hold"/>
                                        <p:tgtEl>
                                          <p:spTgt spid="26"/>
                                        </p:tgtEl>
                                        <p:attrNameLst>
                                          <p:attrName>ppt_h</p:attrName>
                                        </p:attrNameLst>
                                      </p:cBhvr>
                                      <p:tavLst>
                                        <p:tav tm="0">
                                          <p:val>
                                            <p:fltVal val="0"/>
                                          </p:val>
                                        </p:tav>
                                        <p:tav tm="100000">
                                          <p:val>
                                            <p:strVal val="#ppt_h"/>
                                          </p:val>
                                        </p:tav>
                                      </p:tavLst>
                                    </p:anim>
                                    <p:animEffect transition="in" filter="fade">
                                      <p:cBhvr>
                                        <p:cTn id="13" dur="500"/>
                                        <p:tgtEl>
                                          <p:spTgt spid="26"/>
                                        </p:tgtEl>
                                      </p:cBhvr>
                                    </p:animEffect>
                                  </p:childTnLst>
                                </p:cTn>
                              </p:par>
                              <p:par>
                                <p:cTn id="14" presetID="53" presetClass="entr" presetSubtype="16" fill="hold" nodeType="withEffect">
                                  <p:stCondLst>
                                    <p:cond delay="0"/>
                                  </p:stCondLst>
                                  <p:childTnLst>
                                    <p:set>
                                      <p:cBhvr>
                                        <p:cTn id="15" dur="1" fill="hold">
                                          <p:stCondLst>
                                            <p:cond delay="0"/>
                                          </p:stCondLst>
                                        </p:cTn>
                                        <p:tgtEl>
                                          <p:spTgt spid="27"/>
                                        </p:tgtEl>
                                        <p:attrNameLst>
                                          <p:attrName>style.visibility</p:attrName>
                                        </p:attrNameLst>
                                      </p:cBhvr>
                                      <p:to>
                                        <p:strVal val="visible"/>
                                      </p:to>
                                    </p:set>
                                    <p:anim calcmode="lin" valueType="num">
                                      <p:cBhvr>
                                        <p:cTn id="16" dur="500" fill="hold"/>
                                        <p:tgtEl>
                                          <p:spTgt spid="27"/>
                                        </p:tgtEl>
                                        <p:attrNameLst>
                                          <p:attrName>ppt_w</p:attrName>
                                        </p:attrNameLst>
                                      </p:cBhvr>
                                      <p:tavLst>
                                        <p:tav tm="0">
                                          <p:val>
                                            <p:fltVal val="0"/>
                                          </p:val>
                                        </p:tav>
                                        <p:tav tm="100000">
                                          <p:val>
                                            <p:strVal val="#ppt_w"/>
                                          </p:val>
                                        </p:tav>
                                      </p:tavLst>
                                    </p:anim>
                                    <p:anim calcmode="lin" valueType="num">
                                      <p:cBhvr>
                                        <p:cTn id="17" dur="500" fill="hold"/>
                                        <p:tgtEl>
                                          <p:spTgt spid="27"/>
                                        </p:tgtEl>
                                        <p:attrNameLst>
                                          <p:attrName>ppt_h</p:attrName>
                                        </p:attrNameLst>
                                      </p:cBhvr>
                                      <p:tavLst>
                                        <p:tav tm="0">
                                          <p:val>
                                            <p:fltVal val="0"/>
                                          </p:val>
                                        </p:tav>
                                        <p:tav tm="100000">
                                          <p:val>
                                            <p:strVal val="#ppt_h"/>
                                          </p:val>
                                        </p:tav>
                                      </p:tavLst>
                                    </p:anim>
                                    <p:animEffect transition="in" filter="fade">
                                      <p:cBhvr>
                                        <p:cTn id="18" dur="500"/>
                                        <p:tgtEl>
                                          <p:spTgt spid="27"/>
                                        </p:tgtEl>
                                      </p:cBhvr>
                                    </p:animEffect>
                                  </p:childTnLst>
                                </p:cTn>
                              </p:par>
                            </p:childTnLst>
                          </p:cTn>
                        </p:par>
                        <p:par>
                          <p:cTn id="19" fill="hold">
                            <p:stCondLst>
                              <p:cond delay="1300"/>
                            </p:stCondLst>
                            <p:childTnLst>
                              <p:par>
                                <p:cTn id="20" presetID="16" presetClass="entr" presetSubtype="37" fill="hold" grpId="0" nodeType="after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barn(outVertical)">
                                      <p:cBhvr>
                                        <p:cTn id="22" dur="500"/>
                                        <p:tgtEl>
                                          <p:spTgt spid="36"/>
                                        </p:tgtEl>
                                      </p:cBhvr>
                                    </p:animEffect>
                                  </p:childTnLst>
                                </p:cTn>
                              </p:par>
                              <p:par>
                                <p:cTn id="23" presetID="16" presetClass="entr" presetSubtype="37" fill="hold" grpId="0" nodeType="with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barn(outVertical)">
                                      <p:cBhvr>
                                        <p:cTn id="25" dur="500"/>
                                        <p:tgtEl>
                                          <p:spTgt spid="32"/>
                                        </p:tgtEl>
                                      </p:cBhvr>
                                    </p:animEffect>
                                  </p:childTnLst>
                                </p:cTn>
                              </p:par>
                            </p:childTnLst>
                          </p:cTn>
                        </p:par>
                        <p:par>
                          <p:cTn id="26" fill="hold">
                            <p:stCondLst>
                              <p:cond delay="1800"/>
                            </p:stCondLst>
                            <p:childTnLst>
                              <p:par>
                                <p:cTn id="27" presetID="53" presetClass="entr" presetSubtype="16" fill="hold" grpId="0" nodeType="afterEffect">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cBhvr>
                                        <p:cTn id="29" dur="500" fill="hold"/>
                                        <p:tgtEl>
                                          <p:spTgt spid="34"/>
                                        </p:tgtEl>
                                        <p:attrNameLst>
                                          <p:attrName>ppt_w</p:attrName>
                                        </p:attrNameLst>
                                      </p:cBhvr>
                                      <p:tavLst>
                                        <p:tav tm="0">
                                          <p:val>
                                            <p:fltVal val="0"/>
                                          </p:val>
                                        </p:tav>
                                        <p:tav tm="100000">
                                          <p:val>
                                            <p:strVal val="#ppt_w"/>
                                          </p:val>
                                        </p:tav>
                                      </p:tavLst>
                                    </p:anim>
                                    <p:anim calcmode="lin" valueType="num">
                                      <p:cBhvr>
                                        <p:cTn id="30" dur="500" fill="hold"/>
                                        <p:tgtEl>
                                          <p:spTgt spid="34"/>
                                        </p:tgtEl>
                                        <p:attrNameLst>
                                          <p:attrName>ppt_h</p:attrName>
                                        </p:attrNameLst>
                                      </p:cBhvr>
                                      <p:tavLst>
                                        <p:tav tm="0">
                                          <p:val>
                                            <p:fltVal val="0"/>
                                          </p:val>
                                        </p:tav>
                                        <p:tav tm="100000">
                                          <p:val>
                                            <p:strVal val="#ppt_h"/>
                                          </p:val>
                                        </p:tav>
                                      </p:tavLst>
                                    </p:anim>
                                    <p:animEffect transition="in" filter="fade">
                                      <p:cBhvr>
                                        <p:cTn id="31" dur="500"/>
                                        <p:tgtEl>
                                          <p:spTgt spid="34"/>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35"/>
                                        </p:tgtEl>
                                        <p:attrNameLst>
                                          <p:attrName>style.visibility</p:attrName>
                                        </p:attrNameLst>
                                      </p:cBhvr>
                                      <p:to>
                                        <p:strVal val="visible"/>
                                      </p:to>
                                    </p:set>
                                    <p:anim calcmode="lin" valueType="num">
                                      <p:cBhvr>
                                        <p:cTn id="34" dur="500" fill="hold"/>
                                        <p:tgtEl>
                                          <p:spTgt spid="35"/>
                                        </p:tgtEl>
                                        <p:attrNameLst>
                                          <p:attrName>ppt_w</p:attrName>
                                        </p:attrNameLst>
                                      </p:cBhvr>
                                      <p:tavLst>
                                        <p:tav tm="0">
                                          <p:val>
                                            <p:fltVal val="0"/>
                                          </p:val>
                                        </p:tav>
                                        <p:tav tm="100000">
                                          <p:val>
                                            <p:strVal val="#ppt_w"/>
                                          </p:val>
                                        </p:tav>
                                      </p:tavLst>
                                    </p:anim>
                                    <p:anim calcmode="lin" valueType="num">
                                      <p:cBhvr>
                                        <p:cTn id="35" dur="500" fill="hold"/>
                                        <p:tgtEl>
                                          <p:spTgt spid="35"/>
                                        </p:tgtEl>
                                        <p:attrNameLst>
                                          <p:attrName>ppt_h</p:attrName>
                                        </p:attrNameLst>
                                      </p:cBhvr>
                                      <p:tavLst>
                                        <p:tav tm="0">
                                          <p:val>
                                            <p:fltVal val="0"/>
                                          </p:val>
                                        </p:tav>
                                        <p:tav tm="100000">
                                          <p:val>
                                            <p:strVal val="#ppt_h"/>
                                          </p:val>
                                        </p:tav>
                                      </p:tavLst>
                                    </p:anim>
                                    <p:animEffect transition="in" filter="fade">
                                      <p:cBhvr>
                                        <p:cTn id="36" dur="500"/>
                                        <p:tgtEl>
                                          <p:spTgt spid="35"/>
                                        </p:tgtEl>
                                      </p:cBhvr>
                                    </p:animEffect>
                                  </p:childTnLst>
                                </p:cTn>
                              </p:par>
                            </p:childTnLst>
                          </p:cTn>
                        </p:par>
                        <p:par>
                          <p:cTn id="37" fill="hold">
                            <p:stCondLst>
                              <p:cond delay="2300"/>
                            </p:stCondLst>
                            <p:childTnLst>
                              <p:par>
                                <p:cTn id="38" presetID="22" presetClass="entr" presetSubtype="2"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right)">
                                      <p:cBhvr>
                                        <p:cTn id="40" dur="500"/>
                                        <p:tgtEl>
                                          <p:spTgt spid="11"/>
                                        </p:tgtEl>
                                      </p:cBhvr>
                                    </p:animEffect>
                                  </p:childTnLst>
                                </p:cTn>
                              </p:par>
                              <p:par>
                                <p:cTn id="41" presetID="22" presetClass="entr" presetSubtype="2"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right)">
                                      <p:cBhvr>
                                        <p:cTn id="43" dur="500"/>
                                        <p:tgtEl>
                                          <p:spTgt spid="10"/>
                                        </p:tgtEl>
                                      </p:cBhvr>
                                    </p:animEffect>
                                  </p:childTnLst>
                                </p:cTn>
                              </p:par>
                            </p:childTnLst>
                          </p:cTn>
                        </p:par>
                        <p:par>
                          <p:cTn id="44" fill="hold">
                            <p:stCondLst>
                              <p:cond delay="2800"/>
                            </p:stCondLst>
                            <p:childTnLst>
                              <p:par>
                                <p:cTn id="45" presetID="53" presetClass="entr" presetSubtype="16" fill="hold" grpId="0" nodeType="afterEffect">
                                  <p:stCondLst>
                                    <p:cond delay="0"/>
                                  </p:stCondLst>
                                  <p:childTnLst>
                                    <p:set>
                                      <p:cBhvr>
                                        <p:cTn id="46" dur="1" fill="hold">
                                          <p:stCondLst>
                                            <p:cond delay="0"/>
                                          </p:stCondLst>
                                        </p:cTn>
                                        <p:tgtEl>
                                          <p:spTgt spid="20"/>
                                        </p:tgtEl>
                                        <p:attrNameLst>
                                          <p:attrName>style.visibility</p:attrName>
                                        </p:attrNameLst>
                                      </p:cBhvr>
                                      <p:to>
                                        <p:strVal val="visible"/>
                                      </p:to>
                                    </p:set>
                                    <p:anim calcmode="lin" valueType="num">
                                      <p:cBhvr>
                                        <p:cTn id="47" dur="500" fill="hold"/>
                                        <p:tgtEl>
                                          <p:spTgt spid="20"/>
                                        </p:tgtEl>
                                        <p:attrNameLst>
                                          <p:attrName>ppt_w</p:attrName>
                                        </p:attrNameLst>
                                      </p:cBhvr>
                                      <p:tavLst>
                                        <p:tav tm="0">
                                          <p:val>
                                            <p:fltVal val="0"/>
                                          </p:val>
                                        </p:tav>
                                        <p:tav tm="100000">
                                          <p:val>
                                            <p:strVal val="#ppt_w"/>
                                          </p:val>
                                        </p:tav>
                                      </p:tavLst>
                                    </p:anim>
                                    <p:anim calcmode="lin" valueType="num">
                                      <p:cBhvr>
                                        <p:cTn id="48" dur="500" fill="hold"/>
                                        <p:tgtEl>
                                          <p:spTgt spid="20"/>
                                        </p:tgtEl>
                                        <p:attrNameLst>
                                          <p:attrName>ppt_h</p:attrName>
                                        </p:attrNameLst>
                                      </p:cBhvr>
                                      <p:tavLst>
                                        <p:tav tm="0">
                                          <p:val>
                                            <p:fltVal val="0"/>
                                          </p:val>
                                        </p:tav>
                                        <p:tav tm="100000">
                                          <p:val>
                                            <p:strVal val="#ppt_h"/>
                                          </p:val>
                                        </p:tav>
                                      </p:tavLst>
                                    </p:anim>
                                    <p:animEffect transition="in" filter="fade">
                                      <p:cBhvr>
                                        <p:cTn id="49" dur="500"/>
                                        <p:tgtEl>
                                          <p:spTgt spid="20"/>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21"/>
                                        </p:tgtEl>
                                        <p:attrNameLst>
                                          <p:attrName>style.visibility</p:attrName>
                                        </p:attrNameLst>
                                      </p:cBhvr>
                                      <p:to>
                                        <p:strVal val="visible"/>
                                      </p:to>
                                    </p:set>
                                    <p:anim calcmode="lin" valueType="num">
                                      <p:cBhvr>
                                        <p:cTn id="52" dur="500" fill="hold"/>
                                        <p:tgtEl>
                                          <p:spTgt spid="21"/>
                                        </p:tgtEl>
                                        <p:attrNameLst>
                                          <p:attrName>ppt_w</p:attrName>
                                        </p:attrNameLst>
                                      </p:cBhvr>
                                      <p:tavLst>
                                        <p:tav tm="0">
                                          <p:val>
                                            <p:fltVal val="0"/>
                                          </p:val>
                                        </p:tav>
                                        <p:tav tm="100000">
                                          <p:val>
                                            <p:strVal val="#ppt_w"/>
                                          </p:val>
                                        </p:tav>
                                      </p:tavLst>
                                    </p:anim>
                                    <p:anim calcmode="lin" valueType="num">
                                      <p:cBhvr>
                                        <p:cTn id="53" dur="500" fill="hold"/>
                                        <p:tgtEl>
                                          <p:spTgt spid="21"/>
                                        </p:tgtEl>
                                        <p:attrNameLst>
                                          <p:attrName>ppt_h</p:attrName>
                                        </p:attrNameLst>
                                      </p:cBhvr>
                                      <p:tavLst>
                                        <p:tav tm="0">
                                          <p:val>
                                            <p:fltVal val="0"/>
                                          </p:val>
                                        </p:tav>
                                        <p:tav tm="100000">
                                          <p:val>
                                            <p:strVal val="#ppt_h"/>
                                          </p:val>
                                        </p:tav>
                                      </p:tavLst>
                                    </p:anim>
                                    <p:animEffect transition="in" filter="fade">
                                      <p:cBhvr>
                                        <p:cTn id="54" dur="500"/>
                                        <p:tgtEl>
                                          <p:spTgt spid="21"/>
                                        </p:tgtEl>
                                      </p:cBhvr>
                                    </p:animEffect>
                                  </p:childTnLst>
                                </p:cTn>
                              </p:par>
                            </p:childTnLst>
                          </p:cTn>
                        </p:par>
                        <p:par>
                          <p:cTn id="55" fill="hold">
                            <p:stCondLst>
                              <p:cond delay="3300"/>
                            </p:stCondLst>
                            <p:childTnLst>
                              <p:par>
                                <p:cTn id="56" presetID="10" presetClass="entr" presetSubtype="0" fill="hold" grpId="0" nodeType="after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22" presetClass="entr" presetSubtype="2" fill="hold" nodeType="with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wipe(right)">
                                      <p:cBhvr>
                                        <p:cTn id="61" dur="500"/>
                                        <p:tgtEl>
                                          <p:spTgt spid="24"/>
                                        </p:tgtEl>
                                      </p:cBhvr>
                                    </p:animEffect>
                                  </p:childTnLst>
                                </p:cTn>
                              </p:par>
                            </p:childTnLst>
                          </p:cTn>
                        </p:par>
                        <p:par>
                          <p:cTn id="62" fill="hold">
                            <p:stCondLst>
                              <p:cond delay="3800"/>
                            </p:stCondLst>
                            <p:childTnLst>
                              <p:par>
                                <p:cTn id="63" presetID="2" presetClass="entr" presetSubtype="4" decel="100000" fill="hold" grpId="0" nodeType="afterEffect">
                                  <p:stCondLst>
                                    <p:cond delay="0"/>
                                  </p:stCondLst>
                                  <p:childTnLst>
                                    <p:set>
                                      <p:cBhvr>
                                        <p:cTn id="64" dur="1" fill="hold">
                                          <p:stCondLst>
                                            <p:cond delay="0"/>
                                          </p:stCondLst>
                                        </p:cTn>
                                        <p:tgtEl>
                                          <p:spTgt spid="17"/>
                                        </p:tgtEl>
                                        <p:attrNameLst>
                                          <p:attrName>style.visibility</p:attrName>
                                        </p:attrNameLst>
                                      </p:cBhvr>
                                      <p:to>
                                        <p:strVal val="visible"/>
                                      </p:to>
                                    </p:set>
                                    <p:anim calcmode="lin" valueType="num">
                                      <p:cBhvr additive="base">
                                        <p:cTn id="65" dur="500" fill="hold"/>
                                        <p:tgtEl>
                                          <p:spTgt spid="17"/>
                                        </p:tgtEl>
                                        <p:attrNameLst>
                                          <p:attrName>ppt_x</p:attrName>
                                        </p:attrNameLst>
                                      </p:cBhvr>
                                      <p:tavLst>
                                        <p:tav tm="0">
                                          <p:val>
                                            <p:strVal val="#ppt_x"/>
                                          </p:val>
                                        </p:tav>
                                        <p:tav tm="100000">
                                          <p:val>
                                            <p:strVal val="#ppt_x"/>
                                          </p:val>
                                        </p:tav>
                                      </p:tavLst>
                                    </p:anim>
                                    <p:anim calcmode="lin" valueType="num">
                                      <p:cBhvr additive="base">
                                        <p:cTn id="66" dur="500" fill="hold"/>
                                        <p:tgtEl>
                                          <p:spTgt spid="17"/>
                                        </p:tgtEl>
                                        <p:attrNameLst>
                                          <p:attrName>ppt_y</p:attrName>
                                        </p:attrNameLst>
                                      </p:cBhvr>
                                      <p:tavLst>
                                        <p:tav tm="0">
                                          <p:val>
                                            <p:strVal val="1+#ppt_h/2"/>
                                          </p:val>
                                        </p:tav>
                                        <p:tav tm="100000">
                                          <p:val>
                                            <p:strVal val="#ppt_y"/>
                                          </p:val>
                                        </p:tav>
                                      </p:tavLst>
                                    </p:anim>
                                  </p:childTnLst>
                                </p:cTn>
                              </p:par>
                            </p:childTnLst>
                          </p:cTn>
                        </p:par>
                        <p:par>
                          <p:cTn id="67" fill="hold">
                            <p:stCondLst>
                              <p:cond delay="4300"/>
                            </p:stCondLst>
                            <p:childTnLst>
                              <p:par>
                                <p:cTn id="68" presetID="22" presetClass="entr" presetSubtype="1" fill="hold" nodeType="afterEffect">
                                  <p:stCondLst>
                                    <p:cond delay="0"/>
                                  </p:stCondLst>
                                  <p:childTnLst>
                                    <p:set>
                                      <p:cBhvr>
                                        <p:cTn id="69" dur="1" fill="hold">
                                          <p:stCondLst>
                                            <p:cond delay="0"/>
                                          </p:stCondLst>
                                        </p:cTn>
                                        <p:tgtEl>
                                          <p:spTgt spid="18"/>
                                        </p:tgtEl>
                                        <p:attrNameLst>
                                          <p:attrName>style.visibility</p:attrName>
                                        </p:attrNameLst>
                                      </p:cBhvr>
                                      <p:to>
                                        <p:strVal val="visible"/>
                                      </p:to>
                                    </p:set>
                                    <p:animEffect transition="in" filter="wipe(up)">
                                      <p:cBhvr>
                                        <p:cTn id="70" dur="500"/>
                                        <p:tgtEl>
                                          <p:spTgt spid="18"/>
                                        </p:tgtEl>
                                      </p:cBhvr>
                                    </p:animEffect>
                                  </p:childTnLst>
                                </p:cTn>
                              </p:par>
                            </p:childTnLst>
                          </p:cTn>
                        </p:par>
                        <p:par>
                          <p:cTn id="71" fill="hold">
                            <p:stCondLst>
                              <p:cond delay="4800"/>
                            </p:stCondLst>
                            <p:childTnLst>
                              <p:par>
                                <p:cTn id="72" presetID="22" presetClass="entr" presetSubtype="8" fill="hold" grpId="0" nodeType="afterEffect">
                                  <p:stCondLst>
                                    <p:cond delay="0"/>
                                  </p:stCondLst>
                                  <p:childTnLst>
                                    <p:set>
                                      <p:cBhvr>
                                        <p:cTn id="73" dur="1" fill="hold">
                                          <p:stCondLst>
                                            <p:cond delay="0"/>
                                          </p:stCondLst>
                                        </p:cTn>
                                        <p:tgtEl>
                                          <p:spTgt spid="16"/>
                                        </p:tgtEl>
                                        <p:attrNameLst>
                                          <p:attrName>style.visibility</p:attrName>
                                        </p:attrNameLst>
                                      </p:cBhvr>
                                      <p:to>
                                        <p:strVal val="visible"/>
                                      </p:to>
                                    </p:set>
                                    <p:animEffect transition="in" filter="wipe(left)">
                                      <p:cBhvr>
                                        <p:cTn id="7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6" grpId="0"/>
      <p:bldP spid="17" grpId="0" animBg="1"/>
      <p:bldP spid="20" grpId="0"/>
      <p:bldP spid="21" grpId="0"/>
      <p:bldP spid="25" grpId="0"/>
      <p:bldP spid="32" grpId="0" animBg="1"/>
      <p:bldP spid="35" grpId="0"/>
      <p:bldP spid="36" grpId="0" animBg="1"/>
      <p:bldP spid="3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 xmlns:a16="http://schemas.microsoft.com/office/drawing/2014/main" id="{C4DE8F2B-FC70-477E-83C0-0FB7D876685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H="1">
            <a:off x="0" y="0"/>
            <a:ext cx="12192000" cy="6858000"/>
          </a:xfrm>
          <a:prstGeom prst="rect">
            <a:avLst/>
          </a:prstGeom>
        </p:spPr>
      </p:pic>
      <p:pic>
        <p:nvPicPr>
          <p:cNvPr id="15" name="图片 14">
            <a:extLst>
              <a:ext uri="{FF2B5EF4-FFF2-40B4-BE49-F238E27FC236}">
                <a16:creationId xmlns="" xmlns:a16="http://schemas.microsoft.com/office/drawing/2014/main" id="{7495EE61-6F56-4CA2-BF5D-C4627A600E0B}"/>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322676" y="2709215"/>
            <a:ext cx="7394208" cy="2450756"/>
          </a:xfrm>
          <a:prstGeom prst="rect">
            <a:avLst/>
          </a:prstGeom>
          <a:effectLst>
            <a:outerShdw blurRad="50800" dist="38100" dir="8100000" algn="tr" rotWithShape="0">
              <a:prstClr val="black">
                <a:alpha val="40000"/>
              </a:prstClr>
            </a:outerShdw>
          </a:effectLst>
        </p:spPr>
      </p:pic>
      <p:pic>
        <p:nvPicPr>
          <p:cNvPr id="9" name="图片 8">
            <a:extLst>
              <a:ext uri="{FF2B5EF4-FFF2-40B4-BE49-F238E27FC236}">
                <a16:creationId xmlns="" xmlns:a16="http://schemas.microsoft.com/office/drawing/2014/main" id="{A1017866-8D5A-4A6F-917B-6C7CB2355FE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flipH="1">
            <a:off x="-1459674" y="-301774"/>
            <a:ext cx="5703399" cy="3861835"/>
          </a:xfrm>
          <a:prstGeom prst="rect">
            <a:avLst/>
          </a:prstGeom>
        </p:spPr>
      </p:pic>
      <p:sp>
        <p:nvSpPr>
          <p:cNvPr id="8" name="PA-矩形 7">
            <a:extLst>
              <a:ext uri="{FF2B5EF4-FFF2-40B4-BE49-F238E27FC236}">
                <a16:creationId xmlns="" xmlns:a16="http://schemas.microsoft.com/office/drawing/2014/main" id="{BBE78413-1C9A-46ED-9045-F379370E0355}"/>
              </a:ext>
            </a:extLst>
          </p:cNvPr>
          <p:cNvSpPr/>
          <p:nvPr>
            <p:custDataLst>
              <p:tags r:id="rId1"/>
            </p:custDataLst>
          </p:nvPr>
        </p:nvSpPr>
        <p:spPr>
          <a:xfrm>
            <a:off x="325185" y="3501570"/>
            <a:ext cx="6974987" cy="861774"/>
          </a:xfrm>
          <a:prstGeom prst="rect">
            <a:avLst/>
          </a:prstGeom>
        </p:spPr>
        <p:txBody>
          <a:bodyPr wrap="none">
            <a:spAutoFit/>
          </a:bodyPr>
          <a:lstStyle/>
          <a:p>
            <a:pPr algn="ctr"/>
            <a:r>
              <a:rPr lang="zh-CN" altLang="en-US" sz="5000" dirty="0">
                <a:ln>
                  <a:solidFill>
                    <a:schemeClr val="bg1"/>
                  </a:solidFill>
                </a:ln>
                <a:gradFill>
                  <a:gsLst>
                    <a:gs pos="0">
                      <a:schemeClr val="bg1"/>
                    </a:gs>
                    <a:gs pos="54000">
                      <a:srgbClr val="C6E5ED"/>
                    </a:gs>
                    <a:gs pos="100000">
                      <a:srgbClr val="BAE0E9"/>
                    </a:gs>
                  </a:gsLst>
                  <a:lin ang="5400000" scaled="1"/>
                </a:gradFill>
                <a:effectLst>
                  <a:outerShdw blurRad="38100" dist="38100" dir="2700000" algn="tl">
                    <a:srgbClr val="000000">
                      <a:alpha val="43137"/>
                    </a:srgbClr>
                  </a:outerShdw>
                </a:effectLst>
                <a:latin typeface="思源黑体 CN Bold" panose="020B0800000000000000" pitchFamily="34" charset="-122"/>
                <a:ea typeface="思源黑体 CN Bold" panose="020B0800000000000000" pitchFamily="34" charset="-122"/>
              </a:rPr>
              <a:t>“互联网</a:t>
            </a:r>
            <a:r>
              <a:rPr lang="en-US" altLang="zh-CN" sz="5000" dirty="0">
                <a:ln>
                  <a:solidFill>
                    <a:schemeClr val="bg1"/>
                  </a:solidFill>
                </a:ln>
                <a:gradFill>
                  <a:gsLst>
                    <a:gs pos="0">
                      <a:schemeClr val="bg1"/>
                    </a:gs>
                    <a:gs pos="54000">
                      <a:srgbClr val="C6E5ED"/>
                    </a:gs>
                    <a:gs pos="100000">
                      <a:srgbClr val="BAE0E9"/>
                    </a:gs>
                  </a:gsLst>
                  <a:lin ang="5400000" scaled="1"/>
                </a:gradFill>
                <a:effectLst>
                  <a:outerShdw blurRad="38100" dist="38100" dir="2700000" algn="tl">
                    <a:srgbClr val="000000">
                      <a:alpha val="43137"/>
                    </a:srgbClr>
                  </a:outerShdw>
                </a:effectLst>
                <a:latin typeface="思源黑体 CN Bold" panose="020B0800000000000000" pitchFamily="34" charset="-122"/>
                <a:ea typeface="思源黑体 CN Bold" panose="020B0800000000000000" pitchFamily="34" charset="-122"/>
              </a:rPr>
              <a:t>+”</a:t>
            </a:r>
            <a:r>
              <a:rPr lang="zh-CN" altLang="en-US" sz="5000" dirty="0">
                <a:ln>
                  <a:solidFill>
                    <a:schemeClr val="bg1"/>
                  </a:solidFill>
                </a:ln>
                <a:gradFill>
                  <a:gsLst>
                    <a:gs pos="0">
                      <a:schemeClr val="bg1"/>
                    </a:gs>
                    <a:gs pos="54000">
                      <a:srgbClr val="C6E5ED"/>
                    </a:gs>
                    <a:gs pos="100000">
                      <a:srgbClr val="BAE0E9"/>
                    </a:gs>
                  </a:gsLst>
                  <a:lin ang="5400000" scaled="1"/>
                </a:gradFill>
                <a:effectLst>
                  <a:outerShdw blurRad="38100" dist="38100" dir="2700000" algn="tl">
                    <a:srgbClr val="000000">
                      <a:alpha val="43137"/>
                    </a:srgbClr>
                  </a:outerShdw>
                </a:effectLst>
                <a:latin typeface="思源黑体 CN Bold" panose="020B0800000000000000" pitchFamily="34" charset="-122"/>
                <a:ea typeface="思源黑体 CN Bold" panose="020B0800000000000000" pitchFamily="34" charset="-122"/>
              </a:rPr>
              <a:t>产业辐射圈</a:t>
            </a:r>
          </a:p>
        </p:txBody>
      </p:sp>
      <p:grpSp>
        <p:nvGrpSpPr>
          <p:cNvPr id="7" name="组合 6">
            <a:extLst>
              <a:ext uri="{FF2B5EF4-FFF2-40B4-BE49-F238E27FC236}">
                <a16:creationId xmlns="" xmlns:a16="http://schemas.microsoft.com/office/drawing/2014/main" id="{C5DC32F4-C9EF-43E0-BAB8-D5B2CF968F62}"/>
              </a:ext>
            </a:extLst>
          </p:cNvPr>
          <p:cNvGrpSpPr/>
          <p:nvPr/>
        </p:nvGrpSpPr>
        <p:grpSpPr>
          <a:xfrm>
            <a:off x="3051697" y="1860303"/>
            <a:ext cx="1588485" cy="1605210"/>
            <a:chOff x="3051697" y="1860303"/>
            <a:chExt cx="1588485" cy="1605210"/>
          </a:xfrm>
        </p:grpSpPr>
        <p:sp>
          <p:nvSpPr>
            <p:cNvPr id="2" name="文本框 1">
              <a:extLst>
                <a:ext uri="{FF2B5EF4-FFF2-40B4-BE49-F238E27FC236}">
                  <a16:creationId xmlns="" xmlns:a16="http://schemas.microsoft.com/office/drawing/2014/main" id="{B46DD29F-183D-49B2-9733-B21639263256}"/>
                </a:ext>
              </a:extLst>
            </p:cNvPr>
            <p:cNvSpPr txBox="1"/>
            <p:nvPr/>
          </p:nvSpPr>
          <p:spPr>
            <a:xfrm>
              <a:off x="3337288" y="2144104"/>
              <a:ext cx="1091966" cy="1015663"/>
            </a:xfrm>
            <a:prstGeom prst="rect">
              <a:avLst/>
            </a:prstGeom>
          </p:spPr>
          <p:txBody>
            <a:bodyPr wrap="none">
              <a:spAutoFit/>
            </a:bodyPr>
            <a:lstStyle>
              <a:defPPr>
                <a:defRPr lang="en-US"/>
              </a:defPPr>
              <a:lvl1pPr>
                <a:defRPr sz="6000">
                  <a:ln>
                    <a:solidFill>
                      <a:schemeClr val="bg1"/>
                    </a:solidFill>
                  </a:ln>
                  <a:gradFill>
                    <a:gsLst>
                      <a:gs pos="0">
                        <a:schemeClr val="bg1"/>
                      </a:gs>
                      <a:gs pos="54000">
                        <a:srgbClr val="C6E5ED"/>
                      </a:gs>
                      <a:gs pos="100000">
                        <a:srgbClr val="BAE0E9"/>
                      </a:gs>
                    </a:gsLst>
                    <a:lin ang="5400000" scaled="1"/>
                  </a:gradFill>
                  <a:effectLst>
                    <a:outerShdw blurRad="38100" dist="38100" dir="2700000" algn="tl">
                      <a:srgbClr val="000000">
                        <a:alpha val="43137"/>
                      </a:srgbClr>
                    </a:outerShdw>
                  </a:effectLst>
                  <a:latin typeface="思源黑体 CN Bold" panose="020B0800000000000000" pitchFamily="34" charset="-122"/>
                  <a:ea typeface="思源黑体 CN Bold" panose="020B0800000000000000" pitchFamily="34" charset="-122"/>
                </a:defRPr>
              </a:lvl1pPr>
            </a:lstStyle>
            <a:p>
              <a:r>
                <a:rPr lang="en-US" altLang="zh-CN" dirty="0"/>
                <a:t>03</a:t>
              </a:r>
              <a:endParaRPr lang="zh-CN" altLang="en-US" dirty="0"/>
            </a:p>
          </p:txBody>
        </p:sp>
        <p:pic>
          <p:nvPicPr>
            <p:cNvPr id="12" name="1" descr="D:\360data\重要数据\桌面\666666666.png">
              <a:extLst>
                <a:ext uri="{FF2B5EF4-FFF2-40B4-BE49-F238E27FC236}">
                  <a16:creationId xmlns="" xmlns:a16="http://schemas.microsoft.com/office/drawing/2014/main" id="{5A7F04B3-4E46-4810-B410-BC0D387D3290}"/>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3051697" y="1860303"/>
              <a:ext cx="1588485" cy="1605210"/>
            </a:xfrm>
            <a:prstGeom prst="rect">
              <a:avLst/>
            </a:prstGeom>
            <a:noFill/>
            <a:effectLst>
              <a:outerShdw blurRad="190500" algn="tl" rotWithShape="0">
                <a:schemeClr val="tx2">
                  <a:lumMod val="60000"/>
                  <a:lumOff val="40000"/>
                  <a:alpha val="52000"/>
                </a:schemeClr>
              </a:outerShdw>
            </a:effectLst>
            <a:extLst>
              <a:ext uri="{909E8E84-426E-40DD-AFC4-6F175D3DCCD1}">
                <a14:hiddenFill xmlns:a14="http://schemas.microsoft.com/office/drawing/2010/main">
                  <a:solidFill>
                    <a:srgbClr val="FFFFFF"/>
                  </a:solidFill>
                </a14:hiddenFill>
              </a:ext>
            </a:extLst>
          </p:spPr>
        </p:pic>
        <p:pic>
          <p:nvPicPr>
            <p:cNvPr id="13" name="图片 12">
              <a:extLst>
                <a:ext uri="{FF2B5EF4-FFF2-40B4-BE49-F238E27FC236}">
                  <a16:creationId xmlns="" xmlns:a16="http://schemas.microsoft.com/office/drawing/2014/main" id="{0C64A5BF-02DB-46CA-BC40-709D7BFE80EE}"/>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3190275" y="1865615"/>
              <a:ext cx="1449907" cy="1434448"/>
            </a:xfrm>
            <a:prstGeom prst="rect">
              <a:avLst/>
            </a:prstGeom>
          </p:spPr>
        </p:pic>
      </p:grpSp>
      <p:sp>
        <p:nvSpPr>
          <p:cNvPr id="3" name="矩形 2">
            <a:extLst>
              <a:ext uri="{FF2B5EF4-FFF2-40B4-BE49-F238E27FC236}">
                <a16:creationId xmlns="" xmlns:a16="http://schemas.microsoft.com/office/drawing/2014/main" id="{21F8155E-85E6-4D54-9BC8-7AE515B60411}"/>
              </a:ext>
            </a:extLst>
          </p:cNvPr>
          <p:cNvSpPr/>
          <p:nvPr/>
        </p:nvSpPr>
        <p:spPr>
          <a:xfrm>
            <a:off x="1549431" y="4698306"/>
            <a:ext cx="4513942" cy="461665"/>
          </a:xfrm>
          <a:prstGeom prst="rect">
            <a:avLst/>
          </a:prstGeom>
        </p:spPr>
        <p:txBody>
          <a:bodyPr wrap="square">
            <a:spAutoFit/>
          </a:bodyPr>
          <a:lstStyle/>
          <a:p>
            <a:pPr algn="ctr"/>
            <a:r>
              <a:rPr lang="zh-CN" altLang="en-US" sz="2400" b="1" dirty="0">
                <a:solidFill>
                  <a:schemeClr val="bg1"/>
                </a:solidFill>
              </a:rPr>
              <a:t>INTERNET</a:t>
            </a:r>
          </a:p>
        </p:txBody>
      </p:sp>
    </p:spTree>
    <p:extLst>
      <p:ext uri="{BB962C8B-B14F-4D97-AF65-F5344CB8AC3E}">
        <p14:creationId xmlns:p14="http://schemas.microsoft.com/office/powerpoint/2010/main" val="2722176807"/>
      </p:ext>
    </p:extLst>
  </p:cSld>
  <p:clrMapOvr>
    <a:masterClrMapping/>
  </p:clrMapOvr>
  <mc:AlternateContent xmlns:mc="http://schemas.openxmlformats.org/markup-compatibility/2006" xmlns:p14="http://schemas.microsoft.com/office/powerpoint/2010/main">
    <mc:Choice Requires="p14">
      <p:transition spd="slow" p14:dur="1500" advTm="4500">
        <p:random/>
      </p:transition>
    </mc:Choice>
    <mc:Fallback xmlns="">
      <p:transition spd="slow" advTm="4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1+#ppt_w/2"/>
                                          </p:val>
                                        </p:tav>
                                        <p:tav tm="100000">
                                          <p:val>
                                            <p:strVal val="#ppt_x"/>
                                          </p:val>
                                        </p:tav>
                                      </p:tavLst>
                                    </p:anim>
                                    <p:anim calcmode="lin" valueType="num">
                                      <p:cBhvr additive="base">
                                        <p:cTn id="8" dur="100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53" presetClass="entr" presetSubtype="16"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par>
                          <p:cTn id="15" fill="hold">
                            <p:stCondLst>
                              <p:cond delay="1500"/>
                            </p:stCondLst>
                            <p:childTnLst>
                              <p:par>
                                <p:cTn id="16" presetID="20" presetClass="entr" presetSubtype="0"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edge">
                                      <p:cBhvr>
                                        <p:cTn id="18" dur="1000"/>
                                        <p:tgtEl>
                                          <p:spTgt spid="15"/>
                                        </p:tgtEl>
                                      </p:cBhvr>
                                    </p:animEffect>
                                  </p:childTnLst>
                                </p:cTn>
                              </p:par>
                              <p:par>
                                <p:cTn id="19" presetID="16" presetClass="entr" presetSubtype="21" fill="hold" grpId="0" nodeType="withEffect">
                                  <p:stCondLst>
                                    <p:cond delay="500"/>
                                  </p:stCondLst>
                                  <p:childTnLst>
                                    <p:set>
                                      <p:cBhvr>
                                        <p:cTn id="20" dur="1" fill="hold">
                                          <p:stCondLst>
                                            <p:cond delay="0"/>
                                          </p:stCondLst>
                                        </p:cTn>
                                        <p:tgtEl>
                                          <p:spTgt spid="3"/>
                                        </p:tgtEl>
                                        <p:attrNameLst>
                                          <p:attrName>style.visibility</p:attrName>
                                        </p:attrNameLst>
                                      </p:cBhvr>
                                      <p:to>
                                        <p:strVal val="visible"/>
                                      </p:to>
                                    </p:set>
                                    <p:animEffect transition="in" filter="barn(inVertical)">
                                      <p:cBhvr>
                                        <p:cTn id="21" dur="500"/>
                                        <p:tgtEl>
                                          <p:spTgt spid="3"/>
                                        </p:tgtEl>
                                      </p:cBhvr>
                                    </p:animEffect>
                                  </p:childTnLst>
                                </p:cTn>
                              </p:par>
                            </p:childTnLst>
                          </p:cTn>
                        </p:par>
                        <p:par>
                          <p:cTn id="22" fill="hold">
                            <p:stCondLst>
                              <p:cond delay="2500"/>
                            </p:stCondLst>
                            <p:childTnLst>
                              <p:par>
                                <p:cTn id="23" presetID="0" presetClass="entr" presetSubtype="0" fill="hold" grpId="0" nodeType="afterEffect">
                                  <p:stCondLst>
                                    <p:cond delay="0"/>
                                  </p:stCondLst>
                                  <p:iterate type="lt">
                                    <p:tmPct val="10000"/>
                                  </p:iterate>
                                  <p:childTnLst>
                                    <p:set>
                                      <p:cBhvr>
                                        <p:cTn id="24" dur="750" fill="hold">
                                          <p:stCondLst>
                                            <p:cond delay="0"/>
                                          </p:stCondLst>
                                        </p:cTn>
                                        <p:tgtEl>
                                          <p:spTgt spid="8"/>
                                        </p:tgtEl>
                                        <p:attrNameLst>
                                          <p:attrName>style.visibility</p:attrName>
                                        </p:attrNameLst>
                                      </p:cBhvr>
                                      <p:to>
                                        <p:strVal val="visible"/>
                                      </p:to>
                                    </p:set>
                                    <p:anim to="" calcmode="lin" valueType="num">
                                      <p:cBhvr>
                                        <p:cTn id="25" dur="750" fill="hold">
                                          <p:stCondLst>
                                            <p:cond delay="0"/>
                                          </p:stCondLst>
                                        </p:cTn>
                                        <p:tgtEl>
                                          <p:spTgt spid="8"/>
                                        </p:tgtEl>
                                        <p:attrNameLst>
                                          <p:attrName>ppt_h</p:attrName>
                                        </p:attrNameLst>
                                      </p:cBhvr>
                                      <p:tavLst>
                                        <p:tav tm="0" fmla="#ppt_h-#ppt_h*((1.5-1.5*$)^3-(1.5-1.5*$)^2)">
                                          <p:val>
                                            <p:strVal val="0"/>
                                          </p:val>
                                        </p:tav>
                                        <p:tav tm="100000">
                                          <p:val>
                                            <p:strVal val="1"/>
                                          </p:val>
                                        </p:tav>
                                      </p:tavLst>
                                    </p:anim>
                                    <p:anim to="" calcmode="lin" valueType="num">
                                      <p:cBhvr>
                                        <p:cTn id="26" dur="750" fill="hold">
                                          <p:stCondLst>
                                            <p:cond delay="0"/>
                                          </p:stCondLst>
                                        </p:cTn>
                                        <p:tgtEl>
                                          <p:spTgt spid="8"/>
                                        </p:tgtEl>
                                        <p:attrNameLst>
                                          <p:attrName>ppt_w</p:attrName>
                                        </p:attrNameLst>
                                      </p:cBhvr>
                                      <p:tavLst>
                                        <p:tav tm="0" fmla="#ppt_w-#ppt_w*((1.5-1.5*$)^3-(1.5-1.5*$)^2)">
                                          <p:val>
                                            <p:strVal val="0"/>
                                          </p:val>
                                        </p:tav>
                                        <p:tav tm="100000">
                                          <p:val>
                                            <p:str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D695A36F-65DE-4BA0-B27D-38DF64854EAF}"/>
              </a:ext>
            </a:extLst>
          </p:cNvPr>
          <p:cNvGrpSpPr/>
          <p:nvPr/>
        </p:nvGrpSpPr>
        <p:grpSpPr>
          <a:xfrm>
            <a:off x="3613427" y="282265"/>
            <a:ext cx="4965147" cy="609273"/>
            <a:chOff x="3613427" y="282265"/>
            <a:chExt cx="4965147" cy="609273"/>
          </a:xfrm>
        </p:grpSpPr>
        <p:pic>
          <p:nvPicPr>
            <p:cNvPr id="3" name="图片 2">
              <a:extLst>
                <a:ext uri="{FF2B5EF4-FFF2-40B4-BE49-F238E27FC236}">
                  <a16:creationId xmlns="" xmlns:a16="http://schemas.microsoft.com/office/drawing/2014/main" id="{4312625C-EC29-4849-86F1-F33EAD8EA86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V="1">
              <a:off x="3737908" y="282265"/>
              <a:ext cx="4716185" cy="609273"/>
            </a:xfrm>
            <a:prstGeom prst="rect">
              <a:avLst/>
            </a:prstGeom>
          </p:spPr>
        </p:pic>
        <p:sp>
          <p:nvSpPr>
            <p:cNvPr id="4" name="文本框 3">
              <a:extLst>
                <a:ext uri="{FF2B5EF4-FFF2-40B4-BE49-F238E27FC236}">
                  <a16:creationId xmlns="" xmlns:a16="http://schemas.microsoft.com/office/drawing/2014/main" id="{E00C5390-4740-4143-A265-94D6739F671B}"/>
                </a:ext>
              </a:extLst>
            </p:cNvPr>
            <p:cNvSpPr txBox="1"/>
            <p:nvPr/>
          </p:nvSpPr>
          <p:spPr>
            <a:xfrm>
              <a:off x="3613427" y="356888"/>
              <a:ext cx="4965147" cy="523220"/>
            </a:xfrm>
            <a:prstGeom prst="rect">
              <a:avLst/>
            </a:prstGeom>
            <a:noFill/>
            <a:effectLst>
              <a:outerShdw blurRad="50800" dist="38100" dir="8100000" algn="tr" rotWithShape="0">
                <a:prstClr val="black">
                  <a:alpha val="40000"/>
                </a:prstClr>
              </a:outerShdw>
            </a:effectLst>
          </p:spPr>
          <p:txBody>
            <a:bodyPr wrap="square" rtlCol="0">
              <a:spAutoFit/>
            </a:bodyPr>
            <a:lstStyle/>
            <a:p>
              <a:pPr algn="ctr"/>
              <a:r>
                <a:rPr lang="zh-CN" altLang="en-US" sz="2800" b="1" dirty="0">
                  <a:solidFill>
                    <a:schemeClr val="bg1"/>
                  </a:solidFill>
                  <a:latin typeface="思源黑体 CN Bold" panose="020B0800000000000000" pitchFamily="34" charset="-122"/>
                  <a:ea typeface="思源黑体 CN Bold" panose="020B0800000000000000" pitchFamily="34" charset="-122"/>
                </a:rPr>
                <a:t>“互联网</a:t>
              </a:r>
              <a:r>
                <a:rPr lang="en-US" altLang="zh-CN" sz="2800" b="1" dirty="0">
                  <a:solidFill>
                    <a:schemeClr val="bg1"/>
                  </a:solidFill>
                  <a:latin typeface="思源黑体 CN Bold" panose="020B0800000000000000" pitchFamily="34" charset="-122"/>
                  <a:ea typeface="思源黑体 CN Bold" panose="020B0800000000000000" pitchFamily="34" charset="-122"/>
                </a:rPr>
                <a:t>+”</a:t>
              </a:r>
              <a:r>
                <a:rPr lang="zh-CN" altLang="en-US" sz="2800" b="1" dirty="0">
                  <a:solidFill>
                    <a:schemeClr val="bg1"/>
                  </a:solidFill>
                  <a:latin typeface="思源黑体 CN Bold" panose="020B0800000000000000" pitchFamily="34" charset="-122"/>
                  <a:ea typeface="思源黑体 CN Bold" panose="020B0800000000000000" pitchFamily="34" charset="-122"/>
                </a:rPr>
                <a:t>产业辐射圈</a:t>
              </a:r>
            </a:p>
          </p:txBody>
        </p:sp>
      </p:grpSp>
      <p:grpSp>
        <p:nvGrpSpPr>
          <p:cNvPr id="50" name="组合 49">
            <a:extLst>
              <a:ext uri="{FF2B5EF4-FFF2-40B4-BE49-F238E27FC236}">
                <a16:creationId xmlns="" xmlns:a16="http://schemas.microsoft.com/office/drawing/2014/main" id="{8B26408D-8033-4480-BE5F-2FF3BB3739BE}"/>
              </a:ext>
            </a:extLst>
          </p:cNvPr>
          <p:cNvGrpSpPr/>
          <p:nvPr/>
        </p:nvGrpSpPr>
        <p:grpSpPr>
          <a:xfrm>
            <a:off x="3054635" y="2446266"/>
            <a:ext cx="804661" cy="805334"/>
            <a:chOff x="3590168" y="3329234"/>
            <a:chExt cx="804661" cy="805334"/>
          </a:xfrm>
        </p:grpSpPr>
        <p:sp>
          <p:nvSpPr>
            <p:cNvPr id="10" name="Oval 32">
              <a:extLst>
                <a:ext uri="{FF2B5EF4-FFF2-40B4-BE49-F238E27FC236}">
                  <a16:creationId xmlns="" xmlns:a16="http://schemas.microsoft.com/office/drawing/2014/main" id="{888EC49A-A110-489B-AECC-5DEF6403F596}"/>
                </a:ext>
              </a:extLst>
            </p:cNvPr>
            <p:cNvSpPr>
              <a:spLocks noChangeAspect="1"/>
            </p:cNvSpPr>
            <p:nvPr/>
          </p:nvSpPr>
          <p:spPr>
            <a:xfrm>
              <a:off x="3590168" y="3329234"/>
              <a:ext cx="804661" cy="805334"/>
            </a:xfrm>
            <a:prstGeom prst="ellipse">
              <a:avLst/>
            </a:prstGeom>
            <a:gradFill flip="none" rotWithShape="1">
              <a:gsLst>
                <a:gs pos="87000">
                  <a:schemeClr val="accent6">
                    <a:alpha val="40000"/>
                  </a:schemeClr>
                </a:gs>
                <a:gs pos="0">
                  <a:schemeClr val="accent3">
                    <a:alpha val="78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1" name="Oval 33">
              <a:extLst>
                <a:ext uri="{FF2B5EF4-FFF2-40B4-BE49-F238E27FC236}">
                  <a16:creationId xmlns="" xmlns:a16="http://schemas.microsoft.com/office/drawing/2014/main" id="{F9338186-4C1C-46CC-8650-ECCBD4CC2854}"/>
                </a:ext>
              </a:extLst>
            </p:cNvPr>
            <p:cNvSpPr>
              <a:spLocks noChangeAspect="1"/>
            </p:cNvSpPr>
            <p:nvPr/>
          </p:nvSpPr>
          <p:spPr>
            <a:xfrm>
              <a:off x="3683014" y="3396758"/>
              <a:ext cx="618970" cy="619488"/>
            </a:xfrm>
            <a:prstGeom prst="ellipse">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rPr>
                <a:t>1</a:t>
              </a:r>
            </a:p>
          </p:txBody>
        </p:sp>
      </p:grpSp>
      <p:grpSp>
        <p:nvGrpSpPr>
          <p:cNvPr id="12" name="组合 11">
            <a:extLst>
              <a:ext uri="{FF2B5EF4-FFF2-40B4-BE49-F238E27FC236}">
                <a16:creationId xmlns="" xmlns:a16="http://schemas.microsoft.com/office/drawing/2014/main" id="{59C800D3-9093-4B41-8418-16B1C3C28446}"/>
              </a:ext>
            </a:extLst>
          </p:cNvPr>
          <p:cNvGrpSpPr/>
          <p:nvPr/>
        </p:nvGrpSpPr>
        <p:grpSpPr>
          <a:xfrm>
            <a:off x="4390571" y="1927892"/>
            <a:ext cx="3439885" cy="3481642"/>
            <a:chOff x="4781550" y="2385932"/>
            <a:chExt cx="2628900" cy="2660812"/>
          </a:xfrm>
        </p:grpSpPr>
        <p:sp>
          <p:nvSpPr>
            <p:cNvPr id="13" name="Oval 92">
              <a:extLst>
                <a:ext uri="{FF2B5EF4-FFF2-40B4-BE49-F238E27FC236}">
                  <a16:creationId xmlns="" xmlns:a16="http://schemas.microsoft.com/office/drawing/2014/main" id="{8537BBBB-DF2C-456B-8D7D-29DF7602C773}"/>
                </a:ext>
              </a:extLst>
            </p:cNvPr>
            <p:cNvSpPr/>
            <p:nvPr/>
          </p:nvSpPr>
          <p:spPr>
            <a:xfrm>
              <a:off x="4975089" y="2595429"/>
              <a:ext cx="2241822" cy="2241817"/>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3200"/>
            </a:p>
          </p:txBody>
        </p:sp>
        <p:grpSp>
          <p:nvGrpSpPr>
            <p:cNvPr id="14" name="Group 93">
              <a:extLst>
                <a:ext uri="{FF2B5EF4-FFF2-40B4-BE49-F238E27FC236}">
                  <a16:creationId xmlns="" xmlns:a16="http://schemas.microsoft.com/office/drawing/2014/main" id="{4F5E8470-257D-41E6-9EA6-DDA3C0C8F8A8}"/>
                </a:ext>
              </a:extLst>
            </p:cNvPr>
            <p:cNvGrpSpPr/>
            <p:nvPr/>
          </p:nvGrpSpPr>
          <p:grpSpPr>
            <a:xfrm>
              <a:off x="4781550" y="2385932"/>
              <a:ext cx="2628900" cy="2660812"/>
              <a:chOff x="4943475" y="2471838"/>
              <a:chExt cx="2305050" cy="2333030"/>
            </a:xfrm>
          </p:grpSpPr>
          <p:sp>
            <p:nvSpPr>
              <p:cNvPr id="16" name="Line 699">
                <a:extLst>
                  <a:ext uri="{FF2B5EF4-FFF2-40B4-BE49-F238E27FC236}">
                    <a16:creationId xmlns="" xmlns:a16="http://schemas.microsoft.com/office/drawing/2014/main" id="{54B3AB95-60A9-496C-AC9E-279A2F3CBC25}"/>
                  </a:ext>
                </a:extLst>
              </p:cNvPr>
              <p:cNvSpPr>
                <a:spLocks noChangeShapeType="1"/>
              </p:cNvSpPr>
              <p:nvPr userDrawn="1"/>
            </p:nvSpPr>
            <p:spPr bwMode="auto">
              <a:xfrm flipH="1" flipV="1">
                <a:off x="6040910" y="2471838"/>
                <a:ext cx="622608" cy="146907"/>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17" name="Freeform 700">
                <a:extLst>
                  <a:ext uri="{FF2B5EF4-FFF2-40B4-BE49-F238E27FC236}">
                    <a16:creationId xmlns="" xmlns:a16="http://schemas.microsoft.com/office/drawing/2014/main" id="{84EA4EBD-0615-425C-8306-D05DEB4BCCDB}"/>
                  </a:ext>
                </a:extLst>
              </p:cNvPr>
              <p:cNvSpPr>
                <a:spLocks/>
              </p:cNvSpPr>
              <p:nvPr userDrawn="1"/>
            </p:nvSpPr>
            <p:spPr bwMode="auto">
              <a:xfrm>
                <a:off x="6663518" y="2618745"/>
                <a:ext cx="585007" cy="991625"/>
              </a:xfrm>
              <a:custGeom>
                <a:avLst/>
                <a:gdLst>
                  <a:gd name="T0" fmla="*/ 669 w 669"/>
                  <a:gd name="T1" fmla="*/ 1134 h 1134"/>
                  <a:gd name="T2" fmla="*/ 591 w 669"/>
                  <a:gd name="T3" fmla="*/ 550 h 1134"/>
                  <a:gd name="T4" fmla="*/ 0 w 669"/>
                  <a:gd name="T5" fmla="*/ 0 h 1134"/>
                </a:gdLst>
                <a:ahLst/>
                <a:cxnLst>
                  <a:cxn ang="0">
                    <a:pos x="T0" y="T1"/>
                  </a:cxn>
                  <a:cxn ang="0">
                    <a:pos x="T2" y="T3"/>
                  </a:cxn>
                  <a:cxn ang="0">
                    <a:pos x="T4" y="T5"/>
                  </a:cxn>
                </a:cxnLst>
                <a:rect l="0" t="0" r="r" b="b"/>
                <a:pathLst>
                  <a:path w="669" h="1134">
                    <a:moveTo>
                      <a:pt x="669" y="1134"/>
                    </a:moveTo>
                    <a:lnTo>
                      <a:pt x="591" y="550"/>
                    </a:lnTo>
                    <a:lnTo>
                      <a:pt x="0" y="0"/>
                    </a:lnTo>
                  </a:path>
                </a:pathLst>
              </a:cu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18" name="Freeform 701">
                <a:extLst>
                  <a:ext uri="{FF2B5EF4-FFF2-40B4-BE49-F238E27FC236}">
                    <a16:creationId xmlns="" xmlns:a16="http://schemas.microsoft.com/office/drawing/2014/main" id="{B1B8F272-8944-4E97-A8DB-50694F95765D}"/>
                  </a:ext>
                </a:extLst>
              </p:cNvPr>
              <p:cNvSpPr>
                <a:spLocks/>
              </p:cNvSpPr>
              <p:nvPr userDrawn="1"/>
            </p:nvSpPr>
            <p:spPr bwMode="auto">
              <a:xfrm>
                <a:off x="5547720" y="3610371"/>
                <a:ext cx="1700805" cy="1194497"/>
              </a:xfrm>
              <a:custGeom>
                <a:avLst/>
                <a:gdLst>
                  <a:gd name="T0" fmla="*/ 0 w 1945"/>
                  <a:gd name="T1" fmla="*/ 1276 h 1366"/>
                  <a:gd name="T2" fmla="*/ 830 w 1945"/>
                  <a:gd name="T3" fmla="*/ 1366 h 1366"/>
                  <a:gd name="T4" fmla="*/ 1305 w 1945"/>
                  <a:gd name="T5" fmla="*/ 1162 h 1366"/>
                  <a:gd name="T6" fmla="*/ 1804 w 1945"/>
                  <a:gd name="T7" fmla="*/ 737 h 1366"/>
                  <a:gd name="T8" fmla="*/ 1945 w 1945"/>
                  <a:gd name="T9" fmla="*/ 0 h 1366"/>
                </a:gdLst>
                <a:ahLst/>
                <a:cxnLst>
                  <a:cxn ang="0">
                    <a:pos x="T0" y="T1"/>
                  </a:cxn>
                  <a:cxn ang="0">
                    <a:pos x="T2" y="T3"/>
                  </a:cxn>
                  <a:cxn ang="0">
                    <a:pos x="T4" y="T5"/>
                  </a:cxn>
                  <a:cxn ang="0">
                    <a:pos x="T6" y="T7"/>
                  </a:cxn>
                  <a:cxn ang="0">
                    <a:pos x="T8" y="T9"/>
                  </a:cxn>
                </a:cxnLst>
                <a:rect l="0" t="0" r="r" b="b"/>
                <a:pathLst>
                  <a:path w="1945" h="1366">
                    <a:moveTo>
                      <a:pt x="0" y="1276"/>
                    </a:moveTo>
                    <a:lnTo>
                      <a:pt x="830" y="1366"/>
                    </a:lnTo>
                    <a:lnTo>
                      <a:pt x="1305" y="1162"/>
                    </a:lnTo>
                    <a:lnTo>
                      <a:pt x="1804" y="737"/>
                    </a:lnTo>
                    <a:lnTo>
                      <a:pt x="1945" y="0"/>
                    </a:lnTo>
                  </a:path>
                </a:pathLst>
              </a:custGeom>
              <a:noFill/>
              <a:ln w="0">
                <a:solidFill>
                  <a:schemeClr val="bg1">
                    <a:lumMod val="75000"/>
                    <a:alpha val="50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19" name="Line 702">
                <a:extLst>
                  <a:ext uri="{FF2B5EF4-FFF2-40B4-BE49-F238E27FC236}">
                    <a16:creationId xmlns="" xmlns:a16="http://schemas.microsoft.com/office/drawing/2014/main" id="{07D1D7CA-8658-4AC5-BAF1-81B208D8B0EB}"/>
                  </a:ext>
                </a:extLst>
              </p:cNvPr>
              <p:cNvSpPr>
                <a:spLocks noChangeShapeType="1"/>
              </p:cNvSpPr>
              <p:nvPr userDrawn="1"/>
            </p:nvSpPr>
            <p:spPr bwMode="auto">
              <a:xfrm>
                <a:off x="5035293" y="4072080"/>
                <a:ext cx="512427" cy="654088"/>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20" name="Freeform 703">
                <a:extLst>
                  <a:ext uri="{FF2B5EF4-FFF2-40B4-BE49-F238E27FC236}">
                    <a16:creationId xmlns="" xmlns:a16="http://schemas.microsoft.com/office/drawing/2014/main" id="{EDFD00AA-14F3-4A04-8D86-A63C0E23EE1B}"/>
                  </a:ext>
                </a:extLst>
              </p:cNvPr>
              <p:cNvSpPr>
                <a:spLocks/>
              </p:cNvSpPr>
              <p:nvPr userDrawn="1"/>
            </p:nvSpPr>
            <p:spPr bwMode="auto">
              <a:xfrm>
                <a:off x="4943475" y="3120626"/>
                <a:ext cx="91819" cy="951455"/>
              </a:xfrm>
              <a:custGeom>
                <a:avLst/>
                <a:gdLst>
                  <a:gd name="T0" fmla="*/ 609 w 609"/>
                  <a:gd name="T1" fmla="*/ 0 h 1611"/>
                  <a:gd name="T2" fmla="*/ 592 w 609"/>
                  <a:gd name="T3" fmla="*/ 5 h 1611"/>
                  <a:gd name="T4" fmla="*/ 313 w 609"/>
                  <a:gd name="T5" fmla="*/ 392 h 1611"/>
                  <a:gd name="T6" fmla="*/ 52 w 609"/>
                  <a:gd name="T7" fmla="*/ 523 h 1611"/>
                  <a:gd name="T8" fmla="*/ 0 w 609"/>
                  <a:gd name="T9" fmla="*/ 1132 h 1611"/>
                  <a:gd name="T10" fmla="*/ 105 w 609"/>
                  <a:gd name="T11" fmla="*/ 1611 h 1611"/>
                  <a:gd name="connsiteX0" fmla="*/ 10000 w 10018"/>
                  <a:gd name="connsiteY0" fmla="*/ 0 h 10000"/>
                  <a:gd name="connsiteX1" fmla="*/ 10018 w 10018"/>
                  <a:gd name="connsiteY1" fmla="*/ 1358 h 10000"/>
                  <a:gd name="connsiteX2" fmla="*/ 5140 w 10018"/>
                  <a:gd name="connsiteY2" fmla="*/ 2433 h 10000"/>
                  <a:gd name="connsiteX3" fmla="*/ 854 w 10018"/>
                  <a:gd name="connsiteY3" fmla="*/ 3246 h 10000"/>
                  <a:gd name="connsiteX4" fmla="*/ 0 w 10018"/>
                  <a:gd name="connsiteY4" fmla="*/ 7027 h 10000"/>
                  <a:gd name="connsiteX5" fmla="*/ 1724 w 10018"/>
                  <a:gd name="connsiteY5" fmla="*/ 10000 h 10000"/>
                  <a:gd name="connsiteX0" fmla="*/ 12868 w 12868"/>
                  <a:gd name="connsiteY0" fmla="*/ 0 h 9028"/>
                  <a:gd name="connsiteX1" fmla="*/ 10018 w 12868"/>
                  <a:gd name="connsiteY1" fmla="*/ 386 h 9028"/>
                  <a:gd name="connsiteX2" fmla="*/ 5140 w 12868"/>
                  <a:gd name="connsiteY2" fmla="*/ 1461 h 9028"/>
                  <a:gd name="connsiteX3" fmla="*/ 854 w 12868"/>
                  <a:gd name="connsiteY3" fmla="*/ 2274 h 9028"/>
                  <a:gd name="connsiteX4" fmla="*/ 0 w 12868"/>
                  <a:gd name="connsiteY4" fmla="*/ 6055 h 9028"/>
                  <a:gd name="connsiteX5" fmla="*/ 1724 w 12868"/>
                  <a:gd name="connsiteY5" fmla="*/ 9028 h 9028"/>
                  <a:gd name="connsiteX0" fmla="*/ 7785 w 7785"/>
                  <a:gd name="connsiteY0" fmla="*/ 0 h 9572"/>
                  <a:gd name="connsiteX1" fmla="*/ 3994 w 7785"/>
                  <a:gd name="connsiteY1" fmla="*/ 1190 h 9572"/>
                  <a:gd name="connsiteX2" fmla="*/ 664 w 7785"/>
                  <a:gd name="connsiteY2" fmla="*/ 2091 h 9572"/>
                  <a:gd name="connsiteX3" fmla="*/ 0 w 7785"/>
                  <a:gd name="connsiteY3" fmla="*/ 6279 h 9572"/>
                  <a:gd name="connsiteX4" fmla="*/ 1340 w 7785"/>
                  <a:gd name="connsiteY4" fmla="*/ 9572 h 9572"/>
                  <a:gd name="connsiteX0" fmla="*/ 5130 w 5130"/>
                  <a:gd name="connsiteY0" fmla="*/ 0 h 8757"/>
                  <a:gd name="connsiteX1" fmla="*/ 853 w 5130"/>
                  <a:gd name="connsiteY1" fmla="*/ 941 h 8757"/>
                  <a:gd name="connsiteX2" fmla="*/ 0 w 5130"/>
                  <a:gd name="connsiteY2" fmla="*/ 5317 h 8757"/>
                  <a:gd name="connsiteX3" fmla="*/ 1721 w 5130"/>
                  <a:gd name="connsiteY3" fmla="*/ 8757 h 8757"/>
                  <a:gd name="connsiteX0" fmla="*/ 1663 w 3355"/>
                  <a:gd name="connsiteY0" fmla="*/ 0 h 8925"/>
                  <a:gd name="connsiteX1" fmla="*/ 0 w 3355"/>
                  <a:gd name="connsiteY1" fmla="*/ 4997 h 8925"/>
                  <a:gd name="connsiteX2" fmla="*/ 3355 w 3355"/>
                  <a:gd name="connsiteY2" fmla="*/ 8925 h 8925"/>
                </a:gdLst>
                <a:ahLst/>
                <a:cxnLst>
                  <a:cxn ang="0">
                    <a:pos x="connsiteX0" y="connsiteY0"/>
                  </a:cxn>
                  <a:cxn ang="0">
                    <a:pos x="connsiteX1" y="connsiteY1"/>
                  </a:cxn>
                  <a:cxn ang="0">
                    <a:pos x="connsiteX2" y="connsiteY2"/>
                  </a:cxn>
                </a:cxnLst>
                <a:rect l="l" t="t" r="r" b="b"/>
                <a:pathLst>
                  <a:path w="3355" h="8925">
                    <a:moveTo>
                      <a:pt x="1663" y="0"/>
                    </a:moveTo>
                    <a:lnTo>
                      <a:pt x="0" y="4997"/>
                    </a:lnTo>
                    <a:lnTo>
                      <a:pt x="3355" y="8925"/>
                    </a:lnTo>
                  </a:path>
                </a:pathLst>
              </a:custGeom>
              <a:noFill/>
              <a:ln w="0">
                <a:solidFill>
                  <a:schemeClr val="bg1">
                    <a:lumMod val="75000"/>
                    <a:alpha val="50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21" name="Line 704">
                <a:extLst>
                  <a:ext uri="{FF2B5EF4-FFF2-40B4-BE49-F238E27FC236}">
                    <a16:creationId xmlns="" xmlns:a16="http://schemas.microsoft.com/office/drawing/2014/main" id="{D12AB2A1-F25D-41FD-934C-E98A68A6B697}"/>
                  </a:ext>
                </a:extLst>
              </p:cNvPr>
              <p:cNvSpPr>
                <a:spLocks noChangeShapeType="1"/>
              </p:cNvSpPr>
              <p:nvPr userDrawn="1"/>
            </p:nvSpPr>
            <p:spPr bwMode="auto">
              <a:xfrm flipH="1">
                <a:off x="5476016" y="2471838"/>
                <a:ext cx="564894" cy="191505"/>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22" name="Freeform 705">
                <a:extLst>
                  <a:ext uri="{FF2B5EF4-FFF2-40B4-BE49-F238E27FC236}">
                    <a16:creationId xmlns="" xmlns:a16="http://schemas.microsoft.com/office/drawing/2014/main" id="{FD582EA1-1318-4300-B69C-C354D9E143DE}"/>
                  </a:ext>
                </a:extLst>
              </p:cNvPr>
              <p:cNvSpPr>
                <a:spLocks/>
              </p:cNvSpPr>
              <p:nvPr userDrawn="1"/>
            </p:nvSpPr>
            <p:spPr bwMode="auto">
              <a:xfrm>
                <a:off x="5476839" y="2602150"/>
                <a:ext cx="1189611" cy="66406"/>
              </a:xfrm>
              <a:custGeom>
                <a:avLst/>
                <a:gdLst>
                  <a:gd name="T0" fmla="*/ 0 w 1375"/>
                  <a:gd name="T1" fmla="*/ 69 h 119"/>
                  <a:gd name="T2" fmla="*/ 0 w 1375"/>
                  <a:gd name="T3" fmla="*/ 69 h 119"/>
                  <a:gd name="T4" fmla="*/ 681 w 1375"/>
                  <a:gd name="T5" fmla="*/ 0 h 119"/>
                  <a:gd name="T6" fmla="*/ 681 w 1375"/>
                  <a:gd name="T7" fmla="*/ 0 h 119"/>
                  <a:gd name="T8" fmla="*/ 1375 w 1375"/>
                  <a:gd name="T9" fmla="*/ 13 h 119"/>
                  <a:gd name="T10" fmla="*/ 1279 w 1375"/>
                  <a:gd name="T11" fmla="*/ 119 h 119"/>
                  <a:gd name="connsiteX0" fmla="*/ 0 w 10000"/>
                  <a:gd name="connsiteY0" fmla="*/ 5798 h 12759"/>
                  <a:gd name="connsiteX1" fmla="*/ 0 w 10000"/>
                  <a:gd name="connsiteY1" fmla="*/ 5798 h 12759"/>
                  <a:gd name="connsiteX2" fmla="*/ 4953 w 10000"/>
                  <a:gd name="connsiteY2" fmla="*/ 0 h 12759"/>
                  <a:gd name="connsiteX3" fmla="*/ 4953 w 10000"/>
                  <a:gd name="connsiteY3" fmla="*/ 0 h 12759"/>
                  <a:gd name="connsiteX4" fmla="*/ 10000 w 10000"/>
                  <a:gd name="connsiteY4" fmla="*/ 1092 h 12759"/>
                  <a:gd name="connsiteX5" fmla="*/ 9413 w 10000"/>
                  <a:gd name="connsiteY5" fmla="*/ 12759 h 12759"/>
                  <a:gd name="connsiteX0" fmla="*/ 0 w 10000"/>
                  <a:gd name="connsiteY0" fmla="*/ 5798 h 5798"/>
                  <a:gd name="connsiteX1" fmla="*/ 0 w 10000"/>
                  <a:gd name="connsiteY1" fmla="*/ 5798 h 5798"/>
                  <a:gd name="connsiteX2" fmla="*/ 4953 w 10000"/>
                  <a:gd name="connsiteY2" fmla="*/ 0 h 5798"/>
                  <a:gd name="connsiteX3" fmla="*/ 4953 w 10000"/>
                  <a:gd name="connsiteY3" fmla="*/ 0 h 5798"/>
                  <a:gd name="connsiteX4" fmla="*/ 10000 w 10000"/>
                  <a:gd name="connsiteY4" fmla="*/ 1092 h 57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5798">
                    <a:moveTo>
                      <a:pt x="0" y="5798"/>
                    </a:moveTo>
                    <a:lnTo>
                      <a:pt x="0" y="5798"/>
                    </a:lnTo>
                    <a:lnTo>
                      <a:pt x="4953" y="0"/>
                    </a:lnTo>
                    <a:lnTo>
                      <a:pt x="4953" y="0"/>
                    </a:lnTo>
                    <a:lnTo>
                      <a:pt x="10000" y="1092"/>
                    </a:lnTo>
                  </a:path>
                </a:pathLst>
              </a:custGeom>
              <a:noFill/>
              <a:ln w="0">
                <a:solidFill>
                  <a:schemeClr val="bg1">
                    <a:lumMod val="75000"/>
                    <a:alpha val="50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23" name="Freeform 706">
                <a:extLst>
                  <a:ext uri="{FF2B5EF4-FFF2-40B4-BE49-F238E27FC236}">
                    <a16:creationId xmlns="" xmlns:a16="http://schemas.microsoft.com/office/drawing/2014/main" id="{2E11DDAE-FDB3-4FB7-B8A6-91E9349D33B4}"/>
                  </a:ext>
                </a:extLst>
              </p:cNvPr>
              <p:cNvSpPr>
                <a:spLocks/>
              </p:cNvSpPr>
              <p:nvPr userDrawn="1"/>
            </p:nvSpPr>
            <p:spPr bwMode="auto">
              <a:xfrm>
                <a:off x="5392068" y="3704811"/>
                <a:ext cx="155652" cy="1021357"/>
              </a:xfrm>
              <a:custGeom>
                <a:avLst/>
                <a:gdLst>
                  <a:gd name="T0" fmla="*/ 0 w 178"/>
                  <a:gd name="T1" fmla="*/ 0 h 1168"/>
                  <a:gd name="T2" fmla="*/ 144 w 178"/>
                  <a:gd name="T3" fmla="*/ 792 h 1168"/>
                  <a:gd name="T4" fmla="*/ 178 w 178"/>
                  <a:gd name="T5" fmla="*/ 1168 h 1168"/>
                </a:gdLst>
                <a:ahLst/>
                <a:cxnLst>
                  <a:cxn ang="0">
                    <a:pos x="T0" y="T1"/>
                  </a:cxn>
                  <a:cxn ang="0">
                    <a:pos x="T2" y="T3"/>
                  </a:cxn>
                  <a:cxn ang="0">
                    <a:pos x="T4" y="T5"/>
                  </a:cxn>
                </a:cxnLst>
                <a:rect l="0" t="0" r="r" b="b"/>
                <a:pathLst>
                  <a:path w="178" h="1168">
                    <a:moveTo>
                      <a:pt x="0" y="0"/>
                    </a:moveTo>
                    <a:lnTo>
                      <a:pt x="144" y="792"/>
                    </a:lnTo>
                    <a:lnTo>
                      <a:pt x="178" y="1168"/>
                    </a:lnTo>
                  </a:path>
                </a:pathLst>
              </a:custGeom>
              <a:noFill/>
              <a:ln w="0">
                <a:solidFill>
                  <a:schemeClr val="bg1">
                    <a:lumMod val="75000"/>
                    <a:alpha val="50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24" name="Freeform 707">
                <a:extLst>
                  <a:ext uri="{FF2B5EF4-FFF2-40B4-BE49-F238E27FC236}">
                    <a16:creationId xmlns="" xmlns:a16="http://schemas.microsoft.com/office/drawing/2014/main" id="{3CFCE7D9-70E4-4BA9-88F8-DD4815FE88C9}"/>
                  </a:ext>
                </a:extLst>
              </p:cNvPr>
              <p:cNvSpPr>
                <a:spLocks/>
              </p:cNvSpPr>
              <p:nvPr userDrawn="1"/>
            </p:nvSpPr>
            <p:spPr bwMode="auto">
              <a:xfrm>
                <a:off x="5392068" y="2667715"/>
                <a:ext cx="115427" cy="1037097"/>
              </a:xfrm>
              <a:custGeom>
                <a:avLst/>
                <a:gdLst>
                  <a:gd name="T0" fmla="*/ 79 w 132"/>
                  <a:gd name="T1" fmla="*/ 0 h 1186"/>
                  <a:gd name="T2" fmla="*/ 132 w 132"/>
                  <a:gd name="T3" fmla="*/ 368 h 1186"/>
                  <a:gd name="T4" fmla="*/ 0 w 132"/>
                  <a:gd name="T5" fmla="*/ 1186 h 1186"/>
                </a:gdLst>
                <a:ahLst/>
                <a:cxnLst>
                  <a:cxn ang="0">
                    <a:pos x="T0" y="T1"/>
                  </a:cxn>
                  <a:cxn ang="0">
                    <a:pos x="T2" y="T3"/>
                  </a:cxn>
                  <a:cxn ang="0">
                    <a:pos x="T4" y="T5"/>
                  </a:cxn>
                </a:cxnLst>
                <a:rect l="0" t="0" r="r" b="b"/>
                <a:pathLst>
                  <a:path w="132" h="1186">
                    <a:moveTo>
                      <a:pt x="79" y="0"/>
                    </a:moveTo>
                    <a:lnTo>
                      <a:pt x="132" y="368"/>
                    </a:lnTo>
                    <a:lnTo>
                      <a:pt x="0" y="1186"/>
                    </a:lnTo>
                  </a:path>
                </a:pathLst>
              </a:custGeom>
              <a:noFill/>
              <a:ln w="0">
                <a:solidFill>
                  <a:schemeClr val="bg1">
                    <a:lumMod val="75000"/>
                    <a:alpha val="50000"/>
                  </a:schemeClr>
                </a:solidFill>
                <a:prstDash val="solid"/>
                <a:round/>
                <a:headEnd type="none"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25" name="Freeform 708">
                <a:extLst>
                  <a:ext uri="{FF2B5EF4-FFF2-40B4-BE49-F238E27FC236}">
                    <a16:creationId xmlns="" xmlns:a16="http://schemas.microsoft.com/office/drawing/2014/main" id="{3AF26656-1A0C-4AAC-BC96-61F6F33C94D6}"/>
                  </a:ext>
                </a:extLst>
              </p:cNvPr>
              <p:cNvSpPr>
                <a:spLocks/>
              </p:cNvSpPr>
              <p:nvPr userDrawn="1"/>
            </p:nvSpPr>
            <p:spPr bwMode="auto">
              <a:xfrm>
                <a:off x="6011178" y="4143784"/>
                <a:ext cx="262346" cy="661084"/>
              </a:xfrm>
              <a:custGeom>
                <a:avLst/>
                <a:gdLst>
                  <a:gd name="T0" fmla="*/ 0 w 398"/>
                  <a:gd name="T1" fmla="*/ 0 h 756"/>
                  <a:gd name="T2" fmla="*/ 219 w 398"/>
                  <a:gd name="T3" fmla="*/ 591 h 756"/>
                  <a:gd name="T4" fmla="*/ 300 w 398"/>
                  <a:gd name="T5" fmla="*/ 756 h 756"/>
                  <a:gd name="T6" fmla="*/ 398 w 398"/>
                  <a:gd name="T7" fmla="*/ 595 h 756"/>
                  <a:gd name="connsiteX0" fmla="*/ 0 w 13102"/>
                  <a:gd name="connsiteY0" fmla="*/ 0 h 10000"/>
                  <a:gd name="connsiteX1" fmla="*/ 5503 w 13102"/>
                  <a:gd name="connsiteY1" fmla="*/ 7817 h 10000"/>
                  <a:gd name="connsiteX2" fmla="*/ 7538 w 13102"/>
                  <a:gd name="connsiteY2" fmla="*/ 10000 h 10000"/>
                  <a:gd name="connsiteX3" fmla="*/ 13102 w 13102"/>
                  <a:gd name="connsiteY3" fmla="*/ 9384 h 10000"/>
                  <a:gd name="connsiteX0" fmla="*/ 0 w 7538"/>
                  <a:gd name="connsiteY0" fmla="*/ 0 h 10000"/>
                  <a:gd name="connsiteX1" fmla="*/ 5503 w 7538"/>
                  <a:gd name="connsiteY1" fmla="*/ 7817 h 10000"/>
                  <a:gd name="connsiteX2" fmla="*/ 7538 w 7538"/>
                  <a:gd name="connsiteY2" fmla="*/ 10000 h 10000"/>
                </a:gdLst>
                <a:ahLst/>
                <a:cxnLst>
                  <a:cxn ang="0">
                    <a:pos x="connsiteX0" y="connsiteY0"/>
                  </a:cxn>
                  <a:cxn ang="0">
                    <a:pos x="connsiteX1" y="connsiteY1"/>
                  </a:cxn>
                  <a:cxn ang="0">
                    <a:pos x="connsiteX2" y="connsiteY2"/>
                  </a:cxn>
                </a:cxnLst>
                <a:rect l="l" t="t" r="r" b="b"/>
                <a:pathLst>
                  <a:path w="7538" h="10000">
                    <a:moveTo>
                      <a:pt x="0" y="0"/>
                    </a:moveTo>
                    <a:lnTo>
                      <a:pt x="5503" y="7817"/>
                    </a:lnTo>
                    <a:lnTo>
                      <a:pt x="7538" y="10000"/>
                    </a:lnTo>
                  </a:path>
                </a:pathLst>
              </a:custGeom>
              <a:noFill/>
              <a:ln w="0">
                <a:solidFill>
                  <a:schemeClr val="bg1">
                    <a:lumMod val="75000"/>
                    <a:alpha val="50000"/>
                  </a:schemeClr>
                </a:soli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26" name="Freeform 709">
                <a:extLst>
                  <a:ext uri="{FF2B5EF4-FFF2-40B4-BE49-F238E27FC236}">
                    <a16:creationId xmlns="" xmlns:a16="http://schemas.microsoft.com/office/drawing/2014/main" id="{CED7E321-5FB2-496D-8795-8045A5FCED02}"/>
                  </a:ext>
                </a:extLst>
              </p:cNvPr>
              <p:cNvSpPr>
                <a:spLocks/>
              </p:cNvSpPr>
              <p:nvPr userDrawn="1"/>
            </p:nvSpPr>
            <p:spPr bwMode="auto">
              <a:xfrm>
                <a:off x="6011179" y="2607378"/>
                <a:ext cx="288568" cy="1536408"/>
              </a:xfrm>
              <a:custGeom>
                <a:avLst/>
                <a:gdLst>
                  <a:gd name="T0" fmla="*/ 52 w 330"/>
                  <a:gd name="T1" fmla="*/ 0 h 1757"/>
                  <a:gd name="T2" fmla="*/ 330 w 330"/>
                  <a:gd name="T3" fmla="*/ 664 h 1757"/>
                  <a:gd name="T4" fmla="*/ 0 w 330"/>
                  <a:gd name="T5" fmla="*/ 1757 h 1757"/>
                </a:gdLst>
                <a:ahLst/>
                <a:cxnLst>
                  <a:cxn ang="0">
                    <a:pos x="T0" y="T1"/>
                  </a:cxn>
                  <a:cxn ang="0">
                    <a:pos x="T2" y="T3"/>
                  </a:cxn>
                  <a:cxn ang="0">
                    <a:pos x="T4" y="T5"/>
                  </a:cxn>
                </a:cxnLst>
                <a:rect l="0" t="0" r="r" b="b"/>
                <a:pathLst>
                  <a:path w="330" h="1757">
                    <a:moveTo>
                      <a:pt x="52" y="0"/>
                    </a:moveTo>
                    <a:lnTo>
                      <a:pt x="330" y="664"/>
                    </a:lnTo>
                    <a:lnTo>
                      <a:pt x="0" y="1757"/>
                    </a:lnTo>
                  </a:path>
                </a:pathLst>
              </a:cu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27" name="Line 710">
                <a:extLst>
                  <a:ext uri="{FF2B5EF4-FFF2-40B4-BE49-F238E27FC236}">
                    <a16:creationId xmlns="" xmlns:a16="http://schemas.microsoft.com/office/drawing/2014/main" id="{5E6AAA2E-2B1E-43A7-AE21-34EFACBECBFD}"/>
                  </a:ext>
                </a:extLst>
              </p:cNvPr>
              <p:cNvSpPr>
                <a:spLocks noChangeShapeType="1"/>
              </p:cNvSpPr>
              <p:nvPr userDrawn="1"/>
            </p:nvSpPr>
            <p:spPr bwMode="auto">
              <a:xfrm>
                <a:off x="6040910" y="2471838"/>
                <a:ext cx="15740" cy="135540"/>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28" name="Line 711">
                <a:extLst>
                  <a:ext uri="{FF2B5EF4-FFF2-40B4-BE49-F238E27FC236}">
                    <a16:creationId xmlns="" xmlns:a16="http://schemas.microsoft.com/office/drawing/2014/main" id="{3878E993-5904-456B-BD39-294E82942952}"/>
                  </a:ext>
                </a:extLst>
              </p:cNvPr>
              <p:cNvSpPr>
                <a:spLocks noChangeShapeType="1"/>
              </p:cNvSpPr>
              <p:nvPr userDrawn="1"/>
            </p:nvSpPr>
            <p:spPr bwMode="auto">
              <a:xfrm flipH="1">
                <a:off x="4988947" y="2662397"/>
                <a:ext cx="481831" cy="458282"/>
              </a:xfrm>
              <a:prstGeom prst="line">
                <a:avLst/>
              </a:prstGeom>
              <a:noFill/>
              <a:ln w="0">
                <a:solidFill>
                  <a:schemeClr val="bg1">
                    <a:lumMod val="75000"/>
                    <a:alpha val="50000"/>
                  </a:schemeClr>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29" name="Line 712">
                <a:extLst>
                  <a:ext uri="{FF2B5EF4-FFF2-40B4-BE49-F238E27FC236}">
                    <a16:creationId xmlns="" xmlns:a16="http://schemas.microsoft.com/office/drawing/2014/main" id="{9A3C0CE2-2387-4397-B554-D9C876DC3FA1}"/>
                  </a:ext>
                </a:extLst>
              </p:cNvPr>
              <p:cNvSpPr>
                <a:spLocks noChangeShapeType="1"/>
              </p:cNvSpPr>
              <p:nvPr userDrawn="1"/>
            </p:nvSpPr>
            <p:spPr bwMode="auto">
              <a:xfrm flipH="1" flipV="1">
                <a:off x="7112111" y="3548285"/>
                <a:ext cx="136414" cy="62086"/>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30" name="Line 713">
                <a:extLst>
                  <a:ext uri="{FF2B5EF4-FFF2-40B4-BE49-F238E27FC236}">
                    <a16:creationId xmlns="" xmlns:a16="http://schemas.microsoft.com/office/drawing/2014/main" id="{5DE4FF42-09B8-45FE-8D1F-917D00FDA38A}"/>
                  </a:ext>
                </a:extLst>
              </p:cNvPr>
              <p:cNvSpPr>
                <a:spLocks noChangeShapeType="1"/>
              </p:cNvSpPr>
              <p:nvPr userDrawn="1"/>
            </p:nvSpPr>
            <p:spPr bwMode="auto">
              <a:xfrm flipH="1" flipV="1">
                <a:off x="6657687" y="2619538"/>
                <a:ext cx="155361" cy="404078"/>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31" name="Line 714">
                <a:extLst>
                  <a:ext uri="{FF2B5EF4-FFF2-40B4-BE49-F238E27FC236}">
                    <a16:creationId xmlns="" xmlns:a16="http://schemas.microsoft.com/office/drawing/2014/main" id="{3C37DFAE-13FE-4CA2-ACE2-2B25FFB8B798}"/>
                  </a:ext>
                </a:extLst>
              </p:cNvPr>
              <p:cNvSpPr>
                <a:spLocks noChangeShapeType="1"/>
              </p:cNvSpPr>
              <p:nvPr userDrawn="1"/>
            </p:nvSpPr>
            <p:spPr bwMode="auto">
              <a:xfrm flipH="1" flipV="1">
                <a:off x="6813049" y="3023616"/>
                <a:ext cx="299062" cy="524670"/>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32" name="Line 715">
                <a:extLst>
                  <a:ext uri="{FF2B5EF4-FFF2-40B4-BE49-F238E27FC236}">
                    <a16:creationId xmlns="" xmlns:a16="http://schemas.microsoft.com/office/drawing/2014/main" id="{873E7BA1-BAF0-45DE-BB81-CCCA107602D3}"/>
                  </a:ext>
                </a:extLst>
              </p:cNvPr>
              <p:cNvSpPr>
                <a:spLocks noChangeShapeType="1"/>
              </p:cNvSpPr>
              <p:nvPr userDrawn="1"/>
            </p:nvSpPr>
            <p:spPr bwMode="auto">
              <a:xfrm flipH="1" flipV="1">
                <a:off x="7112111" y="3548285"/>
                <a:ext cx="13116" cy="706554"/>
              </a:xfrm>
              <a:prstGeom prst="line">
                <a:avLst/>
              </a:prstGeom>
              <a:noFill/>
              <a:ln w="0">
                <a:solidFill>
                  <a:schemeClr val="bg1">
                    <a:lumMod val="75000"/>
                    <a:alpha val="50000"/>
                  </a:schemeClr>
                </a:solidFill>
                <a:prstDash val="solid"/>
                <a:round/>
                <a:headEnd type="oval"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33" name="Freeform 716">
                <a:extLst>
                  <a:ext uri="{FF2B5EF4-FFF2-40B4-BE49-F238E27FC236}">
                    <a16:creationId xmlns="" xmlns:a16="http://schemas.microsoft.com/office/drawing/2014/main" id="{FF2C35C3-E5B9-4EA1-9A3E-2558C734A5E0}"/>
                  </a:ext>
                </a:extLst>
              </p:cNvPr>
              <p:cNvSpPr>
                <a:spLocks/>
              </p:cNvSpPr>
              <p:nvPr userDrawn="1"/>
            </p:nvSpPr>
            <p:spPr bwMode="auto">
              <a:xfrm>
                <a:off x="6011179" y="4143785"/>
                <a:ext cx="1114049" cy="210743"/>
              </a:xfrm>
              <a:custGeom>
                <a:avLst/>
                <a:gdLst>
                  <a:gd name="T0" fmla="*/ 0 w 1274"/>
                  <a:gd name="T1" fmla="*/ 0 h 241"/>
                  <a:gd name="T2" fmla="*/ 909 w 1274"/>
                  <a:gd name="T3" fmla="*/ 241 h 241"/>
                  <a:gd name="T4" fmla="*/ 1274 w 1274"/>
                  <a:gd name="T5" fmla="*/ 127 h 241"/>
                </a:gdLst>
                <a:ahLst/>
                <a:cxnLst>
                  <a:cxn ang="0">
                    <a:pos x="T0" y="T1"/>
                  </a:cxn>
                  <a:cxn ang="0">
                    <a:pos x="T2" y="T3"/>
                  </a:cxn>
                  <a:cxn ang="0">
                    <a:pos x="T4" y="T5"/>
                  </a:cxn>
                </a:cxnLst>
                <a:rect l="0" t="0" r="r" b="b"/>
                <a:pathLst>
                  <a:path w="1274" h="241">
                    <a:moveTo>
                      <a:pt x="0" y="0"/>
                    </a:moveTo>
                    <a:lnTo>
                      <a:pt x="909" y="241"/>
                    </a:lnTo>
                    <a:lnTo>
                      <a:pt x="1274" y="127"/>
                    </a:lnTo>
                  </a:path>
                </a:pathLst>
              </a:cu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34" name="Line 717">
                <a:extLst>
                  <a:ext uri="{FF2B5EF4-FFF2-40B4-BE49-F238E27FC236}">
                    <a16:creationId xmlns="" xmlns:a16="http://schemas.microsoft.com/office/drawing/2014/main" id="{0C81A501-5497-493C-A48E-798B4E29894D}"/>
                  </a:ext>
                </a:extLst>
              </p:cNvPr>
              <p:cNvSpPr>
                <a:spLocks noChangeShapeType="1"/>
              </p:cNvSpPr>
              <p:nvPr userDrawn="1"/>
            </p:nvSpPr>
            <p:spPr bwMode="auto">
              <a:xfrm>
                <a:off x="5392068" y="3704811"/>
                <a:ext cx="619110" cy="438974"/>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35" name="Line 718">
                <a:extLst>
                  <a:ext uri="{FF2B5EF4-FFF2-40B4-BE49-F238E27FC236}">
                    <a16:creationId xmlns="" xmlns:a16="http://schemas.microsoft.com/office/drawing/2014/main" id="{F54F21B5-CA9A-41AC-972E-8A983A5BE60D}"/>
                  </a:ext>
                </a:extLst>
              </p:cNvPr>
              <p:cNvSpPr>
                <a:spLocks noChangeShapeType="1"/>
              </p:cNvSpPr>
              <p:nvPr userDrawn="1"/>
            </p:nvSpPr>
            <p:spPr bwMode="auto">
              <a:xfrm>
                <a:off x="4988947" y="3120679"/>
                <a:ext cx="403121" cy="584132"/>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36" name="Line 719">
                <a:extLst>
                  <a:ext uri="{FF2B5EF4-FFF2-40B4-BE49-F238E27FC236}">
                    <a16:creationId xmlns="" xmlns:a16="http://schemas.microsoft.com/office/drawing/2014/main" id="{2F75B4AE-3B55-48FA-BE0D-1727B50B67A7}"/>
                  </a:ext>
                </a:extLst>
              </p:cNvPr>
              <p:cNvSpPr>
                <a:spLocks noChangeShapeType="1"/>
              </p:cNvSpPr>
              <p:nvPr userDrawn="1"/>
            </p:nvSpPr>
            <p:spPr bwMode="auto">
              <a:xfrm flipH="1">
                <a:off x="4988947" y="2989512"/>
                <a:ext cx="518549" cy="131167"/>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37" name="Line 720">
                <a:extLst>
                  <a:ext uri="{FF2B5EF4-FFF2-40B4-BE49-F238E27FC236}">
                    <a16:creationId xmlns="" xmlns:a16="http://schemas.microsoft.com/office/drawing/2014/main" id="{889BFD6B-FAE2-4218-B7B1-A1BDEA5E97BA}"/>
                  </a:ext>
                </a:extLst>
              </p:cNvPr>
              <p:cNvSpPr>
                <a:spLocks noChangeShapeType="1"/>
              </p:cNvSpPr>
              <p:nvPr userDrawn="1"/>
            </p:nvSpPr>
            <p:spPr bwMode="auto">
              <a:xfrm flipH="1">
                <a:off x="5507496" y="2607378"/>
                <a:ext cx="549154" cy="382135"/>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38" name="Line 721">
                <a:extLst>
                  <a:ext uri="{FF2B5EF4-FFF2-40B4-BE49-F238E27FC236}">
                    <a16:creationId xmlns="" xmlns:a16="http://schemas.microsoft.com/office/drawing/2014/main" id="{0AE75408-563D-45F5-AC65-6A0B3F37B559}"/>
                  </a:ext>
                </a:extLst>
              </p:cNvPr>
              <p:cNvSpPr>
                <a:spLocks noChangeShapeType="1"/>
              </p:cNvSpPr>
              <p:nvPr userDrawn="1"/>
            </p:nvSpPr>
            <p:spPr bwMode="auto">
              <a:xfrm flipH="1" flipV="1">
                <a:off x="6056650" y="2607378"/>
                <a:ext cx="756399" cy="416238"/>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39" name="Freeform 722">
                <a:extLst>
                  <a:ext uri="{FF2B5EF4-FFF2-40B4-BE49-F238E27FC236}">
                    <a16:creationId xmlns="" xmlns:a16="http://schemas.microsoft.com/office/drawing/2014/main" id="{5F18EAF0-D5F2-4A9F-A474-F8D0B7FD1004}"/>
                  </a:ext>
                </a:extLst>
              </p:cNvPr>
              <p:cNvSpPr>
                <a:spLocks/>
              </p:cNvSpPr>
              <p:nvPr userDrawn="1"/>
            </p:nvSpPr>
            <p:spPr bwMode="auto">
              <a:xfrm>
                <a:off x="6813049" y="3023616"/>
                <a:ext cx="367269" cy="511553"/>
              </a:xfrm>
              <a:custGeom>
                <a:avLst/>
                <a:gdLst>
                  <a:gd name="T0" fmla="*/ 344 w 420"/>
                  <a:gd name="T1" fmla="*/ 585 h 585"/>
                  <a:gd name="T2" fmla="*/ 420 w 420"/>
                  <a:gd name="T3" fmla="*/ 87 h 585"/>
                  <a:gd name="T4" fmla="*/ 0 w 420"/>
                  <a:gd name="T5" fmla="*/ 0 h 585"/>
                </a:gdLst>
                <a:ahLst/>
                <a:cxnLst>
                  <a:cxn ang="0">
                    <a:pos x="T0" y="T1"/>
                  </a:cxn>
                  <a:cxn ang="0">
                    <a:pos x="T2" y="T3"/>
                  </a:cxn>
                  <a:cxn ang="0">
                    <a:pos x="T4" y="T5"/>
                  </a:cxn>
                </a:cxnLst>
                <a:rect l="0" t="0" r="r" b="b"/>
                <a:pathLst>
                  <a:path w="420" h="585">
                    <a:moveTo>
                      <a:pt x="344" y="585"/>
                    </a:moveTo>
                    <a:lnTo>
                      <a:pt x="420" y="87"/>
                    </a:lnTo>
                    <a:lnTo>
                      <a:pt x="0" y="0"/>
                    </a:lnTo>
                  </a:path>
                </a:pathLst>
              </a:custGeom>
              <a:noFill/>
              <a:ln w="0">
                <a:solidFill>
                  <a:schemeClr val="bg1">
                    <a:lumMod val="75000"/>
                    <a:alpha val="50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40" name="Freeform 723">
                <a:extLst>
                  <a:ext uri="{FF2B5EF4-FFF2-40B4-BE49-F238E27FC236}">
                    <a16:creationId xmlns="" xmlns:a16="http://schemas.microsoft.com/office/drawing/2014/main" id="{48B34714-8217-4C3D-8D20-A4E50296FE0D}"/>
                  </a:ext>
                </a:extLst>
              </p:cNvPr>
              <p:cNvSpPr>
                <a:spLocks/>
              </p:cNvSpPr>
              <p:nvPr userDrawn="1"/>
            </p:nvSpPr>
            <p:spPr bwMode="auto">
              <a:xfrm>
                <a:off x="6799058" y="3023616"/>
                <a:ext cx="314802" cy="1330912"/>
              </a:xfrm>
              <a:custGeom>
                <a:avLst/>
                <a:gdLst>
                  <a:gd name="T0" fmla="*/ 16 w 360"/>
                  <a:gd name="T1" fmla="*/ 0 h 1522"/>
                  <a:gd name="T2" fmla="*/ 0 w 360"/>
                  <a:gd name="T3" fmla="*/ 729 h 1522"/>
                  <a:gd name="T4" fmla="*/ 8 w 360"/>
                  <a:gd name="T5" fmla="*/ 1522 h 1522"/>
                  <a:gd name="T6" fmla="*/ 358 w 360"/>
                  <a:gd name="T7" fmla="*/ 600 h 1522"/>
                  <a:gd name="T8" fmla="*/ 360 w 360"/>
                  <a:gd name="T9" fmla="*/ 585 h 1522"/>
                </a:gdLst>
                <a:ahLst/>
                <a:cxnLst>
                  <a:cxn ang="0">
                    <a:pos x="T0" y="T1"/>
                  </a:cxn>
                  <a:cxn ang="0">
                    <a:pos x="T2" y="T3"/>
                  </a:cxn>
                  <a:cxn ang="0">
                    <a:pos x="T4" y="T5"/>
                  </a:cxn>
                  <a:cxn ang="0">
                    <a:pos x="T6" y="T7"/>
                  </a:cxn>
                  <a:cxn ang="0">
                    <a:pos x="T8" y="T9"/>
                  </a:cxn>
                </a:cxnLst>
                <a:rect l="0" t="0" r="r" b="b"/>
                <a:pathLst>
                  <a:path w="360" h="1522">
                    <a:moveTo>
                      <a:pt x="16" y="0"/>
                    </a:moveTo>
                    <a:lnTo>
                      <a:pt x="0" y="729"/>
                    </a:lnTo>
                    <a:lnTo>
                      <a:pt x="8" y="1522"/>
                    </a:lnTo>
                    <a:lnTo>
                      <a:pt x="358" y="600"/>
                    </a:lnTo>
                    <a:lnTo>
                      <a:pt x="360" y="585"/>
                    </a:lnTo>
                  </a:path>
                </a:pathLst>
              </a:custGeom>
              <a:noFill/>
              <a:ln w="0">
                <a:solidFill>
                  <a:schemeClr val="bg1">
                    <a:lumMod val="75000"/>
                    <a:alpha val="50000"/>
                  </a:schemeClr>
                </a:soli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41" name="Line 724">
                <a:extLst>
                  <a:ext uri="{FF2B5EF4-FFF2-40B4-BE49-F238E27FC236}">
                    <a16:creationId xmlns="" xmlns:a16="http://schemas.microsoft.com/office/drawing/2014/main" id="{F28795D1-A37E-42D3-B98A-EC470F457C1C}"/>
                  </a:ext>
                </a:extLst>
              </p:cNvPr>
              <p:cNvSpPr>
                <a:spLocks noChangeShapeType="1"/>
              </p:cNvSpPr>
              <p:nvPr userDrawn="1"/>
            </p:nvSpPr>
            <p:spPr bwMode="auto">
              <a:xfrm flipV="1">
                <a:off x="6299747" y="3023616"/>
                <a:ext cx="513302" cy="164396"/>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42" name="Line 725">
                <a:extLst>
                  <a:ext uri="{FF2B5EF4-FFF2-40B4-BE49-F238E27FC236}">
                    <a16:creationId xmlns="" xmlns:a16="http://schemas.microsoft.com/office/drawing/2014/main" id="{4F76ADD8-0CEF-46EF-9694-4EF197066984}"/>
                  </a:ext>
                </a:extLst>
              </p:cNvPr>
              <p:cNvSpPr>
                <a:spLocks noChangeShapeType="1"/>
              </p:cNvSpPr>
              <p:nvPr userDrawn="1"/>
            </p:nvSpPr>
            <p:spPr bwMode="auto">
              <a:xfrm flipV="1">
                <a:off x="5392068" y="3188012"/>
                <a:ext cx="907679" cy="523795"/>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43" name="Freeform 726">
                <a:extLst>
                  <a:ext uri="{FF2B5EF4-FFF2-40B4-BE49-F238E27FC236}">
                    <a16:creationId xmlns="" xmlns:a16="http://schemas.microsoft.com/office/drawing/2014/main" id="{07BA7604-7577-41B2-9E88-DE5F74ED97D3}"/>
                  </a:ext>
                </a:extLst>
              </p:cNvPr>
              <p:cNvSpPr>
                <a:spLocks/>
              </p:cNvSpPr>
              <p:nvPr userDrawn="1"/>
            </p:nvSpPr>
            <p:spPr bwMode="auto">
              <a:xfrm>
                <a:off x="5035293" y="3711807"/>
                <a:ext cx="482696" cy="685568"/>
              </a:xfrm>
              <a:custGeom>
                <a:avLst/>
                <a:gdLst>
                  <a:gd name="T0" fmla="*/ 552 w 552"/>
                  <a:gd name="T1" fmla="*/ 784 h 784"/>
                  <a:gd name="T2" fmla="*/ 0 w 552"/>
                  <a:gd name="T3" fmla="*/ 412 h 784"/>
                  <a:gd name="T4" fmla="*/ 408 w 552"/>
                  <a:gd name="T5" fmla="*/ 0 h 784"/>
                </a:gdLst>
                <a:ahLst/>
                <a:cxnLst>
                  <a:cxn ang="0">
                    <a:pos x="T0" y="T1"/>
                  </a:cxn>
                  <a:cxn ang="0">
                    <a:pos x="T2" y="T3"/>
                  </a:cxn>
                  <a:cxn ang="0">
                    <a:pos x="T4" y="T5"/>
                  </a:cxn>
                </a:cxnLst>
                <a:rect l="0" t="0" r="r" b="b"/>
                <a:pathLst>
                  <a:path w="552" h="784">
                    <a:moveTo>
                      <a:pt x="552" y="784"/>
                    </a:moveTo>
                    <a:lnTo>
                      <a:pt x="0" y="412"/>
                    </a:lnTo>
                    <a:lnTo>
                      <a:pt x="408" y="0"/>
                    </a:lnTo>
                  </a:path>
                </a:pathLst>
              </a:cu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44" name="Line 728">
                <a:extLst>
                  <a:ext uri="{FF2B5EF4-FFF2-40B4-BE49-F238E27FC236}">
                    <a16:creationId xmlns="" xmlns:a16="http://schemas.microsoft.com/office/drawing/2014/main" id="{38A297E0-0637-4612-9E5C-4AE8300DD422}"/>
                  </a:ext>
                </a:extLst>
              </p:cNvPr>
              <p:cNvSpPr>
                <a:spLocks noChangeShapeType="1"/>
              </p:cNvSpPr>
              <p:nvPr userDrawn="1"/>
            </p:nvSpPr>
            <p:spPr bwMode="auto">
              <a:xfrm flipH="1">
                <a:off x="5517989" y="4143785"/>
                <a:ext cx="493190" cy="253590"/>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45" name="Freeform 729">
                <a:extLst>
                  <a:ext uri="{FF2B5EF4-FFF2-40B4-BE49-F238E27FC236}">
                    <a16:creationId xmlns="" xmlns:a16="http://schemas.microsoft.com/office/drawing/2014/main" id="{337F254B-F30C-48A4-B0C0-C532B360D838}"/>
                  </a:ext>
                </a:extLst>
              </p:cNvPr>
              <p:cNvSpPr>
                <a:spLocks/>
              </p:cNvSpPr>
              <p:nvPr userDrawn="1"/>
            </p:nvSpPr>
            <p:spPr bwMode="auto">
              <a:xfrm>
                <a:off x="6011179" y="3548285"/>
                <a:ext cx="1100932" cy="595500"/>
              </a:xfrm>
              <a:custGeom>
                <a:avLst/>
                <a:gdLst>
                  <a:gd name="T0" fmla="*/ 1259 w 1259"/>
                  <a:gd name="T1" fmla="*/ 0 h 681"/>
                  <a:gd name="T2" fmla="*/ 902 w 1259"/>
                  <a:gd name="T3" fmla="*/ 140 h 681"/>
                  <a:gd name="T4" fmla="*/ 0 w 1259"/>
                  <a:gd name="T5" fmla="*/ 681 h 681"/>
                </a:gdLst>
                <a:ahLst/>
                <a:cxnLst>
                  <a:cxn ang="0">
                    <a:pos x="T0" y="T1"/>
                  </a:cxn>
                  <a:cxn ang="0">
                    <a:pos x="T2" y="T3"/>
                  </a:cxn>
                  <a:cxn ang="0">
                    <a:pos x="T4" y="T5"/>
                  </a:cxn>
                </a:cxnLst>
                <a:rect l="0" t="0" r="r" b="b"/>
                <a:pathLst>
                  <a:path w="1259" h="681">
                    <a:moveTo>
                      <a:pt x="1259" y="0"/>
                    </a:moveTo>
                    <a:lnTo>
                      <a:pt x="902" y="140"/>
                    </a:lnTo>
                    <a:lnTo>
                      <a:pt x="0" y="681"/>
                    </a:lnTo>
                  </a:path>
                </a:pathLst>
              </a:cu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46" name="Freeform 730">
                <a:extLst>
                  <a:ext uri="{FF2B5EF4-FFF2-40B4-BE49-F238E27FC236}">
                    <a16:creationId xmlns="" xmlns:a16="http://schemas.microsoft.com/office/drawing/2014/main" id="{08ED0905-8DC2-4B30-A282-8F1B5D6ABE55}"/>
                  </a:ext>
                </a:extLst>
              </p:cNvPr>
              <p:cNvSpPr>
                <a:spLocks/>
              </p:cNvSpPr>
              <p:nvPr userDrawn="1"/>
            </p:nvSpPr>
            <p:spPr bwMode="auto">
              <a:xfrm>
                <a:off x="5556465" y="4627355"/>
                <a:ext cx="1125417" cy="101436"/>
              </a:xfrm>
              <a:custGeom>
                <a:avLst/>
                <a:gdLst>
                  <a:gd name="T0" fmla="*/ 1287 w 1287"/>
                  <a:gd name="T1" fmla="*/ 0 h 116"/>
                  <a:gd name="T2" fmla="*/ 739 w 1287"/>
                  <a:gd name="T3" fmla="*/ 38 h 116"/>
                  <a:gd name="T4" fmla="*/ 0 w 1287"/>
                  <a:gd name="T5" fmla="*/ 116 h 116"/>
                </a:gdLst>
                <a:ahLst/>
                <a:cxnLst>
                  <a:cxn ang="0">
                    <a:pos x="T0" y="T1"/>
                  </a:cxn>
                  <a:cxn ang="0">
                    <a:pos x="T2" y="T3"/>
                  </a:cxn>
                  <a:cxn ang="0">
                    <a:pos x="T4" y="T5"/>
                  </a:cxn>
                </a:cxnLst>
                <a:rect l="0" t="0" r="r" b="b"/>
                <a:pathLst>
                  <a:path w="1287" h="116">
                    <a:moveTo>
                      <a:pt x="1287" y="0"/>
                    </a:moveTo>
                    <a:lnTo>
                      <a:pt x="739" y="38"/>
                    </a:lnTo>
                    <a:lnTo>
                      <a:pt x="0" y="116"/>
                    </a:lnTo>
                  </a:path>
                </a:pathLst>
              </a:custGeom>
              <a:noFill/>
              <a:ln w="0">
                <a:solidFill>
                  <a:schemeClr val="bg1">
                    <a:lumMod val="75000"/>
                    <a:alpha val="50000"/>
                  </a:schemeClr>
                </a:soli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47" name="Freeform 731">
                <a:extLst>
                  <a:ext uri="{FF2B5EF4-FFF2-40B4-BE49-F238E27FC236}">
                    <a16:creationId xmlns="" xmlns:a16="http://schemas.microsoft.com/office/drawing/2014/main" id="{179C08C9-F004-4D59-A006-416084E0A9C2}"/>
                  </a:ext>
                </a:extLst>
              </p:cNvPr>
              <p:cNvSpPr>
                <a:spLocks/>
              </p:cNvSpPr>
              <p:nvPr userDrawn="1"/>
            </p:nvSpPr>
            <p:spPr bwMode="auto">
              <a:xfrm>
                <a:off x="5517989" y="4354526"/>
                <a:ext cx="1288064" cy="306057"/>
              </a:xfrm>
              <a:custGeom>
                <a:avLst/>
                <a:gdLst>
                  <a:gd name="T0" fmla="*/ 0 w 1473"/>
                  <a:gd name="T1" fmla="*/ 49 h 350"/>
                  <a:gd name="T2" fmla="*/ 783 w 1473"/>
                  <a:gd name="T3" fmla="*/ 350 h 350"/>
                  <a:gd name="T4" fmla="*/ 1473 w 1473"/>
                  <a:gd name="T5" fmla="*/ 0 h 350"/>
                  <a:gd name="T6" fmla="*/ 1348 w 1473"/>
                  <a:gd name="T7" fmla="*/ 303 h 350"/>
                </a:gdLst>
                <a:ahLst/>
                <a:cxnLst>
                  <a:cxn ang="0">
                    <a:pos x="T0" y="T1"/>
                  </a:cxn>
                  <a:cxn ang="0">
                    <a:pos x="T2" y="T3"/>
                  </a:cxn>
                  <a:cxn ang="0">
                    <a:pos x="T4" y="T5"/>
                  </a:cxn>
                  <a:cxn ang="0">
                    <a:pos x="T6" y="T7"/>
                  </a:cxn>
                </a:cxnLst>
                <a:rect l="0" t="0" r="r" b="b"/>
                <a:pathLst>
                  <a:path w="1473" h="350">
                    <a:moveTo>
                      <a:pt x="0" y="49"/>
                    </a:moveTo>
                    <a:lnTo>
                      <a:pt x="783" y="350"/>
                    </a:lnTo>
                    <a:lnTo>
                      <a:pt x="1473" y="0"/>
                    </a:lnTo>
                    <a:lnTo>
                      <a:pt x="1348" y="303"/>
                    </a:lnTo>
                  </a:path>
                </a:pathLst>
              </a:custGeom>
              <a:noFill/>
              <a:ln w="0">
                <a:solidFill>
                  <a:schemeClr val="bg1">
                    <a:lumMod val="75000"/>
                    <a:alpha val="50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48" name="Line 732">
                <a:extLst>
                  <a:ext uri="{FF2B5EF4-FFF2-40B4-BE49-F238E27FC236}">
                    <a16:creationId xmlns="" xmlns:a16="http://schemas.microsoft.com/office/drawing/2014/main" id="{1DC01CC3-9A06-491B-AB62-9EFE8AA2A12D}"/>
                  </a:ext>
                </a:extLst>
              </p:cNvPr>
              <p:cNvSpPr>
                <a:spLocks noChangeShapeType="1"/>
              </p:cNvSpPr>
              <p:nvPr userDrawn="1"/>
            </p:nvSpPr>
            <p:spPr bwMode="auto">
              <a:xfrm>
                <a:off x="6299747" y="3188012"/>
                <a:ext cx="500185" cy="482696"/>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49" name="Line 733">
                <a:extLst>
                  <a:ext uri="{FF2B5EF4-FFF2-40B4-BE49-F238E27FC236}">
                    <a16:creationId xmlns="" xmlns:a16="http://schemas.microsoft.com/office/drawing/2014/main" id="{01DA925F-17D2-48BB-B8C6-4CA95667DAAE}"/>
                  </a:ext>
                </a:extLst>
              </p:cNvPr>
              <p:cNvSpPr>
                <a:spLocks noChangeShapeType="1"/>
              </p:cNvSpPr>
              <p:nvPr userDrawn="1"/>
            </p:nvSpPr>
            <p:spPr bwMode="auto">
              <a:xfrm>
                <a:off x="5507496" y="2989512"/>
                <a:ext cx="792251" cy="198500"/>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grpSp>
        <p:sp>
          <p:nvSpPr>
            <p:cNvPr id="15" name="TextBox 128">
              <a:extLst>
                <a:ext uri="{FF2B5EF4-FFF2-40B4-BE49-F238E27FC236}">
                  <a16:creationId xmlns="" xmlns:a16="http://schemas.microsoft.com/office/drawing/2014/main" id="{01091BC6-5E15-4DB8-8E7C-191EE922EC22}"/>
                </a:ext>
              </a:extLst>
            </p:cNvPr>
            <p:cNvSpPr txBox="1"/>
            <p:nvPr/>
          </p:nvSpPr>
          <p:spPr>
            <a:xfrm>
              <a:off x="5089515" y="3303089"/>
              <a:ext cx="1950720" cy="803848"/>
            </a:xfrm>
            <a:prstGeom prst="rect">
              <a:avLst/>
            </a:prstGeom>
          </p:spPr>
          <p:txBody>
            <a:bodyPr wrap="square" rtlCol="0">
              <a:spAutoFit/>
            </a:bodyPr>
            <a:lstStyle/>
            <a:p>
              <a:pPr algn="ctr">
                <a:lnSpc>
                  <a:spcPct val="125000"/>
                </a:lnSpc>
                <a:buClr>
                  <a:schemeClr val="tx1">
                    <a:lumMod val="85000"/>
                    <a:lumOff val="15000"/>
                  </a:schemeClr>
                </a:buClr>
                <a:buSzPct val="105000"/>
              </a:pPr>
              <a:r>
                <a:rPr lang="zh-CN" altLang="en-US" sz="5400" dirty="0">
                  <a:solidFill>
                    <a:schemeClr val="bg1"/>
                  </a:solidFill>
                  <a:latin typeface="思源黑体 CN Bold" panose="020B0800000000000000" pitchFamily="34" charset="-122"/>
                  <a:ea typeface="思源黑体 CN Bold" panose="020B0800000000000000" pitchFamily="34" charset="-122"/>
                </a:rPr>
                <a:t>互联网</a:t>
              </a:r>
            </a:p>
          </p:txBody>
        </p:sp>
      </p:grpSp>
      <p:grpSp>
        <p:nvGrpSpPr>
          <p:cNvPr id="51" name="组合 50">
            <a:extLst>
              <a:ext uri="{FF2B5EF4-FFF2-40B4-BE49-F238E27FC236}">
                <a16:creationId xmlns="" xmlns:a16="http://schemas.microsoft.com/office/drawing/2014/main" id="{CB3D04ED-D350-4963-8184-AE84306B9B90}"/>
              </a:ext>
            </a:extLst>
          </p:cNvPr>
          <p:cNvGrpSpPr/>
          <p:nvPr/>
        </p:nvGrpSpPr>
        <p:grpSpPr>
          <a:xfrm>
            <a:off x="3054635" y="4333348"/>
            <a:ext cx="804661" cy="805334"/>
            <a:chOff x="3590168" y="3329234"/>
            <a:chExt cx="804661" cy="805334"/>
          </a:xfrm>
        </p:grpSpPr>
        <p:sp>
          <p:nvSpPr>
            <p:cNvPr id="52" name="Oval 32">
              <a:extLst>
                <a:ext uri="{FF2B5EF4-FFF2-40B4-BE49-F238E27FC236}">
                  <a16:creationId xmlns="" xmlns:a16="http://schemas.microsoft.com/office/drawing/2014/main" id="{E1D9786D-548A-4A44-BF17-1737E84D6712}"/>
                </a:ext>
              </a:extLst>
            </p:cNvPr>
            <p:cNvSpPr>
              <a:spLocks noChangeAspect="1"/>
            </p:cNvSpPr>
            <p:nvPr/>
          </p:nvSpPr>
          <p:spPr>
            <a:xfrm>
              <a:off x="3590168" y="3329234"/>
              <a:ext cx="804661" cy="805334"/>
            </a:xfrm>
            <a:prstGeom prst="ellipse">
              <a:avLst/>
            </a:prstGeom>
            <a:gradFill flip="none" rotWithShape="1">
              <a:gsLst>
                <a:gs pos="87000">
                  <a:schemeClr val="accent6">
                    <a:alpha val="40000"/>
                  </a:schemeClr>
                </a:gs>
                <a:gs pos="0">
                  <a:schemeClr val="accent3">
                    <a:alpha val="78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53" name="Oval 33">
              <a:extLst>
                <a:ext uri="{FF2B5EF4-FFF2-40B4-BE49-F238E27FC236}">
                  <a16:creationId xmlns="" xmlns:a16="http://schemas.microsoft.com/office/drawing/2014/main" id="{8058F418-6D25-4C7D-A452-7F3BFFDEDDE7}"/>
                </a:ext>
              </a:extLst>
            </p:cNvPr>
            <p:cNvSpPr>
              <a:spLocks noChangeAspect="1"/>
            </p:cNvSpPr>
            <p:nvPr/>
          </p:nvSpPr>
          <p:spPr>
            <a:xfrm>
              <a:off x="3683014" y="3396758"/>
              <a:ext cx="618970" cy="619488"/>
            </a:xfrm>
            <a:prstGeom prst="ellipse">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rPr>
                <a:t>4</a:t>
              </a:r>
            </a:p>
          </p:txBody>
        </p:sp>
      </p:grpSp>
      <p:grpSp>
        <p:nvGrpSpPr>
          <p:cNvPr id="60" name="组合 59">
            <a:extLst>
              <a:ext uri="{FF2B5EF4-FFF2-40B4-BE49-F238E27FC236}">
                <a16:creationId xmlns="" xmlns:a16="http://schemas.microsoft.com/office/drawing/2014/main" id="{84C13042-0FC4-4463-8374-F42108C97069}"/>
              </a:ext>
            </a:extLst>
          </p:cNvPr>
          <p:cNvGrpSpPr/>
          <p:nvPr/>
        </p:nvGrpSpPr>
        <p:grpSpPr>
          <a:xfrm>
            <a:off x="8274966" y="2446266"/>
            <a:ext cx="804661" cy="805334"/>
            <a:chOff x="3590168" y="3329234"/>
            <a:chExt cx="804661" cy="805334"/>
          </a:xfrm>
        </p:grpSpPr>
        <p:sp>
          <p:nvSpPr>
            <p:cNvPr id="61" name="Oval 32">
              <a:extLst>
                <a:ext uri="{FF2B5EF4-FFF2-40B4-BE49-F238E27FC236}">
                  <a16:creationId xmlns="" xmlns:a16="http://schemas.microsoft.com/office/drawing/2014/main" id="{2542E7BE-AF0E-4306-A752-41BD38B889AC}"/>
                </a:ext>
              </a:extLst>
            </p:cNvPr>
            <p:cNvSpPr>
              <a:spLocks noChangeAspect="1"/>
            </p:cNvSpPr>
            <p:nvPr/>
          </p:nvSpPr>
          <p:spPr>
            <a:xfrm>
              <a:off x="3590168" y="3329234"/>
              <a:ext cx="804661" cy="805334"/>
            </a:xfrm>
            <a:prstGeom prst="ellipse">
              <a:avLst/>
            </a:prstGeom>
            <a:gradFill flip="none" rotWithShape="1">
              <a:gsLst>
                <a:gs pos="87000">
                  <a:schemeClr val="accent6">
                    <a:alpha val="40000"/>
                  </a:schemeClr>
                </a:gs>
                <a:gs pos="0">
                  <a:schemeClr val="accent3">
                    <a:alpha val="78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62" name="Oval 33">
              <a:extLst>
                <a:ext uri="{FF2B5EF4-FFF2-40B4-BE49-F238E27FC236}">
                  <a16:creationId xmlns="" xmlns:a16="http://schemas.microsoft.com/office/drawing/2014/main" id="{BBB5D493-1BCC-4C0A-87A8-42F389FD00FC}"/>
                </a:ext>
              </a:extLst>
            </p:cNvPr>
            <p:cNvSpPr>
              <a:spLocks noChangeAspect="1"/>
            </p:cNvSpPr>
            <p:nvPr/>
          </p:nvSpPr>
          <p:spPr>
            <a:xfrm>
              <a:off x="3683014" y="3396758"/>
              <a:ext cx="618970" cy="619488"/>
            </a:xfrm>
            <a:prstGeom prst="ellipse">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rPr>
                <a:t>2</a:t>
              </a:r>
            </a:p>
          </p:txBody>
        </p:sp>
      </p:grpSp>
      <p:grpSp>
        <p:nvGrpSpPr>
          <p:cNvPr id="63" name="组合 62">
            <a:extLst>
              <a:ext uri="{FF2B5EF4-FFF2-40B4-BE49-F238E27FC236}">
                <a16:creationId xmlns="" xmlns:a16="http://schemas.microsoft.com/office/drawing/2014/main" id="{16F879FC-AB6B-4A02-AE5F-5BB62B2A5B04}"/>
              </a:ext>
            </a:extLst>
          </p:cNvPr>
          <p:cNvGrpSpPr/>
          <p:nvPr/>
        </p:nvGrpSpPr>
        <p:grpSpPr>
          <a:xfrm>
            <a:off x="8274966" y="4333348"/>
            <a:ext cx="804661" cy="805334"/>
            <a:chOff x="3590168" y="3329234"/>
            <a:chExt cx="804661" cy="805334"/>
          </a:xfrm>
        </p:grpSpPr>
        <p:sp>
          <p:nvSpPr>
            <p:cNvPr id="64" name="Oval 32">
              <a:extLst>
                <a:ext uri="{FF2B5EF4-FFF2-40B4-BE49-F238E27FC236}">
                  <a16:creationId xmlns="" xmlns:a16="http://schemas.microsoft.com/office/drawing/2014/main" id="{79B64ACA-BF8F-4D96-8D6E-C632623DC0D5}"/>
                </a:ext>
              </a:extLst>
            </p:cNvPr>
            <p:cNvSpPr>
              <a:spLocks noChangeAspect="1"/>
            </p:cNvSpPr>
            <p:nvPr/>
          </p:nvSpPr>
          <p:spPr>
            <a:xfrm>
              <a:off x="3590168" y="3329234"/>
              <a:ext cx="804661" cy="805334"/>
            </a:xfrm>
            <a:prstGeom prst="ellipse">
              <a:avLst/>
            </a:prstGeom>
            <a:gradFill flip="none" rotWithShape="1">
              <a:gsLst>
                <a:gs pos="87000">
                  <a:schemeClr val="accent6">
                    <a:alpha val="40000"/>
                  </a:schemeClr>
                </a:gs>
                <a:gs pos="0">
                  <a:schemeClr val="accent3">
                    <a:alpha val="78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65" name="Oval 33">
              <a:extLst>
                <a:ext uri="{FF2B5EF4-FFF2-40B4-BE49-F238E27FC236}">
                  <a16:creationId xmlns="" xmlns:a16="http://schemas.microsoft.com/office/drawing/2014/main" id="{0CF99C0D-9C95-4F82-867F-1312B16A8F7D}"/>
                </a:ext>
              </a:extLst>
            </p:cNvPr>
            <p:cNvSpPr>
              <a:spLocks noChangeAspect="1"/>
            </p:cNvSpPr>
            <p:nvPr/>
          </p:nvSpPr>
          <p:spPr>
            <a:xfrm>
              <a:off x="3683014" y="3396758"/>
              <a:ext cx="618970" cy="619488"/>
            </a:xfrm>
            <a:prstGeom prst="ellipse">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rPr>
                <a:t>3</a:t>
              </a:r>
            </a:p>
          </p:txBody>
        </p:sp>
      </p:grpSp>
      <p:sp>
        <p:nvSpPr>
          <p:cNvPr id="66" name="矩形 65">
            <a:extLst>
              <a:ext uri="{FF2B5EF4-FFF2-40B4-BE49-F238E27FC236}">
                <a16:creationId xmlns="" xmlns:a16="http://schemas.microsoft.com/office/drawing/2014/main" id="{EA1471E5-CF02-4290-A370-06A83A1F16F6}"/>
              </a:ext>
            </a:extLst>
          </p:cNvPr>
          <p:cNvSpPr/>
          <p:nvPr/>
        </p:nvSpPr>
        <p:spPr>
          <a:xfrm>
            <a:off x="1611361" y="2586934"/>
            <a:ext cx="1261884" cy="523220"/>
          </a:xfrm>
          <a:prstGeom prst="rect">
            <a:avLst/>
          </a:prstGeom>
        </p:spPr>
        <p:txBody>
          <a:bodyPr wrap="none">
            <a:spAutoFit/>
          </a:bodyPr>
          <a:lstStyle/>
          <a:p>
            <a:r>
              <a:rPr lang="zh-CN" altLang="en-US" sz="2800" dirty="0">
                <a:solidFill>
                  <a:schemeClr val="bg1"/>
                </a:solidFill>
                <a:latin typeface="思源黑体 CN Bold" panose="020B0800000000000000" pitchFamily="34" charset="-122"/>
                <a:ea typeface="思源黑体 CN Bold" panose="020B0800000000000000" pitchFamily="34" charset="-122"/>
              </a:rPr>
              <a:t>零售业</a:t>
            </a:r>
          </a:p>
        </p:txBody>
      </p:sp>
      <p:sp>
        <p:nvSpPr>
          <p:cNvPr id="67" name="矩形 66">
            <a:extLst>
              <a:ext uri="{FF2B5EF4-FFF2-40B4-BE49-F238E27FC236}">
                <a16:creationId xmlns="" xmlns:a16="http://schemas.microsoft.com/office/drawing/2014/main" id="{90F78EA0-B9D3-4C92-87C5-D56AF982B26D}"/>
              </a:ext>
            </a:extLst>
          </p:cNvPr>
          <p:cNvSpPr/>
          <p:nvPr/>
        </p:nvSpPr>
        <p:spPr>
          <a:xfrm>
            <a:off x="1611361" y="4474405"/>
            <a:ext cx="902811" cy="523220"/>
          </a:xfrm>
          <a:prstGeom prst="rect">
            <a:avLst/>
          </a:prstGeom>
        </p:spPr>
        <p:txBody>
          <a:bodyPr wrap="none">
            <a:spAutoFit/>
          </a:bodyPr>
          <a:lstStyle/>
          <a:p>
            <a:r>
              <a:rPr lang="zh-CN" altLang="en-US" sz="2800" dirty="0">
                <a:solidFill>
                  <a:schemeClr val="bg1"/>
                </a:solidFill>
                <a:latin typeface="思源黑体 CN Bold" panose="020B0800000000000000" pitchFamily="34" charset="-122"/>
                <a:ea typeface="思源黑体 CN Bold" panose="020B0800000000000000" pitchFamily="34" charset="-122"/>
              </a:rPr>
              <a:t>教育</a:t>
            </a:r>
          </a:p>
        </p:txBody>
      </p:sp>
      <p:sp>
        <p:nvSpPr>
          <p:cNvPr id="68" name="矩形 67">
            <a:extLst>
              <a:ext uri="{FF2B5EF4-FFF2-40B4-BE49-F238E27FC236}">
                <a16:creationId xmlns="" xmlns:a16="http://schemas.microsoft.com/office/drawing/2014/main" id="{B6D962BC-68F0-4DA4-8CFD-DDD499DF6C81}"/>
              </a:ext>
            </a:extLst>
          </p:cNvPr>
          <p:cNvSpPr/>
          <p:nvPr/>
        </p:nvSpPr>
        <p:spPr>
          <a:xfrm>
            <a:off x="9318755" y="2586934"/>
            <a:ext cx="902811" cy="523220"/>
          </a:xfrm>
          <a:prstGeom prst="rect">
            <a:avLst/>
          </a:prstGeom>
        </p:spPr>
        <p:txBody>
          <a:bodyPr wrap="none">
            <a:spAutoFit/>
          </a:bodyPr>
          <a:lstStyle/>
          <a:p>
            <a:r>
              <a:rPr lang="zh-CN" altLang="en-US" sz="2800" dirty="0">
                <a:solidFill>
                  <a:schemeClr val="bg1"/>
                </a:solidFill>
                <a:latin typeface="思源黑体 CN Bold" panose="020B0800000000000000" pitchFamily="34" charset="-122"/>
                <a:ea typeface="思源黑体 CN Bold" panose="020B0800000000000000" pitchFamily="34" charset="-122"/>
              </a:rPr>
              <a:t>金融</a:t>
            </a:r>
          </a:p>
        </p:txBody>
      </p:sp>
      <p:sp>
        <p:nvSpPr>
          <p:cNvPr id="69" name="矩形 68">
            <a:extLst>
              <a:ext uri="{FF2B5EF4-FFF2-40B4-BE49-F238E27FC236}">
                <a16:creationId xmlns="" xmlns:a16="http://schemas.microsoft.com/office/drawing/2014/main" id="{D6E384A4-2181-4B96-929C-573998DC28E3}"/>
              </a:ext>
            </a:extLst>
          </p:cNvPr>
          <p:cNvSpPr/>
          <p:nvPr/>
        </p:nvSpPr>
        <p:spPr>
          <a:xfrm>
            <a:off x="9318755" y="4474405"/>
            <a:ext cx="902811" cy="523220"/>
          </a:xfrm>
          <a:prstGeom prst="rect">
            <a:avLst/>
          </a:prstGeom>
        </p:spPr>
        <p:txBody>
          <a:bodyPr wrap="none">
            <a:spAutoFit/>
          </a:bodyPr>
          <a:lstStyle/>
          <a:p>
            <a:r>
              <a:rPr lang="zh-CN" altLang="en-US" sz="2800" dirty="0">
                <a:solidFill>
                  <a:schemeClr val="bg1"/>
                </a:solidFill>
                <a:latin typeface="思源黑体 CN Bold" panose="020B0800000000000000" pitchFamily="34" charset="-122"/>
                <a:ea typeface="思源黑体 CN Bold" panose="020B0800000000000000" pitchFamily="34" charset="-122"/>
              </a:rPr>
              <a:t>制造</a:t>
            </a:r>
          </a:p>
        </p:txBody>
      </p:sp>
    </p:spTree>
    <p:extLst>
      <p:ext uri="{BB962C8B-B14F-4D97-AF65-F5344CB8AC3E}">
        <p14:creationId xmlns:p14="http://schemas.microsoft.com/office/powerpoint/2010/main" val="434517084"/>
      </p:ext>
    </p:extLst>
  </p:cSld>
  <p:clrMapOvr>
    <a:masterClrMapping/>
  </p:clrMapOvr>
  <mc:AlternateContent xmlns:mc="http://schemas.openxmlformats.org/markup-compatibility/2006" xmlns:p14="http://schemas.microsoft.com/office/powerpoint/2010/main">
    <mc:Choice Requires="p14">
      <p:transition spd="slow" p14:dur="1500" advTm="3900">
        <p:random/>
      </p:transition>
    </mc:Choice>
    <mc:Fallback xmlns="">
      <p:transition spd="slow" advTm="39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strVal val="(6*min(max(#ppt_w*#ppt_h,.3),1)-7.4)/-.7*#ppt_w"/>
                                          </p:val>
                                        </p:tav>
                                        <p:tav tm="100000">
                                          <p:val>
                                            <p:strVal val="#ppt_w"/>
                                          </p:val>
                                        </p:tav>
                                      </p:tavLst>
                                    </p:anim>
                                    <p:anim calcmode="lin" valueType="num">
                                      <p:cBhvr>
                                        <p:cTn id="8" dur="500" fill="hold"/>
                                        <p:tgtEl>
                                          <p:spTgt spid="12"/>
                                        </p:tgtEl>
                                        <p:attrNameLst>
                                          <p:attrName>ppt_h</p:attrName>
                                        </p:attrNameLst>
                                      </p:cBhvr>
                                      <p:tavLst>
                                        <p:tav tm="0">
                                          <p:val>
                                            <p:strVal val="(6*min(max(#ppt_w*#ppt_h,.3),1)-7.4)/-.7*#ppt_h"/>
                                          </p:val>
                                        </p:tav>
                                        <p:tav tm="100000">
                                          <p:val>
                                            <p:strVal val="#ppt_h"/>
                                          </p:val>
                                        </p:tav>
                                      </p:tavLst>
                                    </p:anim>
                                    <p:anim calcmode="lin" valueType="num">
                                      <p:cBhvr>
                                        <p:cTn id="9" dur="500" fill="hold"/>
                                        <p:tgtEl>
                                          <p:spTgt spid="12"/>
                                        </p:tgtEl>
                                        <p:attrNameLst>
                                          <p:attrName>ppt_x</p:attrName>
                                        </p:attrNameLst>
                                      </p:cBhvr>
                                      <p:tavLst>
                                        <p:tav tm="0">
                                          <p:val>
                                            <p:fltVal val="0.5"/>
                                          </p:val>
                                        </p:tav>
                                        <p:tav tm="100000">
                                          <p:val>
                                            <p:strVal val="#ppt_x"/>
                                          </p:val>
                                        </p:tav>
                                      </p:tavLst>
                                    </p:anim>
                                    <p:anim calcmode="lin" valueType="num">
                                      <p:cBhvr>
                                        <p:cTn id="10" dur="500" fill="hold"/>
                                        <p:tgtEl>
                                          <p:spTgt spid="12"/>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6" presetClass="entr" presetSubtype="32" fill="hold" nodeType="afterEffect">
                                  <p:stCondLst>
                                    <p:cond delay="0"/>
                                  </p:stCondLst>
                                  <p:childTnLst>
                                    <p:set>
                                      <p:cBhvr>
                                        <p:cTn id="13" dur="1" fill="hold">
                                          <p:stCondLst>
                                            <p:cond delay="0"/>
                                          </p:stCondLst>
                                        </p:cTn>
                                        <p:tgtEl>
                                          <p:spTgt spid="50"/>
                                        </p:tgtEl>
                                        <p:attrNameLst>
                                          <p:attrName>style.visibility</p:attrName>
                                        </p:attrNameLst>
                                      </p:cBhvr>
                                      <p:to>
                                        <p:strVal val="visible"/>
                                      </p:to>
                                    </p:set>
                                    <p:animEffect transition="in" filter="circle(out)">
                                      <p:cBhvr>
                                        <p:cTn id="14" dur="600"/>
                                        <p:tgtEl>
                                          <p:spTgt spid="50"/>
                                        </p:tgtEl>
                                      </p:cBhvr>
                                    </p:animEffect>
                                  </p:childTnLst>
                                </p:cTn>
                              </p:par>
                            </p:childTnLst>
                          </p:cTn>
                        </p:par>
                        <p:par>
                          <p:cTn id="15" fill="hold">
                            <p:stCondLst>
                              <p:cond delay="1100"/>
                            </p:stCondLst>
                            <p:childTnLst>
                              <p:par>
                                <p:cTn id="16" presetID="6" presetClass="entr" presetSubtype="32" fill="hold" nodeType="afterEffect">
                                  <p:stCondLst>
                                    <p:cond delay="0"/>
                                  </p:stCondLst>
                                  <p:childTnLst>
                                    <p:set>
                                      <p:cBhvr>
                                        <p:cTn id="17" dur="1" fill="hold">
                                          <p:stCondLst>
                                            <p:cond delay="0"/>
                                          </p:stCondLst>
                                        </p:cTn>
                                        <p:tgtEl>
                                          <p:spTgt spid="60"/>
                                        </p:tgtEl>
                                        <p:attrNameLst>
                                          <p:attrName>style.visibility</p:attrName>
                                        </p:attrNameLst>
                                      </p:cBhvr>
                                      <p:to>
                                        <p:strVal val="visible"/>
                                      </p:to>
                                    </p:set>
                                    <p:animEffect transition="in" filter="circle(out)">
                                      <p:cBhvr>
                                        <p:cTn id="18" dur="600"/>
                                        <p:tgtEl>
                                          <p:spTgt spid="60"/>
                                        </p:tgtEl>
                                      </p:cBhvr>
                                    </p:animEffect>
                                  </p:childTnLst>
                                </p:cTn>
                              </p:par>
                            </p:childTnLst>
                          </p:cTn>
                        </p:par>
                        <p:par>
                          <p:cTn id="19" fill="hold">
                            <p:stCondLst>
                              <p:cond delay="1700"/>
                            </p:stCondLst>
                            <p:childTnLst>
                              <p:par>
                                <p:cTn id="20" presetID="6" presetClass="entr" presetSubtype="32" fill="hold" nodeType="afterEffect">
                                  <p:stCondLst>
                                    <p:cond delay="0"/>
                                  </p:stCondLst>
                                  <p:childTnLst>
                                    <p:set>
                                      <p:cBhvr>
                                        <p:cTn id="21" dur="1" fill="hold">
                                          <p:stCondLst>
                                            <p:cond delay="0"/>
                                          </p:stCondLst>
                                        </p:cTn>
                                        <p:tgtEl>
                                          <p:spTgt spid="63"/>
                                        </p:tgtEl>
                                        <p:attrNameLst>
                                          <p:attrName>style.visibility</p:attrName>
                                        </p:attrNameLst>
                                      </p:cBhvr>
                                      <p:to>
                                        <p:strVal val="visible"/>
                                      </p:to>
                                    </p:set>
                                    <p:animEffect transition="in" filter="circle(out)">
                                      <p:cBhvr>
                                        <p:cTn id="22" dur="600"/>
                                        <p:tgtEl>
                                          <p:spTgt spid="63"/>
                                        </p:tgtEl>
                                      </p:cBhvr>
                                    </p:animEffect>
                                  </p:childTnLst>
                                </p:cTn>
                              </p:par>
                            </p:childTnLst>
                          </p:cTn>
                        </p:par>
                        <p:par>
                          <p:cTn id="23" fill="hold">
                            <p:stCondLst>
                              <p:cond delay="2300"/>
                            </p:stCondLst>
                            <p:childTnLst>
                              <p:par>
                                <p:cTn id="24" presetID="6" presetClass="entr" presetSubtype="32" fill="hold" nodeType="afterEffect">
                                  <p:stCondLst>
                                    <p:cond delay="0"/>
                                  </p:stCondLst>
                                  <p:childTnLst>
                                    <p:set>
                                      <p:cBhvr>
                                        <p:cTn id="25" dur="1" fill="hold">
                                          <p:stCondLst>
                                            <p:cond delay="0"/>
                                          </p:stCondLst>
                                        </p:cTn>
                                        <p:tgtEl>
                                          <p:spTgt spid="51"/>
                                        </p:tgtEl>
                                        <p:attrNameLst>
                                          <p:attrName>style.visibility</p:attrName>
                                        </p:attrNameLst>
                                      </p:cBhvr>
                                      <p:to>
                                        <p:strVal val="visible"/>
                                      </p:to>
                                    </p:set>
                                    <p:animEffect transition="in" filter="circle(out)">
                                      <p:cBhvr>
                                        <p:cTn id="26" dur="600"/>
                                        <p:tgtEl>
                                          <p:spTgt spid="51"/>
                                        </p:tgtEl>
                                      </p:cBhvr>
                                    </p:animEffect>
                                  </p:childTnLst>
                                </p:cTn>
                              </p:par>
                            </p:childTnLst>
                          </p:cTn>
                        </p:par>
                        <p:par>
                          <p:cTn id="27" fill="hold">
                            <p:stCondLst>
                              <p:cond delay="2900"/>
                            </p:stCondLst>
                            <p:childTnLst>
                              <p:par>
                                <p:cTn id="28" presetID="2" presetClass="entr" presetSubtype="8" fill="hold" grpId="0" nodeType="afterEffect">
                                  <p:stCondLst>
                                    <p:cond delay="0"/>
                                  </p:stCondLst>
                                  <p:childTnLst>
                                    <p:set>
                                      <p:cBhvr>
                                        <p:cTn id="29" dur="1" fill="hold">
                                          <p:stCondLst>
                                            <p:cond delay="0"/>
                                          </p:stCondLst>
                                        </p:cTn>
                                        <p:tgtEl>
                                          <p:spTgt spid="66"/>
                                        </p:tgtEl>
                                        <p:attrNameLst>
                                          <p:attrName>style.visibility</p:attrName>
                                        </p:attrNameLst>
                                      </p:cBhvr>
                                      <p:to>
                                        <p:strVal val="visible"/>
                                      </p:to>
                                    </p:set>
                                    <p:anim calcmode="lin" valueType="num">
                                      <p:cBhvr additive="base">
                                        <p:cTn id="30" dur="500" fill="hold"/>
                                        <p:tgtEl>
                                          <p:spTgt spid="66"/>
                                        </p:tgtEl>
                                        <p:attrNameLst>
                                          <p:attrName>ppt_x</p:attrName>
                                        </p:attrNameLst>
                                      </p:cBhvr>
                                      <p:tavLst>
                                        <p:tav tm="0">
                                          <p:val>
                                            <p:strVal val="0-#ppt_w/2"/>
                                          </p:val>
                                        </p:tav>
                                        <p:tav tm="100000">
                                          <p:val>
                                            <p:strVal val="#ppt_x"/>
                                          </p:val>
                                        </p:tav>
                                      </p:tavLst>
                                    </p:anim>
                                    <p:anim calcmode="lin" valueType="num">
                                      <p:cBhvr additive="base">
                                        <p:cTn id="31" dur="500" fill="hold"/>
                                        <p:tgtEl>
                                          <p:spTgt spid="66"/>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0"/>
                                  </p:stCondLst>
                                  <p:childTnLst>
                                    <p:set>
                                      <p:cBhvr>
                                        <p:cTn id="33" dur="1" fill="hold">
                                          <p:stCondLst>
                                            <p:cond delay="0"/>
                                          </p:stCondLst>
                                        </p:cTn>
                                        <p:tgtEl>
                                          <p:spTgt spid="67"/>
                                        </p:tgtEl>
                                        <p:attrNameLst>
                                          <p:attrName>style.visibility</p:attrName>
                                        </p:attrNameLst>
                                      </p:cBhvr>
                                      <p:to>
                                        <p:strVal val="visible"/>
                                      </p:to>
                                    </p:set>
                                    <p:anim calcmode="lin" valueType="num">
                                      <p:cBhvr additive="base">
                                        <p:cTn id="34" dur="500" fill="hold"/>
                                        <p:tgtEl>
                                          <p:spTgt spid="67"/>
                                        </p:tgtEl>
                                        <p:attrNameLst>
                                          <p:attrName>ppt_x</p:attrName>
                                        </p:attrNameLst>
                                      </p:cBhvr>
                                      <p:tavLst>
                                        <p:tav tm="0">
                                          <p:val>
                                            <p:strVal val="0-#ppt_w/2"/>
                                          </p:val>
                                        </p:tav>
                                        <p:tav tm="100000">
                                          <p:val>
                                            <p:strVal val="#ppt_x"/>
                                          </p:val>
                                        </p:tav>
                                      </p:tavLst>
                                    </p:anim>
                                    <p:anim calcmode="lin" valueType="num">
                                      <p:cBhvr additive="base">
                                        <p:cTn id="35" dur="500" fill="hold"/>
                                        <p:tgtEl>
                                          <p:spTgt spid="67"/>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68"/>
                                        </p:tgtEl>
                                        <p:attrNameLst>
                                          <p:attrName>style.visibility</p:attrName>
                                        </p:attrNameLst>
                                      </p:cBhvr>
                                      <p:to>
                                        <p:strVal val="visible"/>
                                      </p:to>
                                    </p:set>
                                    <p:anim calcmode="lin" valueType="num">
                                      <p:cBhvr additive="base">
                                        <p:cTn id="38" dur="500" fill="hold"/>
                                        <p:tgtEl>
                                          <p:spTgt spid="68"/>
                                        </p:tgtEl>
                                        <p:attrNameLst>
                                          <p:attrName>ppt_x</p:attrName>
                                        </p:attrNameLst>
                                      </p:cBhvr>
                                      <p:tavLst>
                                        <p:tav tm="0">
                                          <p:val>
                                            <p:strVal val="1+#ppt_w/2"/>
                                          </p:val>
                                        </p:tav>
                                        <p:tav tm="100000">
                                          <p:val>
                                            <p:strVal val="#ppt_x"/>
                                          </p:val>
                                        </p:tav>
                                      </p:tavLst>
                                    </p:anim>
                                    <p:anim calcmode="lin" valueType="num">
                                      <p:cBhvr additive="base">
                                        <p:cTn id="39" dur="500" fill="hold"/>
                                        <p:tgtEl>
                                          <p:spTgt spid="68"/>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0"/>
                                  </p:stCondLst>
                                  <p:childTnLst>
                                    <p:set>
                                      <p:cBhvr>
                                        <p:cTn id="41" dur="1" fill="hold">
                                          <p:stCondLst>
                                            <p:cond delay="0"/>
                                          </p:stCondLst>
                                        </p:cTn>
                                        <p:tgtEl>
                                          <p:spTgt spid="69"/>
                                        </p:tgtEl>
                                        <p:attrNameLst>
                                          <p:attrName>style.visibility</p:attrName>
                                        </p:attrNameLst>
                                      </p:cBhvr>
                                      <p:to>
                                        <p:strVal val="visible"/>
                                      </p:to>
                                    </p:set>
                                    <p:anim calcmode="lin" valueType="num">
                                      <p:cBhvr additive="base">
                                        <p:cTn id="42" dur="500" fill="hold"/>
                                        <p:tgtEl>
                                          <p:spTgt spid="69"/>
                                        </p:tgtEl>
                                        <p:attrNameLst>
                                          <p:attrName>ppt_x</p:attrName>
                                        </p:attrNameLst>
                                      </p:cBhvr>
                                      <p:tavLst>
                                        <p:tav tm="0">
                                          <p:val>
                                            <p:strVal val="1+#ppt_w/2"/>
                                          </p:val>
                                        </p:tav>
                                        <p:tav tm="100000">
                                          <p:val>
                                            <p:strVal val="#ppt_x"/>
                                          </p:val>
                                        </p:tav>
                                      </p:tavLst>
                                    </p:anim>
                                    <p:anim calcmode="lin" valueType="num">
                                      <p:cBhvr additive="base">
                                        <p:cTn id="43" dur="500" fill="hold"/>
                                        <p:tgtEl>
                                          <p:spTgt spid="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P spid="6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D695A36F-65DE-4BA0-B27D-38DF64854EAF}"/>
              </a:ext>
            </a:extLst>
          </p:cNvPr>
          <p:cNvGrpSpPr/>
          <p:nvPr/>
        </p:nvGrpSpPr>
        <p:grpSpPr>
          <a:xfrm>
            <a:off x="3613427" y="282265"/>
            <a:ext cx="4965147" cy="609273"/>
            <a:chOff x="3613427" y="282265"/>
            <a:chExt cx="4965147" cy="609273"/>
          </a:xfrm>
        </p:grpSpPr>
        <p:pic>
          <p:nvPicPr>
            <p:cNvPr id="3" name="图片 2">
              <a:extLst>
                <a:ext uri="{FF2B5EF4-FFF2-40B4-BE49-F238E27FC236}">
                  <a16:creationId xmlns="" xmlns:a16="http://schemas.microsoft.com/office/drawing/2014/main" id="{4312625C-EC29-4849-86F1-F33EAD8EA86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V="1">
              <a:off x="3737908" y="282265"/>
              <a:ext cx="4716185" cy="609273"/>
            </a:xfrm>
            <a:prstGeom prst="rect">
              <a:avLst/>
            </a:prstGeom>
          </p:spPr>
        </p:pic>
        <p:sp>
          <p:nvSpPr>
            <p:cNvPr id="4" name="文本框 3">
              <a:extLst>
                <a:ext uri="{FF2B5EF4-FFF2-40B4-BE49-F238E27FC236}">
                  <a16:creationId xmlns="" xmlns:a16="http://schemas.microsoft.com/office/drawing/2014/main" id="{E00C5390-4740-4143-A265-94D6739F671B}"/>
                </a:ext>
              </a:extLst>
            </p:cNvPr>
            <p:cNvSpPr txBox="1"/>
            <p:nvPr/>
          </p:nvSpPr>
          <p:spPr>
            <a:xfrm>
              <a:off x="3613427" y="356888"/>
              <a:ext cx="4965147" cy="523220"/>
            </a:xfrm>
            <a:prstGeom prst="rect">
              <a:avLst/>
            </a:prstGeom>
            <a:noFill/>
            <a:effectLst>
              <a:outerShdw blurRad="50800" dist="38100" dir="8100000" algn="tr" rotWithShape="0">
                <a:prstClr val="black">
                  <a:alpha val="40000"/>
                </a:prstClr>
              </a:outerShdw>
            </a:effectLst>
          </p:spPr>
          <p:txBody>
            <a:bodyPr wrap="square" rtlCol="0">
              <a:spAutoFit/>
            </a:bodyPr>
            <a:lstStyle/>
            <a:p>
              <a:pPr algn="ctr"/>
              <a:r>
                <a:rPr lang="zh-CN" altLang="en-US" sz="2800" b="1" dirty="0">
                  <a:solidFill>
                    <a:schemeClr val="bg1"/>
                  </a:solidFill>
                  <a:latin typeface="思源黑体 CN Bold" panose="020B0800000000000000" pitchFamily="34" charset="-122"/>
                  <a:ea typeface="思源黑体 CN Bold" panose="020B0800000000000000" pitchFamily="34" charset="-122"/>
                </a:rPr>
                <a:t>互联网</a:t>
              </a:r>
              <a:r>
                <a:rPr lang="en-US" altLang="zh-CN" sz="2800" b="1" dirty="0">
                  <a:solidFill>
                    <a:schemeClr val="bg1"/>
                  </a:solidFill>
                  <a:latin typeface="思源黑体 CN Bold" panose="020B0800000000000000" pitchFamily="34" charset="-122"/>
                  <a:ea typeface="思源黑体 CN Bold" panose="020B0800000000000000" pitchFamily="34" charset="-122"/>
                </a:rPr>
                <a:t>+</a:t>
              </a:r>
              <a:r>
                <a:rPr lang="zh-CN" altLang="en-US" sz="2800" b="1" dirty="0">
                  <a:solidFill>
                    <a:schemeClr val="bg1"/>
                  </a:solidFill>
                  <a:latin typeface="思源黑体 CN Bold" panose="020B0800000000000000" pitchFamily="34" charset="-122"/>
                  <a:ea typeface="思源黑体 CN Bold" panose="020B0800000000000000" pitchFamily="34" charset="-122"/>
                </a:rPr>
                <a:t>教育生态链</a:t>
              </a:r>
            </a:p>
          </p:txBody>
        </p:sp>
      </p:grpSp>
      <p:sp>
        <p:nvSpPr>
          <p:cNvPr id="5" name="椭圆 4">
            <a:extLst>
              <a:ext uri="{FF2B5EF4-FFF2-40B4-BE49-F238E27FC236}">
                <a16:creationId xmlns="" xmlns:a16="http://schemas.microsoft.com/office/drawing/2014/main" id="{ED919D53-BFF1-4983-8112-A9BED78CB9B2}"/>
              </a:ext>
            </a:extLst>
          </p:cNvPr>
          <p:cNvSpPr/>
          <p:nvPr/>
        </p:nvSpPr>
        <p:spPr>
          <a:xfrm>
            <a:off x="5191350" y="1571935"/>
            <a:ext cx="1809300" cy="1809300"/>
          </a:xfrm>
          <a:prstGeom prst="ellipse">
            <a:avLst/>
          </a:prstGeom>
          <a:gradFill>
            <a:gsLst>
              <a:gs pos="0">
                <a:schemeClr val="accent3">
                  <a:alpha val="0"/>
                </a:schemeClr>
              </a:gs>
              <a:gs pos="100000">
                <a:schemeClr val="accent3">
                  <a:alpha val="50000"/>
                </a:schemeClr>
              </a:gs>
              <a:gs pos="47000">
                <a:schemeClr val="accent3">
                  <a:alpha val="20000"/>
                </a:schemeClr>
              </a:gs>
            </a:gsLst>
            <a:lin ang="108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t>教育</a:t>
            </a:r>
            <a:endParaRPr lang="en-US" altLang="zh-CN" sz="2800" b="1" dirty="0"/>
          </a:p>
          <a:p>
            <a:pPr algn="ctr"/>
            <a:r>
              <a:rPr lang="zh-CN" altLang="en-US" sz="2800" b="1" dirty="0"/>
              <a:t>资源</a:t>
            </a:r>
          </a:p>
        </p:txBody>
      </p:sp>
      <p:sp>
        <p:nvSpPr>
          <p:cNvPr id="6" name="椭圆 5">
            <a:extLst>
              <a:ext uri="{FF2B5EF4-FFF2-40B4-BE49-F238E27FC236}">
                <a16:creationId xmlns="" xmlns:a16="http://schemas.microsoft.com/office/drawing/2014/main" id="{E39175B4-0D8D-497F-8A29-CB59D0D59622}"/>
              </a:ext>
            </a:extLst>
          </p:cNvPr>
          <p:cNvSpPr/>
          <p:nvPr/>
        </p:nvSpPr>
        <p:spPr>
          <a:xfrm>
            <a:off x="3613427" y="3960042"/>
            <a:ext cx="1809300" cy="1809300"/>
          </a:xfrm>
          <a:prstGeom prst="ellipse">
            <a:avLst/>
          </a:prstGeom>
          <a:gradFill>
            <a:gsLst>
              <a:gs pos="0">
                <a:schemeClr val="accent3">
                  <a:alpha val="0"/>
                </a:schemeClr>
              </a:gs>
              <a:gs pos="100000">
                <a:schemeClr val="accent3">
                  <a:alpha val="50000"/>
                </a:schemeClr>
              </a:gs>
              <a:gs pos="47000">
                <a:schemeClr val="accent3">
                  <a:alpha val="20000"/>
                </a:schemeClr>
              </a:gs>
            </a:gsLst>
            <a:lin ang="108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2800" b="1" dirty="0">
                <a:solidFill>
                  <a:srgbClr val="FFFFFF"/>
                </a:solidFill>
              </a:rPr>
              <a:t>教育</a:t>
            </a:r>
            <a:endParaRPr lang="en-US" altLang="zh-CN" sz="2800" b="1" dirty="0">
              <a:solidFill>
                <a:srgbClr val="FFFFFF"/>
              </a:solidFill>
            </a:endParaRPr>
          </a:p>
          <a:p>
            <a:pPr lvl="0" algn="ctr"/>
            <a:r>
              <a:rPr lang="zh-CN" altLang="en-US" sz="2800" b="1" dirty="0">
                <a:solidFill>
                  <a:srgbClr val="FFFFFF"/>
                </a:solidFill>
              </a:rPr>
              <a:t>环境</a:t>
            </a:r>
          </a:p>
        </p:txBody>
      </p:sp>
      <p:sp>
        <p:nvSpPr>
          <p:cNvPr id="7" name="椭圆 6">
            <a:extLst>
              <a:ext uri="{FF2B5EF4-FFF2-40B4-BE49-F238E27FC236}">
                <a16:creationId xmlns="" xmlns:a16="http://schemas.microsoft.com/office/drawing/2014/main" id="{00C5C75A-358E-4BA8-8BCC-8FDD7FB49C4A}"/>
              </a:ext>
            </a:extLst>
          </p:cNvPr>
          <p:cNvSpPr/>
          <p:nvPr/>
        </p:nvSpPr>
        <p:spPr>
          <a:xfrm>
            <a:off x="6769274" y="3829234"/>
            <a:ext cx="1809300" cy="1809300"/>
          </a:xfrm>
          <a:prstGeom prst="ellipse">
            <a:avLst/>
          </a:prstGeom>
          <a:gradFill>
            <a:gsLst>
              <a:gs pos="0">
                <a:schemeClr val="accent3">
                  <a:alpha val="0"/>
                </a:schemeClr>
              </a:gs>
              <a:gs pos="100000">
                <a:schemeClr val="accent3">
                  <a:alpha val="50000"/>
                </a:schemeClr>
              </a:gs>
              <a:gs pos="47000">
                <a:schemeClr val="accent3">
                  <a:alpha val="20000"/>
                </a:schemeClr>
              </a:gs>
            </a:gsLst>
            <a:lin ang="108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2800" b="1" dirty="0">
                <a:solidFill>
                  <a:srgbClr val="FFFFFF"/>
                </a:solidFill>
              </a:rPr>
              <a:t>教育</a:t>
            </a:r>
            <a:endParaRPr lang="en-US" altLang="zh-CN" sz="2800" b="1" dirty="0">
              <a:solidFill>
                <a:srgbClr val="FFFFFF"/>
              </a:solidFill>
            </a:endParaRPr>
          </a:p>
          <a:p>
            <a:pPr lvl="0" algn="ctr"/>
            <a:r>
              <a:rPr lang="zh-CN" altLang="en-US" sz="2800" b="1" dirty="0">
                <a:solidFill>
                  <a:srgbClr val="FFFFFF"/>
                </a:solidFill>
              </a:rPr>
              <a:t>方法</a:t>
            </a:r>
          </a:p>
        </p:txBody>
      </p:sp>
      <p:sp>
        <p:nvSpPr>
          <p:cNvPr id="8" name="弧形 7">
            <a:extLst>
              <a:ext uri="{FF2B5EF4-FFF2-40B4-BE49-F238E27FC236}">
                <a16:creationId xmlns="" xmlns:a16="http://schemas.microsoft.com/office/drawing/2014/main" id="{D522F35C-67DD-47D0-8C70-11DA9853A871}"/>
              </a:ext>
            </a:extLst>
          </p:cNvPr>
          <p:cNvSpPr/>
          <p:nvPr/>
        </p:nvSpPr>
        <p:spPr>
          <a:xfrm rot="18230853">
            <a:off x="4202366" y="2480468"/>
            <a:ext cx="2380343" cy="2380343"/>
          </a:xfrm>
          <a:prstGeom prst="arc">
            <a:avLst>
              <a:gd name="adj1" fmla="val 13806625"/>
              <a:gd name="adj2" fmla="val 18545058"/>
            </a:avLst>
          </a:prstGeom>
          <a:ln>
            <a:solidFill>
              <a:schemeClr val="bg1"/>
            </a:solidFill>
            <a:prstDash val="dash"/>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9" name="弧形 8">
            <a:extLst>
              <a:ext uri="{FF2B5EF4-FFF2-40B4-BE49-F238E27FC236}">
                <a16:creationId xmlns="" xmlns:a16="http://schemas.microsoft.com/office/drawing/2014/main" id="{E44D6176-BA69-4EDA-8A99-2CFA4433803F}"/>
              </a:ext>
            </a:extLst>
          </p:cNvPr>
          <p:cNvSpPr/>
          <p:nvPr/>
        </p:nvSpPr>
        <p:spPr>
          <a:xfrm rot="3369147" flipH="1">
            <a:off x="5609293" y="2444522"/>
            <a:ext cx="2380343" cy="2380343"/>
          </a:xfrm>
          <a:prstGeom prst="arc">
            <a:avLst>
              <a:gd name="adj1" fmla="val 13806625"/>
              <a:gd name="adj2" fmla="val 18545058"/>
            </a:avLst>
          </a:prstGeom>
          <a:ln>
            <a:solidFill>
              <a:schemeClr val="bg1"/>
            </a:solidFill>
            <a:prstDash val="dash"/>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弧形 9">
            <a:extLst>
              <a:ext uri="{FF2B5EF4-FFF2-40B4-BE49-F238E27FC236}">
                <a16:creationId xmlns="" xmlns:a16="http://schemas.microsoft.com/office/drawing/2014/main" id="{2F39F52A-91D0-4A8F-BEF3-5E452DDF921C}"/>
              </a:ext>
            </a:extLst>
          </p:cNvPr>
          <p:cNvSpPr/>
          <p:nvPr/>
        </p:nvSpPr>
        <p:spPr>
          <a:xfrm rot="10800000" flipH="1">
            <a:off x="4984326" y="3443655"/>
            <a:ext cx="2380343" cy="2380343"/>
          </a:xfrm>
          <a:prstGeom prst="arc">
            <a:avLst>
              <a:gd name="adj1" fmla="val 13806625"/>
              <a:gd name="adj2" fmla="val 18545058"/>
            </a:avLst>
          </a:prstGeom>
          <a:ln>
            <a:solidFill>
              <a:schemeClr val="bg1"/>
            </a:solidFill>
            <a:prstDash val="dash"/>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矩形 11">
            <a:extLst>
              <a:ext uri="{FF2B5EF4-FFF2-40B4-BE49-F238E27FC236}">
                <a16:creationId xmlns="" xmlns:a16="http://schemas.microsoft.com/office/drawing/2014/main" id="{826FE45B-FEF4-4F6E-9F9D-E0EAE4983403}"/>
              </a:ext>
            </a:extLst>
          </p:cNvPr>
          <p:cNvSpPr/>
          <p:nvPr/>
        </p:nvSpPr>
        <p:spPr>
          <a:xfrm>
            <a:off x="2877005" y="2715366"/>
            <a:ext cx="2143350" cy="400110"/>
          </a:xfrm>
          <a:prstGeom prst="rect">
            <a:avLst/>
          </a:prstGeom>
        </p:spPr>
        <p:txBody>
          <a:bodyPr wrap="square">
            <a:spAutoFit/>
          </a:bodyPr>
          <a:lstStyle/>
          <a:p>
            <a:pPr lvl="0" algn="ctr"/>
            <a:r>
              <a:rPr lang="zh-CN" altLang="en-US" sz="2000" b="1" dirty="0">
                <a:solidFill>
                  <a:schemeClr val="accent3"/>
                </a:solidFill>
              </a:rPr>
              <a:t>交互</a:t>
            </a:r>
          </a:p>
        </p:txBody>
      </p:sp>
      <p:sp>
        <p:nvSpPr>
          <p:cNvPr id="13" name="矩形 12">
            <a:extLst>
              <a:ext uri="{FF2B5EF4-FFF2-40B4-BE49-F238E27FC236}">
                <a16:creationId xmlns="" xmlns:a16="http://schemas.microsoft.com/office/drawing/2014/main" id="{F0CF2AA8-FD8A-42E4-A3B6-566CA9CC3171}"/>
              </a:ext>
            </a:extLst>
          </p:cNvPr>
          <p:cNvSpPr/>
          <p:nvPr/>
        </p:nvSpPr>
        <p:spPr>
          <a:xfrm>
            <a:off x="7125609" y="2812280"/>
            <a:ext cx="2143350" cy="400110"/>
          </a:xfrm>
          <a:prstGeom prst="rect">
            <a:avLst/>
          </a:prstGeom>
        </p:spPr>
        <p:txBody>
          <a:bodyPr wrap="square">
            <a:spAutoFit/>
          </a:bodyPr>
          <a:lstStyle/>
          <a:p>
            <a:pPr lvl="0" algn="ctr"/>
            <a:r>
              <a:rPr lang="zh-CN" altLang="en-US" sz="2000" b="1" dirty="0">
                <a:solidFill>
                  <a:schemeClr val="accent3"/>
                </a:solidFill>
              </a:rPr>
              <a:t>交互</a:t>
            </a:r>
          </a:p>
        </p:txBody>
      </p:sp>
      <p:sp>
        <p:nvSpPr>
          <p:cNvPr id="14" name="矩形 13">
            <a:extLst>
              <a:ext uri="{FF2B5EF4-FFF2-40B4-BE49-F238E27FC236}">
                <a16:creationId xmlns="" xmlns:a16="http://schemas.microsoft.com/office/drawing/2014/main" id="{D0CFDF46-8473-49DE-9070-B79125568733}"/>
              </a:ext>
            </a:extLst>
          </p:cNvPr>
          <p:cNvSpPr/>
          <p:nvPr/>
        </p:nvSpPr>
        <p:spPr>
          <a:xfrm>
            <a:off x="5180074" y="5337004"/>
            <a:ext cx="2143350" cy="400110"/>
          </a:xfrm>
          <a:prstGeom prst="rect">
            <a:avLst/>
          </a:prstGeom>
        </p:spPr>
        <p:txBody>
          <a:bodyPr wrap="square">
            <a:spAutoFit/>
          </a:bodyPr>
          <a:lstStyle/>
          <a:p>
            <a:pPr lvl="0" algn="ctr"/>
            <a:r>
              <a:rPr lang="zh-CN" altLang="en-US" sz="2000" b="1" dirty="0">
                <a:solidFill>
                  <a:schemeClr val="accent3"/>
                </a:solidFill>
              </a:rPr>
              <a:t>交互</a:t>
            </a:r>
          </a:p>
        </p:txBody>
      </p:sp>
      <p:grpSp>
        <p:nvGrpSpPr>
          <p:cNvPr id="18" name="组合 17">
            <a:extLst>
              <a:ext uri="{FF2B5EF4-FFF2-40B4-BE49-F238E27FC236}">
                <a16:creationId xmlns="" xmlns:a16="http://schemas.microsoft.com/office/drawing/2014/main" id="{477BBE95-E255-4E3F-A1D2-3D462F232454}"/>
              </a:ext>
            </a:extLst>
          </p:cNvPr>
          <p:cNvGrpSpPr/>
          <p:nvPr/>
        </p:nvGrpSpPr>
        <p:grpSpPr>
          <a:xfrm>
            <a:off x="5530593" y="3582929"/>
            <a:ext cx="1132296" cy="1132296"/>
            <a:chOff x="5530593" y="3582929"/>
            <a:chExt cx="1132296" cy="1132296"/>
          </a:xfrm>
        </p:grpSpPr>
        <p:sp>
          <p:nvSpPr>
            <p:cNvPr id="17" name="椭圆 16">
              <a:extLst>
                <a:ext uri="{FF2B5EF4-FFF2-40B4-BE49-F238E27FC236}">
                  <a16:creationId xmlns="" xmlns:a16="http://schemas.microsoft.com/office/drawing/2014/main" id="{B045958B-4C75-4671-B2BE-67F800DC10DB}"/>
                </a:ext>
              </a:extLst>
            </p:cNvPr>
            <p:cNvSpPr/>
            <p:nvPr/>
          </p:nvSpPr>
          <p:spPr>
            <a:xfrm>
              <a:off x="5530593" y="3582929"/>
              <a:ext cx="1132296" cy="1132296"/>
            </a:xfrm>
            <a:prstGeom prst="ellipse">
              <a:avLst/>
            </a:prstGeom>
            <a:gradFill>
              <a:gsLst>
                <a:gs pos="0">
                  <a:schemeClr val="accent3">
                    <a:alpha val="0"/>
                  </a:schemeClr>
                </a:gs>
                <a:gs pos="100000">
                  <a:schemeClr val="accent3">
                    <a:alpha val="50000"/>
                  </a:schemeClr>
                </a:gs>
                <a:gs pos="47000">
                  <a:schemeClr val="accent3">
                    <a:alpha val="20000"/>
                  </a:schemeClr>
                </a:gs>
              </a:gsLst>
              <a:lin ang="108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dirty="0"/>
            </a:p>
          </p:txBody>
        </p:sp>
        <p:sp>
          <p:nvSpPr>
            <p:cNvPr id="15" name="businessman_57134">
              <a:extLst>
                <a:ext uri="{FF2B5EF4-FFF2-40B4-BE49-F238E27FC236}">
                  <a16:creationId xmlns="" xmlns:a16="http://schemas.microsoft.com/office/drawing/2014/main" id="{E9ECA8E2-9AA7-4742-A503-BA79A292F530}"/>
                </a:ext>
              </a:extLst>
            </p:cNvPr>
            <p:cNvSpPr>
              <a:spLocks noChangeAspect="1"/>
            </p:cNvSpPr>
            <p:nvPr/>
          </p:nvSpPr>
          <p:spPr bwMode="auto">
            <a:xfrm>
              <a:off x="5821030" y="3796135"/>
              <a:ext cx="558601" cy="609685"/>
            </a:xfrm>
            <a:custGeom>
              <a:avLst/>
              <a:gdLst>
                <a:gd name="connsiteX0" fmla="*/ 243589 w 557114"/>
                <a:gd name="connsiteY0" fmla="*/ 355438 h 608062"/>
                <a:gd name="connsiteX1" fmla="*/ 277656 w 557114"/>
                <a:gd name="connsiteY1" fmla="*/ 355438 h 608062"/>
                <a:gd name="connsiteX2" fmla="*/ 277940 w 557114"/>
                <a:gd name="connsiteY2" fmla="*/ 355438 h 608062"/>
                <a:gd name="connsiteX3" fmla="*/ 278604 w 557114"/>
                <a:gd name="connsiteY3" fmla="*/ 355438 h 608062"/>
                <a:gd name="connsiteX4" fmla="*/ 279174 w 557114"/>
                <a:gd name="connsiteY4" fmla="*/ 355438 h 608062"/>
                <a:gd name="connsiteX5" fmla="*/ 279458 w 557114"/>
                <a:gd name="connsiteY5" fmla="*/ 355438 h 608062"/>
                <a:gd name="connsiteX6" fmla="*/ 279553 w 557114"/>
                <a:gd name="connsiteY6" fmla="*/ 355438 h 608062"/>
                <a:gd name="connsiteX7" fmla="*/ 313620 w 557114"/>
                <a:gd name="connsiteY7" fmla="*/ 355438 h 608062"/>
                <a:gd name="connsiteX8" fmla="*/ 324438 w 557114"/>
                <a:gd name="connsiteY8" fmla="*/ 375432 h 608062"/>
                <a:gd name="connsiteX9" fmla="*/ 298152 w 557114"/>
                <a:gd name="connsiteY9" fmla="*/ 430202 h 608062"/>
                <a:gd name="connsiteX10" fmla="*/ 301948 w 557114"/>
                <a:gd name="connsiteY10" fmla="*/ 510272 h 608062"/>
                <a:gd name="connsiteX11" fmla="*/ 356891 w 557114"/>
                <a:gd name="connsiteY11" fmla="*/ 389172 h 608062"/>
                <a:gd name="connsiteX12" fmla="*/ 356986 w 557114"/>
                <a:gd name="connsiteY12" fmla="*/ 389172 h 608062"/>
                <a:gd name="connsiteX13" fmla="*/ 376628 w 557114"/>
                <a:gd name="connsiteY13" fmla="*/ 375337 h 608062"/>
                <a:gd name="connsiteX14" fmla="*/ 383556 w 557114"/>
                <a:gd name="connsiteY14" fmla="*/ 376474 h 608062"/>
                <a:gd name="connsiteX15" fmla="*/ 383745 w 557114"/>
                <a:gd name="connsiteY15" fmla="*/ 376569 h 608062"/>
                <a:gd name="connsiteX16" fmla="*/ 518588 w 557114"/>
                <a:gd name="connsiteY16" fmla="*/ 438920 h 608062"/>
                <a:gd name="connsiteX17" fmla="*/ 557114 w 557114"/>
                <a:gd name="connsiteY17" fmla="*/ 482224 h 608062"/>
                <a:gd name="connsiteX18" fmla="*/ 557114 w 557114"/>
                <a:gd name="connsiteY18" fmla="*/ 608062 h 608062"/>
                <a:gd name="connsiteX19" fmla="*/ 279743 w 557114"/>
                <a:gd name="connsiteY19" fmla="*/ 608062 h 608062"/>
                <a:gd name="connsiteX20" fmla="*/ 279458 w 557114"/>
                <a:gd name="connsiteY20" fmla="*/ 608062 h 608062"/>
                <a:gd name="connsiteX21" fmla="*/ 279364 w 557114"/>
                <a:gd name="connsiteY21" fmla="*/ 608062 h 608062"/>
                <a:gd name="connsiteX22" fmla="*/ 279174 w 557114"/>
                <a:gd name="connsiteY22" fmla="*/ 608062 h 608062"/>
                <a:gd name="connsiteX23" fmla="*/ 278984 w 557114"/>
                <a:gd name="connsiteY23" fmla="*/ 608062 h 608062"/>
                <a:gd name="connsiteX24" fmla="*/ 278604 w 557114"/>
                <a:gd name="connsiteY24" fmla="*/ 608062 h 608062"/>
                <a:gd name="connsiteX25" fmla="*/ 278130 w 557114"/>
                <a:gd name="connsiteY25" fmla="*/ 608062 h 608062"/>
                <a:gd name="connsiteX26" fmla="*/ 277940 w 557114"/>
                <a:gd name="connsiteY26" fmla="*/ 608062 h 608062"/>
                <a:gd name="connsiteX27" fmla="*/ 277845 w 557114"/>
                <a:gd name="connsiteY27" fmla="*/ 608062 h 608062"/>
                <a:gd name="connsiteX28" fmla="*/ 277750 w 557114"/>
                <a:gd name="connsiteY28" fmla="*/ 608062 h 608062"/>
                <a:gd name="connsiteX29" fmla="*/ 277656 w 557114"/>
                <a:gd name="connsiteY29" fmla="*/ 608062 h 608062"/>
                <a:gd name="connsiteX30" fmla="*/ 277371 w 557114"/>
                <a:gd name="connsiteY30" fmla="*/ 608062 h 608062"/>
                <a:gd name="connsiteX31" fmla="*/ 0 w 557114"/>
                <a:gd name="connsiteY31" fmla="*/ 608062 h 608062"/>
                <a:gd name="connsiteX32" fmla="*/ 0 w 557114"/>
                <a:gd name="connsiteY32" fmla="*/ 482224 h 608062"/>
                <a:gd name="connsiteX33" fmla="*/ 38621 w 557114"/>
                <a:gd name="connsiteY33" fmla="*/ 438920 h 608062"/>
                <a:gd name="connsiteX34" fmla="*/ 173464 w 557114"/>
                <a:gd name="connsiteY34" fmla="*/ 376569 h 608062"/>
                <a:gd name="connsiteX35" fmla="*/ 173558 w 557114"/>
                <a:gd name="connsiteY35" fmla="*/ 376474 h 608062"/>
                <a:gd name="connsiteX36" fmla="*/ 180486 w 557114"/>
                <a:gd name="connsiteY36" fmla="*/ 375337 h 608062"/>
                <a:gd name="connsiteX37" fmla="*/ 200223 w 557114"/>
                <a:gd name="connsiteY37" fmla="*/ 389172 h 608062"/>
                <a:gd name="connsiteX38" fmla="*/ 255166 w 557114"/>
                <a:gd name="connsiteY38" fmla="*/ 510272 h 608062"/>
                <a:gd name="connsiteX39" fmla="*/ 258962 w 557114"/>
                <a:gd name="connsiteY39" fmla="*/ 430202 h 608062"/>
                <a:gd name="connsiteX40" fmla="*/ 232676 w 557114"/>
                <a:gd name="connsiteY40" fmla="*/ 375432 h 608062"/>
                <a:gd name="connsiteX41" fmla="*/ 243589 w 557114"/>
                <a:gd name="connsiteY41" fmla="*/ 355438 h 608062"/>
                <a:gd name="connsiteX42" fmla="*/ 276250 w 557114"/>
                <a:gd name="connsiteY42" fmla="*/ 0 h 608062"/>
                <a:gd name="connsiteX43" fmla="*/ 277674 w 557114"/>
                <a:gd name="connsiteY43" fmla="*/ 0 h 608062"/>
                <a:gd name="connsiteX44" fmla="*/ 277863 w 557114"/>
                <a:gd name="connsiteY44" fmla="*/ 0 h 608062"/>
                <a:gd name="connsiteX45" fmla="*/ 277958 w 557114"/>
                <a:gd name="connsiteY45" fmla="*/ 0 h 608062"/>
                <a:gd name="connsiteX46" fmla="*/ 279382 w 557114"/>
                <a:gd name="connsiteY46" fmla="*/ 0 h 608062"/>
                <a:gd name="connsiteX47" fmla="*/ 402570 w 557114"/>
                <a:gd name="connsiteY47" fmla="*/ 104895 h 608062"/>
                <a:gd name="connsiteX48" fmla="*/ 394693 w 557114"/>
                <a:gd name="connsiteY48" fmla="*/ 159001 h 608062"/>
                <a:gd name="connsiteX49" fmla="*/ 405892 w 557114"/>
                <a:gd name="connsiteY49" fmla="*/ 184774 h 608062"/>
                <a:gd name="connsiteX50" fmla="*/ 377040 w 557114"/>
                <a:gd name="connsiteY50" fmla="*/ 236890 h 608062"/>
                <a:gd name="connsiteX51" fmla="*/ 315731 w 557114"/>
                <a:gd name="connsiteY51" fmla="*/ 311274 h 608062"/>
                <a:gd name="connsiteX52" fmla="*/ 277958 w 557114"/>
                <a:gd name="connsiteY52" fmla="*/ 319707 h 608062"/>
                <a:gd name="connsiteX53" fmla="*/ 277958 w 557114"/>
                <a:gd name="connsiteY53" fmla="*/ 319802 h 608062"/>
                <a:gd name="connsiteX54" fmla="*/ 277863 w 557114"/>
                <a:gd name="connsiteY54" fmla="*/ 319802 h 608062"/>
                <a:gd name="connsiteX55" fmla="*/ 277674 w 557114"/>
                <a:gd name="connsiteY55" fmla="*/ 319802 h 608062"/>
                <a:gd name="connsiteX56" fmla="*/ 277674 w 557114"/>
                <a:gd name="connsiteY56" fmla="*/ 319707 h 608062"/>
                <a:gd name="connsiteX57" fmla="*/ 239901 w 557114"/>
                <a:gd name="connsiteY57" fmla="*/ 311274 h 608062"/>
                <a:gd name="connsiteX58" fmla="*/ 178592 w 557114"/>
                <a:gd name="connsiteY58" fmla="*/ 236890 h 608062"/>
                <a:gd name="connsiteX59" fmla="*/ 149740 w 557114"/>
                <a:gd name="connsiteY59" fmla="*/ 184774 h 608062"/>
                <a:gd name="connsiteX60" fmla="*/ 161034 w 557114"/>
                <a:gd name="connsiteY60" fmla="*/ 159001 h 608062"/>
                <a:gd name="connsiteX61" fmla="*/ 153062 w 557114"/>
                <a:gd name="connsiteY61" fmla="*/ 104895 h 608062"/>
                <a:gd name="connsiteX62" fmla="*/ 276250 w 557114"/>
                <a:gd name="connsiteY62" fmla="*/ 0 h 608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557114" h="608062">
                  <a:moveTo>
                    <a:pt x="243589" y="355438"/>
                  </a:moveTo>
                  <a:lnTo>
                    <a:pt x="277656" y="355438"/>
                  </a:lnTo>
                  <a:lnTo>
                    <a:pt x="277940" y="355438"/>
                  </a:lnTo>
                  <a:lnTo>
                    <a:pt x="278604" y="355438"/>
                  </a:lnTo>
                  <a:lnTo>
                    <a:pt x="279174" y="355438"/>
                  </a:lnTo>
                  <a:lnTo>
                    <a:pt x="279458" y="355438"/>
                  </a:lnTo>
                  <a:lnTo>
                    <a:pt x="279553" y="355438"/>
                  </a:lnTo>
                  <a:lnTo>
                    <a:pt x="313620" y="355438"/>
                  </a:lnTo>
                  <a:cubicBezTo>
                    <a:pt x="325007" y="355438"/>
                    <a:pt x="330511" y="364630"/>
                    <a:pt x="324438" y="375432"/>
                  </a:cubicBezTo>
                  <a:cubicBezTo>
                    <a:pt x="321781" y="379980"/>
                    <a:pt x="298152" y="430202"/>
                    <a:pt x="298152" y="430202"/>
                  </a:cubicBezTo>
                  <a:lnTo>
                    <a:pt x="301948" y="510272"/>
                  </a:lnTo>
                  <a:cubicBezTo>
                    <a:pt x="317700" y="481655"/>
                    <a:pt x="343131" y="422432"/>
                    <a:pt x="356891" y="389172"/>
                  </a:cubicBezTo>
                  <a:cubicBezTo>
                    <a:pt x="356891" y="389172"/>
                    <a:pt x="356891" y="389172"/>
                    <a:pt x="356986" y="389172"/>
                  </a:cubicBezTo>
                  <a:cubicBezTo>
                    <a:pt x="359832" y="381117"/>
                    <a:pt x="367519" y="375337"/>
                    <a:pt x="376628" y="375337"/>
                  </a:cubicBezTo>
                  <a:cubicBezTo>
                    <a:pt x="379096" y="375337"/>
                    <a:pt x="381373" y="375716"/>
                    <a:pt x="383556" y="376474"/>
                  </a:cubicBezTo>
                  <a:cubicBezTo>
                    <a:pt x="383650" y="376474"/>
                    <a:pt x="383650" y="376474"/>
                    <a:pt x="383745" y="376569"/>
                  </a:cubicBezTo>
                  <a:cubicBezTo>
                    <a:pt x="387446" y="377706"/>
                    <a:pt x="464973" y="411724"/>
                    <a:pt x="518588" y="438920"/>
                  </a:cubicBezTo>
                  <a:cubicBezTo>
                    <a:pt x="542595" y="451049"/>
                    <a:pt x="557114" y="466305"/>
                    <a:pt x="557114" y="482224"/>
                  </a:cubicBezTo>
                  <a:lnTo>
                    <a:pt x="557114" y="608062"/>
                  </a:lnTo>
                  <a:lnTo>
                    <a:pt x="279743" y="608062"/>
                  </a:lnTo>
                  <a:lnTo>
                    <a:pt x="279458" y="608062"/>
                  </a:lnTo>
                  <a:lnTo>
                    <a:pt x="279364" y="608062"/>
                  </a:lnTo>
                  <a:lnTo>
                    <a:pt x="279174" y="608062"/>
                  </a:lnTo>
                  <a:lnTo>
                    <a:pt x="278984" y="608062"/>
                  </a:lnTo>
                  <a:lnTo>
                    <a:pt x="278604" y="608062"/>
                  </a:lnTo>
                  <a:lnTo>
                    <a:pt x="278130" y="608062"/>
                  </a:lnTo>
                  <a:lnTo>
                    <a:pt x="277940" y="608062"/>
                  </a:lnTo>
                  <a:lnTo>
                    <a:pt x="277845" y="608062"/>
                  </a:lnTo>
                  <a:lnTo>
                    <a:pt x="277750" y="608062"/>
                  </a:lnTo>
                  <a:lnTo>
                    <a:pt x="277656" y="608062"/>
                  </a:lnTo>
                  <a:lnTo>
                    <a:pt x="277371" y="608062"/>
                  </a:lnTo>
                  <a:lnTo>
                    <a:pt x="0" y="608062"/>
                  </a:lnTo>
                  <a:lnTo>
                    <a:pt x="0" y="482224"/>
                  </a:lnTo>
                  <a:cubicBezTo>
                    <a:pt x="0" y="466305"/>
                    <a:pt x="14519" y="451049"/>
                    <a:pt x="38621" y="438920"/>
                  </a:cubicBezTo>
                  <a:cubicBezTo>
                    <a:pt x="92141" y="411724"/>
                    <a:pt x="169668" y="377706"/>
                    <a:pt x="173464" y="376569"/>
                  </a:cubicBezTo>
                  <a:cubicBezTo>
                    <a:pt x="173464" y="376474"/>
                    <a:pt x="173464" y="376474"/>
                    <a:pt x="173558" y="376474"/>
                  </a:cubicBezTo>
                  <a:cubicBezTo>
                    <a:pt x="175741" y="375716"/>
                    <a:pt x="178018" y="375337"/>
                    <a:pt x="180486" y="375337"/>
                  </a:cubicBezTo>
                  <a:cubicBezTo>
                    <a:pt x="189595" y="375337"/>
                    <a:pt x="197282" y="381117"/>
                    <a:pt x="200223" y="389172"/>
                  </a:cubicBezTo>
                  <a:cubicBezTo>
                    <a:pt x="214078" y="422432"/>
                    <a:pt x="239414" y="481655"/>
                    <a:pt x="255166" y="510272"/>
                  </a:cubicBezTo>
                  <a:lnTo>
                    <a:pt x="258962" y="430202"/>
                  </a:lnTo>
                  <a:cubicBezTo>
                    <a:pt x="258962" y="430202"/>
                    <a:pt x="235333" y="379980"/>
                    <a:pt x="232676" y="375432"/>
                  </a:cubicBezTo>
                  <a:cubicBezTo>
                    <a:pt x="226603" y="364630"/>
                    <a:pt x="232107" y="355438"/>
                    <a:pt x="243589" y="355438"/>
                  </a:cubicBezTo>
                  <a:close/>
                  <a:moveTo>
                    <a:pt x="276250" y="0"/>
                  </a:moveTo>
                  <a:cubicBezTo>
                    <a:pt x="276725" y="0"/>
                    <a:pt x="277199" y="0"/>
                    <a:pt x="277674" y="0"/>
                  </a:cubicBezTo>
                  <a:cubicBezTo>
                    <a:pt x="277769" y="0"/>
                    <a:pt x="277769" y="0"/>
                    <a:pt x="277863" y="0"/>
                  </a:cubicBezTo>
                  <a:cubicBezTo>
                    <a:pt x="277863" y="0"/>
                    <a:pt x="277863" y="0"/>
                    <a:pt x="277958" y="0"/>
                  </a:cubicBezTo>
                  <a:cubicBezTo>
                    <a:pt x="278433" y="0"/>
                    <a:pt x="278907" y="0"/>
                    <a:pt x="279382" y="0"/>
                  </a:cubicBezTo>
                  <a:cubicBezTo>
                    <a:pt x="385487" y="0"/>
                    <a:pt x="405417" y="75615"/>
                    <a:pt x="402570" y="104895"/>
                  </a:cubicBezTo>
                  <a:cubicBezTo>
                    <a:pt x="400387" y="128395"/>
                    <a:pt x="394693" y="159001"/>
                    <a:pt x="394693" y="159001"/>
                  </a:cubicBezTo>
                  <a:cubicBezTo>
                    <a:pt x="394693" y="159001"/>
                    <a:pt x="405892" y="164118"/>
                    <a:pt x="405892" y="184774"/>
                  </a:cubicBezTo>
                  <a:cubicBezTo>
                    <a:pt x="402001" y="236511"/>
                    <a:pt x="381311" y="214149"/>
                    <a:pt x="377040" y="236890"/>
                  </a:cubicBezTo>
                  <a:cubicBezTo>
                    <a:pt x="370017" y="274603"/>
                    <a:pt x="336610" y="301893"/>
                    <a:pt x="315731" y="311274"/>
                  </a:cubicBezTo>
                  <a:cubicBezTo>
                    <a:pt x="303583" y="316770"/>
                    <a:pt x="291055" y="319518"/>
                    <a:pt x="277958" y="319707"/>
                  </a:cubicBezTo>
                  <a:lnTo>
                    <a:pt x="277958" y="319802"/>
                  </a:lnTo>
                  <a:cubicBezTo>
                    <a:pt x="277863" y="319802"/>
                    <a:pt x="277863" y="319802"/>
                    <a:pt x="277863" y="319802"/>
                  </a:cubicBezTo>
                  <a:cubicBezTo>
                    <a:pt x="277769" y="319802"/>
                    <a:pt x="277769" y="319802"/>
                    <a:pt x="277674" y="319802"/>
                  </a:cubicBezTo>
                  <a:lnTo>
                    <a:pt x="277674" y="319707"/>
                  </a:lnTo>
                  <a:cubicBezTo>
                    <a:pt x="264577" y="319518"/>
                    <a:pt x="252049" y="316770"/>
                    <a:pt x="239901" y="311274"/>
                  </a:cubicBezTo>
                  <a:cubicBezTo>
                    <a:pt x="219022" y="301893"/>
                    <a:pt x="185615" y="274603"/>
                    <a:pt x="178592" y="236890"/>
                  </a:cubicBezTo>
                  <a:cubicBezTo>
                    <a:pt x="174321" y="214149"/>
                    <a:pt x="153631" y="236511"/>
                    <a:pt x="149740" y="184774"/>
                  </a:cubicBezTo>
                  <a:cubicBezTo>
                    <a:pt x="149740" y="164118"/>
                    <a:pt x="161034" y="159001"/>
                    <a:pt x="161034" y="159001"/>
                  </a:cubicBezTo>
                  <a:cubicBezTo>
                    <a:pt x="161034" y="159001"/>
                    <a:pt x="155245" y="128395"/>
                    <a:pt x="153062" y="104895"/>
                  </a:cubicBezTo>
                  <a:cubicBezTo>
                    <a:pt x="150215" y="75615"/>
                    <a:pt x="170145" y="0"/>
                    <a:pt x="276250" y="0"/>
                  </a:cubicBezTo>
                  <a:close/>
                </a:path>
              </a:pathLst>
            </a:custGeom>
            <a:solidFill>
              <a:schemeClr val="bg1"/>
            </a:solidFill>
            <a:ln>
              <a:noFill/>
            </a:ln>
          </p:spPr>
        </p:sp>
      </p:grpSp>
      <p:grpSp>
        <p:nvGrpSpPr>
          <p:cNvPr id="23" name="组合 22">
            <a:extLst>
              <a:ext uri="{FF2B5EF4-FFF2-40B4-BE49-F238E27FC236}">
                <a16:creationId xmlns="" xmlns:a16="http://schemas.microsoft.com/office/drawing/2014/main" id="{AA74751A-EC5C-43F2-B8E5-00E350F0E648}"/>
              </a:ext>
            </a:extLst>
          </p:cNvPr>
          <p:cNvGrpSpPr/>
          <p:nvPr/>
        </p:nvGrpSpPr>
        <p:grpSpPr>
          <a:xfrm>
            <a:off x="1386046" y="2608761"/>
            <a:ext cx="2143350" cy="916004"/>
            <a:chOff x="1386046" y="2608761"/>
            <a:chExt cx="2143350" cy="916004"/>
          </a:xfrm>
        </p:grpSpPr>
        <p:sp>
          <p:nvSpPr>
            <p:cNvPr id="20" name="cloud-computing_15204">
              <a:extLst>
                <a:ext uri="{FF2B5EF4-FFF2-40B4-BE49-F238E27FC236}">
                  <a16:creationId xmlns="" xmlns:a16="http://schemas.microsoft.com/office/drawing/2014/main" id="{C767F6B0-1F47-41CC-A42F-D6DBB5490FD1}"/>
                </a:ext>
              </a:extLst>
            </p:cNvPr>
            <p:cNvSpPr>
              <a:spLocks noChangeAspect="1"/>
            </p:cNvSpPr>
            <p:nvPr/>
          </p:nvSpPr>
          <p:spPr bwMode="auto">
            <a:xfrm>
              <a:off x="1729073" y="2608761"/>
              <a:ext cx="1390512" cy="916004"/>
            </a:xfrm>
            <a:custGeom>
              <a:avLst/>
              <a:gdLst>
                <a:gd name="T0" fmla="*/ 717 w 717"/>
                <a:gd name="T1" fmla="*/ 309 h 473"/>
                <a:gd name="T2" fmla="*/ 553 w 717"/>
                <a:gd name="T3" fmla="*/ 145 h 473"/>
                <a:gd name="T4" fmla="*/ 540 w 717"/>
                <a:gd name="T5" fmla="*/ 146 h 473"/>
                <a:gd name="T6" fmla="*/ 540 w 717"/>
                <a:gd name="T7" fmla="*/ 143 h 473"/>
                <a:gd name="T8" fmla="*/ 397 w 717"/>
                <a:gd name="T9" fmla="*/ 0 h 473"/>
                <a:gd name="T10" fmla="*/ 264 w 717"/>
                <a:gd name="T11" fmla="*/ 88 h 473"/>
                <a:gd name="T12" fmla="*/ 198 w 717"/>
                <a:gd name="T13" fmla="*/ 77 h 473"/>
                <a:gd name="T14" fmla="*/ 0 w 717"/>
                <a:gd name="T15" fmla="*/ 275 h 473"/>
                <a:gd name="T16" fmla="*/ 198 w 717"/>
                <a:gd name="T17" fmla="*/ 473 h 473"/>
                <a:gd name="T18" fmla="*/ 208 w 717"/>
                <a:gd name="T19" fmla="*/ 473 h 473"/>
                <a:gd name="T20" fmla="*/ 208 w 717"/>
                <a:gd name="T21" fmla="*/ 473 h 473"/>
                <a:gd name="T22" fmla="*/ 560 w 717"/>
                <a:gd name="T23" fmla="*/ 473 h 473"/>
                <a:gd name="T24" fmla="*/ 560 w 717"/>
                <a:gd name="T25" fmla="*/ 473 h 473"/>
                <a:gd name="T26" fmla="*/ 717 w 717"/>
                <a:gd name="T27" fmla="*/ 309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17" h="473">
                  <a:moveTo>
                    <a:pt x="717" y="309"/>
                  </a:moveTo>
                  <a:cubicBezTo>
                    <a:pt x="717" y="219"/>
                    <a:pt x="644" y="145"/>
                    <a:pt x="553" y="145"/>
                  </a:cubicBezTo>
                  <a:cubicBezTo>
                    <a:pt x="548" y="145"/>
                    <a:pt x="544" y="146"/>
                    <a:pt x="540" y="146"/>
                  </a:cubicBezTo>
                  <a:cubicBezTo>
                    <a:pt x="540" y="145"/>
                    <a:pt x="540" y="144"/>
                    <a:pt x="540" y="143"/>
                  </a:cubicBezTo>
                  <a:cubicBezTo>
                    <a:pt x="540" y="64"/>
                    <a:pt x="476" y="0"/>
                    <a:pt x="397" y="0"/>
                  </a:cubicBezTo>
                  <a:cubicBezTo>
                    <a:pt x="337" y="0"/>
                    <a:pt x="286" y="36"/>
                    <a:pt x="264" y="88"/>
                  </a:cubicBezTo>
                  <a:cubicBezTo>
                    <a:pt x="244" y="81"/>
                    <a:pt x="221" y="77"/>
                    <a:pt x="198" y="77"/>
                  </a:cubicBezTo>
                  <a:cubicBezTo>
                    <a:pt x="89" y="77"/>
                    <a:pt x="0" y="165"/>
                    <a:pt x="0" y="275"/>
                  </a:cubicBezTo>
                  <a:cubicBezTo>
                    <a:pt x="0" y="384"/>
                    <a:pt x="89" y="473"/>
                    <a:pt x="198" y="473"/>
                  </a:cubicBezTo>
                  <a:cubicBezTo>
                    <a:pt x="202" y="473"/>
                    <a:pt x="205" y="473"/>
                    <a:pt x="208" y="473"/>
                  </a:cubicBezTo>
                  <a:lnTo>
                    <a:pt x="208" y="473"/>
                  </a:lnTo>
                  <a:lnTo>
                    <a:pt x="560" y="473"/>
                  </a:lnTo>
                  <a:lnTo>
                    <a:pt x="560" y="473"/>
                  </a:lnTo>
                  <a:cubicBezTo>
                    <a:pt x="647" y="469"/>
                    <a:pt x="717" y="397"/>
                    <a:pt x="717" y="309"/>
                  </a:cubicBezTo>
                  <a:close/>
                </a:path>
              </a:pathLst>
            </a:custGeom>
            <a:gradFill>
              <a:gsLst>
                <a:gs pos="0">
                  <a:schemeClr val="accent3">
                    <a:alpha val="0"/>
                  </a:schemeClr>
                </a:gs>
                <a:gs pos="100000">
                  <a:schemeClr val="accent3">
                    <a:alpha val="50000"/>
                  </a:schemeClr>
                </a:gs>
                <a:gs pos="47000">
                  <a:schemeClr val="accent3">
                    <a:alpha val="20000"/>
                  </a:schemeClr>
                </a:gs>
              </a:gsLst>
              <a:lin ang="10800000" scaled="1"/>
            </a:gradFill>
          </p:spPr>
          <p:style>
            <a:lnRef idx="2">
              <a:schemeClr val="accent1">
                <a:shade val="50000"/>
              </a:schemeClr>
            </a:lnRef>
            <a:fillRef idx="1">
              <a:schemeClr val="accent1"/>
            </a:fillRef>
            <a:effectRef idx="0">
              <a:schemeClr val="accent1"/>
            </a:effectRef>
            <a:fontRef idx="minor">
              <a:schemeClr val="lt1"/>
            </a:fontRef>
          </p:style>
        </p:sp>
        <p:sp>
          <p:nvSpPr>
            <p:cNvPr id="21" name="矩形 20">
              <a:extLst>
                <a:ext uri="{FF2B5EF4-FFF2-40B4-BE49-F238E27FC236}">
                  <a16:creationId xmlns="" xmlns:a16="http://schemas.microsoft.com/office/drawing/2014/main" id="{2362D1A4-43DB-42FC-B49E-A94EECBBA0A3}"/>
                </a:ext>
              </a:extLst>
            </p:cNvPr>
            <p:cNvSpPr/>
            <p:nvPr/>
          </p:nvSpPr>
          <p:spPr>
            <a:xfrm>
              <a:off x="1386046" y="2946855"/>
              <a:ext cx="2143350" cy="400110"/>
            </a:xfrm>
            <a:prstGeom prst="rect">
              <a:avLst/>
            </a:prstGeom>
          </p:spPr>
          <p:txBody>
            <a:bodyPr wrap="square">
              <a:spAutoFit/>
            </a:bodyPr>
            <a:lstStyle/>
            <a:p>
              <a:pPr lvl="0" algn="ctr"/>
              <a:r>
                <a:rPr lang="zh-CN" altLang="en-US" sz="2000" b="1" dirty="0">
                  <a:solidFill>
                    <a:schemeClr val="bg1"/>
                  </a:solidFill>
                </a:rPr>
                <a:t>教育云</a:t>
              </a:r>
            </a:p>
          </p:txBody>
        </p:sp>
      </p:grpSp>
      <p:grpSp>
        <p:nvGrpSpPr>
          <p:cNvPr id="24" name="组合 23">
            <a:extLst>
              <a:ext uri="{FF2B5EF4-FFF2-40B4-BE49-F238E27FC236}">
                <a16:creationId xmlns="" xmlns:a16="http://schemas.microsoft.com/office/drawing/2014/main" id="{B00614C9-7A38-4C8A-8922-57BE3F839DC6}"/>
              </a:ext>
            </a:extLst>
          </p:cNvPr>
          <p:cNvGrpSpPr/>
          <p:nvPr/>
        </p:nvGrpSpPr>
        <p:grpSpPr>
          <a:xfrm>
            <a:off x="8786089" y="2608761"/>
            <a:ext cx="2143350" cy="916004"/>
            <a:chOff x="8786089" y="2608761"/>
            <a:chExt cx="2143350" cy="916004"/>
          </a:xfrm>
        </p:grpSpPr>
        <p:sp>
          <p:nvSpPr>
            <p:cNvPr id="19" name="cloud-computing_15204">
              <a:extLst>
                <a:ext uri="{FF2B5EF4-FFF2-40B4-BE49-F238E27FC236}">
                  <a16:creationId xmlns="" xmlns:a16="http://schemas.microsoft.com/office/drawing/2014/main" id="{D3B7D73E-CEAE-468A-B3ED-4BB17C69D90B}"/>
                </a:ext>
              </a:extLst>
            </p:cNvPr>
            <p:cNvSpPr>
              <a:spLocks noChangeAspect="1"/>
            </p:cNvSpPr>
            <p:nvPr/>
          </p:nvSpPr>
          <p:spPr bwMode="auto">
            <a:xfrm>
              <a:off x="9154298" y="2608761"/>
              <a:ext cx="1390512" cy="916004"/>
            </a:xfrm>
            <a:custGeom>
              <a:avLst/>
              <a:gdLst>
                <a:gd name="T0" fmla="*/ 717 w 717"/>
                <a:gd name="T1" fmla="*/ 309 h 473"/>
                <a:gd name="T2" fmla="*/ 553 w 717"/>
                <a:gd name="T3" fmla="*/ 145 h 473"/>
                <a:gd name="T4" fmla="*/ 540 w 717"/>
                <a:gd name="T5" fmla="*/ 146 h 473"/>
                <a:gd name="T6" fmla="*/ 540 w 717"/>
                <a:gd name="T7" fmla="*/ 143 h 473"/>
                <a:gd name="T8" fmla="*/ 397 w 717"/>
                <a:gd name="T9" fmla="*/ 0 h 473"/>
                <a:gd name="T10" fmla="*/ 264 w 717"/>
                <a:gd name="T11" fmla="*/ 88 h 473"/>
                <a:gd name="T12" fmla="*/ 198 w 717"/>
                <a:gd name="T13" fmla="*/ 77 h 473"/>
                <a:gd name="T14" fmla="*/ 0 w 717"/>
                <a:gd name="T15" fmla="*/ 275 h 473"/>
                <a:gd name="T16" fmla="*/ 198 w 717"/>
                <a:gd name="T17" fmla="*/ 473 h 473"/>
                <a:gd name="T18" fmla="*/ 208 w 717"/>
                <a:gd name="T19" fmla="*/ 473 h 473"/>
                <a:gd name="T20" fmla="*/ 208 w 717"/>
                <a:gd name="T21" fmla="*/ 473 h 473"/>
                <a:gd name="T22" fmla="*/ 560 w 717"/>
                <a:gd name="T23" fmla="*/ 473 h 473"/>
                <a:gd name="T24" fmla="*/ 560 w 717"/>
                <a:gd name="T25" fmla="*/ 473 h 473"/>
                <a:gd name="T26" fmla="*/ 717 w 717"/>
                <a:gd name="T27" fmla="*/ 309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17" h="473">
                  <a:moveTo>
                    <a:pt x="717" y="309"/>
                  </a:moveTo>
                  <a:cubicBezTo>
                    <a:pt x="717" y="219"/>
                    <a:pt x="644" y="145"/>
                    <a:pt x="553" y="145"/>
                  </a:cubicBezTo>
                  <a:cubicBezTo>
                    <a:pt x="548" y="145"/>
                    <a:pt x="544" y="146"/>
                    <a:pt x="540" y="146"/>
                  </a:cubicBezTo>
                  <a:cubicBezTo>
                    <a:pt x="540" y="145"/>
                    <a:pt x="540" y="144"/>
                    <a:pt x="540" y="143"/>
                  </a:cubicBezTo>
                  <a:cubicBezTo>
                    <a:pt x="540" y="64"/>
                    <a:pt x="476" y="0"/>
                    <a:pt x="397" y="0"/>
                  </a:cubicBezTo>
                  <a:cubicBezTo>
                    <a:pt x="337" y="0"/>
                    <a:pt x="286" y="36"/>
                    <a:pt x="264" y="88"/>
                  </a:cubicBezTo>
                  <a:cubicBezTo>
                    <a:pt x="244" y="81"/>
                    <a:pt x="221" y="77"/>
                    <a:pt x="198" y="77"/>
                  </a:cubicBezTo>
                  <a:cubicBezTo>
                    <a:pt x="89" y="77"/>
                    <a:pt x="0" y="165"/>
                    <a:pt x="0" y="275"/>
                  </a:cubicBezTo>
                  <a:cubicBezTo>
                    <a:pt x="0" y="384"/>
                    <a:pt x="89" y="473"/>
                    <a:pt x="198" y="473"/>
                  </a:cubicBezTo>
                  <a:cubicBezTo>
                    <a:pt x="202" y="473"/>
                    <a:pt x="205" y="473"/>
                    <a:pt x="208" y="473"/>
                  </a:cubicBezTo>
                  <a:lnTo>
                    <a:pt x="208" y="473"/>
                  </a:lnTo>
                  <a:lnTo>
                    <a:pt x="560" y="473"/>
                  </a:lnTo>
                  <a:lnTo>
                    <a:pt x="560" y="473"/>
                  </a:lnTo>
                  <a:cubicBezTo>
                    <a:pt x="647" y="469"/>
                    <a:pt x="717" y="397"/>
                    <a:pt x="717" y="309"/>
                  </a:cubicBezTo>
                  <a:close/>
                </a:path>
              </a:pathLst>
            </a:custGeom>
            <a:gradFill>
              <a:gsLst>
                <a:gs pos="0">
                  <a:schemeClr val="accent3">
                    <a:alpha val="0"/>
                  </a:schemeClr>
                </a:gs>
                <a:gs pos="100000">
                  <a:schemeClr val="accent3">
                    <a:alpha val="50000"/>
                  </a:schemeClr>
                </a:gs>
                <a:gs pos="47000">
                  <a:schemeClr val="accent3">
                    <a:alpha val="20000"/>
                  </a:schemeClr>
                </a:gs>
              </a:gsLst>
              <a:lin ang="10800000" scaled="1"/>
            </a:gradFill>
          </p:spPr>
          <p:style>
            <a:lnRef idx="2">
              <a:schemeClr val="accent1">
                <a:shade val="50000"/>
              </a:schemeClr>
            </a:lnRef>
            <a:fillRef idx="1">
              <a:schemeClr val="accent1"/>
            </a:fillRef>
            <a:effectRef idx="0">
              <a:schemeClr val="accent1"/>
            </a:effectRef>
            <a:fontRef idx="minor">
              <a:schemeClr val="lt1"/>
            </a:fontRef>
          </p:style>
        </p:sp>
        <p:sp>
          <p:nvSpPr>
            <p:cNvPr id="22" name="矩形 21">
              <a:extLst>
                <a:ext uri="{FF2B5EF4-FFF2-40B4-BE49-F238E27FC236}">
                  <a16:creationId xmlns="" xmlns:a16="http://schemas.microsoft.com/office/drawing/2014/main" id="{C688F2C9-DB3D-4A53-9EDD-70EEA13EDC61}"/>
                </a:ext>
              </a:extLst>
            </p:cNvPr>
            <p:cNvSpPr/>
            <p:nvPr/>
          </p:nvSpPr>
          <p:spPr>
            <a:xfrm>
              <a:off x="8786089" y="2946855"/>
              <a:ext cx="2143350" cy="400110"/>
            </a:xfrm>
            <a:prstGeom prst="rect">
              <a:avLst/>
            </a:prstGeom>
          </p:spPr>
          <p:txBody>
            <a:bodyPr wrap="square">
              <a:spAutoFit/>
            </a:bodyPr>
            <a:lstStyle/>
            <a:p>
              <a:pPr lvl="0" algn="ctr"/>
              <a:r>
                <a:rPr lang="zh-CN" altLang="en-US" sz="2000" b="1" dirty="0">
                  <a:solidFill>
                    <a:schemeClr val="bg1"/>
                  </a:solidFill>
                </a:rPr>
                <a:t>智慧云</a:t>
              </a:r>
            </a:p>
          </p:txBody>
        </p:sp>
      </p:grpSp>
    </p:spTree>
    <p:extLst>
      <p:ext uri="{BB962C8B-B14F-4D97-AF65-F5344CB8AC3E}">
        <p14:creationId xmlns:p14="http://schemas.microsoft.com/office/powerpoint/2010/main" val="613701914"/>
      </p:ext>
    </p:extLst>
  </p:cSld>
  <p:clrMapOvr>
    <a:masterClrMapping/>
  </p:clrMapOvr>
  <mc:AlternateContent xmlns:mc="http://schemas.openxmlformats.org/markup-compatibility/2006" xmlns:p14="http://schemas.microsoft.com/office/powerpoint/2010/main">
    <mc:Choice Requires="p14">
      <p:transition spd="slow" p14:dur="1500" advTm="3500">
        <p:random/>
      </p:transition>
    </mc:Choice>
    <mc:Fallback xmlns="">
      <p:transition spd="slow" advTm="35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6" presetClass="entr" presetSubtype="16" fill="hold" grpId="0" nodeType="afterEffect">
                                  <p:stCondLst>
                                    <p:cond delay="0"/>
                                  </p:stCondLst>
                                  <p:iterate type="lt">
                                    <p:tmPct val="0"/>
                                  </p:iterate>
                                  <p:childTnLst>
                                    <p:set>
                                      <p:cBhvr>
                                        <p:cTn id="15" dur="1" fill="hold">
                                          <p:stCondLst>
                                            <p:cond delay="0"/>
                                          </p:stCondLst>
                                        </p:cTn>
                                        <p:tgtEl>
                                          <p:spTgt spid="5"/>
                                        </p:tgtEl>
                                        <p:attrNameLst>
                                          <p:attrName>style.visibility</p:attrName>
                                        </p:attrNameLst>
                                      </p:cBhvr>
                                      <p:to>
                                        <p:strVal val="visible"/>
                                      </p:to>
                                    </p:set>
                                    <p:animEffect transition="in" filter="circle(in)">
                                      <p:cBhvr>
                                        <p:cTn id="16" dur="600"/>
                                        <p:tgtEl>
                                          <p:spTgt spid="5"/>
                                        </p:tgtEl>
                                      </p:cBhvr>
                                    </p:animEffect>
                                  </p:childTnLst>
                                </p:cTn>
                              </p:par>
                              <p:par>
                                <p:cTn id="17" presetID="6" presetClass="entr" presetSubtype="16"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circle(in)">
                                      <p:cBhvr>
                                        <p:cTn id="19" dur="600"/>
                                        <p:tgtEl>
                                          <p:spTgt spid="7"/>
                                        </p:tgtEl>
                                      </p:cBhvr>
                                    </p:animEffect>
                                  </p:childTnLst>
                                </p:cTn>
                              </p:par>
                              <p:par>
                                <p:cTn id="20" presetID="6" presetClass="entr" presetSubtype="16" fill="hold" grpId="0" nodeType="withEffect">
                                  <p:stCondLst>
                                    <p:cond delay="0"/>
                                  </p:stCondLst>
                                  <p:iterate type="lt">
                                    <p:tmPct val="0"/>
                                  </p:iterate>
                                  <p:childTnLst>
                                    <p:set>
                                      <p:cBhvr>
                                        <p:cTn id="21" dur="1" fill="hold">
                                          <p:stCondLst>
                                            <p:cond delay="0"/>
                                          </p:stCondLst>
                                        </p:cTn>
                                        <p:tgtEl>
                                          <p:spTgt spid="6"/>
                                        </p:tgtEl>
                                        <p:attrNameLst>
                                          <p:attrName>style.visibility</p:attrName>
                                        </p:attrNameLst>
                                      </p:cBhvr>
                                      <p:to>
                                        <p:strVal val="visible"/>
                                      </p:to>
                                    </p:set>
                                    <p:animEffect transition="in" filter="circle(in)">
                                      <p:cBhvr>
                                        <p:cTn id="22" dur="600"/>
                                        <p:tgtEl>
                                          <p:spTgt spid="6"/>
                                        </p:tgtEl>
                                      </p:cBhvr>
                                    </p:animEffect>
                                  </p:childTnLst>
                                </p:cTn>
                              </p:par>
                            </p:childTnLst>
                          </p:cTn>
                        </p:par>
                        <p:par>
                          <p:cTn id="23" fill="hold">
                            <p:stCondLst>
                              <p:cond delay="1100"/>
                            </p:stCondLst>
                            <p:childTnLst>
                              <p:par>
                                <p:cTn id="24" presetID="16" presetClass="entr" presetSubtype="37"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barn(outVertical)">
                                      <p:cBhvr>
                                        <p:cTn id="26" dur="500"/>
                                        <p:tgtEl>
                                          <p:spTgt spid="9"/>
                                        </p:tgtEl>
                                      </p:cBhvr>
                                    </p:animEffect>
                                  </p:childTnLst>
                                </p:cTn>
                              </p:par>
                              <p:par>
                                <p:cTn id="27" presetID="24" presetClass="emph" presetSubtype="0" fill="hold" grpId="1" nodeType="withEffect">
                                  <p:stCondLst>
                                    <p:cond delay="0"/>
                                  </p:stCondLst>
                                  <p:iterate type="lt">
                                    <p:tmPct val="0"/>
                                  </p:iterate>
                                  <p:childTnLst>
                                    <p:animClr clrSpc="hsl" dir="cw">
                                      <p:cBhvr override="childStyle">
                                        <p:cTn id="28" dur="500" fill="hold"/>
                                        <p:tgtEl>
                                          <p:spTgt spid="5"/>
                                        </p:tgtEl>
                                        <p:attrNameLst>
                                          <p:attrName>style.color</p:attrName>
                                        </p:attrNameLst>
                                      </p:cBhvr>
                                      <p:by>
                                        <p:hsl h="0" s="-12549" l="-25098"/>
                                      </p:by>
                                    </p:animClr>
                                    <p:animClr clrSpc="hsl" dir="cw">
                                      <p:cBhvr>
                                        <p:cTn id="29" dur="500" fill="hold"/>
                                        <p:tgtEl>
                                          <p:spTgt spid="5"/>
                                        </p:tgtEl>
                                        <p:attrNameLst>
                                          <p:attrName>fillcolor</p:attrName>
                                        </p:attrNameLst>
                                      </p:cBhvr>
                                      <p:by>
                                        <p:hsl h="0" s="-12549" l="-25098"/>
                                      </p:by>
                                    </p:animClr>
                                    <p:animClr clrSpc="hsl" dir="cw">
                                      <p:cBhvr>
                                        <p:cTn id="30" dur="500" fill="hold"/>
                                        <p:tgtEl>
                                          <p:spTgt spid="5"/>
                                        </p:tgtEl>
                                        <p:attrNameLst>
                                          <p:attrName>stroke.color</p:attrName>
                                        </p:attrNameLst>
                                      </p:cBhvr>
                                      <p:by>
                                        <p:hsl h="0" s="-12549" l="-25098"/>
                                      </p:by>
                                    </p:animClr>
                                    <p:set>
                                      <p:cBhvr>
                                        <p:cTn id="31" dur="500" fill="hold"/>
                                        <p:tgtEl>
                                          <p:spTgt spid="5"/>
                                        </p:tgtEl>
                                        <p:attrNameLst>
                                          <p:attrName>fill.type</p:attrName>
                                        </p:attrNameLst>
                                      </p:cBhvr>
                                      <p:to>
                                        <p:strVal val="solid"/>
                                      </p:to>
                                    </p:set>
                                  </p:childTnLst>
                                </p:cTn>
                              </p:par>
                              <p:par>
                                <p:cTn id="32" presetID="24" presetClass="emph" presetSubtype="0" fill="hold" grpId="1" nodeType="withEffect">
                                  <p:stCondLst>
                                    <p:cond delay="0"/>
                                  </p:stCondLst>
                                  <p:childTnLst>
                                    <p:animClr clrSpc="hsl" dir="cw">
                                      <p:cBhvr override="childStyle">
                                        <p:cTn id="33" dur="500" fill="hold"/>
                                        <p:tgtEl>
                                          <p:spTgt spid="7"/>
                                        </p:tgtEl>
                                        <p:attrNameLst>
                                          <p:attrName>style.color</p:attrName>
                                        </p:attrNameLst>
                                      </p:cBhvr>
                                      <p:by>
                                        <p:hsl h="0" s="-12549" l="-25098"/>
                                      </p:by>
                                    </p:animClr>
                                    <p:animClr clrSpc="hsl" dir="cw">
                                      <p:cBhvr>
                                        <p:cTn id="34" dur="500" fill="hold"/>
                                        <p:tgtEl>
                                          <p:spTgt spid="7"/>
                                        </p:tgtEl>
                                        <p:attrNameLst>
                                          <p:attrName>fillcolor</p:attrName>
                                        </p:attrNameLst>
                                      </p:cBhvr>
                                      <p:by>
                                        <p:hsl h="0" s="-12549" l="-25098"/>
                                      </p:by>
                                    </p:animClr>
                                    <p:animClr clrSpc="hsl" dir="cw">
                                      <p:cBhvr>
                                        <p:cTn id="35" dur="500" fill="hold"/>
                                        <p:tgtEl>
                                          <p:spTgt spid="7"/>
                                        </p:tgtEl>
                                        <p:attrNameLst>
                                          <p:attrName>stroke.color</p:attrName>
                                        </p:attrNameLst>
                                      </p:cBhvr>
                                      <p:by>
                                        <p:hsl h="0" s="-12549" l="-25098"/>
                                      </p:by>
                                    </p:animClr>
                                    <p:set>
                                      <p:cBhvr>
                                        <p:cTn id="36" dur="500" fill="hold"/>
                                        <p:tgtEl>
                                          <p:spTgt spid="7"/>
                                        </p:tgtEl>
                                        <p:attrNameLst>
                                          <p:attrName>fill.type</p:attrName>
                                        </p:attrNameLst>
                                      </p:cBhvr>
                                      <p:to>
                                        <p:strVal val="solid"/>
                                      </p:to>
                                    </p:set>
                                  </p:childTnLst>
                                </p:cTn>
                              </p:par>
                              <p:par>
                                <p:cTn id="37" presetID="53" presetClass="entr" presetSubtype="16"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p:cTn id="39" dur="500" fill="hold"/>
                                        <p:tgtEl>
                                          <p:spTgt spid="13"/>
                                        </p:tgtEl>
                                        <p:attrNameLst>
                                          <p:attrName>ppt_w</p:attrName>
                                        </p:attrNameLst>
                                      </p:cBhvr>
                                      <p:tavLst>
                                        <p:tav tm="0">
                                          <p:val>
                                            <p:fltVal val="0"/>
                                          </p:val>
                                        </p:tav>
                                        <p:tav tm="100000">
                                          <p:val>
                                            <p:strVal val="#ppt_w"/>
                                          </p:val>
                                        </p:tav>
                                      </p:tavLst>
                                    </p:anim>
                                    <p:anim calcmode="lin" valueType="num">
                                      <p:cBhvr>
                                        <p:cTn id="40" dur="500" fill="hold"/>
                                        <p:tgtEl>
                                          <p:spTgt spid="13"/>
                                        </p:tgtEl>
                                        <p:attrNameLst>
                                          <p:attrName>ppt_h</p:attrName>
                                        </p:attrNameLst>
                                      </p:cBhvr>
                                      <p:tavLst>
                                        <p:tav tm="0">
                                          <p:val>
                                            <p:fltVal val="0"/>
                                          </p:val>
                                        </p:tav>
                                        <p:tav tm="100000">
                                          <p:val>
                                            <p:strVal val="#ppt_h"/>
                                          </p:val>
                                        </p:tav>
                                      </p:tavLst>
                                    </p:anim>
                                    <p:animEffect transition="in" filter="fade">
                                      <p:cBhvr>
                                        <p:cTn id="41" dur="500"/>
                                        <p:tgtEl>
                                          <p:spTgt spid="13"/>
                                        </p:tgtEl>
                                      </p:cBhvr>
                                    </p:animEffect>
                                  </p:childTnLst>
                                </p:cTn>
                              </p:par>
                            </p:childTnLst>
                          </p:cTn>
                        </p:par>
                        <p:par>
                          <p:cTn id="42" fill="hold">
                            <p:stCondLst>
                              <p:cond delay="1600"/>
                            </p:stCondLst>
                            <p:childTnLst>
                              <p:par>
                                <p:cTn id="43" presetID="22" presetClass="entr" presetSubtype="4"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wipe(down)">
                                      <p:cBhvr>
                                        <p:cTn id="45" dur="500"/>
                                        <p:tgtEl>
                                          <p:spTgt spid="10"/>
                                        </p:tgtEl>
                                      </p:cBhvr>
                                    </p:animEffect>
                                  </p:childTnLst>
                                </p:cTn>
                              </p:par>
                              <p:par>
                                <p:cTn id="46" presetID="21" presetClass="emph" presetSubtype="0" fill="hold" grpId="2" nodeType="withEffect">
                                  <p:stCondLst>
                                    <p:cond delay="0"/>
                                  </p:stCondLst>
                                  <p:childTnLst>
                                    <p:animClr clrSpc="hsl" dir="cw">
                                      <p:cBhvr override="childStyle">
                                        <p:cTn id="47" dur="500" fill="hold"/>
                                        <p:tgtEl>
                                          <p:spTgt spid="7"/>
                                        </p:tgtEl>
                                        <p:attrNameLst>
                                          <p:attrName>style.color</p:attrName>
                                        </p:attrNameLst>
                                      </p:cBhvr>
                                      <p:by>
                                        <p:hsl h="7200000" s="0" l="0"/>
                                      </p:by>
                                    </p:animClr>
                                    <p:animClr clrSpc="hsl" dir="cw">
                                      <p:cBhvr>
                                        <p:cTn id="48" dur="500" fill="hold"/>
                                        <p:tgtEl>
                                          <p:spTgt spid="7"/>
                                        </p:tgtEl>
                                        <p:attrNameLst>
                                          <p:attrName>fillcolor</p:attrName>
                                        </p:attrNameLst>
                                      </p:cBhvr>
                                      <p:by>
                                        <p:hsl h="7200000" s="0" l="0"/>
                                      </p:by>
                                    </p:animClr>
                                    <p:animClr clrSpc="hsl" dir="cw">
                                      <p:cBhvr>
                                        <p:cTn id="49" dur="500" fill="hold"/>
                                        <p:tgtEl>
                                          <p:spTgt spid="7"/>
                                        </p:tgtEl>
                                        <p:attrNameLst>
                                          <p:attrName>stroke.color</p:attrName>
                                        </p:attrNameLst>
                                      </p:cBhvr>
                                      <p:by>
                                        <p:hsl h="7200000" s="0" l="0"/>
                                      </p:by>
                                    </p:animClr>
                                    <p:set>
                                      <p:cBhvr>
                                        <p:cTn id="50" dur="500" fill="hold"/>
                                        <p:tgtEl>
                                          <p:spTgt spid="7"/>
                                        </p:tgtEl>
                                        <p:attrNameLst>
                                          <p:attrName>fill.type</p:attrName>
                                        </p:attrNameLst>
                                      </p:cBhvr>
                                      <p:to>
                                        <p:strVal val="solid"/>
                                      </p:to>
                                    </p:set>
                                  </p:childTnLst>
                                </p:cTn>
                              </p:par>
                              <p:par>
                                <p:cTn id="51" presetID="21" presetClass="emph" presetSubtype="0" fill="hold" grpId="1" nodeType="withEffect">
                                  <p:stCondLst>
                                    <p:cond delay="0"/>
                                  </p:stCondLst>
                                  <p:iterate type="lt">
                                    <p:tmPct val="0"/>
                                  </p:iterate>
                                  <p:childTnLst>
                                    <p:animClr clrSpc="hsl" dir="cw">
                                      <p:cBhvr override="childStyle">
                                        <p:cTn id="52" dur="500" fill="hold"/>
                                        <p:tgtEl>
                                          <p:spTgt spid="6"/>
                                        </p:tgtEl>
                                        <p:attrNameLst>
                                          <p:attrName>style.color</p:attrName>
                                        </p:attrNameLst>
                                      </p:cBhvr>
                                      <p:by>
                                        <p:hsl h="7200000" s="0" l="0"/>
                                      </p:by>
                                    </p:animClr>
                                    <p:animClr clrSpc="hsl" dir="cw">
                                      <p:cBhvr>
                                        <p:cTn id="53" dur="500" fill="hold"/>
                                        <p:tgtEl>
                                          <p:spTgt spid="6"/>
                                        </p:tgtEl>
                                        <p:attrNameLst>
                                          <p:attrName>fillcolor</p:attrName>
                                        </p:attrNameLst>
                                      </p:cBhvr>
                                      <p:by>
                                        <p:hsl h="7200000" s="0" l="0"/>
                                      </p:by>
                                    </p:animClr>
                                    <p:animClr clrSpc="hsl" dir="cw">
                                      <p:cBhvr>
                                        <p:cTn id="54" dur="500" fill="hold"/>
                                        <p:tgtEl>
                                          <p:spTgt spid="6"/>
                                        </p:tgtEl>
                                        <p:attrNameLst>
                                          <p:attrName>stroke.color</p:attrName>
                                        </p:attrNameLst>
                                      </p:cBhvr>
                                      <p:by>
                                        <p:hsl h="7200000" s="0" l="0"/>
                                      </p:by>
                                    </p:animClr>
                                    <p:set>
                                      <p:cBhvr>
                                        <p:cTn id="55" dur="500" fill="hold"/>
                                        <p:tgtEl>
                                          <p:spTgt spid="6"/>
                                        </p:tgtEl>
                                        <p:attrNameLst>
                                          <p:attrName>fill.type</p:attrName>
                                        </p:attrNameLst>
                                      </p:cBhvr>
                                      <p:to>
                                        <p:strVal val="solid"/>
                                      </p:to>
                                    </p:set>
                                  </p:childTnLst>
                                </p:cTn>
                              </p:par>
                              <p:par>
                                <p:cTn id="56" presetID="53" presetClass="entr" presetSubtype="16" fill="hold" grpId="0" nodeType="withEffect">
                                  <p:stCondLst>
                                    <p:cond delay="0"/>
                                  </p:stCondLst>
                                  <p:childTnLst>
                                    <p:set>
                                      <p:cBhvr>
                                        <p:cTn id="57" dur="1" fill="hold">
                                          <p:stCondLst>
                                            <p:cond delay="0"/>
                                          </p:stCondLst>
                                        </p:cTn>
                                        <p:tgtEl>
                                          <p:spTgt spid="14"/>
                                        </p:tgtEl>
                                        <p:attrNameLst>
                                          <p:attrName>style.visibility</p:attrName>
                                        </p:attrNameLst>
                                      </p:cBhvr>
                                      <p:to>
                                        <p:strVal val="visible"/>
                                      </p:to>
                                    </p:set>
                                    <p:anim calcmode="lin" valueType="num">
                                      <p:cBhvr>
                                        <p:cTn id="58" dur="500" fill="hold"/>
                                        <p:tgtEl>
                                          <p:spTgt spid="14"/>
                                        </p:tgtEl>
                                        <p:attrNameLst>
                                          <p:attrName>ppt_w</p:attrName>
                                        </p:attrNameLst>
                                      </p:cBhvr>
                                      <p:tavLst>
                                        <p:tav tm="0">
                                          <p:val>
                                            <p:fltVal val="0"/>
                                          </p:val>
                                        </p:tav>
                                        <p:tav tm="100000">
                                          <p:val>
                                            <p:strVal val="#ppt_w"/>
                                          </p:val>
                                        </p:tav>
                                      </p:tavLst>
                                    </p:anim>
                                    <p:anim calcmode="lin" valueType="num">
                                      <p:cBhvr>
                                        <p:cTn id="59" dur="500" fill="hold"/>
                                        <p:tgtEl>
                                          <p:spTgt spid="14"/>
                                        </p:tgtEl>
                                        <p:attrNameLst>
                                          <p:attrName>ppt_h</p:attrName>
                                        </p:attrNameLst>
                                      </p:cBhvr>
                                      <p:tavLst>
                                        <p:tav tm="0">
                                          <p:val>
                                            <p:fltVal val="0"/>
                                          </p:val>
                                        </p:tav>
                                        <p:tav tm="100000">
                                          <p:val>
                                            <p:strVal val="#ppt_h"/>
                                          </p:val>
                                        </p:tav>
                                      </p:tavLst>
                                    </p:anim>
                                    <p:animEffect transition="in" filter="fade">
                                      <p:cBhvr>
                                        <p:cTn id="60" dur="500"/>
                                        <p:tgtEl>
                                          <p:spTgt spid="14"/>
                                        </p:tgtEl>
                                      </p:cBhvr>
                                    </p:animEffect>
                                  </p:childTnLst>
                                </p:cTn>
                              </p:par>
                            </p:childTnLst>
                          </p:cTn>
                        </p:par>
                        <p:par>
                          <p:cTn id="61" fill="hold">
                            <p:stCondLst>
                              <p:cond delay="2100"/>
                            </p:stCondLst>
                            <p:childTnLst>
                              <p:par>
                                <p:cTn id="62" presetID="16" presetClass="entr" presetSubtype="37" fill="hold" grpId="0" nodeType="afterEffect">
                                  <p:stCondLst>
                                    <p:cond delay="0"/>
                                  </p:stCondLst>
                                  <p:childTnLst>
                                    <p:set>
                                      <p:cBhvr>
                                        <p:cTn id="63" dur="1" fill="hold">
                                          <p:stCondLst>
                                            <p:cond delay="0"/>
                                          </p:stCondLst>
                                        </p:cTn>
                                        <p:tgtEl>
                                          <p:spTgt spid="8"/>
                                        </p:tgtEl>
                                        <p:attrNameLst>
                                          <p:attrName>style.visibility</p:attrName>
                                        </p:attrNameLst>
                                      </p:cBhvr>
                                      <p:to>
                                        <p:strVal val="visible"/>
                                      </p:to>
                                    </p:set>
                                    <p:animEffect transition="in" filter="barn(outVertical)">
                                      <p:cBhvr>
                                        <p:cTn id="64" dur="500"/>
                                        <p:tgtEl>
                                          <p:spTgt spid="8"/>
                                        </p:tgtEl>
                                      </p:cBhvr>
                                    </p:animEffect>
                                  </p:childTnLst>
                                </p:cTn>
                              </p:par>
                              <p:par>
                                <p:cTn id="65" presetID="18" presetClass="emph" presetSubtype="0" fill="hold" grpId="2" nodeType="withEffect">
                                  <p:stCondLst>
                                    <p:cond delay="0"/>
                                  </p:stCondLst>
                                  <p:iterate type="lt">
                                    <p:tmPct val="4000"/>
                                  </p:iterate>
                                  <p:childTnLst>
                                    <p:set>
                                      <p:cBhvr override="childStyle">
                                        <p:cTn id="66" dur="500" fill="hold"/>
                                        <p:tgtEl>
                                          <p:spTgt spid="6"/>
                                        </p:tgtEl>
                                        <p:attrNameLst>
                                          <p:attrName>style.textDecorationUnderline</p:attrName>
                                        </p:attrNameLst>
                                      </p:cBhvr>
                                      <p:to>
                                        <p:strVal val="true"/>
                                      </p:to>
                                    </p:set>
                                  </p:childTnLst>
                                </p:cTn>
                              </p:par>
                              <p:par>
                                <p:cTn id="67" presetID="18" presetClass="emph" presetSubtype="0" fill="hold" grpId="2" nodeType="withEffect">
                                  <p:stCondLst>
                                    <p:cond delay="0"/>
                                  </p:stCondLst>
                                  <p:iterate type="lt">
                                    <p:tmPct val="4000"/>
                                  </p:iterate>
                                  <p:childTnLst>
                                    <p:set>
                                      <p:cBhvr override="childStyle">
                                        <p:cTn id="68" dur="500" fill="hold"/>
                                        <p:tgtEl>
                                          <p:spTgt spid="5"/>
                                        </p:tgtEl>
                                        <p:attrNameLst>
                                          <p:attrName>style.textDecorationUnderline</p:attrName>
                                        </p:attrNameLst>
                                      </p:cBhvr>
                                      <p:to>
                                        <p:strVal val="true"/>
                                      </p:to>
                                    </p:set>
                                  </p:childTnLst>
                                </p:cTn>
                              </p:par>
                              <p:par>
                                <p:cTn id="69" presetID="53" presetClass="entr" presetSubtype="16" fill="hold" grpId="0" nodeType="withEffect">
                                  <p:stCondLst>
                                    <p:cond delay="0"/>
                                  </p:stCondLst>
                                  <p:childTnLst>
                                    <p:set>
                                      <p:cBhvr>
                                        <p:cTn id="70" dur="1" fill="hold">
                                          <p:stCondLst>
                                            <p:cond delay="0"/>
                                          </p:stCondLst>
                                        </p:cTn>
                                        <p:tgtEl>
                                          <p:spTgt spid="12"/>
                                        </p:tgtEl>
                                        <p:attrNameLst>
                                          <p:attrName>style.visibility</p:attrName>
                                        </p:attrNameLst>
                                      </p:cBhvr>
                                      <p:to>
                                        <p:strVal val="visible"/>
                                      </p:to>
                                    </p:set>
                                    <p:anim calcmode="lin" valueType="num">
                                      <p:cBhvr>
                                        <p:cTn id="71" dur="500" fill="hold"/>
                                        <p:tgtEl>
                                          <p:spTgt spid="12"/>
                                        </p:tgtEl>
                                        <p:attrNameLst>
                                          <p:attrName>ppt_w</p:attrName>
                                        </p:attrNameLst>
                                      </p:cBhvr>
                                      <p:tavLst>
                                        <p:tav tm="0">
                                          <p:val>
                                            <p:fltVal val="0"/>
                                          </p:val>
                                        </p:tav>
                                        <p:tav tm="100000">
                                          <p:val>
                                            <p:strVal val="#ppt_w"/>
                                          </p:val>
                                        </p:tav>
                                      </p:tavLst>
                                    </p:anim>
                                    <p:anim calcmode="lin" valueType="num">
                                      <p:cBhvr>
                                        <p:cTn id="72" dur="500" fill="hold"/>
                                        <p:tgtEl>
                                          <p:spTgt spid="12"/>
                                        </p:tgtEl>
                                        <p:attrNameLst>
                                          <p:attrName>ppt_h</p:attrName>
                                        </p:attrNameLst>
                                      </p:cBhvr>
                                      <p:tavLst>
                                        <p:tav tm="0">
                                          <p:val>
                                            <p:fltVal val="0"/>
                                          </p:val>
                                        </p:tav>
                                        <p:tav tm="100000">
                                          <p:val>
                                            <p:strVal val="#ppt_h"/>
                                          </p:val>
                                        </p:tav>
                                      </p:tavLst>
                                    </p:anim>
                                    <p:animEffect transition="in" filter="fade">
                                      <p:cBhvr>
                                        <p:cTn id="73" dur="500"/>
                                        <p:tgtEl>
                                          <p:spTgt spid="12"/>
                                        </p:tgtEl>
                                      </p:cBhvr>
                                    </p:animEffect>
                                  </p:childTnLst>
                                </p:cTn>
                              </p:par>
                            </p:childTnLst>
                          </p:cTn>
                        </p:par>
                        <p:par>
                          <p:cTn id="74" fill="hold">
                            <p:stCondLst>
                              <p:cond delay="2660"/>
                            </p:stCondLst>
                            <p:childTnLst>
                              <p:par>
                                <p:cTn id="75" presetID="53" presetClass="entr" presetSubtype="16" fill="hold" nodeType="afterEffect">
                                  <p:stCondLst>
                                    <p:cond delay="0"/>
                                  </p:stCondLst>
                                  <p:childTnLst>
                                    <p:set>
                                      <p:cBhvr>
                                        <p:cTn id="76" dur="1" fill="hold">
                                          <p:stCondLst>
                                            <p:cond delay="0"/>
                                          </p:stCondLst>
                                        </p:cTn>
                                        <p:tgtEl>
                                          <p:spTgt spid="18"/>
                                        </p:tgtEl>
                                        <p:attrNameLst>
                                          <p:attrName>style.visibility</p:attrName>
                                        </p:attrNameLst>
                                      </p:cBhvr>
                                      <p:to>
                                        <p:strVal val="visible"/>
                                      </p:to>
                                    </p:set>
                                    <p:anim calcmode="lin" valueType="num">
                                      <p:cBhvr>
                                        <p:cTn id="77" dur="500" fill="hold"/>
                                        <p:tgtEl>
                                          <p:spTgt spid="18"/>
                                        </p:tgtEl>
                                        <p:attrNameLst>
                                          <p:attrName>ppt_w</p:attrName>
                                        </p:attrNameLst>
                                      </p:cBhvr>
                                      <p:tavLst>
                                        <p:tav tm="0">
                                          <p:val>
                                            <p:fltVal val="0"/>
                                          </p:val>
                                        </p:tav>
                                        <p:tav tm="100000">
                                          <p:val>
                                            <p:strVal val="#ppt_w"/>
                                          </p:val>
                                        </p:tav>
                                      </p:tavLst>
                                    </p:anim>
                                    <p:anim calcmode="lin" valueType="num">
                                      <p:cBhvr>
                                        <p:cTn id="78" dur="500" fill="hold"/>
                                        <p:tgtEl>
                                          <p:spTgt spid="18"/>
                                        </p:tgtEl>
                                        <p:attrNameLst>
                                          <p:attrName>ppt_h</p:attrName>
                                        </p:attrNameLst>
                                      </p:cBhvr>
                                      <p:tavLst>
                                        <p:tav tm="0">
                                          <p:val>
                                            <p:fltVal val="0"/>
                                          </p:val>
                                        </p:tav>
                                        <p:tav tm="100000">
                                          <p:val>
                                            <p:strVal val="#ppt_h"/>
                                          </p:val>
                                        </p:tav>
                                      </p:tavLst>
                                    </p:anim>
                                    <p:animEffect transition="in" filter="fade">
                                      <p:cBhvr>
                                        <p:cTn id="7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5" grpId="2" animBg="1"/>
      <p:bldP spid="6" grpId="0" animBg="1"/>
      <p:bldP spid="6" grpId="1" animBg="1"/>
      <p:bldP spid="6" grpId="2" animBg="1"/>
      <p:bldP spid="7" grpId="0" animBg="1"/>
      <p:bldP spid="7" grpId="1" animBg="1"/>
      <p:bldP spid="7" grpId="2" animBg="1"/>
      <p:bldP spid="8" grpId="0" animBg="1"/>
      <p:bldP spid="9" grpId="0" animBg="1"/>
      <p:bldP spid="10" grpId="0" animBg="1"/>
      <p:bldP spid="12" grpId="0"/>
      <p:bldP spid="13" grpId="0"/>
      <p:bldP spid="1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 35" descr="e99bf14677e614bbcc13605c6b7ca071">
            <a:extLst>
              <a:ext uri="{FF2B5EF4-FFF2-40B4-BE49-F238E27FC236}">
                <a16:creationId xmlns="" xmlns:a16="http://schemas.microsoft.com/office/drawing/2014/main" id="{F3F2D50C-71A6-433D-B1C8-405C02EEC1C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93160" y="1506220"/>
            <a:ext cx="5041265" cy="5041265"/>
          </a:xfrm>
          <a:prstGeom prst="rect">
            <a:avLst/>
          </a:prstGeom>
        </p:spPr>
      </p:pic>
      <p:grpSp>
        <p:nvGrpSpPr>
          <p:cNvPr id="2" name="组合 1">
            <a:extLst>
              <a:ext uri="{FF2B5EF4-FFF2-40B4-BE49-F238E27FC236}">
                <a16:creationId xmlns="" xmlns:a16="http://schemas.microsoft.com/office/drawing/2014/main" id="{D695A36F-65DE-4BA0-B27D-38DF64854EAF}"/>
              </a:ext>
            </a:extLst>
          </p:cNvPr>
          <p:cNvGrpSpPr/>
          <p:nvPr/>
        </p:nvGrpSpPr>
        <p:grpSpPr>
          <a:xfrm>
            <a:off x="3613427" y="282265"/>
            <a:ext cx="4965147" cy="609273"/>
            <a:chOff x="3613427" y="282265"/>
            <a:chExt cx="4965147" cy="609273"/>
          </a:xfrm>
        </p:grpSpPr>
        <p:pic>
          <p:nvPicPr>
            <p:cNvPr id="3" name="图片 2">
              <a:extLst>
                <a:ext uri="{FF2B5EF4-FFF2-40B4-BE49-F238E27FC236}">
                  <a16:creationId xmlns="" xmlns:a16="http://schemas.microsoft.com/office/drawing/2014/main" id="{4312625C-EC29-4849-86F1-F33EAD8EA86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flipV="1">
              <a:off x="3737908" y="282265"/>
              <a:ext cx="4716185" cy="609273"/>
            </a:xfrm>
            <a:prstGeom prst="rect">
              <a:avLst/>
            </a:prstGeom>
          </p:spPr>
        </p:pic>
        <p:sp>
          <p:nvSpPr>
            <p:cNvPr id="4" name="文本框 3">
              <a:extLst>
                <a:ext uri="{FF2B5EF4-FFF2-40B4-BE49-F238E27FC236}">
                  <a16:creationId xmlns="" xmlns:a16="http://schemas.microsoft.com/office/drawing/2014/main" id="{E00C5390-4740-4143-A265-94D6739F671B}"/>
                </a:ext>
              </a:extLst>
            </p:cNvPr>
            <p:cNvSpPr txBox="1"/>
            <p:nvPr/>
          </p:nvSpPr>
          <p:spPr>
            <a:xfrm>
              <a:off x="3613427" y="356888"/>
              <a:ext cx="4965147" cy="523220"/>
            </a:xfrm>
            <a:prstGeom prst="rect">
              <a:avLst/>
            </a:prstGeom>
            <a:noFill/>
            <a:effectLst>
              <a:outerShdw blurRad="50800" dist="38100" dir="8100000" algn="tr" rotWithShape="0">
                <a:prstClr val="black">
                  <a:alpha val="40000"/>
                </a:prstClr>
              </a:outerShdw>
            </a:effectLst>
          </p:spPr>
          <p:txBody>
            <a:bodyPr wrap="square" rtlCol="0">
              <a:spAutoFit/>
            </a:bodyPr>
            <a:lstStyle/>
            <a:p>
              <a:pPr algn="ctr"/>
              <a:r>
                <a:rPr lang="zh-CN" altLang="en-US" sz="2800" b="1" dirty="0">
                  <a:solidFill>
                    <a:schemeClr val="bg1"/>
                  </a:solidFill>
                  <a:latin typeface="思源黑体 CN Bold" panose="020B0800000000000000" pitchFamily="34" charset="-122"/>
                  <a:ea typeface="思源黑体 CN Bold" panose="020B0800000000000000" pitchFamily="34" charset="-122"/>
                </a:rPr>
                <a:t>互联网</a:t>
              </a:r>
              <a:r>
                <a:rPr lang="en-US" altLang="zh-CN" sz="2800" b="1" dirty="0">
                  <a:solidFill>
                    <a:schemeClr val="bg1"/>
                  </a:solidFill>
                  <a:latin typeface="思源黑体 CN Bold" panose="020B0800000000000000" pitchFamily="34" charset="-122"/>
                  <a:ea typeface="思源黑体 CN Bold" panose="020B0800000000000000" pitchFamily="34" charset="-122"/>
                </a:rPr>
                <a:t>+</a:t>
              </a:r>
              <a:r>
                <a:rPr lang="zh-CN" altLang="en-US" sz="2800" b="1" dirty="0">
                  <a:solidFill>
                    <a:schemeClr val="bg1"/>
                  </a:solidFill>
                  <a:latin typeface="思源黑体 CN Bold" panose="020B0800000000000000" pitchFamily="34" charset="-122"/>
                  <a:ea typeface="思源黑体 CN Bold" panose="020B0800000000000000" pitchFamily="34" charset="-122"/>
                </a:rPr>
                <a:t>教育总体架构</a:t>
              </a:r>
            </a:p>
          </p:txBody>
        </p:sp>
      </p:grpSp>
      <p:grpSp>
        <p:nvGrpSpPr>
          <p:cNvPr id="5" name="组合 4">
            <a:extLst>
              <a:ext uri="{FF2B5EF4-FFF2-40B4-BE49-F238E27FC236}">
                <a16:creationId xmlns="" xmlns:a16="http://schemas.microsoft.com/office/drawing/2014/main" id="{E19E3F63-1E19-477F-8F84-1F6251EE32A0}"/>
              </a:ext>
            </a:extLst>
          </p:cNvPr>
          <p:cNvGrpSpPr/>
          <p:nvPr/>
        </p:nvGrpSpPr>
        <p:grpSpPr>
          <a:xfrm>
            <a:off x="1933575" y="1967865"/>
            <a:ext cx="3404870" cy="565150"/>
            <a:chOff x="3045" y="3099"/>
            <a:chExt cx="5362" cy="890"/>
          </a:xfrm>
        </p:grpSpPr>
        <p:grpSp>
          <p:nvGrpSpPr>
            <p:cNvPr id="6" name="组合 5">
              <a:extLst>
                <a:ext uri="{FF2B5EF4-FFF2-40B4-BE49-F238E27FC236}">
                  <a16:creationId xmlns="" xmlns:a16="http://schemas.microsoft.com/office/drawing/2014/main" id="{722A0188-F8B5-4BFF-9C3A-3C3A83D20DA8}"/>
                </a:ext>
              </a:extLst>
            </p:cNvPr>
            <p:cNvGrpSpPr/>
            <p:nvPr/>
          </p:nvGrpSpPr>
          <p:grpSpPr>
            <a:xfrm>
              <a:off x="6193" y="3535"/>
              <a:ext cx="2215" cy="212"/>
              <a:chOff x="5993" y="3335"/>
              <a:chExt cx="2215" cy="212"/>
            </a:xfrm>
          </p:grpSpPr>
          <p:cxnSp>
            <p:nvCxnSpPr>
              <p:cNvPr id="8" name="直接连接符 7">
                <a:extLst>
                  <a:ext uri="{FF2B5EF4-FFF2-40B4-BE49-F238E27FC236}">
                    <a16:creationId xmlns="" xmlns:a16="http://schemas.microsoft.com/office/drawing/2014/main" id="{62383592-E905-4FF6-95E3-70EEE0FECD47}"/>
                  </a:ext>
                </a:extLst>
              </p:cNvPr>
              <p:cNvCxnSpPr/>
              <p:nvPr/>
            </p:nvCxnSpPr>
            <p:spPr>
              <a:xfrm>
                <a:off x="5993" y="3336"/>
                <a:ext cx="1387" cy="16"/>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直接连接符 8">
                <a:extLst>
                  <a:ext uri="{FF2B5EF4-FFF2-40B4-BE49-F238E27FC236}">
                    <a16:creationId xmlns="" xmlns:a16="http://schemas.microsoft.com/office/drawing/2014/main" id="{D4294D46-8C78-4E3F-A5FF-62E8365FD99C}"/>
                  </a:ext>
                </a:extLst>
              </p:cNvPr>
              <p:cNvCxnSpPr/>
              <p:nvPr/>
            </p:nvCxnSpPr>
            <p:spPr>
              <a:xfrm flipH="1" flipV="1">
                <a:off x="7261" y="3335"/>
                <a:ext cx="947" cy="212"/>
              </a:xfrm>
              <a:prstGeom prst="line">
                <a:avLst/>
              </a:prstGeom>
            </p:spPr>
            <p:style>
              <a:lnRef idx="1">
                <a:schemeClr val="accent1"/>
              </a:lnRef>
              <a:fillRef idx="0">
                <a:schemeClr val="accent1"/>
              </a:fillRef>
              <a:effectRef idx="0">
                <a:schemeClr val="accent1"/>
              </a:effectRef>
              <a:fontRef idx="minor">
                <a:schemeClr val="tx1"/>
              </a:fontRef>
            </p:style>
          </p:cxnSp>
        </p:grpSp>
        <p:sp>
          <p:nvSpPr>
            <p:cNvPr id="7" name="文本框 6">
              <a:extLst>
                <a:ext uri="{FF2B5EF4-FFF2-40B4-BE49-F238E27FC236}">
                  <a16:creationId xmlns="" xmlns:a16="http://schemas.microsoft.com/office/drawing/2014/main" id="{F302E021-687F-4D8E-B0B8-BA5B8B3ACFDE}"/>
                </a:ext>
              </a:extLst>
            </p:cNvPr>
            <p:cNvSpPr txBox="1"/>
            <p:nvPr/>
          </p:nvSpPr>
          <p:spPr>
            <a:xfrm>
              <a:off x="3045" y="3099"/>
              <a:ext cx="3088" cy="890"/>
            </a:xfrm>
            <a:prstGeom prst="rect">
              <a:avLst/>
            </a:prstGeom>
            <a:noFill/>
          </p:spPr>
          <p:txBody>
            <a:bodyPr wrap="none" rtlCol="0">
              <a:spAutoFit/>
            </a:bodyPr>
            <a:lstStyle/>
            <a:p>
              <a:pPr algn="l"/>
              <a:r>
                <a:rPr lang="zh-CN" altLang="en-US" sz="1400">
                  <a:solidFill>
                    <a:schemeClr val="bg1"/>
                  </a:solidFill>
                  <a:effectLst>
                    <a:outerShdw blurRad="38100" dist="38100" dir="2700000" algn="tl">
                      <a:srgbClr val="000000">
                        <a:alpha val="43137"/>
                      </a:srgbClr>
                    </a:outerShdw>
                  </a:effectLst>
                </a:rPr>
                <a:t>请输入文字</a:t>
              </a:r>
              <a:r>
                <a:rPr lang="zh-CN" altLang="en-US" sz="1400">
                  <a:solidFill>
                    <a:schemeClr val="bg1"/>
                  </a:solidFill>
                  <a:effectLst>
                    <a:outerShdw blurRad="38100" dist="38100" dir="2700000" algn="tl">
                      <a:srgbClr val="000000">
                        <a:alpha val="43137"/>
                      </a:srgbClr>
                    </a:outerShdw>
                  </a:effectLst>
                  <a:sym typeface="+mn-ea"/>
                </a:rPr>
                <a:t>请输入文字</a:t>
              </a:r>
              <a:endParaRPr lang="zh-CN" altLang="en-US" sz="1400">
                <a:solidFill>
                  <a:schemeClr val="bg1"/>
                </a:solidFill>
                <a:effectLst>
                  <a:outerShdw blurRad="38100" dist="38100" dir="2700000" algn="tl">
                    <a:srgbClr val="000000">
                      <a:alpha val="43137"/>
                    </a:srgbClr>
                  </a:outerShdw>
                </a:effectLst>
              </a:endParaRPr>
            </a:p>
            <a:p>
              <a:pPr algn="l">
                <a:lnSpc>
                  <a:spcPct val="120000"/>
                </a:lnSpc>
              </a:pPr>
              <a:r>
                <a:rPr lang="zh-CN" altLang="en-US" sz="1400">
                  <a:solidFill>
                    <a:schemeClr val="bg1"/>
                  </a:solidFill>
                  <a:effectLst>
                    <a:outerShdw blurRad="38100" dist="38100" dir="2700000" algn="tl">
                      <a:srgbClr val="000000">
                        <a:alpha val="43137"/>
                      </a:srgbClr>
                    </a:outerShdw>
                  </a:effectLst>
                  <a:sym typeface="+mn-ea"/>
                </a:rPr>
                <a:t>请输入文字请输入文字</a:t>
              </a:r>
              <a:endParaRPr lang="zh-CN" altLang="en-US" sz="1400">
                <a:solidFill>
                  <a:schemeClr val="bg1"/>
                </a:solidFill>
                <a:effectLst>
                  <a:outerShdw blurRad="38100" dist="38100" dir="2700000" algn="tl">
                    <a:srgbClr val="000000">
                      <a:alpha val="43137"/>
                    </a:srgbClr>
                  </a:outerShdw>
                </a:effectLst>
              </a:endParaRPr>
            </a:p>
          </p:txBody>
        </p:sp>
      </p:grpSp>
      <p:grpSp>
        <p:nvGrpSpPr>
          <p:cNvPr id="10" name="组合 9">
            <a:extLst>
              <a:ext uri="{FF2B5EF4-FFF2-40B4-BE49-F238E27FC236}">
                <a16:creationId xmlns="" xmlns:a16="http://schemas.microsoft.com/office/drawing/2014/main" id="{8B14A91B-D712-4EC1-9740-5CEF516C1650}"/>
              </a:ext>
            </a:extLst>
          </p:cNvPr>
          <p:cNvGrpSpPr/>
          <p:nvPr/>
        </p:nvGrpSpPr>
        <p:grpSpPr>
          <a:xfrm>
            <a:off x="722630" y="3070225"/>
            <a:ext cx="3583305" cy="565150"/>
            <a:chOff x="1138" y="4835"/>
            <a:chExt cx="5643" cy="890"/>
          </a:xfrm>
        </p:grpSpPr>
        <p:grpSp>
          <p:nvGrpSpPr>
            <p:cNvPr id="11" name="组合 10">
              <a:extLst>
                <a:ext uri="{FF2B5EF4-FFF2-40B4-BE49-F238E27FC236}">
                  <a16:creationId xmlns="" xmlns:a16="http://schemas.microsoft.com/office/drawing/2014/main" id="{0D3335EB-C3EE-423C-802F-270BED591AAE}"/>
                </a:ext>
              </a:extLst>
            </p:cNvPr>
            <p:cNvGrpSpPr/>
            <p:nvPr/>
          </p:nvGrpSpPr>
          <p:grpSpPr>
            <a:xfrm>
              <a:off x="4109" y="5254"/>
              <a:ext cx="2672" cy="291"/>
              <a:chOff x="5993" y="3335"/>
              <a:chExt cx="2672" cy="291"/>
            </a:xfrm>
          </p:grpSpPr>
          <p:cxnSp>
            <p:nvCxnSpPr>
              <p:cNvPr id="13" name="直接连接符 12">
                <a:extLst>
                  <a:ext uri="{FF2B5EF4-FFF2-40B4-BE49-F238E27FC236}">
                    <a16:creationId xmlns="" xmlns:a16="http://schemas.microsoft.com/office/drawing/2014/main" id="{B35C34AD-6144-4C79-AF97-7806AFDFA955}"/>
                  </a:ext>
                </a:extLst>
              </p:cNvPr>
              <p:cNvCxnSpPr/>
              <p:nvPr/>
            </p:nvCxnSpPr>
            <p:spPr>
              <a:xfrm>
                <a:off x="5993" y="3353"/>
                <a:ext cx="1387" cy="16"/>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 xmlns:a16="http://schemas.microsoft.com/office/drawing/2014/main" id="{D0B11C5B-3FDB-4088-8B6D-7EEE674ABF65}"/>
                  </a:ext>
                </a:extLst>
              </p:cNvPr>
              <p:cNvCxnSpPr/>
              <p:nvPr/>
            </p:nvCxnSpPr>
            <p:spPr>
              <a:xfrm flipH="1" flipV="1">
                <a:off x="7261" y="3335"/>
                <a:ext cx="1404" cy="291"/>
              </a:xfrm>
              <a:prstGeom prst="line">
                <a:avLst/>
              </a:prstGeom>
            </p:spPr>
            <p:style>
              <a:lnRef idx="1">
                <a:schemeClr val="accent1"/>
              </a:lnRef>
              <a:fillRef idx="0">
                <a:schemeClr val="accent1"/>
              </a:fillRef>
              <a:effectRef idx="0">
                <a:schemeClr val="accent1"/>
              </a:effectRef>
              <a:fontRef idx="minor">
                <a:schemeClr val="tx1"/>
              </a:fontRef>
            </p:style>
          </p:cxnSp>
        </p:grpSp>
        <p:sp>
          <p:nvSpPr>
            <p:cNvPr id="12" name="文本框 11">
              <a:extLst>
                <a:ext uri="{FF2B5EF4-FFF2-40B4-BE49-F238E27FC236}">
                  <a16:creationId xmlns="" xmlns:a16="http://schemas.microsoft.com/office/drawing/2014/main" id="{F8291535-6DCD-40EB-AE5E-A6C95151F80D}"/>
                </a:ext>
              </a:extLst>
            </p:cNvPr>
            <p:cNvSpPr txBox="1"/>
            <p:nvPr/>
          </p:nvSpPr>
          <p:spPr>
            <a:xfrm>
              <a:off x="1138" y="4835"/>
              <a:ext cx="3088" cy="890"/>
            </a:xfrm>
            <a:prstGeom prst="rect">
              <a:avLst/>
            </a:prstGeom>
            <a:noFill/>
          </p:spPr>
          <p:txBody>
            <a:bodyPr wrap="none" rtlCol="0">
              <a:spAutoFit/>
            </a:bodyPr>
            <a:lstStyle/>
            <a:p>
              <a:pPr algn="l"/>
              <a:r>
                <a:rPr lang="zh-CN" altLang="en-US" sz="1400">
                  <a:solidFill>
                    <a:schemeClr val="bg1"/>
                  </a:solidFill>
                  <a:effectLst>
                    <a:outerShdw blurRad="38100" dist="38100" dir="2700000" algn="tl">
                      <a:srgbClr val="000000">
                        <a:alpha val="43137"/>
                      </a:srgbClr>
                    </a:outerShdw>
                  </a:effectLst>
                </a:rPr>
                <a:t>请输入文字</a:t>
              </a:r>
              <a:r>
                <a:rPr lang="zh-CN" altLang="en-US" sz="1400">
                  <a:solidFill>
                    <a:schemeClr val="bg1"/>
                  </a:solidFill>
                  <a:effectLst>
                    <a:outerShdw blurRad="38100" dist="38100" dir="2700000" algn="tl">
                      <a:srgbClr val="000000">
                        <a:alpha val="43137"/>
                      </a:srgbClr>
                    </a:outerShdw>
                  </a:effectLst>
                  <a:sym typeface="+mn-ea"/>
                </a:rPr>
                <a:t>请输入文字</a:t>
              </a:r>
              <a:endParaRPr lang="zh-CN" altLang="en-US" sz="1400">
                <a:solidFill>
                  <a:schemeClr val="bg1"/>
                </a:solidFill>
                <a:effectLst>
                  <a:outerShdw blurRad="38100" dist="38100" dir="2700000" algn="tl">
                    <a:srgbClr val="000000">
                      <a:alpha val="43137"/>
                    </a:srgbClr>
                  </a:outerShdw>
                </a:effectLst>
              </a:endParaRPr>
            </a:p>
            <a:p>
              <a:pPr algn="l">
                <a:lnSpc>
                  <a:spcPct val="120000"/>
                </a:lnSpc>
              </a:pPr>
              <a:r>
                <a:rPr lang="zh-CN" altLang="en-US" sz="1400">
                  <a:solidFill>
                    <a:schemeClr val="bg1"/>
                  </a:solidFill>
                  <a:effectLst>
                    <a:outerShdw blurRad="38100" dist="38100" dir="2700000" algn="tl">
                      <a:srgbClr val="000000">
                        <a:alpha val="43137"/>
                      </a:srgbClr>
                    </a:outerShdw>
                  </a:effectLst>
                  <a:sym typeface="+mn-ea"/>
                </a:rPr>
                <a:t>请输入文字请输入文字</a:t>
              </a:r>
              <a:endParaRPr lang="zh-CN" altLang="en-US" sz="1400">
                <a:solidFill>
                  <a:schemeClr val="bg1"/>
                </a:solidFill>
                <a:effectLst>
                  <a:outerShdw blurRad="38100" dist="38100" dir="2700000" algn="tl">
                    <a:srgbClr val="000000">
                      <a:alpha val="43137"/>
                    </a:srgbClr>
                  </a:outerShdw>
                </a:effectLst>
              </a:endParaRPr>
            </a:p>
          </p:txBody>
        </p:sp>
      </p:grpSp>
      <p:grpSp>
        <p:nvGrpSpPr>
          <p:cNvPr id="15" name="组合 14">
            <a:extLst>
              <a:ext uri="{FF2B5EF4-FFF2-40B4-BE49-F238E27FC236}">
                <a16:creationId xmlns="" xmlns:a16="http://schemas.microsoft.com/office/drawing/2014/main" id="{5AB85D92-58AC-4B57-95FD-77BC44F56649}"/>
              </a:ext>
            </a:extLst>
          </p:cNvPr>
          <p:cNvGrpSpPr/>
          <p:nvPr/>
        </p:nvGrpSpPr>
        <p:grpSpPr>
          <a:xfrm>
            <a:off x="722630" y="4415155"/>
            <a:ext cx="3583305" cy="565150"/>
            <a:chOff x="1138" y="6953"/>
            <a:chExt cx="5643" cy="890"/>
          </a:xfrm>
        </p:grpSpPr>
        <p:grpSp>
          <p:nvGrpSpPr>
            <p:cNvPr id="16" name="组合 15">
              <a:extLst>
                <a:ext uri="{FF2B5EF4-FFF2-40B4-BE49-F238E27FC236}">
                  <a16:creationId xmlns="" xmlns:a16="http://schemas.microsoft.com/office/drawing/2014/main" id="{1612F3ED-4DA8-4098-905D-9A28B1AFA81F}"/>
                </a:ext>
              </a:extLst>
            </p:cNvPr>
            <p:cNvGrpSpPr/>
            <p:nvPr/>
          </p:nvGrpSpPr>
          <p:grpSpPr>
            <a:xfrm>
              <a:off x="4109" y="7372"/>
              <a:ext cx="2672" cy="291"/>
              <a:chOff x="5993" y="3335"/>
              <a:chExt cx="2672" cy="291"/>
            </a:xfrm>
          </p:grpSpPr>
          <p:cxnSp>
            <p:nvCxnSpPr>
              <p:cNvPr id="18" name="直接连接符 17">
                <a:extLst>
                  <a:ext uri="{FF2B5EF4-FFF2-40B4-BE49-F238E27FC236}">
                    <a16:creationId xmlns="" xmlns:a16="http://schemas.microsoft.com/office/drawing/2014/main" id="{7C3EC722-1398-44A5-BEB8-BEF696CE31DB}"/>
                  </a:ext>
                </a:extLst>
              </p:cNvPr>
              <p:cNvCxnSpPr/>
              <p:nvPr/>
            </p:nvCxnSpPr>
            <p:spPr>
              <a:xfrm>
                <a:off x="5993" y="3353"/>
                <a:ext cx="1387" cy="16"/>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直接连接符 18">
                <a:extLst>
                  <a:ext uri="{FF2B5EF4-FFF2-40B4-BE49-F238E27FC236}">
                    <a16:creationId xmlns="" xmlns:a16="http://schemas.microsoft.com/office/drawing/2014/main" id="{C3E23CF5-9780-4DDD-ABF8-378CBF9A83DF}"/>
                  </a:ext>
                </a:extLst>
              </p:cNvPr>
              <p:cNvCxnSpPr/>
              <p:nvPr/>
            </p:nvCxnSpPr>
            <p:spPr>
              <a:xfrm flipH="1" flipV="1">
                <a:off x="7261" y="3335"/>
                <a:ext cx="1404" cy="291"/>
              </a:xfrm>
              <a:prstGeom prst="line">
                <a:avLst/>
              </a:prstGeom>
            </p:spPr>
            <p:style>
              <a:lnRef idx="1">
                <a:schemeClr val="accent1"/>
              </a:lnRef>
              <a:fillRef idx="0">
                <a:schemeClr val="accent1"/>
              </a:fillRef>
              <a:effectRef idx="0">
                <a:schemeClr val="accent1"/>
              </a:effectRef>
              <a:fontRef idx="minor">
                <a:schemeClr val="tx1"/>
              </a:fontRef>
            </p:style>
          </p:cxnSp>
        </p:grpSp>
        <p:sp>
          <p:nvSpPr>
            <p:cNvPr id="17" name="文本框 16">
              <a:extLst>
                <a:ext uri="{FF2B5EF4-FFF2-40B4-BE49-F238E27FC236}">
                  <a16:creationId xmlns="" xmlns:a16="http://schemas.microsoft.com/office/drawing/2014/main" id="{61F6484B-F937-4599-A28A-DEBDFD00DEC9}"/>
                </a:ext>
              </a:extLst>
            </p:cNvPr>
            <p:cNvSpPr txBox="1"/>
            <p:nvPr/>
          </p:nvSpPr>
          <p:spPr>
            <a:xfrm>
              <a:off x="1138" y="6953"/>
              <a:ext cx="3088" cy="890"/>
            </a:xfrm>
            <a:prstGeom prst="rect">
              <a:avLst/>
            </a:prstGeom>
            <a:noFill/>
          </p:spPr>
          <p:txBody>
            <a:bodyPr wrap="none" rtlCol="0">
              <a:spAutoFit/>
            </a:bodyPr>
            <a:lstStyle/>
            <a:p>
              <a:pPr algn="l"/>
              <a:r>
                <a:rPr lang="zh-CN" altLang="en-US" sz="1400">
                  <a:solidFill>
                    <a:schemeClr val="bg1"/>
                  </a:solidFill>
                  <a:effectLst>
                    <a:outerShdw blurRad="38100" dist="38100" dir="2700000" algn="tl">
                      <a:srgbClr val="000000">
                        <a:alpha val="43137"/>
                      </a:srgbClr>
                    </a:outerShdw>
                  </a:effectLst>
                </a:rPr>
                <a:t>请输入文字</a:t>
              </a:r>
              <a:r>
                <a:rPr lang="zh-CN" altLang="en-US" sz="1400">
                  <a:solidFill>
                    <a:schemeClr val="bg1"/>
                  </a:solidFill>
                  <a:effectLst>
                    <a:outerShdw blurRad="38100" dist="38100" dir="2700000" algn="tl">
                      <a:srgbClr val="000000">
                        <a:alpha val="43137"/>
                      </a:srgbClr>
                    </a:outerShdw>
                  </a:effectLst>
                  <a:sym typeface="+mn-ea"/>
                </a:rPr>
                <a:t>请输入文字</a:t>
              </a:r>
              <a:endParaRPr lang="zh-CN" altLang="en-US" sz="1400">
                <a:solidFill>
                  <a:schemeClr val="bg1"/>
                </a:solidFill>
                <a:effectLst>
                  <a:outerShdw blurRad="38100" dist="38100" dir="2700000" algn="tl">
                    <a:srgbClr val="000000">
                      <a:alpha val="43137"/>
                    </a:srgbClr>
                  </a:outerShdw>
                </a:effectLst>
              </a:endParaRPr>
            </a:p>
            <a:p>
              <a:pPr algn="l">
                <a:lnSpc>
                  <a:spcPct val="120000"/>
                </a:lnSpc>
              </a:pPr>
              <a:r>
                <a:rPr lang="zh-CN" altLang="en-US" sz="1400">
                  <a:solidFill>
                    <a:schemeClr val="bg1"/>
                  </a:solidFill>
                  <a:effectLst>
                    <a:outerShdw blurRad="38100" dist="38100" dir="2700000" algn="tl">
                      <a:srgbClr val="000000">
                        <a:alpha val="43137"/>
                      </a:srgbClr>
                    </a:outerShdw>
                  </a:effectLst>
                  <a:sym typeface="+mn-ea"/>
                </a:rPr>
                <a:t>请输入文字请输入文字</a:t>
              </a:r>
              <a:endParaRPr lang="zh-CN" altLang="en-US" sz="1400">
                <a:solidFill>
                  <a:schemeClr val="bg1"/>
                </a:solidFill>
                <a:effectLst>
                  <a:outerShdw blurRad="38100" dist="38100" dir="2700000" algn="tl">
                    <a:srgbClr val="000000">
                      <a:alpha val="43137"/>
                    </a:srgbClr>
                  </a:outerShdw>
                </a:effectLst>
              </a:endParaRPr>
            </a:p>
          </p:txBody>
        </p:sp>
      </p:grpSp>
      <p:grpSp>
        <p:nvGrpSpPr>
          <p:cNvPr id="20" name="组合 19">
            <a:extLst>
              <a:ext uri="{FF2B5EF4-FFF2-40B4-BE49-F238E27FC236}">
                <a16:creationId xmlns="" xmlns:a16="http://schemas.microsoft.com/office/drawing/2014/main" id="{620570DA-8D7F-4E7D-AE40-5580A7FC63A9}"/>
              </a:ext>
            </a:extLst>
          </p:cNvPr>
          <p:cNvGrpSpPr/>
          <p:nvPr/>
        </p:nvGrpSpPr>
        <p:grpSpPr>
          <a:xfrm>
            <a:off x="7133590" y="2131060"/>
            <a:ext cx="3175000" cy="565150"/>
            <a:chOff x="11234" y="3356"/>
            <a:chExt cx="5000" cy="890"/>
          </a:xfrm>
        </p:grpSpPr>
        <p:grpSp>
          <p:nvGrpSpPr>
            <p:cNvPr id="21" name="组合 20">
              <a:extLst>
                <a:ext uri="{FF2B5EF4-FFF2-40B4-BE49-F238E27FC236}">
                  <a16:creationId xmlns="" xmlns:a16="http://schemas.microsoft.com/office/drawing/2014/main" id="{8B60FD83-0FE5-459E-AC44-E19D49ECE406}"/>
                </a:ext>
              </a:extLst>
            </p:cNvPr>
            <p:cNvGrpSpPr/>
            <p:nvPr/>
          </p:nvGrpSpPr>
          <p:grpSpPr>
            <a:xfrm flipH="1">
              <a:off x="11234" y="3792"/>
              <a:ext cx="1912" cy="109"/>
              <a:chOff x="5993" y="3335"/>
              <a:chExt cx="1919" cy="109"/>
            </a:xfrm>
          </p:grpSpPr>
          <p:cxnSp>
            <p:nvCxnSpPr>
              <p:cNvPr id="23" name="直接连接符 22">
                <a:extLst>
                  <a:ext uri="{FF2B5EF4-FFF2-40B4-BE49-F238E27FC236}">
                    <a16:creationId xmlns="" xmlns:a16="http://schemas.microsoft.com/office/drawing/2014/main" id="{98137043-F2A6-4A7E-BBAF-18C5FF677C45}"/>
                  </a:ext>
                </a:extLst>
              </p:cNvPr>
              <p:cNvCxnSpPr/>
              <p:nvPr/>
            </p:nvCxnSpPr>
            <p:spPr>
              <a:xfrm>
                <a:off x="5993" y="3336"/>
                <a:ext cx="1387" cy="16"/>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直接连接符 23">
                <a:extLst>
                  <a:ext uri="{FF2B5EF4-FFF2-40B4-BE49-F238E27FC236}">
                    <a16:creationId xmlns="" xmlns:a16="http://schemas.microsoft.com/office/drawing/2014/main" id="{6F19774C-26EE-4FF8-8CCD-6C3B6E2DED13}"/>
                  </a:ext>
                </a:extLst>
              </p:cNvPr>
              <p:cNvCxnSpPr/>
              <p:nvPr/>
            </p:nvCxnSpPr>
            <p:spPr>
              <a:xfrm flipH="1" flipV="1">
                <a:off x="7261" y="3335"/>
                <a:ext cx="651" cy="109"/>
              </a:xfrm>
              <a:prstGeom prst="line">
                <a:avLst/>
              </a:prstGeom>
            </p:spPr>
            <p:style>
              <a:lnRef idx="1">
                <a:schemeClr val="accent1"/>
              </a:lnRef>
              <a:fillRef idx="0">
                <a:schemeClr val="accent1"/>
              </a:fillRef>
              <a:effectRef idx="0">
                <a:schemeClr val="accent1"/>
              </a:effectRef>
              <a:fontRef idx="minor">
                <a:schemeClr val="tx1"/>
              </a:fontRef>
            </p:style>
          </p:cxnSp>
        </p:grpSp>
        <p:sp>
          <p:nvSpPr>
            <p:cNvPr id="22" name="文本框 21">
              <a:extLst>
                <a:ext uri="{FF2B5EF4-FFF2-40B4-BE49-F238E27FC236}">
                  <a16:creationId xmlns="" xmlns:a16="http://schemas.microsoft.com/office/drawing/2014/main" id="{4808A323-A67C-43D9-BA86-8F5524D8F599}"/>
                </a:ext>
              </a:extLst>
            </p:cNvPr>
            <p:cNvSpPr txBox="1"/>
            <p:nvPr/>
          </p:nvSpPr>
          <p:spPr>
            <a:xfrm>
              <a:off x="13146" y="3356"/>
              <a:ext cx="3088" cy="890"/>
            </a:xfrm>
            <a:prstGeom prst="rect">
              <a:avLst/>
            </a:prstGeom>
            <a:noFill/>
          </p:spPr>
          <p:txBody>
            <a:bodyPr wrap="none" rtlCol="0">
              <a:spAutoFit/>
            </a:bodyPr>
            <a:lstStyle/>
            <a:p>
              <a:pPr algn="l"/>
              <a:r>
                <a:rPr lang="zh-CN" altLang="en-US" sz="1400">
                  <a:solidFill>
                    <a:schemeClr val="bg1"/>
                  </a:solidFill>
                  <a:effectLst>
                    <a:outerShdw blurRad="38100" dist="38100" dir="2700000" algn="tl">
                      <a:srgbClr val="000000">
                        <a:alpha val="43137"/>
                      </a:srgbClr>
                    </a:outerShdw>
                  </a:effectLst>
                </a:rPr>
                <a:t>请输入文字</a:t>
              </a:r>
              <a:r>
                <a:rPr lang="zh-CN" altLang="en-US" sz="1400">
                  <a:solidFill>
                    <a:schemeClr val="bg1"/>
                  </a:solidFill>
                  <a:effectLst>
                    <a:outerShdw blurRad="38100" dist="38100" dir="2700000" algn="tl">
                      <a:srgbClr val="000000">
                        <a:alpha val="43137"/>
                      </a:srgbClr>
                    </a:outerShdw>
                  </a:effectLst>
                  <a:sym typeface="+mn-ea"/>
                </a:rPr>
                <a:t>请输入文字</a:t>
              </a:r>
              <a:endParaRPr lang="zh-CN" altLang="en-US" sz="1400">
                <a:solidFill>
                  <a:schemeClr val="bg1"/>
                </a:solidFill>
                <a:effectLst>
                  <a:outerShdw blurRad="38100" dist="38100" dir="2700000" algn="tl">
                    <a:srgbClr val="000000">
                      <a:alpha val="43137"/>
                    </a:srgbClr>
                  </a:outerShdw>
                </a:effectLst>
              </a:endParaRPr>
            </a:p>
            <a:p>
              <a:pPr algn="l">
                <a:lnSpc>
                  <a:spcPct val="120000"/>
                </a:lnSpc>
              </a:pPr>
              <a:r>
                <a:rPr lang="zh-CN" altLang="en-US" sz="1400">
                  <a:solidFill>
                    <a:schemeClr val="bg1"/>
                  </a:solidFill>
                  <a:effectLst>
                    <a:outerShdw blurRad="38100" dist="38100" dir="2700000" algn="tl">
                      <a:srgbClr val="000000">
                        <a:alpha val="43137"/>
                      </a:srgbClr>
                    </a:outerShdw>
                  </a:effectLst>
                  <a:sym typeface="+mn-ea"/>
                </a:rPr>
                <a:t>请输入文字请输入文字</a:t>
              </a:r>
              <a:endParaRPr lang="zh-CN" altLang="en-US" sz="1400">
                <a:solidFill>
                  <a:schemeClr val="bg1"/>
                </a:solidFill>
                <a:effectLst>
                  <a:outerShdw blurRad="38100" dist="38100" dir="2700000" algn="tl">
                    <a:srgbClr val="000000">
                      <a:alpha val="43137"/>
                    </a:srgbClr>
                  </a:outerShdw>
                </a:effectLst>
              </a:endParaRPr>
            </a:p>
          </p:txBody>
        </p:sp>
      </p:grpSp>
      <p:grpSp>
        <p:nvGrpSpPr>
          <p:cNvPr id="25" name="组合 24">
            <a:extLst>
              <a:ext uri="{FF2B5EF4-FFF2-40B4-BE49-F238E27FC236}">
                <a16:creationId xmlns="" xmlns:a16="http://schemas.microsoft.com/office/drawing/2014/main" id="{9503EA1F-E2B0-43D2-A319-83738EA70151}"/>
              </a:ext>
            </a:extLst>
          </p:cNvPr>
          <p:cNvGrpSpPr/>
          <p:nvPr/>
        </p:nvGrpSpPr>
        <p:grpSpPr>
          <a:xfrm>
            <a:off x="8129270" y="3249930"/>
            <a:ext cx="3498215" cy="565150"/>
            <a:chOff x="12802" y="5118"/>
            <a:chExt cx="5509" cy="890"/>
          </a:xfrm>
        </p:grpSpPr>
        <p:grpSp>
          <p:nvGrpSpPr>
            <p:cNvPr id="26" name="组合 25">
              <a:extLst>
                <a:ext uri="{FF2B5EF4-FFF2-40B4-BE49-F238E27FC236}">
                  <a16:creationId xmlns="" xmlns:a16="http://schemas.microsoft.com/office/drawing/2014/main" id="{D0D67A55-B615-4909-9854-B1CEDD613C0C}"/>
                </a:ext>
              </a:extLst>
            </p:cNvPr>
            <p:cNvGrpSpPr/>
            <p:nvPr/>
          </p:nvGrpSpPr>
          <p:grpSpPr>
            <a:xfrm flipH="1">
              <a:off x="12802" y="5561"/>
              <a:ext cx="2421" cy="310"/>
              <a:chOff x="5993" y="3385"/>
              <a:chExt cx="2429" cy="310"/>
            </a:xfrm>
          </p:grpSpPr>
          <p:cxnSp>
            <p:nvCxnSpPr>
              <p:cNvPr id="28" name="直接连接符 27">
                <a:extLst>
                  <a:ext uri="{FF2B5EF4-FFF2-40B4-BE49-F238E27FC236}">
                    <a16:creationId xmlns="" xmlns:a16="http://schemas.microsoft.com/office/drawing/2014/main" id="{7991EF82-C571-41F7-BD74-ED838C4379DA}"/>
                  </a:ext>
                </a:extLst>
              </p:cNvPr>
              <p:cNvCxnSpPr/>
              <p:nvPr/>
            </p:nvCxnSpPr>
            <p:spPr>
              <a:xfrm>
                <a:off x="5993" y="3387"/>
                <a:ext cx="16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直接连接符 28">
                <a:extLst>
                  <a:ext uri="{FF2B5EF4-FFF2-40B4-BE49-F238E27FC236}">
                    <a16:creationId xmlns="" xmlns:a16="http://schemas.microsoft.com/office/drawing/2014/main" id="{1FBF95AF-1CAC-483B-B4E4-F44091FA07FE}"/>
                  </a:ext>
                </a:extLst>
              </p:cNvPr>
              <p:cNvCxnSpPr/>
              <p:nvPr/>
            </p:nvCxnSpPr>
            <p:spPr>
              <a:xfrm flipH="1" flipV="1">
                <a:off x="7607" y="3385"/>
                <a:ext cx="815" cy="310"/>
              </a:xfrm>
              <a:prstGeom prst="line">
                <a:avLst/>
              </a:prstGeom>
            </p:spPr>
            <p:style>
              <a:lnRef idx="1">
                <a:schemeClr val="accent1"/>
              </a:lnRef>
              <a:fillRef idx="0">
                <a:schemeClr val="accent1"/>
              </a:fillRef>
              <a:effectRef idx="0">
                <a:schemeClr val="accent1"/>
              </a:effectRef>
              <a:fontRef idx="minor">
                <a:schemeClr val="tx1"/>
              </a:fontRef>
            </p:style>
          </p:cxnSp>
        </p:grpSp>
        <p:sp>
          <p:nvSpPr>
            <p:cNvPr id="27" name="文本框 26">
              <a:extLst>
                <a:ext uri="{FF2B5EF4-FFF2-40B4-BE49-F238E27FC236}">
                  <a16:creationId xmlns="" xmlns:a16="http://schemas.microsoft.com/office/drawing/2014/main" id="{2B6DF921-BFA0-454A-A872-131B4CEF43FE}"/>
                </a:ext>
              </a:extLst>
            </p:cNvPr>
            <p:cNvSpPr txBox="1"/>
            <p:nvPr/>
          </p:nvSpPr>
          <p:spPr>
            <a:xfrm>
              <a:off x="15223" y="5118"/>
              <a:ext cx="3088" cy="890"/>
            </a:xfrm>
            <a:prstGeom prst="rect">
              <a:avLst/>
            </a:prstGeom>
            <a:noFill/>
          </p:spPr>
          <p:txBody>
            <a:bodyPr wrap="none" rtlCol="0">
              <a:spAutoFit/>
            </a:bodyPr>
            <a:lstStyle/>
            <a:p>
              <a:pPr algn="l"/>
              <a:r>
                <a:rPr lang="zh-CN" altLang="en-US" sz="1400">
                  <a:solidFill>
                    <a:schemeClr val="bg1"/>
                  </a:solidFill>
                  <a:effectLst>
                    <a:outerShdw blurRad="38100" dist="38100" dir="2700000" algn="tl">
                      <a:srgbClr val="000000">
                        <a:alpha val="43137"/>
                      </a:srgbClr>
                    </a:outerShdw>
                  </a:effectLst>
                </a:rPr>
                <a:t>请输入文字</a:t>
              </a:r>
              <a:r>
                <a:rPr lang="zh-CN" altLang="en-US" sz="1400">
                  <a:solidFill>
                    <a:schemeClr val="bg1"/>
                  </a:solidFill>
                  <a:effectLst>
                    <a:outerShdw blurRad="38100" dist="38100" dir="2700000" algn="tl">
                      <a:srgbClr val="000000">
                        <a:alpha val="43137"/>
                      </a:srgbClr>
                    </a:outerShdw>
                  </a:effectLst>
                  <a:sym typeface="+mn-ea"/>
                </a:rPr>
                <a:t>请输入文字</a:t>
              </a:r>
              <a:endParaRPr lang="zh-CN" altLang="en-US" sz="1400">
                <a:solidFill>
                  <a:schemeClr val="bg1"/>
                </a:solidFill>
                <a:effectLst>
                  <a:outerShdw blurRad="38100" dist="38100" dir="2700000" algn="tl">
                    <a:srgbClr val="000000">
                      <a:alpha val="43137"/>
                    </a:srgbClr>
                  </a:outerShdw>
                </a:effectLst>
              </a:endParaRPr>
            </a:p>
            <a:p>
              <a:pPr algn="l">
                <a:lnSpc>
                  <a:spcPct val="120000"/>
                </a:lnSpc>
              </a:pPr>
              <a:r>
                <a:rPr lang="zh-CN" altLang="en-US" sz="1400">
                  <a:solidFill>
                    <a:schemeClr val="bg1"/>
                  </a:solidFill>
                  <a:effectLst>
                    <a:outerShdw blurRad="38100" dist="38100" dir="2700000" algn="tl">
                      <a:srgbClr val="000000">
                        <a:alpha val="43137"/>
                      </a:srgbClr>
                    </a:outerShdw>
                  </a:effectLst>
                  <a:sym typeface="+mn-ea"/>
                </a:rPr>
                <a:t>请输入文字请输入文字</a:t>
              </a:r>
              <a:endParaRPr lang="zh-CN" altLang="en-US" sz="1400">
                <a:solidFill>
                  <a:schemeClr val="bg1"/>
                </a:solidFill>
                <a:effectLst>
                  <a:outerShdw blurRad="38100" dist="38100" dir="2700000" algn="tl">
                    <a:srgbClr val="000000">
                      <a:alpha val="43137"/>
                    </a:srgbClr>
                  </a:outerShdw>
                </a:effectLst>
              </a:endParaRPr>
            </a:p>
          </p:txBody>
        </p:sp>
      </p:grpSp>
      <p:grpSp>
        <p:nvGrpSpPr>
          <p:cNvPr id="30" name="组合 29">
            <a:extLst>
              <a:ext uri="{FF2B5EF4-FFF2-40B4-BE49-F238E27FC236}">
                <a16:creationId xmlns="" xmlns:a16="http://schemas.microsoft.com/office/drawing/2014/main" id="{E16529CB-C9E0-4FE3-84B5-579AA31636A6}"/>
              </a:ext>
            </a:extLst>
          </p:cNvPr>
          <p:cNvGrpSpPr/>
          <p:nvPr/>
        </p:nvGrpSpPr>
        <p:grpSpPr>
          <a:xfrm>
            <a:off x="7975600" y="4567555"/>
            <a:ext cx="3651885" cy="565150"/>
            <a:chOff x="12560" y="7193"/>
            <a:chExt cx="5751" cy="890"/>
          </a:xfrm>
        </p:grpSpPr>
        <p:grpSp>
          <p:nvGrpSpPr>
            <p:cNvPr id="31" name="组合 30">
              <a:extLst>
                <a:ext uri="{FF2B5EF4-FFF2-40B4-BE49-F238E27FC236}">
                  <a16:creationId xmlns="" xmlns:a16="http://schemas.microsoft.com/office/drawing/2014/main" id="{E615C1CC-A4CB-4268-A4DB-80377EDB0C82}"/>
                </a:ext>
              </a:extLst>
            </p:cNvPr>
            <p:cNvGrpSpPr/>
            <p:nvPr/>
          </p:nvGrpSpPr>
          <p:grpSpPr>
            <a:xfrm flipH="1">
              <a:off x="12560" y="7629"/>
              <a:ext cx="2663" cy="291"/>
              <a:chOff x="5993" y="3335"/>
              <a:chExt cx="2672" cy="291"/>
            </a:xfrm>
          </p:grpSpPr>
          <p:cxnSp>
            <p:nvCxnSpPr>
              <p:cNvPr id="33" name="直接连接符 32">
                <a:extLst>
                  <a:ext uri="{FF2B5EF4-FFF2-40B4-BE49-F238E27FC236}">
                    <a16:creationId xmlns="" xmlns:a16="http://schemas.microsoft.com/office/drawing/2014/main" id="{310EEDA5-51CC-4134-B988-F1E75B9C8DCF}"/>
                  </a:ext>
                </a:extLst>
              </p:cNvPr>
              <p:cNvCxnSpPr/>
              <p:nvPr/>
            </p:nvCxnSpPr>
            <p:spPr>
              <a:xfrm>
                <a:off x="5993" y="3336"/>
                <a:ext cx="1387" cy="16"/>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直接连接符 33">
                <a:extLst>
                  <a:ext uri="{FF2B5EF4-FFF2-40B4-BE49-F238E27FC236}">
                    <a16:creationId xmlns="" xmlns:a16="http://schemas.microsoft.com/office/drawing/2014/main" id="{DA8D5BD4-0633-47F9-A2E9-89E1BAB6FE99}"/>
                  </a:ext>
                </a:extLst>
              </p:cNvPr>
              <p:cNvCxnSpPr/>
              <p:nvPr/>
            </p:nvCxnSpPr>
            <p:spPr>
              <a:xfrm flipH="1" flipV="1">
                <a:off x="7261" y="3335"/>
                <a:ext cx="1404" cy="291"/>
              </a:xfrm>
              <a:prstGeom prst="line">
                <a:avLst/>
              </a:prstGeom>
            </p:spPr>
            <p:style>
              <a:lnRef idx="1">
                <a:schemeClr val="accent1"/>
              </a:lnRef>
              <a:fillRef idx="0">
                <a:schemeClr val="accent1"/>
              </a:fillRef>
              <a:effectRef idx="0">
                <a:schemeClr val="accent1"/>
              </a:effectRef>
              <a:fontRef idx="minor">
                <a:schemeClr val="tx1"/>
              </a:fontRef>
            </p:style>
          </p:cxnSp>
        </p:grpSp>
        <p:sp>
          <p:nvSpPr>
            <p:cNvPr id="32" name="文本框 31">
              <a:extLst>
                <a:ext uri="{FF2B5EF4-FFF2-40B4-BE49-F238E27FC236}">
                  <a16:creationId xmlns="" xmlns:a16="http://schemas.microsoft.com/office/drawing/2014/main" id="{9C4D91F7-0118-4E03-86D9-9A785EF3753A}"/>
                </a:ext>
              </a:extLst>
            </p:cNvPr>
            <p:cNvSpPr txBox="1"/>
            <p:nvPr/>
          </p:nvSpPr>
          <p:spPr>
            <a:xfrm>
              <a:off x="15223" y="7193"/>
              <a:ext cx="3088" cy="890"/>
            </a:xfrm>
            <a:prstGeom prst="rect">
              <a:avLst/>
            </a:prstGeom>
            <a:noFill/>
          </p:spPr>
          <p:txBody>
            <a:bodyPr wrap="none" rtlCol="0">
              <a:spAutoFit/>
            </a:bodyPr>
            <a:lstStyle/>
            <a:p>
              <a:pPr algn="l"/>
              <a:r>
                <a:rPr lang="zh-CN" altLang="en-US" sz="1400">
                  <a:solidFill>
                    <a:schemeClr val="bg1"/>
                  </a:solidFill>
                  <a:effectLst>
                    <a:outerShdw blurRad="38100" dist="38100" dir="2700000" algn="tl">
                      <a:srgbClr val="000000">
                        <a:alpha val="43137"/>
                      </a:srgbClr>
                    </a:outerShdw>
                  </a:effectLst>
                </a:rPr>
                <a:t>请输入文字</a:t>
              </a:r>
              <a:r>
                <a:rPr lang="zh-CN" altLang="en-US" sz="1400">
                  <a:solidFill>
                    <a:schemeClr val="bg1"/>
                  </a:solidFill>
                  <a:effectLst>
                    <a:outerShdw blurRad="38100" dist="38100" dir="2700000" algn="tl">
                      <a:srgbClr val="000000">
                        <a:alpha val="43137"/>
                      </a:srgbClr>
                    </a:outerShdw>
                  </a:effectLst>
                  <a:sym typeface="+mn-ea"/>
                </a:rPr>
                <a:t>请输入文字</a:t>
              </a:r>
              <a:endParaRPr lang="zh-CN" altLang="en-US" sz="1400">
                <a:solidFill>
                  <a:schemeClr val="bg1"/>
                </a:solidFill>
                <a:effectLst>
                  <a:outerShdw blurRad="38100" dist="38100" dir="2700000" algn="tl">
                    <a:srgbClr val="000000">
                      <a:alpha val="43137"/>
                    </a:srgbClr>
                  </a:outerShdw>
                </a:effectLst>
              </a:endParaRPr>
            </a:p>
            <a:p>
              <a:pPr algn="l">
                <a:lnSpc>
                  <a:spcPct val="120000"/>
                </a:lnSpc>
              </a:pPr>
              <a:r>
                <a:rPr lang="zh-CN" altLang="en-US" sz="1400">
                  <a:solidFill>
                    <a:schemeClr val="bg1"/>
                  </a:solidFill>
                  <a:effectLst>
                    <a:outerShdw blurRad="38100" dist="38100" dir="2700000" algn="tl">
                      <a:srgbClr val="000000">
                        <a:alpha val="43137"/>
                      </a:srgbClr>
                    </a:outerShdw>
                  </a:effectLst>
                  <a:sym typeface="+mn-ea"/>
                </a:rPr>
                <a:t>请输入文字请输入文字</a:t>
              </a:r>
              <a:endParaRPr lang="zh-CN" altLang="en-US" sz="1400">
                <a:solidFill>
                  <a:schemeClr val="bg1"/>
                </a:solidFill>
                <a:effectLst>
                  <a:outerShdw blurRad="38100" dist="38100" dir="2700000" algn="tl">
                    <a:srgbClr val="000000">
                      <a:alpha val="43137"/>
                    </a:srgbClr>
                  </a:outerShdw>
                </a:effectLst>
              </a:endParaRPr>
            </a:p>
          </p:txBody>
        </p:sp>
      </p:grpSp>
      <p:sp>
        <p:nvSpPr>
          <p:cNvPr id="35" name="文本框 34">
            <a:extLst>
              <a:ext uri="{FF2B5EF4-FFF2-40B4-BE49-F238E27FC236}">
                <a16:creationId xmlns="" xmlns:a16="http://schemas.microsoft.com/office/drawing/2014/main" id="{2429E15C-6859-45EE-9942-C51880E02B3A}"/>
              </a:ext>
            </a:extLst>
          </p:cNvPr>
          <p:cNvSpPr txBox="1"/>
          <p:nvPr/>
        </p:nvSpPr>
        <p:spPr>
          <a:xfrm>
            <a:off x="5426710" y="5433695"/>
            <a:ext cx="1415772" cy="461665"/>
          </a:xfrm>
          <a:prstGeom prst="rect">
            <a:avLst/>
          </a:prstGeom>
          <a:noFill/>
        </p:spPr>
        <p:txBody>
          <a:bodyPr wrap="none" rtlCol="0">
            <a:spAutoFit/>
          </a:bodyPr>
          <a:lstStyle/>
          <a:p>
            <a:pPr algn="l"/>
            <a:r>
              <a:rPr lang="zh-CN" altLang="en-US" sz="24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总体架构</a:t>
            </a:r>
          </a:p>
        </p:txBody>
      </p:sp>
    </p:spTree>
    <p:extLst>
      <p:ext uri="{BB962C8B-B14F-4D97-AF65-F5344CB8AC3E}">
        <p14:creationId xmlns:p14="http://schemas.microsoft.com/office/powerpoint/2010/main" val="4052837336"/>
      </p:ext>
    </p:extLst>
  </p:cSld>
  <p:clrMapOvr>
    <a:masterClrMapping/>
  </p:clrMapOvr>
  <mc:AlternateContent xmlns:mc="http://schemas.openxmlformats.org/markup-compatibility/2006" xmlns:p14="http://schemas.microsoft.com/office/powerpoint/2010/main">
    <mc:Choice Requires="p14">
      <p:transition spd="slow" p14:dur="1500" advTm="5000">
        <p:random/>
      </p:transition>
    </mc:Choice>
    <mc:Fallback xmlns="">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0" presetClass="entr" presetSubtype="0" fill="hold" nodeType="after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wedge">
                                      <p:cBhvr>
                                        <p:cTn id="12" dur="1000"/>
                                        <p:tgtEl>
                                          <p:spTgt spid="36"/>
                                        </p:tgtEl>
                                      </p:cBhvr>
                                    </p:animEffect>
                                  </p:childTnLst>
                                </p:cTn>
                              </p:par>
                            </p:childTnLst>
                          </p:cTn>
                        </p:par>
                        <p:par>
                          <p:cTn id="13" fill="hold">
                            <p:stCondLst>
                              <p:cond delay="1500"/>
                            </p:stCondLst>
                            <p:childTnLst>
                              <p:par>
                                <p:cTn id="14" presetID="2" presetClass="entr" presetSubtype="4"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ppt_x"/>
                                          </p:val>
                                        </p:tav>
                                        <p:tav tm="100000">
                                          <p:val>
                                            <p:strVal val="#ppt_x"/>
                                          </p:val>
                                        </p:tav>
                                      </p:tavLst>
                                    </p:anim>
                                    <p:anim calcmode="lin" valueType="num">
                                      <p:cBhvr additive="base">
                                        <p:cTn id="17" dur="500" fill="hold"/>
                                        <p:tgtEl>
                                          <p:spTgt spid="5"/>
                                        </p:tgtEl>
                                        <p:attrNameLst>
                                          <p:attrName>ppt_y</p:attrName>
                                        </p:attrNameLst>
                                      </p:cBhvr>
                                      <p:tavLst>
                                        <p:tav tm="0">
                                          <p:val>
                                            <p:strVal val="1+#ppt_h/2"/>
                                          </p:val>
                                        </p:tav>
                                        <p:tav tm="100000">
                                          <p:val>
                                            <p:strVal val="#ppt_y"/>
                                          </p:val>
                                        </p:tav>
                                      </p:tavLst>
                                    </p:anim>
                                  </p:childTnLst>
                                </p:cTn>
                              </p:par>
                            </p:childTnLst>
                          </p:cTn>
                        </p:par>
                        <p:par>
                          <p:cTn id="18" fill="hold">
                            <p:stCondLst>
                              <p:cond delay="2000"/>
                            </p:stCondLst>
                            <p:childTnLst>
                              <p:par>
                                <p:cTn id="19" presetID="2" presetClass="entr" presetSubtype="4"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ppt_x"/>
                                          </p:val>
                                        </p:tav>
                                        <p:tav tm="100000">
                                          <p:val>
                                            <p:strVal val="#ppt_x"/>
                                          </p:val>
                                        </p:tav>
                                      </p:tavLst>
                                    </p:anim>
                                    <p:anim calcmode="lin" valueType="num">
                                      <p:cBhvr additive="base">
                                        <p:cTn id="22" dur="500" fill="hold"/>
                                        <p:tgtEl>
                                          <p:spTgt spid="10"/>
                                        </p:tgtEl>
                                        <p:attrNameLst>
                                          <p:attrName>ppt_y</p:attrName>
                                        </p:attrNameLst>
                                      </p:cBhvr>
                                      <p:tavLst>
                                        <p:tav tm="0">
                                          <p:val>
                                            <p:strVal val="1+#ppt_h/2"/>
                                          </p:val>
                                        </p:tav>
                                        <p:tav tm="100000">
                                          <p:val>
                                            <p:strVal val="#ppt_y"/>
                                          </p:val>
                                        </p:tav>
                                      </p:tavLst>
                                    </p:anim>
                                  </p:childTnLst>
                                </p:cTn>
                              </p:par>
                            </p:childTnLst>
                          </p:cTn>
                        </p:par>
                        <p:par>
                          <p:cTn id="23" fill="hold">
                            <p:stCondLst>
                              <p:cond delay="2500"/>
                            </p:stCondLst>
                            <p:childTnLst>
                              <p:par>
                                <p:cTn id="24" presetID="2" presetClass="entr" presetSubtype="4" fill="hold" nodeType="after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500" fill="hold"/>
                                        <p:tgtEl>
                                          <p:spTgt spid="15"/>
                                        </p:tgtEl>
                                        <p:attrNameLst>
                                          <p:attrName>ppt_x</p:attrName>
                                        </p:attrNameLst>
                                      </p:cBhvr>
                                      <p:tavLst>
                                        <p:tav tm="0">
                                          <p:val>
                                            <p:strVal val="#ppt_x"/>
                                          </p:val>
                                        </p:tav>
                                        <p:tav tm="100000">
                                          <p:val>
                                            <p:strVal val="#ppt_x"/>
                                          </p:val>
                                        </p:tav>
                                      </p:tavLst>
                                    </p:anim>
                                    <p:anim calcmode="lin" valueType="num">
                                      <p:cBhvr additive="base">
                                        <p:cTn id="27" dur="500" fill="hold"/>
                                        <p:tgtEl>
                                          <p:spTgt spid="15"/>
                                        </p:tgtEl>
                                        <p:attrNameLst>
                                          <p:attrName>ppt_y</p:attrName>
                                        </p:attrNameLst>
                                      </p:cBhvr>
                                      <p:tavLst>
                                        <p:tav tm="0">
                                          <p:val>
                                            <p:strVal val="1+#ppt_h/2"/>
                                          </p:val>
                                        </p:tav>
                                        <p:tav tm="100000">
                                          <p:val>
                                            <p:strVal val="#ppt_y"/>
                                          </p:val>
                                        </p:tav>
                                      </p:tavLst>
                                    </p:anim>
                                  </p:childTnLst>
                                </p:cTn>
                              </p:par>
                            </p:childTnLst>
                          </p:cTn>
                        </p:par>
                        <p:par>
                          <p:cTn id="28" fill="hold">
                            <p:stCondLst>
                              <p:cond delay="3000"/>
                            </p:stCondLst>
                            <p:childTnLst>
                              <p:par>
                                <p:cTn id="29" presetID="2" presetClass="entr" presetSubtype="4"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ppt_x"/>
                                          </p:val>
                                        </p:tav>
                                        <p:tav tm="100000">
                                          <p:val>
                                            <p:strVal val="#ppt_x"/>
                                          </p:val>
                                        </p:tav>
                                      </p:tavLst>
                                    </p:anim>
                                    <p:anim calcmode="lin" valueType="num">
                                      <p:cBhvr additive="base">
                                        <p:cTn id="32" dur="500" fill="hold"/>
                                        <p:tgtEl>
                                          <p:spTgt spid="20"/>
                                        </p:tgtEl>
                                        <p:attrNameLst>
                                          <p:attrName>ppt_y</p:attrName>
                                        </p:attrNameLst>
                                      </p:cBhvr>
                                      <p:tavLst>
                                        <p:tav tm="0">
                                          <p:val>
                                            <p:strVal val="1+#ppt_h/2"/>
                                          </p:val>
                                        </p:tav>
                                        <p:tav tm="100000">
                                          <p:val>
                                            <p:strVal val="#ppt_y"/>
                                          </p:val>
                                        </p:tav>
                                      </p:tavLst>
                                    </p:anim>
                                  </p:childTnLst>
                                </p:cTn>
                              </p:par>
                            </p:childTnLst>
                          </p:cTn>
                        </p:par>
                        <p:par>
                          <p:cTn id="33" fill="hold">
                            <p:stCondLst>
                              <p:cond delay="3500"/>
                            </p:stCondLst>
                            <p:childTnLst>
                              <p:par>
                                <p:cTn id="34" presetID="2" presetClass="entr" presetSubtype="4"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 calcmode="lin" valueType="num">
                                      <p:cBhvr additive="base">
                                        <p:cTn id="36" dur="500" fill="hold"/>
                                        <p:tgtEl>
                                          <p:spTgt spid="25"/>
                                        </p:tgtEl>
                                        <p:attrNameLst>
                                          <p:attrName>ppt_x</p:attrName>
                                        </p:attrNameLst>
                                      </p:cBhvr>
                                      <p:tavLst>
                                        <p:tav tm="0">
                                          <p:val>
                                            <p:strVal val="#ppt_x"/>
                                          </p:val>
                                        </p:tav>
                                        <p:tav tm="100000">
                                          <p:val>
                                            <p:strVal val="#ppt_x"/>
                                          </p:val>
                                        </p:tav>
                                      </p:tavLst>
                                    </p:anim>
                                    <p:anim calcmode="lin" valueType="num">
                                      <p:cBhvr additive="base">
                                        <p:cTn id="37" dur="500" fill="hold"/>
                                        <p:tgtEl>
                                          <p:spTgt spid="25"/>
                                        </p:tgtEl>
                                        <p:attrNameLst>
                                          <p:attrName>ppt_y</p:attrName>
                                        </p:attrNameLst>
                                      </p:cBhvr>
                                      <p:tavLst>
                                        <p:tav tm="0">
                                          <p:val>
                                            <p:strVal val="1+#ppt_h/2"/>
                                          </p:val>
                                        </p:tav>
                                        <p:tav tm="100000">
                                          <p:val>
                                            <p:strVal val="#ppt_y"/>
                                          </p:val>
                                        </p:tav>
                                      </p:tavLst>
                                    </p:anim>
                                  </p:childTnLst>
                                </p:cTn>
                              </p:par>
                            </p:childTnLst>
                          </p:cTn>
                        </p:par>
                        <p:par>
                          <p:cTn id="38" fill="hold">
                            <p:stCondLst>
                              <p:cond delay="4000"/>
                            </p:stCondLst>
                            <p:childTnLst>
                              <p:par>
                                <p:cTn id="39" presetID="2" presetClass="entr" presetSubtype="4" fill="hold" nodeType="afterEffect">
                                  <p:stCondLst>
                                    <p:cond delay="0"/>
                                  </p:stCondLst>
                                  <p:childTnLst>
                                    <p:set>
                                      <p:cBhvr>
                                        <p:cTn id="40" dur="1" fill="hold">
                                          <p:stCondLst>
                                            <p:cond delay="0"/>
                                          </p:stCondLst>
                                        </p:cTn>
                                        <p:tgtEl>
                                          <p:spTgt spid="30"/>
                                        </p:tgtEl>
                                        <p:attrNameLst>
                                          <p:attrName>style.visibility</p:attrName>
                                        </p:attrNameLst>
                                      </p:cBhvr>
                                      <p:to>
                                        <p:strVal val="visible"/>
                                      </p:to>
                                    </p:set>
                                    <p:anim calcmode="lin" valueType="num">
                                      <p:cBhvr additive="base">
                                        <p:cTn id="41" dur="500" fill="hold"/>
                                        <p:tgtEl>
                                          <p:spTgt spid="30"/>
                                        </p:tgtEl>
                                        <p:attrNameLst>
                                          <p:attrName>ppt_x</p:attrName>
                                        </p:attrNameLst>
                                      </p:cBhvr>
                                      <p:tavLst>
                                        <p:tav tm="0">
                                          <p:val>
                                            <p:strVal val="#ppt_x"/>
                                          </p:val>
                                        </p:tav>
                                        <p:tav tm="100000">
                                          <p:val>
                                            <p:strVal val="#ppt_x"/>
                                          </p:val>
                                        </p:tav>
                                      </p:tavLst>
                                    </p:anim>
                                    <p:anim calcmode="lin" valueType="num">
                                      <p:cBhvr additive="base">
                                        <p:cTn id="42"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D695A36F-65DE-4BA0-B27D-38DF64854EAF}"/>
              </a:ext>
            </a:extLst>
          </p:cNvPr>
          <p:cNvGrpSpPr/>
          <p:nvPr/>
        </p:nvGrpSpPr>
        <p:grpSpPr>
          <a:xfrm>
            <a:off x="3613427" y="282265"/>
            <a:ext cx="4965147" cy="609273"/>
            <a:chOff x="3613427" y="282265"/>
            <a:chExt cx="4965147" cy="609273"/>
          </a:xfrm>
        </p:grpSpPr>
        <p:pic>
          <p:nvPicPr>
            <p:cNvPr id="3" name="图片 2">
              <a:extLst>
                <a:ext uri="{FF2B5EF4-FFF2-40B4-BE49-F238E27FC236}">
                  <a16:creationId xmlns="" xmlns:a16="http://schemas.microsoft.com/office/drawing/2014/main" id="{4312625C-EC29-4849-86F1-F33EAD8EA86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V="1">
              <a:off x="3737908" y="282265"/>
              <a:ext cx="4716185" cy="609273"/>
            </a:xfrm>
            <a:prstGeom prst="rect">
              <a:avLst/>
            </a:prstGeom>
          </p:spPr>
        </p:pic>
        <p:sp>
          <p:nvSpPr>
            <p:cNvPr id="4" name="文本框 3">
              <a:extLst>
                <a:ext uri="{FF2B5EF4-FFF2-40B4-BE49-F238E27FC236}">
                  <a16:creationId xmlns="" xmlns:a16="http://schemas.microsoft.com/office/drawing/2014/main" id="{E00C5390-4740-4143-A265-94D6739F671B}"/>
                </a:ext>
              </a:extLst>
            </p:cNvPr>
            <p:cNvSpPr txBox="1"/>
            <p:nvPr/>
          </p:nvSpPr>
          <p:spPr>
            <a:xfrm>
              <a:off x="3613427" y="356888"/>
              <a:ext cx="4965147" cy="523220"/>
            </a:xfrm>
            <a:prstGeom prst="rect">
              <a:avLst/>
            </a:prstGeom>
            <a:noFill/>
            <a:effectLst>
              <a:outerShdw blurRad="50800" dist="38100" dir="8100000" algn="tr" rotWithShape="0">
                <a:prstClr val="black">
                  <a:alpha val="40000"/>
                </a:prstClr>
              </a:outerShdw>
            </a:effectLst>
          </p:spPr>
          <p:txBody>
            <a:bodyPr wrap="square" rtlCol="0">
              <a:spAutoFit/>
            </a:bodyPr>
            <a:lstStyle/>
            <a:p>
              <a:pPr algn="ctr"/>
              <a:r>
                <a:rPr lang="zh-CN" altLang="en-US" sz="2800" b="1" dirty="0">
                  <a:solidFill>
                    <a:schemeClr val="bg1"/>
                  </a:solidFill>
                  <a:latin typeface="思源黑体 CN Bold" panose="020B0800000000000000" pitchFamily="34" charset="-122"/>
                  <a:ea typeface="思源黑体 CN Bold" panose="020B0800000000000000" pitchFamily="34" charset="-122"/>
                </a:rPr>
                <a:t>互联网＋零售业</a:t>
              </a:r>
            </a:p>
          </p:txBody>
        </p:sp>
      </p:grpSp>
      <p:grpSp>
        <p:nvGrpSpPr>
          <p:cNvPr id="8" name="组合 7">
            <a:extLst>
              <a:ext uri="{FF2B5EF4-FFF2-40B4-BE49-F238E27FC236}">
                <a16:creationId xmlns="" xmlns:a16="http://schemas.microsoft.com/office/drawing/2014/main" id="{E9B9086E-1472-4EA1-AC0A-DF3BB70977B0}"/>
              </a:ext>
            </a:extLst>
          </p:cNvPr>
          <p:cNvGrpSpPr/>
          <p:nvPr/>
        </p:nvGrpSpPr>
        <p:grpSpPr>
          <a:xfrm>
            <a:off x="4390571" y="1927892"/>
            <a:ext cx="3439885" cy="3481642"/>
            <a:chOff x="4781550" y="2385932"/>
            <a:chExt cx="2628900" cy="2660812"/>
          </a:xfrm>
        </p:grpSpPr>
        <p:sp>
          <p:nvSpPr>
            <p:cNvPr id="9" name="Oval 92">
              <a:extLst>
                <a:ext uri="{FF2B5EF4-FFF2-40B4-BE49-F238E27FC236}">
                  <a16:creationId xmlns="" xmlns:a16="http://schemas.microsoft.com/office/drawing/2014/main" id="{D94D6E5A-3CDA-4154-88A9-976268B49F2F}"/>
                </a:ext>
              </a:extLst>
            </p:cNvPr>
            <p:cNvSpPr/>
            <p:nvPr/>
          </p:nvSpPr>
          <p:spPr>
            <a:xfrm>
              <a:off x="4975089" y="2595429"/>
              <a:ext cx="2241822" cy="2241817"/>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3200"/>
            </a:p>
          </p:txBody>
        </p:sp>
        <p:grpSp>
          <p:nvGrpSpPr>
            <p:cNvPr id="10" name="Group 93">
              <a:extLst>
                <a:ext uri="{FF2B5EF4-FFF2-40B4-BE49-F238E27FC236}">
                  <a16:creationId xmlns="" xmlns:a16="http://schemas.microsoft.com/office/drawing/2014/main" id="{82D9549E-52BE-4329-8CF0-95718AE3536B}"/>
                </a:ext>
              </a:extLst>
            </p:cNvPr>
            <p:cNvGrpSpPr/>
            <p:nvPr/>
          </p:nvGrpSpPr>
          <p:grpSpPr>
            <a:xfrm>
              <a:off x="4781550" y="2385932"/>
              <a:ext cx="2628900" cy="2660812"/>
              <a:chOff x="4943475" y="2471838"/>
              <a:chExt cx="2305050" cy="2333030"/>
            </a:xfrm>
          </p:grpSpPr>
          <p:sp>
            <p:nvSpPr>
              <p:cNvPr id="12" name="Line 699">
                <a:extLst>
                  <a:ext uri="{FF2B5EF4-FFF2-40B4-BE49-F238E27FC236}">
                    <a16:creationId xmlns="" xmlns:a16="http://schemas.microsoft.com/office/drawing/2014/main" id="{16A7865D-3E83-47F6-AF77-333808A2B923}"/>
                  </a:ext>
                </a:extLst>
              </p:cNvPr>
              <p:cNvSpPr>
                <a:spLocks noChangeShapeType="1"/>
              </p:cNvSpPr>
              <p:nvPr userDrawn="1"/>
            </p:nvSpPr>
            <p:spPr bwMode="auto">
              <a:xfrm flipH="1" flipV="1">
                <a:off x="6040910" y="2471838"/>
                <a:ext cx="622608" cy="146907"/>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13" name="Freeform 700">
                <a:extLst>
                  <a:ext uri="{FF2B5EF4-FFF2-40B4-BE49-F238E27FC236}">
                    <a16:creationId xmlns="" xmlns:a16="http://schemas.microsoft.com/office/drawing/2014/main" id="{CE46D92F-C5CE-4336-B1F8-639168D2D5C4}"/>
                  </a:ext>
                </a:extLst>
              </p:cNvPr>
              <p:cNvSpPr>
                <a:spLocks/>
              </p:cNvSpPr>
              <p:nvPr userDrawn="1"/>
            </p:nvSpPr>
            <p:spPr bwMode="auto">
              <a:xfrm>
                <a:off x="6663518" y="2618745"/>
                <a:ext cx="585007" cy="991625"/>
              </a:xfrm>
              <a:custGeom>
                <a:avLst/>
                <a:gdLst>
                  <a:gd name="T0" fmla="*/ 669 w 669"/>
                  <a:gd name="T1" fmla="*/ 1134 h 1134"/>
                  <a:gd name="T2" fmla="*/ 591 w 669"/>
                  <a:gd name="T3" fmla="*/ 550 h 1134"/>
                  <a:gd name="T4" fmla="*/ 0 w 669"/>
                  <a:gd name="T5" fmla="*/ 0 h 1134"/>
                </a:gdLst>
                <a:ahLst/>
                <a:cxnLst>
                  <a:cxn ang="0">
                    <a:pos x="T0" y="T1"/>
                  </a:cxn>
                  <a:cxn ang="0">
                    <a:pos x="T2" y="T3"/>
                  </a:cxn>
                  <a:cxn ang="0">
                    <a:pos x="T4" y="T5"/>
                  </a:cxn>
                </a:cxnLst>
                <a:rect l="0" t="0" r="r" b="b"/>
                <a:pathLst>
                  <a:path w="669" h="1134">
                    <a:moveTo>
                      <a:pt x="669" y="1134"/>
                    </a:moveTo>
                    <a:lnTo>
                      <a:pt x="591" y="550"/>
                    </a:lnTo>
                    <a:lnTo>
                      <a:pt x="0" y="0"/>
                    </a:lnTo>
                  </a:path>
                </a:pathLst>
              </a:cu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14" name="Freeform 701">
                <a:extLst>
                  <a:ext uri="{FF2B5EF4-FFF2-40B4-BE49-F238E27FC236}">
                    <a16:creationId xmlns="" xmlns:a16="http://schemas.microsoft.com/office/drawing/2014/main" id="{36D9064E-BA82-426A-8DDE-956F35DCB788}"/>
                  </a:ext>
                </a:extLst>
              </p:cNvPr>
              <p:cNvSpPr>
                <a:spLocks/>
              </p:cNvSpPr>
              <p:nvPr userDrawn="1"/>
            </p:nvSpPr>
            <p:spPr bwMode="auto">
              <a:xfrm>
                <a:off x="5547720" y="3610371"/>
                <a:ext cx="1700805" cy="1194497"/>
              </a:xfrm>
              <a:custGeom>
                <a:avLst/>
                <a:gdLst>
                  <a:gd name="T0" fmla="*/ 0 w 1945"/>
                  <a:gd name="T1" fmla="*/ 1276 h 1366"/>
                  <a:gd name="T2" fmla="*/ 830 w 1945"/>
                  <a:gd name="T3" fmla="*/ 1366 h 1366"/>
                  <a:gd name="T4" fmla="*/ 1305 w 1945"/>
                  <a:gd name="T5" fmla="*/ 1162 h 1366"/>
                  <a:gd name="T6" fmla="*/ 1804 w 1945"/>
                  <a:gd name="T7" fmla="*/ 737 h 1366"/>
                  <a:gd name="T8" fmla="*/ 1945 w 1945"/>
                  <a:gd name="T9" fmla="*/ 0 h 1366"/>
                </a:gdLst>
                <a:ahLst/>
                <a:cxnLst>
                  <a:cxn ang="0">
                    <a:pos x="T0" y="T1"/>
                  </a:cxn>
                  <a:cxn ang="0">
                    <a:pos x="T2" y="T3"/>
                  </a:cxn>
                  <a:cxn ang="0">
                    <a:pos x="T4" y="T5"/>
                  </a:cxn>
                  <a:cxn ang="0">
                    <a:pos x="T6" y="T7"/>
                  </a:cxn>
                  <a:cxn ang="0">
                    <a:pos x="T8" y="T9"/>
                  </a:cxn>
                </a:cxnLst>
                <a:rect l="0" t="0" r="r" b="b"/>
                <a:pathLst>
                  <a:path w="1945" h="1366">
                    <a:moveTo>
                      <a:pt x="0" y="1276"/>
                    </a:moveTo>
                    <a:lnTo>
                      <a:pt x="830" y="1366"/>
                    </a:lnTo>
                    <a:lnTo>
                      <a:pt x="1305" y="1162"/>
                    </a:lnTo>
                    <a:lnTo>
                      <a:pt x="1804" y="737"/>
                    </a:lnTo>
                    <a:lnTo>
                      <a:pt x="1945" y="0"/>
                    </a:lnTo>
                  </a:path>
                </a:pathLst>
              </a:custGeom>
              <a:noFill/>
              <a:ln w="0">
                <a:solidFill>
                  <a:schemeClr val="bg1">
                    <a:lumMod val="75000"/>
                    <a:alpha val="50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15" name="Line 702">
                <a:extLst>
                  <a:ext uri="{FF2B5EF4-FFF2-40B4-BE49-F238E27FC236}">
                    <a16:creationId xmlns="" xmlns:a16="http://schemas.microsoft.com/office/drawing/2014/main" id="{3C57088F-923B-4E15-9CCF-003CA8ABCC23}"/>
                  </a:ext>
                </a:extLst>
              </p:cNvPr>
              <p:cNvSpPr>
                <a:spLocks noChangeShapeType="1"/>
              </p:cNvSpPr>
              <p:nvPr userDrawn="1"/>
            </p:nvSpPr>
            <p:spPr bwMode="auto">
              <a:xfrm>
                <a:off x="5035293" y="4072080"/>
                <a:ext cx="512427" cy="654088"/>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16" name="Freeform 703">
                <a:extLst>
                  <a:ext uri="{FF2B5EF4-FFF2-40B4-BE49-F238E27FC236}">
                    <a16:creationId xmlns="" xmlns:a16="http://schemas.microsoft.com/office/drawing/2014/main" id="{EBCECFED-BF0D-4043-BFCC-205F67DF1623}"/>
                  </a:ext>
                </a:extLst>
              </p:cNvPr>
              <p:cNvSpPr>
                <a:spLocks/>
              </p:cNvSpPr>
              <p:nvPr userDrawn="1"/>
            </p:nvSpPr>
            <p:spPr bwMode="auto">
              <a:xfrm>
                <a:off x="4943475" y="3120626"/>
                <a:ext cx="91819" cy="951455"/>
              </a:xfrm>
              <a:custGeom>
                <a:avLst/>
                <a:gdLst>
                  <a:gd name="T0" fmla="*/ 609 w 609"/>
                  <a:gd name="T1" fmla="*/ 0 h 1611"/>
                  <a:gd name="T2" fmla="*/ 592 w 609"/>
                  <a:gd name="T3" fmla="*/ 5 h 1611"/>
                  <a:gd name="T4" fmla="*/ 313 w 609"/>
                  <a:gd name="T5" fmla="*/ 392 h 1611"/>
                  <a:gd name="T6" fmla="*/ 52 w 609"/>
                  <a:gd name="T7" fmla="*/ 523 h 1611"/>
                  <a:gd name="T8" fmla="*/ 0 w 609"/>
                  <a:gd name="T9" fmla="*/ 1132 h 1611"/>
                  <a:gd name="T10" fmla="*/ 105 w 609"/>
                  <a:gd name="T11" fmla="*/ 1611 h 1611"/>
                  <a:gd name="connsiteX0" fmla="*/ 10000 w 10018"/>
                  <a:gd name="connsiteY0" fmla="*/ 0 h 10000"/>
                  <a:gd name="connsiteX1" fmla="*/ 10018 w 10018"/>
                  <a:gd name="connsiteY1" fmla="*/ 1358 h 10000"/>
                  <a:gd name="connsiteX2" fmla="*/ 5140 w 10018"/>
                  <a:gd name="connsiteY2" fmla="*/ 2433 h 10000"/>
                  <a:gd name="connsiteX3" fmla="*/ 854 w 10018"/>
                  <a:gd name="connsiteY3" fmla="*/ 3246 h 10000"/>
                  <a:gd name="connsiteX4" fmla="*/ 0 w 10018"/>
                  <a:gd name="connsiteY4" fmla="*/ 7027 h 10000"/>
                  <a:gd name="connsiteX5" fmla="*/ 1724 w 10018"/>
                  <a:gd name="connsiteY5" fmla="*/ 10000 h 10000"/>
                  <a:gd name="connsiteX0" fmla="*/ 12868 w 12868"/>
                  <a:gd name="connsiteY0" fmla="*/ 0 h 9028"/>
                  <a:gd name="connsiteX1" fmla="*/ 10018 w 12868"/>
                  <a:gd name="connsiteY1" fmla="*/ 386 h 9028"/>
                  <a:gd name="connsiteX2" fmla="*/ 5140 w 12868"/>
                  <a:gd name="connsiteY2" fmla="*/ 1461 h 9028"/>
                  <a:gd name="connsiteX3" fmla="*/ 854 w 12868"/>
                  <a:gd name="connsiteY3" fmla="*/ 2274 h 9028"/>
                  <a:gd name="connsiteX4" fmla="*/ 0 w 12868"/>
                  <a:gd name="connsiteY4" fmla="*/ 6055 h 9028"/>
                  <a:gd name="connsiteX5" fmla="*/ 1724 w 12868"/>
                  <a:gd name="connsiteY5" fmla="*/ 9028 h 9028"/>
                  <a:gd name="connsiteX0" fmla="*/ 7785 w 7785"/>
                  <a:gd name="connsiteY0" fmla="*/ 0 h 9572"/>
                  <a:gd name="connsiteX1" fmla="*/ 3994 w 7785"/>
                  <a:gd name="connsiteY1" fmla="*/ 1190 h 9572"/>
                  <a:gd name="connsiteX2" fmla="*/ 664 w 7785"/>
                  <a:gd name="connsiteY2" fmla="*/ 2091 h 9572"/>
                  <a:gd name="connsiteX3" fmla="*/ 0 w 7785"/>
                  <a:gd name="connsiteY3" fmla="*/ 6279 h 9572"/>
                  <a:gd name="connsiteX4" fmla="*/ 1340 w 7785"/>
                  <a:gd name="connsiteY4" fmla="*/ 9572 h 9572"/>
                  <a:gd name="connsiteX0" fmla="*/ 5130 w 5130"/>
                  <a:gd name="connsiteY0" fmla="*/ 0 h 8757"/>
                  <a:gd name="connsiteX1" fmla="*/ 853 w 5130"/>
                  <a:gd name="connsiteY1" fmla="*/ 941 h 8757"/>
                  <a:gd name="connsiteX2" fmla="*/ 0 w 5130"/>
                  <a:gd name="connsiteY2" fmla="*/ 5317 h 8757"/>
                  <a:gd name="connsiteX3" fmla="*/ 1721 w 5130"/>
                  <a:gd name="connsiteY3" fmla="*/ 8757 h 8757"/>
                  <a:gd name="connsiteX0" fmla="*/ 1663 w 3355"/>
                  <a:gd name="connsiteY0" fmla="*/ 0 h 8925"/>
                  <a:gd name="connsiteX1" fmla="*/ 0 w 3355"/>
                  <a:gd name="connsiteY1" fmla="*/ 4997 h 8925"/>
                  <a:gd name="connsiteX2" fmla="*/ 3355 w 3355"/>
                  <a:gd name="connsiteY2" fmla="*/ 8925 h 8925"/>
                </a:gdLst>
                <a:ahLst/>
                <a:cxnLst>
                  <a:cxn ang="0">
                    <a:pos x="connsiteX0" y="connsiteY0"/>
                  </a:cxn>
                  <a:cxn ang="0">
                    <a:pos x="connsiteX1" y="connsiteY1"/>
                  </a:cxn>
                  <a:cxn ang="0">
                    <a:pos x="connsiteX2" y="connsiteY2"/>
                  </a:cxn>
                </a:cxnLst>
                <a:rect l="l" t="t" r="r" b="b"/>
                <a:pathLst>
                  <a:path w="3355" h="8925">
                    <a:moveTo>
                      <a:pt x="1663" y="0"/>
                    </a:moveTo>
                    <a:lnTo>
                      <a:pt x="0" y="4997"/>
                    </a:lnTo>
                    <a:lnTo>
                      <a:pt x="3355" y="8925"/>
                    </a:lnTo>
                  </a:path>
                </a:pathLst>
              </a:custGeom>
              <a:noFill/>
              <a:ln w="0">
                <a:solidFill>
                  <a:schemeClr val="bg1">
                    <a:lumMod val="75000"/>
                    <a:alpha val="50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17" name="Line 704">
                <a:extLst>
                  <a:ext uri="{FF2B5EF4-FFF2-40B4-BE49-F238E27FC236}">
                    <a16:creationId xmlns="" xmlns:a16="http://schemas.microsoft.com/office/drawing/2014/main" id="{C2C2842E-50EC-4EC2-B1CD-8167B8694DCA}"/>
                  </a:ext>
                </a:extLst>
              </p:cNvPr>
              <p:cNvSpPr>
                <a:spLocks noChangeShapeType="1"/>
              </p:cNvSpPr>
              <p:nvPr userDrawn="1"/>
            </p:nvSpPr>
            <p:spPr bwMode="auto">
              <a:xfrm flipH="1">
                <a:off x="5476016" y="2471838"/>
                <a:ext cx="564894" cy="191505"/>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18" name="Freeform 705">
                <a:extLst>
                  <a:ext uri="{FF2B5EF4-FFF2-40B4-BE49-F238E27FC236}">
                    <a16:creationId xmlns="" xmlns:a16="http://schemas.microsoft.com/office/drawing/2014/main" id="{4FABFFF1-F927-41FE-9A71-754BEF2EFF92}"/>
                  </a:ext>
                </a:extLst>
              </p:cNvPr>
              <p:cNvSpPr>
                <a:spLocks/>
              </p:cNvSpPr>
              <p:nvPr userDrawn="1"/>
            </p:nvSpPr>
            <p:spPr bwMode="auto">
              <a:xfrm>
                <a:off x="5476839" y="2602150"/>
                <a:ext cx="1189611" cy="66406"/>
              </a:xfrm>
              <a:custGeom>
                <a:avLst/>
                <a:gdLst>
                  <a:gd name="T0" fmla="*/ 0 w 1375"/>
                  <a:gd name="T1" fmla="*/ 69 h 119"/>
                  <a:gd name="T2" fmla="*/ 0 w 1375"/>
                  <a:gd name="T3" fmla="*/ 69 h 119"/>
                  <a:gd name="T4" fmla="*/ 681 w 1375"/>
                  <a:gd name="T5" fmla="*/ 0 h 119"/>
                  <a:gd name="T6" fmla="*/ 681 w 1375"/>
                  <a:gd name="T7" fmla="*/ 0 h 119"/>
                  <a:gd name="T8" fmla="*/ 1375 w 1375"/>
                  <a:gd name="T9" fmla="*/ 13 h 119"/>
                  <a:gd name="T10" fmla="*/ 1279 w 1375"/>
                  <a:gd name="T11" fmla="*/ 119 h 119"/>
                  <a:gd name="connsiteX0" fmla="*/ 0 w 10000"/>
                  <a:gd name="connsiteY0" fmla="*/ 5798 h 12759"/>
                  <a:gd name="connsiteX1" fmla="*/ 0 w 10000"/>
                  <a:gd name="connsiteY1" fmla="*/ 5798 h 12759"/>
                  <a:gd name="connsiteX2" fmla="*/ 4953 w 10000"/>
                  <a:gd name="connsiteY2" fmla="*/ 0 h 12759"/>
                  <a:gd name="connsiteX3" fmla="*/ 4953 w 10000"/>
                  <a:gd name="connsiteY3" fmla="*/ 0 h 12759"/>
                  <a:gd name="connsiteX4" fmla="*/ 10000 w 10000"/>
                  <a:gd name="connsiteY4" fmla="*/ 1092 h 12759"/>
                  <a:gd name="connsiteX5" fmla="*/ 9413 w 10000"/>
                  <a:gd name="connsiteY5" fmla="*/ 12759 h 12759"/>
                  <a:gd name="connsiteX0" fmla="*/ 0 w 10000"/>
                  <a:gd name="connsiteY0" fmla="*/ 5798 h 5798"/>
                  <a:gd name="connsiteX1" fmla="*/ 0 w 10000"/>
                  <a:gd name="connsiteY1" fmla="*/ 5798 h 5798"/>
                  <a:gd name="connsiteX2" fmla="*/ 4953 w 10000"/>
                  <a:gd name="connsiteY2" fmla="*/ 0 h 5798"/>
                  <a:gd name="connsiteX3" fmla="*/ 4953 w 10000"/>
                  <a:gd name="connsiteY3" fmla="*/ 0 h 5798"/>
                  <a:gd name="connsiteX4" fmla="*/ 10000 w 10000"/>
                  <a:gd name="connsiteY4" fmla="*/ 1092 h 57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5798">
                    <a:moveTo>
                      <a:pt x="0" y="5798"/>
                    </a:moveTo>
                    <a:lnTo>
                      <a:pt x="0" y="5798"/>
                    </a:lnTo>
                    <a:lnTo>
                      <a:pt x="4953" y="0"/>
                    </a:lnTo>
                    <a:lnTo>
                      <a:pt x="4953" y="0"/>
                    </a:lnTo>
                    <a:lnTo>
                      <a:pt x="10000" y="1092"/>
                    </a:lnTo>
                  </a:path>
                </a:pathLst>
              </a:custGeom>
              <a:noFill/>
              <a:ln w="0">
                <a:solidFill>
                  <a:schemeClr val="bg1">
                    <a:lumMod val="75000"/>
                    <a:alpha val="50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19" name="Freeform 706">
                <a:extLst>
                  <a:ext uri="{FF2B5EF4-FFF2-40B4-BE49-F238E27FC236}">
                    <a16:creationId xmlns="" xmlns:a16="http://schemas.microsoft.com/office/drawing/2014/main" id="{9C14DB7D-D30C-4BDC-85DB-05343F947D7F}"/>
                  </a:ext>
                </a:extLst>
              </p:cNvPr>
              <p:cNvSpPr>
                <a:spLocks/>
              </p:cNvSpPr>
              <p:nvPr userDrawn="1"/>
            </p:nvSpPr>
            <p:spPr bwMode="auto">
              <a:xfrm>
                <a:off x="5392068" y="3704811"/>
                <a:ext cx="155652" cy="1021357"/>
              </a:xfrm>
              <a:custGeom>
                <a:avLst/>
                <a:gdLst>
                  <a:gd name="T0" fmla="*/ 0 w 178"/>
                  <a:gd name="T1" fmla="*/ 0 h 1168"/>
                  <a:gd name="T2" fmla="*/ 144 w 178"/>
                  <a:gd name="T3" fmla="*/ 792 h 1168"/>
                  <a:gd name="T4" fmla="*/ 178 w 178"/>
                  <a:gd name="T5" fmla="*/ 1168 h 1168"/>
                </a:gdLst>
                <a:ahLst/>
                <a:cxnLst>
                  <a:cxn ang="0">
                    <a:pos x="T0" y="T1"/>
                  </a:cxn>
                  <a:cxn ang="0">
                    <a:pos x="T2" y="T3"/>
                  </a:cxn>
                  <a:cxn ang="0">
                    <a:pos x="T4" y="T5"/>
                  </a:cxn>
                </a:cxnLst>
                <a:rect l="0" t="0" r="r" b="b"/>
                <a:pathLst>
                  <a:path w="178" h="1168">
                    <a:moveTo>
                      <a:pt x="0" y="0"/>
                    </a:moveTo>
                    <a:lnTo>
                      <a:pt x="144" y="792"/>
                    </a:lnTo>
                    <a:lnTo>
                      <a:pt x="178" y="1168"/>
                    </a:lnTo>
                  </a:path>
                </a:pathLst>
              </a:custGeom>
              <a:noFill/>
              <a:ln w="0">
                <a:solidFill>
                  <a:schemeClr val="bg1">
                    <a:lumMod val="75000"/>
                    <a:alpha val="50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20" name="Freeform 707">
                <a:extLst>
                  <a:ext uri="{FF2B5EF4-FFF2-40B4-BE49-F238E27FC236}">
                    <a16:creationId xmlns="" xmlns:a16="http://schemas.microsoft.com/office/drawing/2014/main" id="{4900F630-8C6F-4186-8E40-AB413ADDBFE4}"/>
                  </a:ext>
                </a:extLst>
              </p:cNvPr>
              <p:cNvSpPr>
                <a:spLocks/>
              </p:cNvSpPr>
              <p:nvPr userDrawn="1"/>
            </p:nvSpPr>
            <p:spPr bwMode="auto">
              <a:xfrm>
                <a:off x="5392068" y="2667715"/>
                <a:ext cx="115427" cy="1037097"/>
              </a:xfrm>
              <a:custGeom>
                <a:avLst/>
                <a:gdLst>
                  <a:gd name="T0" fmla="*/ 79 w 132"/>
                  <a:gd name="T1" fmla="*/ 0 h 1186"/>
                  <a:gd name="T2" fmla="*/ 132 w 132"/>
                  <a:gd name="T3" fmla="*/ 368 h 1186"/>
                  <a:gd name="T4" fmla="*/ 0 w 132"/>
                  <a:gd name="T5" fmla="*/ 1186 h 1186"/>
                </a:gdLst>
                <a:ahLst/>
                <a:cxnLst>
                  <a:cxn ang="0">
                    <a:pos x="T0" y="T1"/>
                  </a:cxn>
                  <a:cxn ang="0">
                    <a:pos x="T2" y="T3"/>
                  </a:cxn>
                  <a:cxn ang="0">
                    <a:pos x="T4" y="T5"/>
                  </a:cxn>
                </a:cxnLst>
                <a:rect l="0" t="0" r="r" b="b"/>
                <a:pathLst>
                  <a:path w="132" h="1186">
                    <a:moveTo>
                      <a:pt x="79" y="0"/>
                    </a:moveTo>
                    <a:lnTo>
                      <a:pt x="132" y="368"/>
                    </a:lnTo>
                    <a:lnTo>
                      <a:pt x="0" y="1186"/>
                    </a:lnTo>
                  </a:path>
                </a:pathLst>
              </a:custGeom>
              <a:noFill/>
              <a:ln w="0">
                <a:solidFill>
                  <a:schemeClr val="bg1">
                    <a:lumMod val="75000"/>
                    <a:alpha val="50000"/>
                  </a:schemeClr>
                </a:solidFill>
                <a:prstDash val="solid"/>
                <a:round/>
                <a:headEnd type="none"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21" name="Freeform 708">
                <a:extLst>
                  <a:ext uri="{FF2B5EF4-FFF2-40B4-BE49-F238E27FC236}">
                    <a16:creationId xmlns="" xmlns:a16="http://schemas.microsoft.com/office/drawing/2014/main" id="{D8365E9B-012B-4EDA-ADBB-24B845D0AD60}"/>
                  </a:ext>
                </a:extLst>
              </p:cNvPr>
              <p:cNvSpPr>
                <a:spLocks/>
              </p:cNvSpPr>
              <p:nvPr userDrawn="1"/>
            </p:nvSpPr>
            <p:spPr bwMode="auto">
              <a:xfrm>
                <a:off x="6011178" y="4143784"/>
                <a:ext cx="262346" cy="661084"/>
              </a:xfrm>
              <a:custGeom>
                <a:avLst/>
                <a:gdLst>
                  <a:gd name="T0" fmla="*/ 0 w 398"/>
                  <a:gd name="T1" fmla="*/ 0 h 756"/>
                  <a:gd name="T2" fmla="*/ 219 w 398"/>
                  <a:gd name="T3" fmla="*/ 591 h 756"/>
                  <a:gd name="T4" fmla="*/ 300 w 398"/>
                  <a:gd name="T5" fmla="*/ 756 h 756"/>
                  <a:gd name="T6" fmla="*/ 398 w 398"/>
                  <a:gd name="T7" fmla="*/ 595 h 756"/>
                  <a:gd name="connsiteX0" fmla="*/ 0 w 13102"/>
                  <a:gd name="connsiteY0" fmla="*/ 0 h 10000"/>
                  <a:gd name="connsiteX1" fmla="*/ 5503 w 13102"/>
                  <a:gd name="connsiteY1" fmla="*/ 7817 h 10000"/>
                  <a:gd name="connsiteX2" fmla="*/ 7538 w 13102"/>
                  <a:gd name="connsiteY2" fmla="*/ 10000 h 10000"/>
                  <a:gd name="connsiteX3" fmla="*/ 13102 w 13102"/>
                  <a:gd name="connsiteY3" fmla="*/ 9384 h 10000"/>
                  <a:gd name="connsiteX0" fmla="*/ 0 w 7538"/>
                  <a:gd name="connsiteY0" fmla="*/ 0 h 10000"/>
                  <a:gd name="connsiteX1" fmla="*/ 5503 w 7538"/>
                  <a:gd name="connsiteY1" fmla="*/ 7817 h 10000"/>
                  <a:gd name="connsiteX2" fmla="*/ 7538 w 7538"/>
                  <a:gd name="connsiteY2" fmla="*/ 10000 h 10000"/>
                </a:gdLst>
                <a:ahLst/>
                <a:cxnLst>
                  <a:cxn ang="0">
                    <a:pos x="connsiteX0" y="connsiteY0"/>
                  </a:cxn>
                  <a:cxn ang="0">
                    <a:pos x="connsiteX1" y="connsiteY1"/>
                  </a:cxn>
                  <a:cxn ang="0">
                    <a:pos x="connsiteX2" y="connsiteY2"/>
                  </a:cxn>
                </a:cxnLst>
                <a:rect l="l" t="t" r="r" b="b"/>
                <a:pathLst>
                  <a:path w="7538" h="10000">
                    <a:moveTo>
                      <a:pt x="0" y="0"/>
                    </a:moveTo>
                    <a:lnTo>
                      <a:pt x="5503" y="7817"/>
                    </a:lnTo>
                    <a:lnTo>
                      <a:pt x="7538" y="10000"/>
                    </a:lnTo>
                  </a:path>
                </a:pathLst>
              </a:custGeom>
              <a:noFill/>
              <a:ln w="0">
                <a:solidFill>
                  <a:schemeClr val="bg1">
                    <a:lumMod val="75000"/>
                    <a:alpha val="50000"/>
                  </a:schemeClr>
                </a:soli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22" name="Freeform 709">
                <a:extLst>
                  <a:ext uri="{FF2B5EF4-FFF2-40B4-BE49-F238E27FC236}">
                    <a16:creationId xmlns="" xmlns:a16="http://schemas.microsoft.com/office/drawing/2014/main" id="{6027DF7C-62CF-489A-8FFE-E002DC4E834A}"/>
                  </a:ext>
                </a:extLst>
              </p:cNvPr>
              <p:cNvSpPr>
                <a:spLocks/>
              </p:cNvSpPr>
              <p:nvPr userDrawn="1"/>
            </p:nvSpPr>
            <p:spPr bwMode="auto">
              <a:xfrm>
                <a:off x="6011179" y="2607378"/>
                <a:ext cx="288568" cy="1536408"/>
              </a:xfrm>
              <a:custGeom>
                <a:avLst/>
                <a:gdLst>
                  <a:gd name="T0" fmla="*/ 52 w 330"/>
                  <a:gd name="T1" fmla="*/ 0 h 1757"/>
                  <a:gd name="T2" fmla="*/ 330 w 330"/>
                  <a:gd name="T3" fmla="*/ 664 h 1757"/>
                  <a:gd name="T4" fmla="*/ 0 w 330"/>
                  <a:gd name="T5" fmla="*/ 1757 h 1757"/>
                </a:gdLst>
                <a:ahLst/>
                <a:cxnLst>
                  <a:cxn ang="0">
                    <a:pos x="T0" y="T1"/>
                  </a:cxn>
                  <a:cxn ang="0">
                    <a:pos x="T2" y="T3"/>
                  </a:cxn>
                  <a:cxn ang="0">
                    <a:pos x="T4" y="T5"/>
                  </a:cxn>
                </a:cxnLst>
                <a:rect l="0" t="0" r="r" b="b"/>
                <a:pathLst>
                  <a:path w="330" h="1757">
                    <a:moveTo>
                      <a:pt x="52" y="0"/>
                    </a:moveTo>
                    <a:lnTo>
                      <a:pt x="330" y="664"/>
                    </a:lnTo>
                    <a:lnTo>
                      <a:pt x="0" y="1757"/>
                    </a:lnTo>
                  </a:path>
                </a:pathLst>
              </a:cu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23" name="Line 710">
                <a:extLst>
                  <a:ext uri="{FF2B5EF4-FFF2-40B4-BE49-F238E27FC236}">
                    <a16:creationId xmlns="" xmlns:a16="http://schemas.microsoft.com/office/drawing/2014/main" id="{5F40E621-6BC1-4C6F-96DE-1B2CBCFB5FD5}"/>
                  </a:ext>
                </a:extLst>
              </p:cNvPr>
              <p:cNvSpPr>
                <a:spLocks noChangeShapeType="1"/>
              </p:cNvSpPr>
              <p:nvPr userDrawn="1"/>
            </p:nvSpPr>
            <p:spPr bwMode="auto">
              <a:xfrm>
                <a:off x="6040910" y="2471838"/>
                <a:ext cx="15740" cy="135540"/>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24" name="Line 711">
                <a:extLst>
                  <a:ext uri="{FF2B5EF4-FFF2-40B4-BE49-F238E27FC236}">
                    <a16:creationId xmlns="" xmlns:a16="http://schemas.microsoft.com/office/drawing/2014/main" id="{E25CE314-487C-40EB-871E-1FD6EC634FC6}"/>
                  </a:ext>
                </a:extLst>
              </p:cNvPr>
              <p:cNvSpPr>
                <a:spLocks noChangeShapeType="1"/>
              </p:cNvSpPr>
              <p:nvPr userDrawn="1"/>
            </p:nvSpPr>
            <p:spPr bwMode="auto">
              <a:xfrm flipH="1">
                <a:off x="4988947" y="2662397"/>
                <a:ext cx="481831" cy="458282"/>
              </a:xfrm>
              <a:prstGeom prst="line">
                <a:avLst/>
              </a:prstGeom>
              <a:noFill/>
              <a:ln w="0">
                <a:solidFill>
                  <a:schemeClr val="bg1">
                    <a:lumMod val="75000"/>
                    <a:alpha val="50000"/>
                  </a:schemeClr>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25" name="Line 712">
                <a:extLst>
                  <a:ext uri="{FF2B5EF4-FFF2-40B4-BE49-F238E27FC236}">
                    <a16:creationId xmlns="" xmlns:a16="http://schemas.microsoft.com/office/drawing/2014/main" id="{DC7CB46D-63FF-4E68-93CD-97D34A315863}"/>
                  </a:ext>
                </a:extLst>
              </p:cNvPr>
              <p:cNvSpPr>
                <a:spLocks noChangeShapeType="1"/>
              </p:cNvSpPr>
              <p:nvPr userDrawn="1"/>
            </p:nvSpPr>
            <p:spPr bwMode="auto">
              <a:xfrm flipH="1" flipV="1">
                <a:off x="7112111" y="3548285"/>
                <a:ext cx="136414" cy="62086"/>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26" name="Line 713">
                <a:extLst>
                  <a:ext uri="{FF2B5EF4-FFF2-40B4-BE49-F238E27FC236}">
                    <a16:creationId xmlns="" xmlns:a16="http://schemas.microsoft.com/office/drawing/2014/main" id="{A643D696-1297-4B75-A4CE-4ADB1F789B62}"/>
                  </a:ext>
                </a:extLst>
              </p:cNvPr>
              <p:cNvSpPr>
                <a:spLocks noChangeShapeType="1"/>
              </p:cNvSpPr>
              <p:nvPr userDrawn="1"/>
            </p:nvSpPr>
            <p:spPr bwMode="auto">
              <a:xfrm flipH="1" flipV="1">
                <a:off x="6657687" y="2619538"/>
                <a:ext cx="155361" cy="404078"/>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27" name="Line 714">
                <a:extLst>
                  <a:ext uri="{FF2B5EF4-FFF2-40B4-BE49-F238E27FC236}">
                    <a16:creationId xmlns="" xmlns:a16="http://schemas.microsoft.com/office/drawing/2014/main" id="{DA1237D9-CE82-4E75-8DD8-14C9A2C40852}"/>
                  </a:ext>
                </a:extLst>
              </p:cNvPr>
              <p:cNvSpPr>
                <a:spLocks noChangeShapeType="1"/>
              </p:cNvSpPr>
              <p:nvPr userDrawn="1"/>
            </p:nvSpPr>
            <p:spPr bwMode="auto">
              <a:xfrm flipH="1" flipV="1">
                <a:off x="6813049" y="3023616"/>
                <a:ext cx="299062" cy="524670"/>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28" name="Line 715">
                <a:extLst>
                  <a:ext uri="{FF2B5EF4-FFF2-40B4-BE49-F238E27FC236}">
                    <a16:creationId xmlns="" xmlns:a16="http://schemas.microsoft.com/office/drawing/2014/main" id="{1380417C-A35F-4527-959F-348296E0986F}"/>
                  </a:ext>
                </a:extLst>
              </p:cNvPr>
              <p:cNvSpPr>
                <a:spLocks noChangeShapeType="1"/>
              </p:cNvSpPr>
              <p:nvPr userDrawn="1"/>
            </p:nvSpPr>
            <p:spPr bwMode="auto">
              <a:xfrm flipH="1" flipV="1">
                <a:off x="7112111" y="3548285"/>
                <a:ext cx="13116" cy="706554"/>
              </a:xfrm>
              <a:prstGeom prst="line">
                <a:avLst/>
              </a:prstGeom>
              <a:noFill/>
              <a:ln w="0">
                <a:solidFill>
                  <a:schemeClr val="bg1">
                    <a:lumMod val="75000"/>
                    <a:alpha val="50000"/>
                  </a:schemeClr>
                </a:solidFill>
                <a:prstDash val="solid"/>
                <a:round/>
                <a:headEnd type="oval"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29" name="Freeform 716">
                <a:extLst>
                  <a:ext uri="{FF2B5EF4-FFF2-40B4-BE49-F238E27FC236}">
                    <a16:creationId xmlns="" xmlns:a16="http://schemas.microsoft.com/office/drawing/2014/main" id="{09E5F03B-E04B-415A-A924-0733A3A0ABB9}"/>
                  </a:ext>
                </a:extLst>
              </p:cNvPr>
              <p:cNvSpPr>
                <a:spLocks/>
              </p:cNvSpPr>
              <p:nvPr userDrawn="1"/>
            </p:nvSpPr>
            <p:spPr bwMode="auto">
              <a:xfrm>
                <a:off x="6011179" y="4143785"/>
                <a:ext cx="1114049" cy="210743"/>
              </a:xfrm>
              <a:custGeom>
                <a:avLst/>
                <a:gdLst>
                  <a:gd name="T0" fmla="*/ 0 w 1274"/>
                  <a:gd name="T1" fmla="*/ 0 h 241"/>
                  <a:gd name="T2" fmla="*/ 909 w 1274"/>
                  <a:gd name="T3" fmla="*/ 241 h 241"/>
                  <a:gd name="T4" fmla="*/ 1274 w 1274"/>
                  <a:gd name="T5" fmla="*/ 127 h 241"/>
                </a:gdLst>
                <a:ahLst/>
                <a:cxnLst>
                  <a:cxn ang="0">
                    <a:pos x="T0" y="T1"/>
                  </a:cxn>
                  <a:cxn ang="0">
                    <a:pos x="T2" y="T3"/>
                  </a:cxn>
                  <a:cxn ang="0">
                    <a:pos x="T4" y="T5"/>
                  </a:cxn>
                </a:cxnLst>
                <a:rect l="0" t="0" r="r" b="b"/>
                <a:pathLst>
                  <a:path w="1274" h="241">
                    <a:moveTo>
                      <a:pt x="0" y="0"/>
                    </a:moveTo>
                    <a:lnTo>
                      <a:pt x="909" y="241"/>
                    </a:lnTo>
                    <a:lnTo>
                      <a:pt x="1274" y="127"/>
                    </a:lnTo>
                  </a:path>
                </a:pathLst>
              </a:cu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30" name="Line 717">
                <a:extLst>
                  <a:ext uri="{FF2B5EF4-FFF2-40B4-BE49-F238E27FC236}">
                    <a16:creationId xmlns="" xmlns:a16="http://schemas.microsoft.com/office/drawing/2014/main" id="{F8CA56DC-B7FC-45B2-8308-E14AEBE54A6D}"/>
                  </a:ext>
                </a:extLst>
              </p:cNvPr>
              <p:cNvSpPr>
                <a:spLocks noChangeShapeType="1"/>
              </p:cNvSpPr>
              <p:nvPr userDrawn="1"/>
            </p:nvSpPr>
            <p:spPr bwMode="auto">
              <a:xfrm>
                <a:off x="5392068" y="3704811"/>
                <a:ext cx="619110" cy="438974"/>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31" name="Line 718">
                <a:extLst>
                  <a:ext uri="{FF2B5EF4-FFF2-40B4-BE49-F238E27FC236}">
                    <a16:creationId xmlns="" xmlns:a16="http://schemas.microsoft.com/office/drawing/2014/main" id="{57C41ECE-9A82-4704-A6E6-6FAB530DEB33}"/>
                  </a:ext>
                </a:extLst>
              </p:cNvPr>
              <p:cNvSpPr>
                <a:spLocks noChangeShapeType="1"/>
              </p:cNvSpPr>
              <p:nvPr userDrawn="1"/>
            </p:nvSpPr>
            <p:spPr bwMode="auto">
              <a:xfrm>
                <a:off x="4988947" y="3120679"/>
                <a:ext cx="403121" cy="584132"/>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32" name="Line 719">
                <a:extLst>
                  <a:ext uri="{FF2B5EF4-FFF2-40B4-BE49-F238E27FC236}">
                    <a16:creationId xmlns="" xmlns:a16="http://schemas.microsoft.com/office/drawing/2014/main" id="{B869E018-6FFA-4D2E-B847-97A4580EAAAB}"/>
                  </a:ext>
                </a:extLst>
              </p:cNvPr>
              <p:cNvSpPr>
                <a:spLocks noChangeShapeType="1"/>
              </p:cNvSpPr>
              <p:nvPr userDrawn="1"/>
            </p:nvSpPr>
            <p:spPr bwMode="auto">
              <a:xfrm flipH="1">
                <a:off x="4988947" y="2989512"/>
                <a:ext cx="518549" cy="131167"/>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33" name="Line 720">
                <a:extLst>
                  <a:ext uri="{FF2B5EF4-FFF2-40B4-BE49-F238E27FC236}">
                    <a16:creationId xmlns="" xmlns:a16="http://schemas.microsoft.com/office/drawing/2014/main" id="{5A0317E7-48E7-4185-826E-B2F4EB25703B}"/>
                  </a:ext>
                </a:extLst>
              </p:cNvPr>
              <p:cNvSpPr>
                <a:spLocks noChangeShapeType="1"/>
              </p:cNvSpPr>
              <p:nvPr userDrawn="1"/>
            </p:nvSpPr>
            <p:spPr bwMode="auto">
              <a:xfrm flipH="1">
                <a:off x="5507496" y="2607378"/>
                <a:ext cx="549154" cy="382135"/>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34" name="Line 721">
                <a:extLst>
                  <a:ext uri="{FF2B5EF4-FFF2-40B4-BE49-F238E27FC236}">
                    <a16:creationId xmlns="" xmlns:a16="http://schemas.microsoft.com/office/drawing/2014/main" id="{2EC90F96-DD00-4B06-BF42-075DCC743FD6}"/>
                  </a:ext>
                </a:extLst>
              </p:cNvPr>
              <p:cNvSpPr>
                <a:spLocks noChangeShapeType="1"/>
              </p:cNvSpPr>
              <p:nvPr userDrawn="1"/>
            </p:nvSpPr>
            <p:spPr bwMode="auto">
              <a:xfrm flipH="1" flipV="1">
                <a:off x="6056650" y="2607378"/>
                <a:ext cx="756399" cy="416238"/>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35" name="Freeform 722">
                <a:extLst>
                  <a:ext uri="{FF2B5EF4-FFF2-40B4-BE49-F238E27FC236}">
                    <a16:creationId xmlns="" xmlns:a16="http://schemas.microsoft.com/office/drawing/2014/main" id="{423E1428-3904-448A-80A8-1BF92280FCA9}"/>
                  </a:ext>
                </a:extLst>
              </p:cNvPr>
              <p:cNvSpPr>
                <a:spLocks/>
              </p:cNvSpPr>
              <p:nvPr userDrawn="1"/>
            </p:nvSpPr>
            <p:spPr bwMode="auto">
              <a:xfrm>
                <a:off x="6813049" y="3023616"/>
                <a:ext cx="367269" cy="511553"/>
              </a:xfrm>
              <a:custGeom>
                <a:avLst/>
                <a:gdLst>
                  <a:gd name="T0" fmla="*/ 344 w 420"/>
                  <a:gd name="T1" fmla="*/ 585 h 585"/>
                  <a:gd name="T2" fmla="*/ 420 w 420"/>
                  <a:gd name="T3" fmla="*/ 87 h 585"/>
                  <a:gd name="T4" fmla="*/ 0 w 420"/>
                  <a:gd name="T5" fmla="*/ 0 h 585"/>
                </a:gdLst>
                <a:ahLst/>
                <a:cxnLst>
                  <a:cxn ang="0">
                    <a:pos x="T0" y="T1"/>
                  </a:cxn>
                  <a:cxn ang="0">
                    <a:pos x="T2" y="T3"/>
                  </a:cxn>
                  <a:cxn ang="0">
                    <a:pos x="T4" y="T5"/>
                  </a:cxn>
                </a:cxnLst>
                <a:rect l="0" t="0" r="r" b="b"/>
                <a:pathLst>
                  <a:path w="420" h="585">
                    <a:moveTo>
                      <a:pt x="344" y="585"/>
                    </a:moveTo>
                    <a:lnTo>
                      <a:pt x="420" y="87"/>
                    </a:lnTo>
                    <a:lnTo>
                      <a:pt x="0" y="0"/>
                    </a:lnTo>
                  </a:path>
                </a:pathLst>
              </a:custGeom>
              <a:noFill/>
              <a:ln w="0">
                <a:solidFill>
                  <a:schemeClr val="bg1">
                    <a:lumMod val="75000"/>
                    <a:alpha val="50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36" name="Freeform 723">
                <a:extLst>
                  <a:ext uri="{FF2B5EF4-FFF2-40B4-BE49-F238E27FC236}">
                    <a16:creationId xmlns="" xmlns:a16="http://schemas.microsoft.com/office/drawing/2014/main" id="{4AE4EC4E-EEBF-42B2-A73E-66107E99F767}"/>
                  </a:ext>
                </a:extLst>
              </p:cNvPr>
              <p:cNvSpPr>
                <a:spLocks/>
              </p:cNvSpPr>
              <p:nvPr userDrawn="1"/>
            </p:nvSpPr>
            <p:spPr bwMode="auto">
              <a:xfrm>
                <a:off x="6799058" y="3023616"/>
                <a:ext cx="314802" cy="1330912"/>
              </a:xfrm>
              <a:custGeom>
                <a:avLst/>
                <a:gdLst>
                  <a:gd name="T0" fmla="*/ 16 w 360"/>
                  <a:gd name="T1" fmla="*/ 0 h 1522"/>
                  <a:gd name="T2" fmla="*/ 0 w 360"/>
                  <a:gd name="T3" fmla="*/ 729 h 1522"/>
                  <a:gd name="T4" fmla="*/ 8 w 360"/>
                  <a:gd name="T5" fmla="*/ 1522 h 1522"/>
                  <a:gd name="T6" fmla="*/ 358 w 360"/>
                  <a:gd name="T7" fmla="*/ 600 h 1522"/>
                  <a:gd name="T8" fmla="*/ 360 w 360"/>
                  <a:gd name="T9" fmla="*/ 585 h 1522"/>
                </a:gdLst>
                <a:ahLst/>
                <a:cxnLst>
                  <a:cxn ang="0">
                    <a:pos x="T0" y="T1"/>
                  </a:cxn>
                  <a:cxn ang="0">
                    <a:pos x="T2" y="T3"/>
                  </a:cxn>
                  <a:cxn ang="0">
                    <a:pos x="T4" y="T5"/>
                  </a:cxn>
                  <a:cxn ang="0">
                    <a:pos x="T6" y="T7"/>
                  </a:cxn>
                  <a:cxn ang="0">
                    <a:pos x="T8" y="T9"/>
                  </a:cxn>
                </a:cxnLst>
                <a:rect l="0" t="0" r="r" b="b"/>
                <a:pathLst>
                  <a:path w="360" h="1522">
                    <a:moveTo>
                      <a:pt x="16" y="0"/>
                    </a:moveTo>
                    <a:lnTo>
                      <a:pt x="0" y="729"/>
                    </a:lnTo>
                    <a:lnTo>
                      <a:pt x="8" y="1522"/>
                    </a:lnTo>
                    <a:lnTo>
                      <a:pt x="358" y="600"/>
                    </a:lnTo>
                    <a:lnTo>
                      <a:pt x="360" y="585"/>
                    </a:lnTo>
                  </a:path>
                </a:pathLst>
              </a:custGeom>
              <a:noFill/>
              <a:ln w="0">
                <a:solidFill>
                  <a:schemeClr val="bg1">
                    <a:lumMod val="75000"/>
                    <a:alpha val="50000"/>
                  </a:schemeClr>
                </a:soli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37" name="Line 724">
                <a:extLst>
                  <a:ext uri="{FF2B5EF4-FFF2-40B4-BE49-F238E27FC236}">
                    <a16:creationId xmlns="" xmlns:a16="http://schemas.microsoft.com/office/drawing/2014/main" id="{A944A74D-68D5-47E8-B20D-50842907392B}"/>
                  </a:ext>
                </a:extLst>
              </p:cNvPr>
              <p:cNvSpPr>
                <a:spLocks noChangeShapeType="1"/>
              </p:cNvSpPr>
              <p:nvPr userDrawn="1"/>
            </p:nvSpPr>
            <p:spPr bwMode="auto">
              <a:xfrm flipV="1">
                <a:off x="6299747" y="3023616"/>
                <a:ext cx="513302" cy="164396"/>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38" name="Line 725">
                <a:extLst>
                  <a:ext uri="{FF2B5EF4-FFF2-40B4-BE49-F238E27FC236}">
                    <a16:creationId xmlns="" xmlns:a16="http://schemas.microsoft.com/office/drawing/2014/main" id="{8C536626-1E1F-413E-8DDE-B4126F4A6CA1}"/>
                  </a:ext>
                </a:extLst>
              </p:cNvPr>
              <p:cNvSpPr>
                <a:spLocks noChangeShapeType="1"/>
              </p:cNvSpPr>
              <p:nvPr userDrawn="1"/>
            </p:nvSpPr>
            <p:spPr bwMode="auto">
              <a:xfrm flipV="1">
                <a:off x="5392068" y="3188012"/>
                <a:ext cx="907679" cy="523795"/>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39" name="Freeform 726">
                <a:extLst>
                  <a:ext uri="{FF2B5EF4-FFF2-40B4-BE49-F238E27FC236}">
                    <a16:creationId xmlns="" xmlns:a16="http://schemas.microsoft.com/office/drawing/2014/main" id="{01121405-F439-4411-801B-44D565881A69}"/>
                  </a:ext>
                </a:extLst>
              </p:cNvPr>
              <p:cNvSpPr>
                <a:spLocks/>
              </p:cNvSpPr>
              <p:nvPr userDrawn="1"/>
            </p:nvSpPr>
            <p:spPr bwMode="auto">
              <a:xfrm>
                <a:off x="5035293" y="3711807"/>
                <a:ext cx="482696" cy="685568"/>
              </a:xfrm>
              <a:custGeom>
                <a:avLst/>
                <a:gdLst>
                  <a:gd name="T0" fmla="*/ 552 w 552"/>
                  <a:gd name="T1" fmla="*/ 784 h 784"/>
                  <a:gd name="T2" fmla="*/ 0 w 552"/>
                  <a:gd name="T3" fmla="*/ 412 h 784"/>
                  <a:gd name="T4" fmla="*/ 408 w 552"/>
                  <a:gd name="T5" fmla="*/ 0 h 784"/>
                </a:gdLst>
                <a:ahLst/>
                <a:cxnLst>
                  <a:cxn ang="0">
                    <a:pos x="T0" y="T1"/>
                  </a:cxn>
                  <a:cxn ang="0">
                    <a:pos x="T2" y="T3"/>
                  </a:cxn>
                  <a:cxn ang="0">
                    <a:pos x="T4" y="T5"/>
                  </a:cxn>
                </a:cxnLst>
                <a:rect l="0" t="0" r="r" b="b"/>
                <a:pathLst>
                  <a:path w="552" h="784">
                    <a:moveTo>
                      <a:pt x="552" y="784"/>
                    </a:moveTo>
                    <a:lnTo>
                      <a:pt x="0" y="412"/>
                    </a:lnTo>
                    <a:lnTo>
                      <a:pt x="408" y="0"/>
                    </a:lnTo>
                  </a:path>
                </a:pathLst>
              </a:cu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40" name="Line 728">
                <a:extLst>
                  <a:ext uri="{FF2B5EF4-FFF2-40B4-BE49-F238E27FC236}">
                    <a16:creationId xmlns="" xmlns:a16="http://schemas.microsoft.com/office/drawing/2014/main" id="{C650FE18-D2D7-40F1-8AB3-FBB4FAFEFEC0}"/>
                  </a:ext>
                </a:extLst>
              </p:cNvPr>
              <p:cNvSpPr>
                <a:spLocks noChangeShapeType="1"/>
              </p:cNvSpPr>
              <p:nvPr userDrawn="1"/>
            </p:nvSpPr>
            <p:spPr bwMode="auto">
              <a:xfrm flipH="1">
                <a:off x="5517989" y="4143785"/>
                <a:ext cx="493190" cy="253590"/>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41" name="Freeform 729">
                <a:extLst>
                  <a:ext uri="{FF2B5EF4-FFF2-40B4-BE49-F238E27FC236}">
                    <a16:creationId xmlns="" xmlns:a16="http://schemas.microsoft.com/office/drawing/2014/main" id="{8EAA3A40-9375-40F8-97D1-57724FB3EDAD}"/>
                  </a:ext>
                </a:extLst>
              </p:cNvPr>
              <p:cNvSpPr>
                <a:spLocks/>
              </p:cNvSpPr>
              <p:nvPr userDrawn="1"/>
            </p:nvSpPr>
            <p:spPr bwMode="auto">
              <a:xfrm>
                <a:off x="6011179" y="3548285"/>
                <a:ext cx="1100932" cy="595500"/>
              </a:xfrm>
              <a:custGeom>
                <a:avLst/>
                <a:gdLst>
                  <a:gd name="T0" fmla="*/ 1259 w 1259"/>
                  <a:gd name="T1" fmla="*/ 0 h 681"/>
                  <a:gd name="T2" fmla="*/ 902 w 1259"/>
                  <a:gd name="T3" fmla="*/ 140 h 681"/>
                  <a:gd name="T4" fmla="*/ 0 w 1259"/>
                  <a:gd name="T5" fmla="*/ 681 h 681"/>
                </a:gdLst>
                <a:ahLst/>
                <a:cxnLst>
                  <a:cxn ang="0">
                    <a:pos x="T0" y="T1"/>
                  </a:cxn>
                  <a:cxn ang="0">
                    <a:pos x="T2" y="T3"/>
                  </a:cxn>
                  <a:cxn ang="0">
                    <a:pos x="T4" y="T5"/>
                  </a:cxn>
                </a:cxnLst>
                <a:rect l="0" t="0" r="r" b="b"/>
                <a:pathLst>
                  <a:path w="1259" h="681">
                    <a:moveTo>
                      <a:pt x="1259" y="0"/>
                    </a:moveTo>
                    <a:lnTo>
                      <a:pt x="902" y="140"/>
                    </a:lnTo>
                    <a:lnTo>
                      <a:pt x="0" y="681"/>
                    </a:lnTo>
                  </a:path>
                </a:pathLst>
              </a:cu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42" name="Freeform 730">
                <a:extLst>
                  <a:ext uri="{FF2B5EF4-FFF2-40B4-BE49-F238E27FC236}">
                    <a16:creationId xmlns="" xmlns:a16="http://schemas.microsoft.com/office/drawing/2014/main" id="{8122019D-1A5B-429C-AB62-67DAC38CC076}"/>
                  </a:ext>
                </a:extLst>
              </p:cNvPr>
              <p:cNvSpPr>
                <a:spLocks/>
              </p:cNvSpPr>
              <p:nvPr userDrawn="1"/>
            </p:nvSpPr>
            <p:spPr bwMode="auto">
              <a:xfrm>
                <a:off x="5556465" y="4627355"/>
                <a:ext cx="1125417" cy="101436"/>
              </a:xfrm>
              <a:custGeom>
                <a:avLst/>
                <a:gdLst>
                  <a:gd name="T0" fmla="*/ 1287 w 1287"/>
                  <a:gd name="T1" fmla="*/ 0 h 116"/>
                  <a:gd name="T2" fmla="*/ 739 w 1287"/>
                  <a:gd name="T3" fmla="*/ 38 h 116"/>
                  <a:gd name="T4" fmla="*/ 0 w 1287"/>
                  <a:gd name="T5" fmla="*/ 116 h 116"/>
                </a:gdLst>
                <a:ahLst/>
                <a:cxnLst>
                  <a:cxn ang="0">
                    <a:pos x="T0" y="T1"/>
                  </a:cxn>
                  <a:cxn ang="0">
                    <a:pos x="T2" y="T3"/>
                  </a:cxn>
                  <a:cxn ang="0">
                    <a:pos x="T4" y="T5"/>
                  </a:cxn>
                </a:cxnLst>
                <a:rect l="0" t="0" r="r" b="b"/>
                <a:pathLst>
                  <a:path w="1287" h="116">
                    <a:moveTo>
                      <a:pt x="1287" y="0"/>
                    </a:moveTo>
                    <a:lnTo>
                      <a:pt x="739" y="38"/>
                    </a:lnTo>
                    <a:lnTo>
                      <a:pt x="0" y="116"/>
                    </a:lnTo>
                  </a:path>
                </a:pathLst>
              </a:custGeom>
              <a:noFill/>
              <a:ln w="0">
                <a:solidFill>
                  <a:schemeClr val="bg1">
                    <a:lumMod val="75000"/>
                    <a:alpha val="50000"/>
                  </a:schemeClr>
                </a:soli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43" name="Freeform 731">
                <a:extLst>
                  <a:ext uri="{FF2B5EF4-FFF2-40B4-BE49-F238E27FC236}">
                    <a16:creationId xmlns="" xmlns:a16="http://schemas.microsoft.com/office/drawing/2014/main" id="{4DB3888B-8B89-4C1A-A724-4F1F9C27F450}"/>
                  </a:ext>
                </a:extLst>
              </p:cNvPr>
              <p:cNvSpPr>
                <a:spLocks/>
              </p:cNvSpPr>
              <p:nvPr userDrawn="1"/>
            </p:nvSpPr>
            <p:spPr bwMode="auto">
              <a:xfrm>
                <a:off x="5517989" y="4354526"/>
                <a:ext cx="1288064" cy="306057"/>
              </a:xfrm>
              <a:custGeom>
                <a:avLst/>
                <a:gdLst>
                  <a:gd name="T0" fmla="*/ 0 w 1473"/>
                  <a:gd name="T1" fmla="*/ 49 h 350"/>
                  <a:gd name="T2" fmla="*/ 783 w 1473"/>
                  <a:gd name="T3" fmla="*/ 350 h 350"/>
                  <a:gd name="T4" fmla="*/ 1473 w 1473"/>
                  <a:gd name="T5" fmla="*/ 0 h 350"/>
                  <a:gd name="T6" fmla="*/ 1348 w 1473"/>
                  <a:gd name="T7" fmla="*/ 303 h 350"/>
                </a:gdLst>
                <a:ahLst/>
                <a:cxnLst>
                  <a:cxn ang="0">
                    <a:pos x="T0" y="T1"/>
                  </a:cxn>
                  <a:cxn ang="0">
                    <a:pos x="T2" y="T3"/>
                  </a:cxn>
                  <a:cxn ang="0">
                    <a:pos x="T4" y="T5"/>
                  </a:cxn>
                  <a:cxn ang="0">
                    <a:pos x="T6" y="T7"/>
                  </a:cxn>
                </a:cxnLst>
                <a:rect l="0" t="0" r="r" b="b"/>
                <a:pathLst>
                  <a:path w="1473" h="350">
                    <a:moveTo>
                      <a:pt x="0" y="49"/>
                    </a:moveTo>
                    <a:lnTo>
                      <a:pt x="783" y="350"/>
                    </a:lnTo>
                    <a:lnTo>
                      <a:pt x="1473" y="0"/>
                    </a:lnTo>
                    <a:lnTo>
                      <a:pt x="1348" y="303"/>
                    </a:lnTo>
                  </a:path>
                </a:pathLst>
              </a:custGeom>
              <a:noFill/>
              <a:ln w="0">
                <a:solidFill>
                  <a:schemeClr val="bg1">
                    <a:lumMod val="75000"/>
                    <a:alpha val="50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44" name="Line 732">
                <a:extLst>
                  <a:ext uri="{FF2B5EF4-FFF2-40B4-BE49-F238E27FC236}">
                    <a16:creationId xmlns="" xmlns:a16="http://schemas.microsoft.com/office/drawing/2014/main" id="{C894E72B-9A40-45B9-8FA2-2489BFFE985C}"/>
                  </a:ext>
                </a:extLst>
              </p:cNvPr>
              <p:cNvSpPr>
                <a:spLocks noChangeShapeType="1"/>
              </p:cNvSpPr>
              <p:nvPr userDrawn="1"/>
            </p:nvSpPr>
            <p:spPr bwMode="auto">
              <a:xfrm>
                <a:off x="6299747" y="3188012"/>
                <a:ext cx="500185" cy="482696"/>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45" name="Line 733">
                <a:extLst>
                  <a:ext uri="{FF2B5EF4-FFF2-40B4-BE49-F238E27FC236}">
                    <a16:creationId xmlns="" xmlns:a16="http://schemas.microsoft.com/office/drawing/2014/main" id="{15A68469-FF26-4CB1-827A-A9E93E5777B9}"/>
                  </a:ext>
                </a:extLst>
              </p:cNvPr>
              <p:cNvSpPr>
                <a:spLocks noChangeShapeType="1"/>
              </p:cNvSpPr>
              <p:nvPr userDrawn="1"/>
            </p:nvSpPr>
            <p:spPr bwMode="auto">
              <a:xfrm>
                <a:off x="5507496" y="2989512"/>
                <a:ext cx="792251" cy="198500"/>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grpSp>
        <p:sp>
          <p:nvSpPr>
            <p:cNvPr id="11" name="TextBox 128">
              <a:extLst>
                <a:ext uri="{FF2B5EF4-FFF2-40B4-BE49-F238E27FC236}">
                  <a16:creationId xmlns="" xmlns:a16="http://schemas.microsoft.com/office/drawing/2014/main" id="{F9838429-B90C-469F-9F71-AC3DB0F85AB8}"/>
                </a:ext>
              </a:extLst>
            </p:cNvPr>
            <p:cNvSpPr txBox="1"/>
            <p:nvPr/>
          </p:nvSpPr>
          <p:spPr>
            <a:xfrm>
              <a:off x="5089515" y="3303089"/>
              <a:ext cx="1950720" cy="803848"/>
            </a:xfrm>
            <a:prstGeom prst="rect">
              <a:avLst/>
            </a:prstGeom>
          </p:spPr>
          <p:txBody>
            <a:bodyPr wrap="square" rtlCol="0">
              <a:spAutoFit/>
            </a:bodyPr>
            <a:lstStyle/>
            <a:p>
              <a:pPr algn="ctr">
                <a:lnSpc>
                  <a:spcPct val="125000"/>
                </a:lnSpc>
                <a:buClr>
                  <a:schemeClr val="tx1">
                    <a:lumMod val="85000"/>
                    <a:lumOff val="15000"/>
                  </a:schemeClr>
                </a:buClr>
                <a:buSzPct val="105000"/>
              </a:pPr>
              <a:r>
                <a:rPr lang="zh-CN" altLang="en-US" sz="5400" dirty="0">
                  <a:solidFill>
                    <a:schemeClr val="bg1"/>
                  </a:solidFill>
                  <a:latin typeface="思源黑体 CN Bold" panose="020B0800000000000000" pitchFamily="34" charset="-122"/>
                  <a:ea typeface="思源黑体 CN Bold" panose="020B0800000000000000" pitchFamily="34" charset="-122"/>
                </a:rPr>
                <a:t>互联网</a:t>
              </a:r>
            </a:p>
          </p:txBody>
        </p:sp>
      </p:grpSp>
      <p:grpSp>
        <p:nvGrpSpPr>
          <p:cNvPr id="59" name="组合 58">
            <a:extLst>
              <a:ext uri="{FF2B5EF4-FFF2-40B4-BE49-F238E27FC236}">
                <a16:creationId xmlns="" xmlns:a16="http://schemas.microsoft.com/office/drawing/2014/main" id="{9DD91801-A701-4B7B-B712-FF296A2F6CCF}"/>
              </a:ext>
            </a:extLst>
          </p:cNvPr>
          <p:cNvGrpSpPr/>
          <p:nvPr/>
        </p:nvGrpSpPr>
        <p:grpSpPr>
          <a:xfrm>
            <a:off x="3054635" y="2446266"/>
            <a:ext cx="804661" cy="805334"/>
            <a:chOff x="3590168" y="3329234"/>
            <a:chExt cx="804661" cy="805334"/>
          </a:xfrm>
        </p:grpSpPr>
        <p:sp>
          <p:nvSpPr>
            <p:cNvPr id="60" name="Oval 32">
              <a:extLst>
                <a:ext uri="{FF2B5EF4-FFF2-40B4-BE49-F238E27FC236}">
                  <a16:creationId xmlns="" xmlns:a16="http://schemas.microsoft.com/office/drawing/2014/main" id="{1D59871A-28E9-4B4B-9D93-627C89A62A32}"/>
                </a:ext>
              </a:extLst>
            </p:cNvPr>
            <p:cNvSpPr>
              <a:spLocks noChangeAspect="1"/>
            </p:cNvSpPr>
            <p:nvPr/>
          </p:nvSpPr>
          <p:spPr>
            <a:xfrm>
              <a:off x="3590168" y="3329234"/>
              <a:ext cx="804661" cy="805334"/>
            </a:xfrm>
            <a:prstGeom prst="ellipse">
              <a:avLst/>
            </a:prstGeom>
            <a:gradFill flip="none" rotWithShape="1">
              <a:gsLst>
                <a:gs pos="87000">
                  <a:schemeClr val="accent6">
                    <a:alpha val="40000"/>
                  </a:schemeClr>
                </a:gs>
                <a:gs pos="0">
                  <a:schemeClr val="accent3">
                    <a:alpha val="78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61" name="Oval 33">
              <a:extLst>
                <a:ext uri="{FF2B5EF4-FFF2-40B4-BE49-F238E27FC236}">
                  <a16:creationId xmlns="" xmlns:a16="http://schemas.microsoft.com/office/drawing/2014/main" id="{57F0F764-5F0A-4611-BB6D-D15A1E5DEB31}"/>
                </a:ext>
              </a:extLst>
            </p:cNvPr>
            <p:cNvSpPr>
              <a:spLocks noChangeAspect="1"/>
            </p:cNvSpPr>
            <p:nvPr/>
          </p:nvSpPr>
          <p:spPr>
            <a:xfrm>
              <a:off x="3683014" y="3396758"/>
              <a:ext cx="618970" cy="619488"/>
            </a:xfrm>
            <a:prstGeom prst="ellipse">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rPr>
                <a:t>1</a:t>
              </a:r>
            </a:p>
          </p:txBody>
        </p:sp>
      </p:grpSp>
      <p:grpSp>
        <p:nvGrpSpPr>
          <p:cNvPr id="62" name="组合 61">
            <a:extLst>
              <a:ext uri="{FF2B5EF4-FFF2-40B4-BE49-F238E27FC236}">
                <a16:creationId xmlns="" xmlns:a16="http://schemas.microsoft.com/office/drawing/2014/main" id="{7982D813-BE55-4443-9F7A-A89371F5CBD1}"/>
              </a:ext>
            </a:extLst>
          </p:cNvPr>
          <p:cNvGrpSpPr/>
          <p:nvPr/>
        </p:nvGrpSpPr>
        <p:grpSpPr>
          <a:xfrm>
            <a:off x="3054635" y="4333348"/>
            <a:ext cx="804661" cy="805334"/>
            <a:chOff x="3590168" y="3329234"/>
            <a:chExt cx="804661" cy="805334"/>
          </a:xfrm>
        </p:grpSpPr>
        <p:sp>
          <p:nvSpPr>
            <p:cNvPr id="63" name="Oval 32">
              <a:extLst>
                <a:ext uri="{FF2B5EF4-FFF2-40B4-BE49-F238E27FC236}">
                  <a16:creationId xmlns="" xmlns:a16="http://schemas.microsoft.com/office/drawing/2014/main" id="{B237E09C-B9D3-418C-BF24-A3DA8730A4FF}"/>
                </a:ext>
              </a:extLst>
            </p:cNvPr>
            <p:cNvSpPr>
              <a:spLocks noChangeAspect="1"/>
            </p:cNvSpPr>
            <p:nvPr/>
          </p:nvSpPr>
          <p:spPr>
            <a:xfrm>
              <a:off x="3590168" y="3329234"/>
              <a:ext cx="804661" cy="805334"/>
            </a:xfrm>
            <a:prstGeom prst="ellipse">
              <a:avLst/>
            </a:prstGeom>
            <a:gradFill flip="none" rotWithShape="1">
              <a:gsLst>
                <a:gs pos="87000">
                  <a:schemeClr val="accent6">
                    <a:alpha val="40000"/>
                  </a:schemeClr>
                </a:gs>
                <a:gs pos="0">
                  <a:schemeClr val="accent3">
                    <a:alpha val="78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64" name="Oval 33">
              <a:extLst>
                <a:ext uri="{FF2B5EF4-FFF2-40B4-BE49-F238E27FC236}">
                  <a16:creationId xmlns="" xmlns:a16="http://schemas.microsoft.com/office/drawing/2014/main" id="{9AAD5EF3-0096-4B6F-A82E-BCFC90CDCE7B}"/>
                </a:ext>
              </a:extLst>
            </p:cNvPr>
            <p:cNvSpPr>
              <a:spLocks noChangeAspect="1"/>
            </p:cNvSpPr>
            <p:nvPr/>
          </p:nvSpPr>
          <p:spPr>
            <a:xfrm>
              <a:off x="3683014" y="3396758"/>
              <a:ext cx="618970" cy="619488"/>
            </a:xfrm>
            <a:prstGeom prst="ellipse">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rPr>
                <a:t>4</a:t>
              </a:r>
            </a:p>
          </p:txBody>
        </p:sp>
      </p:grpSp>
      <p:grpSp>
        <p:nvGrpSpPr>
          <p:cNvPr id="65" name="组合 64">
            <a:extLst>
              <a:ext uri="{FF2B5EF4-FFF2-40B4-BE49-F238E27FC236}">
                <a16:creationId xmlns="" xmlns:a16="http://schemas.microsoft.com/office/drawing/2014/main" id="{3E741934-4282-4870-8A60-9ADD5EC92ADB}"/>
              </a:ext>
            </a:extLst>
          </p:cNvPr>
          <p:cNvGrpSpPr/>
          <p:nvPr/>
        </p:nvGrpSpPr>
        <p:grpSpPr>
          <a:xfrm>
            <a:off x="8274966" y="2446266"/>
            <a:ext cx="804661" cy="805334"/>
            <a:chOff x="3590168" y="3329234"/>
            <a:chExt cx="804661" cy="805334"/>
          </a:xfrm>
        </p:grpSpPr>
        <p:sp>
          <p:nvSpPr>
            <p:cNvPr id="66" name="Oval 32">
              <a:extLst>
                <a:ext uri="{FF2B5EF4-FFF2-40B4-BE49-F238E27FC236}">
                  <a16:creationId xmlns="" xmlns:a16="http://schemas.microsoft.com/office/drawing/2014/main" id="{AD2A6EF6-CF88-4F04-8528-1FDB677E55CA}"/>
                </a:ext>
              </a:extLst>
            </p:cNvPr>
            <p:cNvSpPr>
              <a:spLocks noChangeAspect="1"/>
            </p:cNvSpPr>
            <p:nvPr/>
          </p:nvSpPr>
          <p:spPr>
            <a:xfrm>
              <a:off x="3590168" y="3329234"/>
              <a:ext cx="804661" cy="805334"/>
            </a:xfrm>
            <a:prstGeom prst="ellipse">
              <a:avLst/>
            </a:prstGeom>
            <a:gradFill flip="none" rotWithShape="1">
              <a:gsLst>
                <a:gs pos="87000">
                  <a:schemeClr val="accent6">
                    <a:alpha val="40000"/>
                  </a:schemeClr>
                </a:gs>
                <a:gs pos="0">
                  <a:schemeClr val="accent3">
                    <a:alpha val="78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67" name="Oval 33">
              <a:extLst>
                <a:ext uri="{FF2B5EF4-FFF2-40B4-BE49-F238E27FC236}">
                  <a16:creationId xmlns="" xmlns:a16="http://schemas.microsoft.com/office/drawing/2014/main" id="{25D5F14C-F699-40A9-95F1-9C4FB1E6E548}"/>
                </a:ext>
              </a:extLst>
            </p:cNvPr>
            <p:cNvSpPr>
              <a:spLocks noChangeAspect="1"/>
            </p:cNvSpPr>
            <p:nvPr/>
          </p:nvSpPr>
          <p:spPr>
            <a:xfrm>
              <a:off x="3683014" y="3396758"/>
              <a:ext cx="618970" cy="619488"/>
            </a:xfrm>
            <a:prstGeom prst="ellipse">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rPr>
                <a:t>2</a:t>
              </a:r>
            </a:p>
          </p:txBody>
        </p:sp>
      </p:grpSp>
      <p:grpSp>
        <p:nvGrpSpPr>
          <p:cNvPr id="68" name="组合 67">
            <a:extLst>
              <a:ext uri="{FF2B5EF4-FFF2-40B4-BE49-F238E27FC236}">
                <a16:creationId xmlns="" xmlns:a16="http://schemas.microsoft.com/office/drawing/2014/main" id="{E2014DAE-92F2-41ED-884B-3BB51DFE08FB}"/>
              </a:ext>
            </a:extLst>
          </p:cNvPr>
          <p:cNvGrpSpPr/>
          <p:nvPr/>
        </p:nvGrpSpPr>
        <p:grpSpPr>
          <a:xfrm>
            <a:off x="8274966" y="4333348"/>
            <a:ext cx="804661" cy="805334"/>
            <a:chOff x="3590168" y="3329234"/>
            <a:chExt cx="804661" cy="805334"/>
          </a:xfrm>
        </p:grpSpPr>
        <p:sp>
          <p:nvSpPr>
            <p:cNvPr id="69" name="Oval 32">
              <a:extLst>
                <a:ext uri="{FF2B5EF4-FFF2-40B4-BE49-F238E27FC236}">
                  <a16:creationId xmlns="" xmlns:a16="http://schemas.microsoft.com/office/drawing/2014/main" id="{8209C85A-8FDB-4137-9052-6F611C3D7AC5}"/>
                </a:ext>
              </a:extLst>
            </p:cNvPr>
            <p:cNvSpPr>
              <a:spLocks noChangeAspect="1"/>
            </p:cNvSpPr>
            <p:nvPr/>
          </p:nvSpPr>
          <p:spPr>
            <a:xfrm>
              <a:off x="3590168" y="3329234"/>
              <a:ext cx="804661" cy="805334"/>
            </a:xfrm>
            <a:prstGeom prst="ellipse">
              <a:avLst/>
            </a:prstGeom>
            <a:gradFill flip="none" rotWithShape="1">
              <a:gsLst>
                <a:gs pos="87000">
                  <a:schemeClr val="accent6">
                    <a:alpha val="40000"/>
                  </a:schemeClr>
                </a:gs>
                <a:gs pos="0">
                  <a:schemeClr val="accent3">
                    <a:alpha val="78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70" name="Oval 33">
              <a:extLst>
                <a:ext uri="{FF2B5EF4-FFF2-40B4-BE49-F238E27FC236}">
                  <a16:creationId xmlns="" xmlns:a16="http://schemas.microsoft.com/office/drawing/2014/main" id="{9DD38CE9-0A55-4C24-9913-4DEB381CD744}"/>
                </a:ext>
              </a:extLst>
            </p:cNvPr>
            <p:cNvSpPr>
              <a:spLocks noChangeAspect="1"/>
            </p:cNvSpPr>
            <p:nvPr/>
          </p:nvSpPr>
          <p:spPr>
            <a:xfrm>
              <a:off x="3683014" y="3396758"/>
              <a:ext cx="618970" cy="619488"/>
            </a:xfrm>
            <a:prstGeom prst="ellipse">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rPr>
                <a:t>3</a:t>
              </a:r>
            </a:p>
          </p:txBody>
        </p:sp>
      </p:grpSp>
      <p:sp>
        <p:nvSpPr>
          <p:cNvPr id="71" name="矩形 70">
            <a:extLst>
              <a:ext uri="{FF2B5EF4-FFF2-40B4-BE49-F238E27FC236}">
                <a16:creationId xmlns="" xmlns:a16="http://schemas.microsoft.com/office/drawing/2014/main" id="{A725963A-DF1A-42FD-BAD2-E9BF501A2B86}"/>
              </a:ext>
            </a:extLst>
          </p:cNvPr>
          <p:cNvSpPr/>
          <p:nvPr/>
        </p:nvSpPr>
        <p:spPr>
          <a:xfrm>
            <a:off x="1611361" y="2586934"/>
            <a:ext cx="1261884" cy="523220"/>
          </a:xfrm>
          <a:prstGeom prst="rect">
            <a:avLst/>
          </a:prstGeom>
        </p:spPr>
        <p:txBody>
          <a:bodyPr wrap="none">
            <a:spAutoFit/>
          </a:bodyPr>
          <a:lstStyle/>
          <a:p>
            <a:r>
              <a:rPr lang="zh-CN" altLang="en-US" sz="2800" dirty="0">
                <a:solidFill>
                  <a:schemeClr val="accent3"/>
                </a:solidFill>
                <a:latin typeface="思源黑体 CN Bold" panose="020B0800000000000000" pitchFamily="34" charset="-122"/>
                <a:ea typeface="思源黑体 CN Bold" panose="020B0800000000000000" pitchFamily="34" charset="-122"/>
              </a:rPr>
              <a:t>零售业</a:t>
            </a:r>
          </a:p>
        </p:txBody>
      </p:sp>
      <p:sp>
        <p:nvSpPr>
          <p:cNvPr id="72" name="矩形 71">
            <a:extLst>
              <a:ext uri="{FF2B5EF4-FFF2-40B4-BE49-F238E27FC236}">
                <a16:creationId xmlns="" xmlns:a16="http://schemas.microsoft.com/office/drawing/2014/main" id="{D7C1AF78-4349-48A4-BA9D-B67868C15925}"/>
              </a:ext>
            </a:extLst>
          </p:cNvPr>
          <p:cNvSpPr/>
          <p:nvPr/>
        </p:nvSpPr>
        <p:spPr>
          <a:xfrm>
            <a:off x="1611361" y="4474405"/>
            <a:ext cx="902811" cy="523220"/>
          </a:xfrm>
          <a:prstGeom prst="rect">
            <a:avLst/>
          </a:prstGeom>
        </p:spPr>
        <p:txBody>
          <a:bodyPr wrap="none">
            <a:spAutoFit/>
          </a:bodyPr>
          <a:lstStyle/>
          <a:p>
            <a:r>
              <a:rPr lang="zh-CN" altLang="en-US" sz="2800" dirty="0">
                <a:solidFill>
                  <a:schemeClr val="bg1"/>
                </a:solidFill>
                <a:latin typeface="思源黑体 CN Bold" panose="020B0800000000000000" pitchFamily="34" charset="-122"/>
                <a:ea typeface="思源黑体 CN Bold" panose="020B0800000000000000" pitchFamily="34" charset="-122"/>
              </a:rPr>
              <a:t>教育</a:t>
            </a:r>
          </a:p>
        </p:txBody>
      </p:sp>
      <p:sp>
        <p:nvSpPr>
          <p:cNvPr id="73" name="矩形 72">
            <a:extLst>
              <a:ext uri="{FF2B5EF4-FFF2-40B4-BE49-F238E27FC236}">
                <a16:creationId xmlns="" xmlns:a16="http://schemas.microsoft.com/office/drawing/2014/main" id="{65A12681-890A-4DAE-986C-52BDBC400F27}"/>
              </a:ext>
            </a:extLst>
          </p:cNvPr>
          <p:cNvSpPr/>
          <p:nvPr/>
        </p:nvSpPr>
        <p:spPr>
          <a:xfrm>
            <a:off x="9318755" y="2586934"/>
            <a:ext cx="902811" cy="523220"/>
          </a:xfrm>
          <a:prstGeom prst="rect">
            <a:avLst/>
          </a:prstGeom>
        </p:spPr>
        <p:txBody>
          <a:bodyPr wrap="none">
            <a:spAutoFit/>
          </a:bodyPr>
          <a:lstStyle/>
          <a:p>
            <a:r>
              <a:rPr lang="zh-CN" altLang="en-US" sz="2800" dirty="0">
                <a:solidFill>
                  <a:schemeClr val="bg1"/>
                </a:solidFill>
                <a:latin typeface="思源黑体 CN Bold" panose="020B0800000000000000" pitchFamily="34" charset="-122"/>
                <a:ea typeface="思源黑体 CN Bold" panose="020B0800000000000000" pitchFamily="34" charset="-122"/>
              </a:rPr>
              <a:t>金融</a:t>
            </a:r>
          </a:p>
        </p:txBody>
      </p:sp>
      <p:sp>
        <p:nvSpPr>
          <p:cNvPr id="74" name="矩形 73">
            <a:extLst>
              <a:ext uri="{FF2B5EF4-FFF2-40B4-BE49-F238E27FC236}">
                <a16:creationId xmlns="" xmlns:a16="http://schemas.microsoft.com/office/drawing/2014/main" id="{BEAE664A-A5E4-4DB7-8364-505F650297DA}"/>
              </a:ext>
            </a:extLst>
          </p:cNvPr>
          <p:cNvSpPr/>
          <p:nvPr/>
        </p:nvSpPr>
        <p:spPr>
          <a:xfrm>
            <a:off x="9318755" y="4474405"/>
            <a:ext cx="902811" cy="523220"/>
          </a:xfrm>
          <a:prstGeom prst="rect">
            <a:avLst/>
          </a:prstGeom>
        </p:spPr>
        <p:txBody>
          <a:bodyPr wrap="none">
            <a:spAutoFit/>
          </a:bodyPr>
          <a:lstStyle/>
          <a:p>
            <a:r>
              <a:rPr lang="zh-CN" altLang="en-US" sz="2800" dirty="0">
                <a:solidFill>
                  <a:schemeClr val="bg1"/>
                </a:solidFill>
                <a:latin typeface="思源黑体 CN Bold" panose="020B0800000000000000" pitchFamily="34" charset="-122"/>
                <a:ea typeface="思源黑体 CN Bold" panose="020B0800000000000000" pitchFamily="34" charset="-122"/>
              </a:rPr>
              <a:t>制造</a:t>
            </a:r>
          </a:p>
        </p:txBody>
      </p:sp>
    </p:spTree>
    <p:extLst>
      <p:ext uri="{BB962C8B-B14F-4D97-AF65-F5344CB8AC3E}">
        <p14:creationId xmlns:p14="http://schemas.microsoft.com/office/powerpoint/2010/main" val="514386465"/>
      </p:ext>
    </p:extLst>
  </p:cSld>
  <p:clrMapOvr>
    <a:masterClrMapping/>
  </p:clrMapOvr>
  <mc:AlternateContent xmlns:mc="http://schemas.openxmlformats.org/markup-compatibility/2006" xmlns:p14="http://schemas.microsoft.com/office/powerpoint/2010/main">
    <mc:Choice Requires="p14">
      <p:transition spd="slow" p14:dur="1500" advTm="3900">
        <p:random/>
      </p:transition>
    </mc:Choice>
    <mc:Fallback xmlns="">
      <p:transition spd="slow" advTm="39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strVal val="(6*min(max(#ppt_w*#ppt_h,.3),1)-7.4)/-.7*#ppt_w"/>
                                          </p:val>
                                        </p:tav>
                                        <p:tav tm="100000">
                                          <p:val>
                                            <p:strVal val="#ppt_w"/>
                                          </p:val>
                                        </p:tav>
                                      </p:tavLst>
                                    </p:anim>
                                    <p:anim calcmode="lin" valueType="num">
                                      <p:cBhvr>
                                        <p:cTn id="8" dur="500" fill="hold"/>
                                        <p:tgtEl>
                                          <p:spTgt spid="8"/>
                                        </p:tgtEl>
                                        <p:attrNameLst>
                                          <p:attrName>ppt_h</p:attrName>
                                        </p:attrNameLst>
                                      </p:cBhvr>
                                      <p:tavLst>
                                        <p:tav tm="0">
                                          <p:val>
                                            <p:strVal val="(6*min(max(#ppt_w*#ppt_h,.3),1)-7.4)/-.7*#ppt_h"/>
                                          </p:val>
                                        </p:tav>
                                        <p:tav tm="100000">
                                          <p:val>
                                            <p:strVal val="#ppt_h"/>
                                          </p:val>
                                        </p:tav>
                                      </p:tavLst>
                                    </p:anim>
                                    <p:anim calcmode="lin" valueType="num">
                                      <p:cBhvr>
                                        <p:cTn id="9" dur="500" fill="hold"/>
                                        <p:tgtEl>
                                          <p:spTgt spid="8"/>
                                        </p:tgtEl>
                                        <p:attrNameLst>
                                          <p:attrName>ppt_x</p:attrName>
                                        </p:attrNameLst>
                                      </p:cBhvr>
                                      <p:tavLst>
                                        <p:tav tm="0">
                                          <p:val>
                                            <p:fltVal val="0.5"/>
                                          </p:val>
                                        </p:tav>
                                        <p:tav tm="100000">
                                          <p:val>
                                            <p:strVal val="#ppt_x"/>
                                          </p:val>
                                        </p:tav>
                                      </p:tavLst>
                                    </p:anim>
                                    <p:anim calcmode="lin" valueType="num">
                                      <p:cBhvr>
                                        <p:cTn id="10" dur="500" fill="hold"/>
                                        <p:tgtEl>
                                          <p:spTgt spid="8"/>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6" presetClass="entr" presetSubtype="32" fill="hold" nodeType="afterEffect">
                                  <p:stCondLst>
                                    <p:cond delay="0"/>
                                  </p:stCondLst>
                                  <p:childTnLst>
                                    <p:set>
                                      <p:cBhvr>
                                        <p:cTn id="13" dur="1" fill="hold">
                                          <p:stCondLst>
                                            <p:cond delay="0"/>
                                          </p:stCondLst>
                                        </p:cTn>
                                        <p:tgtEl>
                                          <p:spTgt spid="59"/>
                                        </p:tgtEl>
                                        <p:attrNameLst>
                                          <p:attrName>style.visibility</p:attrName>
                                        </p:attrNameLst>
                                      </p:cBhvr>
                                      <p:to>
                                        <p:strVal val="visible"/>
                                      </p:to>
                                    </p:set>
                                    <p:animEffect transition="in" filter="circle(out)">
                                      <p:cBhvr>
                                        <p:cTn id="14" dur="600"/>
                                        <p:tgtEl>
                                          <p:spTgt spid="59"/>
                                        </p:tgtEl>
                                      </p:cBhvr>
                                    </p:animEffect>
                                  </p:childTnLst>
                                </p:cTn>
                              </p:par>
                            </p:childTnLst>
                          </p:cTn>
                        </p:par>
                        <p:par>
                          <p:cTn id="15" fill="hold">
                            <p:stCondLst>
                              <p:cond delay="1100"/>
                            </p:stCondLst>
                            <p:childTnLst>
                              <p:par>
                                <p:cTn id="16" presetID="6" presetClass="entr" presetSubtype="32" fill="hold" nodeType="afterEffect">
                                  <p:stCondLst>
                                    <p:cond delay="0"/>
                                  </p:stCondLst>
                                  <p:childTnLst>
                                    <p:set>
                                      <p:cBhvr>
                                        <p:cTn id="17" dur="1" fill="hold">
                                          <p:stCondLst>
                                            <p:cond delay="0"/>
                                          </p:stCondLst>
                                        </p:cTn>
                                        <p:tgtEl>
                                          <p:spTgt spid="65"/>
                                        </p:tgtEl>
                                        <p:attrNameLst>
                                          <p:attrName>style.visibility</p:attrName>
                                        </p:attrNameLst>
                                      </p:cBhvr>
                                      <p:to>
                                        <p:strVal val="visible"/>
                                      </p:to>
                                    </p:set>
                                    <p:animEffect transition="in" filter="circle(out)">
                                      <p:cBhvr>
                                        <p:cTn id="18" dur="600"/>
                                        <p:tgtEl>
                                          <p:spTgt spid="65"/>
                                        </p:tgtEl>
                                      </p:cBhvr>
                                    </p:animEffect>
                                  </p:childTnLst>
                                </p:cTn>
                              </p:par>
                            </p:childTnLst>
                          </p:cTn>
                        </p:par>
                        <p:par>
                          <p:cTn id="19" fill="hold">
                            <p:stCondLst>
                              <p:cond delay="1700"/>
                            </p:stCondLst>
                            <p:childTnLst>
                              <p:par>
                                <p:cTn id="20" presetID="6" presetClass="entr" presetSubtype="32" fill="hold" nodeType="afterEffect">
                                  <p:stCondLst>
                                    <p:cond delay="0"/>
                                  </p:stCondLst>
                                  <p:childTnLst>
                                    <p:set>
                                      <p:cBhvr>
                                        <p:cTn id="21" dur="1" fill="hold">
                                          <p:stCondLst>
                                            <p:cond delay="0"/>
                                          </p:stCondLst>
                                        </p:cTn>
                                        <p:tgtEl>
                                          <p:spTgt spid="68"/>
                                        </p:tgtEl>
                                        <p:attrNameLst>
                                          <p:attrName>style.visibility</p:attrName>
                                        </p:attrNameLst>
                                      </p:cBhvr>
                                      <p:to>
                                        <p:strVal val="visible"/>
                                      </p:to>
                                    </p:set>
                                    <p:animEffect transition="in" filter="circle(out)">
                                      <p:cBhvr>
                                        <p:cTn id="22" dur="600"/>
                                        <p:tgtEl>
                                          <p:spTgt spid="68"/>
                                        </p:tgtEl>
                                      </p:cBhvr>
                                    </p:animEffect>
                                  </p:childTnLst>
                                </p:cTn>
                              </p:par>
                            </p:childTnLst>
                          </p:cTn>
                        </p:par>
                        <p:par>
                          <p:cTn id="23" fill="hold">
                            <p:stCondLst>
                              <p:cond delay="2300"/>
                            </p:stCondLst>
                            <p:childTnLst>
                              <p:par>
                                <p:cTn id="24" presetID="6" presetClass="entr" presetSubtype="32" fill="hold" nodeType="afterEffect">
                                  <p:stCondLst>
                                    <p:cond delay="0"/>
                                  </p:stCondLst>
                                  <p:childTnLst>
                                    <p:set>
                                      <p:cBhvr>
                                        <p:cTn id="25" dur="1" fill="hold">
                                          <p:stCondLst>
                                            <p:cond delay="0"/>
                                          </p:stCondLst>
                                        </p:cTn>
                                        <p:tgtEl>
                                          <p:spTgt spid="62"/>
                                        </p:tgtEl>
                                        <p:attrNameLst>
                                          <p:attrName>style.visibility</p:attrName>
                                        </p:attrNameLst>
                                      </p:cBhvr>
                                      <p:to>
                                        <p:strVal val="visible"/>
                                      </p:to>
                                    </p:set>
                                    <p:animEffect transition="in" filter="circle(out)">
                                      <p:cBhvr>
                                        <p:cTn id="26" dur="600"/>
                                        <p:tgtEl>
                                          <p:spTgt spid="62"/>
                                        </p:tgtEl>
                                      </p:cBhvr>
                                    </p:animEffect>
                                  </p:childTnLst>
                                </p:cTn>
                              </p:par>
                            </p:childTnLst>
                          </p:cTn>
                        </p:par>
                        <p:par>
                          <p:cTn id="27" fill="hold">
                            <p:stCondLst>
                              <p:cond delay="2900"/>
                            </p:stCondLst>
                            <p:childTnLst>
                              <p:par>
                                <p:cTn id="28" presetID="2" presetClass="entr" presetSubtype="8" fill="hold" grpId="0" nodeType="afterEffect">
                                  <p:stCondLst>
                                    <p:cond delay="0"/>
                                  </p:stCondLst>
                                  <p:childTnLst>
                                    <p:set>
                                      <p:cBhvr>
                                        <p:cTn id="29" dur="1" fill="hold">
                                          <p:stCondLst>
                                            <p:cond delay="0"/>
                                          </p:stCondLst>
                                        </p:cTn>
                                        <p:tgtEl>
                                          <p:spTgt spid="71"/>
                                        </p:tgtEl>
                                        <p:attrNameLst>
                                          <p:attrName>style.visibility</p:attrName>
                                        </p:attrNameLst>
                                      </p:cBhvr>
                                      <p:to>
                                        <p:strVal val="visible"/>
                                      </p:to>
                                    </p:set>
                                    <p:anim calcmode="lin" valueType="num">
                                      <p:cBhvr additive="base">
                                        <p:cTn id="30" dur="500" fill="hold"/>
                                        <p:tgtEl>
                                          <p:spTgt spid="71"/>
                                        </p:tgtEl>
                                        <p:attrNameLst>
                                          <p:attrName>ppt_x</p:attrName>
                                        </p:attrNameLst>
                                      </p:cBhvr>
                                      <p:tavLst>
                                        <p:tav tm="0">
                                          <p:val>
                                            <p:strVal val="0-#ppt_w/2"/>
                                          </p:val>
                                        </p:tav>
                                        <p:tav tm="100000">
                                          <p:val>
                                            <p:strVal val="#ppt_x"/>
                                          </p:val>
                                        </p:tav>
                                      </p:tavLst>
                                    </p:anim>
                                    <p:anim calcmode="lin" valueType="num">
                                      <p:cBhvr additive="base">
                                        <p:cTn id="31" dur="500" fill="hold"/>
                                        <p:tgtEl>
                                          <p:spTgt spid="71"/>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0"/>
                                  </p:stCondLst>
                                  <p:childTnLst>
                                    <p:set>
                                      <p:cBhvr>
                                        <p:cTn id="33" dur="1" fill="hold">
                                          <p:stCondLst>
                                            <p:cond delay="0"/>
                                          </p:stCondLst>
                                        </p:cTn>
                                        <p:tgtEl>
                                          <p:spTgt spid="72"/>
                                        </p:tgtEl>
                                        <p:attrNameLst>
                                          <p:attrName>style.visibility</p:attrName>
                                        </p:attrNameLst>
                                      </p:cBhvr>
                                      <p:to>
                                        <p:strVal val="visible"/>
                                      </p:to>
                                    </p:set>
                                    <p:anim calcmode="lin" valueType="num">
                                      <p:cBhvr additive="base">
                                        <p:cTn id="34" dur="500" fill="hold"/>
                                        <p:tgtEl>
                                          <p:spTgt spid="72"/>
                                        </p:tgtEl>
                                        <p:attrNameLst>
                                          <p:attrName>ppt_x</p:attrName>
                                        </p:attrNameLst>
                                      </p:cBhvr>
                                      <p:tavLst>
                                        <p:tav tm="0">
                                          <p:val>
                                            <p:strVal val="0-#ppt_w/2"/>
                                          </p:val>
                                        </p:tav>
                                        <p:tav tm="100000">
                                          <p:val>
                                            <p:strVal val="#ppt_x"/>
                                          </p:val>
                                        </p:tav>
                                      </p:tavLst>
                                    </p:anim>
                                    <p:anim calcmode="lin" valueType="num">
                                      <p:cBhvr additive="base">
                                        <p:cTn id="35" dur="500" fill="hold"/>
                                        <p:tgtEl>
                                          <p:spTgt spid="72"/>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73"/>
                                        </p:tgtEl>
                                        <p:attrNameLst>
                                          <p:attrName>style.visibility</p:attrName>
                                        </p:attrNameLst>
                                      </p:cBhvr>
                                      <p:to>
                                        <p:strVal val="visible"/>
                                      </p:to>
                                    </p:set>
                                    <p:anim calcmode="lin" valueType="num">
                                      <p:cBhvr additive="base">
                                        <p:cTn id="38" dur="500" fill="hold"/>
                                        <p:tgtEl>
                                          <p:spTgt spid="73"/>
                                        </p:tgtEl>
                                        <p:attrNameLst>
                                          <p:attrName>ppt_x</p:attrName>
                                        </p:attrNameLst>
                                      </p:cBhvr>
                                      <p:tavLst>
                                        <p:tav tm="0">
                                          <p:val>
                                            <p:strVal val="1+#ppt_w/2"/>
                                          </p:val>
                                        </p:tav>
                                        <p:tav tm="100000">
                                          <p:val>
                                            <p:strVal val="#ppt_x"/>
                                          </p:val>
                                        </p:tav>
                                      </p:tavLst>
                                    </p:anim>
                                    <p:anim calcmode="lin" valueType="num">
                                      <p:cBhvr additive="base">
                                        <p:cTn id="39" dur="500" fill="hold"/>
                                        <p:tgtEl>
                                          <p:spTgt spid="73"/>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0"/>
                                  </p:stCondLst>
                                  <p:childTnLst>
                                    <p:set>
                                      <p:cBhvr>
                                        <p:cTn id="41" dur="1" fill="hold">
                                          <p:stCondLst>
                                            <p:cond delay="0"/>
                                          </p:stCondLst>
                                        </p:cTn>
                                        <p:tgtEl>
                                          <p:spTgt spid="74"/>
                                        </p:tgtEl>
                                        <p:attrNameLst>
                                          <p:attrName>style.visibility</p:attrName>
                                        </p:attrNameLst>
                                      </p:cBhvr>
                                      <p:to>
                                        <p:strVal val="visible"/>
                                      </p:to>
                                    </p:set>
                                    <p:anim calcmode="lin" valueType="num">
                                      <p:cBhvr additive="base">
                                        <p:cTn id="42" dur="500" fill="hold"/>
                                        <p:tgtEl>
                                          <p:spTgt spid="74"/>
                                        </p:tgtEl>
                                        <p:attrNameLst>
                                          <p:attrName>ppt_x</p:attrName>
                                        </p:attrNameLst>
                                      </p:cBhvr>
                                      <p:tavLst>
                                        <p:tav tm="0">
                                          <p:val>
                                            <p:strVal val="1+#ppt_w/2"/>
                                          </p:val>
                                        </p:tav>
                                        <p:tav tm="100000">
                                          <p:val>
                                            <p:strVal val="#ppt_x"/>
                                          </p:val>
                                        </p:tav>
                                      </p:tavLst>
                                    </p:anim>
                                    <p:anim calcmode="lin" valueType="num">
                                      <p:cBhvr additive="base">
                                        <p:cTn id="43" dur="500" fill="hold"/>
                                        <p:tgtEl>
                                          <p:spTgt spid="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72" grpId="0"/>
      <p:bldP spid="73" grpId="0"/>
      <p:bldP spid="7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D695A36F-65DE-4BA0-B27D-38DF64854EAF}"/>
              </a:ext>
            </a:extLst>
          </p:cNvPr>
          <p:cNvGrpSpPr/>
          <p:nvPr/>
        </p:nvGrpSpPr>
        <p:grpSpPr>
          <a:xfrm>
            <a:off x="3613427" y="282265"/>
            <a:ext cx="4965147" cy="609273"/>
            <a:chOff x="3613427" y="282265"/>
            <a:chExt cx="4965147" cy="609273"/>
          </a:xfrm>
        </p:grpSpPr>
        <p:pic>
          <p:nvPicPr>
            <p:cNvPr id="3" name="图片 2">
              <a:extLst>
                <a:ext uri="{FF2B5EF4-FFF2-40B4-BE49-F238E27FC236}">
                  <a16:creationId xmlns="" xmlns:a16="http://schemas.microsoft.com/office/drawing/2014/main" id="{4312625C-EC29-4849-86F1-F33EAD8EA86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V="1">
              <a:off x="3737908" y="282265"/>
              <a:ext cx="4716185" cy="609273"/>
            </a:xfrm>
            <a:prstGeom prst="rect">
              <a:avLst/>
            </a:prstGeom>
          </p:spPr>
        </p:pic>
        <p:sp>
          <p:nvSpPr>
            <p:cNvPr id="4" name="文本框 3">
              <a:extLst>
                <a:ext uri="{FF2B5EF4-FFF2-40B4-BE49-F238E27FC236}">
                  <a16:creationId xmlns="" xmlns:a16="http://schemas.microsoft.com/office/drawing/2014/main" id="{E00C5390-4740-4143-A265-94D6739F671B}"/>
                </a:ext>
              </a:extLst>
            </p:cNvPr>
            <p:cNvSpPr txBox="1"/>
            <p:nvPr/>
          </p:nvSpPr>
          <p:spPr>
            <a:xfrm>
              <a:off x="3613427" y="356888"/>
              <a:ext cx="4965147" cy="461665"/>
            </a:xfrm>
            <a:prstGeom prst="rect">
              <a:avLst/>
            </a:prstGeom>
            <a:noFill/>
            <a:effectLst>
              <a:outerShdw blurRad="50800" dist="38100" dir="8100000" algn="tr" rotWithShape="0">
                <a:prstClr val="black">
                  <a:alpha val="40000"/>
                </a:prstClr>
              </a:outerShdw>
            </a:effectLst>
          </p:spPr>
          <p:txBody>
            <a:bodyPr wrap="square" rtlCol="0">
              <a:spAutoFit/>
            </a:bodyPr>
            <a:lstStyle/>
            <a:p>
              <a:pPr algn="ctr"/>
              <a:r>
                <a:rPr lang="zh-CN" altLang="en-US" sz="2400" b="1" dirty="0">
                  <a:solidFill>
                    <a:schemeClr val="bg1"/>
                  </a:solidFill>
                  <a:latin typeface="思源黑体 CN Bold" panose="020B0800000000000000" pitchFamily="34" charset="-122"/>
                  <a:ea typeface="思源黑体 CN Bold" panose="020B0800000000000000" pitchFamily="34" charset="-122"/>
                </a:rPr>
                <a:t>中国网络零售领先全球的六大要素</a:t>
              </a:r>
            </a:p>
          </p:txBody>
        </p:sp>
      </p:grpSp>
      <p:sp>
        <p:nvSpPr>
          <p:cNvPr id="6" name="六边形 5">
            <a:extLst>
              <a:ext uri="{FF2B5EF4-FFF2-40B4-BE49-F238E27FC236}">
                <a16:creationId xmlns="" xmlns:a16="http://schemas.microsoft.com/office/drawing/2014/main" id="{DC62BA91-4589-4ED1-84C1-315F7CD0230C}"/>
              </a:ext>
            </a:extLst>
          </p:cNvPr>
          <p:cNvSpPr/>
          <p:nvPr/>
        </p:nvSpPr>
        <p:spPr>
          <a:xfrm>
            <a:off x="5453565" y="1750674"/>
            <a:ext cx="1798671" cy="1550580"/>
          </a:xfrm>
          <a:prstGeom prst="hexagon">
            <a:avLst/>
          </a:prstGeom>
          <a:solidFill>
            <a:schemeClr val="accent1"/>
          </a:solidFill>
          <a:ln>
            <a:noFill/>
          </a:ln>
          <a:effectLst>
            <a:outerShdw blurRad="254000" algn="ctr" rotWithShape="0">
              <a:srgbClr val="53D2FF">
                <a:alpha val="8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思源黑体 CN Bold" panose="020B0800000000000000" pitchFamily="34" charset="-122"/>
                <a:ea typeface="思源黑体 CN Bold" panose="020B0800000000000000" pitchFamily="34" charset="-122"/>
              </a:rPr>
              <a:t>驱动力</a:t>
            </a:r>
          </a:p>
        </p:txBody>
      </p:sp>
      <p:sp>
        <p:nvSpPr>
          <p:cNvPr id="7" name="六边形 6">
            <a:extLst>
              <a:ext uri="{FF2B5EF4-FFF2-40B4-BE49-F238E27FC236}">
                <a16:creationId xmlns="" xmlns:a16="http://schemas.microsoft.com/office/drawing/2014/main" id="{6F098802-991C-41C4-8FB8-89AA320AFFF3}"/>
              </a:ext>
            </a:extLst>
          </p:cNvPr>
          <p:cNvSpPr/>
          <p:nvPr/>
        </p:nvSpPr>
        <p:spPr>
          <a:xfrm>
            <a:off x="3930188" y="2591467"/>
            <a:ext cx="1798671" cy="1550580"/>
          </a:xfrm>
          <a:prstGeom prst="hexagon">
            <a:avLst/>
          </a:prstGeom>
          <a:blipFill dpi="0" rotWithShape="1">
            <a:blip r:embed="rId5" cstate="screen">
              <a:extLst>
                <a:ext uri="{28A0092B-C50C-407E-A947-70E740481C1C}">
                  <a14:useLocalDpi xmlns:a14="http://schemas.microsoft.com/office/drawing/2010/main"/>
                </a:ext>
              </a:extLst>
            </a:blip>
            <a:srcRect/>
            <a:tile tx="0" ty="0" sx="100000" sy="100000" flip="none" algn="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思源黑体 CN Bold" panose="020B0800000000000000" pitchFamily="34" charset="-122"/>
              <a:ea typeface="思源黑体 CN Bold" panose="020B0800000000000000" pitchFamily="34" charset="-122"/>
            </a:endParaRPr>
          </a:p>
        </p:txBody>
      </p:sp>
      <p:sp>
        <p:nvSpPr>
          <p:cNvPr id="8" name="六边形 7">
            <a:extLst>
              <a:ext uri="{FF2B5EF4-FFF2-40B4-BE49-F238E27FC236}">
                <a16:creationId xmlns="" xmlns:a16="http://schemas.microsoft.com/office/drawing/2014/main" id="{1E8F48A7-D800-4683-B34C-8777AA328084}"/>
              </a:ext>
            </a:extLst>
          </p:cNvPr>
          <p:cNvSpPr/>
          <p:nvPr/>
        </p:nvSpPr>
        <p:spPr>
          <a:xfrm>
            <a:off x="6976941" y="2605198"/>
            <a:ext cx="1798671" cy="1550580"/>
          </a:xfrm>
          <a:prstGeom prst="hexagon">
            <a:avLst/>
          </a:prstGeom>
          <a:blipFill>
            <a:blip r:embed="rId6"/>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思源黑体 CN Bold" panose="020B0800000000000000" pitchFamily="34" charset="-122"/>
              <a:ea typeface="思源黑体 CN Bold" panose="020B0800000000000000" pitchFamily="34" charset="-122"/>
            </a:endParaRPr>
          </a:p>
        </p:txBody>
      </p:sp>
      <p:sp>
        <p:nvSpPr>
          <p:cNvPr id="9" name="六边形 8">
            <a:extLst>
              <a:ext uri="{FF2B5EF4-FFF2-40B4-BE49-F238E27FC236}">
                <a16:creationId xmlns="" xmlns:a16="http://schemas.microsoft.com/office/drawing/2014/main" id="{3783D2E7-DA70-4B74-8F4F-4780DA867F61}"/>
              </a:ext>
            </a:extLst>
          </p:cNvPr>
          <p:cNvSpPr/>
          <p:nvPr/>
        </p:nvSpPr>
        <p:spPr>
          <a:xfrm>
            <a:off x="5458461" y="3426299"/>
            <a:ext cx="1798671" cy="1550580"/>
          </a:xfrm>
          <a:prstGeom prst="hexagon">
            <a:avLst/>
          </a:prstGeom>
          <a:blipFill>
            <a:blip r:embed="rId7" cstate="screen">
              <a:extLst>
                <a:ext uri="{28A0092B-C50C-407E-A947-70E740481C1C}">
                  <a14:useLocalDpi xmlns:a14="http://schemas.microsoft.com/office/drawing/2010/main"/>
                </a:ext>
              </a:extLst>
            </a:blip>
            <a:stretch>
              <a:fillRect/>
            </a:stretch>
          </a:blipFill>
          <a:ln>
            <a:noFill/>
          </a:ln>
          <a:effectLst>
            <a:outerShdw blurRad="254000" algn="ctr" rotWithShape="0">
              <a:srgbClr val="53D2FF">
                <a:alpha val="8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思源黑体 CN Bold" panose="020B0800000000000000" pitchFamily="34" charset="-122"/>
              <a:ea typeface="思源黑体 CN Bold" panose="020B0800000000000000" pitchFamily="34" charset="-122"/>
            </a:endParaRPr>
          </a:p>
        </p:txBody>
      </p:sp>
      <p:sp>
        <p:nvSpPr>
          <p:cNvPr id="10" name="六边形 9">
            <a:extLst>
              <a:ext uri="{FF2B5EF4-FFF2-40B4-BE49-F238E27FC236}">
                <a16:creationId xmlns="" xmlns:a16="http://schemas.microsoft.com/office/drawing/2014/main" id="{1F80CB35-FEE1-4FCC-AA56-2E4D9A6ABEF6}"/>
              </a:ext>
            </a:extLst>
          </p:cNvPr>
          <p:cNvSpPr/>
          <p:nvPr/>
        </p:nvSpPr>
        <p:spPr>
          <a:xfrm>
            <a:off x="8500318" y="1754403"/>
            <a:ext cx="1798671" cy="1550580"/>
          </a:xfrm>
          <a:prstGeom prst="hexagon">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latin typeface="思源黑体 CN Bold" panose="020B0800000000000000" pitchFamily="34" charset="-122"/>
                <a:ea typeface="思源黑体 CN Bold" panose="020B0800000000000000" pitchFamily="34" charset="-122"/>
              </a:rPr>
              <a:t>保障</a:t>
            </a:r>
          </a:p>
        </p:txBody>
      </p:sp>
      <p:sp>
        <p:nvSpPr>
          <p:cNvPr id="11" name="六边形 10">
            <a:extLst>
              <a:ext uri="{FF2B5EF4-FFF2-40B4-BE49-F238E27FC236}">
                <a16:creationId xmlns="" xmlns:a16="http://schemas.microsoft.com/office/drawing/2014/main" id="{56D2B72B-D4E1-4891-8920-B29CE77D1D8E}"/>
              </a:ext>
            </a:extLst>
          </p:cNvPr>
          <p:cNvSpPr/>
          <p:nvPr/>
        </p:nvSpPr>
        <p:spPr>
          <a:xfrm>
            <a:off x="2406812" y="1658124"/>
            <a:ext cx="1798671" cy="1550580"/>
          </a:xfrm>
          <a:prstGeom prst="hexagon">
            <a:avLst/>
          </a:prstGeom>
          <a:blipFill>
            <a:blip r:embed="rId8"/>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思源黑体 CN Bold" panose="020B0800000000000000" pitchFamily="34" charset="-122"/>
              <a:ea typeface="思源黑体 CN Bold" panose="020B0800000000000000" pitchFamily="34" charset="-122"/>
            </a:endParaRPr>
          </a:p>
        </p:txBody>
      </p:sp>
      <p:sp>
        <p:nvSpPr>
          <p:cNvPr id="12" name="六边形 11">
            <a:extLst>
              <a:ext uri="{FF2B5EF4-FFF2-40B4-BE49-F238E27FC236}">
                <a16:creationId xmlns="" xmlns:a16="http://schemas.microsoft.com/office/drawing/2014/main" id="{34C552AC-D916-4879-B8D6-67CED54A28F7}"/>
              </a:ext>
            </a:extLst>
          </p:cNvPr>
          <p:cNvSpPr/>
          <p:nvPr/>
        </p:nvSpPr>
        <p:spPr>
          <a:xfrm>
            <a:off x="6976943" y="4269650"/>
            <a:ext cx="1798671" cy="1550580"/>
          </a:xfrm>
          <a:prstGeom prst="hexagon">
            <a:avLst/>
          </a:prstGeom>
          <a:solidFill>
            <a:schemeClr val="accent1">
              <a:lumMod val="60000"/>
              <a:lumOff val="40000"/>
            </a:schemeClr>
          </a:solidFill>
          <a:ln>
            <a:noFill/>
          </a:ln>
          <a:effectLst>
            <a:outerShdw blurRad="254000" algn="ctr" rotWithShape="0">
              <a:srgbClr val="53D2FF">
                <a:alpha val="8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latin typeface="思源黑体 CN Bold" panose="020B0800000000000000" pitchFamily="34" charset="-122"/>
                <a:ea typeface="思源黑体 CN Bold" panose="020B0800000000000000" pitchFamily="34" charset="-122"/>
              </a:rPr>
              <a:t>背景</a:t>
            </a:r>
          </a:p>
        </p:txBody>
      </p:sp>
      <p:sp>
        <p:nvSpPr>
          <p:cNvPr id="13" name="六边形 12">
            <a:extLst>
              <a:ext uri="{FF2B5EF4-FFF2-40B4-BE49-F238E27FC236}">
                <a16:creationId xmlns="" xmlns:a16="http://schemas.microsoft.com/office/drawing/2014/main" id="{9262BE86-3EA5-4E5D-8D32-C82CCA577A10}"/>
              </a:ext>
            </a:extLst>
          </p:cNvPr>
          <p:cNvSpPr/>
          <p:nvPr/>
        </p:nvSpPr>
        <p:spPr>
          <a:xfrm>
            <a:off x="8500318" y="3413335"/>
            <a:ext cx="1798671" cy="1550580"/>
          </a:xfrm>
          <a:prstGeom prst="hexagon">
            <a:avLst/>
          </a:prstGeom>
          <a:solidFill>
            <a:schemeClr val="accent1">
              <a:lumMod val="60000"/>
              <a:lumOff val="40000"/>
              <a:alpha val="60000"/>
            </a:schemeClr>
          </a:solidFill>
          <a:ln>
            <a:noFill/>
          </a:ln>
          <a:effectLst>
            <a:outerShdw blurRad="254000" algn="ctr" rotWithShape="0">
              <a:srgbClr val="53D2FF">
                <a:alpha val="8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latin typeface="思源黑体 CN Bold" panose="020B0800000000000000" pitchFamily="34" charset="-122"/>
                <a:ea typeface="思源黑体 CN Bold" panose="020B0800000000000000" pitchFamily="34" charset="-122"/>
              </a:rPr>
              <a:t>力量</a:t>
            </a:r>
          </a:p>
        </p:txBody>
      </p:sp>
      <p:sp>
        <p:nvSpPr>
          <p:cNvPr id="14" name="六边形 13">
            <a:extLst>
              <a:ext uri="{FF2B5EF4-FFF2-40B4-BE49-F238E27FC236}">
                <a16:creationId xmlns="" xmlns:a16="http://schemas.microsoft.com/office/drawing/2014/main" id="{D5DEFB51-3B3B-4BA7-9332-78A082FCBC79}"/>
              </a:ext>
            </a:extLst>
          </p:cNvPr>
          <p:cNvSpPr/>
          <p:nvPr/>
        </p:nvSpPr>
        <p:spPr>
          <a:xfrm>
            <a:off x="2406812" y="3413335"/>
            <a:ext cx="1798671" cy="1550580"/>
          </a:xfrm>
          <a:prstGeom prst="hexagon">
            <a:avLst/>
          </a:prstGeom>
          <a:solidFill>
            <a:schemeClr val="accent1"/>
          </a:solidFill>
          <a:ln>
            <a:noFill/>
          </a:ln>
          <a:effectLst>
            <a:outerShdw blurRad="254000" algn="ctr" rotWithShape="0">
              <a:srgbClr val="53D2FF">
                <a:alpha val="8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latin typeface="思源黑体 CN Bold" panose="020B0800000000000000" pitchFamily="34" charset="-122"/>
                <a:ea typeface="思源黑体 CN Bold" panose="020B0800000000000000" pitchFamily="34" charset="-122"/>
              </a:rPr>
              <a:t>基础</a:t>
            </a:r>
          </a:p>
        </p:txBody>
      </p:sp>
      <p:sp>
        <p:nvSpPr>
          <p:cNvPr id="15" name="六边形 14">
            <a:extLst>
              <a:ext uri="{FF2B5EF4-FFF2-40B4-BE49-F238E27FC236}">
                <a16:creationId xmlns="" xmlns:a16="http://schemas.microsoft.com/office/drawing/2014/main" id="{F1B5232A-587F-4AE6-927C-CAC36494BC34}"/>
              </a:ext>
            </a:extLst>
          </p:cNvPr>
          <p:cNvSpPr/>
          <p:nvPr/>
        </p:nvSpPr>
        <p:spPr>
          <a:xfrm>
            <a:off x="823371" y="2446205"/>
            <a:ext cx="1798671" cy="1550580"/>
          </a:xfrm>
          <a:prstGeom prst="hexagon">
            <a:avLst/>
          </a:prstGeom>
          <a:solidFill>
            <a:schemeClr val="accent1">
              <a:lumMod val="60000"/>
              <a:lumOff val="40000"/>
              <a:alpha val="60000"/>
            </a:schemeClr>
          </a:solidFill>
          <a:ln>
            <a:noFill/>
          </a:ln>
          <a:effectLst>
            <a:outerShdw blurRad="254000" algn="ctr" rotWithShape="0">
              <a:srgbClr val="53D2FF">
                <a:alpha val="8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dirty="0">
                <a:latin typeface="思源黑体 CN Bold" panose="020B0800000000000000" pitchFamily="34" charset="-122"/>
                <a:ea typeface="思源黑体 CN Bold" panose="020B0800000000000000" pitchFamily="34" charset="-122"/>
              </a:rPr>
              <a:t>沃土</a:t>
            </a:r>
          </a:p>
        </p:txBody>
      </p:sp>
      <p:sp>
        <p:nvSpPr>
          <p:cNvPr id="16" name="六边形 15">
            <a:extLst>
              <a:ext uri="{FF2B5EF4-FFF2-40B4-BE49-F238E27FC236}">
                <a16:creationId xmlns="" xmlns:a16="http://schemas.microsoft.com/office/drawing/2014/main" id="{764A90EF-BCAE-4044-8546-9CD071289CA1}"/>
              </a:ext>
            </a:extLst>
          </p:cNvPr>
          <p:cNvSpPr/>
          <p:nvPr/>
        </p:nvSpPr>
        <p:spPr>
          <a:xfrm>
            <a:off x="4020286" y="4269650"/>
            <a:ext cx="1798671" cy="1550580"/>
          </a:xfrm>
          <a:prstGeom prst="hexagon">
            <a:avLst/>
          </a:prstGeom>
          <a:blipFill>
            <a:blip r:embed="rId9"/>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思源黑体 CN Bold" panose="020B0800000000000000" pitchFamily="34" charset="-122"/>
              <a:ea typeface="思源黑体 CN Bold" panose="020B0800000000000000" pitchFamily="34" charset="-122"/>
            </a:endParaRPr>
          </a:p>
        </p:txBody>
      </p:sp>
    </p:spTree>
    <p:extLst>
      <p:ext uri="{BB962C8B-B14F-4D97-AF65-F5344CB8AC3E}">
        <p14:creationId xmlns:p14="http://schemas.microsoft.com/office/powerpoint/2010/main" val="2657987048"/>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25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Effect transition="in" filter="fade">
                                      <p:cBhvr>
                                        <p:cTn id="9" dur="10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1000" fill="hold"/>
                                        <p:tgtEl>
                                          <p:spTgt spid="7"/>
                                        </p:tgtEl>
                                        <p:attrNameLst>
                                          <p:attrName>ppt_w</p:attrName>
                                        </p:attrNameLst>
                                      </p:cBhvr>
                                      <p:tavLst>
                                        <p:tav tm="0">
                                          <p:val>
                                            <p:fltVal val="0"/>
                                          </p:val>
                                        </p:tav>
                                        <p:tav tm="100000">
                                          <p:val>
                                            <p:strVal val="#ppt_w"/>
                                          </p:val>
                                        </p:tav>
                                      </p:tavLst>
                                    </p:anim>
                                    <p:anim calcmode="lin" valueType="num">
                                      <p:cBhvr>
                                        <p:cTn id="13" dur="1000" fill="hold"/>
                                        <p:tgtEl>
                                          <p:spTgt spid="7"/>
                                        </p:tgtEl>
                                        <p:attrNameLst>
                                          <p:attrName>ppt_h</p:attrName>
                                        </p:attrNameLst>
                                      </p:cBhvr>
                                      <p:tavLst>
                                        <p:tav tm="0">
                                          <p:val>
                                            <p:fltVal val="0"/>
                                          </p:val>
                                        </p:tav>
                                        <p:tav tm="100000">
                                          <p:val>
                                            <p:strVal val="#ppt_h"/>
                                          </p:val>
                                        </p:tav>
                                      </p:tavLst>
                                    </p:anim>
                                    <p:animEffect transition="in" filter="fade">
                                      <p:cBhvr>
                                        <p:cTn id="14" dur="1000"/>
                                        <p:tgtEl>
                                          <p:spTgt spid="7"/>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8"/>
                                        </p:tgtEl>
                                        <p:attrNameLst>
                                          <p:attrName>style.visibility</p:attrName>
                                        </p:attrNameLst>
                                      </p:cBhvr>
                                      <p:to>
                                        <p:strVal val="visible"/>
                                      </p:to>
                                    </p:set>
                                    <p:anim calcmode="lin" valueType="num">
                                      <p:cBhvr>
                                        <p:cTn id="17" dur="1000" fill="hold"/>
                                        <p:tgtEl>
                                          <p:spTgt spid="8"/>
                                        </p:tgtEl>
                                        <p:attrNameLst>
                                          <p:attrName>ppt_w</p:attrName>
                                        </p:attrNameLst>
                                      </p:cBhvr>
                                      <p:tavLst>
                                        <p:tav tm="0">
                                          <p:val>
                                            <p:fltVal val="0"/>
                                          </p:val>
                                        </p:tav>
                                        <p:tav tm="100000">
                                          <p:val>
                                            <p:strVal val="#ppt_w"/>
                                          </p:val>
                                        </p:tav>
                                      </p:tavLst>
                                    </p:anim>
                                    <p:anim calcmode="lin" valueType="num">
                                      <p:cBhvr>
                                        <p:cTn id="18" dur="1000" fill="hold"/>
                                        <p:tgtEl>
                                          <p:spTgt spid="8"/>
                                        </p:tgtEl>
                                        <p:attrNameLst>
                                          <p:attrName>ppt_h</p:attrName>
                                        </p:attrNameLst>
                                      </p:cBhvr>
                                      <p:tavLst>
                                        <p:tav tm="0">
                                          <p:val>
                                            <p:fltVal val="0"/>
                                          </p:val>
                                        </p:tav>
                                        <p:tav tm="100000">
                                          <p:val>
                                            <p:strVal val="#ppt_h"/>
                                          </p:val>
                                        </p:tav>
                                      </p:tavLst>
                                    </p:anim>
                                    <p:animEffect transition="in" filter="fade">
                                      <p:cBhvr>
                                        <p:cTn id="19" dur="1000"/>
                                        <p:tgtEl>
                                          <p:spTgt spid="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1000" fill="hold"/>
                                        <p:tgtEl>
                                          <p:spTgt spid="9"/>
                                        </p:tgtEl>
                                        <p:attrNameLst>
                                          <p:attrName>ppt_w</p:attrName>
                                        </p:attrNameLst>
                                      </p:cBhvr>
                                      <p:tavLst>
                                        <p:tav tm="0">
                                          <p:val>
                                            <p:fltVal val="0"/>
                                          </p:val>
                                        </p:tav>
                                        <p:tav tm="100000">
                                          <p:val>
                                            <p:strVal val="#ppt_w"/>
                                          </p:val>
                                        </p:tav>
                                      </p:tavLst>
                                    </p:anim>
                                    <p:anim calcmode="lin" valueType="num">
                                      <p:cBhvr>
                                        <p:cTn id="23" dur="1000" fill="hold"/>
                                        <p:tgtEl>
                                          <p:spTgt spid="9"/>
                                        </p:tgtEl>
                                        <p:attrNameLst>
                                          <p:attrName>ppt_h</p:attrName>
                                        </p:attrNameLst>
                                      </p:cBhvr>
                                      <p:tavLst>
                                        <p:tav tm="0">
                                          <p:val>
                                            <p:fltVal val="0"/>
                                          </p:val>
                                        </p:tav>
                                        <p:tav tm="100000">
                                          <p:val>
                                            <p:strVal val="#ppt_h"/>
                                          </p:val>
                                        </p:tav>
                                      </p:tavLst>
                                    </p:anim>
                                    <p:animEffect transition="in" filter="fade">
                                      <p:cBhvr>
                                        <p:cTn id="24" dur="1000"/>
                                        <p:tgtEl>
                                          <p:spTgt spid="9"/>
                                        </p:tgtEl>
                                      </p:cBhvr>
                                    </p:animEffect>
                                  </p:childTnLst>
                                </p:cTn>
                              </p:par>
                              <p:par>
                                <p:cTn id="25" presetID="53" presetClass="entr" presetSubtype="16" fill="hold" grpId="0" nodeType="withEffect">
                                  <p:stCondLst>
                                    <p:cond delay="250"/>
                                  </p:stCondLst>
                                  <p:childTnLst>
                                    <p:set>
                                      <p:cBhvr>
                                        <p:cTn id="26" dur="1" fill="hold">
                                          <p:stCondLst>
                                            <p:cond delay="0"/>
                                          </p:stCondLst>
                                        </p:cTn>
                                        <p:tgtEl>
                                          <p:spTgt spid="10"/>
                                        </p:tgtEl>
                                        <p:attrNameLst>
                                          <p:attrName>style.visibility</p:attrName>
                                        </p:attrNameLst>
                                      </p:cBhvr>
                                      <p:to>
                                        <p:strVal val="visible"/>
                                      </p:to>
                                    </p:set>
                                    <p:anim calcmode="lin" valueType="num">
                                      <p:cBhvr>
                                        <p:cTn id="27" dur="1000" fill="hold"/>
                                        <p:tgtEl>
                                          <p:spTgt spid="10"/>
                                        </p:tgtEl>
                                        <p:attrNameLst>
                                          <p:attrName>ppt_w</p:attrName>
                                        </p:attrNameLst>
                                      </p:cBhvr>
                                      <p:tavLst>
                                        <p:tav tm="0">
                                          <p:val>
                                            <p:fltVal val="0"/>
                                          </p:val>
                                        </p:tav>
                                        <p:tav tm="100000">
                                          <p:val>
                                            <p:strVal val="#ppt_w"/>
                                          </p:val>
                                        </p:tav>
                                      </p:tavLst>
                                    </p:anim>
                                    <p:anim calcmode="lin" valueType="num">
                                      <p:cBhvr>
                                        <p:cTn id="28" dur="1000" fill="hold"/>
                                        <p:tgtEl>
                                          <p:spTgt spid="10"/>
                                        </p:tgtEl>
                                        <p:attrNameLst>
                                          <p:attrName>ppt_h</p:attrName>
                                        </p:attrNameLst>
                                      </p:cBhvr>
                                      <p:tavLst>
                                        <p:tav tm="0">
                                          <p:val>
                                            <p:fltVal val="0"/>
                                          </p:val>
                                        </p:tav>
                                        <p:tav tm="100000">
                                          <p:val>
                                            <p:strVal val="#ppt_h"/>
                                          </p:val>
                                        </p:tav>
                                      </p:tavLst>
                                    </p:anim>
                                    <p:animEffect transition="in" filter="fade">
                                      <p:cBhvr>
                                        <p:cTn id="29" dur="1000"/>
                                        <p:tgtEl>
                                          <p:spTgt spid="10"/>
                                        </p:tgtEl>
                                      </p:cBhvr>
                                    </p:animEffect>
                                  </p:childTnLst>
                                </p:cTn>
                              </p:par>
                              <p:par>
                                <p:cTn id="30" presetID="53" presetClass="entr" presetSubtype="16" fill="hold" grpId="0" nodeType="withEffect">
                                  <p:stCondLst>
                                    <p:cond delay="500"/>
                                  </p:stCondLst>
                                  <p:childTnLst>
                                    <p:set>
                                      <p:cBhvr>
                                        <p:cTn id="31" dur="1" fill="hold">
                                          <p:stCondLst>
                                            <p:cond delay="0"/>
                                          </p:stCondLst>
                                        </p:cTn>
                                        <p:tgtEl>
                                          <p:spTgt spid="11"/>
                                        </p:tgtEl>
                                        <p:attrNameLst>
                                          <p:attrName>style.visibility</p:attrName>
                                        </p:attrNameLst>
                                      </p:cBhvr>
                                      <p:to>
                                        <p:strVal val="visible"/>
                                      </p:to>
                                    </p:set>
                                    <p:anim calcmode="lin" valueType="num">
                                      <p:cBhvr>
                                        <p:cTn id="32" dur="1000" fill="hold"/>
                                        <p:tgtEl>
                                          <p:spTgt spid="11"/>
                                        </p:tgtEl>
                                        <p:attrNameLst>
                                          <p:attrName>ppt_w</p:attrName>
                                        </p:attrNameLst>
                                      </p:cBhvr>
                                      <p:tavLst>
                                        <p:tav tm="0">
                                          <p:val>
                                            <p:fltVal val="0"/>
                                          </p:val>
                                        </p:tav>
                                        <p:tav tm="100000">
                                          <p:val>
                                            <p:strVal val="#ppt_w"/>
                                          </p:val>
                                        </p:tav>
                                      </p:tavLst>
                                    </p:anim>
                                    <p:anim calcmode="lin" valueType="num">
                                      <p:cBhvr>
                                        <p:cTn id="33" dur="1000" fill="hold"/>
                                        <p:tgtEl>
                                          <p:spTgt spid="11"/>
                                        </p:tgtEl>
                                        <p:attrNameLst>
                                          <p:attrName>ppt_h</p:attrName>
                                        </p:attrNameLst>
                                      </p:cBhvr>
                                      <p:tavLst>
                                        <p:tav tm="0">
                                          <p:val>
                                            <p:fltVal val="0"/>
                                          </p:val>
                                        </p:tav>
                                        <p:tav tm="100000">
                                          <p:val>
                                            <p:strVal val="#ppt_h"/>
                                          </p:val>
                                        </p:tav>
                                      </p:tavLst>
                                    </p:anim>
                                    <p:animEffect transition="in" filter="fade">
                                      <p:cBhvr>
                                        <p:cTn id="34" dur="1000"/>
                                        <p:tgtEl>
                                          <p:spTgt spid="11"/>
                                        </p:tgtEl>
                                      </p:cBhvr>
                                    </p:animEffect>
                                  </p:childTnLst>
                                </p:cTn>
                              </p:par>
                              <p:par>
                                <p:cTn id="35" presetID="53" presetClass="entr" presetSubtype="16" fill="hold" grpId="0" nodeType="withEffect">
                                  <p:stCondLst>
                                    <p:cond delay="250"/>
                                  </p:stCondLst>
                                  <p:childTnLst>
                                    <p:set>
                                      <p:cBhvr>
                                        <p:cTn id="36" dur="1" fill="hold">
                                          <p:stCondLst>
                                            <p:cond delay="0"/>
                                          </p:stCondLst>
                                        </p:cTn>
                                        <p:tgtEl>
                                          <p:spTgt spid="12"/>
                                        </p:tgtEl>
                                        <p:attrNameLst>
                                          <p:attrName>style.visibility</p:attrName>
                                        </p:attrNameLst>
                                      </p:cBhvr>
                                      <p:to>
                                        <p:strVal val="visible"/>
                                      </p:to>
                                    </p:set>
                                    <p:anim calcmode="lin" valueType="num">
                                      <p:cBhvr>
                                        <p:cTn id="37" dur="1000" fill="hold"/>
                                        <p:tgtEl>
                                          <p:spTgt spid="12"/>
                                        </p:tgtEl>
                                        <p:attrNameLst>
                                          <p:attrName>ppt_w</p:attrName>
                                        </p:attrNameLst>
                                      </p:cBhvr>
                                      <p:tavLst>
                                        <p:tav tm="0">
                                          <p:val>
                                            <p:fltVal val="0"/>
                                          </p:val>
                                        </p:tav>
                                        <p:tav tm="100000">
                                          <p:val>
                                            <p:strVal val="#ppt_w"/>
                                          </p:val>
                                        </p:tav>
                                      </p:tavLst>
                                    </p:anim>
                                    <p:anim calcmode="lin" valueType="num">
                                      <p:cBhvr>
                                        <p:cTn id="38" dur="1000" fill="hold"/>
                                        <p:tgtEl>
                                          <p:spTgt spid="12"/>
                                        </p:tgtEl>
                                        <p:attrNameLst>
                                          <p:attrName>ppt_h</p:attrName>
                                        </p:attrNameLst>
                                      </p:cBhvr>
                                      <p:tavLst>
                                        <p:tav tm="0">
                                          <p:val>
                                            <p:fltVal val="0"/>
                                          </p:val>
                                        </p:tav>
                                        <p:tav tm="100000">
                                          <p:val>
                                            <p:strVal val="#ppt_h"/>
                                          </p:val>
                                        </p:tav>
                                      </p:tavLst>
                                    </p:anim>
                                    <p:animEffect transition="in" filter="fade">
                                      <p:cBhvr>
                                        <p:cTn id="39" dur="1000"/>
                                        <p:tgtEl>
                                          <p:spTgt spid="12"/>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p:cTn id="42" dur="1000" fill="hold"/>
                                        <p:tgtEl>
                                          <p:spTgt spid="13"/>
                                        </p:tgtEl>
                                        <p:attrNameLst>
                                          <p:attrName>ppt_w</p:attrName>
                                        </p:attrNameLst>
                                      </p:cBhvr>
                                      <p:tavLst>
                                        <p:tav tm="0">
                                          <p:val>
                                            <p:fltVal val="0"/>
                                          </p:val>
                                        </p:tav>
                                        <p:tav tm="100000">
                                          <p:val>
                                            <p:strVal val="#ppt_w"/>
                                          </p:val>
                                        </p:tav>
                                      </p:tavLst>
                                    </p:anim>
                                    <p:anim calcmode="lin" valueType="num">
                                      <p:cBhvr>
                                        <p:cTn id="43" dur="1000" fill="hold"/>
                                        <p:tgtEl>
                                          <p:spTgt spid="13"/>
                                        </p:tgtEl>
                                        <p:attrNameLst>
                                          <p:attrName>ppt_h</p:attrName>
                                        </p:attrNameLst>
                                      </p:cBhvr>
                                      <p:tavLst>
                                        <p:tav tm="0">
                                          <p:val>
                                            <p:fltVal val="0"/>
                                          </p:val>
                                        </p:tav>
                                        <p:tav tm="100000">
                                          <p:val>
                                            <p:strVal val="#ppt_h"/>
                                          </p:val>
                                        </p:tav>
                                      </p:tavLst>
                                    </p:anim>
                                    <p:animEffect transition="in" filter="fade">
                                      <p:cBhvr>
                                        <p:cTn id="44" dur="1000"/>
                                        <p:tgtEl>
                                          <p:spTgt spid="13"/>
                                        </p:tgtEl>
                                      </p:cBhvr>
                                    </p:animEffect>
                                  </p:childTnLst>
                                </p:cTn>
                              </p:par>
                              <p:par>
                                <p:cTn id="45" presetID="53" presetClass="entr" presetSubtype="16" fill="hold" grpId="0" nodeType="withEffect">
                                  <p:stCondLst>
                                    <p:cond delay="250"/>
                                  </p:stCondLst>
                                  <p:childTnLst>
                                    <p:set>
                                      <p:cBhvr>
                                        <p:cTn id="46" dur="1" fill="hold">
                                          <p:stCondLst>
                                            <p:cond delay="0"/>
                                          </p:stCondLst>
                                        </p:cTn>
                                        <p:tgtEl>
                                          <p:spTgt spid="14"/>
                                        </p:tgtEl>
                                        <p:attrNameLst>
                                          <p:attrName>style.visibility</p:attrName>
                                        </p:attrNameLst>
                                      </p:cBhvr>
                                      <p:to>
                                        <p:strVal val="visible"/>
                                      </p:to>
                                    </p:set>
                                    <p:anim calcmode="lin" valueType="num">
                                      <p:cBhvr>
                                        <p:cTn id="47" dur="1000" fill="hold"/>
                                        <p:tgtEl>
                                          <p:spTgt spid="14"/>
                                        </p:tgtEl>
                                        <p:attrNameLst>
                                          <p:attrName>ppt_w</p:attrName>
                                        </p:attrNameLst>
                                      </p:cBhvr>
                                      <p:tavLst>
                                        <p:tav tm="0">
                                          <p:val>
                                            <p:fltVal val="0"/>
                                          </p:val>
                                        </p:tav>
                                        <p:tav tm="100000">
                                          <p:val>
                                            <p:strVal val="#ppt_w"/>
                                          </p:val>
                                        </p:tav>
                                      </p:tavLst>
                                    </p:anim>
                                    <p:anim calcmode="lin" valueType="num">
                                      <p:cBhvr>
                                        <p:cTn id="48" dur="1000" fill="hold"/>
                                        <p:tgtEl>
                                          <p:spTgt spid="14"/>
                                        </p:tgtEl>
                                        <p:attrNameLst>
                                          <p:attrName>ppt_h</p:attrName>
                                        </p:attrNameLst>
                                      </p:cBhvr>
                                      <p:tavLst>
                                        <p:tav tm="0">
                                          <p:val>
                                            <p:fltVal val="0"/>
                                          </p:val>
                                        </p:tav>
                                        <p:tav tm="100000">
                                          <p:val>
                                            <p:strVal val="#ppt_h"/>
                                          </p:val>
                                        </p:tav>
                                      </p:tavLst>
                                    </p:anim>
                                    <p:animEffect transition="in" filter="fade">
                                      <p:cBhvr>
                                        <p:cTn id="49" dur="1000"/>
                                        <p:tgtEl>
                                          <p:spTgt spid="14"/>
                                        </p:tgtEl>
                                      </p:cBhvr>
                                    </p:animEffect>
                                  </p:childTnLst>
                                </p:cTn>
                              </p:par>
                              <p:par>
                                <p:cTn id="50" presetID="53" presetClass="entr" presetSubtype="16" fill="hold" grpId="0" nodeType="withEffect">
                                  <p:stCondLst>
                                    <p:cond delay="500"/>
                                  </p:stCondLst>
                                  <p:childTnLst>
                                    <p:set>
                                      <p:cBhvr>
                                        <p:cTn id="51" dur="1" fill="hold">
                                          <p:stCondLst>
                                            <p:cond delay="0"/>
                                          </p:stCondLst>
                                        </p:cTn>
                                        <p:tgtEl>
                                          <p:spTgt spid="15"/>
                                        </p:tgtEl>
                                        <p:attrNameLst>
                                          <p:attrName>style.visibility</p:attrName>
                                        </p:attrNameLst>
                                      </p:cBhvr>
                                      <p:to>
                                        <p:strVal val="visible"/>
                                      </p:to>
                                    </p:set>
                                    <p:anim calcmode="lin" valueType="num">
                                      <p:cBhvr>
                                        <p:cTn id="52" dur="1000" fill="hold"/>
                                        <p:tgtEl>
                                          <p:spTgt spid="15"/>
                                        </p:tgtEl>
                                        <p:attrNameLst>
                                          <p:attrName>ppt_w</p:attrName>
                                        </p:attrNameLst>
                                      </p:cBhvr>
                                      <p:tavLst>
                                        <p:tav tm="0">
                                          <p:val>
                                            <p:fltVal val="0"/>
                                          </p:val>
                                        </p:tav>
                                        <p:tav tm="100000">
                                          <p:val>
                                            <p:strVal val="#ppt_w"/>
                                          </p:val>
                                        </p:tav>
                                      </p:tavLst>
                                    </p:anim>
                                    <p:anim calcmode="lin" valueType="num">
                                      <p:cBhvr>
                                        <p:cTn id="53" dur="1000" fill="hold"/>
                                        <p:tgtEl>
                                          <p:spTgt spid="15"/>
                                        </p:tgtEl>
                                        <p:attrNameLst>
                                          <p:attrName>ppt_h</p:attrName>
                                        </p:attrNameLst>
                                      </p:cBhvr>
                                      <p:tavLst>
                                        <p:tav tm="0">
                                          <p:val>
                                            <p:fltVal val="0"/>
                                          </p:val>
                                        </p:tav>
                                        <p:tav tm="100000">
                                          <p:val>
                                            <p:strVal val="#ppt_h"/>
                                          </p:val>
                                        </p:tav>
                                      </p:tavLst>
                                    </p:anim>
                                    <p:animEffect transition="in" filter="fade">
                                      <p:cBhvr>
                                        <p:cTn id="54" dur="1000"/>
                                        <p:tgtEl>
                                          <p:spTgt spid="15"/>
                                        </p:tgtEl>
                                      </p:cBhvr>
                                    </p:animEffect>
                                  </p:childTnLst>
                                </p:cTn>
                              </p:par>
                              <p:par>
                                <p:cTn id="55" presetID="53" presetClass="entr" presetSubtype="16" fill="hold" grpId="0" nodeType="withEffect">
                                  <p:stCondLst>
                                    <p:cond delay="250"/>
                                  </p:stCondLst>
                                  <p:childTnLst>
                                    <p:set>
                                      <p:cBhvr>
                                        <p:cTn id="56" dur="1" fill="hold">
                                          <p:stCondLst>
                                            <p:cond delay="0"/>
                                          </p:stCondLst>
                                        </p:cTn>
                                        <p:tgtEl>
                                          <p:spTgt spid="16"/>
                                        </p:tgtEl>
                                        <p:attrNameLst>
                                          <p:attrName>style.visibility</p:attrName>
                                        </p:attrNameLst>
                                      </p:cBhvr>
                                      <p:to>
                                        <p:strVal val="visible"/>
                                      </p:to>
                                    </p:set>
                                    <p:anim calcmode="lin" valueType="num">
                                      <p:cBhvr>
                                        <p:cTn id="57" dur="1000" fill="hold"/>
                                        <p:tgtEl>
                                          <p:spTgt spid="16"/>
                                        </p:tgtEl>
                                        <p:attrNameLst>
                                          <p:attrName>ppt_w</p:attrName>
                                        </p:attrNameLst>
                                      </p:cBhvr>
                                      <p:tavLst>
                                        <p:tav tm="0">
                                          <p:val>
                                            <p:fltVal val="0"/>
                                          </p:val>
                                        </p:tav>
                                        <p:tav tm="100000">
                                          <p:val>
                                            <p:strVal val="#ppt_w"/>
                                          </p:val>
                                        </p:tav>
                                      </p:tavLst>
                                    </p:anim>
                                    <p:anim calcmode="lin" valueType="num">
                                      <p:cBhvr>
                                        <p:cTn id="58" dur="1000" fill="hold"/>
                                        <p:tgtEl>
                                          <p:spTgt spid="16"/>
                                        </p:tgtEl>
                                        <p:attrNameLst>
                                          <p:attrName>ppt_h</p:attrName>
                                        </p:attrNameLst>
                                      </p:cBhvr>
                                      <p:tavLst>
                                        <p:tav tm="0">
                                          <p:val>
                                            <p:fltVal val="0"/>
                                          </p:val>
                                        </p:tav>
                                        <p:tav tm="100000">
                                          <p:val>
                                            <p:strVal val="#ppt_h"/>
                                          </p:val>
                                        </p:tav>
                                      </p:tavLst>
                                    </p:anim>
                                    <p:animEffect transition="in" filter="fade">
                                      <p:cBhvr>
                                        <p:cTn id="59"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D695A36F-65DE-4BA0-B27D-38DF64854EAF}"/>
              </a:ext>
            </a:extLst>
          </p:cNvPr>
          <p:cNvGrpSpPr/>
          <p:nvPr/>
        </p:nvGrpSpPr>
        <p:grpSpPr>
          <a:xfrm>
            <a:off x="3613427" y="282265"/>
            <a:ext cx="4965147" cy="609273"/>
            <a:chOff x="3613427" y="282265"/>
            <a:chExt cx="4965147" cy="609273"/>
          </a:xfrm>
        </p:grpSpPr>
        <p:pic>
          <p:nvPicPr>
            <p:cNvPr id="3" name="图片 2">
              <a:extLst>
                <a:ext uri="{FF2B5EF4-FFF2-40B4-BE49-F238E27FC236}">
                  <a16:creationId xmlns="" xmlns:a16="http://schemas.microsoft.com/office/drawing/2014/main" id="{4312625C-EC29-4849-86F1-F33EAD8EA86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flipV="1">
              <a:off x="3737908" y="282265"/>
              <a:ext cx="4716185" cy="609273"/>
            </a:xfrm>
            <a:prstGeom prst="rect">
              <a:avLst/>
            </a:prstGeom>
          </p:spPr>
        </p:pic>
        <p:sp>
          <p:nvSpPr>
            <p:cNvPr id="4" name="文本框 3">
              <a:extLst>
                <a:ext uri="{FF2B5EF4-FFF2-40B4-BE49-F238E27FC236}">
                  <a16:creationId xmlns="" xmlns:a16="http://schemas.microsoft.com/office/drawing/2014/main" id="{E00C5390-4740-4143-A265-94D6739F671B}"/>
                </a:ext>
              </a:extLst>
            </p:cNvPr>
            <p:cNvSpPr txBox="1"/>
            <p:nvPr/>
          </p:nvSpPr>
          <p:spPr>
            <a:xfrm>
              <a:off x="3613427" y="356888"/>
              <a:ext cx="4965147" cy="523220"/>
            </a:xfrm>
            <a:prstGeom prst="rect">
              <a:avLst/>
            </a:prstGeom>
            <a:noFill/>
            <a:effectLst>
              <a:outerShdw blurRad="50800" dist="38100" dir="8100000" algn="tr" rotWithShape="0">
                <a:prstClr val="black">
                  <a:alpha val="40000"/>
                </a:prstClr>
              </a:outerShdw>
            </a:effectLst>
          </p:spPr>
          <p:txBody>
            <a:bodyPr wrap="square" rtlCol="0">
              <a:spAutoFit/>
            </a:bodyPr>
            <a:lstStyle/>
            <a:p>
              <a:pPr algn="ctr"/>
              <a:r>
                <a:rPr lang="zh-CN" altLang="en-US" sz="2800" b="1" dirty="0">
                  <a:solidFill>
                    <a:schemeClr val="bg1"/>
                  </a:solidFill>
                  <a:latin typeface="思源黑体 CN Bold" panose="020B0800000000000000" pitchFamily="34" charset="-122"/>
                  <a:ea typeface="思源黑体 CN Bold" panose="020B0800000000000000" pitchFamily="34" charset="-122"/>
                </a:rPr>
                <a:t>互联网＋金融</a:t>
              </a:r>
            </a:p>
          </p:txBody>
        </p:sp>
      </p:grpSp>
      <p:grpSp>
        <p:nvGrpSpPr>
          <p:cNvPr id="8" name="组合 7">
            <a:extLst>
              <a:ext uri="{FF2B5EF4-FFF2-40B4-BE49-F238E27FC236}">
                <a16:creationId xmlns="" xmlns:a16="http://schemas.microsoft.com/office/drawing/2014/main" id="{E9B9086E-1472-4EA1-AC0A-DF3BB70977B0}"/>
              </a:ext>
            </a:extLst>
          </p:cNvPr>
          <p:cNvGrpSpPr/>
          <p:nvPr/>
        </p:nvGrpSpPr>
        <p:grpSpPr>
          <a:xfrm>
            <a:off x="4390571" y="1927892"/>
            <a:ext cx="3439885" cy="3481642"/>
            <a:chOff x="4781550" y="2385932"/>
            <a:chExt cx="2628900" cy="2660812"/>
          </a:xfrm>
        </p:grpSpPr>
        <p:sp>
          <p:nvSpPr>
            <p:cNvPr id="9" name="Oval 92">
              <a:extLst>
                <a:ext uri="{FF2B5EF4-FFF2-40B4-BE49-F238E27FC236}">
                  <a16:creationId xmlns="" xmlns:a16="http://schemas.microsoft.com/office/drawing/2014/main" id="{D94D6E5A-3CDA-4154-88A9-976268B49F2F}"/>
                </a:ext>
              </a:extLst>
            </p:cNvPr>
            <p:cNvSpPr/>
            <p:nvPr/>
          </p:nvSpPr>
          <p:spPr>
            <a:xfrm>
              <a:off x="4975089" y="2595429"/>
              <a:ext cx="2241822" cy="2241817"/>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3200"/>
            </a:p>
          </p:txBody>
        </p:sp>
        <p:grpSp>
          <p:nvGrpSpPr>
            <p:cNvPr id="10" name="Group 93">
              <a:extLst>
                <a:ext uri="{FF2B5EF4-FFF2-40B4-BE49-F238E27FC236}">
                  <a16:creationId xmlns="" xmlns:a16="http://schemas.microsoft.com/office/drawing/2014/main" id="{82D9549E-52BE-4329-8CF0-95718AE3536B}"/>
                </a:ext>
              </a:extLst>
            </p:cNvPr>
            <p:cNvGrpSpPr/>
            <p:nvPr/>
          </p:nvGrpSpPr>
          <p:grpSpPr>
            <a:xfrm>
              <a:off x="4781550" y="2385932"/>
              <a:ext cx="2628900" cy="2660812"/>
              <a:chOff x="4943475" y="2471838"/>
              <a:chExt cx="2305050" cy="2333030"/>
            </a:xfrm>
          </p:grpSpPr>
          <p:sp>
            <p:nvSpPr>
              <p:cNvPr id="12" name="Line 699">
                <a:extLst>
                  <a:ext uri="{FF2B5EF4-FFF2-40B4-BE49-F238E27FC236}">
                    <a16:creationId xmlns="" xmlns:a16="http://schemas.microsoft.com/office/drawing/2014/main" id="{16A7865D-3E83-47F6-AF77-333808A2B923}"/>
                  </a:ext>
                </a:extLst>
              </p:cNvPr>
              <p:cNvSpPr>
                <a:spLocks noChangeShapeType="1"/>
              </p:cNvSpPr>
              <p:nvPr userDrawn="1"/>
            </p:nvSpPr>
            <p:spPr bwMode="auto">
              <a:xfrm flipH="1" flipV="1">
                <a:off x="6040910" y="2471838"/>
                <a:ext cx="622608" cy="146907"/>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13" name="Freeform 700">
                <a:extLst>
                  <a:ext uri="{FF2B5EF4-FFF2-40B4-BE49-F238E27FC236}">
                    <a16:creationId xmlns="" xmlns:a16="http://schemas.microsoft.com/office/drawing/2014/main" id="{CE46D92F-C5CE-4336-B1F8-639168D2D5C4}"/>
                  </a:ext>
                </a:extLst>
              </p:cNvPr>
              <p:cNvSpPr>
                <a:spLocks/>
              </p:cNvSpPr>
              <p:nvPr userDrawn="1"/>
            </p:nvSpPr>
            <p:spPr bwMode="auto">
              <a:xfrm>
                <a:off x="6663518" y="2618745"/>
                <a:ext cx="585007" cy="991625"/>
              </a:xfrm>
              <a:custGeom>
                <a:avLst/>
                <a:gdLst>
                  <a:gd name="T0" fmla="*/ 669 w 669"/>
                  <a:gd name="T1" fmla="*/ 1134 h 1134"/>
                  <a:gd name="T2" fmla="*/ 591 w 669"/>
                  <a:gd name="T3" fmla="*/ 550 h 1134"/>
                  <a:gd name="T4" fmla="*/ 0 w 669"/>
                  <a:gd name="T5" fmla="*/ 0 h 1134"/>
                </a:gdLst>
                <a:ahLst/>
                <a:cxnLst>
                  <a:cxn ang="0">
                    <a:pos x="T0" y="T1"/>
                  </a:cxn>
                  <a:cxn ang="0">
                    <a:pos x="T2" y="T3"/>
                  </a:cxn>
                  <a:cxn ang="0">
                    <a:pos x="T4" y="T5"/>
                  </a:cxn>
                </a:cxnLst>
                <a:rect l="0" t="0" r="r" b="b"/>
                <a:pathLst>
                  <a:path w="669" h="1134">
                    <a:moveTo>
                      <a:pt x="669" y="1134"/>
                    </a:moveTo>
                    <a:lnTo>
                      <a:pt x="591" y="550"/>
                    </a:lnTo>
                    <a:lnTo>
                      <a:pt x="0" y="0"/>
                    </a:lnTo>
                  </a:path>
                </a:pathLst>
              </a:cu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14" name="Freeform 701">
                <a:extLst>
                  <a:ext uri="{FF2B5EF4-FFF2-40B4-BE49-F238E27FC236}">
                    <a16:creationId xmlns="" xmlns:a16="http://schemas.microsoft.com/office/drawing/2014/main" id="{36D9064E-BA82-426A-8DDE-956F35DCB788}"/>
                  </a:ext>
                </a:extLst>
              </p:cNvPr>
              <p:cNvSpPr>
                <a:spLocks/>
              </p:cNvSpPr>
              <p:nvPr userDrawn="1"/>
            </p:nvSpPr>
            <p:spPr bwMode="auto">
              <a:xfrm>
                <a:off x="5547720" y="3610371"/>
                <a:ext cx="1700805" cy="1194497"/>
              </a:xfrm>
              <a:custGeom>
                <a:avLst/>
                <a:gdLst>
                  <a:gd name="T0" fmla="*/ 0 w 1945"/>
                  <a:gd name="T1" fmla="*/ 1276 h 1366"/>
                  <a:gd name="T2" fmla="*/ 830 w 1945"/>
                  <a:gd name="T3" fmla="*/ 1366 h 1366"/>
                  <a:gd name="T4" fmla="*/ 1305 w 1945"/>
                  <a:gd name="T5" fmla="*/ 1162 h 1366"/>
                  <a:gd name="T6" fmla="*/ 1804 w 1945"/>
                  <a:gd name="T7" fmla="*/ 737 h 1366"/>
                  <a:gd name="T8" fmla="*/ 1945 w 1945"/>
                  <a:gd name="T9" fmla="*/ 0 h 1366"/>
                </a:gdLst>
                <a:ahLst/>
                <a:cxnLst>
                  <a:cxn ang="0">
                    <a:pos x="T0" y="T1"/>
                  </a:cxn>
                  <a:cxn ang="0">
                    <a:pos x="T2" y="T3"/>
                  </a:cxn>
                  <a:cxn ang="0">
                    <a:pos x="T4" y="T5"/>
                  </a:cxn>
                  <a:cxn ang="0">
                    <a:pos x="T6" y="T7"/>
                  </a:cxn>
                  <a:cxn ang="0">
                    <a:pos x="T8" y="T9"/>
                  </a:cxn>
                </a:cxnLst>
                <a:rect l="0" t="0" r="r" b="b"/>
                <a:pathLst>
                  <a:path w="1945" h="1366">
                    <a:moveTo>
                      <a:pt x="0" y="1276"/>
                    </a:moveTo>
                    <a:lnTo>
                      <a:pt x="830" y="1366"/>
                    </a:lnTo>
                    <a:lnTo>
                      <a:pt x="1305" y="1162"/>
                    </a:lnTo>
                    <a:lnTo>
                      <a:pt x="1804" y="737"/>
                    </a:lnTo>
                    <a:lnTo>
                      <a:pt x="1945" y="0"/>
                    </a:lnTo>
                  </a:path>
                </a:pathLst>
              </a:custGeom>
              <a:noFill/>
              <a:ln w="0">
                <a:solidFill>
                  <a:schemeClr val="bg1">
                    <a:lumMod val="75000"/>
                    <a:alpha val="50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15" name="Line 702">
                <a:extLst>
                  <a:ext uri="{FF2B5EF4-FFF2-40B4-BE49-F238E27FC236}">
                    <a16:creationId xmlns="" xmlns:a16="http://schemas.microsoft.com/office/drawing/2014/main" id="{3C57088F-923B-4E15-9CCF-003CA8ABCC23}"/>
                  </a:ext>
                </a:extLst>
              </p:cNvPr>
              <p:cNvSpPr>
                <a:spLocks noChangeShapeType="1"/>
              </p:cNvSpPr>
              <p:nvPr userDrawn="1"/>
            </p:nvSpPr>
            <p:spPr bwMode="auto">
              <a:xfrm>
                <a:off x="5035293" y="4072080"/>
                <a:ext cx="512427" cy="654088"/>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16" name="Freeform 703">
                <a:extLst>
                  <a:ext uri="{FF2B5EF4-FFF2-40B4-BE49-F238E27FC236}">
                    <a16:creationId xmlns="" xmlns:a16="http://schemas.microsoft.com/office/drawing/2014/main" id="{EBCECFED-BF0D-4043-BFCC-205F67DF1623}"/>
                  </a:ext>
                </a:extLst>
              </p:cNvPr>
              <p:cNvSpPr>
                <a:spLocks/>
              </p:cNvSpPr>
              <p:nvPr userDrawn="1"/>
            </p:nvSpPr>
            <p:spPr bwMode="auto">
              <a:xfrm>
                <a:off x="4943475" y="3120626"/>
                <a:ext cx="91819" cy="951455"/>
              </a:xfrm>
              <a:custGeom>
                <a:avLst/>
                <a:gdLst>
                  <a:gd name="T0" fmla="*/ 609 w 609"/>
                  <a:gd name="T1" fmla="*/ 0 h 1611"/>
                  <a:gd name="T2" fmla="*/ 592 w 609"/>
                  <a:gd name="T3" fmla="*/ 5 h 1611"/>
                  <a:gd name="T4" fmla="*/ 313 w 609"/>
                  <a:gd name="T5" fmla="*/ 392 h 1611"/>
                  <a:gd name="T6" fmla="*/ 52 w 609"/>
                  <a:gd name="T7" fmla="*/ 523 h 1611"/>
                  <a:gd name="T8" fmla="*/ 0 w 609"/>
                  <a:gd name="T9" fmla="*/ 1132 h 1611"/>
                  <a:gd name="T10" fmla="*/ 105 w 609"/>
                  <a:gd name="T11" fmla="*/ 1611 h 1611"/>
                  <a:gd name="connsiteX0" fmla="*/ 10000 w 10018"/>
                  <a:gd name="connsiteY0" fmla="*/ 0 h 10000"/>
                  <a:gd name="connsiteX1" fmla="*/ 10018 w 10018"/>
                  <a:gd name="connsiteY1" fmla="*/ 1358 h 10000"/>
                  <a:gd name="connsiteX2" fmla="*/ 5140 w 10018"/>
                  <a:gd name="connsiteY2" fmla="*/ 2433 h 10000"/>
                  <a:gd name="connsiteX3" fmla="*/ 854 w 10018"/>
                  <a:gd name="connsiteY3" fmla="*/ 3246 h 10000"/>
                  <a:gd name="connsiteX4" fmla="*/ 0 w 10018"/>
                  <a:gd name="connsiteY4" fmla="*/ 7027 h 10000"/>
                  <a:gd name="connsiteX5" fmla="*/ 1724 w 10018"/>
                  <a:gd name="connsiteY5" fmla="*/ 10000 h 10000"/>
                  <a:gd name="connsiteX0" fmla="*/ 12868 w 12868"/>
                  <a:gd name="connsiteY0" fmla="*/ 0 h 9028"/>
                  <a:gd name="connsiteX1" fmla="*/ 10018 w 12868"/>
                  <a:gd name="connsiteY1" fmla="*/ 386 h 9028"/>
                  <a:gd name="connsiteX2" fmla="*/ 5140 w 12868"/>
                  <a:gd name="connsiteY2" fmla="*/ 1461 h 9028"/>
                  <a:gd name="connsiteX3" fmla="*/ 854 w 12868"/>
                  <a:gd name="connsiteY3" fmla="*/ 2274 h 9028"/>
                  <a:gd name="connsiteX4" fmla="*/ 0 w 12868"/>
                  <a:gd name="connsiteY4" fmla="*/ 6055 h 9028"/>
                  <a:gd name="connsiteX5" fmla="*/ 1724 w 12868"/>
                  <a:gd name="connsiteY5" fmla="*/ 9028 h 9028"/>
                  <a:gd name="connsiteX0" fmla="*/ 7785 w 7785"/>
                  <a:gd name="connsiteY0" fmla="*/ 0 h 9572"/>
                  <a:gd name="connsiteX1" fmla="*/ 3994 w 7785"/>
                  <a:gd name="connsiteY1" fmla="*/ 1190 h 9572"/>
                  <a:gd name="connsiteX2" fmla="*/ 664 w 7785"/>
                  <a:gd name="connsiteY2" fmla="*/ 2091 h 9572"/>
                  <a:gd name="connsiteX3" fmla="*/ 0 w 7785"/>
                  <a:gd name="connsiteY3" fmla="*/ 6279 h 9572"/>
                  <a:gd name="connsiteX4" fmla="*/ 1340 w 7785"/>
                  <a:gd name="connsiteY4" fmla="*/ 9572 h 9572"/>
                  <a:gd name="connsiteX0" fmla="*/ 5130 w 5130"/>
                  <a:gd name="connsiteY0" fmla="*/ 0 h 8757"/>
                  <a:gd name="connsiteX1" fmla="*/ 853 w 5130"/>
                  <a:gd name="connsiteY1" fmla="*/ 941 h 8757"/>
                  <a:gd name="connsiteX2" fmla="*/ 0 w 5130"/>
                  <a:gd name="connsiteY2" fmla="*/ 5317 h 8757"/>
                  <a:gd name="connsiteX3" fmla="*/ 1721 w 5130"/>
                  <a:gd name="connsiteY3" fmla="*/ 8757 h 8757"/>
                  <a:gd name="connsiteX0" fmla="*/ 1663 w 3355"/>
                  <a:gd name="connsiteY0" fmla="*/ 0 h 8925"/>
                  <a:gd name="connsiteX1" fmla="*/ 0 w 3355"/>
                  <a:gd name="connsiteY1" fmla="*/ 4997 h 8925"/>
                  <a:gd name="connsiteX2" fmla="*/ 3355 w 3355"/>
                  <a:gd name="connsiteY2" fmla="*/ 8925 h 8925"/>
                </a:gdLst>
                <a:ahLst/>
                <a:cxnLst>
                  <a:cxn ang="0">
                    <a:pos x="connsiteX0" y="connsiteY0"/>
                  </a:cxn>
                  <a:cxn ang="0">
                    <a:pos x="connsiteX1" y="connsiteY1"/>
                  </a:cxn>
                  <a:cxn ang="0">
                    <a:pos x="connsiteX2" y="connsiteY2"/>
                  </a:cxn>
                </a:cxnLst>
                <a:rect l="l" t="t" r="r" b="b"/>
                <a:pathLst>
                  <a:path w="3355" h="8925">
                    <a:moveTo>
                      <a:pt x="1663" y="0"/>
                    </a:moveTo>
                    <a:lnTo>
                      <a:pt x="0" y="4997"/>
                    </a:lnTo>
                    <a:lnTo>
                      <a:pt x="3355" y="8925"/>
                    </a:lnTo>
                  </a:path>
                </a:pathLst>
              </a:custGeom>
              <a:noFill/>
              <a:ln w="0">
                <a:solidFill>
                  <a:schemeClr val="bg1">
                    <a:lumMod val="75000"/>
                    <a:alpha val="50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17" name="Line 704">
                <a:extLst>
                  <a:ext uri="{FF2B5EF4-FFF2-40B4-BE49-F238E27FC236}">
                    <a16:creationId xmlns="" xmlns:a16="http://schemas.microsoft.com/office/drawing/2014/main" id="{C2C2842E-50EC-4EC2-B1CD-8167B8694DCA}"/>
                  </a:ext>
                </a:extLst>
              </p:cNvPr>
              <p:cNvSpPr>
                <a:spLocks noChangeShapeType="1"/>
              </p:cNvSpPr>
              <p:nvPr userDrawn="1"/>
            </p:nvSpPr>
            <p:spPr bwMode="auto">
              <a:xfrm flipH="1">
                <a:off x="5476016" y="2471838"/>
                <a:ext cx="564894" cy="191505"/>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18" name="Freeform 705">
                <a:extLst>
                  <a:ext uri="{FF2B5EF4-FFF2-40B4-BE49-F238E27FC236}">
                    <a16:creationId xmlns="" xmlns:a16="http://schemas.microsoft.com/office/drawing/2014/main" id="{4FABFFF1-F927-41FE-9A71-754BEF2EFF92}"/>
                  </a:ext>
                </a:extLst>
              </p:cNvPr>
              <p:cNvSpPr>
                <a:spLocks/>
              </p:cNvSpPr>
              <p:nvPr userDrawn="1"/>
            </p:nvSpPr>
            <p:spPr bwMode="auto">
              <a:xfrm>
                <a:off x="5476839" y="2602150"/>
                <a:ext cx="1189611" cy="66406"/>
              </a:xfrm>
              <a:custGeom>
                <a:avLst/>
                <a:gdLst>
                  <a:gd name="T0" fmla="*/ 0 w 1375"/>
                  <a:gd name="T1" fmla="*/ 69 h 119"/>
                  <a:gd name="T2" fmla="*/ 0 w 1375"/>
                  <a:gd name="T3" fmla="*/ 69 h 119"/>
                  <a:gd name="T4" fmla="*/ 681 w 1375"/>
                  <a:gd name="T5" fmla="*/ 0 h 119"/>
                  <a:gd name="T6" fmla="*/ 681 w 1375"/>
                  <a:gd name="T7" fmla="*/ 0 h 119"/>
                  <a:gd name="T8" fmla="*/ 1375 w 1375"/>
                  <a:gd name="T9" fmla="*/ 13 h 119"/>
                  <a:gd name="T10" fmla="*/ 1279 w 1375"/>
                  <a:gd name="T11" fmla="*/ 119 h 119"/>
                  <a:gd name="connsiteX0" fmla="*/ 0 w 10000"/>
                  <a:gd name="connsiteY0" fmla="*/ 5798 h 12759"/>
                  <a:gd name="connsiteX1" fmla="*/ 0 w 10000"/>
                  <a:gd name="connsiteY1" fmla="*/ 5798 h 12759"/>
                  <a:gd name="connsiteX2" fmla="*/ 4953 w 10000"/>
                  <a:gd name="connsiteY2" fmla="*/ 0 h 12759"/>
                  <a:gd name="connsiteX3" fmla="*/ 4953 w 10000"/>
                  <a:gd name="connsiteY3" fmla="*/ 0 h 12759"/>
                  <a:gd name="connsiteX4" fmla="*/ 10000 w 10000"/>
                  <a:gd name="connsiteY4" fmla="*/ 1092 h 12759"/>
                  <a:gd name="connsiteX5" fmla="*/ 9413 w 10000"/>
                  <a:gd name="connsiteY5" fmla="*/ 12759 h 12759"/>
                  <a:gd name="connsiteX0" fmla="*/ 0 w 10000"/>
                  <a:gd name="connsiteY0" fmla="*/ 5798 h 5798"/>
                  <a:gd name="connsiteX1" fmla="*/ 0 w 10000"/>
                  <a:gd name="connsiteY1" fmla="*/ 5798 h 5798"/>
                  <a:gd name="connsiteX2" fmla="*/ 4953 w 10000"/>
                  <a:gd name="connsiteY2" fmla="*/ 0 h 5798"/>
                  <a:gd name="connsiteX3" fmla="*/ 4953 w 10000"/>
                  <a:gd name="connsiteY3" fmla="*/ 0 h 5798"/>
                  <a:gd name="connsiteX4" fmla="*/ 10000 w 10000"/>
                  <a:gd name="connsiteY4" fmla="*/ 1092 h 57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5798">
                    <a:moveTo>
                      <a:pt x="0" y="5798"/>
                    </a:moveTo>
                    <a:lnTo>
                      <a:pt x="0" y="5798"/>
                    </a:lnTo>
                    <a:lnTo>
                      <a:pt x="4953" y="0"/>
                    </a:lnTo>
                    <a:lnTo>
                      <a:pt x="4953" y="0"/>
                    </a:lnTo>
                    <a:lnTo>
                      <a:pt x="10000" y="1092"/>
                    </a:lnTo>
                  </a:path>
                </a:pathLst>
              </a:custGeom>
              <a:noFill/>
              <a:ln w="0">
                <a:solidFill>
                  <a:schemeClr val="bg1">
                    <a:lumMod val="75000"/>
                    <a:alpha val="50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19" name="Freeform 706">
                <a:extLst>
                  <a:ext uri="{FF2B5EF4-FFF2-40B4-BE49-F238E27FC236}">
                    <a16:creationId xmlns="" xmlns:a16="http://schemas.microsoft.com/office/drawing/2014/main" id="{9C14DB7D-D30C-4BDC-85DB-05343F947D7F}"/>
                  </a:ext>
                </a:extLst>
              </p:cNvPr>
              <p:cNvSpPr>
                <a:spLocks/>
              </p:cNvSpPr>
              <p:nvPr userDrawn="1"/>
            </p:nvSpPr>
            <p:spPr bwMode="auto">
              <a:xfrm>
                <a:off x="5392068" y="3704811"/>
                <a:ext cx="155652" cy="1021357"/>
              </a:xfrm>
              <a:custGeom>
                <a:avLst/>
                <a:gdLst>
                  <a:gd name="T0" fmla="*/ 0 w 178"/>
                  <a:gd name="T1" fmla="*/ 0 h 1168"/>
                  <a:gd name="T2" fmla="*/ 144 w 178"/>
                  <a:gd name="T3" fmla="*/ 792 h 1168"/>
                  <a:gd name="T4" fmla="*/ 178 w 178"/>
                  <a:gd name="T5" fmla="*/ 1168 h 1168"/>
                </a:gdLst>
                <a:ahLst/>
                <a:cxnLst>
                  <a:cxn ang="0">
                    <a:pos x="T0" y="T1"/>
                  </a:cxn>
                  <a:cxn ang="0">
                    <a:pos x="T2" y="T3"/>
                  </a:cxn>
                  <a:cxn ang="0">
                    <a:pos x="T4" y="T5"/>
                  </a:cxn>
                </a:cxnLst>
                <a:rect l="0" t="0" r="r" b="b"/>
                <a:pathLst>
                  <a:path w="178" h="1168">
                    <a:moveTo>
                      <a:pt x="0" y="0"/>
                    </a:moveTo>
                    <a:lnTo>
                      <a:pt x="144" y="792"/>
                    </a:lnTo>
                    <a:lnTo>
                      <a:pt x="178" y="1168"/>
                    </a:lnTo>
                  </a:path>
                </a:pathLst>
              </a:custGeom>
              <a:noFill/>
              <a:ln w="0">
                <a:solidFill>
                  <a:schemeClr val="bg1">
                    <a:lumMod val="75000"/>
                    <a:alpha val="50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20" name="Freeform 707">
                <a:extLst>
                  <a:ext uri="{FF2B5EF4-FFF2-40B4-BE49-F238E27FC236}">
                    <a16:creationId xmlns="" xmlns:a16="http://schemas.microsoft.com/office/drawing/2014/main" id="{4900F630-8C6F-4186-8E40-AB413ADDBFE4}"/>
                  </a:ext>
                </a:extLst>
              </p:cNvPr>
              <p:cNvSpPr>
                <a:spLocks/>
              </p:cNvSpPr>
              <p:nvPr userDrawn="1"/>
            </p:nvSpPr>
            <p:spPr bwMode="auto">
              <a:xfrm>
                <a:off x="5392068" y="2667715"/>
                <a:ext cx="115427" cy="1037097"/>
              </a:xfrm>
              <a:custGeom>
                <a:avLst/>
                <a:gdLst>
                  <a:gd name="T0" fmla="*/ 79 w 132"/>
                  <a:gd name="T1" fmla="*/ 0 h 1186"/>
                  <a:gd name="T2" fmla="*/ 132 w 132"/>
                  <a:gd name="T3" fmla="*/ 368 h 1186"/>
                  <a:gd name="T4" fmla="*/ 0 w 132"/>
                  <a:gd name="T5" fmla="*/ 1186 h 1186"/>
                </a:gdLst>
                <a:ahLst/>
                <a:cxnLst>
                  <a:cxn ang="0">
                    <a:pos x="T0" y="T1"/>
                  </a:cxn>
                  <a:cxn ang="0">
                    <a:pos x="T2" y="T3"/>
                  </a:cxn>
                  <a:cxn ang="0">
                    <a:pos x="T4" y="T5"/>
                  </a:cxn>
                </a:cxnLst>
                <a:rect l="0" t="0" r="r" b="b"/>
                <a:pathLst>
                  <a:path w="132" h="1186">
                    <a:moveTo>
                      <a:pt x="79" y="0"/>
                    </a:moveTo>
                    <a:lnTo>
                      <a:pt x="132" y="368"/>
                    </a:lnTo>
                    <a:lnTo>
                      <a:pt x="0" y="1186"/>
                    </a:lnTo>
                  </a:path>
                </a:pathLst>
              </a:custGeom>
              <a:noFill/>
              <a:ln w="0">
                <a:solidFill>
                  <a:schemeClr val="bg1">
                    <a:lumMod val="75000"/>
                    <a:alpha val="50000"/>
                  </a:schemeClr>
                </a:solidFill>
                <a:prstDash val="solid"/>
                <a:round/>
                <a:headEnd type="none"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21" name="Freeform 708">
                <a:extLst>
                  <a:ext uri="{FF2B5EF4-FFF2-40B4-BE49-F238E27FC236}">
                    <a16:creationId xmlns="" xmlns:a16="http://schemas.microsoft.com/office/drawing/2014/main" id="{D8365E9B-012B-4EDA-ADBB-24B845D0AD60}"/>
                  </a:ext>
                </a:extLst>
              </p:cNvPr>
              <p:cNvSpPr>
                <a:spLocks/>
              </p:cNvSpPr>
              <p:nvPr userDrawn="1"/>
            </p:nvSpPr>
            <p:spPr bwMode="auto">
              <a:xfrm>
                <a:off x="6011178" y="4143784"/>
                <a:ext cx="262346" cy="661084"/>
              </a:xfrm>
              <a:custGeom>
                <a:avLst/>
                <a:gdLst>
                  <a:gd name="T0" fmla="*/ 0 w 398"/>
                  <a:gd name="T1" fmla="*/ 0 h 756"/>
                  <a:gd name="T2" fmla="*/ 219 w 398"/>
                  <a:gd name="T3" fmla="*/ 591 h 756"/>
                  <a:gd name="T4" fmla="*/ 300 w 398"/>
                  <a:gd name="T5" fmla="*/ 756 h 756"/>
                  <a:gd name="T6" fmla="*/ 398 w 398"/>
                  <a:gd name="T7" fmla="*/ 595 h 756"/>
                  <a:gd name="connsiteX0" fmla="*/ 0 w 13102"/>
                  <a:gd name="connsiteY0" fmla="*/ 0 h 10000"/>
                  <a:gd name="connsiteX1" fmla="*/ 5503 w 13102"/>
                  <a:gd name="connsiteY1" fmla="*/ 7817 h 10000"/>
                  <a:gd name="connsiteX2" fmla="*/ 7538 w 13102"/>
                  <a:gd name="connsiteY2" fmla="*/ 10000 h 10000"/>
                  <a:gd name="connsiteX3" fmla="*/ 13102 w 13102"/>
                  <a:gd name="connsiteY3" fmla="*/ 9384 h 10000"/>
                  <a:gd name="connsiteX0" fmla="*/ 0 w 7538"/>
                  <a:gd name="connsiteY0" fmla="*/ 0 h 10000"/>
                  <a:gd name="connsiteX1" fmla="*/ 5503 w 7538"/>
                  <a:gd name="connsiteY1" fmla="*/ 7817 h 10000"/>
                  <a:gd name="connsiteX2" fmla="*/ 7538 w 7538"/>
                  <a:gd name="connsiteY2" fmla="*/ 10000 h 10000"/>
                </a:gdLst>
                <a:ahLst/>
                <a:cxnLst>
                  <a:cxn ang="0">
                    <a:pos x="connsiteX0" y="connsiteY0"/>
                  </a:cxn>
                  <a:cxn ang="0">
                    <a:pos x="connsiteX1" y="connsiteY1"/>
                  </a:cxn>
                  <a:cxn ang="0">
                    <a:pos x="connsiteX2" y="connsiteY2"/>
                  </a:cxn>
                </a:cxnLst>
                <a:rect l="l" t="t" r="r" b="b"/>
                <a:pathLst>
                  <a:path w="7538" h="10000">
                    <a:moveTo>
                      <a:pt x="0" y="0"/>
                    </a:moveTo>
                    <a:lnTo>
                      <a:pt x="5503" y="7817"/>
                    </a:lnTo>
                    <a:lnTo>
                      <a:pt x="7538" y="10000"/>
                    </a:lnTo>
                  </a:path>
                </a:pathLst>
              </a:custGeom>
              <a:noFill/>
              <a:ln w="0">
                <a:solidFill>
                  <a:schemeClr val="bg1">
                    <a:lumMod val="75000"/>
                    <a:alpha val="50000"/>
                  </a:schemeClr>
                </a:soli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22" name="Freeform 709">
                <a:extLst>
                  <a:ext uri="{FF2B5EF4-FFF2-40B4-BE49-F238E27FC236}">
                    <a16:creationId xmlns="" xmlns:a16="http://schemas.microsoft.com/office/drawing/2014/main" id="{6027DF7C-62CF-489A-8FFE-E002DC4E834A}"/>
                  </a:ext>
                </a:extLst>
              </p:cNvPr>
              <p:cNvSpPr>
                <a:spLocks/>
              </p:cNvSpPr>
              <p:nvPr userDrawn="1"/>
            </p:nvSpPr>
            <p:spPr bwMode="auto">
              <a:xfrm>
                <a:off x="6011179" y="2607378"/>
                <a:ext cx="288568" cy="1536408"/>
              </a:xfrm>
              <a:custGeom>
                <a:avLst/>
                <a:gdLst>
                  <a:gd name="T0" fmla="*/ 52 w 330"/>
                  <a:gd name="T1" fmla="*/ 0 h 1757"/>
                  <a:gd name="T2" fmla="*/ 330 w 330"/>
                  <a:gd name="T3" fmla="*/ 664 h 1757"/>
                  <a:gd name="T4" fmla="*/ 0 w 330"/>
                  <a:gd name="T5" fmla="*/ 1757 h 1757"/>
                </a:gdLst>
                <a:ahLst/>
                <a:cxnLst>
                  <a:cxn ang="0">
                    <a:pos x="T0" y="T1"/>
                  </a:cxn>
                  <a:cxn ang="0">
                    <a:pos x="T2" y="T3"/>
                  </a:cxn>
                  <a:cxn ang="0">
                    <a:pos x="T4" y="T5"/>
                  </a:cxn>
                </a:cxnLst>
                <a:rect l="0" t="0" r="r" b="b"/>
                <a:pathLst>
                  <a:path w="330" h="1757">
                    <a:moveTo>
                      <a:pt x="52" y="0"/>
                    </a:moveTo>
                    <a:lnTo>
                      <a:pt x="330" y="664"/>
                    </a:lnTo>
                    <a:lnTo>
                      <a:pt x="0" y="1757"/>
                    </a:lnTo>
                  </a:path>
                </a:pathLst>
              </a:cu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23" name="Line 710">
                <a:extLst>
                  <a:ext uri="{FF2B5EF4-FFF2-40B4-BE49-F238E27FC236}">
                    <a16:creationId xmlns="" xmlns:a16="http://schemas.microsoft.com/office/drawing/2014/main" id="{5F40E621-6BC1-4C6F-96DE-1B2CBCFB5FD5}"/>
                  </a:ext>
                </a:extLst>
              </p:cNvPr>
              <p:cNvSpPr>
                <a:spLocks noChangeShapeType="1"/>
              </p:cNvSpPr>
              <p:nvPr userDrawn="1"/>
            </p:nvSpPr>
            <p:spPr bwMode="auto">
              <a:xfrm>
                <a:off x="6040910" y="2471838"/>
                <a:ext cx="15740" cy="135540"/>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24" name="Line 711">
                <a:extLst>
                  <a:ext uri="{FF2B5EF4-FFF2-40B4-BE49-F238E27FC236}">
                    <a16:creationId xmlns="" xmlns:a16="http://schemas.microsoft.com/office/drawing/2014/main" id="{E25CE314-487C-40EB-871E-1FD6EC634FC6}"/>
                  </a:ext>
                </a:extLst>
              </p:cNvPr>
              <p:cNvSpPr>
                <a:spLocks noChangeShapeType="1"/>
              </p:cNvSpPr>
              <p:nvPr userDrawn="1"/>
            </p:nvSpPr>
            <p:spPr bwMode="auto">
              <a:xfrm flipH="1">
                <a:off x="4988947" y="2662397"/>
                <a:ext cx="481831" cy="458282"/>
              </a:xfrm>
              <a:prstGeom prst="line">
                <a:avLst/>
              </a:prstGeom>
              <a:noFill/>
              <a:ln w="0">
                <a:solidFill>
                  <a:schemeClr val="bg1">
                    <a:lumMod val="75000"/>
                    <a:alpha val="50000"/>
                  </a:schemeClr>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25" name="Line 712">
                <a:extLst>
                  <a:ext uri="{FF2B5EF4-FFF2-40B4-BE49-F238E27FC236}">
                    <a16:creationId xmlns="" xmlns:a16="http://schemas.microsoft.com/office/drawing/2014/main" id="{DC7CB46D-63FF-4E68-93CD-97D34A315863}"/>
                  </a:ext>
                </a:extLst>
              </p:cNvPr>
              <p:cNvSpPr>
                <a:spLocks noChangeShapeType="1"/>
              </p:cNvSpPr>
              <p:nvPr userDrawn="1"/>
            </p:nvSpPr>
            <p:spPr bwMode="auto">
              <a:xfrm flipH="1" flipV="1">
                <a:off x="7112111" y="3548285"/>
                <a:ext cx="136414" cy="62086"/>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26" name="Line 713">
                <a:extLst>
                  <a:ext uri="{FF2B5EF4-FFF2-40B4-BE49-F238E27FC236}">
                    <a16:creationId xmlns="" xmlns:a16="http://schemas.microsoft.com/office/drawing/2014/main" id="{A643D696-1297-4B75-A4CE-4ADB1F789B62}"/>
                  </a:ext>
                </a:extLst>
              </p:cNvPr>
              <p:cNvSpPr>
                <a:spLocks noChangeShapeType="1"/>
              </p:cNvSpPr>
              <p:nvPr userDrawn="1"/>
            </p:nvSpPr>
            <p:spPr bwMode="auto">
              <a:xfrm flipH="1" flipV="1">
                <a:off x="6657687" y="2619538"/>
                <a:ext cx="155361" cy="404078"/>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27" name="Line 714">
                <a:extLst>
                  <a:ext uri="{FF2B5EF4-FFF2-40B4-BE49-F238E27FC236}">
                    <a16:creationId xmlns="" xmlns:a16="http://schemas.microsoft.com/office/drawing/2014/main" id="{DA1237D9-CE82-4E75-8DD8-14C9A2C40852}"/>
                  </a:ext>
                </a:extLst>
              </p:cNvPr>
              <p:cNvSpPr>
                <a:spLocks noChangeShapeType="1"/>
              </p:cNvSpPr>
              <p:nvPr userDrawn="1"/>
            </p:nvSpPr>
            <p:spPr bwMode="auto">
              <a:xfrm flipH="1" flipV="1">
                <a:off x="6813049" y="3023616"/>
                <a:ext cx="299062" cy="524670"/>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28" name="Line 715">
                <a:extLst>
                  <a:ext uri="{FF2B5EF4-FFF2-40B4-BE49-F238E27FC236}">
                    <a16:creationId xmlns="" xmlns:a16="http://schemas.microsoft.com/office/drawing/2014/main" id="{1380417C-A35F-4527-959F-348296E0986F}"/>
                  </a:ext>
                </a:extLst>
              </p:cNvPr>
              <p:cNvSpPr>
                <a:spLocks noChangeShapeType="1"/>
              </p:cNvSpPr>
              <p:nvPr userDrawn="1"/>
            </p:nvSpPr>
            <p:spPr bwMode="auto">
              <a:xfrm flipH="1" flipV="1">
                <a:off x="7112111" y="3548285"/>
                <a:ext cx="13116" cy="706554"/>
              </a:xfrm>
              <a:prstGeom prst="line">
                <a:avLst/>
              </a:prstGeom>
              <a:noFill/>
              <a:ln w="0">
                <a:solidFill>
                  <a:schemeClr val="bg1">
                    <a:lumMod val="75000"/>
                    <a:alpha val="50000"/>
                  </a:schemeClr>
                </a:solidFill>
                <a:prstDash val="solid"/>
                <a:round/>
                <a:headEnd type="oval"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29" name="Freeform 716">
                <a:extLst>
                  <a:ext uri="{FF2B5EF4-FFF2-40B4-BE49-F238E27FC236}">
                    <a16:creationId xmlns="" xmlns:a16="http://schemas.microsoft.com/office/drawing/2014/main" id="{09E5F03B-E04B-415A-A924-0733A3A0ABB9}"/>
                  </a:ext>
                </a:extLst>
              </p:cNvPr>
              <p:cNvSpPr>
                <a:spLocks/>
              </p:cNvSpPr>
              <p:nvPr userDrawn="1"/>
            </p:nvSpPr>
            <p:spPr bwMode="auto">
              <a:xfrm>
                <a:off x="6011179" y="4143785"/>
                <a:ext cx="1114049" cy="210743"/>
              </a:xfrm>
              <a:custGeom>
                <a:avLst/>
                <a:gdLst>
                  <a:gd name="T0" fmla="*/ 0 w 1274"/>
                  <a:gd name="T1" fmla="*/ 0 h 241"/>
                  <a:gd name="T2" fmla="*/ 909 w 1274"/>
                  <a:gd name="T3" fmla="*/ 241 h 241"/>
                  <a:gd name="T4" fmla="*/ 1274 w 1274"/>
                  <a:gd name="T5" fmla="*/ 127 h 241"/>
                </a:gdLst>
                <a:ahLst/>
                <a:cxnLst>
                  <a:cxn ang="0">
                    <a:pos x="T0" y="T1"/>
                  </a:cxn>
                  <a:cxn ang="0">
                    <a:pos x="T2" y="T3"/>
                  </a:cxn>
                  <a:cxn ang="0">
                    <a:pos x="T4" y="T5"/>
                  </a:cxn>
                </a:cxnLst>
                <a:rect l="0" t="0" r="r" b="b"/>
                <a:pathLst>
                  <a:path w="1274" h="241">
                    <a:moveTo>
                      <a:pt x="0" y="0"/>
                    </a:moveTo>
                    <a:lnTo>
                      <a:pt x="909" y="241"/>
                    </a:lnTo>
                    <a:lnTo>
                      <a:pt x="1274" y="127"/>
                    </a:lnTo>
                  </a:path>
                </a:pathLst>
              </a:cu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30" name="Line 717">
                <a:extLst>
                  <a:ext uri="{FF2B5EF4-FFF2-40B4-BE49-F238E27FC236}">
                    <a16:creationId xmlns="" xmlns:a16="http://schemas.microsoft.com/office/drawing/2014/main" id="{F8CA56DC-B7FC-45B2-8308-E14AEBE54A6D}"/>
                  </a:ext>
                </a:extLst>
              </p:cNvPr>
              <p:cNvSpPr>
                <a:spLocks noChangeShapeType="1"/>
              </p:cNvSpPr>
              <p:nvPr userDrawn="1"/>
            </p:nvSpPr>
            <p:spPr bwMode="auto">
              <a:xfrm>
                <a:off x="5392068" y="3704811"/>
                <a:ext cx="619110" cy="438974"/>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31" name="Line 718">
                <a:extLst>
                  <a:ext uri="{FF2B5EF4-FFF2-40B4-BE49-F238E27FC236}">
                    <a16:creationId xmlns="" xmlns:a16="http://schemas.microsoft.com/office/drawing/2014/main" id="{57C41ECE-9A82-4704-A6E6-6FAB530DEB33}"/>
                  </a:ext>
                </a:extLst>
              </p:cNvPr>
              <p:cNvSpPr>
                <a:spLocks noChangeShapeType="1"/>
              </p:cNvSpPr>
              <p:nvPr userDrawn="1"/>
            </p:nvSpPr>
            <p:spPr bwMode="auto">
              <a:xfrm>
                <a:off x="4988947" y="3120679"/>
                <a:ext cx="403121" cy="584132"/>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32" name="Line 719">
                <a:extLst>
                  <a:ext uri="{FF2B5EF4-FFF2-40B4-BE49-F238E27FC236}">
                    <a16:creationId xmlns="" xmlns:a16="http://schemas.microsoft.com/office/drawing/2014/main" id="{B869E018-6FFA-4D2E-B847-97A4580EAAAB}"/>
                  </a:ext>
                </a:extLst>
              </p:cNvPr>
              <p:cNvSpPr>
                <a:spLocks noChangeShapeType="1"/>
              </p:cNvSpPr>
              <p:nvPr userDrawn="1"/>
            </p:nvSpPr>
            <p:spPr bwMode="auto">
              <a:xfrm flipH="1">
                <a:off x="4988947" y="2989512"/>
                <a:ext cx="518549" cy="131167"/>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33" name="Line 720">
                <a:extLst>
                  <a:ext uri="{FF2B5EF4-FFF2-40B4-BE49-F238E27FC236}">
                    <a16:creationId xmlns="" xmlns:a16="http://schemas.microsoft.com/office/drawing/2014/main" id="{5A0317E7-48E7-4185-826E-B2F4EB25703B}"/>
                  </a:ext>
                </a:extLst>
              </p:cNvPr>
              <p:cNvSpPr>
                <a:spLocks noChangeShapeType="1"/>
              </p:cNvSpPr>
              <p:nvPr userDrawn="1"/>
            </p:nvSpPr>
            <p:spPr bwMode="auto">
              <a:xfrm flipH="1">
                <a:off x="5507496" y="2607378"/>
                <a:ext cx="549154" cy="382135"/>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34" name="Line 721">
                <a:extLst>
                  <a:ext uri="{FF2B5EF4-FFF2-40B4-BE49-F238E27FC236}">
                    <a16:creationId xmlns="" xmlns:a16="http://schemas.microsoft.com/office/drawing/2014/main" id="{2EC90F96-DD00-4B06-BF42-075DCC743FD6}"/>
                  </a:ext>
                </a:extLst>
              </p:cNvPr>
              <p:cNvSpPr>
                <a:spLocks noChangeShapeType="1"/>
              </p:cNvSpPr>
              <p:nvPr userDrawn="1"/>
            </p:nvSpPr>
            <p:spPr bwMode="auto">
              <a:xfrm flipH="1" flipV="1">
                <a:off x="6056650" y="2607378"/>
                <a:ext cx="756399" cy="416238"/>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35" name="Freeform 722">
                <a:extLst>
                  <a:ext uri="{FF2B5EF4-FFF2-40B4-BE49-F238E27FC236}">
                    <a16:creationId xmlns="" xmlns:a16="http://schemas.microsoft.com/office/drawing/2014/main" id="{423E1428-3904-448A-80A8-1BF92280FCA9}"/>
                  </a:ext>
                </a:extLst>
              </p:cNvPr>
              <p:cNvSpPr>
                <a:spLocks/>
              </p:cNvSpPr>
              <p:nvPr userDrawn="1"/>
            </p:nvSpPr>
            <p:spPr bwMode="auto">
              <a:xfrm>
                <a:off x="6813049" y="3023616"/>
                <a:ext cx="367269" cy="511553"/>
              </a:xfrm>
              <a:custGeom>
                <a:avLst/>
                <a:gdLst>
                  <a:gd name="T0" fmla="*/ 344 w 420"/>
                  <a:gd name="T1" fmla="*/ 585 h 585"/>
                  <a:gd name="T2" fmla="*/ 420 w 420"/>
                  <a:gd name="T3" fmla="*/ 87 h 585"/>
                  <a:gd name="T4" fmla="*/ 0 w 420"/>
                  <a:gd name="T5" fmla="*/ 0 h 585"/>
                </a:gdLst>
                <a:ahLst/>
                <a:cxnLst>
                  <a:cxn ang="0">
                    <a:pos x="T0" y="T1"/>
                  </a:cxn>
                  <a:cxn ang="0">
                    <a:pos x="T2" y="T3"/>
                  </a:cxn>
                  <a:cxn ang="0">
                    <a:pos x="T4" y="T5"/>
                  </a:cxn>
                </a:cxnLst>
                <a:rect l="0" t="0" r="r" b="b"/>
                <a:pathLst>
                  <a:path w="420" h="585">
                    <a:moveTo>
                      <a:pt x="344" y="585"/>
                    </a:moveTo>
                    <a:lnTo>
                      <a:pt x="420" y="87"/>
                    </a:lnTo>
                    <a:lnTo>
                      <a:pt x="0" y="0"/>
                    </a:lnTo>
                  </a:path>
                </a:pathLst>
              </a:custGeom>
              <a:noFill/>
              <a:ln w="0">
                <a:solidFill>
                  <a:schemeClr val="bg1">
                    <a:lumMod val="75000"/>
                    <a:alpha val="50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36" name="Freeform 723">
                <a:extLst>
                  <a:ext uri="{FF2B5EF4-FFF2-40B4-BE49-F238E27FC236}">
                    <a16:creationId xmlns="" xmlns:a16="http://schemas.microsoft.com/office/drawing/2014/main" id="{4AE4EC4E-EEBF-42B2-A73E-66107E99F767}"/>
                  </a:ext>
                </a:extLst>
              </p:cNvPr>
              <p:cNvSpPr>
                <a:spLocks/>
              </p:cNvSpPr>
              <p:nvPr userDrawn="1"/>
            </p:nvSpPr>
            <p:spPr bwMode="auto">
              <a:xfrm>
                <a:off x="6799058" y="3023616"/>
                <a:ext cx="314802" cy="1330912"/>
              </a:xfrm>
              <a:custGeom>
                <a:avLst/>
                <a:gdLst>
                  <a:gd name="T0" fmla="*/ 16 w 360"/>
                  <a:gd name="T1" fmla="*/ 0 h 1522"/>
                  <a:gd name="T2" fmla="*/ 0 w 360"/>
                  <a:gd name="T3" fmla="*/ 729 h 1522"/>
                  <a:gd name="T4" fmla="*/ 8 w 360"/>
                  <a:gd name="T5" fmla="*/ 1522 h 1522"/>
                  <a:gd name="T6" fmla="*/ 358 w 360"/>
                  <a:gd name="T7" fmla="*/ 600 h 1522"/>
                  <a:gd name="T8" fmla="*/ 360 w 360"/>
                  <a:gd name="T9" fmla="*/ 585 h 1522"/>
                </a:gdLst>
                <a:ahLst/>
                <a:cxnLst>
                  <a:cxn ang="0">
                    <a:pos x="T0" y="T1"/>
                  </a:cxn>
                  <a:cxn ang="0">
                    <a:pos x="T2" y="T3"/>
                  </a:cxn>
                  <a:cxn ang="0">
                    <a:pos x="T4" y="T5"/>
                  </a:cxn>
                  <a:cxn ang="0">
                    <a:pos x="T6" y="T7"/>
                  </a:cxn>
                  <a:cxn ang="0">
                    <a:pos x="T8" y="T9"/>
                  </a:cxn>
                </a:cxnLst>
                <a:rect l="0" t="0" r="r" b="b"/>
                <a:pathLst>
                  <a:path w="360" h="1522">
                    <a:moveTo>
                      <a:pt x="16" y="0"/>
                    </a:moveTo>
                    <a:lnTo>
                      <a:pt x="0" y="729"/>
                    </a:lnTo>
                    <a:lnTo>
                      <a:pt x="8" y="1522"/>
                    </a:lnTo>
                    <a:lnTo>
                      <a:pt x="358" y="600"/>
                    </a:lnTo>
                    <a:lnTo>
                      <a:pt x="360" y="585"/>
                    </a:lnTo>
                  </a:path>
                </a:pathLst>
              </a:custGeom>
              <a:noFill/>
              <a:ln w="0">
                <a:solidFill>
                  <a:schemeClr val="bg1">
                    <a:lumMod val="75000"/>
                    <a:alpha val="50000"/>
                  </a:schemeClr>
                </a:soli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37" name="Line 724">
                <a:extLst>
                  <a:ext uri="{FF2B5EF4-FFF2-40B4-BE49-F238E27FC236}">
                    <a16:creationId xmlns="" xmlns:a16="http://schemas.microsoft.com/office/drawing/2014/main" id="{A944A74D-68D5-47E8-B20D-50842907392B}"/>
                  </a:ext>
                </a:extLst>
              </p:cNvPr>
              <p:cNvSpPr>
                <a:spLocks noChangeShapeType="1"/>
              </p:cNvSpPr>
              <p:nvPr userDrawn="1"/>
            </p:nvSpPr>
            <p:spPr bwMode="auto">
              <a:xfrm flipV="1">
                <a:off x="6299747" y="3023616"/>
                <a:ext cx="513302" cy="164396"/>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38" name="Line 725">
                <a:extLst>
                  <a:ext uri="{FF2B5EF4-FFF2-40B4-BE49-F238E27FC236}">
                    <a16:creationId xmlns="" xmlns:a16="http://schemas.microsoft.com/office/drawing/2014/main" id="{8C536626-1E1F-413E-8DDE-B4126F4A6CA1}"/>
                  </a:ext>
                </a:extLst>
              </p:cNvPr>
              <p:cNvSpPr>
                <a:spLocks noChangeShapeType="1"/>
              </p:cNvSpPr>
              <p:nvPr userDrawn="1"/>
            </p:nvSpPr>
            <p:spPr bwMode="auto">
              <a:xfrm flipV="1">
                <a:off x="5392068" y="3188012"/>
                <a:ext cx="907679" cy="523795"/>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39" name="Freeform 726">
                <a:extLst>
                  <a:ext uri="{FF2B5EF4-FFF2-40B4-BE49-F238E27FC236}">
                    <a16:creationId xmlns="" xmlns:a16="http://schemas.microsoft.com/office/drawing/2014/main" id="{01121405-F439-4411-801B-44D565881A69}"/>
                  </a:ext>
                </a:extLst>
              </p:cNvPr>
              <p:cNvSpPr>
                <a:spLocks/>
              </p:cNvSpPr>
              <p:nvPr userDrawn="1"/>
            </p:nvSpPr>
            <p:spPr bwMode="auto">
              <a:xfrm>
                <a:off x="5035293" y="3711807"/>
                <a:ext cx="482696" cy="685568"/>
              </a:xfrm>
              <a:custGeom>
                <a:avLst/>
                <a:gdLst>
                  <a:gd name="T0" fmla="*/ 552 w 552"/>
                  <a:gd name="T1" fmla="*/ 784 h 784"/>
                  <a:gd name="T2" fmla="*/ 0 w 552"/>
                  <a:gd name="T3" fmla="*/ 412 h 784"/>
                  <a:gd name="T4" fmla="*/ 408 w 552"/>
                  <a:gd name="T5" fmla="*/ 0 h 784"/>
                </a:gdLst>
                <a:ahLst/>
                <a:cxnLst>
                  <a:cxn ang="0">
                    <a:pos x="T0" y="T1"/>
                  </a:cxn>
                  <a:cxn ang="0">
                    <a:pos x="T2" y="T3"/>
                  </a:cxn>
                  <a:cxn ang="0">
                    <a:pos x="T4" y="T5"/>
                  </a:cxn>
                </a:cxnLst>
                <a:rect l="0" t="0" r="r" b="b"/>
                <a:pathLst>
                  <a:path w="552" h="784">
                    <a:moveTo>
                      <a:pt x="552" y="784"/>
                    </a:moveTo>
                    <a:lnTo>
                      <a:pt x="0" y="412"/>
                    </a:lnTo>
                    <a:lnTo>
                      <a:pt x="408" y="0"/>
                    </a:lnTo>
                  </a:path>
                </a:pathLst>
              </a:cu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40" name="Line 728">
                <a:extLst>
                  <a:ext uri="{FF2B5EF4-FFF2-40B4-BE49-F238E27FC236}">
                    <a16:creationId xmlns="" xmlns:a16="http://schemas.microsoft.com/office/drawing/2014/main" id="{C650FE18-D2D7-40F1-8AB3-FBB4FAFEFEC0}"/>
                  </a:ext>
                </a:extLst>
              </p:cNvPr>
              <p:cNvSpPr>
                <a:spLocks noChangeShapeType="1"/>
              </p:cNvSpPr>
              <p:nvPr userDrawn="1"/>
            </p:nvSpPr>
            <p:spPr bwMode="auto">
              <a:xfrm flipH="1">
                <a:off x="5517989" y="4143785"/>
                <a:ext cx="493190" cy="253590"/>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41" name="Freeform 729">
                <a:extLst>
                  <a:ext uri="{FF2B5EF4-FFF2-40B4-BE49-F238E27FC236}">
                    <a16:creationId xmlns="" xmlns:a16="http://schemas.microsoft.com/office/drawing/2014/main" id="{8EAA3A40-9375-40F8-97D1-57724FB3EDAD}"/>
                  </a:ext>
                </a:extLst>
              </p:cNvPr>
              <p:cNvSpPr>
                <a:spLocks/>
              </p:cNvSpPr>
              <p:nvPr userDrawn="1"/>
            </p:nvSpPr>
            <p:spPr bwMode="auto">
              <a:xfrm>
                <a:off x="6011179" y="3548285"/>
                <a:ext cx="1100932" cy="595500"/>
              </a:xfrm>
              <a:custGeom>
                <a:avLst/>
                <a:gdLst>
                  <a:gd name="T0" fmla="*/ 1259 w 1259"/>
                  <a:gd name="T1" fmla="*/ 0 h 681"/>
                  <a:gd name="T2" fmla="*/ 902 w 1259"/>
                  <a:gd name="T3" fmla="*/ 140 h 681"/>
                  <a:gd name="T4" fmla="*/ 0 w 1259"/>
                  <a:gd name="T5" fmla="*/ 681 h 681"/>
                </a:gdLst>
                <a:ahLst/>
                <a:cxnLst>
                  <a:cxn ang="0">
                    <a:pos x="T0" y="T1"/>
                  </a:cxn>
                  <a:cxn ang="0">
                    <a:pos x="T2" y="T3"/>
                  </a:cxn>
                  <a:cxn ang="0">
                    <a:pos x="T4" y="T5"/>
                  </a:cxn>
                </a:cxnLst>
                <a:rect l="0" t="0" r="r" b="b"/>
                <a:pathLst>
                  <a:path w="1259" h="681">
                    <a:moveTo>
                      <a:pt x="1259" y="0"/>
                    </a:moveTo>
                    <a:lnTo>
                      <a:pt x="902" y="140"/>
                    </a:lnTo>
                    <a:lnTo>
                      <a:pt x="0" y="681"/>
                    </a:lnTo>
                  </a:path>
                </a:pathLst>
              </a:cu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42" name="Freeform 730">
                <a:extLst>
                  <a:ext uri="{FF2B5EF4-FFF2-40B4-BE49-F238E27FC236}">
                    <a16:creationId xmlns="" xmlns:a16="http://schemas.microsoft.com/office/drawing/2014/main" id="{8122019D-1A5B-429C-AB62-67DAC38CC076}"/>
                  </a:ext>
                </a:extLst>
              </p:cNvPr>
              <p:cNvSpPr>
                <a:spLocks/>
              </p:cNvSpPr>
              <p:nvPr userDrawn="1"/>
            </p:nvSpPr>
            <p:spPr bwMode="auto">
              <a:xfrm>
                <a:off x="5556465" y="4627355"/>
                <a:ext cx="1125417" cy="101436"/>
              </a:xfrm>
              <a:custGeom>
                <a:avLst/>
                <a:gdLst>
                  <a:gd name="T0" fmla="*/ 1287 w 1287"/>
                  <a:gd name="T1" fmla="*/ 0 h 116"/>
                  <a:gd name="T2" fmla="*/ 739 w 1287"/>
                  <a:gd name="T3" fmla="*/ 38 h 116"/>
                  <a:gd name="T4" fmla="*/ 0 w 1287"/>
                  <a:gd name="T5" fmla="*/ 116 h 116"/>
                </a:gdLst>
                <a:ahLst/>
                <a:cxnLst>
                  <a:cxn ang="0">
                    <a:pos x="T0" y="T1"/>
                  </a:cxn>
                  <a:cxn ang="0">
                    <a:pos x="T2" y="T3"/>
                  </a:cxn>
                  <a:cxn ang="0">
                    <a:pos x="T4" y="T5"/>
                  </a:cxn>
                </a:cxnLst>
                <a:rect l="0" t="0" r="r" b="b"/>
                <a:pathLst>
                  <a:path w="1287" h="116">
                    <a:moveTo>
                      <a:pt x="1287" y="0"/>
                    </a:moveTo>
                    <a:lnTo>
                      <a:pt x="739" y="38"/>
                    </a:lnTo>
                    <a:lnTo>
                      <a:pt x="0" y="116"/>
                    </a:lnTo>
                  </a:path>
                </a:pathLst>
              </a:custGeom>
              <a:noFill/>
              <a:ln w="0">
                <a:solidFill>
                  <a:schemeClr val="bg1">
                    <a:lumMod val="75000"/>
                    <a:alpha val="50000"/>
                  </a:schemeClr>
                </a:soli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43" name="Freeform 731">
                <a:extLst>
                  <a:ext uri="{FF2B5EF4-FFF2-40B4-BE49-F238E27FC236}">
                    <a16:creationId xmlns="" xmlns:a16="http://schemas.microsoft.com/office/drawing/2014/main" id="{4DB3888B-8B89-4C1A-A724-4F1F9C27F450}"/>
                  </a:ext>
                </a:extLst>
              </p:cNvPr>
              <p:cNvSpPr>
                <a:spLocks/>
              </p:cNvSpPr>
              <p:nvPr userDrawn="1"/>
            </p:nvSpPr>
            <p:spPr bwMode="auto">
              <a:xfrm>
                <a:off x="5517989" y="4354526"/>
                <a:ext cx="1288064" cy="306057"/>
              </a:xfrm>
              <a:custGeom>
                <a:avLst/>
                <a:gdLst>
                  <a:gd name="T0" fmla="*/ 0 w 1473"/>
                  <a:gd name="T1" fmla="*/ 49 h 350"/>
                  <a:gd name="T2" fmla="*/ 783 w 1473"/>
                  <a:gd name="T3" fmla="*/ 350 h 350"/>
                  <a:gd name="T4" fmla="*/ 1473 w 1473"/>
                  <a:gd name="T5" fmla="*/ 0 h 350"/>
                  <a:gd name="T6" fmla="*/ 1348 w 1473"/>
                  <a:gd name="T7" fmla="*/ 303 h 350"/>
                </a:gdLst>
                <a:ahLst/>
                <a:cxnLst>
                  <a:cxn ang="0">
                    <a:pos x="T0" y="T1"/>
                  </a:cxn>
                  <a:cxn ang="0">
                    <a:pos x="T2" y="T3"/>
                  </a:cxn>
                  <a:cxn ang="0">
                    <a:pos x="T4" y="T5"/>
                  </a:cxn>
                  <a:cxn ang="0">
                    <a:pos x="T6" y="T7"/>
                  </a:cxn>
                </a:cxnLst>
                <a:rect l="0" t="0" r="r" b="b"/>
                <a:pathLst>
                  <a:path w="1473" h="350">
                    <a:moveTo>
                      <a:pt x="0" y="49"/>
                    </a:moveTo>
                    <a:lnTo>
                      <a:pt x="783" y="350"/>
                    </a:lnTo>
                    <a:lnTo>
                      <a:pt x="1473" y="0"/>
                    </a:lnTo>
                    <a:lnTo>
                      <a:pt x="1348" y="303"/>
                    </a:lnTo>
                  </a:path>
                </a:pathLst>
              </a:custGeom>
              <a:noFill/>
              <a:ln w="0">
                <a:solidFill>
                  <a:schemeClr val="bg1">
                    <a:lumMod val="75000"/>
                    <a:alpha val="50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44" name="Line 732">
                <a:extLst>
                  <a:ext uri="{FF2B5EF4-FFF2-40B4-BE49-F238E27FC236}">
                    <a16:creationId xmlns="" xmlns:a16="http://schemas.microsoft.com/office/drawing/2014/main" id="{C894E72B-9A40-45B9-8FA2-2489BFFE985C}"/>
                  </a:ext>
                </a:extLst>
              </p:cNvPr>
              <p:cNvSpPr>
                <a:spLocks noChangeShapeType="1"/>
              </p:cNvSpPr>
              <p:nvPr userDrawn="1"/>
            </p:nvSpPr>
            <p:spPr bwMode="auto">
              <a:xfrm>
                <a:off x="6299747" y="3188012"/>
                <a:ext cx="500185" cy="482696"/>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45" name="Line 733">
                <a:extLst>
                  <a:ext uri="{FF2B5EF4-FFF2-40B4-BE49-F238E27FC236}">
                    <a16:creationId xmlns="" xmlns:a16="http://schemas.microsoft.com/office/drawing/2014/main" id="{15A68469-FF26-4CB1-827A-A9E93E5777B9}"/>
                  </a:ext>
                </a:extLst>
              </p:cNvPr>
              <p:cNvSpPr>
                <a:spLocks noChangeShapeType="1"/>
              </p:cNvSpPr>
              <p:nvPr userDrawn="1"/>
            </p:nvSpPr>
            <p:spPr bwMode="auto">
              <a:xfrm>
                <a:off x="5507496" y="2989512"/>
                <a:ext cx="792251" cy="198500"/>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grpSp>
        <p:sp>
          <p:nvSpPr>
            <p:cNvPr id="11" name="TextBox 128">
              <a:extLst>
                <a:ext uri="{FF2B5EF4-FFF2-40B4-BE49-F238E27FC236}">
                  <a16:creationId xmlns="" xmlns:a16="http://schemas.microsoft.com/office/drawing/2014/main" id="{F9838429-B90C-469F-9F71-AC3DB0F85AB8}"/>
                </a:ext>
              </a:extLst>
            </p:cNvPr>
            <p:cNvSpPr txBox="1"/>
            <p:nvPr/>
          </p:nvSpPr>
          <p:spPr>
            <a:xfrm>
              <a:off x="5089515" y="3303089"/>
              <a:ext cx="1950720" cy="803848"/>
            </a:xfrm>
            <a:prstGeom prst="rect">
              <a:avLst/>
            </a:prstGeom>
          </p:spPr>
          <p:txBody>
            <a:bodyPr wrap="square" rtlCol="0">
              <a:spAutoFit/>
            </a:bodyPr>
            <a:lstStyle/>
            <a:p>
              <a:pPr algn="ctr">
                <a:lnSpc>
                  <a:spcPct val="125000"/>
                </a:lnSpc>
                <a:buClr>
                  <a:schemeClr val="tx1">
                    <a:lumMod val="85000"/>
                    <a:lumOff val="15000"/>
                  </a:schemeClr>
                </a:buClr>
                <a:buSzPct val="105000"/>
              </a:pPr>
              <a:r>
                <a:rPr lang="zh-CN" altLang="en-US" sz="5400" dirty="0">
                  <a:solidFill>
                    <a:schemeClr val="bg1"/>
                  </a:solidFill>
                  <a:latin typeface="思源黑体 CN Bold" panose="020B0800000000000000" pitchFamily="34" charset="-122"/>
                  <a:ea typeface="思源黑体 CN Bold" panose="020B0800000000000000" pitchFamily="34" charset="-122"/>
                </a:rPr>
                <a:t>互联网</a:t>
              </a:r>
            </a:p>
          </p:txBody>
        </p:sp>
      </p:grpSp>
      <p:grpSp>
        <p:nvGrpSpPr>
          <p:cNvPr id="59" name="组合 58">
            <a:extLst>
              <a:ext uri="{FF2B5EF4-FFF2-40B4-BE49-F238E27FC236}">
                <a16:creationId xmlns="" xmlns:a16="http://schemas.microsoft.com/office/drawing/2014/main" id="{2D5EC132-8239-4538-9E06-C01102E72061}"/>
              </a:ext>
            </a:extLst>
          </p:cNvPr>
          <p:cNvGrpSpPr/>
          <p:nvPr/>
        </p:nvGrpSpPr>
        <p:grpSpPr>
          <a:xfrm>
            <a:off x="3054635" y="2446266"/>
            <a:ext cx="804661" cy="805334"/>
            <a:chOff x="3590168" y="3329234"/>
            <a:chExt cx="804661" cy="805334"/>
          </a:xfrm>
        </p:grpSpPr>
        <p:sp>
          <p:nvSpPr>
            <p:cNvPr id="60" name="Oval 32">
              <a:extLst>
                <a:ext uri="{FF2B5EF4-FFF2-40B4-BE49-F238E27FC236}">
                  <a16:creationId xmlns="" xmlns:a16="http://schemas.microsoft.com/office/drawing/2014/main" id="{6CFFF7FE-4D4B-4968-B88A-3CA63BBBE5D1}"/>
                </a:ext>
              </a:extLst>
            </p:cNvPr>
            <p:cNvSpPr>
              <a:spLocks noChangeAspect="1"/>
            </p:cNvSpPr>
            <p:nvPr/>
          </p:nvSpPr>
          <p:spPr>
            <a:xfrm>
              <a:off x="3590168" y="3329234"/>
              <a:ext cx="804661" cy="805334"/>
            </a:xfrm>
            <a:prstGeom prst="ellipse">
              <a:avLst/>
            </a:prstGeom>
            <a:gradFill flip="none" rotWithShape="1">
              <a:gsLst>
                <a:gs pos="87000">
                  <a:schemeClr val="accent6">
                    <a:alpha val="40000"/>
                  </a:schemeClr>
                </a:gs>
                <a:gs pos="0">
                  <a:schemeClr val="accent3">
                    <a:alpha val="78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61" name="Oval 33">
              <a:extLst>
                <a:ext uri="{FF2B5EF4-FFF2-40B4-BE49-F238E27FC236}">
                  <a16:creationId xmlns="" xmlns:a16="http://schemas.microsoft.com/office/drawing/2014/main" id="{838FB81F-5B3C-4E70-A20A-27112CFBD0AC}"/>
                </a:ext>
              </a:extLst>
            </p:cNvPr>
            <p:cNvSpPr>
              <a:spLocks noChangeAspect="1"/>
            </p:cNvSpPr>
            <p:nvPr/>
          </p:nvSpPr>
          <p:spPr>
            <a:xfrm>
              <a:off x="3683014" y="3396758"/>
              <a:ext cx="618970" cy="619488"/>
            </a:xfrm>
            <a:prstGeom prst="ellipse">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rPr>
                <a:t>1</a:t>
              </a:r>
            </a:p>
          </p:txBody>
        </p:sp>
      </p:grpSp>
      <p:grpSp>
        <p:nvGrpSpPr>
          <p:cNvPr id="62" name="组合 61">
            <a:extLst>
              <a:ext uri="{FF2B5EF4-FFF2-40B4-BE49-F238E27FC236}">
                <a16:creationId xmlns="" xmlns:a16="http://schemas.microsoft.com/office/drawing/2014/main" id="{50556EDF-BA5D-4328-B24E-4E2E2B4B3656}"/>
              </a:ext>
            </a:extLst>
          </p:cNvPr>
          <p:cNvGrpSpPr/>
          <p:nvPr/>
        </p:nvGrpSpPr>
        <p:grpSpPr>
          <a:xfrm>
            <a:off x="3054635" y="4333348"/>
            <a:ext cx="804661" cy="805334"/>
            <a:chOff x="3590168" y="3329234"/>
            <a:chExt cx="804661" cy="805334"/>
          </a:xfrm>
        </p:grpSpPr>
        <p:sp>
          <p:nvSpPr>
            <p:cNvPr id="63" name="Oval 32">
              <a:extLst>
                <a:ext uri="{FF2B5EF4-FFF2-40B4-BE49-F238E27FC236}">
                  <a16:creationId xmlns="" xmlns:a16="http://schemas.microsoft.com/office/drawing/2014/main" id="{7FE47F97-86D2-4775-BD51-C3D2EBBAF1B0}"/>
                </a:ext>
              </a:extLst>
            </p:cNvPr>
            <p:cNvSpPr>
              <a:spLocks noChangeAspect="1"/>
            </p:cNvSpPr>
            <p:nvPr/>
          </p:nvSpPr>
          <p:spPr>
            <a:xfrm>
              <a:off x="3590168" y="3329234"/>
              <a:ext cx="804661" cy="805334"/>
            </a:xfrm>
            <a:prstGeom prst="ellipse">
              <a:avLst/>
            </a:prstGeom>
            <a:gradFill flip="none" rotWithShape="1">
              <a:gsLst>
                <a:gs pos="87000">
                  <a:schemeClr val="accent6">
                    <a:alpha val="40000"/>
                  </a:schemeClr>
                </a:gs>
                <a:gs pos="0">
                  <a:schemeClr val="accent3">
                    <a:alpha val="78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64" name="Oval 33">
              <a:extLst>
                <a:ext uri="{FF2B5EF4-FFF2-40B4-BE49-F238E27FC236}">
                  <a16:creationId xmlns="" xmlns:a16="http://schemas.microsoft.com/office/drawing/2014/main" id="{6F718038-1E31-48A3-BFFA-A97E13C298E9}"/>
                </a:ext>
              </a:extLst>
            </p:cNvPr>
            <p:cNvSpPr>
              <a:spLocks noChangeAspect="1"/>
            </p:cNvSpPr>
            <p:nvPr/>
          </p:nvSpPr>
          <p:spPr>
            <a:xfrm>
              <a:off x="3683014" y="3396758"/>
              <a:ext cx="618970" cy="619488"/>
            </a:xfrm>
            <a:prstGeom prst="ellipse">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rPr>
                <a:t>4</a:t>
              </a:r>
            </a:p>
          </p:txBody>
        </p:sp>
      </p:grpSp>
      <p:grpSp>
        <p:nvGrpSpPr>
          <p:cNvPr id="65" name="组合 64">
            <a:extLst>
              <a:ext uri="{FF2B5EF4-FFF2-40B4-BE49-F238E27FC236}">
                <a16:creationId xmlns="" xmlns:a16="http://schemas.microsoft.com/office/drawing/2014/main" id="{94A90F99-6683-4D95-9505-0EED8A0378A0}"/>
              </a:ext>
            </a:extLst>
          </p:cNvPr>
          <p:cNvGrpSpPr/>
          <p:nvPr/>
        </p:nvGrpSpPr>
        <p:grpSpPr>
          <a:xfrm>
            <a:off x="8274966" y="2446266"/>
            <a:ext cx="804661" cy="805334"/>
            <a:chOff x="3590168" y="3329234"/>
            <a:chExt cx="804661" cy="805334"/>
          </a:xfrm>
        </p:grpSpPr>
        <p:sp>
          <p:nvSpPr>
            <p:cNvPr id="66" name="Oval 32">
              <a:extLst>
                <a:ext uri="{FF2B5EF4-FFF2-40B4-BE49-F238E27FC236}">
                  <a16:creationId xmlns="" xmlns:a16="http://schemas.microsoft.com/office/drawing/2014/main" id="{E29C10AB-BDBA-4522-A2C1-7AFF36E30DF1}"/>
                </a:ext>
              </a:extLst>
            </p:cNvPr>
            <p:cNvSpPr>
              <a:spLocks noChangeAspect="1"/>
            </p:cNvSpPr>
            <p:nvPr/>
          </p:nvSpPr>
          <p:spPr>
            <a:xfrm>
              <a:off x="3590168" y="3329234"/>
              <a:ext cx="804661" cy="805334"/>
            </a:xfrm>
            <a:prstGeom prst="ellipse">
              <a:avLst/>
            </a:prstGeom>
            <a:gradFill flip="none" rotWithShape="1">
              <a:gsLst>
                <a:gs pos="87000">
                  <a:schemeClr val="accent6">
                    <a:alpha val="40000"/>
                  </a:schemeClr>
                </a:gs>
                <a:gs pos="0">
                  <a:schemeClr val="accent3">
                    <a:alpha val="78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67" name="Oval 33">
              <a:extLst>
                <a:ext uri="{FF2B5EF4-FFF2-40B4-BE49-F238E27FC236}">
                  <a16:creationId xmlns="" xmlns:a16="http://schemas.microsoft.com/office/drawing/2014/main" id="{E865B2BE-ED78-4837-8D59-895812C4E885}"/>
                </a:ext>
              </a:extLst>
            </p:cNvPr>
            <p:cNvSpPr>
              <a:spLocks noChangeAspect="1"/>
            </p:cNvSpPr>
            <p:nvPr/>
          </p:nvSpPr>
          <p:spPr>
            <a:xfrm>
              <a:off x="3683014" y="3396758"/>
              <a:ext cx="618970" cy="619488"/>
            </a:xfrm>
            <a:prstGeom prst="ellipse">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rPr>
                <a:t>2</a:t>
              </a:r>
            </a:p>
          </p:txBody>
        </p:sp>
      </p:grpSp>
      <p:grpSp>
        <p:nvGrpSpPr>
          <p:cNvPr id="68" name="组合 67">
            <a:extLst>
              <a:ext uri="{FF2B5EF4-FFF2-40B4-BE49-F238E27FC236}">
                <a16:creationId xmlns="" xmlns:a16="http://schemas.microsoft.com/office/drawing/2014/main" id="{C89042E2-D4C5-472D-AFC9-F6E4011690F3}"/>
              </a:ext>
            </a:extLst>
          </p:cNvPr>
          <p:cNvGrpSpPr/>
          <p:nvPr/>
        </p:nvGrpSpPr>
        <p:grpSpPr>
          <a:xfrm>
            <a:off x="8274966" y="4333348"/>
            <a:ext cx="804661" cy="805334"/>
            <a:chOff x="3590168" y="3329234"/>
            <a:chExt cx="804661" cy="805334"/>
          </a:xfrm>
        </p:grpSpPr>
        <p:sp>
          <p:nvSpPr>
            <p:cNvPr id="69" name="Oval 32">
              <a:extLst>
                <a:ext uri="{FF2B5EF4-FFF2-40B4-BE49-F238E27FC236}">
                  <a16:creationId xmlns="" xmlns:a16="http://schemas.microsoft.com/office/drawing/2014/main" id="{46941A74-44C2-4A3C-B46B-9C712B9C02EF}"/>
                </a:ext>
              </a:extLst>
            </p:cNvPr>
            <p:cNvSpPr>
              <a:spLocks noChangeAspect="1"/>
            </p:cNvSpPr>
            <p:nvPr/>
          </p:nvSpPr>
          <p:spPr>
            <a:xfrm>
              <a:off x="3590168" y="3329234"/>
              <a:ext cx="804661" cy="805334"/>
            </a:xfrm>
            <a:prstGeom prst="ellipse">
              <a:avLst/>
            </a:prstGeom>
            <a:gradFill flip="none" rotWithShape="1">
              <a:gsLst>
                <a:gs pos="87000">
                  <a:schemeClr val="accent6">
                    <a:alpha val="40000"/>
                  </a:schemeClr>
                </a:gs>
                <a:gs pos="0">
                  <a:schemeClr val="accent3">
                    <a:alpha val="78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70" name="Oval 33">
              <a:extLst>
                <a:ext uri="{FF2B5EF4-FFF2-40B4-BE49-F238E27FC236}">
                  <a16:creationId xmlns="" xmlns:a16="http://schemas.microsoft.com/office/drawing/2014/main" id="{EF6DC829-C891-4E47-8E05-CAF33CEB2F92}"/>
                </a:ext>
              </a:extLst>
            </p:cNvPr>
            <p:cNvSpPr>
              <a:spLocks noChangeAspect="1"/>
            </p:cNvSpPr>
            <p:nvPr/>
          </p:nvSpPr>
          <p:spPr>
            <a:xfrm>
              <a:off x="3683014" y="3396758"/>
              <a:ext cx="618970" cy="619488"/>
            </a:xfrm>
            <a:prstGeom prst="ellipse">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rPr>
                <a:t>3</a:t>
              </a:r>
            </a:p>
          </p:txBody>
        </p:sp>
      </p:grpSp>
      <p:sp>
        <p:nvSpPr>
          <p:cNvPr id="71" name="矩形 70">
            <a:extLst>
              <a:ext uri="{FF2B5EF4-FFF2-40B4-BE49-F238E27FC236}">
                <a16:creationId xmlns="" xmlns:a16="http://schemas.microsoft.com/office/drawing/2014/main" id="{D86118CA-B46C-498D-AE8A-C85481231D53}"/>
              </a:ext>
            </a:extLst>
          </p:cNvPr>
          <p:cNvSpPr/>
          <p:nvPr/>
        </p:nvSpPr>
        <p:spPr>
          <a:xfrm>
            <a:off x="1611361" y="2586934"/>
            <a:ext cx="1261884" cy="523220"/>
          </a:xfrm>
          <a:prstGeom prst="rect">
            <a:avLst/>
          </a:prstGeom>
        </p:spPr>
        <p:txBody>
          <a:bodyPr wrap="none">
            <a:spAutoFit/>
          </a:bodyPr>
          <a:lstStyle/>
          <a:p>
            <a:r>
              <a:rPr lang="zh-CN" altLang="en-US" sz="2800" dirty="0">
                <a:solidFill>
                  <a:schemeClr val="bg1"/>
                </a:solidFill>
                <a:latin typeface="思源黑体 CN Bold" panose="020B0800000000000000" pitchFamily="34" charset="-122"/>
                <a:ea typeface="思源黑体 CN Bold" panose="020B0800000000000000" pitchFamily="34" charset="-122"/>
              </a:rPr>
              <a:t>零售业</a:t>
            </a:r>
          </a:p>
        </p:txBody>
      </p:sp>
      <p:sp>
        <p:nvSpPr>
          <p:cNvPr id="72" name="矩形 71">
            <a:extLst>
              <a:ext uri="{FF2B5EF4-FFF2-40B4-BE49-F238E27FC236}">
                <a16:creationId xmlns="" xmlns:a16="http://schemas.microsoft.com/office/drawing/2014/main" id="{A8B33428-2C19-4579-9C4F-812B63175150}"/>
              </a:ext>
            </a:extLst>
          </p:cNvPr>
          <p:cNvSpPr/>
          <p:nvPr/>
        </p:nvSpPr>
        <p:spPr>
          <a:xfrm>
            <a:off x="1611361" y="4474405"/>
            <a:ext cx="902811" cy="523220"/>
          </a:xfrm>
          <a:prstGeom prst="rect">
            <a:avLst/>
          </a:prstGeom>
        </p:spPr>
        <p:txBody>
          <a:bodyPr wrap="none">
            <a:spAutoFit/>
          </a:bodyPr>
          <a:lstStyle/>
          <a:p>
            <a:r>
              <a:rPr lang="zh-CN" altLang="en-US" sz="2800" dirty="0">
                <a:solidFill>
                  <a:schemeClr val="bg1"/>
                </a:solidFill>
                <a:latin typeface="思源黑体 CN Bold" panose="020B0800000000000000" pitchFamily="34" charset="-122"/>
                <a:ea typeface="思源黑体 CN Bold" panose="020B0800000000000000" pitchFamily="34" charset="-122"/>
              </a:rPr>
              <a:t>教育</a:t>
            </a:r>
          </a:p>
        </p:txBody>
      </p:sp>
      <p:sp>
        <p:nvSpPr>
          <p:cNvPr id="73" name="矩形 72">
            <a:extLst>
              <a:ext uri="{FF2B5EF4-FFF2-40B4-BE49-F238E27FC236}">
                <a16:creationId xmlns="" xmlns:a16="http://schemas.microsoft.com/office/drawing/2014/main" id="{CE553F58-887C-4F5A-9C63-2C022C17D2E4}"/>
              </a:ext>
            </a:extLst>
          </p:cNvPr>
          <p:cNvSpPr/>
          <p:nvPr/>
        </p:nvSpPr>
        <p:spPr>
          <a:xfrm>
            <a:off x="9318755" y="2586934"/>
            <a:ext cx="902811" cy="523220"/>
          </a:xfrm>
          <a:prstGeom prst="rect">
            <a:avLst/>
          </a:prstGeom>
        </p:spPr>
        <p:txBody>
          <a:bodyPr wrap="none">
            <a:spAutoFit/>
          </a:bodyPr>
          <a:lstStyle/>
          <a:p>
            <a:r>
              <a:rPr lang="zh-CN" altLang="en-US" sz="2800" dirty="0">
                <a:solidFill>
                  <a:schemeClr val="accent3"/>
                </a:solidFill>
                <a:latin typeface="思源黑体 CN Bold" panose="020B0800000000000000" pitchFamily="34" charset="-122"/>
                <a:ea typeface="思源黑体 CN Bold" panose="020B0800000000000000" pitchFamily="34" charset="-122"/>
              </a:rPr>
              <a:t>金融</a:t>
            </a:r>
          </a:p>
        </p:txBody>
      </p:sp>
      <p:sp>
        <p:nvSpPr>
          <p:cNvPr id="74" name="矩形 73">
            <a:extLst>
              <a:ext uri="{FF2B5EF4-FFF2-40B4-BE49-F238E27FC236}">
                <a16:creationId xmlns="" xmlns:a16="http://schemas.microsoft.com/office/drawing/2014/main" id="{367BF775-8ED9-4D72-8659-C60190769D2D}"/>
              </a:ext>
            </a:extLst>
          </p:cNvPr>
          <p:cNvSpPr/>
          <p:nvPr/>
        </p:nvSpPr>
        <p:spPr>
          <a:xfrm>
            <a:off x="9318755" y="4474405"/>
            <a:ext cx="902811" cy="523220"/>
          </a:xfrm>
          <a:prstGeom prst="rect">
            <a:avLst/>
          </a:prstGeom>
        </p:spPr>
        <p:txBody>
          <a:bodyPr wrap="none">
            <a:spAutoFit/>
          </a:bodyPr>
          <a:lstStyle/>
          <a:p>
            <a:r>
              <a:rPr lang="zh-CN" altLang="en-US" sz="2800" dirty="0">
                <a:solidFill>
                  <a:schemeClr val="bg1"/>
                </a:solidFill>
                <a:latin typeface="思源黑体 CN Bold" panose="020B0800000000000000" pitchFamily="34" charset="-122"/>
                <a:ea typeface="思源黑体 CN Bold" panose="020B0800000000000000" pitchFamily="34" charset="-122"/>
              </a:rPr>
              <a:t>制造</a:t>
            </a:r>
          </a:p>
        </p:txBody>
      </p:sp>
    </p:spTree>
    <p:extLst>
      <p:ext uri="{BB962C8B-B14F-4D97-AF65-F5344CB8AC3E}">
        <p14:creationId xmlns:p14="http://schemas.microsoft.com/office/powerpoint/2010/main" val="1197515522"/>
      </p:ext>
    </p:extLst>
  </p:cSld>
  <p:clrMapOvr>
    <a:masterClrMapping/>
  </p:clrMapOvr>
  <mc:AlternateContent xmlns:mc="http://schemas.openxmlformats.org/markup-compatibility/2006" xmlns:p14="http://schemas.microsoft.com/office/powerpoint/2010/main">
    <mc:Choice Requires="p14">
      <p:transition spd="slow" p14:dur="1500" advTm="3900">
        <p:random/>
      </p:transition>
    </mc:Choice>
    <mc:Fallback xmlns="">
      <p:transition spd="slow" advTm="39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strVal val="(6*min(max(#ppt_w*#ppt_h,.3),1)-7.4)/-.7*#ppt_w"/>
                                          </p:val>
                                        </p:tav>
                                        <p:tav tm="100000">
                                          <p:val>
                                            <p:strVal val="#ppt_w"/>
                                          </p:val>
                                        </p:tav>
                                      </p:tavLst>
                                    </p:anim>
                                    <p:anim calcmode="lin" valueType="num">
                                      <p:cBhvr>
                                        <p:cTn id="8" dur="500" fill="hold"/>
                                        <p:tgtEl>
                                          <p:spTgt spid="8"/>
                                        </p:tgtEl>
                                        <p:attrNameLst>
                                          <p:attrName>ppt_h</p:attrName>
                                        </p:attrNameLst>
                                      </p:cBhvr>
                                      <p:tavLst>
                                        <p:tav tm="0">
                                          <p:val>
                                            <p:strVal val="(6*min(max(#ppt_w*#ppt_h,.3),1)-7.4)/-.7*#ppt_h"/>
                                          </p:val>
                                        </p:tav>
                                        <p:tav tm="100000">
                                          <p:val>
                                            <p:strVal val="#ppt_h"/>
                                          </p:val>
                                        </p:tav>
                                      </p:tavLst>
                                    </p:anim>
                                    <p:anim calcmode="lin" valueType="num">
                                      <p:cBhvr>
                                        <p:cTn id="9" dur="500" fill="hold"/>
                                        <p:tgtEl>
                                          <p:spTgt spid="8"/>
                                        </p:tgtEl>
                                        <p:attrNameLst>
                                          <p:attrName>ppt_x</p:attrName>
                                        </p:attrNameLst>
                                      </p:cBhvr>
                                      <p:tavLst>
                                        <p:tav tm="0">
                                          <p:val>
                                            <p:fltVal val="0.5"/>
                                          </p:val>
                                        </p:tav>
                                        <p:tav tm="100000">
                                          <p:val>
                                            <p:strVal val="#ppt_x"/>
                                          </p:val>
                                        </p:tav>
                                      </p:tavLst>
                                    </p:anim>
                                    <p:anim calcmode="lin" valueType="num">
                                      <p:cBhvr>
                                        <p:cTn id="10" dur="500" fill="hold"/>
                                        <p:tgtEl>
                                          <p:spTgt spid="8"/>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6" presetClass="entr" presetSubtype="32" fill="hold" nodeType="afterEffect">
                                  <p:stCondLst>
                                    <p:cond delay="0"/>
                                  </p:stCondLst>
                                  <p:childTnLst>
                                    <p:set>
                                      <p:cBhvr>
                                        <p:cTn id="13" dur="1" fill="hold">
                                          <p:stCondLst>
                                            <p:cond delay="0"/>
                                          </p:stCondLst>
                                        </p:cTn>
                                        <p:tgtEl>
                                          <p:spTgt spid="59"/>
                                        </p:tgtEl>
                                        <p:attrNameLst>
                                          <p:attrName>style.visibility</p:attrName>
                                        </p:attrNameLst>
                                      </p:cBhvr>
                                      <p:to>
                                        <p:strVal val="visible"/>
                                      </p:to>
                                    </p:set>
                                    <p:animEffect transition="in" filter="circle(out)">
                                      <p:cBhvr>
                                        <p:cTn id="14" dur="600"/>
                                        <p:tgtEl>
                                          <p:spTgt spid="59"/>
                                        </p:tgtEl>
                                      </p:cBhvr>
                                    </p:animEffect>
                                  </p:childTnLst>
                                </p:cTn>
                              </p:par>
                            </p:childTnLst>
                          </p:cTn>
                        </p:par>
                        <p:par>
                          <p:cTn id="15" fill="hold">
                            <p:stCondLst>
                              <p:cond delay="1100"/>
                            </p:stCondLst>
                            <p:childTnLst>
                              <p:par>
                                <p:cTn id="16" presetID="6" presetClass="entr" presetSubtype="32" fill="hold" nodeType="afterEffect">
                                  <p:stCondLst>
                                    <p:cond delay="0"/>
                                  </p:stCondLst>
                                  <p:childTnLst>
                                    <p:set>
                                      <p:cBhvr>
                                        <p:cTn id="17" dur="1" fill="hold">
                                          <p:stCondLst>
                                            <p:cond delay="0"/>
                                          </p:stCondLst>
                                        </p:cTn>
                                        <p:tgtEl>
                                          <p:spTgt spid="65"/>
                                        </p:tgtEl>
                                        <p:attrNameLst>
                                          <p:attrName>style.visibility</p:attrName>
                                        </p:attrNameLst>
                                      </p:cBhvr>
                                      <p:to>
                                        <p:strVal val="visible"/>
                                      </p:to>
                                    </p:set>
                                    <p:animEffect transition="in" filter="circle(out)">
                                      <p:cBhvr>
                                        <p:cTn id="18" dur="600"/>
                                        <p:tgtEl>
                                          <p:spTgt spid="65"/>
                                        </p:tgtEl>
                                      </p:cBhvr>
                                    </p:animEffect>
                                  </p:childTnLst>
                                </p:cTn>
                              </p:par>
                            </p:childTnLst>
                          </p:cTn>
                        </p:par>
                        <p:par>
                          <p:cTn id="19" fill="hold">
                            <p:stCondLst>
                              <p:cond delay="1700"/>
                            </p:stCondLst>
                            <p:childTnLst>
                              <p:par>
                                <p:cTn id="20" presetID="6" presetClass="entr" presetSubtype="32" fill="hold" nodeType="afterEffect">
                                  <p:stCondLst>
                                    <p:cond delay="0"/>
                                  </p:stCondLst>
                                  <p:childTnLst>
                                    <p:set>
                                      <p:cBhvr>
                                        <p:cTn id="21" dur="1" fill="hold">
                                          <p:stCondLst>
                                            <p:cond delay="0"/>
                                          </p:stCondLst>
                                        </p:cTn>
                                        <p:tgtEl>
                                          <p:spTgt spid="68"/>
                                        </p:tgtEl>
                                        <p:attrNameLst>
                                          <p:attrName>style.visibility</p:attrName>
                                        </p:attrNameLst>
                                      </p:cBhvr>
                                      <p:to>
                                        <p:strVal val="visible"/>
                                      </p:to>
                                    </p:set>
                                    <p:animEffect transition="in" filter="circle(out)">
                                      <p:cBhvr>
                                        <p:cTn id="22" dur="600"/>
                                        <p:tgtEl>
                                          <p:spTgt spid="68"/>
                                        </p:tgtEl>
                                      </p:cBhvr>
                                    </p:animEffect>
                                  </p:childTnLst>
                                </p:cTn>
                              </p:par>
                            </p:childTnLst>
                          </p:cTn>
                        </p:par>
                        <p:par>
                          <p:cTn id="23" fill="hold">
                            <p:stCondLst>
                              <p:cond delay="2300"/>
                            </p:stCondLst>
                            <p:childTnLst>
                              <p:par>
                                <p:cTn id="24" presetID="6" presetClass="entr" presetSubtype="32" fill="hold" nodeType="afterEffect">
                                  <p:stCondLst>
                                    <p:cond delay="0"/>
                                  </p:stCondLst>
                                  <p:childTnLst>
                                    <p:set>
                                      <p:cBhvr>
                                        <p:cTn id="25" dur="1" fill="hold">
                                          <p:stCondLst>
                                            <p:cond delay="0"/>
                                          </p:stCondLst>
                                        </p:cTn>
                                        <p:tgtEl>
                                          <p:spTgt spid="62"/>
                                        </p:tgtEl>
                                        <p:attrNameLst>
                                          <p:attrName>style.visibility</p:attrName>
                                        </p:attrNameLst>
                                      </p:cBhvr>
                                      <p:to>
                                        <p:strVal val="visible"/>
                                      </p:to>
                                    </p:set>
                                    <p:animEffect transition="in" filter="circle(out)">
                                      <p:cBhvr>
                                        <p:cTn id="26" dur="600"/>
                                        <p:tgtEl>
                                          <p:spTgt spid="62"/>
                                        </p:tgtEl>
                                      </p:cBhvr>
                                    </p:animEffect>
                                  </p:childTnLst>
                                </p:cTn>
                              </p:par>
                            </p:childTnLst>
                          </p:cTn>
                        </p:par>
                        <p:par>
                          <p:cTn id="27" fill="hold">
                            <p:stCondLst>
                              <p:cond delay="2900"/>
                            </p:stCondLst>
                            <p:childTnLst>
                              <p:par>
                                <p:cTn id="28" presetID="2" presetClass="entr" presetSubtype="8" fill="hold" grpId="0" nodeType="afterEffect">
                                  <p:stCondLst>
                                    <p:cond delay="0"/>
                                  </p:stCondLst>
                                  <p:childTnLst>
                                    <p:set>
                                      <p:cBhvr>
                                        <p:cTn id="29" dur="1" fill="hold">
                                          <p:stCondLst>
                                            <p:cond delay="0"/>
                                          </p:stCondLst>
                                        </p:cTn>
                                        <p:tgtEl>
                                          <p:spTgt spid="71"/>
                                        </p:tgtEl>
                                        <p:attrNameLst>
                                          <p:attrName>style.visibility</p:attrName>
                                        </p:attrNameLst>
                                      </p:cBhvr>
                                      <p:to>
                                        <p:strVal val="visible"/>
                                      </p:to>
                                    </p:set>
                                    <p:anim calcmode="lin" valueType="num">
                                      <p:cBhvr additive="base">
                                        <p:cTn id="30" dur="500" fill="hold"/>
                                        <p:tgtEl>
                                          <p:spTgt spid="71"/>
                                        </p:tgtEl>
                                        <p:attrNameLst>
                                          <p:attrName>ppt_x</p:attrName>
                                        </p:attrNameLst>
                                      </p:cBhvr>
                                      <p:tavLst>
                                        <p:tav tm="0">
                                          <p:val>
                                            <p:strVal val="0-#ppt_w/2"/>
                                          </p:val>
                                        </p:tav>
                                        <p:tav tm="100000">
                                          <p:val>
                                            <p:strVal val="#ppt_x"/>
                                          </p:val>
                                        </p:tav>
                                      </p:tavLst>
                                    </p:anim>
                                    <p:anim calcmode="lin" valueType="num">
                                      <p:cBhvr additive="base">
                                        <p:cTn id="31" dur="500" fill="hold"/>
                                        <p:tgtEl>
                                          <p:spTgt spid="71"/>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0"/>
                                  </p:stCondLst>
                                  <p:childTnLst>
                                    <p:set>
                                      <p:cBhvr>
                                        <p:cTn id="33" dur="1" fill="hold">
                                          <p:stCondLst>
                                            <p:cond delay="0"/>
                                          </p:stCondLst>
                                        </p:cTn>
                                        <p:tgtEl>
                                          <p:spTgt spid="72"/>
                                        </p:tgtEl>
                                        <p:attrNameLst>
                                          <p:attrName>style.visibility</p:attrName>
                                        </p:attrNameLst>
                                      </p:cBhvr>
                                      <p:to>
                                        <p:strVal val="visible"/>
                                      </p:to>
                                    </p:set>
                                    <p:anim calcmode="lin" valueType="num">
                                      <p:cBhvr additive="base">
                                        <p:cTn id="34" dur="500" fill="hold"/>
                                        <p:tgtEl>
                                          <p:spTgt spid="72"/>
                                        </p:tgtEl>
                                        <p:attrNameLst>
                                          <p:attrName>ppt_x</p:attrName>
                                        </p:attrNameLst>
                                      </p:cBhvr>
                                      <p:tavLst>
                                        <p:tav tm="0">
                                          <p:val>
                                            <p:strVal val="0-#ppt_w/2"/>
                                          </p:val>
                                        </p:tav>
                                        <p:tav tm="100000">
                                          <p:val>
                                            <p:strVal val="#ppt_x"/>
                                          </p:val>
                                        </p:tav>
                                      </p:tavLst>
                                    </p:anim>
                                    <p:anim calcmode="lin" valueType="num">
                                      <p:cBhvr additive="base">
                                        <p:cTn id="35" dur="500" fill="hold"/>
                                        <p:tgtEl>
                                          <p:spTgt spid="72"/>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73"/>
                                        </p:tgtEl>
                                        <p:attrNameLst>
                                          <p:attrName>style.visibility</p:attrName>
                                        </p:attrNameLst>
                                      </p:cBhvr>
                                      <p:to>
                                        <p:strVal val="visible"/>
                                      </p:to>
                                    </p:set>
                                    <p:anim calcmode="lin" valueType="num">
                                      <p:cBhvr additive="base">
                                        <p:cTn id="38" dur="500" fill="hold"/>
                                        <p:tgtEl>
                                          <p:spTgt spid="73"/>
                                        </p:tgtEl>
                                        <p:attrNameLst>
                                          <p:attrName>ppt_x</p:attrName>
                                        </p:attrNameLst>
                                      </p:cBhvr>
                                      <p:tavLst>
                                        <p:tav tm="0">
                                          <p:val>
                                            <p:strVal val="1+#ppt_w/2"/>
                                          </p:val>
                                        </p:tav>
                                        <p:tav tm="100000">
                                          <p:val>
                                            <p:strVal val="#ppt_x"/>
                                          </p:val>
                                        </p:tav>
                                      </p:tavLst>
                                    </p:anim>
                                    <p:anim calcmode="lin" valueType="num">
                                      <p:cBhvr additive="base">
                                        <p:cTn id="39" dur="500" fill="hold"/>
                                        <p:tgtEl>
                                          <p:spTgt spid="73"/>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0"/>
                                  </p:stCondLst>
                                  <p:childTnLst>
                                    <p:set>
                                      <p:cBhvr>
                                        <p:cTn id="41" dur="1" fill="hold">
                                          <p:stCondLst>
                                            <p:cond delay="0"/>
                                          </p:stCondLst>
                                        </p:cTn>
                                        <p:tgtEl>
                                          <p:spTgt spid="74"/>
                                        </p:tgtEl>
                                        <p:attrNameLst>
                                          <p:attrName>style.visibility</p:attrName>
                                        </p:attrNameLst>
                                      </p:cBhvr>
                                      <p:to>
                                        <p:strVal val="visible"/>
                                      </p:to>
                                    </p:set>
                                    <p:anim calcmode="lin" valueType="num">
                                      <p:cBhvr additive="base">
                                        <p:cTn id="42" dur="500" fill="hold"/>
                                        <p:tgtEl>
                                          <p:spTgt spid="74"/>
                                        </p:tgtEl>
                                        <p:attrNameLst>
                                          <p:attrName>ppt_x</p:attrName>
                                        </p:attrNameLst>
                                      </p:cBhvr>
                                      <p:tavLst>
                                        <p:tav tm="0">
                                          <p:val>
                                            <p:strVal val="1+#ppt_w/2"/>
                                          </p:val>
                                        </p:tav>
                                        <p:tav tm="100000">
                                          <p:val>
                                            <p:strVal val="#ppt_x"/>
                                          </p:val>
                                        </p:tav>
                                      </p:tavLst>
                                    </p:anim>
                                    <p:anim calcmode="lin" valueType="num">
                                      <p:cBhvr additive="base">
                                        <p:cTn id="43" dur="500" fill="hold"/>
                                        <p:tgtEl>
                                          <p:spTgt spid="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72" grpId="0"/>
      <p:bldP spid="73" grpId="0"/>
      <p:bldP spid="7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D695A36F-65DE-4BA0-B27D-38DF64854EAF}"/>
              </a:ext>
            </a:extLst>
          </p:cNvPr>
          <p:cNvGrpSpPr/>
          <p:nvPr/>
        </p:nvGrpSpPr>
        <p:grpSpPr>
          <a:xfrm>
            <a:off x="3613427" y="282265"/>
            <a:ext cx="4965147" cy="609273"/>
            <a:chOff x="3613427" y="282265"/>
            <a:chExt cx="4965147" cy="609273"/>
          </a:xfrm>
        </p:grpSpPr>
        <p:pic>
          <p:nvPicPr>
            <p:cNvPr id="3" name="图片 2">
              <a:extLst>
                <a:ext uri="{FF2B5EF4-FFF2-40B4-BE49-F238E27FC236}">
                  <a16:creationId xmlns="" xmlns:a16="http://schemas.microsoft.com/office/drawing/2014/main" id="{4312625C-EC29-4849-86F1-F33EAD8EA86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flipV="1">
              <a:off x="3737908" y="282265"/>
              <a:ext cx="4716185" cy="609273"/>
            </a:xfrm>
            <a:prstGeom prst="rect">
              <a:avLst/>
            </a:prstGeom>
          </p:spPr>
        </p:pic>
        <p:sp>
          <p:nvSpPr>
            <p:cNvPr id="4" name="文本框 3">
              <a:extLst>
                <a:ext uri="{FF2B5EF4-FFF2-40B4-BE49-F238E27FC236}">
                  <a16:creationId xmlns="" xmlns:a16="http://schemas.microsoft.com/office/drawing/2014/main" id="{E00C5390-4740-4143-A265-94D6739F671B}"/>
                </a:ext>
              </a:extLst>
            </p:cNvPr>
            <p:cNvSpPr txBox="1"/>
            <p:nvPr/>
          </p:nvSpPr>
          <p:spPr>
            <a:xfrm>
              <a:off x="3613427" y="356888"/>
              <a:ext cx="4965147" cy="461665"/>
            </a:xfrm>
            <a:prstGeom prst="rect">
              <a:avLst/>
            </a:prstGeom>
            <a:noFill/>
            <a:effectLst>
              <a:outerShdw blurRad="50800" dist="38100" dir="8100000" algn="tr" rotWithShape="0">
                <a:prstClr val="black">
                  <a:alpha val="40000"/>
                </a:prstClr>
              </a:outerShdw>
            </a:effectLst>
          </p:spPr>
          <p:txBody>
            <a:bodyPr wrap="square" rtlCol="0">
              <a:spAutoFit/>
            </a:bodyPr>
            <a:lstStyle/>
            <a:p>
              <a:pPr algn="ctr"/>
              <a:r>
                <a:rPr lang="zh-CN" altLang="en-US" sz="2400" b="1" dirty="0">
                  <a:solidFill>
                    <a:schemeClr val="bg1"/>
                  </a:solidFill>
                  <a:latin typeface="思源黑体 CN Bold" panose="020B0800000000000000" pitchFamily="34" charset="-122"/>
                  <a:ea typeface="思源黑体 CN Bold" panose="020B0800000000000000" pitchFamily="34" charset="-122"/>
                </a:rPr>
                <a:t>互联网＋金融</a:t>
              </a:r>
            </a:p>
          </p:txBody>
        </p:sp>
      </p:grpSp>
      <p:grpSp>
        <p:nvGrpSpPr>
          <p:cNvPr id="5" name="组合 4">
            <a:extLst>
              <a:ext uri="{FF2B5EF4-FFF2-40B4-BE49-F238E27FC236}">
                <a16:creationId xmlns="" xmlns:a16="http://schemas.microsoft.com/office/drawing/2014/main" id="{CB2F84BC-3B30-454E-BA16-10BCC7EFE25B}"/>
              </a:ext>
            </a:extLst>
          </p:cNvPr>
          <p:cNvGrpSpPr/>
          <p:nvPr/>
        </p:nvGrpSpPr>
        <p:grpSpPr>
          <a:xfrm>
            <a:off x="6802790" y="1760023"/>
            <a:ext cx="3337956" cy="3337954"/>
            <a:chOff x="1016850" y="2444588"/>
            <a:chExt cx="2437030" cy="2437028"/>
          </a:xfrm>
        </p:grpSpPr>
        <p:sp>
          <p:nvSpPr>
            <p:cNvPr id="6" name="椭圆 5">
              <a:extLst>
                <a:ext uri="{FF2B5EF4-FFF2-40B4-BE49-F238E27FC236}">
                  <a16:creationId xmlns="" xmlns:a16="http://schemas.microsoft.com/office/drawing/2014/main" id="{458D592D-1FDD-4A4E-8568-429CEF642941}"/>
                </a:ext>
              </a:extLst>
            </p:cNvPr>
            <p:cNvSpPr/>
            <p:nvPr/>
          </p:nvSpPr>
          <p:spPr>
            <a:xfrm>
              <a:off x="1016850" y="2444588"/>
              <a:ext cx="2437030" cy="2437028"/>
            </a:xfrm>
            <a:prstGeom prst="ellipse">
              <a:avLst/>
            </a:prstGeom>
            <a:gradFill flip="none" rotWithShape="1">
              <a:gsLst>
                <a:gs pos="65000">
                  <a:srgbClr val="01E2BC">
                    <a:alpha val="0"/>
                  </a:srgbClr>
                </a:gs>
                <a:gs pos="100000">
                  <a:srgbClr val="01E2BC"/>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PA-图片占位符 107">
              <a:extLst>
                <a:ext uri="{FF2B5EF4-FFF2-40B4-BE49-F238E27FC236}">
                  <a16:creationId xmlns="" xmlns:a16="http://schemas.microsoft.com/office/drawing/2014/main" id="{16C195CE-41BA-434E-BB4B-7D1B9CF40114}"/>
                </a:ext>
              </a:extLst>
            </p:cNvPr>
            <p:cNvSpPr/>
            <p:nvPr>
              <p:custDataLst>
                <p:tags r:id="rId3"/>
              </p:custDataLst>
            </p:nvPr>
          </p:nvSpPr>
          <p:spPr>
            <a:xfrm>
              <a:off x="1210821" y="2627060"/>
              <a:ext cx="2074083" cy="2074081"/>
            </a:xfrm>
            <a:prstGeom prst="ellipse">
              <a:avLst/>
            </a:prstGeom>
            <a:solidFill>
              <a:schemeClr val="accent3">
                <a:alpha val="13000"/>
              </a:schemeClr>
            </a:solidFill>
            <a:ln w="57150" cap="flat" cmpd="sng" algn="ctr">
              <a:noFill/>
              <a:prstDash val="solid"/>
              <a:miter lim="800000"/>
            </a:ln>
            <a:effectLst>
              <a:glow rad="38100">
                <a:schemeClr val="bg1">
                  <a:alpha val="13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a:extLst>
              <a:ext uri="{FF2B5EF4-FFF2-40B4-BE49-F238E27FC236}">
                <a16:creationId xmlns="" xmlns:a16="http://schemas.microsoft.com/office/drawing/2014/main" id="{7546BF40-3FDD-4CDC-A6CA-123263918354}"/>
              </a:ext>
            </a:extLst>
          </p:cNvPr>
          <p:cNvGrpSpPr/>
          <p:nvPr/>
        </p:nvGrpSpPr>
        <p:grpSpPr>
          <a:xfrm>
            <a:off x="2046049" y="1760023"/>
            <a:ext cx="3337956" cy="3337954"/>
            <a:chOff x="1016850" y="2444588"/>
            <a:chExt cx="2437030" cy="2437028"/>
          </a:xfrm>
        </p:grpSpPr>
        <p:sp>
          <p:nvSpPr>
            <p:cNvPr id="9" name="椭圆 8">
              <a:extLst>
                <a:ext uri="{FF2B5EF4-FFF2-40B4-BE49-F238E27FC236}">
                  <a16:creationId xmlns="" xmlns:a16="http://schemas.microsoft.com/office/drawing/2014/main" id="{BF98F5C1-42C3-4F56-8EED-53E4BB32AA7F}"/>
                </a:ext>
              </a:extLst>
            </p:cNvPr>
            <p:cNvSpPr/>
            <p:nvPr/>
          </p:nvSpPr>
          <p:spPr>
            <a:xfrm>
              <a:off x="1016850" y="2444588"/>
              <a:ext cx="2437030" cy="2437028"/>
            </a:xfrm>
            <a:prstGeom prst="ellipse">
              <a:avLst/>
            </a:prstGeom>
            <a:gradFill flip="none" rotWithShape="1">
              <a:gsLst>
                <a:gs pos="65000">
                  <a:srgbClr val="01E2BC">
                    <a:alpha val="0"/>
                  </a:srgbClr>
                </a:gs>
                <a:gs pos="100000">
                  <a:srgbClr val="01E2BC"/>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 name="PA-图片占位符 107">
              <a:extLst>
                <a:ext uri="{FF2B5EF4-FFF2-40B4-BE49-F238E27FC236}">
                  <a16:creationId xmlns="" xmlns:a16="http://schemas.microsoft.com/office/drawing/2014/main" id="{C9F5960D-35B9-42C5-A264-9AC02AF87BE4}"/>
                </a:ext>
              </a:extLst>
            </p:cNvPr>
            <p:cNvSpPr/>
            <p:nvPr>
              <p:custDataLst>
                <p:tags r:id="rId2"/>
              </p:custDataLst>
            </p:nvPr>
          </p:nvSpPr>
          <p:spPr>
            <a:xfrm>
              <a:off x="1210821" y="2627060"/>
              <a:ext cx="2074083" cy="2074081"/>
            </a:xfrm>
            <a:prstGeom prst="ellipse">
              <a:avLst/>
            </a:prstGeom>
            <a:solidFill>
              <a:schemeClr val="accent3">
                <a:alpha val="13000"/>
              </a:schemeClr>
            </a:solidFill>
            <a:ln w="57150" cap="flat" cmpd="sng" algn="ctr">
              <a:noFill/>
              <a:prstDash val="solid"/>
              <a:miter lim="800000"/>
            </a:ln>
            <a:effectLst>
              <a:glow rad="38100">
                <a:schemeClr val="bg1">
                  <a:alpha val="13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a:extLst>
              <a:ext uri="{FF2B5EF4-FFF2-40B4-BE49-F238E27FC236}">
                <a16:creationId xmlns="" xmlns:a16="http://schemas.microsoft.com/office/drawing/2014/main" id="{C85D1512-D20C-4F1E-AFB8-DF433C8A1115}"/>
              </a:ext>
            </a:extLst>
          </p:cNvPr>
          <p:cNvGrpSpPr/>
          <p:nvPr/>
        </p:nvGrpSpPr>
        <p:grpSpPr>
          <a:xfrm>
            <a:off x="4424419" y="1760023"/>
            <a:ext cx="3337956" cy="3337954"/>
            <a:chOff x="1016850" y="2444588"/>
            <a:chExt cx="2437030" cy="2437028"/>
          </a:xfrm>
        </p:grpSpPr>
        <p:sp>
          <p:nvSpPr>
            <p:cNvPr id="12" name="椭圆 11">
              <a:extLst>
                <a:ext uri="{FF2B5EF4-FFF2-40B4-BE49-F238E27FC236}">
                  <a16:creationId xmlns="" xmlns:a16="http://schemas.microsoft.com/office/drawing/2014/main" id="{22F2261A-5181-48C0-8C5A-94373EF4D9D7}"/>
                </a:ext>
              </a:extLst>
            </p:cNvPr>
            <p:cNvSpPr/>
            <p:nvPr/>
          </p:nvSpPr>
          <p:spPr>
            <a:xfrm>
              <a:off x="1016850" y="2444588"/>
              <a:ext cx="2437030" cy="2437028"/>
            </a:xfrm>
            <a:prstGeom prst="ellipse">
              <a:avLst/>
            </a:prstGeom>
            <a:gradFill flip="none" rotWithShape="1">
              <a:gsLst>
                <a:gs pos="65000">
                  <a:srgbClr val="01E2BC">
                    <a:alpha val="0"/>
                  </a:srgbClr>
                </a:gs>
                <a:gs pos="100000">
                  <a:srgbClr val="01E2BC"/>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PA-图片占位符 107">
              <a:extLst>
                <a:ext uri="{FF2B5EF4-FFF2-40B4-BE49-F238E27FC236}">
                  <a16:creationId xmlns="" xmlns:a16="http://schemas.microsoft.com/office/drawing/2014/main" id="{7C951004-52A5-4CD3-9C60-68A5B48B0FED}"/>
                </a:ext>
              </a:extLst>
            </p:cNvPr>
            <p:cNvSpPr/>
            <p:nvPr>
              <p:custDataLst>
                <p:tags r:id="rId1"/>
              </p:custDataLst>
            </p:nvPr>
          </p:nvSpPr>
          <p:spPr>
            <a:xfrm>
              <a:off x="1210821" y="2627060"/>
              <a:ext cx="2074083" cy="2074081"/>
            </a:xfrm>
            <a:prstGeom prst="ellipse">
              <a:avLst/>
            </a:prstGeom>
            <a:solidFill>
              <a:schemeClr val="accent4"/>
            </a:solidFill>
            <a:ln w="57150" cap="flat" cmpd="sng" algn="ctr">
              <a:noFill/>
              <a:prstDash val="solid"/>
              <a:miter lim="800000"/>
            </a:ln>
            <a:effectLst>
              <a:glow rad="38100">
                <a:schemeClr val="bg1">
                  <a:alpha val="13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矩形 13">
            <a:extLst>
              <a:ext uri="{FF2B5EF4-FFF2-40B4-BE49-F238E27FC236}">
                <a16:creationId xmlns="" xmlns:a16="http://schemas.microsoft.com/office/drawing/2014/main" id="{3750B5A3-5403-4C8E-BB67-30A7FA0C7B5B}"/>
              </a:ext>
            </a:extLst>
          </p:cNvPr>
          <p:cNvSpPr/>
          <p:nvPr/>
        </p:nvSpPr>
        <p:spPr>
          <a:xfrm>
            <a:off x="2823274" y="2534997"/>
            <a:ext cx="1620957" cy="523220"/>
          </a:xfrm>
          <a:prstGeom prst="rect">
            <a:avLst/>
          </a:prstGeom>
        </p:spPr>
        <p:txBody>
          <a:bodyPr wrap="none">
            <a:spAutoFit/>
          </a:bodyPr>
          <a:lstStyle/>
          <a:p>
            <a:pPr algn="ctr">
              <a:buFont typeface="Arial" panose="020B0604020202020204" pitchFamily="34" charset="0"/>
              <a:buNone/>
            </a:pPr>
            <a:r>
              <a:rPr lang="zh-CN" altLang="zh-CN" sz="2800" b="1" dirty="0">
                <a:solidFill>
                  <a:srgbClr val="FFFFFF"/>
                </a:solidFill>
                <a:latin typeface="微软雅黑" panose="020B0503020204020204" pitchFamily="34" charset="-122"/>
                <a:sym typeface="微软雅黑" panose="020B0503020204020204" pitchFamily="34" charset="-122"/>
              </a:rPr>
              <a:t>金融世界</a:t>
            </a:r>
            <a:endParaRPr lang="zh-CN" altLang="zh-CN" sz="2800" dirty="0">
              <a:solidFill>
                <a:srgbClr val="000000"/>
              </a:solidFill>
              <a:latin typeface="微软雅黑" panose="020B0503020204020204" pitchFamily="34" charset="-122"/>
              <a:sym typeface="微软雅黑" panose="020B0503020204020204" pitchFamily="34" charset="-122"/>
            </a:endParaRPr>
          </a:p>
        </p:txBody>
      </p:sp>
      <p:sp>
        <p:nvSpPr>
          <p:cNvPr id="15" name="矩形 14">
            <a:extLst>
              <a:ext uri="{FF2B5EF4-FFF2-40B4-BE49-F238E27FC236}">
                <a16:creationId xmlns="" xmlns:a16="http://schemas.microsoft.com/office/drawing/2014/main" id="{ADCA756B-8F6A-4A34-90D9-F161A0490FBF}"/>
              </a:ext>
            </a:extLst>
          </p:cNvPr>
          <p:cNvSpPr/>
          <p:nvPr/>
        </p:nvSpPr>
        <p:spPr>
          <a:xfrm>
            <a:off x="5120500" y="2808998"/>
            <a:ext cx="1980029" cy="1018997"/>
          </a:xfrm>
          <a:prstGeom prst="rect">
            <a:avLst/>
          </a:prstGeom>
        </p:spPr>
        <p:txBody>
          <a:bodyPr wrap="none">
            <a:spAutoFit/>
          </a:bodyPr>
          <a:lstStyle/>
          <a:p>
            <a:pPr algn="ctr">
              <a:buFont typeface="Arial" panose="020B0604020202020204" pitchFamily="34" charset="0"/>
              <a:buNone/>
            </a:pPr>
            <a:r>
              <a:rPr lang="zh-CN" altLang="en-US" sz="2800" b="1" dirty="0">
                <a:solidFill>
                  <a:srgbClr val="FFFFFF"/>
                </a:solidFill>
                <a:latin typeface="微软雅黑" panose="020B0503020204020204" pitchFamily="34" charset="-122"/>
                <a:sym typeface="微软雅黑" panose="020B0503020204020204" pitchFamily="34" charset="-122"/>
              </a:rPr>
              <a:t>互联网金融</a:t>
            </a:r>
          </a:p>
          <a:p>
            <a:pPr algn="ctr">
              <a:lnSpc>
                <a:spcPct val="150000"/>
              </a:lnSpc>
              <a:buFont typeface="Arial" panose="020B0604020202020204" pitchFamily="34" charset="0"/>
              <a:buNone/>
            </a:pPr>
            <a:r>
              <a:rPr lang="zh-CN" altLang="en-US" sz="2400" b="1" dirty="0">
                <a:solidFill>
                  <a:srgbClr val="FFFFFF"/>
                </a:solidFill>
                <a:latin typeface="微软雅黑" panose="020B0503020204020204" pitchFamily="34" charset="-122"/>
                <a:sym typeface="微软雅黑" panose="020B0503020204020204" pitchFamily="34" charset="-122"/>
              </a:rPr>
              <a:t>融合</a:t>
            </a:r>
            <a:r>
              <a:rPr lang="en-US" altLang="zh-CN" sz="2400" b="1" dirty="0">
                <a:solidFill>
                  <a:srgbClr val="FFFFFF"/>
                </a:solidFill>
                <a:latin typeface="微软雅黑" panose="020B0503020204020204" pitchFamily="34" charset="-122"/>
                <a:sym typeface="微软雅黑" panose="020B0503020204020204" pitchFamily="34" charset="-122"/>
              </a:rPr>
              <a:t>·</a:t>
            </a:r>
            <a:r>
              <a:rPr lang="zh-CN" altLang="en-US" sz="2400" b="1" dirty="0">
                <a:solidFill>
                  <a:srgbClr val="FFFFFF"/>
                </a:solidFill>
                <a:latin typeface="微软雅黑" panose="020B0503020204020204" pitchFamily="34" charset="-122"/>
                <a:sym typeface="微软雅黑" panose="020B0503020204020204" pitchFamily="34" charset="-122"/>
              </a:rPr>
              <a:t>创新</a:t>
            </a:r>
          </a:p>
        </p:txBody>
      </p:sp>
      <p:sp>
        <p:nvSpPr>
          <p:cNvPr id="16" name="矩形 15">
            <a:extLst>
              <a:ext uri="{FF2B5EF4-FFF2-40B4-BE49-F238E27FC236}">
                <a16:creationId xmlns="" xmlns:a16="http://schemas.microsoft.com/office/drawing/2014/main" id="{0B41C8BC-141B-495C-BFED-686BEC0EF560}"/>
              </a:ext>
            </a:extLst>
          </p:cNvPr>
          <p:cNvSpPr/>
          <p:nvPr/>
        </p:nvSpPr>
        <p:spPr>
          <a:xfrm>
            <a:off x="7678407" y="2534997"/>
            <a:ext cx="1980029" cy="523220"/>
          </a:xfrm>
          <a:prstGeom prst="rect">
            <a:avLst/>
          </a:prstGeom>
        </p:spPr>
        <p:txBody>
          <a:bodyPr wrap="none">
            <a:spAutoFit/>
          </a:bodyPr>
          <a:lstStyle/>
          <a:p>
            <a:pPr>
              <a:buFont typeface="Arial" panose="020B0604020202020204" pitchFamily="34" charset="0"/>
              <a:buNone/>
            </a:pPr>
            <a:r>
              <a:rPr lang="zh-CN" altLang="zh-CN" sz="2800" b="1" dirty="0">
                <a:solidFill>
                  <a:srgbClr val="FFFFFF"/>
                </a:solidFill>
                <a:latin typeface="微软雅黑" panose="020B0503020204020204" pitchFamily="34" charset="-122"/>
                <a:sym typeface="微软雅黑" panose="020B0503020204020204" pitchFamily="34" charset="-122"/>
              </a:rPr>
              <a:t>互联网世界</a:t>
            </a:r>
            <a:endParaRPr lang="zh-CN" altLang="zh-CN" sz="2800" dirty="0">
              <a:solidFill>
                <a:srgbClr val="000000"/>
              </a:solidFill>
              <a:latin typeface="微软雅黑" panose="020B0503020204020204" pitchFamily="34" charset="-122"/>
              <a:sym typeface="微软雅黑" panose="020B0503020204020204" pitchFamily="34" charset="-122"/>
            </a:endParaRPr>
          </a:p>
        </p:txBody>
      </p:sp>
      <p:sp>
        <p:nvSpPr>
          <p:cNvPr id="17" name="矩形 16">
            <a:extLst>
              <a:ext uri="{FF2B5EF4-FFF2-40B4-BE49-F238E27FC236}">
                <a16:creationId xmlns="" xmlns:a16="http://schemas.microsoft.com/office/drawing/2014/main" id="{C346FC04-E4B4-4A65-B6B7-3B81DA971B84}"/>
              </a:ext>
            </a:extLst>
          </p:cNvPr>
          <p:cNvSpPr/>
          <p:nvPr/>
        </p:nvSpPr>
        <p:spPr>
          <a:xfrm flipH="1">
            <a:off x="1535250" y="5347906"/>
            <a:ext cx="8510450" cy="549118"/>
          </a:xfrm>
          <a:prstGeom prst="rect">
            <a:avLst/>
          </a:prstGeom>
          <a:gradFill flip="none" rotWithShape="1">
            <a:gsLst>
              <a:gs pos="0">
                <a:schemeClr val="accent3">
                  <a:alpha val="0"/>
                </a:schemeClr>
              </a:gs>
              <a:gs pos="100000">
                <a:schemeClr val="accent3">
                  <a:alpha val="0"/>
                </a:schemeClr>
              </a:gs>
              <a:gs pos="55000">
                <a:schemeClr val="accent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8" name="矩形 17">
            <a:extLst>
              <a:ext uri="{FF2B5EF4-FFF2-40B4-BE49-F238E27FC236}">
                <a16:creationId xmlns="" xmlns:a16="http://schemas.microsoft.com/office/drawing/2014/main" id="{9C396AFC-4CA1-46DD-9906-4F0CD0C3114D}"/>
              </a:ext>
            </a:extLst>
          </p:cNvPr>
          <p:cNvSpPr/>
          <p:nvPr/>
        </p:nvSpPr>
        <p:spPr>
          <a:xfrm>
            <a:off x="3315431" y="5408373"/>
            <a:ext cx="5561138" cy="400110"/>
          </a:xfrm>
          <a:prstGeom prst="rect">
            <a:avLst/>
          </a:prstGeom>
        </p:spPr>
        <p:txBody>
          <a:bodyPr wrap="none">
            <a:spAutoFit/>
          </a:bodyPr>
          <a:lstStyle/>
          <a:p>
            <a:pPr>
              <a:buFont typeface="Arial" panose="020B0604020202020204" pitchFamily="34" charset="0"/>
              <a:buNone/>
            </a:pPr>
            <a:r>
              <a:rPr lang="zh-CN" altLang="zh-CN" sz="2000" b="1" dirty="0">
                <a:solidFill>
                  <a:srgbClr val="FFFFFF"/>
                </a:solidFill>
                <a:latin typeface="微软雅黑" panose="020B0503020204020204" pitchFamily="34" charset="-122"/>
                <a:sym typeface="微软雅黑" panose="020B0503020204020204" pitchFamily="34" charset="-122"/>
              </a:rPr>
              <a:t>实体经济（农业、制造业、服务业…）、消费者</a:t>
            </a:r>
            <a:endParaRPr lang="zh-CN" altLang="zh-CN" sz="2000" dirty="0">
              <a:solidFill>
                <a:srgbClr val="000000"/>
              </a:solidFill>
              <a:latin typeface="微软雅黑" panose="020B0503020204020204" pitchFamily="34" charset="-122"/>
              <a:sym typeface="微软雅黑" panose="020B0503020204020204" pitchFamily="34" charset="-122"/>
            </a:endParaRPr>
          </a:p>
        </p:txBody>
      </p:sp>
      <p:sp>
        <p:nvSpPr>
          <p:cNvPr id="19" name="矩形 18">
            <a:extLst>
              <a:ext uri="{FF2B5EF4-FFF2-40B4-BE49-F238E27FC236}">
                <a16:creationId xmlns="" xmlns:a16="http://schemas.microsoft.com/office/drawing/2014/main" id="{2E4C9684-064B-4D92-AB70-02C428F01157}"/>
              </a:ext>
            </a:extLst>
          </p:cNvPr>
          <p:cNvSpPr/>
          <p:nvPr/>
        </p:nvSpPr>
        <p:spPr>
          <a:xfrm>
            <a:off x="2698746" y="3071512"/>
            <a:ext cx="1746496" cy="827342"/>
          </a:xfrm>
          <a:prstGeom prst="rect">
            <a:avLst/>
          </a:prstGeom>
        </p:spPr>
        <p:txBody>
          <a:bodyPr wrap="square">
            <a:spAutoFit/>
          </a:bodyPr>
          <a:lstStyle/>
          <a:p>
            <a:pPr marL="171450" indent="-171450" algn="just">
              <a:lnSpc>
                <a:spcPct val="150000"/>
              </a:lnSpc>
              <a:buFont typeface="Arial" panose="020B0604020202020204" pitchFamily="34" charset="0"/>
              <a:buChar char="•"/>
              <a:defRPr/>
            </a:pPr>
            <a:r>
              <a:rPr lang="zh-CN" altLang="zh-CN" sz="1100" dirty="0">
                <a:solidFill>
                  <a:srgbClr val="FFFFFF"/>
                </a:solidFill>
                <a:latin typeface="微软雅黑" panose="020B0503020204020204" pitchFamily="34" charset="-122"/>
                <a:sym typeface="微软雅黑" panose="020B0503020204020204" pitchFamily="34" charset="-122"/>
              </a:rPr>
              <a:t>经济下行，资产质量 </a:t>
            </a:r>
            <a:endParaRPr lang="en-US" altLang="zh-CN" sz="1100" dirty="0">
              <a:solidFill>
                <a:srgbClr val="FFFFFF"/>
              </a:solidFill>
              <a:latin typeface="微软雅黑" panose="020B0503020204020204" pitchFamily="34" charset="-122"/>
              <a:sym typeface="微软雅黑" panose="020B0503020204020204" pitchFamily="34" charset="-122"/>
            </a:endParaRPr>
          </a:p>
          <a:p>
            <a:pPr marL="171450" indent="-171450" algn="just">
              <a:lnSpc>
                <a:spcPct val="150000"/>
              </a:lnSpc>
              <a:buFont typeface="Arial" panose="020B0604020202020204" pitchFamily="34" charset="0"/>
              <a:buChar char="•"/>
              <a:defRPr/>
            </a:pPr>
            <a:r>
              <a:rPr lang="zh-CN" altLang="zh-CN" sz="1100" dirty="0">
                <a:solidFill>
                  <a:srgbClr val="FFFFFF"/>
                </a:solidFill>
                <a:latin typeface="微软雅黑" panose="020B0503020204020204" pitchFamily="34" charset="-122"/>
                <a:sym typeface="微软雅黑" panose="020B0503020204020204" pitchFamily="34" charset="-122"/>
              </a:rPr>
              <a:t>金融转型，降低成本</a:t>
            </a:r>
            <a:endParaRPr lang="en-US" altLang="zh-CN" sz="1100" dirty="0">
              <a:solidFill>
                <a:srgbClr val="FFFFFF"/>
              </a:solidFill>
              <a:latin typeface="微软雅黑" panose="020B0503020204020204" pitchFamily="34" charset="-122"/>
              <a:sym typeface="微软雅黑" panose="020B0503020204020204" pitchFamily="34" charset="-122"/>
            </a:endParaRPr>
          </a:p>
          <a:p>
            <a:pPr marL="171450" indent="-171450" algn="just">
              <a:lnSpc>
                <a:spcPct val="150000"/>
              </a:lnSpc>
              <a:buFont typeface="Arial" panose="020B0604020202020204" pitchFamily="34" charset="0"/>
              <a:buChar char="•"/>
              <a:defRPr/>
            </a:pPr>
            <a:r>
              <a:rPr lang="zh-CN" altLang="zh-CN" sz="1100" dirty="0">
                <a:solidFill>
                  <a:srgbClr val="FFFFFF"/>
                </a:solidFill>
                <a:latin typeface="微软雅黑" panose="020B0503020204020204" pitchFamily="34" charset="-122"/>
                <a:sym typeface="微软雅黑" panose="020B0503020204020204" pitchFamily="34" charset="-122"/>
              </a:rPr>
              <a:t>盈利下降，资本充足</a:t>
            </a:r>
            <a:endParaRPr lang="zh-CN" altLang="zh-CN" sz="1100" dirty="0">
              <a:solidFill>
                <a:srgbClr val="000000"/>
              </a:solidFill>
              <a:latin typeface="微软雅黑" panose="020B0503020204020204" pitchFamily="34" charset="-122"/>
              <a:sym typeface="微软雅黑" panose="020B0503020204020204" pitchFamily="34" charset="-122"/>
            </a:endParaRPr>
          </a:p>
        </p:txBody>
      </p:sp>
      <p:sp>
        <p:nvSpPr>
          <p:cNvPr id="20" name="矩形 19">
            <a:extLst>
              <a:ext uri="{FF2B5EF4-FFF2-40B4-BE49-F238E27FC236}">
                <a16:creationId xmlns="" xmlns:a16="http://schemas.microsoft.com/office/drawing/2014/main" id="{3306A79E-D954-44A0-86DF-46DE3CA09226}"/>
              </a:ext>
            </a:extLst>
          </p:cNvPr>
          <p:cNvSpPr/>
          <p:nvPr/>
        </p:nvSpPr>
        <p:spPr>
          <a:xfrm>
            <a:off x="7769002" y="3071512"/>
            <a:ext cx="1746496" cy="827342"/>
          </a:xfrm>
          <a:prstGeom prst="rect">
            <a:avLst/>
          </a:prstGeom>
        </p:spPr>
        <p:txBody>
          <a:bodyPr wrap="square">
            <a:spAutoFit/>
          </a:bodyPr>
          <a:lstStyle/>
          <a:p>
            <a:pPr marL="171450" indent="-171450" algn="just">
              <a:lnSpc>
                <a:spcPct val="150000"/>
              </a:lnSpc>
              <a:buFont typeface="Arial" panose="020B0604020202020204" pitchFamily="34" charset="0"/>
              <a:buChar char="•"/>
              <a:defRPr/>
            </a:pPr>
            <a:r>
              <a:rPr lang="zh-CN" altLang="en-US" sz="1100" dirty="0">
                <a:solidFill>
                  <a:srgbClr val="FFFFFF"/>
                </a:solidFill>
                <a:latin typeface="微软雅黑" panose="020B0503020204020204" pitchFamily="34" charset="-122"/>
                <a:sym typeface="微软雅黑" panose="020B0503020204020204" pitchFamily="34" charset="-122"/>
              </a:rPr>
              <a:t>用户体验、账户安全</a:t>
            </a:r>
            <a:endParaRPr lang="en-US" altLang="zh-CN" sz="1100" dirty="0">
              <a:solidFill>
                <a:srgbClr val="FFFFFF"/>
              </a:solidFill>
              <a:latin typeface="微软雅黑" panose="020B0503020204020204" pitchFamily="34" charset="-122"/>
              <a:sym typeface="微软雅黑" panose="020B0503020204020204" pitchFamily="34" charset="-122"/>
            </a:endParaRPr>
          </a:p>
          <a:p>
            <a:pPr marL="171450" indent="-171450" algn="just">
              <a:lnSpc>
                <a:spcPct val="150000"/>
              </a:lnSpc>
              <a:buFont typeface="Arial" panose="020B0604020202020204" pitchFamily="34" charset="0"/>
              <a:buChar char="•"/>
              <a:defRPr/>
            </a:pPr>
            <a:r>
              <a:rPr lang="zh-CN" altLang="en-US" sz="1100" dirty="0">
                <a:solidFill>
                  <a:srgbClr val="FFFFFF"/>
                </a:solidFill>
                <a:latin typeface="微软雅黑" panose="020B0503020204020204" pitchFamily="34" charset="-122"/>
                <a:sym typeface="微软雅黑" panose="020B0503020204020204" pitchFamily="34" charset="-122"/>
              </a:rPr>
              <a:t>产品升级，培育市场</a:t>
            </a:r>
            <a:endParaRPr lang="en-US" altLang="zh-CN" sz="1100" dirty="0">
              <a:solidFill>
                <a:srgbClr val="FFFFFF"/>
              </a:solidFill>
              <a:latin typeface="微软雅黑" panose="020B0503020204020204" pitchFamily="34" charset="-122"/>
              <a:sym typeface="微软雅黑" panose="020B0503020204020204" pitchFamily="34" charset="-122"/>
            </a:endParaRPr>
          </a:p>
          <a:p>
            <a:pPr marL="171450" indent="-171450" algn="just">
              <a:lnSpc>
                <a:spcPct val="150000"/>
              </a:lnSpc>
              <a:buFont typeface="Arial" panose="020B0604020202020204" pitchFamily="34" charset="0"/>
              <a:buChar char="•"/>
              <a:defRPr/>
            </a:pPr>
            <a:r>
              <a:rPr lang="zh-CN" altLang="en-US" sz="1100" dirty="0">
                <a:solidFill>
                  <a:srgbClr val="FFFFFF"/>
                </a:solidFill>
                <a:latin typeface="微软雅黑" panose="020B0503020204020204" pitchFamily="34" charset="-122"/>
                <a:sym typeface="微软雅黑" panose="020B0503020204020204" pitchFamily="34" charset="-122"/>
              </a:rPr>
              <a:t>技术创新，数据沉淀</a:t>
            </a:r>
          </a:p>
        </p:txBody>
      </p:sp>
      <p:sp>
        <p:nvSpPr>
          <p:cNvPr id="21" name="矩形 20">
            <a:extLst>
              <a:ext uri="{FF2B5EF4-FFF2-40B4-BE49-F238E27FC236}">
                <a16:creationId xmlns="" xmlns:a16="http://schemas.microsoft.com/office/drawing/2014/main" id="{F8B38293-1C49-458B-973A-13F085A95DA6}"/>
              </a:ext>
            </a:extLst>
          </p:cNvPr>
          <p:cNvSpPr/>
          <p:nvPr/>
        </p:nvSpPr>
        <p:spPr>
          <a:xfrm>
            <a:off x="2925866" y="4063127"/>
            <a:ext cx="1415772" cy="338554"/>
          </a:xfrm>
          <a:prstGeom prst="rect">
            <a:avLst/>
          </a:prstGeom>
        </p:spPr>
        <p:txBody>
          <a:bodyPr wrap="none">
            <a:spAutoFit/>
          </a:bodyPr>
          <a:lstStyle/>
          <a:p>
            <a:pPr algn="ctr"/>
            <a:r>
              <a:rPr lang="zh-CN" altLang="zh-CN" sz="1600" b="1" dirty="0">
                <a:solidFill>
                  <a:schemeClr val="bg1"/>
                </a:solidFill>
                <a:latin typeface="微软雅黑" panose="020B0503020204020204" pitchFamily="34" charset="-122"/>
                <a:sym typeface="微软雅黑" panose="020B0503020204020204" pitchFamily="34" charset="-122"/>
              </a:rPr>
              <a:t>回归实体经济</a:t>
            </a:r>
            <a:endParaRPr lang="zh-CN" altLang="en-US" sz="1600" dirty="0">
              <a:solidFill>
                <a:schemeClr val="bg1"/>
              </a:solidFill>
            </a:endParaRPr>
          </a:p>
        </p:txBody>
      </p:sp>
      <p:sp>
        <p:nvSpPr>
          <p:cNvPr id="22" name="矩形 21">
            <a:extLst>
              <a:ext uri="{FF2B5EF4-FFF2-40B4-BE49-F238E27FC236}">
                <a16:creationId xmlns="" xmlns:a16="http://schemas.microsoft.com/office/drawing/2014/main" id="{705DC574-D5F8-4F34-BC89-33BB03C62D9B}"/>
              </a:ext>
            </a:extLst>
          </p:cNvPr>
          <p:cNvSpPr/>
          <p:nvPr/>
        </p:nvSpPr>
        <p:spPr>
          <a:xfrm>
            <a:off x="7823912" y="4063127"/>
            <a:ext cx="1468672" cy="338554"/>
          </a:xfrm>
          <a:prstGeom prst="rect">
            <a:avLst/>
          </a:prstGeom>
        </p:spPr>
        <p:txBody>
          <a:bodyPr wrap="none">
            <a:spAutoFit/>
          </a:bodyPr>
          <a:lstStyle/>
          <a:p>
            <a:pPr algn="ctr"/>
            <a:r>
              <a:rPr lang="zh-CN" altLang="en-US" sz="1600" b="1" dirty="0">
                <a:solidFill>
                  <a:schemeClr val="bg1"/>
                </a:solidFill>
                <a:latin typeface="微软雅黑" panose="020B0503020204020204" pitchFamily="34" charset="-122"/>
                <a:sym typeface="微软雅黑" panose="020B0503020204020204" pitchFamily="34" charset="-122"/>
              </a:rPr>
              <a:t>借助</a:t>
            </a:r>
            <a:r>
              <a:rPr lang="en-US" altLang="zh-CN" sz="1600" b="1" dirty="0">
                <a:solidFill>
                  <a:schemeClr val="bg1"/>
                </a:solidFill>
                <a:latin typeface="微软雅黑" panose="020B0503020204020204" pitchFamily="34" charset="-122"/>
                <a:sym typeface="微软雅黑" panose="020B0503020204020204" pitchFamily="34" charset="-122"/>
              </a:rPr>
              <a:t>O2O</a:t>
            </a:r>
            <a:r>
              <a:rPr lang="zh-CN" altLang="en-US" sz="1600" b="1" dirty="0">
                <a:solidFill>
                  <a:schemeClr val="bg1"/>
                </a:solidFill>
                <a:latin typeface="微软雅黑" panose="020B0503020204020204" pitchFamily="34" charset="-122"/>
                <a:sym typeface="微软雅黑" panose="020B0503020204020204" pitchFamily="34" charset="-122"/>
              </a:rPr>
              <a:t>落地</a:t>
            </a:r>
          </a:p>
        </p:txBody>
      </p:sp>
      <p:cxnSp>
        <p:nvCxnSpPr>
          <p:cNvPr id="23" name="直接连接符 22">
            <a:extLst>
              <a:ext uri="{FF2B5EF4-FFF2-40B4-BE49-F238E27FC236}">
                <a16:creationId xmlns="" xmlns:a16="http://schemas.microsoft.com/office/drawing/2014/main" id="{5E9C4615-79B2-4F10-93AE-FE4B6D9CEE84}"/>
              </a:ext>
            </a:extLst>
          </p:cNvPr>
          <p:cNvCxnSpPr/>
          <p:nvPr/>
        </p:nvCxnSpPr>
        <p:spPr>
          <a:xfrm>
            <a:off x="3315431" y="3981387"/>
            <a:ext cx="482600" cy="0"/>
          </a:xfrm>
          <a:prstGeom prst="line">
            <a:avLst/>
          </a:prstGeom>
          <a:ln w="19050">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4" name="直接连接符 23">
            <a:extLst>
              <a:ext uri="{FF2B5EF4-FFF2-40B4-BE49-F238E27FC236}">
                <a16:creationId xmlns="" xmlns:a16="http://schemas.microsoft.com/office/drawing/2014/main" id="{D107CE0F-2251-4856-81CC-AE1F91937C85}"/>
              </a:ext>
            </a:extLst>
          </p:cNvPr>
          <p:cNvCxnSpPr/>
          <p:nvPr/>
        </p:nvCxnSpPr>
        <p:spPr>
          <a:xfrm>
            <a:off x="8337269" y="3981387"/>
            <a:ext cx="482600" cy="0"/>
          </a:xfrm>
          <a:prstGeom prst="line">
            <a:avLst/>
          </a:prstGeom>
          <a:ln w="19050">
            <a:solidFill>
              <a:schemeClr val="bg1"/>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4091004"/>
      </p:ext>
    </p:extLst>
  </p:cSld>
  <p:clrMapOvr>
    <a:masterClrMapping/>
  </p:clrMapOvr>
  <mc:AlternateContent xmlns:mc="http://schemas.openxmlformats.org/markup-compatibility/2006" xmlns:p14="http://schemas.microsoft.com/office/powerpoint/2010/main">
    <mc:Choice Requires="p14">
      <p:transition spd="slow" p14:dur="1500" advTm="4300">
        <p:random/>
      </p:transition>
    </mc:Choice>
    <mc:Fallback xmlns="">
      <p:transition spd="slow" advTm="43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ircle(in)">
                                      <p:cBhvr>
                                        <p:cTn id="7" dur="900"/>
                                        <p:tgtEl>
                                          <p:spTgt spid="11"/>
                                        </p:tgtEl>
                                      </p:cBhvr>
                                    </p:animEffect>
                                  </p:childTnLst>
                                </p:cTn>
                              </p:par>
                            </p:childTnLst>
                          </p:cTn>
                        </p:par>
                        <p:par>
                          <p:cTn id="8" fill="hold">
                            <p:stCondLst>
                              <p:cond delay="900"/>
                            </p:stCondLst>
                            <p:childTnLst>
                              <p:par>
                                <p:cTn id="9" presetID="53" presetClass="entr" presetSubtype="16"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p:cTn id="11" dur="500" fill="hold"/>
                                        <p:tgtEl>
                                          <p:spTgt spid="15"/>
                                        </p:tgtEl>
                                        <p:attrNameLst>
                                          <p:attrName>ppt_w</p:attrName>
                                        </p:attrNameLst>
                                      </p:cBhvr>
                                      <p:tavLst>
                                        <p:tav tm="0">
                                          <p:val>
                                            <p:fltVal val="0"/>
                                          </p:val>
                                        </p:tav>
                                        <p:tav tm="100000">
                                          <p:val>
                                            <p:strVal val="#ppt_w"/>
                                          </p:val>
                                        </p:tav>
                                      </p:tavLst>
                                    </p:anim>
                                    <p:anim calcmode="lin" valueType="num">
                                      <p:cBhvr>
                                        <p:cTn id="12" dur="500" fill="hold"/>
                                        <p:tgtEl>
                                          <p:spTgt spid="15"/>
                                        </p:tgtEl>
                                        <p:attrNameLst>
                                          <p:attrName>ppt_h</p:attrName>
                                        </p:attrNameLst>
                                      </p:cBhvr>
                                      <p:tavLst>
                                        <p:tav tm="0">
                                          <p:val>
                                            <p:fltVal val="0"/>
                                          </p:val>
                                        </p:tav>
                                        <p:tav tm="100000">
                                          <p:val>
                                            <p:strVal val="#ppt_h"/>
                                          </p:val>
                                        </p:tav>
                                      </p:tavLst>
                                    </p:anim>
                                    <p:animEffect transition="in" filter="fade">
                                      <p:cBhvr>
                                        <p:cTn id="13" dur="500"/>
                                        <p:tgtEl>
                                          <p:spTgt spid="15"/>
                                        </p:tgtEl>
                                      </p:cBhvr>
                                    </p:animEffect>
                                  </p:childTnLst>
                                </p:cTn>
                              </p:par>
                              <p:par>
                                <p:cTn id="14" presetID="6" presetClass="entr" presetSubtype="16"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circle(in)">
                                      <p:cBhvr>
                                        <p:cTn id="16" dur="900"/>
                                        <p:tgtEl>
                                          <p:spTgt spid="8"/>
                                        </p:tgtEl>
                                      </p:cBhvr>
                                    </p:animEffect>
                                  </p:childTnLst>
                                </p:cTn>
                              </p:par>
                              <p:par>
                                <p:cTn id="17" presetID="6" presetClass="entr" presetSubtype="16"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circle(in)">
                                      <p:cBhvr>
                                        <p:cTn id="19" dur="900"/>
                                        <p:tgtEl>
                                          <p:spTgt spid="5"/>
                                        </p:tgtEl>
                                      </p:cBhvr>
                                    </p:animEffect>
                                  </p:childTnLst>
                                </p:cTn>
                              </p:par>
                            </p:childTnLst>
                          </p:cTn>
                        </p:par>
                        <p:par>
                          <p:cTn id="20" fill="hold">
                            <p:stCondLst>
                              <p:cond delay="1800"/>
                            </p:stCondLst>
                            <p:childTnLst>
                              <p:par>
                                <p:cTn id="21" presetID="53" presetClass="entr" presetSubtype="16"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p:cTn id="23" dur="500" fill="hold"/>
                                        <p:tgtEl>
                                          <p:spTgt spid="14"/>
                                        </p:tgtEl>
                                        <p:attrNameLst>
                                          <p:attrName>ppt_w</p:attrName>
                                        </p:attrNameLst>
                                      </p:cBhvr>
                                      <p:tavLst>
                                        <p:tav tm="0">
                                          <p:val>
                                            <p:fltVal val="0"/>
                                          </p:val>
                                        </p:tav>
                                        <p:tav tm="100000">
                                          <p:val>
                                            <p:strVal val="#ppt_w"/>
                                          </p:val>
                                        </p:tav>
                                      </p:tavLst>
                                    </p:anim>
                                    <p:anim calcmode="lin" valueType="num">
                                      <p:cBhvr>
                                        <p:cTn id="24" dur="500" fill="hold"/>
                                        <p:tgtEl>
                                          <p:spTgt spid="14"/>
                                        </p:tgtEl>
                                        <p:attrNameLst>
                                          <p:attrName>ppt_h</p:attrName>
                                        </p:attrNameLst>
                                      </p:cBhvr>
                                      <p:tavLst>
                                        <p:tav tm="0">
                                          <p:val>
                                            <p:fltVal val="0"/>
                                          </p:val>
                                        </p:tav>
                                        <p:tav tm="100000">
                                          <p:val>
                                            <p:strVal val="#ppt_h"/>
                                          </p:val>
                                        </p:tav>
                                      </p:tavLst>
                                    </p:anim>
                                    <p:animEffect transition="in" filter="fade">
                                      <p:cBhvr>
                                        <p:cTn id="25" dur="500"/>
                                        <p:tgtEl>
                                          <p:spTgt spid="14"/>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p:cTn id="28" dur="500" fill="hold"/>
                                        <p:tgtEl>
                                          <p:spTgt spid="16"/>
                                        </p:tgtEl>
                                        <p:attrNameLst>
                                          <p:attrName>ppt_w</p:attrName>
                                        </p:attrNameLst>
                                      </p:cBhvr>
                                      <p:tavLst>
                                        <p:tav tm="0">
                                          <p:val>
                                            <p:fltVal val="0"/>
                                          </p:val>
                                        </p:tav>
                                        <p:tav tm="100000">
                                          <p:val>
                                            <p:strVal val="#ppt_w"/>
                                          </p:val>
                                        </p:tav>
                                      </p:tavLst>
                                    </p:anim>
                                    <p:anim calcmode="lin" valueType="num">
                                      <p:cBhvr>
                                        <p:cTn id="29" dur="500" fill="hold"/>
                                        <p:tgtEl>
                                          <p:spTgt spid="16"/>
                                        </p:tgtEl>
                                        <p:attrNameLst>
                                          <p:attrName>ppt_h</p:attrName>
                                        </p:attrNameLst>
                                      </p:cBhvr>
                                      <p:tavLst>
                                        <p:tav tm="0">
                                          <p:val>
                                            <p:fltVal val="0"/>
                                          </p:val>
                                        </p:tav>
                                        <p:tav tm="100000">
                                          <p:val>
                                            <p:strVal val="#ppt_h"/>
                                          </p:val>
                                        </p:tav>
                                      </p:tavLst>
                                    </p:anim>
                                    <p:animEffect transition="in" filter="fade">
                                      <p:cBhvr>
                                        <p:cTn id="30" dur="500"/>
                                        <p:tgtEl>
                                          <p:spTgt spid="16"/>
                                        </p:tgtEl>
                                      </p:cBhvr>
                                    </p:animEffect>
                                  </p:childTnLst>
                                </p:cTn>
                              </p:par>
                            </p:childTnLst>
                          </p:cTn>
                        </p:par>
                        <p:par>
                          <p:cTn id="31" fill="hold">
                            <p:stCondLst>
                              <p:cond delay="2300"/>
                            </p:stCondLst>
                            <p:childTnLst>
                              <p:par>
                                <p:cTn id="32" presetID="10" presetClass="entr" presetSubtype="0" fill="hold" grpId="0" nodeType="after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500"/>
                                        <p:tgtEl>
                                          <p:spTgt spid="19"/>
                                        </p:tgtEl>
                                      </p:cBhvr>
                                    </p:animEffect>
                                  </p:childTnLst>
                                </p:cTn>
                              </p:par>
                              <p:par>
                                <p:cTn id="35" presetID="10" presetClass="entr" presetSubtype="0" fill="hold" nodeType="with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fade">
                                      <p:cBhvr>
                                        <p:cTn id="37" dur="500"/>
                                        <p:tgtEl>
                                          <p:spTgt spid="23"/>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par>
                                <p:cTn id="41" presetID="10" presetClass="entr" presetSubtype="0" fill="hold" nodeType="with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500"/>
                                        <p:tgtEl>
                                          <p:spTgt spid="24"/>
                                        </p:tgtEl>
                                      </p:cBhvr>
                                    </p:animEffect>
                                  </p:childTnLst>
                                </p:cTn>
                              </p:par>
                            </p:childTnLst>
                          </p:cTn>
                        </p:par>
                        <p:par>
                          <p:cTn id="44" fill="hold">
                            <p:stCondLst>
                              <p:cond delay="2800"/>
                            </p:stCondLst>
                            <p:childTnLst>
                              <p:par>
                                <p:cTn id="45" presetID="22" presetClass="entr" presetSubtype="1" fill="hold" grpId="0"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wipe(up)">
                                      <p:cBhvr>
                                        <p:cTn id="47" dur="500"/>
                                        <p:tgtEl>
                                          <p:spTgt spid="21"/>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22"/>
                                        </p:tgtEl>
                                        <p:attrNameLst>
                                          <p:attrName>style.visibility</p:attrName>
                                        </p:attrNameLst>
                                      </p:cBhvr>
                                      <p:to>
                                        <p:strVal val="visible"/>
                                      </p:to>
                                    </p:set>
                                    <p:animEffect transition="in" filter="wipe(up)">
                                      <p:cBhvr>
                                        <p:cTn id="50" dur="500"/>
                                        <p:tgtEl>
                                          <p:spTgt spid="22"/>
                                        </p:tgtEl>
                                      </p:cBhvr>
                                    </p:animEffect>
                                  </p:childTnLst>
                                </p:cTn>
                              </p:par>
                            </p:childTnLst>
                          </p:cTn>
                        </p:par>
                        <p:par>
                          <p:cTn id="51" fill="hold">
                            <p:stCondLst>
                              <p:cond delay="3300"/>
                            </p:stCondLst>
                            <p:childTnLst>
                              <p:par>
                                <p:cTn id="52" presetID="16" presetClass="entr" presetSubtype="37" fill="hold" grpId="0" nodeType="after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barn(outVertical)">
                                      <p:cBhvr>
                                        <p:cTn id="54" dur="500"/>
                                        <p:tgtEl>
                                          <p:spTgt spid="17"/>
                                        </p:tgtEl>
                                      </p:cBhvr>
                                    </p:animEffect>
                                  </p:childTnLst>
                                </p:cTn>
                              </p:par>
                              <p:par>
                                <p:cTn id="55" presetID="16" presetClass="entr" presetSubtype="21" fill="hold" grpId="0" nodeType="with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barn(inVertical)">
                                      <p:cBhvr>
                                        <p:cTn id="5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animBg="1"/>
      <p:bldP spid="18" grpId="0"/>
      <p:bldP spid="19" grpId="0"/>
      <p:bldP spid="20" grpId="0"/>
      <p:bldP spid="21" grpId="0"/>
      <p:bldP spid="2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D695A36F-65DE-4BA0-B27D-38DF64854EAF}"/>
              </a:ext>
            </a:extLst>
          </p:cNvPr>
          <p:cNvGrpSpPr/>
          <p:nvPr/>
        </p:nvGrpSpPr>
        <p:grpSpPr>
          <a:xfrm>
            <a:off x="3613427" y="282265"/>
            <a:ext cx="4965147" cy="609273"/>
            <a:chOff x="3613427" y="282265"/>
            <a:chExt cx="4965147" cy="609273"/>
          </a:xfrm>
        </p:grpSpPr>
        <p:pic>
          <p:nvPicPr>
            <p:cNvPr id="3" name="图片 2">
              <a:extLst>
                <a:ext uri="{FF2B5EF4-FFF2-40B4-BE49-F238E27FC236}">
                  <a16:creationId xmlns="" xmlns:a16="http://schemas.microsoft.com/office/drawing/2014/main" id="{4312625C-EC29-4849-86F1-F33EAD8EA86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V="1">
              <a:off x="3737908" y="282265"/>
              <a:ext cx="4716185" cy="609273"/>
            </a:xfrm>
            <a:prstGeom prst="rect">
              <a:avLst/>
            </a:prstGeom>
          </p:spPr>
        </p:pic>
        <p:sp>
          <p:nvSpPr>
            <p:cNvPr id="4" name="文本框 3">
              <a:extLst>
                <a:ext uri="{FF2B5EF4-FFF2-40B4-BE49-F238E27FC236}">
                  <a16:creationId xmlns="" xmlns:a16="http://schemas.microsoft.com/office/drawing/2014/main" id="{E00C5390-4740-4143-A265-94D6739F671B}"/>
                </a:ext>
              </a:extLst>
            </p:cNvPr>
            <p:cNvSpPr txBox="1"/>
            <p:nvPr/>
          </p:nvSpPr>
          <p:spPr>
            <a:xfrm>
              <a:off x="3613427" y="356888"/>
              <a:ext cx="4965147" cy="523220"/>
            </a:xfrm>
            <a:prstGeom prst="rect">
              <a:avLst/>
            </a:prstGeom>
            <a:noFill/>
            <a:effectLst>
              <a:outerShdw blurRad="50800" dist="38100" dir="8100000" algn="tr" rotWithShape="0">
                <a:prstClr val="black">
                  <a:alpha val="40000"/>
                </a:prstClr>
              </a:outerShdw>
            </a:effectLst>
          </p:spPr>
          <p:txBody>
            <a:bodyPr wrap="square" rtlCol="0">
              <a:spAutoFit/>
            </a:bodyPr>
            <a:lstStyle/>
            <a:p>
              <a:pPr algn="ctr"/>
              <a:r>
                <a:rPr lang="zh-CN" altLang="en-US" sz="2800" b="1" dirty="0">
                  <a:solidFill>
                    <a:schemeClr val="bg1"/>
                  </a:solidFill>
                  <a:latin typeface="思源黑体 CN Bold" panose="020B0800000000000000" pitchFamily="34" charset="-122"/>
                  <a:ea typeface="思源黑体 CN Bold" panose="020B0800000000000000" pitchFamily="34" charset="-122"/>
                </a:rPr>
                <a:t>全新的交易双方</a:t>
              </a:r>
            </a:p>
          </p:txBody>
        </p:sp>
      </p:grpSp>
      <p:pic>
        <p:nvPicPr>
          <p:cNvPr id="27" name="Picture 4">
            <a:extLst>
              <a:ext uri="{FF2B5EF4-FFF2-40B4-BE49-F238E27FC236}">
                <a16:creationId xmlns="" xmlns:a16="http://schemas.microsoft.com/office/drawing/2014/main" id="{745D072F-2C86-411F-8AE9-7D9CFE5D026A}"/>
              </a:ext>
            </a:extLst>
          </p:cNvPr>
          <p:cNvPicPr>
            <a:picLocks noChangeAspect="1"/>
          </p:cNvPicPr>
          <p:nvPr/>
        </p:nvPicPr>
        <p:blipFill rotWithShape="1">
          <a:blip r:embed="rId5" cstate="screen">
            <a:duotone>
              <a:schemeClr val="bg2">
                <a:shade val="45000"/>
                <a:satMod val="135000"/>
              </a:schemeClr>
              <a:prstClr val="white"/>
            </a:duotone>
            <a:extLst>
              <a:ext uri="{28A0092B-C50C-407E-A947-70E740481C1C}">
                <a14:useLocalDpi xmlns:a14="http://schemas.microsoft.com/office/drawing/2010/main"/>
              </a:ext>
            </a:extLst>
          </a:blip>
          <a:srcRect t="3994" r="3649"/>
          <a:stretch/>
        </p:blipFill>
        <p:spPr>
          <a:xfrm>
            <a:off x="969283" y="2448289"/>
            <a:ext cx="5163979" cy="2894360"/>
          </a:xfrm>
          <a:prstGeom prst="rect">
            <a:avLst/>
          </a:prstGeom>
          <a:ln>
            <a:noFill/>
          </a:ln>
        </p:spPr>
      </p:pic>
      <p:grpSp>
        <p:nvGrpSpPr>
          <p:cNvPr id="28" name="组合 27">
            <a:extLst>
              <a:ext uri="{FF2B5EF4-FFF2-40B4-BE49-F238E27FC236}">
                <a16:creationId xmlns="" xmlns:a16="http://schemas.microsoft.com/office/drawing/2014/main" id="{FDA03244-6EA8-4BD6-AB8C-4D112EAB2D2D}"/>
              </a:ext>
            </a:extLst>
          </p:cNvPr>
          <p:cNvGrpSpPr/>
          <p:nvPr/>
        </p:nvGrpSpPr>
        <p:grpSpPr>
          <a:xfrm>
            <a:off x="7221235" y="2018709"/>
            <a:ext cx="4685989" cy="713871"/>
            <a:chOff x="6681409" y="1974641"/>
            <a:chExt cx="4685989" cy="713871"/>
          </a:xfrm>
        </p:grpSpPr>
        <p:sp>
          <p:nvSpPr>
            <p:cNvPr id="29" name="TextBox 62">
              <a:extLst>
                <a:ext uri="{FF2B5EF4-FFF2-40B4-BE49-F238E27FC236}">
                  <a16:creationId xmlns="" xmlns:a16="http://schemas.microsoft.com/office/drawing/2014/main" id="{595F3413-3BA5-4299-9A1C-85D8A8393BD1}"/>
                </a:ext>
              </a:extLst>
            </p:cNvPr>
            <p:cNvSpPr txBox="1"/>
            <p:nvPr/>
          </p:nvSpPr>
          <p:spPr>
            <a:xfrm>
              <a:off x="6681409" y="1974641"/>
              <a:ext cx="4685989" cy="369332"/>
            </a:xfrm>
            <a:prstGeom prst="rect">
              <a:avLst/>
            </a:prstGeom>
          </p:spPr>
          <p:txBody>
            <a:bodyPr wrap="square" rtlCol="0">
              <a:spAutoFit/>
            </a:bodyPr>
            <a:lstStyle/>
            <a:p>
              <a:pPr>
                <a:buClr>
                  <a:srgbClr val="C35954"/>
                </a:buClr>
                <a:buSzPct val="120000"/>
              </a:pPr>
              <a:r>
                <a:rPr lang="zh-CN" altLang="en-US" b="1" dirty="0">
                  <a:solidFill>
                    <a:schemeClr val="bg1"/>
                  </a:solidFill>
                  <a:latin typeface="Calibri" panose="020F0502020204030204" pitchFamily="34" charset="0"/>
                </a:rPr>
                <a:t>伴生</a:t>
              </a:r>
            </a:p>
          </p:txBody>
        </p:sp>
        <p:sp>
          <p:nvSpPr>
            <p:cNvPr id="30" name="Rectangle 3">
              <a:extLst>
                <a:ext uri="{FF2B5EF4-FFF2-40B4-BE49-F238E27FC236}">
                  <a16:creationId xmlns="" xmlns:a16="http://schemas.microsoft.com/office/drawing/2014/main" id="{F4D5D5FF-B351-46A2-ADD3-A36B075D3A46}"/>
                </a:ext>
              </a:extLst>
            </p:cNvPr>
            <p:cNvSpPr txBox="1">
              <a:spLocks noChangeArrowheads="1"/>
            </p:cNvSpPr>
            <p:nvPr/>
          </p:nvSpPr>
          <p:spPr bwMode="auto">
            <a:xfrm>
              <a:off x="6795709" y="2337647"/>
              <a:ext cx="3427791" cy="350865"/>
            </a:xfrm>
            <a:prstGeom prst="rect">
              <a:avLst/>
            </a:prstGeom>
            <a:noFill/>
            <a:ln w="9525">
              <a:noFill/>
              <a:miter lim="800000"/>
              <a:headEnd/>
              <a:tailEnd/>
            </a:ln>
            <a:extLst/>
          </p:spPr>
          <p:txBody>
            <a:bodyPr wrap="square" lIns="0" tIns="0" rIns="0" bIns="0" anchor="t" anchorCtr="0">
              <a:spAutoFit/>
              <a:scene3d>
                <a:camera prst="orthographicFront"/>
                <a:lightRig rig="threePt" dir="t"/>
              </a:scene3d>
              <a:sp3d>
                <a:bevelT w="0" h="0"/>
              </a:sp3d>
            </a:bodyPr>
            <a:lstStyle>
              <a:defPPr>
                <a:defRPr lang="zh-CN"/>
              </a:defPPr>
              <a:lvl1pPr fontAlgn="auto">
                <a:lnSpc>
                  <a:spcPct val="114000"/>
                </a:lnSpc>
                <a:spcBef>
                  <a:spcPts val="0"/>
                </a:spcBef>
                <a:spcAft>
                  <a:spcPts val="0"/>
                </a:spcAft>
                <a:buFont typeface="Arial" charset="0"/>
                <a:buNone/>
                <a:defRPr kumimoji="0" sz="1000">
                  <a:solidFill>
                    <a:schemeClr val="bg1">
                      <a:lumMod val="85000"/>
                    </a:schemeClr>
                  </a:solidFill>
                  <a:latin typeface="+mj-ea"/>
                  <a:ea typeface="+mj-ea"/>
                  <a:cs typeface="Tahoma" pitchFamily="34" charset="0"/>
                </a:defRPr>
              </a:lvl1pPr>
            </a:lstStyle>
            <a:p>
              <a:r>
                <a:rPr lang="zh-CN" altLang="en-US" dirty="0">
                  <a:solidFill>
                    <a:schemeClr val="bg1"/>
                  </a:solidFill>
                </a:rPr>
                <a:t>传统经济的互联网化，带来金融服务互联网化</a:t>
              </a:r>
            </a:p>
            <a:p>
              <a:r>
                <a:rPr lang="zh-CN" altLang="en-US" dirty="0">
                  <a:solidFill>
                    <a:schemeClr val="bg1"/>
                  </a:solidFill>
                </a:rPr>
                <a:t>如：支付宝和阿里小贷</a:t>
              </a:r>
            </a:p>
          </p:txBody>
        </p:sp>
      </p:grpSp>
      <p:grpSp>
        <p:nvGrpSpPr>
          <p:cNvPr id="31" name="组合 30">
            <a:extLst>
              <a:ext uri="{FF2B5EF4-FFF2-40B4-BE49-F238E27FC236}">
                <a16:creationId xmlns="" xmlns:a16="http://schemas.microsoft.com/office/drawing/2014/main" id="{917E8D27-477A-4BD0-9A47-095CA4D7DD6E}"/>
              </a:ext>
            </a:extLst>
          </p:cNvPr>
          <p:cNvGrpSpPr/>
          <p:nvPr/>
        </p:nvGrpSpPr>
        <p:grpSpPr>
          <a:xfrm>
            <a:off x="7221235" y="4731429"/>
            <a:ext cx="4685989" cy="713871"/>
            <a:chOff x="6681409" y="4687361"/>
            <a:chExt cx="4685989" cy="713871"/>
          </a:xfrm>
        </p:grpSpPr>
        <p:sp>
          <p:nvSpPr>
            <p:cNvPr id="32" name="TextBox 66">
              <a:extLst>
                <a:ext uri="{FF2B5EF4-FFF2-40B4-BE49-F238E27FC236}">
                  <a16:creationId xmlns="" xmlns:a16="http://schemas.microsoft.com/office/drawing/2014/main" id="{67C8D1AD-7D2D-4BE8-BCE4-D32C1E537FC8}"/>
                </a:ext>
              </a:extLst>
            </p:cNvPr>
            <p:cNvSpPr txBox="1"/>
            <p:nvPr/>
          </p:nvSpPr>
          <p:spPr>
            <a:xfrm>
              <a:off x="6681409" y="4687361"/>
              <a:ext cx="4685989" cy="369332"/>
            </a:xfrm>
            <a:prstGeom prst="rect">
              <a:avLst/>
            </a:prstGeom>
          </p:spPr>
          <p:txBody>
            <a:bodyPr wrap="square" rtlCol="0">
              <a:spAutoFit/>
            </a:bodyPr>
            <a:lstStyle/>
            <a:p>
              <a:pPr>
                <a:buClr>
                  <a:srgbClr val="C35954"/>
                </a:buClr>
                <a:buSzPct val="120000"/>
              </a:pPr>
              <a:r>
                <a:rPr lang="zh-CN" altLang="en-US" b="1" dirty="0">
                  <a:solidFill>
                    <a:schemeClr val="bg1"/>
                  </a:solidFill>
                  <a:latin typeface="Calibri" panose="020F0502020204030204" pitchFamily="34" charset="0"/>
                </a:rPr>
                <a:t>新生</a:t>
              </a:r>
            </a:p>
          </p:txBody>
        </p:sp>
        <p:sp>
          <p:nvSpPr>
            <p:cNvPr id="33" name="Rectangle 3">
              <a:extLst>
                <a:ext uri="{FF2B5EF4-FFF2-40B4-BE49-F238E27FC236}">
                  <a16:creationId xmlns="" xmlns:a16="http://schemas.microsoft.com/office/drawing/2014/main" id="{8958BFE2-1831-4441-9D00-89732722B9D4}"/>
                </a:ext>
              </a:extLst>
            </p:cNvPr>
            <p:cNvSpPr txBox="1">
              <a:spLocks noChangeArrowheads="1"/>
            </p:cNvSpPr>
            <p:nvPr/>
          </p:nvSpPr>
          <p:spPr bwMode="auto">
            <a:xfrm>
              <a:off x="6795709" y="5050367"/>
              <a:ext cx="3427791" cy="350865"/>
            </a:xfrm>
            <a:prstGeom prst="rect">
              <a:avLst/>
            </a:prstGeom>
            <a:noFill/>
            <a:ln w="9525">
              <a:noFill/>
              <a:miter lim="800000"/>
              <a:headEnd/>
              <a:tailEnd/>
            </a:ln>
            <a:extLst/>
          </p:spPr>
          <p:txBody>
            <a:bodyPr wrap="square" lIns="0" tIns="0" rIns="0" bIns="0" anchor="t" anchorCtr="0">
              <a:spAutoFit/>
              <a:scene3d>
                <a:camera prst="orthographicFront"/>
                <a:lightRig rig="threePt" dir="t"/>
              </a:scene3d>
              <a:sp3d>
                <a:bevelT w="0" h="0"/>
              </a:sp3d>
            </a:bodyPr>
            <a:lstStyle>
              <a:defPPr>
                <a:defRPr lang="zh-CN"/>
              </a:defPPr>
              <a:lvl1pPr fontAlgn="auto">
                <a:lnSpc>
                  <a:spcPct val="114000"/>
                </a:lnSpc>
                <a:spcBef>
                  <a:spcPts val="0"/>
                </a:spcBef>
                <a:spcAft>
                  <a:spcPts val="0"/>
                </a:spcAft>
                <a:buFont typeface="Arial" charset="0"/>
                <a:buNone/>
                <a:defRPr kumimoji="0" sz="1000">
                  <a:solidFill>
                    <a:schemeClr val="bg1">
                      <a:lumMod val="85000"/>
                    </a:schemeClr>
                  </a:solidFill>
                  <a:latin typeface="+mj-ea"/>
                  <a:ea typeface="+mj-ea"/>
                  <a:cs typeface="Tahoma" pitchFamily="34" charset="0"/>
                </a:defRPr>
              </a:lvl1pPr>
            </a:lstStyle>
            <a:p>
              <a:r>
                <a:rPr lang="zh-CN" altLang="en-US" dirty="0">
                  <a:solidFill>
                    <a:schemeClr val="bg1"/>
                  </a:solidFill>
                </a:rPr>
                <a:t>利用互联网技术创新金融服务</a:t>
              </a:r>
            </a:p>
            <a:p>
              <a:r>
                <a:rPr lang="zh-CN" altLang="en-US" dirty="0">
                  <a:solidFill>
                    <a:schemeClr val="bg1"/>
                  </a:solidFill>
                </a:rPr>
                <a:t>如：余额宝，</a:t>
              </a:r>
              <a:r>
                <a:rPr lang="en-US" altLang="zh-CN" dirty="0">
                  <a:solidFill>
                    <a:schemeClr val="bg1"/>
                  </a:solidFill>
                </a:rPr>
                <a:t>P2P</a:t>
              </a:r>
              <a:r>
                <a:rPr lang="zh-CN" altLang="en-US" dirty="0">
                  <a:solidFill>
                    <a:schemeClr val="bg1"/>
                  </a:solidFill>
                </a:rPr>
                <a:t>， 众筹</a:t>
              </a:r>
            </a:p>
          </p:txBody>
        </p:sp>
      </p:grpSp>
      <p:grpSp>
        <p:nvGrpSpPr>
          <p:cNvPr id="34" name="组合 33">
            <a:extLst>
              <a:ext uri="{FF2B5EF4-FFF2-40B4-BE49-F238E27FC236}">
                <a16:creationId xmlns="" xmlns:a16="http://schemas.microsoft.com/office/drawing/2014/main" id="{D148EB74-9711-411F-AD7A-A7BC01351E2A}"/>
              </a:ext>
            </a:extLst>
          </p:cNvPr>
          <p:cNvGrpSpPr/>
          <p:nvPr/>
        </p:nvGrpSpPr>
        <p:grpSpPr>
          <a:xfrm>
            <a:off x="7760415" y="3375068"/>
            <a:ext cx="3727316" cy="713871"/>
            <a:chOff x="7220589" y="3331000"/>
            <a:chExt cx="3727316" cy="713871"/>
          </a:xfrm>
        </p:grpSpPr>
        <p:sp>
          <p:nvSpPr>
            <p:cNvPr id="35" name="TextBox 69">
              <a:extLst>
                <a:ext uri="{FF2B5EF4-FFF2-40B4-BE49-F238E27FC236}">
                  <a16:creationId xmlns="" xmlns:a16="http://schemas.microsoft.com/office/drawing/2014/main" id="{965FCFA9-7715-4A2B-96C9-B86E744BB4EB}"/>
                </a:ext>
              </a:extLst>
            </p:cNvPr>
            <p:cNvSpPr txBox="1"/>
            <p:nvPr/>
          </p:nvSpPr>
          <p:spPr>
            <a:xfrm>
              <a:off x="7220589" y="3331000"/>
              <a:ext cx="3727316" cy="369332"/>
            </a:xfrm>
            <a:prstGeom prst="rect">
              <a:avLst/>
            </a:prstGeom>
          </p:spPr>
          <p:txBody>
            <a:bodyPr wrap="square" rtlCol="0">
              <a:spAutoFit/>
            </a:bodyPr>
            <a:lstStyle/>
            <a:p>
              <a:pPr>
                <a:buClr>
                  <a:srgbClr val="C35954"/>
                </a:buClr>
                <a:buSzPct val="120000"/>
              </a:pPr>
              <a:r>
                <a:rPr lang="zh-CN" altLang="en-US" b="1" dirty="0">
                  <a:solidFill>
                    <a:schemeClr val="bg1"/>
                  </a:solidFill>
                  <a:latin typeface="Calibri" panose="020F0502020204030204" pitchFamily="34" charset="0"/>
                </a:rPr>
                <a:t>改造</a:t>
              </a:r>
            </a:p>
          </p:txBody>
        </p:sp>
        <p:sp>
          <p:nvSpPr>
            <p:cNvPr id="36" name="Rectangle 3">
              <a:extLst>
                <a:ext uri="{FF2B5EF4-FFF2-40B4-BE49-F238E27FC236}">
                  <a16:creationId xmlns="" xmlns:a16="http://schemas.microsoft.com/office/drawing/2014/main" id="{CE2BFD8A-7983-4A62-8AC9-02DAE6329FEB}"/>
                </a:ext>
              </a:extLst>
            </p:cNvPr>
            <p:cNvSpPr txBox="1">
              <a:spLocks noChangeArrowheads="1"/>
            </p:cNvSpPr>
            <p:nvPr/>
          </p:nvSpPr>
          <p:spPr bwMode="auto">
            <a:xfrm>
              <a:off x="7334889" y="3694006"/>
              <a:ext cx="3307712" cy="350865"/>
            </a:xfrm>
            <a:prstGeom prst="rect">
              <a:avLst/>
            </a:prstGeom>
            <a:noFill/>
            <a:ln w="9525">
              <a:noFill/>
              <a:miter lim="800000"/>
              <a:headEnd/>
              <a:tailEnd/>
            </a:ln>
            <a:extLst/>
          </p:spPr>
          <p:txBody>
            <a:bodyPr wrap="square" lIns="0" tIns="0" rIns="0" bIns="0" anchor="t" anchorCtr="0">
              <a:spAutoFit/>
              <a:scene3d>
                <a:camera prst="orthographicFront"/>
                <a:lightRig rig="threePt" dir="t"/>
              </a:scene3d>
              <a:sp3d>
                <a:bevelT w="0" h="0"/>
              </a:sp3d>
            </a:bodyPr>
            <a:lstStyle>
              <a:defPPr>
                <a:defRPr lang="zh-CN"/>
              </a:defPPr>
              <a:lvl1pPr fontAlgn="auto">
                <a:lnSpc>
                  <a:spcPct val="114000"/>
                </a:lnSpc>
                <a:spcBef>
                  <a:spcPts val="0"/>
                </a:spcBef>
                <a:spcAft>
                  <a:spcPts val="0"/>
                </a:spcAft>
                <a:buFont typeface="Arial" charset="0"/>
                <a:buNone/>
                <a:defRPr kumimoji="0" sz="1000">
                  <a:solidFill>
                    <a:schemeClr val="bg1">
                      <a:lumMod val="85000"/>
                    </a:schemeClr>
                  </a:solidFill>
                  <a:latin typeface="+mj-ea"/>
                  <a:ea typeface="+mj-ea"/>
                  <a:cs typeface="Tahoma" pitchFamily="34" charset="0"/>
                </a:defRPr>
              </a:lvl1pPr>
            </a:lstStyle>
            <a:p>
              <a:r>
                <a:rPr lang="zh-CN" altLang="en-US" dirty="0">
                  <a:solidFill>
                    <a:schemeClr val="bg1"/>
                  </a:solidFill>
                </a:rPr>
                <a:t>传统金融服务的互联网化</a:t>
              </a:r>
            </a:p>
            <a:p>
              <a:r>
                <a:rPr lang="zh-CN" altLang="en-US" dirty="0">
                  <a:solidFill>
                    <a:schemeClr val="bg1"/>
                  </a:solidFill>
                </a:rPr>
                <a:t>如：直销银行</a:t>
              </a:r>
              <a:r>
                <a:rPr lang="en-US" altLang="zh-CN" dirty="0">
                  <a:solidFill>
                    <a:schemeClr val="bg1"/>
                  </a:solidFill>
                </a:rPr>
                <a:t>(Direct Bank)</a:t>
              </a:r>
              <a:r>
                <a:rPr lang="zh-CN" altLang="en-US" dirty="0">
                  <a:solidFill>
                    <a:schemeClr val="bg1"/>
                  </a:solidFill>
                </a:rPr>
                <a:t>，陆金所</a:t>
              </a:r>
            </a:p>
          </p:txBody>
        </p:sp>
      </p:grpSp>
      <p:grpSp>
        <p:nvGrpSpPr>
          <p:cNvPr id="37" name="组合 36">
            <a:extLst>
              <a:ext uri="{FF2B5EF4-FFF2-40B4-BE49-F238E27FC236}">
                <a16:creationId xmlns="" xmlns:a16="http://schemas.microsoft.com/office/drawing/2014/main" id="{993EC5B4-0628-4E91-B517-7F29BB36F62B}"/>
              </a:ext>
            </a:extLst>
          </p:cNvPr>
          <p:cNvGrpSpPr/>
          <p:nvPr/>
        </p:nvGrpSpPr>
        <p:grpSpPr>
          <a:xfrm>
            <a:off x="3060996" y="1736586"/>
            <a:ext cx="4461293" cy="4022239"/>
            <a:chOff x="2521170" y="1692518"/>
            <a:chExt cx="4461293" cy="4022239"/>
          </a:xfrm>
        </p:grpSpPr>
        <p:grpSp>
          <p:nvGrpSpPr>
            <p:cNvPr id="38" name="组合 37">
              <a:extLst>
                <a:ext uri="{FF2B5EF4-FFF2-40B4-BE49-F238E27FC236}">
                  <a16:creationId xmlns="" xmlns:a16="http://schemas.microsoft.com/office/drawing/2014/main" id="{E0DA14DE-07CD-436C-821F-F546D0D33AAD}"/>
                </a:ext>
              </a:extLst>
            </p:cNvPr>
            <p:cNvGrpSpPr/>
            <p:nvPr/>
          </p:nvGrpSpPr>
          <p:grpSpPr>
            <a:xfrm>
              <a:off x="2521170" y="1692518"/>
              <a:ext cx="4461293" cy="4022239"/>
              <a:chOff x="2521170" y="1692518"/>
              <a:chExt cx="4461293" cy="4022239"/>
            </a:xfrm>
          </p:grpSpPr>
          <p:sp>
            <p:nvSpPr>
              <p:cNvPr id="42" name="Arc 6">
                <a:extLst>
                  <a:ext uri="{FF2B5EF4-FFF2-40B4-BE49-F238E27FC236}">
                    <a16:creationId xmlns="" xmlns:a16="http://schemas.microsoft.com/office/drawing/2014/main" id="{6F2823EF-39B4-4294-A044-EEF49B598D03}"/>
                  </a:ext>
                </a:extLst>
              </p:cNvPr>
              <p:cNvSpPr/>
              <p:nvPr/>
            </p:nvSpPr>
            <p:spPr>
              <a:xfrm rot="5400000" flipV="1">
                <a:off x="2521170" y="1692518"/>
                <a:ext cx="4022239" cy="4022239"/>
              </a:xfrm>
              <a:prstGeom prst="arc">
                <a:avLst>
                  <a:gd name="adj1" fmla="val 8626504"/>
                  <a:gd name="adj2" fmla="val 10381216"/>
                </a:avLst>
              </a:prstGeom>
              <a:noFill/>
              <a:ln w="12700">
                <a:gradFill flip="none" rotWithShape="1">
                  <a:gsLst>
                    <a:gs pos="0">
                      <a:schemeClr val="accent3"/>
                    </a:gs>
                    <a:gs pos="100000">
                      <a:schemeClr val="accent3">
                        <a:lumMod val="60000"/>
                        <a:lumOff val="40000"/>
                      </a:schemeClr>
                    </a:gs>
                  </a:gsLst>
                  <a:lin ang="0" scaled="1"/>
                  <a:tileRect/>
                </a:gradFill>
                <a:headEnd type="oval"/>
                <a:tailEnd type="ova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lt1"/>
                  </a:solidFill>
                </a:endParaRPr>
              </a:p>
            </p:txBody>
          </p:sp>
          <p:grpSp>
            <p:nvGrpSpPr>
              <p:cNvPr id="43" name="组合 42">
                <a:extLst>
                  <a:ext uri="{FF2B5EF4-FFF2-40B4-BE49-F238E27FC236}">
                    <a16:creationId xmlns="" xmlns:a16="http://schemas.microsoft.com/office/drawing/2014/main" id="{CE078B3B-0142-42D6-BE72-6935545BE68B}"/>
                  </a:ext>
                </a:extLst>
              </p:cNvPr>
              <p:cNvGrpSpPr/>
              <p:nvPr/>
            </p:nvGrpSpPr>
            <p:grpSpPr>
              <a:xfrm>
                <a:off x="5618234" y="1938531"/>
                <a:ext cx="1364229" cy="3530214"/>
                <a:chOff x="5618234" y="1938531"/>
                <a:chExt cx="1364229" cy="3530214"/>
              </a:xfrm>
            </p:grpSpPr>
            <p:sp>
              <p:nvSpPr>
                <p:cNvPr id="44" name="Oval 22">
                  <a:extLst>
                    <a:ext uri="{FF2B5EF4-FFF2-40B4-BE49-F238E27FC236}">
                      <a16:creationId xmlns="" xmlns:a16="http://schemas.microsoft.com/office/drawing/2014/main" id="{EDC9DE84-508A-4061-85B4-F103646EC904}"/>
                    </a:ext>
                  </a:extLst>
                </p:cNvPr>
                <p:cNvSpPr/>
                <p:nvPr/>
              </p:nvSpPr>
              <p:spPr>
                <a:xfrm>
                  <a:off x="5618234" y="4651251"/>
                  <a:ext cx="817494" cy="817494"/>
                </a:xfrm>
                <a:prstGeom prst="ellipse">
                  <a:avLst/>
                </a:prstGeom>
                <a:gradFill flip="none" rotWithShape="1">
                  <a:gsLst>
                    <a:gs pos="87000">
                      <a:schemeClr val="accent3">
                        <a:alpha val="40000"/>
                      </a:schemeClr>
                    </a:gs>
                    <a:gs pos="0">
                      <a:schemeClr val="accent3">
                        <a:lumMod val="60000"/>
                        <a:lumOff val="40000"/>
                        <a:alpha val="94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sp>
              <p:nvSpPr>
                <p:cNvPr id="45" name="Freeform 47">
                  <a:extLst>
                    <a:ext uri="{FF2B5EF4-FFF2-40B4-BE49-F238E27FC236}">
                      <a16:creationId xmlns="" xmlns:a16="http://schemas.microsoft.com/office/drawing/2014/main" id="{925708AD-8C27-4DF1-963A-3FA2FF757C01}"/>
                    </a:ext>
                  </a:extLst>
                </p:cNvPr>
                <p:cNvSpPr>
                  <a:spLocks noEditPoints="1"/>
                </p:cNvSpPr>
                <p:nvPr/>
              </p:nvSpPr>
              <p:spPr bwMode="auto">
                <a:xfrm>
                  <a:off x="5805639" y="4827635"/>
                  <a:ext cx="442684" cy="464727"/>
                </a:xfrm>
                <a:custGeom>
                  <a:avLst/>
                  <a:gdLst>
                    <a:gd name="T0" fmla="*/ 449 w 482"/>
                    <a:gd name="T1" fmla="*/ 33 h 506"/>
                    <a:gd name="T2" fmla="*/ 353 w 482"/>
                    <a:gd name="T3" fmla="*/ 120 h 506"/>
                    <a:gd name="T4" fmla="*/ 197 w 482"/>
                    <a:gd name="T5" fmla="*/ 81 h 506"/>
                    <a:gd name="T6" fmla="*/ 58 w 482"/>
                    <a:gd name="T7" fmla="*/ 138 h 506"/>
                    <a:gd name="T8" fmla="*/ 4 w 482"/>
                    <a:gd name="T9" fmla="*/ 315 h 506"/>
                    <a:gd name="T10" fmla="*/ 54 w 482"/>
                    <a:gd name="T11" fmla="*/ 506 h 506"/>
                    <a:gd name="T12" fmla="*/ 197 w 482"/>
                    <a:gd name="T13" fmla="*/ 475 h 506"/>
                    <a:gd name="T14" fmla="*/ 336 w 482"/>
                    <a:gd name="T15" fmla="*/ 418 h 506"/>
                    <a:gd name="T16" fmla="*/ 395 w 482"/>
                    <a:gd name="T17" fmla="*/ 279 h 506"/>
                    <a:gd name="T18" fmla="*/ 404 w 482"/>
                    <a:gd name="T19" fmla="*/ 136 h 506"/>
                    <a:gd name="T20" fmla="*/ 398 w 482"/>
                    <a:gd name="T21" fmla="*/ 74 h 506"/>
                    <a:gd name="T22" fmla="*/ 289 w 482"/>
                    <a:gd name="T23" fmla="*/ 492 h 506"/>
                    <a:gd name="T24" fmla="*/ 373 w 482"/>
                    <a:gd name="T25" fmla="*/ 331 h 506"/>
                    <a:gd name="T26" fmla="*/ 267 w 482"/>
                    <a:gd name="T27" fmla="*/ 447 h 506"/>
                    <a:gd name="T28" fmla="*/ 144 w 482"/>
                    <a:gd name="T29" fmla="*/ 454 h 506"/>
                    <a:gd name="T30" fmla="*/ 27 w 482"/>
                    <a:gd name="T31" fmla="*/ 347 h 506"/>
                    <a:gd name="T32" fmla="*/ 45 w 482"/>
                    <a:gd name="T33" fmla="*/ 177 h 506"/>
                    <a:gd name="T34" fmla="*/ 179 w 482"/>
                    <a:gd name="T35" fmla="*/ 96 h 506"/>
                    <a:gd name="T36" fmla="*/ 325 w 482"/>
                    <a:gd name="T37" fmla="*/ 148 h 506"/>
                    <a:gd name="T38" fmla="*/ 197 w 482"/>
                    <a:gd name="T39" fmla="*/ 130 h 506"/>
                    <a:gd name="T40" fmla="*/ 92 w 482"/>
                    <a:gd name="T41" fmla="*/ 173 h 506"/>
                    <a:gd name="T42" fmla="*/ 51 w 482"/>
                    <a:gd name="T43" fmla="*/ 307 h 506"/>
                    <a:gd name="T44" fmla="*/ 127 w 482"/>
                    <a:gd name="T45" fmla="*/ 409 h 506"/>
                    <a:gd name="T46" fmla="*/ 254 w 482"/>
                    <a:gd name="T47" fmla="*/ 416 h 506"/>
                    <a:gd name="T48" fmla="*/ 339 w 482"/>
                    <a:gd name="T49" fmla="*/ 322 h 506"/>
                    <a:gd name="T50" fmla="*/ 325 w 482"/>
                    <a:gd name="T51" fmla="*/ 203 h 506"/>
                    <a:gd name="T52" fmla="*/ 377 w 482"/>
                    <a:gd name="T53" fmla="*/ 245 h 506"/>
                    <a:gd name="T54" fmla="*/ 222 w 482"/>
                    <a:gd name="T55" fmla="*/ 303 h 506"/>
                    <a:gd name="T56" fmla="*/ 172 w 482"/>
                    <a:gd name="T57" fmla="*/ 303 h 506"/>
                    <a:gd name="T58" fmla="*/ 177 w 482"/>
                    <a:gd name="T59" fmla="*/ 248 h 506"/>
                    <a:gd name="T60" fmla="*/ 211 w 482"/>
                    <a:gd name="T61" fmla="*/ 262 h 506"/>
                    <a:gd name="T62" fmla="*/ 221 w 482"/>
                    <a:gd name="T63" fmla="*/ 272 h 506"/>
                    <a:gd name="T64" fmla="*/ 207 w 482"/>
                    <a:gd name="T65" fmla="*/ 230 h 506"/>
                    <a:gd name="T66" fmla="*/ 148 w 482"/>
                    <a:gd name="T67" fmla="*/ 269 h 506"/>
                    <a:gd name="T68" fmla="*/ 197 w 482"/>
                    <a:gd name="T69" fmla="*/ 327 h 506"/>
                    <a:gd name="T70" fmla="*/ 247 w 482"/>
                    <a:gd name="T71" fmla="*/ 279 h 506"/>
                    <a:gd name="T72" fmla="*/ 285 w 482"/>
                    <a:gd name="T73" fmla="*/ 263 h 506"/>
                    <a:gd name="T74" fmla="*/ 261 w 482"/>
                    <a:gd name="T75" fmla="*/ 341 h 506"/>
                    <a:gd name="T76" fmla="*/ 197 w 482"/>
                    <a:gd name="T77" fmla="*/ 368 h 506"/>
                    <a:gd name="T78" fmla="*/ 133 w 482"/>
                    <a:gd name="T79" fmla="*/ 341 h 506"/>
                    <a:gd name="T80" fmla="*/ 107 w 482"/>
                    <a:gd name="T81" fmla="*/ 270 h 506"/>
                    <a:gd name="T82" fmla="*/ 147 w 482"/>
                    <a:gd name="T83" fmla="*/ 203 h 506"/>
                    <a:gd name="T84" fmla="*/ 223 w 482"/>
                    <a:gd name="T85" fmla="*/ 192 h 506"/>
                    <a:gd name="T86" fmla="*/ 254 w 482"/>
                    <a:gd name="T87" fmla="*/ 191 h 506"/>
                    <a:gd name="T88" fmla="*/ 167 w 482"/>
                    <a:gd name="T89" fmla="*/ 178 h 506"/>
                    <a:gd name="T90" fmla="*/ 101 w 482"/>
                    <a:gd name="T91" fmla="*/ 239 h 506"/>
                    <a:gd name="T92" fmla="*/ 110 w 482"/>
                    <a:gd name="T93" fmla="*/ 336 h 506"/>
                    <a:gd name="T94" fmla="*/ 187 w 482"/>
                    <a:gd name="T95" fmla="*/ 381 h 506"/>
                    <a:gd name="T96" fmla="*/ 255 w 482"/>
                    <a:gd name="T97" fmla="*/ 365 h 506"/>
                    <a:gd name="T98" fmla="*/ 301 w 482"/>
                    <a:gd name="T99" fmla="*/ 288 h 506"/>
                    <a:gd name="T100" fmla="*/ 279 w 482"/>
                    <a:gd name="T101" fmla="*/ 214 h 506"/>
                    <a:gd name="T102" fmla="*/ 332 w 482"/>
                    <a:gd name="T103" fmla="*/ 279 h 506"/>
                    <a:gd name="T104" fmla="*/ 292 w 482"/>
                    <a:gd name="T105" fmla="*/ 374 h 506"/>
                    <a:gd name="T106" fmla="*/ 184 w 482"/>
                    <a:gd name="T107" fmla="*/ 412 h 506"/>
                    <a:gd name="T108" fmla="*/ 85 w 482"/>
                    <a:gd name="T109" fmla="*/ 352 h 506"/>
                    <a:gd name="T110" fmla="*/ 73 w 482"/>
                    <a:gd name="T111" fmla="*/ 228 h 506"/>
                    <a:gd name="T112" fmla="*/ 158 w 482"/>
                    <a:gd name="T113" fmla="*/ 149 h 506"/>
                    <a:gd name="T114" fmla="*/ 270 w 482"/>
                    <a:gd name="T115" fmla="*/ 165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2" h="506">
                      <a:moveTo>
                        <a:pt x="404" y="136"/>
                      </a:moveTo>
                      <a:lnTo>
                        <a:pt x="482" y="57"/>
                      </a:lnTo>
                      <a:lnTo>
                        <a:pt x="447" y="45"/>
                      </a:lnTo>
                      <a:lnTo>
                        <a:pt x="449" y="44"/>
                      </a:lnTo>
                      <a:lnTo>
                        <a:pt x="449" y="44"/>
                      </a:lnTo>
                      <a:lnTo>
                        <a:pt x="451" y="42"/>
                      </a:lnTo>
                      <a:lnTo>
                        <a:pt x="451" y="39"/>
                      </a:lnTo>
                      <a:lnTo>
                        <a:pt x="451" y="37"/>
                      </a:lnTo>
                      <a:lnTo>
                        <a:pt x="449" y="33"/>
                      </a:lnTo>
                      <a:lnTo>
                        <a:pt x="449" y="33"/>
                      </a:lnTo>
                      <a:lnTo>
                        <a:pt x="446" y="32"/>
                      </a:lnTo>
                      <a:lnTo>
                        <a:pt x="444" y="32"/>
                      </a:lnTo>
                      <a:lnTo>
                        <a:pt x="441" y="32"/>
                      </a:lnTo>
                      <a:lnTo>
                        <a:pt x="439" y="33"/>
                      </a:lnTo>
                      <a:lnTo>
                        <a:pt x="437" y="36"/>
                      </a:lnTo>
                      <a:lnTo>
                        <a:pt x="425" y="0"/>
                      </a:lnTo>
                      <a:lnTo>
                        <a:pt x="346" y="79"/>
                      </a:lnTo>
                      <a:lnTo>
                        <a:pt x="358" y="114"/>
                      </a:lnTo>
                      <a:lnTo>
                        <a:pt x="353" y="119"/>
                      </a:lnTo>
                      <a:lnTo>
                        <a:pt x="353" y="120"/>
                      </a:lnTo>
                      <a:lnTo>
                        <a:pt x="335" y="137"/>
                      </a:lnTo>
                      <a:lnTo>
                        <a:pt x="335" y="137"/>
                      </a:lnTo>
                      <a:lnTo>
                        <a:pt x="321" y="124"/>
                      </a:lnTo>
                      <a:lnTo>
                        <a:pt x="305" y="113"/>
                      </a:lnTo>
                      <a:lnTo>
                        <a:pt x="289" y="104"/>
                      </a:lnTo>
                      <a:lnTo>
                        <a:pt x="271" y="95"/>
                      </a:lnTo>
                      <a:lnTo>
                        <a:pt x="254" y="90"/>
                      </a:lnTo>
                      <a:lnTo>
                        <a:pt x="236" y="84"/>
                      </a:lnTo>
                      <a:lnTo>
                        <a:pt x="216" y="82"/>
                      </a:lnTo>
                      <a:lnTo>
                        <a:pt x="197" y="81"/>
                      </a:lnTo>
                      <a:lnTo>
                        <a:pt x="197" y="81"/>
                      </a:lnTo>
                      <a:lnTo>
                        <a:pt x="177" y="82"/>
                      </a:lnTo>
                      <a:lnTo>
                        <a:pt x="158" y="84"/>
                      </a:lnTo>
                      <a:lnTo>
                        <a:pt x="140" y="90"/>
                      </a:lnTo>
                      <a:lnTo>
                        <a:pt x="121" y="96"/>
                      </a:lnTo>
                      <a:lnTo>
                        <a:pt x="104" y="104"/>
                      </a:lnTo>
                      <a:lnTo>
                        <a:pt x="88" y="114"/>
                      </a:lnTo>
                      <a:lnTo>
                        <a:pt x="72" y="125"/>
                      </a:lnTo>
                      <a:lnTo>
                        <a:pt x="58" y="138"/>
                      </a:lnTo>
                      <a:lnTo>
                        <a:pt x="58" y="138"/>
                      </a:lnTo>
                      <a:lnTo>
                        <a:pt x="44" y="153"/>
                      </a:lnTo>
                      <a:lnTo>
                        <a:pt x="33" y="169"/>
                      </a:lnTo>
                      <a:lnTo>
                        <a:pt x="22" y="187"/>
                      </a:lnTo>
                      <a:lnTo>
                        <a:pt x="14" y="204"/>
                      </a:lnTo>
                      <a:lnTo>
                        <a:pt x="8" y="221"/>
                      </a:lnTo>
                      <a:lnTo>
                        <a:pt x="4" y="241"/>
                      </a:lnTo>
                      <a:lnTo>
                        <a:pt x="0" y="259"/>
                      </a:lnTo>
                      <a:lnTo>
                        <a:pt x="0" y="279"/>
                      </a:lnTo>
                      <a:lnTo>
                        <a:pt x="0" y="297"/>
                      </a:lnTo>
                      <a:lnTo>
                        <a:pt x="4" y="315"/>
                      </a:lnTo>
                      <a:lnTo>
                        <a:pt x="8" y="335"/>
                      </a:lnTo>
                      <a:lnTo>
                        <a:pt x="14" y="352"/>
                      </a:lnTo>
                      <a:lnTo>
                        <a:pt x="22" y="369"/>
                      </a:lnTo>
                      <a:lnTo>
                        <a:pt x="33" y="387"/>
                      </a:lnTo>
                      <a:lnTo>
                        <a:pt x="44" y="403"/>
                      </a:lnTo>
                      <a:lnTo>
                        <a:pt x="58" y="418"/>
                      </a:lnTo>
                      <a:lnTo>
                        <a:pt x="58" y="418"/>
                      </a:lnTo>
                      <a:lnTo>
                        <a:pt x="66" y="425"/>
                      </a:lnTo>
                      <a:lnTo>
                        <a:pt x="76" y="433"/>
                      </a:lnTo>
                      <a:lnTo>
                        <a:pt x="54" y="506"/>
                      </a:lnTo>
                      <a:lnTo>
                        <a:pt x="115" y="506"/>
                      </a:lnTo>
                      <a:lnTo>
                        <a:pt x="128" y="462"/>
                      </a:lnTo>
                      <a:lnTo>
                        <a:pt x="128" y="462"/>
                      </a:lnTo>
                      <a:lnTo>
                        <a:pt x="144" y="469"/>
                      </a:lnTo>
                      <a:lnTo>
                        <a:pt x="161" y="472"/>
                      </a:lnTo>
                      <a:lnTo>
                        <a:pt x="180" y="474"/>
                      </a:lnTo>
                      <a:lnTo>
                        <a:pt x="197" y="475"/>
                      </a:lnTo>
                      <a:lnTo>
                        <a:pt x="197" y="475"/>
                      </a:lnTo>
                      <a:lnTo>
                        <a:pt x="197" y="475"/>
                      </a:lnTo>
                      <a:lnTo>
                        <a:pt x="197" y="475"/>
                      </a:lnTo>
                      <a:lnTo>
                        <a:pt x="215" y="474"/>
                      </a:lnTo>
                      <a:lnTo>
                        <a:pt x="233" y="472"/>
                      </a:lnTo>
                      <a:lnTo>
                        <a:pt x="249" y="469"/>
                      </a:lnTo>
                      <a:lnTo>
                        <a:pt x="266" y="463"/>
                      </a:lnTo>
                      <a:lnTo>
                        <a:pt x="278" y="506"/>
                      </a:lnTo>
                      <a:lnTo>
                        <a:pt x="338" y="506"/>
                      </a:lnTo>
                      <a:lnTo>
                        <a:pt x="318" y="434"/>
                      </a:lnTo>
                      <a:lnTo>
                        <a:pt x="318" y="434"/>
                      </a:lnTo>
                      <a:lnTo>
                        <a:pt x="328" y="427"/>
                      </a:lnTo>
                      <a:lnTo>
                        <a:pt x="336" y="418"/>
                      </a:lnTo>
                      <a:lnTo>
                        <a:pt x="336" y="418"/>
                      </a:lnTo>
                      <a:lnTo>
                        <a:pt x="350" y="403"/>
                      </a:lnTo>
                      <a:lnTo>
                        <a:pt x="361" y="388"/>
                      </a:lnTo>
                      <a:lnTo>
                        <a:pt x="371" y="371"/>
                      </a:lnTo>
                      <a:lnTo>
                        <a:pt x="379" y="354"/>
                      </a:lnTo>
                      <a:lnTo>
                        <a:pt x="386" y="336"/>
                      </a:lnTo>
                      <a:lnTo>
                        <a:pt x="390" y="316"/>
                      </a:lnTo>
                      <a:lnTo>
                        <a:pt x="393" y="298"/>
                      </a:lnTo>
                      <a:lnTo>
                        <a:pt x="395" y="279"/>
                      </a:lnTo>
                      <a:lnTo>
                        <a:pt x="395" y="279"/>
                      </a:lnTo>
                      <a:lnTo>
                        <a:pt x="393" y="260"/>
                      </a:lnTo>
                      <a:lnTo>
                        <a:pt x="391" y="242"/>
                      </a:lnTo>
                      <a:lnTo>
                        <a:pt x="387" y="225"/>
                      </a:lnTo>
                      <a:lnTo>
                        <a:pt x="382" y="208"/>
                      </a:lnTo>
                      <a:lnTo>
                        <a:pt x="375" y="192"/>
                      </a:lnTo>
                      <a:lnTo>
                        <a:pt x="366" y="176"/>
                      </a:lnTo>
                      <a:lnTo>
                        <a:pt x="357" y="162"/>
                      </a:lnTo>
                      <a:lnTo>
                        <a:pt x="345" y="148"/>
                      </a:lnTo>
                      <a:lnTo>
                        <a:pt x="369" y="124"/>
                      </a:lnTo>
                      <a:lnTo>
                        <a:pt x="404" y="136"/>
                      </a:lnTo>
                      <a:close/>
                      <a:moveTo>
                        <a:pt x="456" y="64"/>
                      </a:moveTo>
                      <a:lnTo>
                        <a:pt x="400" y="120"/>
                      </a:lnTo>
                      <a:lnTo>
                        <a:pt x="379" y="113"/>
                      </a:lnTo>
                      <a:lnTo>
                        <a:pt x="436" y="57"/>
                      </a:lnTo>
                      <a:lnTo>
                        <a:pt x="456" y="64"/>
                      </a:lnTo>
                      <a:close/>
                      <a:moveTo>
                        <a:pt x="370" y="103"/>
                      </a:moveTo>
                      <a:lnTo>
                        <a:pt x="362" y="82"/>
                      </a:lnTo>
                      <a:lnTo>
                        <a:pt x="418" y="26"/>
                      </a:lnTo>
                      <a:lnTo>
                        <a:pt x="426" y="46"/>
                      </a:lnTo>
                      <a:lnTo>
                        <a:pt x="398" y="74"/>
                      </a:lnTo>
                      <a:lnTo>
                        <a:pt x="370" y="103"/>
                      </a:lnTo>
                      <a:close/>
                      <a:moveTo>
                        <a:pt x="104" y="492"/>
                      </a:moveTo>
                      <a:lnTo>
                        <a:pt x="74" y="492"/>
                      </a:lnTo>
                      <a:lnTo>
                        <a:pt x="88" y="443"/>
                      </a:lnTo>
                      <a:lnTo>
                        <a:pt x="88" y="443"/>
                      </a:lnTo>
                      <a:lnTo>
                        <a:pt x="101" y="450"/>
                      </a:lnTo>
                      <a:lnTo>
                        <a:pt x="114" y="457"/>
                      </a:lnTo>
                      <a:lnTo>
                        <a:pt x="104" y="492"/>
                      </a:lnTo>
                      <a:close/>
                      <a:moveTo>
                        <a:pt x="319" y="492"/>
                      </a:moveTo>
                      <a:lnTo>
                        <a:pt x="289" y="492"/>
                      </a:lnTo>
                      <a:lnTo>
                        <a:pt x="279" y="458"/>
                      </a:lnTo>
                      <a:lnTo>
                        <a:pt x="279" y="458"/>
                      </a:lnTo>
                      <a:lnTo>
                        <a:pt x="292" y="451"/>
                      </a:lnTo>
                      <a:lnTo>
                        <a:pt x="305" y="443"/>
                      </a:lnTo>
                      <a:lnTo>
                        <a:pt x="319" y="492"/>
                      </a:lnTo>
                      <a:close/>
                      <a:moveTo>
                        <a:pt x="380" y="279"/>
                      </a:moveTo>
                      <a:lnTo>
                        <a:pt x="380" y="279"/>
                      </a:lnTo>
                      <a:lnTo>
                        <a:pt x="379" y="296"/>
                      </a:lnTo>
                      <a:lnTo>
                        <a:pt x="377" y="314"/>
                      </a:lnTo>
                      <a:lnTo>
                        <a:pt x="373" y="331"/>
                      </a:lnTo>
                      <a:lnTo>
                        <a:pt x="366" y="348"/>
                      </a:lnTo>
                      <a:lnTo>
                        <a:pt x="359" y="364"/>
                      </a:lnTo>
                      <a:lnTo>
                        <a:pt x="349" y="380"/>
                      </a:lnTo>
                      <a:lnTo>
                        <a:pt x="338" y="394"/>
                      </a:lnTo>
                      <a:lnTo>
                        <a:pt x="326" y="407"/>
                      </a:lnTo>
                      <a:lnTo>
                        <a:pt x="326" y="407"/>
                      </a:lnTo>
                      <a:lnTo>
                        <a:pt x="314" y="420"/>
                      </a:lnTo>
                      <a:lnTo>
                        <a:pt x="298" y="431"/>
                      </a:lnTo>
                      <a:lnTo>
                        <a:pt x="283" y="439"/>
                      </a:lnTo>
                      <a:lnTo>
                        <a:pt x="267" y="447"/>
                      </a:lnTo>
                      <a:lnTo>
                        <a:pt x="251" y="454"/>
                      </a:lnTo>
                      <a:lnTo>
                        <a:pt x="234" y="458"/>
                      </a:lnTo>
                      <a:lnTo>
                        <a:pt x="215" y="460"/>
                      </a:lnTo>
                      <a:lnTo>
                        <a:pt x="197" y="461"/>
                      </a:lnTo>
                      <a:lnTo>
                        <a:pt x="197" y="461"/>
                      </a:lnTo>
                      <a:lnTo>
                        <a:pt x="197" y="461"/>
                      </a:lnTo>
                      <a:lnTo>
                        <a:pt x="197" y="461"/>
                      </a:lnTo>
                      <a:lnTo>
                        <a:pt x="179" y="460"/>
                      </a:lnTo>
                      <a:lnTo>
                        <a:pt x="161" y="458"/>
                      </a:lnTo>
                      <a:lnTo>
                        <a:pt x="144" y="454"/>
                      </a:lnTo>
                      <a:lnTo>
                        <a:pt x="127" y="447"/>
                      </a:lnTo>
                      <a:lnTo>
                        <a:pt x="110" y="439"/>
                      </a:lnTo>
                      <a:lnTo>
                        <a:pt x="95" y="431"/>
                      </a:lnTo>
                      <a:lnTo>
                        <a:pt x="81" y="420"/>
                      </a:lnTo>
                      <a:lnTo>
                        <a:pt x="67" y="407"/>
                      </a:lnTo>
                      <a:lnTo>
                        <a:pt x="67" y="407"/>
                      </a:lnTo>
                      <a:lnTo>
                        <a:pt x="55" y="394"/>
                      </a:lnTo>
                      <a:lnTo>
                        <a:pt x="45" y="379"/>
                      </a:lnTo>
                      <a:lnTo>
                        <a:pt x="35" y="363"/>
                      </a:lnTo>
                      <a:lnTo>
                        <a:pt x="27" y="347"/>
                      </a:lnTo>
                      <a:lnTo>
                        <a:pt x="22" y="330"/>
                      </a:lnTo>
                      <a:lnTo>
                        <a:pt x="18" y="313"/>
                      </a:lnTo>
                      <a:lnTo>
                        <a:pt x="14" y="296"/>
                      </a:lnTo>
                      <a:lnTo>
                        <a:pt x="14" y="279"/>
                      </a:lnTo>
                      <a:lnTo>
                        <a:pt x="14" y="260"/>
                      </a:lnTo>
                      <a:lnTo>
                        <a:pt x="18" y="243"/>
                      </a:lnTo>
                      <a:lnTo>
                        <a:pt x="22" y="226"/>
                      </a:lnTo>
                      <a:lnTo>
                        <a:pt x="27" y="209"/>
                      </a:lnTo>
                      <a:lnTo>
                        <a:pt x="35" y="193"/>
                      </a:lnTo>
                      <a:lnTo>
                        <a:pt x="45" y="177"/>
                      </a:lnTo>
                      <a:lnTo>
                        <a:pt x="55" y="163"/>
                      </a:lnTo>
                      <a:lnTo>
                        <a:pt x="67" y="149"/>
                      </a:lnTo>
                      <a:lnTo>
                        <a:pt x="67" y="149"/>
                      </a:lnTo>
                      <a:lnTo>
                        <a:pt x="81" y="136"/>
                      </a:lnTo>
                      <a:lnTo>
                        <a:pt x="95" y="125"/>
                      </a:lnTo>
                      <a:lnTo>
                        <a:pt x="110" y="117"/>
                      </a:lnTo>
                      <a:lnTo>
                        <a:pt x="127" y="109"/>
                      </a:lnTo>
                      <a:lnTo>
                        <a:pt x="144" y="103"/>
                      </a:lnTo>
                      <a:lnTo>
                        <a:pt x="161" y="98"/>
                      </a:lnTo>
                      <a:lnTo>
                        <a:pt x="179" y="96"/>
                      </a:lnTo>
                      <a:lnTo>
                        <a:pt x="197" y="95"/>
                      </a:lnTo>
                      <a:lnTo>
                        <a:pt x="197" y="95"/>
                      </a:lnTo>
                      <a:lnTo>
                        <a:pt x="215" y="96"/>
                      </a:lnTo>
                      <a:lnTo>
                        <a:pt x="233" y="98"/>
                      </a:lnTo>
                      <a:lnTo>
                        <a:pt x="250" y="103"/>
                      </a:lnTo>
                      <a:lnTo>
                        <a:pt x="266" y="109"/>
                      </a:lnTo>
                      <a:lnTo>
                        <a:pt x="282" y="115"/>
                      </a:lnTo>
                      <a:lnTo>
                        <a:pt x="297" y="125"/>
                      </a:lnTo>
                      <a:lnTo>
                        <a:pt x="311" y="135"/>
                      </a:lnTo>
                      <a:lnTo>
                        <a:pt x="325" y="148"/>
                      </a:lnTo>
                      <a:lnTo>
                        <a:pt x="301" y="172"/>
                      </a:lnTo>
                      <a:lnTo>
                        <a:pt x="301" y="172"/>
                      </a:lnTo>
                      <a:lnTo>
                        <a:pt x="290" y="162"/>
                      </a:lnTo>
                      <a:lnTo>
                        <a:pt x="279" y="153"/>
                      </a:lnTo>
                      <a:lnTo>
                        <a:pt x="266" y="147"/>
                      </a:lnTo>
                      <a:lnTo>
                        <a:pt x="253" y="140"/>
                      </a:lnTo>
                      <a:lnTo>
                        <a:pt x="240" y="136"/>
                      </a:lnTo>
                      <a:lnTo>
                        <a:pt x="226" y="132"/>
                      </a:lnTo>
                      <a:lnTo>
                        <a:pt x="212" y="131"/>
                      </a:lnTo>
                      <a:lnTo>
                        <a:pt x="197" y="130"/>
                      </a:lnTo>
                      <a:lnTo>
                        <a:pt x="197" y="130"/>
                      </a:lnTo>
                      <a:lnTo>
                        <a:pt x="183" y="131"/>
                      </a:lnTo>
                      <a:lnTo>
                        <a:pt x="168" y="133"/>
                      </a:lnTo>
                      <a:lnTo>
                        <a:pt x="154" y="136"/>
                      </a:lnTo>
                      <a:lnTo>
                        <a:pt x="140" y="140"/>
                      </a:lnTo>
                      <a:lnTo>
                        <a:pt x="127" y="147"/>
                      </a:lnTo>
                      <a:lnTo>
                        <a:pt x="115" y="154"/>
                      </a:lnTo>
                      <a:lnTo>
                        <a:pt x="103" y="163"/>
                      </a:lnTo>
                      <a:lnTo>
                        <a:pt x="92" y="173"/>
                      </a:lnTo>
                      <a:lnTo>
                        <a:pt x="92" y="173"/>
                      </a:lnTo>
                      <a:lnTo>
                        <a:pt x="81" y="185"/>
                      </a:lnTo>
                      <a:lnTo>
                        <a:pt x="73" y="196"/>
                      </a:lnTo>
                      <a:lnTo>
                        <a:pt x="65" y="208"/>
                      </a:lnTo>
                      <a:lnTo>
                        <a:pt x="60" y="222"/>
                      </a:lnTo>
                      <a:lnTo>
                        <a:pt x="54" y="235"/>
                      </a:lnTo>
                      <a:lnTo>
                        <a:pt x="51" y="249"/>
                      </a:lnTo>
                      <a:lnTo>
                        <a:pt x="49" y="263"/>
                      </a:lnTo>
                      <a:lnTo>
                        <a:pt x="49" y="279"/>
                      </a:lnTo>
                      <a:lnTo>
                        <a:pt x="49" y="293"/>
                      </a:lnTo>
                      <a:lnTo>
                        <a:pt x="51" y="307"/>
                      </a:lnTo>
                      <a:lnTo>
                        <a:pt x="54" y="321"/>
                      </a:lnTo>
                      <a:lnTo>
                        <a:pt x="60" y="334"/>
                      </a:lnTo>
                      <a:lnTo>
                        <a:pt x="65" y="348"/>
                      </a:lnTo>
                      <a:lnTo>
                        <a:pt x="73" y="360"/>
                      </a:lnTo>
                      <a:lnTo>
                        <a:pt x="81" y="371"/>
                      </a:lnTo>
                      <a:lnTo>
                        <a:pt x="92" y="383"/>
                      </a:lnTo>
                      <a:lnTo>
                        <a:pt x="92" y="383"/>
                      </a:lnTo>
                      <a:lnTo>
                        <a:pt x="103" y="393"/>
                      </a:lnTo>
                      <a:lnTo>
                        <a:pt x="115" y="402"/>
                      </a:lnTo>
                      <a:lnTo>
                        <a:pt x="127" y="409"/>
                      </a:lnTo>
                      <a:lnTo>
                        <a:pt x="140" y="416"/>
                      </a:lnTo>
                      <a:lnTo>
                        <a:pt x="154" y="420"/>
                      </a:lnTo>
                      <a:lnTo>
                        <a:pt x="168" y="424"/>
                      </a:lnTo>
                      <a:lnTo>
                        <a:pt x="183" y="427"/>
                      </a:lnTo>
                      <a:lnTo>
                        <a:pt x="197" y="427"/>
                      </a:lnTo>
                      <a:lnTo>
                        <a:pt x="197" y="427"/>
                      </a:lnTo>
                      <a:lnTo>
                        <a:pt x="212" y="427"/>
                      </a:lnTo>
                      <a:lnTo>
                        <a:pt x="226" y="424"/>
                      </a:lnTo>
                      <a:lnTo>
                        <a:pt x="240" y="420"/>
                      </a:lnTo>
                      <a:lnTo>
                        <a:pt x="254" y="416"/>
                      </a:lnTo>
                      <a:lnTo>
                        <a:pt x="267" y="409"/>
                      </a:lnTo>
                      <a:lnTo>
                        <a:pt x="280" y="402"/>
                      </a:lnTo>
                      <a:lnTo>
                        <a:pt x="291" y="393"/>
                      </a:lnTo>
                      <a:lnTo>
                        <a:pt x="303" y="383"/>
                      </a:lnTo>
                      <a:lnTo>
                        <a:pt x="303" y="383"/>
                      </a:lnTo>
                      <a:lnTo>
                        <a:pt x="312" y="373"/>
                      </a:lnTo>
                      <a:lnTo>
                        <a:pt x="321" y="361"/>
                      </a:lnTo>
                      <a:lnTo>
                        <a:pt x="329" y="348"/>
                      </a:lnTo>
                      <a:lnTo>
                        <a:pt x="335" y="335"/>
                      </a:lnTo>
                      <a:lnTo>
                        <a:pt x="339" y="322"/>
                      </a:lnTo>
                      <a:lnTo>
                        <a:pt x="343" y="308"/>
                      </a:lnTo>
                      <a:lnTo>
                        <a:pt x="345" y="293"/>
                      </a:lnTo>
                      <a:lnTo>
                        <a:pt x="346" y="279"/>
                      </a:lnTo>
                      <a:lnTo>
                        <a:pt x="346" y="279"/>
                      </a:lnTo>
                      <a:lnTo>
                        <a:pt x="345" y="265"/>
                      </a:lnTo>
                      <a:lnTo>
                        <a:pt x="344" y="252"/>
                      </a:lnTo>
                      <a:lnTo>
                        <a:pt x="341" y="240"/>
                      </a:lnTo>
                      <a:lnTo>
                        <a:pt x="337" y="227"/>
                      </a:lnTo>
                      <a:lnTo>
                        <a:pt x="332" y="215"/>
                      </a:lnTo>
                      <a:lnTo>
                        <a:pt x="325" y="203"/>
                      </a:lnTo>
                      <a:lnTo>
                        <a:pt x="319" y="192"/>
                      </a:lnTo>
                      <a:lnTo>
                        <a:pt x="310" y="182"/>
                      </a:lnTo>
                      <a:lnTo>
                        <a:pt x="335" y="158"/>
                      </a:lnTo>
                      <a:lnTo>
                        <a:pt x="335" y="158"/>
                      </a:lnTo>
                      <a:lnTo>
                        <a:pt x="345" y="171"/>
                      </a:lnTo>
                      <a:lnTo>
                        <a:pt x="355" y="185"/>
                      </a:lnTo>
                      <a:lnTo>
                        <a:pt x="362" y="199"/>
                      </a:lnTo>
                      <a:lnTo>
                        <a:pt x="369" y="214"/>
                      </a:lnTo>
                      <a:lnTo>
                        <a:pt x="374" y="229"/>
                      </a:lnTo>
                      <a:lnTo>
                        <a:pt x="377" y="245"/>
                      </a:lnTo>
                      <a:lnTo>
                        <a:pt x="379" y="261"/>
                      </a:lnTo>
                      <a:lnTo>
                        <a:pt x="380" y="279"/>
                      </a:lnTo>
                      <a:lnTo>
                        <a:pt x="380" y="279"/>
                      </a:lnTo>
                      <a:close/>
                      <a:moveTo>
                        <a:pt x="233" y="279"/>
                      </a:moveTo>
                      <a:lnTo>
                        <a:pt x="233" y="279"/>
                      </a:lnTo>
                      <a:lnTo>
                        <a:pt x="231" y="285"/>
                      </a:lnTo>
                      <a:lnTo>
                        <a:pt x="230" y="292"/>
                      </a:lnTo>
                      <a:lnTo>
                        <a:pt x="226" y="298"/>
                      </a:lnTo>
                      <a:lnTo>
                        <a:pt x="222" y="303"/>
                      </a:lnTo>
                      <a:lnTo>
                        <a:pt x="222" y="303"/>
                      </a:lnTo>
                      <a:lnTo>
                        <a:pt x="216" y="308"/>
                      </a:lnTo>
                      <a:lnTo>
                        <a:pt x="211" y="311"/>
                      </a:lnTo>
                      <a:lnTo>
                        <a:pt x="204" y="313"/>
                      </a:lnTo>
                      <a:lnTo>
                        <a:pt x="197" y="313"/>
                      </a:lnTo>
                      <a:lnTo>
                        <a:pt x="197" y="313"/>
                      </a:lnTo>
                      <a:lnTo>
                        <a:pt x="190" y="313"/>
                      </a:lnTo>
                      <a:lnTo>
                        <a:pt x="184" y="311"/>
                      </a:lnTo>
                      <a:lnTo>
                        <a:pt x="177" y="308"/>
                      </a:lnTo>
                      <a:lnTo>
                        <a:pt x="172" y="303"/>
                      </a:lnTo>
                      <a:lnTo>
                        <a:pt x="172" y="303"/>
                      </a:lnTo>
                      <a:lnTo>
                        <a:pt x="168" y="298"/>
                      </a:lnTo>
                      <a:lnTo>
                        <a:pt x="164" y="292"/>
                      </a:lnTo>
                      <a:lnTo>
                        <a:pt x="162" y="285"/>
                      </a:lnTo>
                      <a:lnTo>
                        <a:pt x="161" y="279"/>
                      </a:lnTo>
                      <a:lnTo>
                        <a:pt x="162" y="271"/>
                      </a:lnTo>
                      <a:lnTo>
                        <a:pt x="164" y="265"/>
                      </a:lnTo>
                      <a:lnTo>
                        <a:pt x="168" y="259"/>
                      </a:lnTo>
                      <a:lnTo>
                        <a:pt x="172" y="253"/>
                      </a:lnTo>
                      <a:lnTo>
                        <a:pt x="172" y="253"/>
                      </a:lnTo>
                      <a:lnTo>
                        <a:pt x="177" y="248"/>
                      </a:lnTo>
                      <a:lnTo>
                        <a:pt x="184" y="245"/>
                      </a:lnTo>
                      <a:lnTo>
                        <a:pt x="190" y="243"/>
                      </a:lnTo>
                      <a:lnTo>
                        <a:pt x="197" y="243"/>
                      </a:lnTo>
                      <a:lnTo>
                        <a:pt x="197" y="243"/>
                      </a:lnTo>
                      <a:lnTo>
                        <a:pt x="203" y="243"/>
                      </a:lnTo>
                      <a:lnTo>
                        <a:pt x="210" y="245"/>
                      </a:lnTo>
                      <a:lnTo>
                        <a:pt x="215" y="248"/>
                      </a:lnTo>
                      <a:lnTo>
                        <a:pt x="221" y="252"/>
                      </a:lnTo>
                      <a:lnTo>
                        <a:pt x="211" y="262"/>
                      </a:lnTo>
                      <a:lnTo>
                        <a:pt x="211" y="262"/>
                      </a:lnTo>
                      <a:lnTo>
                        <a:pt x="209" y="265"/>
                      </a:lnTo>
                      <a:lnTo>
                        <a:pt x="209" y="267"/>
                      </a:lnTo>
                      <a:lnTo>
                        <a:pt x="209" y="270"/>
                      </a:lnTo>
                      <a:lnTo>
                        <a:pt x="211" y="272"/>
                      </a:lnTo>
                      <a:lnTo>
                        <a:pt x="211" y="272"/>
                      </a:lnTo>
                      <a:lnTo>
                        <a:pt x="213" y="273"/>
                      </a:lnTo>
                      <a:lnTo>
                        <a:pt x="215" y="274"/>
                      </a:lnTo>
                      <a:lnTo>
                        <a:pt x="215" y="274"/>
                      </a:lnTo>
                      <a:lnTo>
                        <a:pt x="218" y="273"/>
                      </a:lnTo>
                      <a:lnTo>
                        <a:pt x="221" y="272"/>
                      </a:lnTo>
                      <a:lnTo>
                        <a:pt x="229" y="263"/>
                      </a:lnTo>
                      <a:lnTo>
                        <a:pt x="229" y="263"/>
                      </a:lnTo>
                      <a:lnTo>
                        <a:pt x="231" y="271"/>
                      </a:lnTo>
                      <a:lnTo>
                        <a:pt x="233" y="279"/>
                      </a:lnTo>
                      <a:lnTo>
                        <a:pt x="233" y="279"/>
                      </a:lnTo>
                      <a:close/>
                      <a:moveTo>
                        <a:pt x="230" y="242"/>
                      </a:moveTo>
                      <a:lnTo>
                        <a:pt x="230" y="242"/>
                      </a:lnTo>
                      <a:lnTo>
                        <a:pt x="224" y="236"/>
                      </a:lnTo>
                      <a:lnTo>
                        <a:pt x="215" y="232"/>
                      </a:lnTo>
                      <a:lnTo>
                        <a:pt x="207" y="230"/>
                      </a:lnTo>
                      <a:lnTo>
                        <a:pt x="197" y="229"/>
                      </a:lnTo>
                      <a:lnTo>
                        <a:pt x="197" y="229"/>
                      </a:lnTo>
                      <a:lnTo>
                        <a:pt x="187" y="230"/>
                      </a:lnTo>
                      <a:lnTo>
                        <a:pt x="179" y="232"/>
                      </a:lnTo>
                      <a:lnTo>
                        <a:pt x="170" y="236"/>
                      </a:lnTo>
                      <a:lnTo>
                        <a:pt x="162" y="243"/>
                      </a:lnTo>
                      <a:lnTo>
                        <a:pt x="162" y="243"/>
                      </a:lnTo>
                      <a:lnTo>
                        <a:pt x="156" y="250"/>
                      </a:lnTo>
                      <a:lnTo>
                        <a:pt x="152" y="259"/>
                      </a:lnTo>
                      <a:lnTo>
                        <a:pt x="148" y="269"/>
                      </a:lnTo>
                      <a:lnTo>
                        <a:pt x="147" y="279"/>
                      </a:lnTo>
                      <a:lnTo>
                        <a:pt x="148" y="287"/>
                      </a:lnTo>
                      <a:lnTo>
                        <a:pt x="152" y="297"/>
                      </a:lnTo>
                      <a:lnTo>
                        <a:pt x="156" y="306"/>
                      </a:lnTo>
                      <a:lnTo>
                        <a:pt x="162" y="313"/>
                      </a:lnTo>
                      <a:lnTo>
                        <a:pt x="162" y="313"/>
                      </a:lnTo>
                      <a:lnTo>
                        <a:pt x="170" y="320"/>
                      </a:lnTo>
                      <a:lnTo>
                        <a:pt x="179" y="324"/>
                      </a:lnTo>
                      <a:lnTo>
                        <a:pt x="187" y="327"/>
                      </a:lnTo>
                      <a:lnTo>
                        <a:pt x="197" y="327"/>
                      </a:lnTo>
                      <a:lnTo>
                        <a:pt x="197" y="327"/>
                      </a:lnTo>
                      <a:lnTo>
                        <a:pt x="207" y="327"/>
                      </a:lnTo>
                      <a:lnTo>
                        <a:pt x="216" y="324"/>
                      </a:lnTo>
                      <a:lnTo>
                        <a:pt x="225" y="320"/>
                      </a:lnTo>
                      <a:lnTo>
                        <a:pt x="233" y="313"/>
                      </a:lnTo>
                      <a:lnTo>
                        <a:pt x="233" y="313"/>
                      </a:lnTo>
                      <a:lnTo>
                        <a:pt x="238" y="306"/>
                      </a:lnTo>
                      <a:lnTo>
                        <a:pt x="243" y="297"/>
                      </a:lnTo>
                      <a:lnTo>
                        <a:pt x="245" y="288"/>
                      </a:lnTo>
                      <a:lnTo>
                        <a:pt x="247" y="279"/>
                      </a:lnTo>
                      <a:lnTo>
                        <a:pt x="247" y="279"/>
                      </a:lnTo>
                      <a:lnTo>
                        <a:pt x="247" y="271"/>
                      </a:lnTo>
                      <a:lnTo>
                        <a:pt x="244" y="265"/>
                      </a:lnTo>
                      <a:lnTo>
                        <a:pt x="242" y="259"/>
                      </a:lnTo>
                      <a:lnTo>
                        <a:pt x="240" y="253"/>
                      </a:lnTo>
                      <a:lnTo>
                        <a:pt x="268" y="223"/>
                      </a:lnTo>
                      <a:lnTo>
                        <a:pt x="268" y="223"/>
                      </a:lnTo>
                      <a:lnTo>
                        <a:pt x="277" y="236"/>
                      </a:lnTo>
                      <a:lnTo>
                        <a:pt x="282" y="249"/>
                      </a:lnTo>
                      <a:lnTo>
                        <a:pt x="285" y="263"/>
                      </a:lnTo>
                      <a:lnTo>
                        <a:pt x="287" y="279"/>
                      </a:lnTo>
                      <a:lnTo>
                        <a:pt x="287" y="279"/>
                      </a:lnTo>
                      <a:lnTo>
                        <a:pt x="287" y="287"/>
                      </a:lnTo>
                      <a:lnTo>
                        <a:pt x="285" y="296"/>
                      </a:lnTo>
                      <a:lnTo>
                        <a:pt x="283" y="304"/>
                      </a:lnTo>
                      <a:lnTo>
                        <a:pt x="280" y="312"/>
                      </a:lnTo>
                      <a:lnTo>
                        <a:pt x="277" y="321"/>
                      </a:lnTo>
                      <a:lnTo>
                        <a:pt x="271" y="328"/>
                      </a:lnTo>
                      <a:lnTo>
                        <a:pt x="267" y="335"/>
                      </a:lnTo>
                      <a:lnTo>
                        <a:pt x="261" y="341"/>
                      </a:lnTo>
                      <a:lnTo>
                        <a:pt x="261" y="341"/>
                      </a:lnTo>
                      <a:lnTo>
                        <a:pt x="254" y="348"/>
                      </a:lnTo>
                      <a:lnTo>
                        <a:pt x="247" y="353"/>
                      </a:lnTo>
                      <a:lnTo>
                        <a:pt x="239" y="357"/>
                      </a:lnTo>
                      <a:lnTo>
                        <a:pt x="231" y="361"/>
                      </a:lnTo>
                      <a:lnTo>
                        <a:pt x="223" y="364"/>
                      </a:lnTo>
                      <a:lnTo>
                        <a:pt x="215" y="366"/>
                      </a:lnTo>
                      <a:lnTo>
                        <a:pt x="206" y="367"/>
                      </a:lnTo>
                      <a:lnTo>
                        <a:pt x="197" y="368"/>
                      </a:lnTo>
                      <a:lnTo>
                        <a:pt x="197" y="368"/>
                      </a:lnTo>
                      <a:lnTo>
                        <a:pt x="197" y="368"/>
                      </a:lnTo>
                      <a:lnTo>
                        <a:pt x="197" y="368"/>
                      </a:lnTo>
                      <a:lnTo>
                        <a:pt x="188" y="367"/>
                      </a:lnTo>
                      <a:lnTo>
                        <a:pt x="180" y="366"/>
                      </a:lnTo>
                      <a:lnTo>
                        <a:pt x="171" y="364"/>
                      </a:lnTo>
                      <a:lnTo>
                        <a:pt x="162" y="361"/>
                      </a:lnTo>
                      <a:lnTo>
                        <a:pt x="155" y="357"/>
                      </a:lnTo>
                      <a:lnTo>
                        <a:pt x="147" y="353"/>
                      </a:lnTo>
                      <a:lnTo>
                        <a:pt x="140" y="348"/>
                      </a:lnTo>
                      <a:lnTo>
                        <a:pt x="133" y="341"/>
                      </a:lnTo>
                      <a:lnTo>
                        <a:pt x="133" y="341"/>
                      </a:lnTo>
                      <a:lnTo>
                        <a:pt x="128" y="335"/>
                      </a:lnTo>
                      <a:lnTo>
                        <a:pt x="122" y="327"/>
                      </a:lnTo>
                      <a:lnTo>
                        <a:pt x="118" y="320"/>
                      </a:lnTo>
                      <a:lnTo>
                        <a:pt x="114" y="312"/>
                      </a:lnTo>
                      <a:lnTo>
                        <a:pt x="110" y="303"/>
                      </a:lnTo>
                      <a:lnTo>
                        <a:pt x="109" y="295"/>
                      </a:lnTo>
                      <a:lnTo>
                        <a:pt x="107" y="287"/>
                      </a:lnTo>
                      <a:lnTo>
                        <a:pt x="107" y="279"/>
                      </a:lnTo>
                      <a:lnTo>
                        <a:pt x="107" y="270"/>
                      </a:lnTo>
                      <a:lnTo>
                        <a:pt x="109" y="261"/>
                      </a:lnTo>
                      <a:lnTo>
                        <a:pt x="110" y="253"/>
                      </a:lnTo>
                      <a:lnTo>
                        <a:pt x="114" y="244"/>
                      </a:lnTo>
                      <a:lnTo>
                        <a:pt x="118" y="236"/>
                      </a:lnTo>
                      <a:lnTo>
                        <a:pt x="122" y="229"/>
                      </a:lnTo>
                      <a:lnTo>
                        <a:pt x="128" y="221"/>
                      </a:lnTo>
                      <a:lnTo>
                        <a:pt x="133" y="215"/>
                      </a:lnTo>
                      <a:lnTo>
                        <a:pt x="133" y="215"/>
                      </a:lnTo>
                      <a:lnTo>
                        <a:pt x="141" y="208"/>
                      </a:lnTo>
                      <a:lnTo>
                        <a:pt x="147" y="203"/>
                      </a:lnTo>
                      <a:lnTo>
                        <a:pt x="155" y="199"/>
                      </a:lnTo>
                      <a:lnTo>
                        <a:pt x="162" y="195"/>
                      </a:lnTo>
                      <a:lnTo>
                        <a:pt x="171" y="192"/>
                      </a:lnTo>
                      <a:lnTo>
                        <a:pt x="180" y="190"/>
                      </a:lnTo>
                      <a:lnTo>
                        <a:pt x="188" y="189"/>
                      </a:lnTo>
                      <a:lnTo>
                        <a:pt x="197" y="188"/>
                      </a:lnTo>
                      <a:lnTo>
                        <a:pt x="197" y="188"/>
                      </a:lnTo>
                      <a:lnTo>
                        <a:pt x="206" y="189"/>
                      </a:lnTo>
                      <a:lnTo>
                        <a:pt x="214" y="190"/>
                      </a:lnTo>
                      <a:lnTo>
                        <a:pt x="223" y="192"/>
                      </a:lnTo>
                      <a:lnTo>
                        <a:pt x="230" y="194"/>
                      </a:lnTo>
                      <a:lnTo>
                        <a:pt x="238" y="199"/>
                      </a:lnTo>
                      <a:lnTo>
                        <a:pt x="245" y="203"/>
                      </a:lnTo>
                      <a:lnTo>
                        <a:pt x="253" y="207"/>
                      </a:lnTo>
                      <a:lnTo>
                        <a:pt x="260" y="214"/>
                      </a:lnTo>
                      <a:lnTo>
                        <a:pt x="230" y="242"/>
                      </a:lnTo>
                      <a:close/>
                      <a:moveTo>
                        <a:pt x="269" y="203"/>
                      </a:moveTo>
                      <a:lnTo>
                        <a:pt x="269" y="203"/>
                      </a:lnTo>
                      <a:lnTo>
                        <a:pt x="262" y="196"/>
                      </a:lnTo>
                      <a:lnTo>
                        <a:pt x="254" y="191"/>
                      </a:lnTo>
                      <a:lnTo>
                        <a:pt x="245" y="186"/>
                      </a:lnTo>
                      <a:lnTo>
                        <a:pt x="236" y="181"/>
                      </a:lnTo>
                      <a:lnTo>
                        <a:pt x="227" y="178"/>
                      </a:lnTo>
                      <a:lnTo>
                        <a:pt x="217" y="176"/>
                      </a:lnTo>
                      <a:lnTo>
                        <a:pt x="208" y="175"/>
                      </a:lnTo>
                      <a:lnTo>
                        <a:pt x="197" y="174"/>
                      </a:lnTo>
                      <a:lnTo>
                        <a:pt x="197" y="174"/>
                      </a:lnTo>
                      <a:lnTo>
                        <a:pt x="187" y="175"/>
                      </a:lnTo>
                      <a:lnTo>
                        <a:pt x="176" y="176"/>
                      </a:lnTo>
                      <a:lnTo>
                        <a:pt x="167" y="178"/>
                      </a:lnTo>
                      <a:lnTo>
                        <a:pt x="157" y="182"/>
                      </a:lnTo>
                      <a:lnTo>
                        <a:pt x="148" y="187"/>
                      </a:lnTo>
                      <a:lnTo>
                        <a:pt x="140" y="191"/>
                      </a:lnTo>
                      <a:lnTo>
                        <a:pt x="131" y="198"/>
                      </a:lnTo>
                      <a:lnTo>
                        <a:pt x="123" y="205"/>
                      </a:lnTo>
                      <a:lnTo>
                        <a:pt x="123" y="205"/>
                      </a:lnTo>
                      <a:lnTo>
                        <a:pt x="117" y="213"/>
                      </a:lnTo>
                      <a:lnTo>
                        <a:pt x="110" y="221"/>
                      </a:lnTo>
                      <a:lnTo>
                        <a:pt x="105" y="230"/>
                      </a:lnTo>
                      <a:lnTo>
                        <a:pt x="101" y="239"/>
                      </a:lnTo>
                      <a:lnTo>
                        <a:pt x="98" y="248"/>
                      </a:lnTo>
                      <a:lnTo>
                        <a:pt x="95" y="258"/>
                      </a:lnTo>
                      <a:lnTo>
                        <a:pt x="93" y="268"/>
                      </a:lnTo>
                      <a:lnTo>
                        <a:pt x="93" y="279"/>
                      </a:lnTo>
                      <a:lnTo>
                        <a:pt x="93" y="288"/>
                      </a:lnTo>
                      <a:lnTo>
                        <a:pt x="95" y="298"/>
                      </a:lnTo>
                      <a:lnTo>
                        <a:pt x="98" y="308"/>
                      </a:lnTo>
                      <a:lnTo>
                        <a:pt x="101" y="317"/>
                      </a:lnTo>
                      <a:lnTo>
                        <a:pt x="105" y="326"/>
                      </a:lnTo>
                      <a:lnTo>
                        <a:pt x="110" y="336"/>
                      </a:lnTo>
                      <a:lnTo>
                        <a:pt x="117" y="343"/>
                      </a:lnTo>
                      <a:lnTo>
                        <a:pt x="123" y="352"/>
                      </a:lnTo>
                      <a:lnTo>
                        <a:pt x="123" y="352"/>
                      </a:lnTo>
                      <a:lnTo>
                        <a:pt x="131" y="358"/>
                      </a:lnTo>
                      <a:lnTo>
                        <a:pt x="140" y="365"/>
                      </a:lnTo>
                      <a:lnTo>
                        <a:pt x="148" y="370"/>
                      </a:lnTo>
                      <a:lnTo>
                        <a:pt x="157" y="375"/>
                      </a:lnTo>
                      <a:lnTo>
                        <a:pt x="167" y="378"/>
                      </a:lnTo>
                      <a:lnTo>
                        <a:pt x="176" y="380"/>
                      </a:lnTo>
                      <a:lnTo>
                        <a:pt x="187" y="381"/>
                      </a:lnTo>
                      <a:lnTo>
                        <a:pt x="197" y="382"/>
                      </a:lnTo>
                      <a:lnTo>
                        <a:pt x="197" y="382"/>
                      </a:lnTo>
                      <a:lnTo>
                        <a:pt x="197" y="382"/>
                      </a:lnTo>
                      <a:lnTo>
                        <a:pt x="197" y="382"/>
                      </a:lnTo>
                      <a:lnTo>
                        <a:pt x="208" y="381"/>
                      </a:lnTo>
                      <a:lnTo>
                        <a:pt x="217" y="380"/>
                      </a:lnTo>
                      <a:lnTo>
                        <a:pt x="227" y="378"/>
                      </a:lnTo>
                      <a:lnTo>
                        <a:pt x="237" y="375"/>
                      </a:lnTo>
                      <a:lnTo>
                        <a:pt x="247" y="370"/>
                      </a:lnTo>
                      <a:lnTo>
                        <a:pt x="255" y="365"/>
                      </a:lnTo>
                      <a:lnTo>
                        <a:pt x="263" y="358"/>
                      </a:lnTo>
                      <a:lnTo>
                        <a:pt x="270" y="352"/>
                      </a:lnTo>
                      <a:lnTo>
                        <a:pt x="270" y="352"/>
                      </a:lnTo>
                      <a:lnTo>
                        <a:pt x="278" y="344"/>
                      </a:lnTo>
                      <a:lnTo>
                        <a:pt x="283" y="336"/>
                      </a:lnTo>
                      <a:lnTo>
                        <a:pt x="289" y="327"/>
                      </a:lnTo>
                      <a:lnTo>
                        <a:pt x="293" y="317"/>
                      </a:lnTo>
                      <a:lnTo>
                        <a:pt x="296" y="309"/>
                      </a:lnTo>
                      <a:lnTo>
                        <a:pt x="299" y="299"/>
                      </a:lnTo>
                      <a:lnTo>
                        <a:pt x="301" y="288"/>
                      </a:lnTo>
                      <a:lnTo>
                        <a:pt x="301" y="279"/>
                      </a:lnTo>
                      <a:lnTo>
                        <a:pt x="301" y="279"/>
                      </a:lnTo>
                      <a:lnTo>
                        <a:pt x="301" y="269"/>
                      </a:lnTo>
                      <a:lnTo>
                        <a:pt x="299" y="260"/>
                      </a:lnTo>
                      <a:lnTo>
                        <a:pt x="297" y="253"/>
                      </a:lnTo>
                      <a:lnTo>
                        <a:pt x="295" y="244"/>
                      </a:lnTo>
                      <a:lnTo>
                        <a:pt x="292" y="236"/>
                      </a:lnTo>
                      <a:lnTo>
                        <a:pt x="289" y="228"/>
                      </a:lnTo>
                      <a:lnTo>
                        <a:pt x="284" y="221"/>
                      </a:lnTo>
                      <a:lnTo>
                        <a:pt x="279" y="214"/>
                      </a:lnTo>
                      <a:lnTo>
                        <a:pt x="301" y="192"/>
                      </a:lnTo>
                      <a:lnTo>
                        <a:pt x="301" y="192"/>
                      </a:lnTo>
                      <a:lnTo>
                        <a:pt x="308" y="202"/>
                      </a:lnTo>
                      <a:lnTo>
                        <a:pt x="314" y="212"/>
                      </a:lnTo>
                      <a:lnTo>
                        <a:pt x="319" y="221"/>
                      </a:lnTo>
                      <a:lnTo>
                        <a:pt x="323" y="232"/>
                      </a:lnTo>
                      <a:lnTo>
                        <a:pt x="328" y="243"/>
                      </a:lnTo>
                      <a:lnTo>
                        <a:pt x="330" y="255"/>
                      </a:lnTo>
                      <a:lnTo>
                        <a:pt x="331" y="267"/>
                      </a:lnTo>
                      <a:lnTo>
                        <a:pt x="332" y="279"/>
                      </a:lnTo>
                      <a:lnTo>
                        <a:pt x="332" y="279"/>
                      </a:lnTo>
                      <a:lnTo>
                        <a:pt x="331" y="292"/>
                      </a:lnTo>
                      <a:lnTo>
                        <a:pt x="329" y="304"/>
                      </a:lnTo>
                      <a:lnTo>
                        <a:pt x="326" y="317"/>
                      </a:lnTo>
                      <a:lnTo>
                        <a:pt x="321" y="329"/>
                      </a:lnTo>
                      <a:lnTo>
                        <a:pt x="316" y="341"/>
                      </a:lnTo>
                      <a:lnTo>
                        <a:pt x="309" y="353"/>
                      </a:lnTo>
                      <a:lnTo>
                        <a:pt x="302" y="364"/>
                      </a:lnTo>
                      <a:lnTo>
                        <a:pt x="292" y="374"/>
                      </a:lnTo>
                      <a:lnTo>
                        <a:pt x="292" y="374"/>
                      </a:lnTo>
                      <a:lnTo>
                        <a:pt x="282" y="382"/>
                      </a:lnTo>
                      <a:lnTo>
                        <a:pt x="271" y="390"/>
                      </a:lnTo>
                      <a:lnTo>
                        <a:pt x="261" y="397"/>
                      </a:lnTo>
                      <a:lnTo>
                        <a:pt x="249" y="403"/>
                      </a:lnTo>
                      <a:lnTo>
                        <a:pt x="237" y="407"/>
                      </a:lnTo>
                      <a:lnTo>
                        <a:pt x="224" y="410"/>
                      </a:lnTo>
                      <a:lnTo>
                        <a:pt x="211" y="412"/>
                      </a:lnTo>
                      <a:lnTo>
                        <a:pt x="197" y="412"/>
                      </a:lnTo>
                      <a:lnTo>
                        <a:pt x="197" y="412"/>
                      </a:lnTo>
                      <a:lnTo>
                        <a:pt x="184" y="412"/>
                      </a:lnTo>
                      <a:lnTo>
                        <a:pt x="171" y="410"/>
                      </a:lnTo>
                      <a:lnTo>
                        <a:pt x="158" y="407"/>
                      </a:lnTo>
                      <a:lnTo>
                        <a:pt x="146" y="403"/>
                      </a:lnTo>
                      <a:lnTo>
                        <a:pt x="134" y="397"/>
                      </a:lnTo>
                      <a:lnTo>
                        <a:pt x="122" y="390"/>
                      </a:lnTo>
                      <a:lnTo>
                        <a:pt x="112" y="382"/>
                      </a:lnTo>
                      <a:lnTo>
                        <a:pt x="102" y="374"/>
                      </a:lnTo>
                      <a:lnTo>
                        <a:pt x="102" y="374"/>
                      </a:lnTo>
                      <a:lnTo>
                        <a:pt x="93" y="363"/>
                      </a:lnTo>
                      <a:lnTo>
                        <a:pt x="85" y="352"/>
                      </a:lnTo>
                      <a:lnTo>
                        <a:pt x="78" y="341"/>
                      </a:lnTo>
                      <a:lnTo>
                        <a:pt x="73" y="328"/>
                      </a:lnTo>
                      <a:lnTo>
                        <a:pt x="68" y="316"/>
                      </a:lnTo>
                      <a:lnTo>
                        <a:pt x="65" y="303"/>
                      </a:lnTo>
                      <a:lnTo>
                        <a:pt x="63" y="290"/>
                      </a:lnTo>
                      <a:lnTo>
                        <a:pt x="63" y="279"/>
                      </a:lnTo>
                      <a:lnTo>
                        <a:pt x="63" y="266"/>
                      </a:lnTo>
                      <a:lnTo>
                        <a:pt x="65" y="253"/>
                      </a:lnTo>
                      <a:lnTo>
                        <a:pt x="68" y="240"/>
                      </a:lnTo>
                      <a:lnTo>
                        <a:pt x="73" y="228"/>
                      </a:lnTo>
                      <a:lnTo>
                        <a:pt x="78" y="216"/>
                      </a:lnTo>
                      <a:lnTo>
                        <a:pt x="85" y="204"/>
                      </a:lnTo>
                      <a:lnTo>
                        <a:pt x="93" y="193"/>
                      </a:lnTo>
                      <a:lnTo>
                        <a:pt x="102" y="182"/>
                      </a:lnTo>
                      <a:lnTo>
                        <a:pt x="102" y="182"/>
                      </a:lnTo>
                      <a:lnTo>
                        <a:pt x="112" y="174"/>
                      </a:lnTo>
                      <a:lnTo>
                        <a:pt x="122" y="166"/>
                      </a:lnTo>
                      <a:lnTo>
                        <a:pt x="134" y="160"/>
                      </a:lnTo>
                      <a:lnTo>
                        <a:pt x="145" y="153"/>
                      </a:lnTo>
                      <a:lnTo>
                        <a:pt x="158" y="149"/>
                      </a:lnTo>
                      <a:lnTo>
                        <a:pt x="171" y="146"/>
                      </a:lnTo>
                      <a:lnTo>
                        <a:pt x="184" y="145"/>
                      </a:lnTo>
                      <a:lnTo>
                        <a:pt x="197" y="144"/>
                      </a:lnTo>
                      <a:lnTo>
                        <a:pt x="197" y="144"/>
                      </a:lnTo>
                      <a:lnTo>
                        <a:pt x="210" y="145"/>
                      </a:lnTo>
                      <a:lnTo>
                        <a:pt x="223" y="146"/>
                      </a:lnTo>
                      <a:lnTo>
                        <a:pt x="236" y="149"/>
                      </a:lnTo>
                      <a:lnTo>
                        <a:pt x="248" y="153"/>
                      </a:lnTo>
                      <a:lnTo>
                        <a:pt x="260" y="159"/>
                      </a:lnTo>
                      <a:lnTo>
                        <a:pt x="270" y="165"/>
                      </a:lnTo>
                      <a:lnTo>
                        <a:pt x="281" y="173"/>
                      </a:lnTo>
                      <a:lnTo>
                        <a:pt x="291" y="181"/>
                      </a:lnTo>
                      <a:lnTo>
                        <a:pt x="269" y="203"/>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sp>
              <p:nvSpPr>
                <p:cNvPr id="46" name="Oval 35">
                  <a:extLst>
                    <a:ext uri="{FF2B5EF4-FFF2-40B4-BE49-F238E27FC236}">
                      <a16:creationId xmlns="" xmlns:a16="http://schemas.microsoft.com/office/drawing/2014/main" id="{460EEF00-B225-46F0-B51F-D44A7BB3F591}"/>
                    </a:ext>
                  </a:extLst>
                </p:cNvPr>
                <p:cNvSpPr/>
                <p:nvPr/>
              </p:nvSpPr>
              <p:spPr>
                <a:xfrm>
                  <a:off x="6164969" y="3294891"/>
                  <a:ext cx="817494" cy="817494"/>
                </a:xfrm>
                <a:prstGeom prst="ellipse">
                  <a:avLst/>
                </a:prstGeom>
                <a:gradFill flip="none" rotWithShape="1">
                  <a:gsLst>
                    <a:gs pos="87000">
                      <a:schemeClr val="accent3">
                        <a:alpha val="40000"/>
                      </a:schemeClr>
                    </a:gs>
                    <a:gs pos="0">
                      <a:schemeClr val="accent3">
                        <a:lumMod val="60000"/>
                        <a:lumOff val="40000"/>
                        <a:alpha val="94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nvGrpSpPr>
                <p:cNvPr id="47" name="Group 48">
                  <a:extLst>
                    <a:ext uri="{FF2B5EF4-FFF2-40B4-BE49-F238E27FC236}">
                      <a16:creationId xmlns="" xmlns:a16="http://schemas.microsoft.com/office/drawing/2014/main" id="{F49D88B4-1865-4B29-912A-D204D0B9351B}"/>
                    </a:ext>
                  </a:extLst>
                </p:cNvPr>
                <p:cNvGrpSpPr/>
                <p:nvPr/>
              </p:nvGrpSpPr>
              <p:grpSpPr>
                <a:xfrm>
                  <a:off x="6391867" y="3485511"/>
                  <a:ext cx="363699" cy="436255"/>
                  <a:chOff x="4051300" y="3109913"/>
                  <a:chExt cx="628650" cy="754063"/>
                </a:xfrm>
                <a:solidFill>
                  <a:schemeClr val="bg1"/>
                </a:solidFill>
              </p:grpSpPr>
              <p:sp>
                <p:nvSpPr>
                  <p:cNvPr id="57" name="Freeform 49">
                    <a:extLst>
                      <a:ext uri="{FF2B5EF4-FFF2-40B4-BE49-F238E27FC236}">
                        <a16:creationId xmlns="" xmlns:a16="http://schemas.microsoft.com/office/drawing/2014/main" id="{0C4E600D-AE3F-4B27-891F-C2A7EA702596}"/>
                      </a:ext>
                    </a:extLst>
                  </p:cNvPr>
                  <p:cNvSpPr>
                    <a:spLocks noEditPoints="1"/>
                  </p:cNvSpPr>
                  <p:nvPr/>
                </p:nvSpPr>
                <p:spPr bwMode="auto">
                  <a:xfrm>
                    <a:off x="4051300" y="3109913"/>
                    <a:ext cx="628650" cy="754063"/>
                  </a:xfrm>
                  <a:custGeom>
                    <a:avLst/>
                    <a:gdLst>
                      <a:gd name="T0" fmla="*/ 376 w 396"/>
                      <a:gd name="T1" fmla="*/ 361 h 475"/>
                      <a:gd name="T2" fmla="*/ 287 w 396"/>
                      <a:gd name="T3" fmla="*/ 265 h 475"/>
                      <a:gd name="T4" fmla="*/ 258 w 396"/>
                      <a:gd name="T5" fmla="*/ 133 h 475"/>
                      <a:gd name="T6" fmla="*/ 244 w 396"/>
                      <a:gd name="T7" fmla="*/ 70 h 475"/>
                      <a:gd name="T8" fmla="*/ 237 w 396"/>
                      <a:gd name="T9" fmla="*/ 52 h 475"/>
                      <a:gd name="T10" fmla="*/ 233 w 396"/>
                      <a:gd name="T11" fmla="*/ 39 h 475"/>
                      <a:gd name="T12" fmla="*/ 226 w 396"/>
                      <a:gd name="T13" fmla="*/ 27 h 475"/>
                      <a:gd name="T14" fmla="*/ 220 w 396"/>
                      <a:gd name="T15" fmla="*/ 17 h 475"/>
                      <a:gd name="T16" fmla="*/ 213 w 396"/>
                      <a:gd name="T17" fmla="*/ 10 h 475"/>
                      <a:gd name="T18" fmla="*/ 189 w 396"/>
                      <a:gd name="T19" fmla="*/ 6 h 475"/>
                      <a:gd name="T20" fmla="*/ 182 w 396"/>
                      <a:gd name="T21" fmla="*/ 11 h 475"/>
                      <a:gd name="T22" fmla="*/ 176 w 396"/>
                      <a:gd name="T23" fmla="*/ 18 h 475"/>
                      <a:gd name="T24" fmla="*/ 169 w 396"/>
                      <a:gd name="T25" fmla="*/ 28 h 475"/>
                      <a:gd name="T26" fmla="*/ 164 w 396"/>
                      <a:gd name="T27" fmla="*/ 41 h 475"/>
                      <a:gd name="T28" fmla="*/ 157 w 396"/>
                      <a:gd name="T29" fmla="*/ 55 h 475"/>
                      <a:gd name="T30" fmla="*/ 152 w 396"/>
                      <a:gd name="T31" fmla="*/ 70 h 475"/>
                      <a:gd name="T32" fmla="*/ 139 w 396"/>
                      <a:gd name="T33" fmla="*/ 144 h 475"/>
                      <a:gd name="T34" fmla="*/ 102 w 396"/>
                      <a:gd name="T35" fmla="*/ 278 h 475"/>
                      <a:gd name="T36" fmla="*/ 19 w 396"/>
                      <a:gd name="T37" fmla="*/ 362 h 475"/>
                      <a:gd name="T38" fmla="*/ 1 w 396"/>
                      <a:gd name="T39" fmla="*/ 438 h 475"/>
                      <a:gd name="T40" fmla="*/ 124 w 396"/>
                      <a:gd name="T41" fmla="*/ 474 h 475"/>
                      <a:gd name="T42" fmla="*/ 258 w 396"/>
                      <a:gd name="T43" fmla="*/ 469 h 475"/>
                      <a:gd name="T44" fmla="*/ 339 w 396"/>
                      <a:gd name="T45" fmla="*/ 461 h 475"/>
                      <a:gd name="T46" fmla="*/ 374 w 396"/>
                      <a:gd name="T47" fmla="*/ 378 h 475"/>
                      <a:gd name="T48" fmla="*/ 328 w 396"/>
                      <a:gd name="T49" fmla="*/ 355 h 475"/>
                      <a:gd name="T50" fmla="*/ 262 w 396"/>
                      <a:gd name="T51" fmla="*/ 259 h 475"/>
                      <a:gd name="T52" fmla="*/ 351 w 396"/>
                      <a:gd name="T53" fmla="*/ 360 h 475"/>
                      <a:gd name="T54" fmla="*/ 168 w 396"/>
                      <a:gd name="T55" fmla="*/ 68 h 475"/>
                      <a:gd name="T56" fmla="*/ 172 w 396"/>
                      <a:gd name="T57" fmla="*/ 55 h 475"/>
                      <a:gd name="T58" fmla="*/ 178 w 396"/>
                      <a:gd name="T59" fmla="*/ 43 h 475"/>
                      <a:gd name="T60" fmla="*/ 182 w 396"/>
                      <a:gd name="T61" fmla="*/ 35 h 475"/>
                      <a:gd name="T62" fmla="*/ 187 w 396"/>
                      <a:gd name="T63" fmla="*/ 26 h 475"/>
                      <a:gd name="T64" fmla="*/ 194 w 396"/>
                      <a:gd name="T65" fmla="*/ 20 h 475"/>
                      <a:gd name="T66" fmla="*/ 203 w 396"/>
                      <a:gd name="T67" fmla="*/ 20 h 475"/>
                      <a:gd name="T68" fmla="*/ 208 w 396"/>
                      <a:gd name="T69" fmla="*/ 25 h 475"/>
                      <a:gd name="T70" fmla="*/ 213 w 396"/>
                      <a:gd name="T71" fmla="*/ 34 h 475"/>
                      <a:gd name="T72" fmla="*/ 218 w 396"/>
                      <a:gd name="T73" fmla="*/ 42 h 475"/>
                      <a:gd name="T74" fmla="*/ 223 w 396"/>
                      <a:gd name="T75" fmla="*/ 55 h 475"/>
                      <a:gd name="T76" fmla="*/ 166 w 396"/>
                      <a:gd name="T77" fmla="*/ 75 h 475"/>
                      <a:gd name="T78" fmla="*/ 243 w 396"/>
                      <a:gd name="T79" fmla="*/ 142 h 475"/>
                      <a:gd name="T80" fmla="*/ 154 w 396"/>
                      <a:gd name="T81" fmla="*/ 132 h 475"/>
                      <a:gd name="T82" fmla="*/ 62 w 396"/>
                      <a:gd name="T83" fmla="*/ 347 h 475"/>
                      <a:gd name="T84" fmla="*/ 129 w 396"/>
                      <a:gd name="T85" fmla="*/ 273 h 475"/>
                      <a:gd name="T86" fmla="*/ 56 w 396"/>
                      <a:gd name="T87" fmla="*/ 364 h 475"/>
                      <a:gd name="T88" fmla="*/ 22 w 396"/>
                      <a:gd name="T89" fmla="*/ 378 h 475"/>
                      <a:gd name="T90" fmla="*/ 27 w 396"/>
                      <a:gd name="T91" fmla="*/ 395 h 475"/>
                      <a:gd name="T92" fmla="*/ 139 w 396"/>
                      <a:gd name="T93" fmla="*/ 436 h 475"/>
                      <a:gd name="T94" fmla="*/ 99 w 396"/>
                      <a:gd name="T95" fmla="*/ 371 h 475"/>
                      <a:gd name="T96" fmla="*/ 62 w 396"/>
                      <a:gd name="T97" fmla="*/ 401 h 475"/>
                      <a:gd name="T98" fmla="*/ 72 w 396"/>
                      <a:gd name="T99" fmla="*/ 436 h 475"/>
                      <a:gd name="T100" fmla="*/ 95 w 396"/>
                      <a:gd name="T101" fmla="*/ 385 h 475"/>
                      <a:gd name="T102" fmla="*/ 72 w 396"/>
                      <a:gd name="T103" fmla="*/ 460 h 475"/>
                      <a:gd name="T104" fmla="*/ 153 w 396"/>
                      <a:gd name="T105" fmla="*/ 448 h 475"/>
                      <a:gd name="T106" fmla="*/ 325 w 396"/>
                      <a:gd name="T107" fmla="*/ 450 h 475"/>
                      <a:gd name="T108" fmla="*/ 294 w 396"/>
                      <a:gd name="T109" fmla="*/ 392 h 475"/>
                      <a:gd name="T110" fmla="*/ 322 w 396"/>
                      <a:gd name="T111" fmla="*/ 416 h 475"/>
                      <a:gd name="T112" fmla="*/ 326 w 396"/>
                      <a:gd name="T113" fmla="*/ 382 h 475"/>
                      <a:gd name="T114" fmla="*/ 290 w 396"/>
                      <a:gd name="T115" fmla="*/ 375 h 475"/>
                      <a:gd name="T116" fmla="*/ 258 w 396"/>
                      <a:gd name="T117" fmla="*/ 292 h 475"/>
                      <a:gd name="T118" fmla="*/ 375 w 396"/>
                      <a:gd name="T119" fmla="*/ 400 h 4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6" h="475">
                        <a:moveTo>
                          <a:pt x="396" y="427"/>
                        </a:moveTo>
                        <a:lnTo>
                          <a:pt x="396" y="427"/>
                        </a:lnTo>
                        <a:lnTo>
                          <a:pt x="396" y="411"/>
                        </a:lnTo>
                        <a:lnTo>
                          <a:pt x="395" y="393"/>
                        </a:lnTo>
                        <a:lnTo>
                          <a:pt x="393" y="386"/>
                        </a:lnTo>
                        <a:lnTo>
                          <a:pt x="391" y="378"/>
                        </a:lnTo>
                        <a:lnTo>
                          <a:pt x="387" y="373"/>
                        </a:lnTo>
                        <a:lnTo>
                          <a:pt x="384" y="367"/>
                        </a:lnTo>
                        <a:lnTo>
                          <a:pt x="378" y="362"/>
                        </a:lnTo>
                        <a:lnTo>
                          <a:pt x="376" y="361"/>
                        </a:lnTo>
                        <a:lnTo>
                          <a:pt x="376" y="361"/>
                        </a:lnTo>
                        <a:lnTo>
                          <a:pt x="364" y="353"/>
                        </a:lnTo>
                        <a:lnTo>
                          <a:pt x="352" y="344"/>
                        </a:lnTo>
                        <a:lnTo>
                          <a:pt x="341" y="335"/>
                        </a:lnTo>
                        <a:lnTo>
                          <a:pt x="330" y="324"/>
                        </a:lnTo>
                        <a:lnTo>
                          <a:pt x="320" y="313"/>
                        </a:lnTo>
                        <a:lnTo>
                          <a:pt x="311" y="303"/>
                        </a:lnTo>
                        <a:lnTo>
                          <a:pt x="302" y="290"/>
                        </a:lnTo>
                        <a:lnTo>
                          <a:pt x="294" y="278"/>
                        </a:lnTo>
                        <a:lnTo>
                          <a:pt x="287" y="265"/>
                        </a:lnTo>
                        <a:lnTo>
                          <a:pt x="280" y="251"/>
                        </a:lnTo>
                        <a:lnTo>
                          <a:pt x="274" y="237"/>
                        </a:lnTo>
                        <a:lnTo>
                          <a:pt x="270" y="223"/>
                        </a:lnTo>
                        <a:lnTo>
                          <a:pt x="265" y="207"/>
                        </a:lnTo>
                        <a:lnTo>
                          <a:pt x="262" y="193"/>
                        </a:lnTo>
                        <a:lnTo>
                          <a:pt x="260" y="178"/>
                        </a:lnTo>
                        <a:lnTo>
                          <a:pt x="258" y="162"/>
                        </a:lnTo>
                        <a:lnTo>
                          <a:pt x="258" y="144"/>
                        </a:lnTo>
                        <a:lnTo>
                          <a:pt x="258" y="144"/>
                        </a:lnTo>
                        <a:lnTo>
                          <a:pt x="258" y="133"/>
                        </a:lnTo>
                        <a:lnTo>
                          <a:pt x="256" y="120"/>
                        </a:lnTo>
                        <a:lnTo>
                          <a:pt x="249" y="90"/>
                        </a:lnTo>
                        <a:lnTo>
                          <a:pt x="250" y="90"/>
                        </a:lnTo>
                        <a:lnTo>
                          <a:pt x="245" y="71"/>
                        </a:lnTo>
                        <a:lnTo>
                          <a:pt x="245" y="71"/>
                        </a:lnTo>
                        <a:lnTo>
                          <a:pt x="244" y="70"/>
                        </a:lnTo>
                        <a:lnTo>
                          <a:pt x="244" y="70"/>
                        </a:lnTo>
                        <a:lnTo>
                          <a:pt x="244" y="70"/>
                        </a:lnTo>
                        <a:lnTo>
                          <a:pt x="244" y="70"/>
                        </a:lnTo>
                        <a:lnTo>
                          <a:pt x="244" y="70"/>
                        </a:lnTo>
                        <a:lnTo>
                          <a:pt x="244" y="70"/>
                        </a:lnTo>
                        <a:lnTo>
                          <a:pt x="241" y="64"/>
                        </a:lnTo>
                        <a:lnTo>
                          <a:pt x="241" y="64"/>
                        </a:lnTo>
                        <a:lnTo>
                          <a:pt x="241" y="64"/>
                        </a:lnTo>
                        <a:lnTo>
                          <a:pt x="241" y="64"/>
                        </a:lnTo>
                        <a:lnTo>
                          <a:pt x="239" y="57"/>
                        </a:lnTo>
                        <a:lnTo>
                          <a:pt x="239" y="57"/>
                        </a:lnTo>
                        <a:lnTo>
                          <a:pt x="239" y="57"/>
                        </a:lnTo>
                        <a:lnTo>
                          <a:pt x="239" y="57"/>
                        </a:lnTo>
                        <a:lnTo>
                          <a:pt x="237" y="52"/>
                        </a:lnTo>
                        <a:lnTo>
                          <a:pt x="237" y="52"/>
                        </a:lnTo>
                        <a:lnTo>
                          <a:pt x="237" y="51"/>
                        </a:lnTo>
                        <a:lnTo>
                          <a:pt x="237" y="51"/>
                        </a:lnTo>
                        <a:lnTo>
                          <a:pt x="235" y="47"/>
                        </a:lnTo>
                        <a:lnTo>
                          <a:pt x="235" y="47"/>
                        </a:lnTo>
                        <a:lnTo>
                          <a:pt x="235" y="44"/>
                        </a:lnTo>
                        <a:lnTo>
                          <a:pt x="235" y="44"/>
                        </a:lnTo>
                        <a:lnTo>
                          <a:pt x="233" y="41"/>
                        </a:lnTo>
                        <a:lnTo>
                          <a:pt x="233" y="41"/>
                        </a:lnTo>
                        <a:lnTo>
                          <a:pt x="233" y="39"/>
                        </a:lnTo>
                        <a:lnTo>
                          <a:pt x="233" y="39"/>
                        </a:lnTo>
                        <a:lnTo>
                          <a:pt x="231" y="36"/>
                        </a:lnTo>
                        <a:lnTo>
                          <a:pt x="231" y="36"/>
                        </a:lnTo>
                        <a:lnTo>
                          <a:pt x="230" y="34"/>
                        </a:lnTo>
                        <a:lnTo>
                          <a:pt x="230" y="34"/>
                        </a:lnTo>
                        <a:lnTo>
                          <a:pt x="229" y="31"/>
                        </a:lnTo>
                        <a:lnTo>
                          <a:pt x="229" y="31"/>
                        </a:lnTo>
                        <a:lnTo>
                          <a:pt x="227" y="29"/>
                        </a:lnTo>
                        <a:lnTo>
                          <a:pt x="227" y="29"/>
                        </a:lnTo>
                        <a:lnTo>
                          <a:pt x="226" y="27"/>
                        </a:lnTo>
                        <a:lnTo>
                          <a:pt x="226" y="27"/>
                        </a:lnTo>
                        <a:lnTo>
                          <a:pt x="225" y="25"/>
                        </a:lnTo>
                        <a:lnTo>
                          <a:pt x="225" y="25"/>
                        </a:lnTo>
                        <a:lnTo>
                          <a:pt x="223" y="23"/>
                        </a:lnTo>
                        <a:lnTo>
                          <a:pt x="223" y="23"/>
                        </a:lnTo>
                        <a:lnTo>
                          <a:pt x="222" y="21"/>
                        </a:lnTo>
                        <a:lnTo>
                          <a:pt x="222" y="21"/>
                        </a:lnTo>
                        <a:lnTo>
                          <a:pt x="221" y="18"/>
                        </a:lnTo>
                        <a:lnTo>
                          <a:pt x="221" y="18"/>
                        </a:lnTo>
                        <a:lnTo>
                          <a:pt x="220" y="17"/>
                        </a:lnTo>
                        <a:lnTo>
                          <a:pt x="220" y="17"/>
                        </a:lnTo>
                        <a:lnTo>
                          <a:pt x="219" y="15"/>
                        </a:lnTo>
                        <a:lnTo>
                          <a:pt x="219" y="15"/>
                        </a:lnTo>
                        <a:lnTo>
                          <a:pt x="217" y="14"/>
                        </a:lnTo>
                        <a:lnTo>
                          <a:pt x="217" y="14"/>
                        </a:lnTo>
                        <a:lnTo>
                          <a:pt x="216" y="12"/>
                        </a:lnTo>
                        <a:lnTo>
                          <a:pt x="216" y="12"/>
                        </a:lnTo>
                        <a:lnTo>
                          <a:pt x="214" y="11"/>
                        </a:lnTo>
                        <a:lnTo>
                          <a:pt x="214" y="11"/>
                        </a:lnTo>
                        <a:lnTo>
                          <a:pt x="213" y="10"/>
                        </a:lnTo>
                        <a:lnTo>
                          <a:pt x="213" y="10"/>
                        </a:lnTo>
                        <a:lnTo>
                          <a:pt x="211" y="8"/>
                        </a:lnTo>
                        <a:lnTo>
                          <a:pt x="211" y="8"/>
                        </a:lnTo>
                        <a:lnTo>
                          <a:pt x="210" y="8"/>
                        </a:lnTo>
                        <a:lnTo>
                          <a:pt x="210" y="8"/>
                        </a:lnTo>
                        <a:lnTo>
                          <a:pt x="205" y="3"/>
                        </a:lnTo>
                        <a:lnTo>
                          <a:pt x="198" y="0"/>
                        </a:lnTo>
                        <a:lnTo>
                          <a:pt x="192" y="3"/>
                        </a:lnTo>
                        <a:lnTo>
                          <a:pt x="192" y="3"/>
                        </a:lnTo>
                        <a:lnTo>
                          <a:pt x="189" y="6"/>
                        </a:lnTo>
                        <a:lnTo>
                          <a:pt x="189" y="6"/>
                        </a:lnTo>
                        <a:lnTo>
                          <a:pt x="187" y="7"/>
                        </a:lnTo>
                        <a:lnTo>
                          <a:pt x="187" y="7"/>
                        </a:lnTo>
                        <a:lnTo>
                          <a:pt x="185" y="8"/>
                        </a:lnTo>
                        <a:lnTo>
                          <a:pt x="185" y="8"/>
                        </a:lnTo>
                        <a:lnTo>
                          <a:pt x="184" y="9"/>
                        </a:lnTo>
                        <a:lnTo>
                          <a:pt x="184" y="9"/>
                        </a:lnTo>
                        <a:lnTo>
                          <a:pt x="183" y="10"/>
                        </a:lnTo>
                        <a:lnTo>
                          <a:pt x="183" y="10"/>
                        </a:lnTo>
                        <a:lnTo>
                          <a:pt x="182" y="11"/>
                        </a:lnTo>
                        <a:lnTo>
                          <a:pt x="182" y="11"/>
                        </a:lnTo>
                        <a:lnTo>
                          <a:pt x="181" y="12"/>
                        </a:lnTo>
                        <a:lnTo>
                          <a:pt x="181" y="12"/>
                        </a:lnTo>
                        <a:lnTo>
                          <a:pt x="179" y="14"/>
                        </a:lnTo>
                        <a:lnTo>
                          <a:pt x="179" y="14"/>
                        </a:lnTo>
                        <a:lnTo>
                          <a:pt x="178" y="15"/>
                        </a:lnTo>
                        <a:lnTo>
                          <a:pt x="178" y="15"/>
                        </a:lnTo>
                        <a:lnTo>
                          <a:pt x="177" y="17"/>
                        </a:lnTo>
                        <a:lnTo>
                          <a:pt x="177" y="17"/>
                        </a:lnTo>
                        <a:lnTo>
                          <a:pt x="176" y="18"/>
                        </a:lnTo>
                        <a:lnTo>
                          <a:pt x="176" y="18"/>
                        </a:lnTo>
                        <a:lnTo>
                          <a:pt x="175" y="21"/>
                        </a:lnTo>
                        <a:lnTo>
                          <a:pt x="175" y="21"/>
                        </a:lnTo>
                        <a:lnTo>
                          <a:pt x="172" y="23"/>
                        </a:lnTo>
                        <a:lnTo>
                          <a:pt x="172" y="23"/>
                        </a:lnTo>
                        <a:lnTo>
                          <a:pt x="171" y="25"/>
                        </a:lnTo>
                        <a:lnTo>
                          <a:pt x="171" y="25"/>
                        </a:lnTo>
                        <a:lnTo>
                          <a:pt x="170" y="27"/>
                        </a:lnTo>
                        <a:lnTo>
                          <a:pt x="170" y="27"/>
                        </a:lnTo>
                        <a:lnTo>
                          <a:pt x="169" y="28"/>
                        </a:lnTo>
                        <a:lnTo>
                          <a:pt x="169" y="28"/>
                        </a:lnTo>
                        <a:lnTo>
                          <a:pt x="168" y="31"/>
                        </a:lnTo>
                        <a:lnTo>
                          <a:pt x="168" y="31"/>
                        </a:lnTo>
                        <a:lnTo>
                          <a:pt x="167" y="34"/>
                        </a:lnTo>
                        <a:lnTo>
                          <a:pt x="167" y="34"/>
                        </a:lnTo>
                        <a:lnTo>
                          <a:pt x="166" y="36"/>
                        </a:lnTo>
                        <a:lnTo>
                          <a:pt x="166" y="36"/>
                        </a:lnTo>
                        <a:lnTo>
                          <a:pt x="165" y="38"/>
                        </a:lnTo>
                        <a:lnTo>
                          <a:pt x="165" y="38"/>
                        </a:lnTo>
                        <a:lnTo>
                          <a:pt x="164" y="41"/>
                        </a:lnTo>
                        <a:lnTo>
                          <a:pt x="164" y="41"/>
                        </a:lnTo>
                        <a:lnTo>
                          <a:pt x="163" y="43"/>
                        </a:lnTo>
                        <a:lnTo>
                          <a:pt x="163" y="43"/>
                        </a:lnTo>
                        <a:lnTo>
                          <a:pt x="160" y="47"/>
                        </a:lnTo>
                        <a:lnTo>
                          <a:pt x="160" y="47"/>
                        </a:lnTo>
                        <a:lnTo>
                          <a:pt x="159" y="49"/>
                        </a:lnTo>
                        <a:lnTo>
                          <a:pt x="159" y="49"/>
                        </a:lnTo>
                        <a:lnTo>
                          <a:pt x="158" y="52"/>
                        </a:lnTo>
                        <a:lnTo>
                          <a:pt x="158" y="52"/>
                        </a:lnTo>
                        <a:lnTo>
                          <a:pt x="157" y="55"/>
                        </a:lnTo>
                        <a:lnTo>
                          <a:pt x="157" y="55"/>
                        </a:lnTo>
                        <a:lnTo>
                          <a:pt x="156" y="58"/>
                        </a:lnTo>
                        <a:lnTo>
                          <a:pt x="156" y="58"/>
                        </a:lnTo>
                        <a:lnTo>
                          <a:pt x="155" y="62"/>
                        </a:lnTo>
                        <a:lnTo>
                          <a:pt x="155" y="62"/>
                        </a:lnTo>
                        <a:lnTo>
                          <a:pt x="154" y="64"/>
                        </a:lnTo>
                        <a:lnTo>
                          <a:pt x="154" y="64"/>
                        </a:lnTo>
                        <a:lnTo>
                          <a:pt x="153" y="69"/>
                        </a:lnTo>
                        <a:lnTo>
                          <a:pt x="153" y="69"/>
                        </a:lnTo>
                        <a:lnTo>
                          <a:pt x="152" y="70"/>
                        </a:lnTo>
                        <a:lnTo>
                          <a:pt x="152" y="70"/>
                        </a:lnTo>
                        <a:lnTo>
                          <a:pt x="152" y="71"/>
                        </a:lnTo>
                        <a:lnTo>
                          <a:pt x="152" y="71"/>
                        </a:lnTo>
                        <a:lnTo>
                          <a:pt x="152" y="71"/>
                        </a:lnTo>
                        <a:lnTo>
                          <a:pt x="146" y="90"/>
                        </a:lnTo>
                        <a:lnTo>
                          <a:pt x="148" y="90"/>
                        </a:lnTo>
                        <a:lnTo>
                          <a:pt x="148" y="90"/>
                        </a:lnTo>
                        <a:lnTo>
                          <a:pt x="141" y="120"/>
                        </a:lnTo>
                        <a:lnTo>
                          <a:pt x="139" y="133"/>
                        </a:lnTo>
                        <a:lnTo>
                          <a:pt x="139" y="144"/>
                        </a:lnTo>
                        <a:lnTo>
                          <a:pt x="139" y="162"/>
                        </a:lnTo>
                        <a:lnTo>
                          <a:pt x="139" y="162"/>
                        </a:lnTo>
                        <a:lnTo>
                          <a:pt x="137" y="178"/>
                        </a:lnTo>
                        <a:lnTo>
                          <a:pt x="135" y="193"/>
                        </a:lnTo>
                        <a:lnTo>
                          <a:pt x="131" y="209"/>
                        </a:lnTo>
                        <a:lnTo>
                          <a:pt x="127" y="223"/>
                        </a:lnTo>
                        <a:lnTo>
                          <a:pt x="122" y="237"/>
                        </a:lnTo>
                        <a:lnTo>
                          <a:pt x="116" y="251"/>
                        </a:lnTo>
                        <a:lnTo>
                          <a:pt x="110" y="265"/>
                        </a:lnTo>
                        <a:lnTo>
                          <a:pt x="102" y="278"/>
                        </a:lnTo>
                        <a:lnTo>
                          <a:pt x="95" y="290"/>
                        </a:lnTo>
                        <a:lnTo>
                          <a:pt x="86" y="303"/>
                        </a:lnTo>
                        <a:lnTo>
                          <a:pt x="76" y="313"/>
                        </a:lnTo>
                        <a:lnTo>
                          <a:pt x="67" y="324"/>
                        </a:lnTo>
                        <a:lnTo>
                          <a:pt x="56" y="335"/>
                        </a:lnTo>
                        <a:lnTo>
                          <a:pt x="44" y="344"/>
                        </a:lnTo>
                        <a:lnTo>
                          <a:pt x="32" y="353"/>
                        </a:lnTo>
                        <a:lnTo>
                          <a:pt x="20" y="361"/>
                        </a:lnTo>
                        <a:lnTo>
                          <a:pt x="19" y="362"/>
                        </a:lnTo>
                        <a:lnTo>
                          <a:pt x="19" y="362"/>
                        </a:lnTo>
                        <a:lnTo>
                          <a:pt x="13" y="367"/>
                        </a:lnTo>
                        <a:lnTo>
                          <a:pt x="13" y="367"/>
                        </a:lnTo>
                        <a:lnTo>
                          <a:pt x="8" y="372"/>
                        </a:lnTo>
                        <a:lnTo>
                          <a:pt x="6" y="378"/>
                        </a:lnTo>
                        <a:lnTo>
                          <a:pt x="4" y="386"/>
                        </a:lnTo>
                        <a:lnTo>
                          <a:pt x="2" y="393"/>
                        </a:lnTo>
                        <a:lnTo>
                          <a:pt x="1" y="411"/>
                        </a:lnTo>
                        <a:lnTo>
                          <a:pt x="0" y="426"/>
                        </a:lnTo>
                        <a:lnTo>
                          <a:pt x="0" y="426"/>
                        </a:lnTo>
                        <a:lnTo>
                          <a:pt x="1" y="438"/>
                        </a:lnTo>
                        <a:lnTo>
                          <a:pt x="1" y="444"/>
                        </a:lnTo>
                        <a:lnTo>
                          <a:pt x="2" y="450"/>
                        </a:lnTo>
                        <a:lnTo>
                          <a:pt x="2" y="450"/>
                        </a:lnTo>
                        <a:lnTo>
                          <a:pt x="57" y="450"/>
                        </a:lnTo>
                        <a:lnTo>
                          <a:pt x="57" y="450"/>
                        </a:lnTo>
                        <a:lnTo>
                          <a:pt x="58" y="461"/>
                        </a:lnTo>
                        <a:lnTo>
                          <a:pt x="59" y="474"/>
                        </a:lnTo>
                        <a:lnTo>
                          <a:pt x="72" y="474"/>
                        </a:lnTo>
                        <a:lnTo>
                          <a:pt x="111" y="474"/>
                        </a:lnTo>
                        <a:lnTo>
                          <a:pt x="124" y="474"/>
                        </a:lnTo>
                        <a:lnTo>
                          <a:pt x="125" y="461"/>
                        </a:lnTo>
                        <a:lnTo>
                          <a:pt x="125" y="461"/>
                        </a:lnTo>
                        <a:lnTo>
                          <a:pt x="125" y="450"/>
                        </a:lnTo>
                        <a:lnTo>
                          <a:pt x="138" y="450"/>
                        </a:lnTo>
                        <a:lnTo>
                          <a:pt x="138" y="450"/>
                        </a:lnTo>
                        <a:lnTo>
                          <a:pt x="139" y="469"/>
                        </a:lnTo>
                        <a:lnTo>
                          <a:pt x="140" y="475"/>
                        </a:lnTo>
                        <a:lnTo>
                          <a:pt x="257" y="475"/>
                        </a:lnTo>
                        <a:lnTo>
                          <a:pt x="258" y="469"/>
                        </a:lnTo>
                        <a:lnTo>
                          <a:pt x="258" y="469"/>
                        </a:lnTo>
                        <a:lnTo>
                          <a:pt x="259" y="450"/>
                        </a:lnTo>
                        <a:lnTo>
                          <a:pt x="271" y="450"/>
                        </a:lnTo>
                        <a:lnTo>
                          <a:pt x="271" y="450"/>
                        </a:lnTo>
                        <a:lnTo>
                          <a:pt x="272" y="461"/>
                        </a:lnTo>
                        <a:lnTo>
                          <a:pt x="273" y="474"/>
                        </a:lnTo>
                        <a:lnTo>
                          <a:pt x="286" y="474"/>
                        </a:lnTo>
                        <a:lnTo>
                          <a:pt x="325" y="474"/>
                        </a:lnTo>
                        <a:lnTo>
                          <a:pt x="338" y="474"/>
                        </a:lnTo>
                        <a:lnTo>
                          <a:pt x="339" y="461"/>
                        </a:lnTo>
                        <a:lnTo>
                          <a:pt x="339" y="461"/>
                        </a:lnTo>
                        <a:lnTo>
                          <a:pt x="339" y="450"/>
                        </a:lnTo>
                        <a:lnTo>
                          <a:pt x="395" y="450"/>
                        </a:lnTo>
                        <a:lnTo>
                          <a:pt x="395" y="450"/>
                        </a:lnTo>
                        <a:lnTo>
                          <a:pt x="396" y="444"/>
                        </a:lnTo>
                        <a:lnTo>
                          <a:pt x="396" y="444"/>
                        </a:lnTo>
                        <a:lnTo>
                          <a:pt x="396" y="438"/>
                        </a:lnTo>
                        <a:lnTo>
                          <a:pt x="396" y="427"/>
                        </a:lnTo>
                        <a:lnTo>
                          <a:pt x="396" y="427"/>
                        </a:lnTo>
                        <a:close/>
                        <a:moveTo>
                          <a:pt x="369" y="373"/>
                        </a:moveTo>
                        <a:lnTo>
                          <a:pt x="374" y="378"/>
                        </a:lnTo>
                        <a:lnTo>
                          <a:pt x="374" y="378"/>
                        </a:lnTo>
                        <a:lnTo>
                          <a:pt x="376" y="380"/>
                        </a:lnTo>
                        <a:lnTo>
                          <a:pt x="378" y="384"/>
                        </a:lnTo>
                        <a:lnTo>
                          <a:pt x="376" y="384"/>
                        </a:lnTo>
                        <a:lnTo>
                          <a:pt x="375" y="382"/>
                        </a:lnTo>
                        <a:lnTo>
                          <a:pt x="375" y="382"/>
                        </a:lnTo>
                        <a:lnTo>
                          <a:pt x="362" y="377"/>
                        </a:lnTo>
                        <a:lnTo>
                          <a:pt x="351" y="371"/>
                        </a:lnTo>
                        <a:lnTo>
                          <a:pt x="339" y="363"/>
                        </a:lnTo>
                        <a:lnTo>
                          <a:pt x="328" y="355"/>
                        </a:lnTo>
                        <a:lnTo>
                          <a:pt x="318" y="348"/>
                        </a:lnTo>
                        <a:lnTo>
                          <a:pt x="308" y="339"/>
                        </a:lnTo>
                        <a:lnTo>
                          <a:pt x="300" y="331"/>
                        </a:lnTo>
                        <a:lnTo>
                          <a:pt x="292" y="322"/>
                        </a:lnTo>
                        <a:lnTo>
                          <a:pt x="285" y="312"/>
                        </a:lnTo>
                        <a:lnTo>
                          <a:pt x="279" y="303"/>
                        </a:lnTo>
                        <a:lnTo>
                          <a:pt x="274" y="292"/>
                        </a:lnTo>
                        <a:lnTo>
                          <a:pt x="268" y="281"/>
                        </a:lnTo>
                        <a:lnTo>
                          <a:pt x="265" y="270"/>
                        </a:lnTo>
                        <a:lnTo>
                          <a:pt x="262" y="259"/>
                        </a:lnTo>
                        <a:lnTo>
                          <a:pt x="260" y="249"/>
                        </a:lnTo>
                        <a:lnTo>
                          <a:pt x="259" y="237"/>
                        </a:lnTo>
                        <a:lnTo>
                          <a:pt x="259" y="237"/>
                        </a:lnTo>
                        <a:lnTo>
                          <a:pt x="267" y="257"/>
                        </a:lnTo>
                        <a:lnTo>
                          <a:pt x="278" y="278"/>
                        </a:lnTo>
                        <a:lnTo>
                          <a:pt x="289" y="296"/>
                        </a:lnTo>
                        <a:lnTo>
                          <a:pt x="302" y="314"/>
                        </a:lnTo>
                        <a:lnTo>
                          <a:pt x="317" y="331"/>
                        </a:lnTo>
                        <a:lnTo>
                          <a:pt x="333" y="347"/>
                        </a:lnTo>
                        <a:lnTo>
                          <a:pt x="351" y="360"/>
                        </a:lnTo>
                        <a:lnTo>
                          <a:pt x="369" y="373"/>
                        </a:lnTo>
                        <a:lnTo>
                          <a:pt x="369" y="373"/>
                        </a:lnTo>
                        <a:close/>
                        <a:moveTo>
                          <a:pt x="166" y="75"/>
                        </a:moveTo>
                        <a:lnTo>
                          <a:pt x="166" y="75"/>
                        </a:lnTo>
                        <a:lnTo>
                          <a:pt x="166" y="74"/>
                        </a:lnTo>
                        <a:lnTo>
                          <a:pt x="166" y="74"/>
                        </a:lnTo>
                        <a:lnTo>
                          <a:pt x="167" y="70"/>
                        </a:lnTo>
                        <a:lnTo>
                          <a:pt x="167" y="70"/>
                        </a:lnTo>
                        <a:lnTo>
                          <a:pt x="168" y="68"/>
                        </a:lnTo>
                        <a:lnTo>
                          <a:pt x="168" y="68"/>
                        </a:lnTo>
                        <a:lnTo>
                          <a:pt x="169" y="65"/>
                        </a:lnTo>
                        <a:lnTo>
                          <a:pt x="169" y="65"/>
                        </a:lnTo>
                        <a:lnTo>
                          <a:pt x="170" y="63"/>
                        </a:lnTo>
                        <a:lnTo>
                          <a:pt x="170" y="63"/>
                        </a:lnTo>
                        <a:lnTo>
                          <a:pt x="170" y="61"/>
                        </a:lnTo>
                        <a:lnTo>
                          <a:pt x="170" y="61"/>
                        </a:lnTo>
                        <a:lnTo>
                          <a:pt x="171" y="57"/>
                        </a:lnTo>
                        <a:lnTo>
                          <a:pt x="171" y="57"/>
                        </a:lnTo>
                        <a:lnTo>
                          <a:pt x="172" y="55"/>
                        </a:lnTo>
                        <a:lnTo>
                          <a:pt x="172" y="55"/>
                        </a:lnTo>
                        <a:lnTo>
                          <a:pt x="173" y="53"/>
                        </a:lnTo>
                        <a:lnTo>
                          <a:pt x="173" y="53"/>
                        </a:lnTo>
                        <a:lnTo>
                          <a:pt x="175" y="51"/>
                        </a:lnTo>
                        <a:lnTo>
                          <a:pt x="175" y="51"/>
                        </a:lnTo>
                        <a:lnTo>
                          <a:pt x="176" y="48"/>
                        </a:lnTo>
                        <a:lnTo>
                          <a:pt x="176" y="48"/>
                        </a:lnTo>
                        <a:lnTo>
                          <a:pt x="177" y="47"/>
                        </a:lnTo>
                        <a:lnTo>
                          <a:pt x="177" y="47"/>
                        </a:lnTo>
                        <a:lnTo>
                          <a:pt x="178" y="43"/>
                        </a:lnTo>
                        <a:lnTo>
                          <a:pt x="178" y="43"/>
                        </a:lnTo>
                        <a:lnTo>
                          <a:pt x="178" y="42"/>
                        </a:lnTo>
                        <a:lnTo>
                          <a:pt x="178" y="42"/>
                        </a:lnTo>
                        <a:lnTo>
                          <a:pt x="180" y="39"/>
                        </a:lnTo>
                        <a:lnTo>
                          <a:pt x="180" y="39"/>
                        </a:lnTo>
                        <a:lnTo>
                          <a:pt x="180" y="38"/>
                        </a:lnTo>
                        <a:lnTo>
                          <a:pt x="180" y="38"/>
                        </a:lnTo>
                        <a:lnTo>
                          <a:pt x="182" y="36"/>
                        </a:lnTo>
                        <a:lnTo>
                          <a:pt x="182" y="36"/>
                        </a:lnTo>
                        <a:lnTo>
                          <a:pt x="182" y="35"/>
                        </a:lnTo>
                        <a:lnTo>
                          <a:pt x="182" y="35"/>
                        </a:lnTo>
                        <a:lnTo>
                          <a:pt x="183" y="31"/>
                        </a:lnTo>
                        <a:lnTo>
                          <a:pt x="183" y="31"/>
                        </a:lnTo>
                        <a:lnTo>
                          <a:pt x="184" y="30"/>
                        </a:lnTo>
                        <a:lnTo>
                          <a:pt x="184" y="30"/>
                        </a:lnTo>
                        <a:lnTo>
                          <a:pt x="185" y="28"/>
                        </a:lnTo>
                        <a:lnTo>
                          <a:pt x="185" y="28"/>
                        </a:lnTo>
                        <a:lnTo>
                          <a:pt x="186" y="27"/>
                        </a:lnTo>
                        <a:lnTo>
                          <a:pt x="186" y="27"/>
                        </a:lnTo>
                        <a:lnTo>
                          <a:pt x="187" y="26"/>
                        </a:lnTo>
                        <a:lnTo>
                          <a:pt x="187" y="26"/>
                        </a:lnTo>
                        <a:lnTo>
                          <a:pt x="189" y="25"/>
                        </a:lnTo>
                        <a:lnTo>
                          <a:pt x="189" y="25"/>
                        </a:lnTo>
                        <a:lnTo>
                          <a:pt x="191" y="23"/>
                        </a:lnTo>
                        <a:lnTo>
                          <a:pt x="191" y="23"/>
                        </a:lnTo>
                        <a:lnTo>
                          <a:pt x="191" y="22"/>
                        </a:lnTo>
                        <a:lnTo>
                          <a:pt x="191" y="22"/>
                        </a:lnTo>
                        <a:lnTo>
                          <a:pt x="193" y="21"/>
                        </a:lnTo>
                        <a:lnTo>
                          <a:pt x="193" y="21"/>
                        </a:lnTo>
                        <a:lnTo>
                          <a:pt x="194" y="20"/>
                        </a:lnTo>
                        <a:lnTo>
                          <a:pt x="194" y="20"/>
                        </a:lnTo>
                        <a:lnTo>
                          <a:pt x="195" y="18"/>
                        </a:lnTo>
                        <a:lnTo>
                          <a:pt x="195" y="18"/>
                        </a:lnTo>
                        <a:lnTo>
                          <a:pt x="196" y="17"/>
                        </a:lnTo>
                        <a:lnTo>
                          <a:pt x="196" y="17"/>
                        </a:lnTo>
                        <a:lnTo>
                          <a:pt x="198" y="16"/>
                        </a:lnTo>
                        <a:lnTo>
                          <a:pt x="198" y="16"/>
                        </a:lnTo>
                        <a:lnTo>
                          <a:pt x="200" y="17"/>
                        </a:lnTo>
                        <a:lnTo>
                          <a:pt x="200" y="17"/>
                        </a:lnTo>
                        <a:lnTo>
                          <a:pt x="203" y="20"/>
                        </a:lnTo>
                        <a:lnTo>
                          <a:pt x="203" y="20"/>
                        </a:lnTo>
                        <a:lnTo>
                          <a:pt x="203" y="20"/>
                        </a:lnTo>
                        <a:lnTo>
                          <a:pt x="203" y="20"/>
                        </a:lnTo>
                        <a:lnTo>
                          <a:pt x="205" y="22"/>
                        </a:lnTo>
                        <a:lnTo>
                          <a:pt x="205" y="22"/>
                        </a:lnTo>
                        <a:lnTo>
                          <a:pt x="205" y="22"/>
                        </a:lnTo>
                        <a:lnTo>
                          <a:pt x="205" y="22"/>
                        </a:lnTo>
                        <a:lnTo>
                          <a:pt x="207" y="24"/>
                        </a:lnTo>
                        <a:lnTo>
                          <a:pt x="207" y="24"/>
                        </a:lnTo>
                        <a:lnTo>
                          <a:pt x="208" y="25"/>
                        </a:lnTo>
                        <a:lnTo>
                          <a:pt x="208" y="25"/>
                        </a:lnTo>
                        <a:lnTo>
                          <a:pt x="209" y="27"/>
                        </a:lnTo>
                        <a:lnTo>
                          <a:pt x="209" y="27"/>
                        </a:lnTo>
                        <a:lnTo>
                          <a:pt x="210" y="27"/>
                        </a:lnTo>
                        <a:lnTo>
                          <a:pt x="210" y="27"/>
                        </a:lnTo>
                        <a:lnTo>
                          <a:pt x="211" y="30"/>
                        </a:lnTo>
                        <a:lnTo>
                          <a:pt x="211" y="30"/>
                        </a:lnTo>
                        <a:lnTo>
                          <a:pt x="212" y="30"/>
                        </a:lnTo>
                        <a:lnTo>
                          <a:pt x="212" y="30"/>
                        </a:lnTo>
                        <a:lnTo>
                          <a:pt x="213" y="34"/>
                        </a:lnTo>
                        <a:lnTo>
                          <a:pt x="213" y="34"/>
                        </a:lnTo>
                        <a:lnTo>
                          <a:pt x="214" y="35"/>
                        </a:lnTo>
                        <a:lnTo>
                          <a:pt x="214" y="35"/>
                        </a:lnTo>
                        <a:lnTo>
                          <a:pt x="216" y="37"/>
                        </a:lnTo>
                        <a:lnTo>
                          <a:pt x="216" y="37"/>
                        </a:lnTo>
                        <a:lnTo>
                          <a:pt x="217" y="38"/>
                        </a:lnTo>
                        <a:lnTo>
                          <a:pt x="217" y="38"/>
                        </a:lnTo>
                        <a:lnTo>
                          <a:pt x="218" y="41"/>
                        </a:lnTo>
                        <a:lnTo>
                          <a:pt x="218" y="41"/>
                        </a:lnTo>
                        <a:lnTo>
                          <a:pt x="218" y="42"/>
                        </a:lnTo>
                        <a:lnTo>
                          <a:pt x="218" y="42"/>
                        </a:lnTo>
                        <a:lnTo>
                          <a:pt x="220" y="45"/>
                        </a:lnTo>
                        <a:lnTo>
                          <a:pt x="220" y="45"/>
                        </a:lnTo>
                        <a:lnTo>
                          <a:pt x="220" y="47"/>
                        </a:lnTo>
                        <a:lnTo>
                          <a:pt x="220" y="47"/>
                        </a:lnTo>
                        <a:lnTo>
                          <a:pt x="222" y="50"/>
                        </a:lnTo>
                        <a:lnTo>
                          <a:pt x="222" y="50"/>
                        </a:lnTo>
                        <a:lnTo>
                          <a:pt x="222" y="51"/>
                        </a:lnTo>
                        <a:lnTo>
                          <a:pt x="222" y="51"/>
                        </a:lnTo>
                        <a:lnTo>
                          <a:pt x="223" y="55"/>
                        </a:lnTo>
                        <a:lnTo>
                          <a:pt x="223" y="55"/>
                        </a:lnTo>
                        <a:lnTo>
                          <a:pt x="224" y="55"/>
                        </a:lnTo>
                        <a:lnTo>
                          <a:pt x="224" y="55"/>
                        </a:lnTo>
                        <a:lnTo>
                          <a:pt x="225" y="60"/>
                        </a:lnTo>
                        <a:lnTo>
                          <a:pt x="225" y="60"/>
                        </a:lnTo>
                        <a:lnTo>
                          <a:pt x="225" y="61"/>
                        </a:lnTo>
                        <a:lnTo>
                          <a:pt x="225" y="61"/>
                        </a:lnTo>
                        <a:lnTo>
                          <a:pt x="231" y="76"/>
                        </a:lnTo>
                        <a:lnTo>
                          <a:pt x="166" y="76"/>
                        </a:lnTo>
                        <a:lnTo>
                          <a:pt x="166" y="76"/>
                        </a:lnTo>
                        <a:lnTo>
                          <a:pt x="166" y="75"/>
                        </a:lnTo>
                        <a:lnTo>
                          <a:pt x="166" y="75"/>
                        </a:lnTo>
                        <a:close/>
                        <a:moveTo>
                          <a:pt x="166" y="90"/>
                        </a:moveTo>
                        <a:lnTo>
                          <a:pt x="231" y="90"/>
                        </a:lnTo>
                        <a:lnTo>
                          <a:pt x="235" y="90"/>
                        </a:lnTo>
                        <a:lnTo>
                          <a:pt x="235" y="90"/>
                        </a:lnTo>
                        <a:lnTo>
                          <a:pt x="238" y="105"/>
                        </a:lnTo>
                        <a:lnTo>
                          <a:pt x="241" y="119"/>
                        </a:lnTo>
                        <a:lnTo>
                          <a:pt x="243" y="132"/>
                        </a:lnTo>
                        <a:lnTo>
                          <a:pt x="244" y="142"/>
                        </a:lnTo>
                        <a:lnTo>
                          <a:pt x="243" y="142"/>
                        </a:lnTo>
                        <a:lnTo>
                          <a:pt x="243" y="142"/>
                        </a:lnTo>
                        <a:lnTo>
                          <a:pt x="244" y="163"/>
                        </a:lnTo>
                        <a:lnTo>
                          <a:pt x="244" y="434"/>
                        </a:lnTo>
                        <a:lnTo>
                          <a:pt x="153" y="434"/>
                        </a:lnTo>
                        <a:lnTo>
                          <a:pt x="153" y="163"/>
                        </a:lnTo>
                        <a:lnTo>
                          <a:pt x="153" y="163"/>
                        </a:lnTo>
                        <a:lnTo>
                          <a:pt x="154" y="142"/>
                        </a:lnTo>
                        <a:lnTo>
                          <a:pt x="153" y="142"/>
                        </a:lnTo>
                        <a:lnTo>
                          <a:pt x="153" y="142"/>
                        </a:lnTo>
                        <a:lnTo>
                          <a:pt x="154" y="132"/>
                        </a:lnTo>
                        <a:lnTo>
                          <a:pt x="155" y="119"/>
                        </a:lnTo>
                        <a:lnTo>
                          <a:pt x="158" y="105"/>
                        </a:lnTo>
                        <a:lnTo>
                          <a:pt x="162" y="90"/>
                        </a:lnTo>
                        <a:lnTo>
                          <a:pt x="166" y="90"/>
                        </a:lnTo>
                        <a:close/>
                        <a:moveTo>
                          <a:pt x="22" y="378"/>
                        </a:moveTo>
                        <a:lnTo>
                          <a:pt x="22" y="378"/>
                        </a:lnTo>
                        <a:lnTo>
                          <a:pt x="28" y="373"/>
                        </a:lnTo>
                        <a:lnTo>
                          <a:pt x="28" y="373"/>
                        </a:lnTo>
                        <a:lnTo>
                          <a:pt x="46" y="361"/>
                        </a:lnTo>
                        <a:lnTo>
                          <a:pt x="62" y="347"/>
                        </a:lnTo>
                        <a:lnTo>
                          <a:pt x="78" y="333"/>
                        </a:lnTo>
                        <a:lnTo>
                          <a:pt x="92" y="317"/>
                        </a:lnTo>
                        <a:lnTo>
                          <a:pt x="105" y="298"/>
                        </a:lnTo>
                        <a:lnTo>
                          <a:pt x="117" y="280"/>
                        </a:lnTo>
                        <a:lnTo>
                          <a:pt x="127" y="260"/>
                        </a:lnTo>
                        <a:lnTo>
                          <a:pt x="136" y="241"/>
                        </a:lnTo>
                        <a:lnTo>
                          <a:pt x="136" y="241"/>
                        </a:lnTo>
                        <a:lnTo>
                          <a:pt x="135" y="252"/>
                        </a:lnTo>
                        <a:lnTo>
                          <a:pt x="132" y="263"/>
                        </a:lnTo>
                        <a:lnTo>
                          <a:pt x="129" y="273"/>
                        </a:lnTo>
                        <a:lnTo>
                          <a:pt x="125" y="284"/>
                        </a:lnTo>
                        <a:lnTo>
                          <a:pt x="121" y="295"/>
                        </a:lnTo>
                        <a:lnTo>
                          <a:pt x="115" y="305"/>
                        </a:lnTo>
                        <a:lnTo>
                          <a:pt x="109" y="314"/>
                        </a:lnTo>
                        <a:lnTo>
                          <a:pt x="102" y="323"/>
                        </a:lnTo>
                        <a:lnTo>
                          <a:pt x="95" y="333"/>
                        </a:lnTo>
                        <a:lnTo>
                          <a:pt x="86" y="341"/>
                        </a:lnTo>
                        <a:lnTo>
                          <a:pt x="76" y="349"/>
                        </a:lnTo>
                        <a:lnTo>
                          <a:pt x="67" y="357"/>
                        </a:lnTo>
                        <a:lnTo>
                          <a:pt x="56" y="364"/>
                        </a:lnTo>
                        <a:lnTo>
                          <a:pt x="45" y="371"/>
                        </a:lnTo>
                        <a:lnTo>
                          <a:pt x="33" y="377"/>
                        </a:lnTo>
                        <a:lnTo>
                          <a:pt x="21" y="382"/>
                        </a:lnTo>
                        <a:lnTo>
                          <a:pt x="20" y="384"/>
                        </a:lnTo>
                        <a:lnTo>
                          <a:pt x="20" y="384"/>
                        </a:lnTo>
                        <a:lnTo>
                          <a:pt x="19" y="384"/>
                        </a:lnTo>
                        <a:lnTo>
                          <a:pt x="19" y="384"/>
                        </a:lnTo>
                        <a:lnTo>
                          <a:pt x="20" y="380"/>
                        </a:lnTo>
                        <a:lnTo>
                          <a:pt x="22" y="378"/>
                        </a:lnTo>
                        <a:lnTo>
                          <a:pt x="22" y="378"/>
                        </a:lnTo>
                        <a:close/>
                        <a:moveTo>
                          <a:pt x="15" y="428"/>
                        </a:moveTo>
                        <a:lnTo>
                          <a:pt x="15" y="428"/>
                        </a:lnTo>
                        <a:lnTo>
                          <a:pt x="15" y="418"/>
                        </a:lnTo>
                        <a:lnTo>
                          <a:pt x="16" y="409"/>
                        </a:lnTo>
                        <a:lnTo>
                          <a:pt x="18" y="403"/>
                        </a:lnTo>
                        <a:lnTo>
                          <a:pt x="19" y="401"/>
                        </a:lnTo>
                        <a:lnTo>
                          <a:pt x="21" y="400"/>
                        </a:lnTo>
                        <a:lnTo>
                          <a:pt x="21" y="400"/>
                        </a:lnTo>
                        <a:lnTo>
                          <a:pt x="27" y="395"/>
                        </a:lnTo>
                        <a:lnTo>
                          <a:pt x="27" y="395"/>
                        </a:lnTo>
                        <a:lnTo>
                          <a:pt x="46" y="386"/>
                        </a:lnTo>
                        <a:lnTo>
                          <a:pt x="64" y="375"/>
                        </a:lnTo>
                        <a:lnTo>
                          <a:pt x="82" y="364"/>
                        </a:lnTo>
                        <a:lnTo>
                          <a:pt x="97" y="351"/>
                        </a:lnTo>
                        <a:lnTo>
                          <a:pt x="110" y="337"/>
                        </a:lnTo>
                        <a:lnTo>
                          <a:pt x="121" y="322"/>
                        </a:lnTo>
                        <a:lnTo>
                          <a:pt x="130" y="306"/>
                        </a:lnTo>
                        <a:lnTo>
                          <a:pt x="139" y="290"/>
                        </a:lnTo>
                        <a:lnTo>
                          <a:pt x="139" y="434"/>
                        </a:lnTo>
                        <a:lnTo>
                          <a:pt x="139" y="436"/>
                        </a:lnTo>
                        <a:lnTo>
                          <a:pt x="125" y="436"/>
                        </a:lnTo>
                        <a:lnTo>
                          <a:pt x="125" y="436"/>
                        </a:lnTo>
                        <a:lnTo>
                          <a:pt x="125" y="425"/>
                        </a:lnTo>
                        <a:lnTo>
                          <a:pt x="123" y="413"/>
                        </a:lnTo>
                        <a:lnTo>
                          <a:pt x="121" y="401"/>
                        </a:lnTo>
                        <a:lnTo>
                          <a:pt x="116" y="391"/>
                        </a:lnTo>
                        <a:lnTo>
                          <a:pt x="112" y="382"/>
                        </a:lnTo>
                        <a:lnTo>
                          <a:pt x="106" y="375"/>
                        </a:lnTo>
                        <a:lnTo>
                          <a:pt x="103" y="373"/>
                        </a:lnTo>
                        <a:lnTo>
                          <a:pt x="99" y="371"/>
                        </a:lnTo>
                        <a:lnTo>
                          <a:pt x="96" y="369"/>
                        </a:lnTo>
                        <a:lnTo>
                          <a:pt x="91" y="369"/>
                        </a:lnTo>
                        <a:lnTo>
                          <a:pt x="91" y="369"/>
                        </a:lnTo>
                        <a:lnTo>
                          <a:pt x="87" y="369"/>
                        </a:lnTo>
                        <a:lnTo>
                          <a:pt x="83" y="371"/>
                        </a:lnTo>
                        <a:lnTo>
                          <a:pt x="79" y="373"/>
                        </a:lnTo>
                        <a:lnTo>
                          <a:pt x="76" y="375"/>
                        </a:lnTo>
                        <a:lnTo>
                          <a:pt x="71" y="382"/>
                        </a:lnTo>
                        <a:lnTo>
                          <a:pt x="65" y="391"/>
                        </a:lnTo>
                        <a:lnTo>
                          <a:pt x="62" y="401"/>
                        </a:lnTo>
                        <a:lnTo>
                          <a:pt x="60" y="413"/>
                        </a:lnTo>
                        <a:lnTo>
                          <a:pt x="58" y="425"/>
                        </a:lnTo>
                        <a:lnTo>
                          <a:pt x="57" y="436"/>
                        </a:lnTo>
                        <a:lnTo>
                          <a:pt x="15" y="436"/>
                        </a:lnTo>
                        <a:lnTo>
                          <a:pt x="15" y="436"/>
                        </a:lnTo>
                        <a:lnTo>
                          <a:pt x="15" y="428"/>
                        </a:lnTo>
                        <a:lnTo>
                          <a:pt x="15" y="428"/>
                        </a:lnTo>
                        <a:close/>
                        <a:moveTo>
                          <a:pt x="111" y="436"/>
                        </a:moveTo>
                        <a:lnTo>
                          <a:pt x="72" y="436"/>
                        </a:lnTo>
                        <a:lnTo>
                          <a:pt x="72" y="436"/>
                        </a:lnTo>
                        <a:lnTo>
                          <a:pt x="72" y="426"/>
                        </a:lnTo>
                        <a:lnTo>
                          <a:pt x="74" y="416"/>
                        </a:lnTo>
                        <a:lnTo>
                          <a:pt x="75" y="406"/>
                        </a:lnTo>
                        <a:lnTo>
                          <a:pt x="78" y="399"/>
                        </a:lnTo>
                        <a:lnTo>
                          <a:pt x="81" y="392"/>
                        </a:lnTo>
                        <a:lnTo>
                          <a:pt x="84" y="388"/>
                        </a:lnTo>
                        <a:lnTo>
                          <a:pt x="87" y="385"/>
                        </a:lnTo>
                        <a:lnTo>
                          <a:pt x="91" y="384"/>
                        </a:lnTo>
                        <a:lnTo>
                          <a:pt x="91" y="384"/>
                        </a:lnTo>
                        <a:lnTo>
                          <a:pt x="95" y="385"/>
                        </a:lnTo>
                        <a:lnTo>
                          <a:pt x="99" y="388"/>
                        </a:lnTo>
                        <a:lnTo>
                          <a:pt x="102" y="392"/>
                        </a:lnTo>
                        <a:lnTo>
                          <a:pt x="104" y="399"/>
                        </a:lnTo>
                        <a:lnTo>
                          <a:pt x="108" y="406"/>
                        </a:lnTo>
                        <a:lnTo>
                          <a:pt x="109" y="416"/>
                        </a:lnTo>
                        <a:lnTo>
                          <a:pt x="111" y="426"/>
                        </a:lnTo>
                        <a:lnTo>
                          <a:pt x="111" y="436"/>
                        </a:lnTo>
                        <a:lnTo>
                          <a:pt x="111" y="436"/>
                        </a:lnTo>
                        <a:close/>
                        <a:moveTo>
                          <a:pt x="111" y="460"/>
                        </a:moveTo>
                        <a:lnTo>
                          <a:pt x="72" y="460"/>
                        </a:lnTo>
                        <a:lnTo>
                          <a:pt x="72" y="460"/>
                        </a:lnTo>
                        <a:lnTo>
                          <a:pt x="72" y="450"/>
                        </a:lnTo>
                        <a:lnTo>
                          <a:pt x="111" y="450"/>
                        </a:lnTo>
                        <a:lnTo>
                          <a:pt x="111" y="450"/>
                        </a:lnTo>
                        <a:lnTo>
                          <a:pt x="111" y="460"/>
                        </a:lnTo>
                        <a:lnTo>
                          <a:pt x="111" y="460"/>
                        </a:lnTo>
                        <a:close/>
                        <a:moveTo>
                          <a:pt x="153" y="461"/>
                        </a:moveTo>
                        <a:lnTo>
                          <a:pt x="153" y="461"/>
                        </a:lnTo>
                        <a:lnTo>
                          <a:pt x="152" y="448"/>
                        </a:lnTo>
                        <a:lnTo>
                          <a:pt x="153" y="448"/>
                        </a:lnTo>
                        <a:lnTo>
                          <a:pt x="244" y="448"/>
                        </a:lnTo>
                        <a:lnTo>
                          <a:pt x="245" y="448"/>
                        </a:lnTo>
                        <a:lnTo>
                          <a:pt x="245" y="448"/>
                        </a:lnTo>
                        <a:lnTo>
                          <a:pt x="244" y="461"/>
                        </a:lnTo>
                        <a:lnTo>
                          <a:pt x="153" y="461"/>
                        </a:lnTo>
                        <a:close/>
                        <a:moveTo>
                          <a:pt x="325" y="460"/>
                        </a:moveTo>
                        <a:lnTo>
                          <a:pt x="286" y="460"/>
                        </a:lnTo>
                        <a:lnTo>
                          <a:pt x="286" y="460"/>
                        </a:lnTo>
                        <a:lnTo>
                          <a:pt x="285" y="450"/>
                        </a:lnTo>
                        <a:lnTo>
                          <a:pt x="325" y="450"/>
                        </a:lnTo>
                        <a:lnTo>
                          <a:pt x="325" y="450"/>
                        </a:lnTo>
                        <a:lnTo>
                          <a:pt x="325" y="460"/>
                        </a:lnTo>
                        <a:lnTo>
                          <a:pt x="325" y="460"/>
                        </a:lnTo>
                        <a:close/>
                        <a:moveTo>
                          <a:pt x="286" y="436"/>
                        </a:moveTo>
                        <a:lnTo>
                          <a:pt x="286" y="436"/>
                        </a:lnTo>
                        <a:lnTo>
                          <a:pt x="286" y="426"/>
                        </a:lnTo>
                        <a:lnTo>
                          <a:pt x="288" y="416"/>
                        </a:lnTo>
                        <a:lnTo>
                          <a:pt x="289" y="406"/>
                        </a:lnTo>
                        <a:lnTo>
                          <a:pt x="292" y="399"/>
                        </a:lnTo>
                        <a:lnTo>
                          <a:pt x="294" y="392"/>
                        </a:lnTo>
                        <a:lnTo>
                          <a:pt x="298" y="388"/>
                        </a:lnTo>
                        <a:lnTo>
                          <a:pt x="301" y="385"/>
                        </a:lnTo>
                        <a:lnTo>
                          <a:pt x="305" y="384"/>
                        </a:lnTo>
                        <a:lnTo>
                          <a:pt x="305" y="384"/>
                        </a:lnTo>
                        <a:lnTo>
                          <a:pt x="308" y="385"/>
                        </a:lnTo>
                        <a:lnTo>
                          <a:pt x="313" y="388"/>
                        </a:lnTo>
                        <a:lnTo>
                          <a:pt x="316" y="392"/>
                        </a:lnTo>
                        <a:lnTo>
                          <a:pt x="318" y="399"/>
                        </a:lnTo>
                        <a:lnTo>
                          <a:pt x="320" y="406"/>
                        </a:lnTo>
                        <a:lnTo>
                          <a:pt x="322" y="416"/>
                        </a:lnTo>
                        <a:lnTo>
                          <a:pt x="325" y="426"/>
                        </a:lnTo>
                        <a:lnTo>
                          <a:pt x="325" y="436"/>
                        </a:lnTo>
                        <a:lnTo>
                          <a:pt x="286" y="436"/>
                        </a:lnTo>
                        <a:close/>
                        <a:moveTo>
                          <a:pt x="339" y="436"/>
                        </a:moveTo>
                        <a:lnTo>
                          <a:pt x="339" y="436"/>
                        </a:lnTo>
                        <a:lnTo>
                          <a:pt x="339" y="425"/>
                        </a:lnTo>
                        <a:lnTo>
                          <a:pt x="337" y="413"/>
                        </a:lnTo>
                        <a:lnTo>
                          <a:pt x="334" y="401"/>
                        </a:lnTo>
                        <a:lnTo>
                          <a:pt x="330" y="391"/>
                        </a:lnTo>
                        <a:lnTo>
                          <a:pt x="326" y="382"/>
                        </a:lnTo>
                        <a:lnTo>
                          <a:pt x="320" y="375"/>
                        </a:lnTo>
                        <a:lnTo>
                          <a:pt x="317" y="373"/>
                        </a:lnTo>
                        <a:lnTo>
                          <a:pt x="313" y="371"/>
                        </a:lnTo>
                        <a:lnTo>
                          <a:pt x="310" y="369"/>
                        </a:lnTo>
                        <a:lnTo>
                          <a:pt x="305" y="369"/>
                        </a:lnTo>
                        <a:lnTo>
                          <a:pt x="305" y="369"/>
                        </a:lnTo>
                        <a:lnTo>
                          <a:pt x="301" y="369"/>
                        </a:lnTo>
                        <a:lnTo>
                          <a:pt x="297" y="371"/>
                        </a:lnTo>
                        <a:lnTo>
                          <a:pt x="293" y="373"/>
                        </a:lnTo>
                        <a:lnTo>
                          <a:pt x="290" y="375"/>
                        </a:lnTo>
                        <a:lnTo>
                          <a:pt x="285" y="382"/>
                        </a:lnTo>
                        <a:lnTo>
                          <a:pt x="279" y="391"/>
                        </a:lnTo>
                        <a:lnTo>
                          <a:pt x="276" y="401"/>
                        </a:lnTo>
                        <a:lnTo>
                          <a:pt x="274" y="413"/>
                        </a:lnTo>
                        <a:lnTo>
                          <a:pt x="272" y="425"/>
                        </a:lnTo>
                        <a:lnTo>
                          <a:pt x="271" y="436"/>
                        </a:lnTo>
                        <a:lnTo>
                          <a:pt x="258" y="436"/>
                        </a:lnTo>
                        <a:lnTo>
                          <a:pt x="258" y="434"/>
                        </a:lnTo>
                        <a:lnTo>
                          <a:pt x="258" y="292"/>
                        </a:lnTo>
                        <a:lnTo>
                          <a:pt x="258" y="292"/>
                        </a:lnTo>
                        <a:lnTo>
                          <a:pt x="266" y="308"/>
                        </a:lnTo>
                        <a:lnTo>
                          <a:pt x="276" y="323"/>
                        </a:lnTo>
                        <a:lnTo>
                          <a:pt x="288" y="337"/>
                        </a:lnTo>
                        <a:lnTo>
                          <a:pt x="301" y="351"/>
                        </a:lnTo>
                        <a:lnTo>
                          <a:pt x="316" y="364"/>
                        </a:lnTo>
                        <a:lnTo>
                          <a:pt x="332" y="376"/>
                        </a:lnTo>
                        <a:lnTo>
                          <a:pt x="351" y="386"/>
                        </a:lnTo>
                        <a:lnTo>
                          <a:pt x="370" y="395"/>
                        </a:lnTo>
                        <a:lnTo>
                          <a:pt x="375" y="400"/>
                        </a:lnTo>
                        <a:lnTo>
                          <a:pt x="375" y="400"/>
                        </a:lnTo>
                        <a:lnTo>
                          <a:pt x="379" y="403"/>
                        </a:lnTo>
                        <a:lnTo>
                          <a:pt x="381" y="409"/>
                        </a:lnTo>
                        <a:lnTo>
                          <a:pt x="382" y="418"/>
                        </a:lnTo>
                        <a:lnTo>
                          <a:pt x="382" y="427"/>
                        </a:lnTo>
                        <a:lnTo>
                          <a:pt x="382" y="427"/>
                        </a:lnTo>
                        <a:lnTo>
                          <a:pt x="382" y="436"/>
                        </a:lnTo>
                        <a:lnTo>
                          <a:pt x="339" y="436"/>
                        </a:lnTo>
                        <a:close/>
                      </a:path>
                    </a:pathLst>
                  </a:custGeom>
                  <a:grp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sp>
                <p:nvSpPr>
                  <p:cNvPr id="58" name="Freeform 50">
                    <a:extLst>
                      <a:ext uri="{FF2B5EF4-FFF2-40B4-BE49-F238E27FC236}">
                        <a16:creationId xmlns="" xmlns:a16="http://schemas.microsoft.com/office/drawing/2014/main" id="{D77CE470-6DF6-4441-B136-A38CA6564F5F}"/>
                      </a:ext>
                    </a:extLst>
                  </p:cNvPr>
                  <p:cNvSpPr>
                    <a:spLocks/>
                  </p:cNvSpPr>
                  <p:nvPr/>
                </p:nvSpPr>
                <p:spPr bwMode="auto">
                  <a:xfrm>
                    <a:off x="4313238" y="3270250"/>
                    <a:ext cx="106363" cy="34925"/>
                  </a:xfrm>
                  <a:custGeom>
                    <a:avLst/>
                    <a:gdLst>
                      <a:gd name="T0" fmla="*/ 13 w 67"/>
                      <a:gd name="T1" fmla="*/ 20 h 22"/>
                      <a:gd name="T2" fmla="*/ 13 w 67"/>
                      <a:gd name="T3" fmla="*/ 20 h 22"/>
                      <a:gd name="T4" fmla="*/ 15 w 67"/>
                      <a:gd name="T5" fmla="*/ 18 h 22"/>
                      <a:gd name="T6" fmla="*/ 20 w 67"/>
                      <a:gd name="T7" fmla="*/ 16 h 22"/>
                      <a:gd name="T8" fmla="*/ 26 w 67"/>
                      <a:gd name="T9" fmla="*/ 15 h 22"/>
                      <a:gd name="T10" fmla="*/ 33 w 67"/>
                      <a:gd name="T11" fmla="*/ 14 h 22"/>
                      <a:gd name="T12" fmla="*/ 33 w 67"/>
                      <a:gd name="T13" fmla="*/ 14 h 22"/>
                      <a:gd name="T14" fmla="*/ 41 w 67"/>
                      <a:gd name="T15" fmla="*/ 15 h 22"/>
                      <a:gd name="T16" fmla="*/ 46 w 67"/>
                      <a:gd name="T17" fmla="*/ 16 h 22"/>
                      <a:gd name="T18" fmla="*/ 52 w 67"/>
                      <a:gd name="T19" fmla="*/ 18 h 22"/>
                      <a:gd name="T20" fmla="*/ 54 w 67"/>
                      <a:gd name="T21" fmla="*/ 20 h 22"/>
                      <a:gd name="T22" fmla="*/ 54 w 67"/>
                      <a:gd name="T23" fmla="*/ 20 h 22"/>
                      <a:gd name="T24" fmla="*/ 57 w 67"/>
                      <a:gd name="T25" fmla="*/ 22 h 22"/>
                      <a:gd name="T26" fmla="*/ 59 w 67"/>
                      <a:gd name="T27" fmla="*/ 22 h 22"/>
                      <a:gd name="T28" fmla="*/ 59 w 67"/>
                      <a:gd name="T29" fmla="*/ 22 h 22"/>
                      <a:gd name="T30" fmla="*/ 62 w 67"/>
                      <a:gd name="T31" fmla="*/ 22 h 22"/>
                      <a:gd name="T32" fmla="*/ 65 w 67"/>
                      <a:gd name="T33" fmla="*/ 20 h 22"/>
                      <a:gd name="T34" fmla="*/ 65 w 67"/>
                      <a:gd name="T35" fmla="*/ 20 h 22"/>
                      <a:gd name="T36" fmla="*/ 66 w 67"/>
                      <a:gd name="T37" fmla="*/ 18 h 22"/>
                      <a:gd name="T38" fmla="*/ 67 w 67"/>
                      <a:gd name="T39" fmla="*/ 16 h 22"/>
                      <a:gd name="T40" fmla="*/ 66 w 67"/>
                      <a:gd name="T41" fmla="*/ 13 h 22"/>
                      <a:gd name="T42" fmla="*/ 65 w 67"/>
                      <a:gd name="T43" fmla="*/ 10 h 22"/>
                      <a:gd name="T44" fmla="*/ 65 w 67"/>
                      <a:gd name="T45" fmla="*/ 10 h 22"/>
                      <a:gd name="T46" fmla="*/ 59 w 67"/>
                      <a:gd name="T47" fmla="*/ 6 h 22"/>
                      <a:gd name="T48" fmla="*/ 52 w 67"/>
                      <a:gd name="T49" fmla="*/ 3 h 22"/>
                      <a:gd name="T50" fmla="*/ 43 w 67"/>
                      <a:gd name="T51" fmla="*/ 1 h 22"/>
                      <a:gd name="T52" fmla="*/ 33 w 67"/>
                      <a:gd name="T53" fmla="*/ 0 h 22"/>
                      <a:gd name="T54" fmla="*/ 33 w 67"/>
                      <a:gd name="T55" fmla="*/ 0 h 22"/>
                      <a:gd name="T56" fmla="*/ 24 w 67"/>
                      <a:gd name="T57" fmla="*/ 1 h 22"/>
                      <a:gd name="T58" fmla="*/ 15 w 67"/>
                      <a:gd name="T59" fmla="*/ 3 h 22"/>
                      <a:gd name="T60" fmla="*/ 7 w 67"/>
                      <a:gd name="T61" fmla="*/ 6 h 22"/>
                      <a:gd name="T62" fmla="*/ 2 w 67"/>
                      <a:gd name="T63" fmla="*/ 10 h 22"/>
                      <a:gd name="T64" fmla="*/ 2 w 67"/>
                      <a:gd name="T65" fmla="*/ 10 h 22"/>
                      <a:gd name="T66" fmla="*/ 1 w 67"/>
                      <a:gd name="T67" fmla="*/ 13 h 22"/>
                      <a:gd name="T68" fmla="*/ 0 w 67"/>
                      <a:gd name="T69" fmla="*/ 16 h 22"/>
                      <a:gd name="T70" fmla="*/ 1 w 67"/>
                      <a:gd name="T71" fmla="*/ 18 h 22"/>
                      <a:gd name="T72" fmla="*/ 2 w 67"/>
                      <a:gd name="T73" fmla="*/ 20 h 22"/>
                      <a:gd name="T74" fmla="*/ 2 w 67"/>
                      <a:gd name="T75" fmla="*/ 20 h 22"/>
                      <a:gd name="T76" fmla="*/ 5 w 67"/>
                      <a:gd name="T77" fmla="*/ 22 h 22"/>
                      <a:gd name="T78" fmla="*/ 7 w 67"/>
                      <a:gd name="T79" fmla="*/ 22 h 22"/>
                      <a:gd name="T80" fmla="*/ 10 w 67"/>
                      <a:gd name="T81" fmla="*/ 21 h 22"/>
                      <a:gd name="T82" fmla="*/ 13 w 67"/>
                      <a:gd name="T83" fmla="*/ 20 h 22"/>
                      <a:gd name="T84" fmla="*/ 13 w 67"/>
                      <a:gd name="T85" fmla="*/ 2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 h="22">
                        <a:moveTo>
                          <a:pt x="13" y="20"/>
                        </a:moveTo>
                        <a:lnTo>
                          <a:pt x="13" y="20"/>
                        </a:lnTo>
                        <a:lnTo>
                          <a:pt x="15" y="18"/>
                        </a:lnTo>
                        <a:lnTo>
                          <a:pt x="20" y="16"/>
                        </a:lnTo>
                        <a:lnTo>
                          <a:pt x="26" y="15"/>
                        </a:lnTo>
                        <a:lnTo>
                          <a:pt x="33" y="14"/>
                        </a:lnTo>
                        <a:lnTo>
                          <a:pt x="33" y="14"/>
                        </a:lnTo>
                        <a:lnTo>
                          <a:pt x="41" y="15"/>
                        </a:lnTo>
                        <a:lnTo>
                          <a:pt x="46" y="16"/>
                        </a:lnTo>
                        <a:lnTo>
                          <a:pt x="52" y="18"/>
                        </a:lnTo>
                        <a:lnTo>
                          <a:pt x="54" y="20"/>
                        </a:lnTo>
                        <a:lnTo>
                          <a:pt x="54" y="20"/>
                        </a:lnTo>
                        <a:lnTo>
                          <a:pt x="57" y="22"/>
                        </a:lnTo>
                        <a:lnTo>
                          <a:pt x="59" y="22"/>
                        </a:lnTo>
                        <a:lnTo>
                          <a:pt x="59" y="22"/>
                        </a:lnTo>
                        <a:lnTo>
                          <a:pt x="62" y="22"/>
                        </a:lnTo>
                        <a:lnTo>
                          <a:pt x="65" y="20"/>
                        </a:lnTo>
                        <a:lnTo>
                          <a:pt x="65" y="20"/>
                        </a:lnTo>
                        <a:lnTo>
                          <a:pt x="66" y="18"/>
                        </a:lnTo>
                        <a:lnTo>
                          <a:pt x="67" y="16"/>
                        </a:lnTo>
                        <a:lnTo>
                          <a:pt x="66" y="13"/>
                        </a:lnTo>
                        <a:lnTo>
                          <a:pt x="65" y="10"/>
                        </a:lnTo>
                        <a:lnTo>
                          <a:pt x="65" y="10"/>
                        </a:lnTo>
                        <a:lnTo>
                          <a:pt x="59" y="6"/>
                        </a:lnTo>
                        <a:lnTo>
                          <a:pt x="52" y="3"/>
                        </a:lnTo>
                        <a:lnTo>
                          <a:pt x="43" y="1"/>
                        </a:lnTo>
                        <a:lnTo>
                          <a:pt x="33" y="0"/>
                        </a:lnTo>
                        <a:lnTo>
                          <a:pt x="33" y="0"/>
                        </a:lnTo>
                        <a:lnTo>
                          <a:pt x="24" y="1"/>
                        </a:lnTo>
                        <a:lnTo>
                          <a:pt x="15" y="3"/>
                        </a:lnTo>
                        <a:lnTo>
                          <a:pt x="7" y="6"/>
                        </a:lnTo>
                        <a:lnTo>
                          <a:pt x="2" y="10"/>
                        </a:lnTo>
                        <a:lnTo>
                          <a:pt x="2" y="10"/>
                        </a:lnTo>
                        <a:lnTo>
                          <a:pt x="1" y="13"/>
                        </a:lnTo>
                        <a:lnTo>
                          <a:pt x="0" y="16"/>
                        </a:lnTo>
                        <a:lnTo>
                          <a:pt x="1" y="18"/>
                        </a:lnTo>
                        <a:lnTo>
                          <a:pt x="2" y="20"/>
                        </a:lnTo>
                        <a:lnTo>
                          <a:pt x="2" y="20"/>
                        </a:lnTo>
                        <a:lnTo>
                          <a:pt x="5" y="22"/>
                        </a:lnTo>
                        <a:lnTo>
                          <a:pt x="7" y="22"/>
                        </a:lnTo>
                        <a:lnTo>
                          <a:pt x="10" y="21"/>
                        </a:lnTo>
                        <a:lnTo>
                          <a:pt x="13" y="20"/>
                        </a:lnTo>
                        <a:lnTo>
                          <a:pt x="13" y="20"/>
                        </a:lnTo>
                        <a:close/>
                      </a:path>
                    </a:pathLst>
                  </a:custGeom>
                  <a:grp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grpSp>
            <p:sp>
              <p:nvSpPr>
                <p:cNvPr id="48" name="Oval 8">
                  <a:extLst>
                    <a:ext uri="{FF2B5EF4-FFF2-40B4-BE49-F238E27FC236}">
                      <a16:creationId xmlns="" xmlns:a16="http://schemas.microsoft.com/office/drawing/2014/main" id="{661608D6-BE6B-4E23-9043-1745E52EAEA9}"/>
                    </a:ext>
                  </a:extLst>
                </p:cNvPr>
                <p:cNvSpPr/>
                <p:nvPr/>
              </p:nvSpPr>
              <p:spPr>
                <a:xfrm>
                  <a:off x="5618234" y="1938531"/>
                  <a:ext cx="817494" cy="817494"/>
                </a:xfrm>
                <a:prstGeom prst="ellipse">
                  <a:avLst/>
                </a:prstGeom>
                <a:gradFill flip="none" rotWithShape="1">
                  <a:gsLst>
                    <a:gs pos="87000">
                      <a:schemeClr val="accent3">
                        <a:alpha val="40000"/>
                      </a:schemeClr>
                    </a:gs>
                    <a:gs pos="0">
                      <a:schemeClr val="accent3">
                        <a:lumMod val="60000"/>
                        <a:lumOff val="40000"/>
                        <a:alpha val="94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p>
              </p:txBody>
            </p:sp>
            <p:grpSp>
              <p:nvGrpSpPr>
                <p:cNvPr id="49" name="Group 51">
                  <a:extLst>
                    <a:ext uri="{FF2B5EF4-FFF2-40B4-BE49-F238E27FC236}">
                      <a16:creationId xmlns="" xmlns:a16="http://schemas.microsoft.com/office/drawing/2014/main" id="{02660358-D320-4060-BCBF-084FF115A2B9}"/>
                    </a:ext>
                  </a:extLst>
                </p:cNvPr>
                <p:cNvGrpSpPr/>
                <p:nvPr/>
              </p:nvGrpSpPr>
              <p:grpSpPr>
                <a:xfrm>
                  <a:off x="5811609" y="2143387"/>
                  <a:ext cx="430744" cy="407783"/>
                  <a:chOff x="2835275" y="3127375"/>
                  <a:chExt cx="744538" cy="704850"/>
                </a:xfrm>
                <a:solidFill>
                  <a:schemeClr val="bg1"/>
                </a:solidFill>
              </p:grpSpPr>
              <p:sp>
                <p:nvSpPr>
                  <p:cNvPr id="50" name="Freeform 52">
                    <a:extLst>
                      <a:ext uri="{FF2B5EF4-FFF2-40B4-BE49-F238E27FC236}">
                        <a16:creationId xmlns="" xmlns:a16="http://schemas.microsoft.com/office/drawing/2014/main" id="{07181322-7BAA-4A73-BE74-966A02ED9060}"/>
                      </a:ext>
                    </a:extLst>
                  </p:cNvPr>
                  <p:cNvSpPr>
                    <a:spLocks noEditPoints="1"/>
                  </p:cNvSpPr>
                  <p:nvPr/>
                </p:nvSpPr>
                <p:spPr bwMode="auto">
                  <a:xfrm>
                    <a:off x="2835275" y="3324225"/>
                    <a:ext cx="504825" cy="508000"/>
                  </a:xfrm>
                  <a:custGeom>
                    <a:avLst/>
                    <a:gdLst>
                      <a:gd name="T0" fmla="*/ 284 w 318"/>
                      <a:gd name="T1" fmla="*/ 55 h 320"/>
                      <a:gd name="T2" fmla="*/ 253 w 318"/>
                      <a:gd name="T3" fmla="*/ 61 h 320"/>
                      <a:gd name="T4" fmla="*/ 195 w 318"/>
                      <a:gd name="T5" fmla="*/ 28 h 320"/>
                      <a:gd name="T6" fmla="*/ 185 w 318"/>
                      <a:gd name="T7" fmla="*/ 0 h 320"/>
                      <a:gd name="T8" fmla="*/ 125 w 318"/>
                      <a:gd name="T9" fmla="*/ 27 h 320"/>
                      <a:gd name="T10" fmla="*/ 55 w 318"/>
                      <a:gd name="T11" fmla="*/ 36 h 320"/>
                      <a:gd name="T12" fmla="*/ 57 w 318"/>
                      <a:gd name="T13" fmla="*/ 66 h 320"/>
                      <a:gd name="T14" fmla="*/ 25 w 318"/>
                      <a:gd name="T15" fmla="*/ 120 h 320"/>
                      <a:gd name="T16" fmla="*/ 0 w 318"/>
                      <a:gd name="T17" fmla="*/ 135 h 320"/>
                      <a:gd name="T18" fmla="*/ 20 w 318"/>
                      <a:gd name="T19" fmla="*/ 192 h 320"/>
                      <a:gd name="T20" fmla="*/ 35 w 318"/>
                      <a:gd name="T21" fmla="*/ 264 h 320"/>
                      <a:gd name="T22" fmla="*/ 64 w 318"/>
                      <a:gd name="T23" fmla="*/ 268 h 320"/>
                      <a:gd name="T24" fmla="*/ 116 w 318"/>
                      <a:gd name="T25" fmla="*/ 298 h 320"/>
                      <a:gd name="T26" fmla="*/ 135 w 318"/>
                      <a:gd name="T27" fmla="*/ 320 h 320"/>
                      <a:gd name="T28" fmla="*/ 192 w 318"/>
                      <a:gd name="T29" fmla="*/ 300 h 320"/>
                      <a:gd name="T30" fmla="*/ 263 w 318"/>
                      <a:gd name="T31" fmla="*/ 284 h 320"/>
                      <a:gd name="T32" fmla="*/ 264 w 318"/>
                      <a:gd name="T33" fmla="*/ 255 h 320"/>
                      <a:gd name="T34" fmla="*/ 294 w 318"/>
                      <a:gd name="T35" fmla="*/ 199 h 320"/>
                      <a:gd name="T36" fmla="*/ 318 w 318"/>
                      <a:gd name="T37" fmla="*/ 185 h 320"/>
                      <a:gd name="T38" fmla="*/ 293 w 318"/>
                      <a:gd name="T39" fmla="*/ 126 h 320"/>
                      <a:gd name="T40" fmla="*/ 304 w 318"/>
                      <a:gd name="T41" fmla="*/ 173 h 320"/>
                      <a:gd name="T42" fmla="*/ 283 w 318"/>
                      <a:gd name="T43" fmla="*/ 183 h 320"/>
                      <a:gd name="T44" fmla="*/ 294 w 318"/>
                      <a:gd name="T45" fmla="*/ 218 h 320"/>
                      <a:gd name="T46" fmla="*/ 257 w 318"/>
                      <a:gd name="T47" fmla="*/ 242 h 320"/>
                      <a:gd name="T48" fmla="*/ 244 w 318"/>
                      <a:gd name="T49" fmla="*/ 256 h 320"/>
                      <a:gd name="T50" fmla="*/ 220 w 318"/>
                      <a:gd name="T51" fmla="*/ 293 h 320"/>
                      <a:gd name="T52" fmla="*/ 204 w 318"/>
                      <a:gd name="T53" fmla="*/ 281 h 320"/>
                      <a:gd name="T54" fmla="*/ 180 w 318"/>
                      <a:gd name="T55" fmla="*/ 288 h 320"/>
                      <a:gd name="T56" fmla="*/ 142 w 318"/>
                      <a:gd name="T57" fmla="*/ 290 h 320"/>
                      <a:gd name="T58" fmla="*/ 127 w 318"/>
                      <a:gd name="T59" fmla="*/ 286 h 320"/>
                      <a:gd name="T60" fmla="*/ 101 w 318"/>
                      <a:gd name="T61" fmla="*/ 294 h 320"/>
                      <a:gd name="T62" fmla="*/ 77 w 318"/>
                      <a:gd name="T63" fmla="*/ 260 h 320"/>
                      <a:gd name="T64" fmla="*/ 61 w 318"/>
                      <a:gd name="T65" fmla="*/ 245 h 320"/>
                      <a:gd name="T66" fmla="*/ 27 w 318"/>
                      <a:gd name="T67" fmla="*/ 220 h 320"/>
                      <a:gd name="T68" fmla="*/ 38 w 318"/>
                      <a:gd name="T69" fmla="*/ 204 h 320"/>
                      <a:gd name="T70" fmla="*/ 32 w 318"/>
                      <a:gd name="T71" fmla="*/ 180 h 320"/>
                      <a:gd name="T72" fmla="*/ 33 w 318"/>
                      <a:gd name="T73" fmla="*/ 143 h 320"/>
                      <a:gd name="T74" fmla="*/ 37 w 318"/>
                      <a:gd name="T75" fmla="*/ 129 h 320"/>
                      <a:gd name="T76" fmla="*/ 25 w 318"/>
                      <a:gd name="T77" fmla="*/ 102 h 320"/>
                      <a:gd name="T78" fmla="*/ 65 w 318"/>
                      <a:gd name="T79" fmla="*/ 79 h 320"/>
                      <a:gd name="T80" fmla="*/ 80 w 318"/>
                      <a:gd name="T81" fmla="*/ 65 h 320"/>
                      <a:gd name="T82" fmla="*/ 114 w 318"/>
                      <a:gd name="T83" fmla="*/ 45 h 320"/>
                      <a:gd name="T84" fmla="*/ 133 w 318"/>
                      <a:gd name="T85" fmla="*/ 40 h 320"/>
                      <a:gd name="T86" fmla="*/ 173 w 318"/>
                      <a:gd name="T87" fmla="*/ 14 h 320"/>
                      <a:gd name="T88" fmla="*/ 182 w 318"/>
                      <a:gd name="T89" fmla="*/ 40 h 320"/>
                      <a:gd name="T90" fmla="*/ 218 w 318"/>
                      <a:gd name="T91" fmla="*/ 25 h 320"/>
                      <a:gd name="T92" fmla="*/ 240 w 318"/>
                      <a:gd name="T93" fmla="*/ 68 h 320"/>
                      <a:gd name="T94" fmla="*/ 253 w 318"/>
                      <a:gd name="T95" fmla="*/ 80 h 320"/>
                      <a:gd name="T96" fmla="*/ 274 w 318"/>
                      <a:gd name="T97" fmla="*/ 115 h 320"/>
                      <a:gd name="T98" fmla="*/ 281 w 318"/>
                      <a:gd name="T99" fmla="*/ 134 h 320"/>
                      <a:gd name="T100" fmla="*/ 304 w 318"/>
                      <a:gd name="T101" fmla="*/ 173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8" h="320">
                        <a:moveTo>
                          <a:pt x="290" y="119"/>
                        </a:moveTo>
                        <a:lnTo>
                          <a:pt x="310" y="102"/>
                        </a:lnTo>
                        <a:lnTo>
                          <a:pt x="284" y="55"/>
                        </a:lnTo>
                        <a:lnTo>
                          <a:pt x="257" y="64"/>
                        </a:lnTo>
                        <a:lnTo>
                          <a:pt x="257" y="64"/>
                        </a:lnTo>
                        <a:lnTo>
                          <a:pt x="253" y="61"/>
                        </a:lnTo>
                        <a:lnTo>
                          <a:pt x="260" y="34"/>
                        </a:lnTo>
                        <a:lnTo>
                          <a:pt x="215" y="8"/>
                        </a:lnTo>
                        <a:lnTo>
                          <a:pt x="195" y="28"/>
                        </a:lnTo>
                        <a:lnTo>
                          <a:pt x="195" y="28"/>
                        </a:lnTo>
                        <a:lnTo>
                          <a:pt x="190" y="27"/>
                        </a:lnTo>
                        <a:lnTo>
                          <a:pt x="185" y="0"/>
                        </a:lnTo>
                        <a:lnTo>
                          <a:pt x="131" y="0"/>
                        </a:lnTo>
                        <a:lnTo>
                          <a:pt x="125" y="27"/>
                        </a:lnTo>
                        <a:lnTo>
                          <a:pt x="125" y="27"/>
                        </a:lnTo>
                        <a:lnTo>
                          <a:pt x="119" y="29"/>
                        </a:lnTo>
                        <a:lnTo>
                          <a:pt x="101" y="9"/>
                        </a:lnTo>
                        <a:lnTo>
                          <a:pt x="55" y="36"/>
                        </a:lnTo>
                        <a:lnTo>
                          <a:pt x="62" y="61"/>
                        </a:lnTo>
                        <a:lnTo>
                          <a:pt x="62" y="61"/>
                        </a:lnTo>
                        <a:lnTo>
                          <a:pt x="57" y="66"/>
                        </a:lnTo>
                        <a:lnTo>
                          <a:pt x="33" y="58"/>
                        </a:lnTo>
                        <a:lnTo>
                          <a:pt x="7" y="105"/>
                        </a:lnTo>
                        <a:lnTo>
                          <a:pt x="25" y="120"/>
                        </a:lnTo>
                        <a:lnTo>
                          <a:pt x="25" y="120"/>
                        </a:lnTo>
                        <a:lnTo>
                          <a:pt x="21" y="131"/>
                        </a:lnTo>
                        <a:lnTo>
                          <a:pt x="0" y="135"/>
                        </a:lnTo>
                        <a:lnTo>
                          <a:pt x="0" y="188"/>
                        </a:lnTo>
                        <a:lnTo>
                          <a:pt x="20" y="192"/>
                        </a:lnTo>
                        <a:lnTo>
                          <a:pt x="20" y="192"/>
                        </a:lnTo>
                        <a:lnTo>
                          <a:pt x="24" y="205"/>
                        </a:lnTo>
                        <a:lnTo>
                          <a:pt x="8" y="218"/>
                        </a:lnTo>
                        <a:lnTo>
                          <a:pt x="35" y="264"/>
                        </a:lnTo>
                        <a:lnTo>
                          <a:pt x="54" y="258"/>
                        </a:lnTo>
                        <a:lnTo>
                          <a:pt x="54" y="258"/>
                        </a:lnTo>
                        <a:lnTo>
                          <a:pt x="64" y="268"/>
                        </a:lnTo>
                        <a:lnTo>
                          <a:pt x="58" y="285"/>
                        </a:lnTo>
                        <a:lnTo>
                          <a:pt x="104" y="312"/>
                        </a:lnTo>
                        <a:lnTo>
                          <a:pt x="116" y="298"/>
                        </a:lnTo>
                        <a:lnTo>
                          <a:pt x="116" y="298"/>
                        </a:lnTo>
                        <a:lnTo>
                          <a:pt x="131" y="301"/>
                        </a:lnTo>
                        <a:lnTo>
                          <a:pt x="135" y="320"/>
                        </a:lnTo>
                        <a:lnTo>
                          <a:pt x="188" y="320"/>
                        </a:lnTo>
                        <a:lnTo>
                          <a:pt x="192" y="300"/>
                        </a:lnTo>
                        <a:lnTo>
                          <a:pt x="192" y="300"/>
                        </a:lnTo>
                        <a:lnTo>
                          <a:pt x="205" y="296"/>
                        </a:lnTo>
                        <a:lnTo>
                          <a:pt x="218" y="310"/>
                        </a:lnTo>
                        <a:lnTo>
                          <a:pt x="263" y="284"/>
                        </a:lnTo>
                        <a:lnTo>
                          <a:pt x="257" y="264"/>
                        </a:lnTo>
                        <a:lnTo>
                          <a:pt x="257" y="264"/>
                        </a:lnTo>
                        <a:lnTo>
                          <a:pt x="264" y="255"/>
                        </a:lnTo>
                        <a:lnTo>
                          <a:pt x="285" y="261"/>
                        </a:lnTo>
                        <a:lnTo>
                          <a:pt x="312" y="215"/>
                        </a:lnTo>
                        <a:lnTo>
                          <a:pt x="294" y="199"/>
                        </a:lnTo>
                        <a:lnTo>
                          <a:pt x="294" y="199"/>
                        </a:lnTo>
                        <a:lnTo>
                          <a:pt x="296" y="190"/>
                        </a:lnTo>
                        <a:lnTo>
                          <a:pt x="318" y="185"/>
                        </a:lnTo>
                        <a:lnTo>
                          <a:pt x="318" y="132"/>
                        </a:lnTo>
                        <a:lnTo>
                          <a:pt x="293" y="126"/>
                        </a:lnTo>
                        <a:lnTo>
                          <a:pt x="293" y="126"/>
                        </a:lnTo>
                        <a:lnTo>
                          <a:pt x="290" y="119"/>
                        </a:lnTo>
                        <a:lnTo>
                          <a:pt x="290" y="119"/>
                        </a:lnTo>
                        <a:close/>
                        <a:moveTo>
                          <a:pt x="304" y="173"/>
                        </a:moveTo>
                        <a:lnTo>
                          <a:pt x="283" y="178"/>
                        </a:lnTo>
                        <a:lnTo>
                          <a:pt x="283" y="183"/>
                        </a:lnTo>
                        <a:lnTo>
                          <a:pt x="283" y="183"/>
                        </a:lnTo>
                        <a:lnTo>
                          <a:pt x="278" y="199"/>
                        </a:lnTo>
                        <a:lnTo>
                          <a:pt x="277" y="203"/>
                        </a:lnTo>
                        <a:lnTo>
                          <a:pt x="294" y="218"/>
                        </a:lnTo>
                        <a:lnTo>
                          <a:pt x="278" y="244"/>
                        </a:lnTo>
                        <a:lnTo>
                          <a:pt x="260" y="238"/>
                        </a:lnTo>
                        <a:lnTo>
                          <a:pt x="257" y="242"/>
                        </a:lnTo>
                        <a:lnTo>
                          <a:pt x="257" y="242"/>
                        </a:lnTo>
                        <a:lnTo>
                          <a:pt x="250" y="250"/>
                        </a:lnTo>
                        <a:lnTo>
                          <a:pt x="244" y="256"/>
                        </a:lnTo>
                        <a:lnTo>
                          <a:pt x="241" y="259"/>
                        </a:lnTo>
                        <a:lnTo>
                          <a:pt x="246" y="278"/>
                        </a:lnTo>
                        <a:lnTo>
                          <a:pt x="220" y="293"/>
                        </a:lnTo>
                        <a:lnTo>
                          <a:pt x="208" y="280"/>
                        </a:lnTo>
                        <a:lnTo>
                          <a:pt x="204" y="281"/>
                        </a:lnTo>
                        <a:lnTo>
                          <a:pt x="204" y="281"/>
                        </a:lnTo>
                        <a:lnTo>
                          <a:pt x="194" y="285"/>
                        </a:lnTo>
                        <a:lnTo>
                          <a:pt x="185" y="287"/>
                        </a:lnTo>
                        <a:lnTo>
                          <a:pt x="180" y="288"/>
                        </a:lnTo>
                        <a:lnTo>
                          <a:pt x="176" y="306"/>
                        </a:lnTo>
                        <a:lnTo>
                          <a:pt x="146" y="306"/>
                        </a:lnTo>
                        <a:lnTo>
                          <a:pt x="142" y="290"/>
                        </a:lnTo>
                        <a:lnTo>
                          <a:pt x="138" y="288"/>
                        </a:lnTo>
                        <a:lnTo>
                          <a:pt x="138" y="288"/>
                        </a:lnTo>
                        <a:lnTo>
                          <a:pt x="127" y="286"/>
                        </a:lnTo>
                        <a:lnTo>
                          <a:pt x="116" y="283"/>
                        </a:lnTo>
                        <a:lnTo>
                          <a:pt x="112" y="282"/>
                        </a:lnTo>
                        <a:lnTo>
                          <a:pt x="101" y="294"/>
                        </a:lnTo>
                        <a:lnTo>
                          <a:pt x="74" y="279"/>
                        </a:lnTo>
                        <a:lnTo>
                          <a:pt x="80" y="264"/>
                        </a:lnTo>
                        <a:lnTo>
                          <a:pt x="77" y="260"/>
                        </a:lnTo>
                        <a:lnTo>
                          <a:pt x="77" y="260"/>
                        </a:lnTo>
                        <a:lnTo>
                          <a:pt x="68" y="253"/>
                        </a:lnTo>
                        <a:lnTo>
                          <a:pt x="61" y="245"/>
                        </a:lnTo>
                        <a:lnTo>
                          <a:pt x="58" y="242"/>
                        </a:lnTo>
                        <a:lnTo>
                          <a:pt x="42" y="247"/>
                        </a:lnTo>
                        <a:lnTo>
                          <a:pt x="27" y="220"/>
                        </a:lnTo>
                        <a:lnTo>
                          <a:pt x="40" y="210"/>
                        </a:lnTo>
                        <a:lnTo>
                          <a:pt x="38" y="204"/>
                        </a:lnTo>
                        <a:lnTo>
                          <a:pt x="38" y="204"/>
                        </a:lnTo>
                        <a:lnTo>
                          <a:pt x="35" y="196"/>
                        </a:lnTo>
                        <a:lnTo>
                          <a:pt x="33" y="185"/>
                        </a:lnTo>
                        <a:lnTo>
                          <a:pt x="32" y="180"/>
                        </a:lnTo>
                        <a:lnTo>
                          <a:pt x="14" y="176"/>
                        </a:lnTo>
                        <a:lnTo>
                          <a:pt x="14" y="146"/>
                        </a:lnTo>
                        <a:lnTo>
                          <a:pt x="33" y="143"/>
                        </a:lnTo>
                        <a:lnTo>
                          <a:pt x="34" y="137"/>
                        </a:lnTo>
                        <a:lnTo>
                          <a:pt x="34" y="137"/>
                        </a:lnTo>
                        <a:lnTo>
                          <a:pt x="37" y="129"/>
                        </a:lnTo>
                        <a:lnTo>
                          <a:pt x="39" y="120"/>
                        </a:lnTo>
                        <a:lnTo>
                          <a:pt x="41" y="116"/>
                        </a:lnTo>
                        <a:lnTo>
                          <a:pt x="25" y="102"/>
                        </a:lnTo>
                        <a:lnTo>
                          <a:pt x="40" y="76"/>
                        </a:lnTo>
                        <a:lnTo>
                          <a:pt x="61" y="82"/>
                        </a:lnTo>
                        <a:lnTo>
                          <a:pt x="65" y="79"/>
                        </a:lnTo>
                        <a:lnTo>
                          <a:pt x="65" y="79"/>
                        </a:lnTo>
                        <a:lnTo>
                          <a:pt x="75" y="68"/>
                        </a:lnTo>
                        <a:lnTo>
                          <a:pt x="80" y="65"/>
                        </a:lnTo>
                        <a:lnTo>
                          <a:pt x="72" y="42"/>
                        </a:lnTo>
                        <a:lnTo>
                          <a:pt x="98" y="27"/>
                        </a:lnTo>
                        <a:lnTo>
                          <a:pt x="114" y="45"/>
                        </a:lnTo>
                        <a:lnTo>
                          <a:pt x="119" y="43"/>
                        </a:lnTo>
                        <a:lnTo>
                          <a:pt x="119" y="43"/>
                        </a:lnTo>
                        <a:lnTo>
                          <a:pt x="133" y="40"/>
                        </a:lnTo>
                        <a:lnTo>
                          <a:pt x="137" y="39"/>
                        </a:lnTo>
                        <a:lnTo>
                          <a:pt x="142" y="14"/>
                        </a:lnTo>
                        <a:lnTo>
                          <a:pt x="173" y="14"/>
                        </a:lnTo>
                        <a:lnTo>
                          <a:pt x="178" y="39"/>
                        </a:lnTo>
                        <a:lnTo>
                          <a:pt x="182" y="40"/>
                        </a:lnTo>
                        <a:lnTo>
                          <a:pt x="182" y="40"/>
                        </a:lnTo>
                        <a:lnTo>
                          <a:pt x="195" y="43"/>
                        </a:lnTo>
                        <a:lnTo>
                          <a:pt x="200" y="44"/>
                        </a:lnTo>
                        <a:lnTo>
                          <a:pt x="218" y="25"/>
                        </a:lnTo>
                        <a:lnTo>
                          <a:pt x="244" y="40"/>
                        </a:lnTo>
                        <a:lnTo>
                          <a:pt x="236" y="65"/>
                        </a:lnTo>
                        <a:lnTo>
                          <a:pt x="240" y="68"/>
                        </a:lnTo>
                        <a:lnTo>
                          <a:pt x="240" y="68"/>
                        </a:lnTo>
                        <a:lnTo>
                          <a:pt x="249" y="77"/>
                        </a:lnTo>
                        <a:lnTo>
                          <a:pt x="253" y="80"/>
                        </a:lnTo>
                        <a:lnTo>
                          <a:pt x="277" y="72"/>
                        </a:lnTo>
                        <a:lnTo>
                          <a:pt x="293" y="98"/>
                        </a:lnTo>
                        <a:lnTo>
                          <a:pt x="274" y="115"/>
                        </a:lnTo>
                        <a:lnTo>
                          <a:pt x="276" y="119"/>
                        </a:lnTo>
                        <a:lnTo>
                          <a:pt x="276" y="119"/>
                        </a:lnTo>
                        <a:lnTo>
                          <a:pt x="281" y="134"/>
                        </a:lnTo>
                        <a:lnTo>
                          <a:pt x="282" y="138"/>
                        </a:lnTo>
                        <a:lnTo>
                          <a:pt x="304" y="143"/>
                        </a:lnTo>
                        <a:lnTo>
                          <a:pt x="304" y="173"/>
                        </a:lnTo>
                        <a:close/>
                      </a:path>
                    </a:pathLst>
                  </a:custGeom>
                  <a:grp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sp>
                <p:nvSpPr>
                  <p:cNvPr id="51" name="Freeform 53">
                    <a:extLst>
                      <a:ext uri="{FF2B5EF4-FFF2-40B4-BE49-F238E27FC236}">
                        <a16:creationId xmlns="" xmlns:a16="http://schemas.microsoft.com/office/drawing/2014/main" id="{589AB4BA-56FB-48B5-AC6E-0A5FB9A9800F}"/>
                      </a:ext>
                    </a:extLst>
                  </p:cNvPr>
                  <p:cNvSpPr>
                    <a:spLocks noEditPoints="1"/>
                  </p:cNvSpPr>
                  <p:nvPr/>
                </p:nvSpPr>
                <p:spPr bwMode="auto">
                  <a:xfrm>
                    <a:off x="2963863" y="3462338"/>
                    <a:ext cx="242888" cy="244475"/>
                  </a:xfrm>
                  <a:custGeom>
                    <a:avLst/>
                    <a:gdLst>
                      <a:gd name="T0" fmla="*/ 77 w 153"/>
                      <a:gd name="T1" fmla="*/ 0 h 154"/>
                      <a:gd name="T2" fmla="*/ 61 w 153"/>
                      <a:gd name="T3" fmla="*/ 2 h 154"/>
                      <a:gd name="T4" fmla="*/ 46 w 153"/>
                      <a:gd name="T5" fmla="*/ 6 h 154"/>
                      <a:gd name="T6" fmla="*/ 33 w 153"/>
                      <a:gd name="T7" fmla="*/ 14 h 154"/>
                      <a:gd name="T8" fmla="*/ 23 w 153"/>
                      <a:gd name="T9" fmla="*/ 22 h 154"/>
                      <a:gd name="T10" fmla="*/ 13 w 153"/>
                      <a:gd name="T11" fmla="*/ 34 h 154"/>
                      <a:gd name="T12" fmla="*/ 5 w 153"/>
                      <a:gd name="T13" fmla="*/ 47 h 154"/>
                      <a:gd name="T14" fmla="*/ 1 w 153"/>
                      <a:gd name="T15" fmla="*/ 61 h 154"/>
                      <a:gd name="T16" fmla="*/ 0 w 153"/>
                      <a:gd name="T17" fmla="*/ 77 h 154"/>
                      <a:gd name="T18" fmla="*/ 0 w 153"/>
                      <a:gd name="T19" fmla="*/ 85 h 154"/>
                      <a:gd name="T20" fmla="*/ 3 w 153"/>
                      <a:gd name="T21" fmla="*/ 100 h 154"/>
                      <a:gd name="T22" fmla="*/ 8 w 153"/>
                      <a:gd name="T23" fmla="*/ 114 h 154"/>
                      <a:gd name="T24" fmla="*/ 17 w 153"/>
                      <a:gd name="T25" fmla="*/ 126 h 154"/>
                      <a:gd name="T26" fmla="*/ 28 w 153"/>
                      <a:gd name="T27" fmla="*/ 137 h 154"/>
                      <a:gd name="T28" fmla="*/ 40 w 153"/>
                      <a:gd name="T29" fmla="*/ 144 h 154"/>
                      <a:gd name="T30" fmla="*/ 54 w 153"/>
                      <a:gd name="T31" fmla="*/ 151 h 154"/>
                      <a:gd name="T32" fmla="*/ 69 w 153"/>
                      <a:gd name="T33" fmla="*/ 154 h 154"/>
                      <a:gd name="T34" fmla="*/ 77 w 153"/>
                      <a:gd name="T35" fmla="*/ 154 h 154"/>
                      <a:gd name="T36" fmla="*/ 92 w 153"/>
                      <a:gd name="T37" fmla="*/ 153 h 154"/>
                      <a:gd name="T38" fmla="*/ 107 w 153"/>
                      <a:gd name="T39" fmla="*/ 147 h 154"/>
                      <a:gd name="T40" fmla="*/ 120 w 153"/>
                      <a:gd name="T41" fmla="*/ 141 h 154"/>
                      <a:gd name="T42" fmla="*/ 132 w 153"/>
                      <a:gd name="T43" fmla="*/ 131 h 154"/>
                      <a:gd name="T44" fmla="*/ 140 w 153"/>
                      <a:gd name="T45" fmla="*/ 120 h 154"/>
                      <a:gd name="T46" fmla="*/ 148 w 153"/>
                      <a:gd name="T47" fmla="*/ 106 h 154"/>
                      <a:gd name="T48" fmla="*/ 152 w 153"/>
                      <a:gd name="T49" fmla="*/ 92 h 154"/>
                      <a:gd name="T50" fmla="*/ 153 w 153"/>
                      <a:gd name="T51" fmla="*/ 77 h 154"/>
                      <a:gd name="T52" fmla="*/ 153 w 153"/>
                      <a:gd name="T53" fmla="*/ 69 h 154"/>
                      <a:gd name="T54" fmla="*/ 150 w 153"/>
                      <a:gd name="T55" fmla="*/ 55 h 154"/>
                      <a:gd name="T56" fmla="*/ 145 w 153"/>
                      <a:gd name="T57" fmla="*/ 41 h 154"/>
                      <a:gd name="T58" fmla="*/ 136 w 153"/>
                      <a:gd name="T59" fmla="*/ 28 h 154"/>
                      <a:gd name="T60" fmla="*/ 125 w 153"/>
                      <a:gd name="T61" fmla="*/ 18 h 154"/>
                      <a:gd name="T62" fmla="*/ 113 w 153"/>
                      <a:gd name="T63" fmla="*/ 9 h 154"/>
                      <a:gd name="T64" fmla="*/ 99 w 153"/>
                      <a:gd name="T65" fmla="*/ 4 h 154"/>
                      <a:gd name="T66" fmla="*/ 84 w 153"/>
                      <a:gd name="T67" fmla="*/ 1 h 154"/>
                      <a:gd name="T68" fmla="*/ 77 w 153"/>
                      <a:gd name="T69" fmla="*/ 0 h 154"/>
                      <a:gd name="T70" fmla="*/ 77 w 153"/>
                      <a:gd name="T71" fmla="*/ 140 h 154"/>
                      <a:gd name="T72" fmla="*/ 64 w 153"/>
                      <a:gd name="T73" fmla="*/ 139 h 154"/>
                      <a:gd name="T74" fmla="*/ 42 w 153"/>
                      <a:gd name="T75" fmla="*/ 129 h 154"/>
                      <a:gd name="T76" fmla="*/ 25 w 153"/>
                      <a:gd name="T77" fmla="*/ 112 h 154"/>
                      <a:gd name="T78" fmla="*/ 15 w 153"/>
                      <a:gd name="T79" fmla="*/ 89 h 154"/>
                      <a:gd name="T80" fmla="*/ 14 w 153"/>
                      <a:gd name="T81" fmla="*/ 77 h 154"/>
                      <a:gd name="T82" fmla="*/ 14 w 153"/>
                      <a:gd name="T83" fmla="*/ 71 h 154"/>
                      <a:gd name="T84" fmla="*/ 18 w 153"/>
                      <a:gd name="T85" fmla="*/ 52 h 154"/>
                      <a:gd name="T86" fmla="*/ 32 w 153"/>
                      <a:gd name="T87" fmla="*/ 33 h 154"/>
                      <a:gd name="T88" fmla="*/ 52 w 153"/>
                      <a:gd name="T89" fmla="*/ 19 h 154"/>
                      <a:gd name="T90" fmla="*/ 70 w 153"/>
                      <a:gd name="T91" fmla="*/ 15 h 154"/>
                      <a:gd name="T92" fmla="*/ 77 w 153"/>
                      <a:gd name="T93" fmla="*/ 14 h 154"/>
                      <a:gd name="T94" fmla="*/ 89 w 153"/>
                      <a:gd name="T95" fmla="*/ 16 h 154"/>
                      <a:gd name="T96" fmla="*/ 112 w 153"/>
                      <a:gd name="T97" fmla="*/ 24 h 154"/>
                      <a:gd name="T98" fmla="*/ 128 w 153"/>
                      <a:gd name="T99" fmla="*/ 42 h 154"/>
                      <a:gd name="T100" fmla="*/ 138 w 153"/>
                      <a:gd name="T101" fmla="*/ 64 h 154"/>
                      <a:gd name="T102" fmla="*/ 139 w 153"/>
                      <a:gd name="T103" fmla="*/ 77 h 154"/>
                      <a:gd name="T104" fmla="*/ 139 w 153"/>
                      <a:gd name="T105" fmla="*/ 84 h 154"/>
                      <a:gd name="T106" fmla="*/ 135 w 153"/>
                      <a:gd name="T107" fmla="*/ 101 h 154"/>
                      <a:gd name="T108" fmla="*/ 121 w 153"/>
                      <a:gd name="T109" fmla="*/ 122 h 154"/>
                      <a:gd name="T110" fmla="*/ 101 w 153"/>
                      <a:gd name="T111" fmla="*/ 135 h 154"/>
                      <a:gd name="T112" fmla="*/ 83 w 153"/>
                      <a:gd name="T113" fmla="*/ 140 h 154"/>
                      <a:gd name="T114" fmla="*/ 77 w 153"/>
                      <a:gd name="T115" fmla="*/ 14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3" h="154">
                        <a:moveTo>
                          <a:pt x="77" y="0"/>
                        </a:moveTo>
                        <a:lnTo>
                          <a:pt x="77" y="0"/>
                        </a:lnTo>
                        <a:lnTo>
                          <a:pt x="69" y="1"/>
                        </a:lnTo>
                        <a:lnTo>
                          <a:pt x="61" y="2"/>
                        </a:lnTo>
                        <a:lnTo>
                          <a:pt x="54" y="4"/>
                        </a:lnTo>
                        <a:lnTo>
                          <a:pt x="46" y="6"/>
                        </a:lnTo>
                        <a:lnTo>
                          <a:pt x="40" y="9"/>
                        </a:lnTo>
                        <a:lnTo>
                          <a:pt x="33" y="14"/>
                        </a:lnTo>
                        <a:lnTo>
                          <a:pt x="28" y="18"/>
                        </a:lnTo>
                        <a:lnTo>
                          <a:pt x="23" y="22"/>
                        </a:lnTo>
                        <a:lnTo>
                          <a:pt x="17" y="28"/>
                        </a:lnTo>
                        <a:lnTo>
                          <a:pt x="13" y="34"/>
                        </a:lnTo>
                        <a:lnTo>
                          <a:pt x="8" y="41"/>
                        </a:lnTo>
                        <a:lnTo>
                          <a:pt x="5" y="47"/>
                        </a:lnTo>
                        <a:lnTo>
                          <a:pt x="3" y="55"/>
                        </a:lnTo>
                        <a:lnTo>
                          <a:pt x="1" y="61"/>
                        </a:lnTo>
                        <a:lnTo>
                          <a:pt x="0" y="69"/>
                        </a:lnTo>
                        <a:lnTo>
                          <a:pt x="0" y="77"/>
                        </a:lnTo>
                        <a:lnTo>
                          <a:pt x="0" y="77"/>
                        </a:lnTo>
                        <a:lnTo>
                          <a:pt x="0" y="85"/>
                        </a:lnTo>
                        <a:lnTo>
                          <a:pt x="1" y="92"/>
                        </a:lnTo>
                        <a:lnTo>
                          <a:pt x="3" y="100"/>
                        </a:lnTo>
                        <a:lnTo>
                          <a:pt x="5" y="106"/>
                        </a:lnTo>
                        <a:lnTo>
                          <a:pt x="8" y="114"/>
                        </a:lnTo>
                        <a:lnTo>
                          <a:pt x="13" y="120"/>
                        </a:lnTo>
                        <a:lnTo>
                          <a:pt x="17" y="126"/>
                        </a:lnTo>
                        <a:lnTo>
                          <a:pt x="23" y="131"/>
                        </a:lnTo>
                        <a:lnTo>
                          <a:pt x="28" y="137"/>
                        </a:lnTo>
                        <a:lnTo>
                          <a:pt x="33" y="141"/>
                        </a:lnTo>
                        <a:lnTo>
                          <a:pt x="40" y="144"/>
                        </a:lnTo>
                        <a:lnTo>
                          <a:pt x="46" y="147"/>
                        </a:lnTo>
                        <a:lnTo>
                          <a:pt x="54" y="151"/>
                        </a:lnTo>
                        <a:lnTo>
                          <a:pt x="61" y="153"/>
                        </a:lnTo>
                        <a:lnTo>
                          <a:pt x="69" y="154"/>
                        </a:lnTo>
                        <a:lnTo>
                          <a:pt x="77" y="154"/>
                        </a:lnTo>
                        <a:lnTo>
                          <a:pt x="77" y="154"/>
                        </a:lnTo>
                        <a:lnTo>
                          <a:pt x="84" y="154"/>
                        </a:lnTo>
                        <a:lnTo>
                          <a:pt x="92" y="153"/>
                        </a:lnTo>
                        <a:lnTo>
                          <a:pt x="99" y="151"/>
                        </a:lnTo>
                        <a:lnTo>
                          <a:pt x="107" y="147"/>
                        </a:lnTo>
                        <a:lnTo>
                          <a:pt x="113" y="144"/>
                        </a:lnTo>
                        <a:lnTo>
                          <a:pt x="120" y="141"/>
                        </a:lnTo>
                        <a:lnTo>
                          <a:pt x="125" y="137"/>
                        </a:lnTo>
                        <a:lnTo>
                          <a:pt x="132" y="131"/>
                        </a:lnTo>
                        <a:lnTo>
                          <a:pt x="136" y="126"/>
                        </a:lnTo>
                        <a:lnTo>
                          <a:pt x="140" y="120"/>
                        </a:lnTo>
                        <a:lnTo>
                          <a:pt x="145" y="114"/>
                        </a:lnTo>
                        <a:lnTo>
                          <a:pt x="148" y="106"/>
                        </a:lnTo>
                        <a:lnTo>
                          <a:pt x="150" y="100"/>
                        </a:lnTo>
                        <a:lnTo>
                          <a:pt x="152" y="92"/>
                        </a:lnTo>
                        <a:lnTo>
                          <a:pt x="153" y="85"/>
                        </a:lnTo>
                        <a:lnTo>
                          <a:pt x="153" y="77"/>
                        </a:lnTo>
                        <a:lnTo>
                          <a:pt x="153" y="77"/>
                        </a:lnTo>
                        <a:lnTo>
                          <a:pt x="153" y="69"/>
                        </a:lnTo>
                        <a:lnTo>
                          <a:pt x="152" y="61"/>
                        </a:lnTo>
                        <a:lnTo>
                          <a:pt x="150" y="55"/>
                        </a:lnTo>
                        <a:lnTo>
                          <a:pt x="148" y="47"/>
                        </a:lnTo>
                        <a:lnTo>
                          <a:pt x="145" y="41"/>
                        </a:lnTo>
                        <a:lnTo>
                          <a:pt x="140" y="34"/>
                        </a:lnTo>
                        <a:lnTo>
                          <a:pt x="136" y="28"/>
                        </a:lnTo>
                        <a:lnTo>
                          <a:pt x="132" y="22"/>
                        </a:lnTo>
                        <a:lnTo>
                          <a:pt x="125" y="18"/>
                        </a:lnTo>
                        <a:lnTo>
                          <a:pt x="120" y="14"/>
                        </a:lnTo>
                        <a:lnTo>
                          <a:pt x="113" y="9"/>
                        </a:lnTo>
                        <a:lnTo>
                          <a:pt x="107" y="6"/>
                        </a:lnTo>
                        <a:lnTo>
                          <a:pt x="99" y="4"/>
                        </a:lnTo>
                        <a:lnTo>
                          <a:pt x="92" y="2"/>
                        </a:lnTo>
                        <a:lnTo>
                          <a:pt x="84" y="1"/>
                        </a:lnTo>
                        <a:lnTo>
                          <a:pt x="77" y="0"/>
                        </a:lnTo>
                        <a:lnTo>
                          <a:pt x="77" y="0"/>
                        </a:lnTo>
                        <a:close/>
                        <a:moveTo>
                          <a:pt x="77" y="140"/>
                        </a:moveTo>
                        <a:lnTo>
                          <a:pt x="77" y="140"/>
                        </a:lnTo>
                        <a:lnTo>
                          <a:pt x="70" y="140"/>
                        </a:lnTo>
                        <a:lnTo>
                          <a:pt x="64" y="139"/>
                        </a:lnTo>
                        <a:lnTo>
                          <a:pt x="52" y="135"/>
                        </a:lnTo>
                        <a:lnTo>
                          <a:pt x="42" y="129"/>
                        </a:lnTo>
                        <a:lnTo>
                          <a:pt x="32" y="122"/>
                        </a:lnTo>
                        <a:lnTo>
                          <a:pt x="25" y="112"/>
                        </a:lnTo>
                        <a:lnTo>
                          <a:pt x="18" y="101"/>
                        </a:lnTo>
                        <a:lnTo>
                          <a:pt x="15" y="89"/>
                        </a:lnTo>
                        <a:lnTo>
                          <a:pt x="14" y="84"/>
                        </a:lnTo>
                        <a:lnTo>
                          <a:pt x="14" y="77"/>
                        </a:lnTo>
                        <a:lnTo>
                          <a:pt x="14" y="77"/>
                        </a:lnTo>
                        <a:lnTo>
                          <a:pt x="14" y="71"/>
                        </a:lnTo>
                        <a:lnTo>
                          <a:pt x="15" y="64"/>
                        </a:lnTo>
                        <a:lnTo>
                          <a:pt x="18" y="52"/>
                        </a:lnTo>
                        <a:lnTo>
                          <a:pt x="25" y="42"/>
                        </a:lnTo>
                        <a:lnTo>
                          <a:pt x="32" y="33"/>
                        </a:lnTo>
                        <a:lnTo>
                          <a:pt x="42" y="24"/>
                        </a:lnTo>
                        <a:lnTo>
                          <a:pt x="52" y="19"/>
                        </a:lnTo>
                        <a:lnTo>
                          <a:pt x="64" y="16"/>
                        </a:lnTo>
                        <a:lnTo>
                          <a:pt x="70" y="15"/>
                        </a:lnTo>
                        <a:lnTo>
                          <a:pt x="77" y="14"/>
                        </a:lnTo>
                        <a:lnTo>
                          <a:pt x="77" y="14"/>
                        </a:lnTo>
                        <a:lnTo>
                          <a:pt x="83" y="15"/>
                        </a:lnTo>
                        <a:lnTo>
                          <a:pt x="89" y="16"/>
                        </a:lnTo>
                        <a:lnTo>
                          <a:pt x="101" y="19"/>
                        </a:lnTo>
                        <a:lnTo>
                          <a:pt x="112" y="24"/>
                        </a:lnTo>
                        <a:lnTo>
                          <a:pt x="121" y="33"/>
                        </a:lnTo>
                        <a:lnTo>
                          <a:pt x="128" y="42"/>
                        </a:lnTo>
                        <a:lnTo>
                          <a:pt x="135" y="52"/>
                        </a:lnTo>
                        <a:lnTo>
                          <a:pt x="138" y="64"/>
                        </a:lnTo>
                        <a:lnTo>
                          <a:pt x="139" y="71"/>
                        </a:lnTo>
                        <a:lnTo>
                          <a:pt x="139" y="77"/>
                        </a:lnTo>
                        <a:lnTo>
                          <a:pt x="139" y="77"/>
                        </a:lnTo>
                        <a:lnTo>
                          <a:pt x="139" y="84"/>
                        </a:lnTo>
                        <a:lnTo>
                          <a:pt x="138" y="89"/>
                        </a:lnTo>
                        <a:lnTo>
                          <a:pt x="135" y="101"/>
                        </a:lnTo>
                        <a:lnTo>
                          <a:pt x="128" y="112"/>
                        </a:lnTo>
                        <a:lnTo>
                          <a:pt x="121" y="122"/>
                        </a:lnTo>
                        <a:lnTo>
                          <a:pt x="112" y="129"/>
                        </a:lnTo>
                        <a:lnTo>
                          <a:pt x="101" y="135"/>
                        </a:lnTo>
                        <a:lnTo>
                          <a:pt x="89" y="139"/>
                        </a:lnTo>
                        <a:lnTo>
                          <a:pt x="83" y="140"/>
                        </a:lnTo>
                        <a:lnTo>
                          <a:pt x="77" y="140"/>
                        </a:lnTo>
                        <a:lnTo>
                          <a:pt x="77" y="140"/>
                        </a:lnTo>
                        <a:close/>
                      </a:path>
                    </a:pathLst>
                  </a:custGeom>
                  <a:grp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sp>
                <p:nvSpPr>
                  <p:cNvPr id="52" name="Freeform 54">
                    <a:extLst>
                      <a:ext uri="{FF2B5EF4-FFF2-40B4-BE49-F238E27FC236}">
                        <a16:creationId xmlns="" xmlns:a16="http://schemas.microsoft.com/office/drawing/2014/main" id="{F96767CC-F7F8-430E-8C01-43BFE21FA77D}"/>
                      </a:ext>
                    </a:extLst>
                  </p:cNvPr>
                  <p:cNvSpPr>
                    <a:spLocks noEditPoints="1"/>
                  </p:cNvSpPr>
                  <p:nvPr/>
                </p:nvSpPr>
                <p:spPr bwMode="auto">
                  <a:xfrm>
                    <a:off x="3238500" y="3127375"/>
                    <a:ext cx="341313" cy="342900"/>
                  </a:xfrm>
                  <a:custGeom>
                    <a:avLst/>
                    <a:gdLst>
                      <a:gd name="T0" fmla="*/ 197 w 215"/>
                      <a:gd name="T1" fmla="*/ 83 h 216"/>
                      <a:gd name="T2" fmla="*/ 209 w 215"/>
                      <a:gd name="T3" fmla="*/ 70 h 216"/>
                      <a:gd name="T4" fmla="*/ 171 w 215"/>
                      <a:gd name="T5" fmla="*/ 42 h 216"/>
                      <a:gd name="T6" fmla="*/ 143 w 215"/>
                      <a:gd name="T7" fmla="*/ 4 h 216"/>
                      <a:gd name="T8" fmla="*/ 129 w 215"/>
                      <a:gd name="T9" fmla="*/ 18 h 216"/>
                      <a:gd name="T10" fmla="*/ 83 w 215"/>
                      <a:gd name="T11" fmla="*/ 18 h 216"/>
                      <a:gd name="T12" fmla="*/ 69 w 215"/>
                      <a:gd name="T13" fmla="*/ 5 h 216"/>
                      <a:gd name="T14" fmla="*/ 41 w 215"/>
                      <a:gd name="T15" fmla="*/ 41 h 216"/>
                      <a:gd name="T16" fmla="*/ 3 w 215"/>
                      <a:gd name="T17" fmla="*/ 71 h 216"/>
                      <a:gd name="T18" fmla="*/ 14 w 215"/>
                      <a:gd name="T19" fmla="*/ 86 h 216"/>
                      <a:gd name="T20" fmla="*/ 13 w 215"/>
                      <a:gd name="T21" fmla="*/ 132 h 216"/>
                      <a:gd name="T22" fmla="*/ 4 w 215"/>
                      <a:gd name="T23" fmla="*/ 146 h 216"/>
                      <a:gd name="T24" fmla="*/ 36 w 215"/>
                      <a:gd name="T25" fmla="*/ 175 h 216"/>
                      <a:gd name="T26" fmla="*/ 71 w 215"/>
                      <a:gd name="T27" fmla="*/ 212 h 216"/>
                      <a:gd name="T28" fmla="*/ 86 w 215"/>
                      <a:gd name="T29" fmla="*/ 203 h 216"/>
                      <a:gd name="T30" fmla="*/ 130 w 215"/>
                      <a:gd name="T31" fmla="*/ 202 h 216"/>
                      <a:gd name="T32" fmla="*/ 144 w 215"/>
                      <a:gd name="T33" fmla="*/ 211 h 216"/>
                      <a:gd name="T34" fmla="*/ 174 w 215"/>
                      <a:gd name="T35" fmla="*/ 177 h 216"/>
                      <a:gd name="T36" fmla="*/ 210 w 215"/>
                      <a:gd name="T37" fmla="*/ 144 h 216"/>
                      <a:gd name="T38" fmla="*/ 198 w 215"/>
                      <a:gd name="T39" fmla="*/ 130 h 216"/>
                      <a:gd name="T40" fmla="*/ 184 w 215"/>
                      <a:gd name="T41" fmla="*/ 161 h 216"/>
                      <a:gd name="T42" fmla="*/ 169 w 215"/>
                      <a:gd name="T43" fmla="*/ 161 h 216"/>
                      <a:gd name="T44" fmla="*/ 162 w 215"/>
                      <a:gd name="T45" fmla="*/ 185 h 216"/>
                      <a:gd name="T46" fmla="*/ 136 w 215"/>
                      <a:gd name="T47" fmla="*/ 186 h 216"/>
                      <a:gd name="T48" fmla="*/ 118 w 215"/>
                      <a:gd name="T49" fmla="*/ 191 h 216"/>
                      <a:gd name="T50" fmla="*/ 98 w 215"/>
                      <a:gd name="T51" fmla="*/ 191 h 216"/>
                      <a:gd name="T52" fmla="*/ 80 w 215"/>
                      <a:gd name="T53" fmla="*/ 187 h 216"/>
                      <a:gd name="T54" fmla="*/ 54 w 215"/>
                      <a:gd name="T55" fmla="*/ 186 h 216"/>
                      <a:gd name="T56" fmla="*/ 54 w 215"/>
                      <a:gd name="T57" fmla="*/ 173 h 216"/>
                      <a:gd name="T58" fmla="*/ 30 w 215"/>
                      <a:gd name="T59" fmla="*/ 162 h 216"/>
                      <a:gd name="T60" fmla="*/ 29 w 215"/>
                      <a:gd name="T61" fmla="*/ 137 h 216"/>
                      <a:gd name="T62" fmla="*/ 26 w 215"/>
                      <a:gd name="T63" fmla="*/ 120 h 216"/>
                      <a:gd name="T64" fmla="*/ 26 w 215"/>
                      <a:gd name="T65" fmla="*/ 98 h 216"/>
                      <a:gd name="T66" fmla="*/ 30 w 215"/>
                      <a:gd name="T67" fmla="*/ 83 h 216"/>
                      <a:gd name="T68" fmla="*/ 29 w 215"/>
                      <a:gd name="T69" fmla="*/ 55 h 216"/>
                      <a:gd name="T70" fmla="*/ 46 w 215"/>
                      <a:gd name="T71" fmla="*/ 56 h 216"/>
                      <a:gd name="T72" fmla="*/ 53 w 215"/>
                      <a:gd name="T73" fmla="*/ 31 h 216"/>
                      <a:gd name="T74" fmla="*/ 81 w 215"/>
                      <a:gd name="T75" fmla="*/ 33 h 216"/>
                      <a:gd name="T76" fmla="*/ 95 w 215"/>
                      <a:gd name="T77" fmla="*/ 30 h 216"/>
                      <a:gd name="T78" fmla="*/ 117 w 215"/>
                      <a:gd name="T79" fmla="*/ 30 h 216"/>
                      <a:gd name="T80" fmla="*/ 130 w 215"/>
                      <a:gd name="T81" fmla="*/ 33 h 216"/>
                      <a:gd name="T82" fmla="*/ 159 w 215"/>
                      <a:gd name="T83" fmla="*/ 30 h 216"/>
                      <a:gd name="T84" fmla="*/ 158 w 215"/>
                      <a:gd name="T85" fmla="*/ 49 h 216"/>
                      <a:gd name="T86" fmla="*/ 183 w 215"/>
                      <a:gd name="T87" fmla="*/ 53 h 216"/>
                      <a:gd name="T88" fmla="*/ 181 w 215"/>
                      <a:gd name="T89" fmla="*/ 82 h 216"/>
                      <a:gd name="T90" fmla="*/ 185 w 215"/>
                      <a:gd name="T91" fmla="*/ 95 h 216"/>
                      <a:gd name="T92" fmla="*/ 186 w 215"/>
                      <a:gd name="T93" fmla="*/ 118 h 216"/>
                      <a:gd name="T94" fmla="*/ 183 w 215"/>
                      <a:gd name="T95" fmla="*/ 13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5" h="216">
                        <a:moveTo>
                          <a:pt x="215" y="126"/>
                        </a:moveTo>
                        <a:lnTo>
                          <a:pt x="215" y="87"/>
                        </a:lnTo>
                        <a:lnTo>
                          <a:pt x="197" y="83"/>
                        </a:lnTo>
                        <a:lnTo>
                          <a:pt x="197" y="83"/>
                        </a:lnTo>
                        <a:lnTo>
                          <a:pt x="196" y="82"/>
                        </a:lnTo>
                        <a:lnTo>
                          <a:pt x="209" y="70"/>
                        </a:lnTo>
                        <a:lnTo>
                          <a:pt x="190" y="37"/>
                        </a:lnTo>
                        <a:lnTo>
                          <a:pt x="171" y="42"/>
                        </a:lnTo>
                        <a:lnTo>
                          <a:pt x="171" y="42"/>
                        </a:lnTo>
                        <a:lnTo>
                          <a:pt x="171" y="41"/>
                        </a:lnTo>
                        <a:lnTo>
                          <a:pt x="177" y="24"/>
                        </a:lnTo>
                        <a:lnTo>
                          <a:pt x="143" y="4"/>
                        </a:lnTo>
                        <a:lnTo>
                          <a:pt x="130" y="18"/>
                        </a:lnTo>
                        <a:lnTo>
                          <a:pt x="130" y="18"/>
                        </a:lnTo>
                        <a:lnTo>
                          <a:pt x="129" y="18"/>
                        </a:lnTo>
                        <a:lnTo>
                          <a:pt x="125" y="0"/>
                        </a:lnTo>
                        <a:lnTo>
                          <a:pt x="86" y="0"/>
                        </a:lnTo>
                        <a:lnTo>
                          <a:pt x="83" y="18"/>
                        </a:lnTo>
                        <a:lnTo>
                          <a:pt x="83" y="18"/>
                        </a:lnTo>
                        <a:lnTo>
                          <a:pt x="81" y="18"/>
                        </a:lnTo>
                        <a:lnTo>
                          <a:pt x="69" y="5"/>
                        </a:lnTo>
                        <a:lnTo>
                          <a:pt x="35" y="25"/>
                        </a:lnTo>
                        <a:lnTo>
                          <a:pt x="41" y="41"/>
                        </a:lnTo>
                        <a:lnTo>
                          <a:pt x="41" y="41"/>
                        </a:lnTo>
                        <a:lnTo>
                          <a:pt x="39" y="43"/>
                        </a:lnTo>
                        <a:lnTo>
                          <a:pt x="22" y="38"/>
                        </a:lnTo>
                        <a:lnTo>
                          <a:pt x="3" y="71"/>
                        </a:lnTo>
                        <a:lnTo>
                          <a:pt x="15" y="82"/>
                        </a:lnTo>
                        <a:lnTo>
                          <a:pt x="15" y="82"/>
                        </a:lnTo>
                        <a:lnTo>
                          <a:pt x="14" y="86"/>
                        </a:lnTo>
                        <a:lnTo>
                          <a:pt x="0" y="90"/>
                        </a:lnTo>
                        <a:lnTo>
                          <a:pt x="0" y="128"/>
                        </a:lnTo>
                        <a:lnTo>
                          <a:pt x="13" y="132"/>
                        </a:lnTo>
                        <a:lnTo>
                          <a:pt x="13" y="132"/>
                        </a:lnTo>
                        <a:lnTo>
                          <a:pt x="15" y="137"/>
                        </a:lnTo>
                        <a:lnTo>
                          <a:pt x="4" y="146"/>
                        </a:lnTo>
                        <a:lnTo>
                          <a:pt x="23" y="179"/>
                        </a:lnTo>
                        <a:lnTo>
                          <a:pt x="36" y="175"/>
                        </a:lnTo>
                        <a:lnTo>
                          <a:pt x="36" y="175"/>
                        </a:lnTo>
                        <a:lnTo>
                          <a:pt x="41" y="180"/>
                        </a:lnTo>
                        <a:lnTo>
                          <a:pt x="37" y="192"/>
                        </a:lnTo>
                        <a:lnTo>
                          <a:pt x="71" y="212"/>
                        </a:lnTo>
                        <a:lnTo>
                          <a:pt x="80" y="202"/>
                        </a:lnTo>
                        <a:lnTo>
                          <a:pt x="80" y="202"/>
                        </a:lnTo>
                        <a:lnTo>
                          <a:pt x="86" y="203"/>
                        </a:lnTo>
                        <a:lnTo>
                          <a:pt x="88" y="216"/>
                        </a:lnTo>
                        <a:lnTo>
                          <a:pt x="127" y="216"/>
                        </a:lnTo>
                        <a:lnTo>
                          <a:pt x="130" y="202"/>
                        </a:lnTo>
                        <a:lnTo>
                          <a:pt x="130" y="202"/>
                        </a:lnTo>
                        <a:lnTo>
                          <a:pt x="136" y="201"/>
                        </a:lnTo>
                        <a:lnTo>
                          <a:pt x="144" y="211"/>
                        </a:lnTo>
                        <a:lnTo>
                          <a:pt x="179" y="191"/>
                        </a:lnTo>
                        <a:lnTo>
                          <a:pt x="174" y="177"/>
                        </a:lnTo>
                        <a:lnTo>
                          <a:pt x="174" y="177"/>
                        </a:lnTo>
                        <a:lnTo>
                          <a:pt x="177" y="173"/>
                        </a:lnTo>
                        <a:lnTo>
                          <a:pt x="191" y="177"/>
                        </a:lnTo>
                        <a:lnTo>
                          <a:pt x="210" y="144"/>
                        </a:lnTo>
                        <a:lnTo>
                          <a:pt x="198" y="133"/>
                        </a:lnTo>
                        <a:lnTo>
                          <a:pt x="198" y="133"/>
                        </a:lnTo>
                        <a:lnTo>
                          <a:pt x="198" y="130"/>
                        </a:lnTo>
                        <a:lnTo>
                          <a:pt x="215" y="126"/>
                        </a:lnTo>
                        <a:close/>
                        <a:moveTo>
                          <a:pt x="193" y="147"/>
                        </a:moveTo>
                        <a:lnTo>
                          <a:pt x="184" y="161"/>
                        </a:lnTo>
                        <a:lnTo>
                          <a:pt x="172" y="157"/>
                        </a:lnTo>
                        <a:lnTo>
                          <a:pt x="169" y="161"/>
                        </a:lnTo>
                        <a:lnTo>
                          <a:pt x="169" y="161"/>
                        </a:lnTo>
                        <a:lnTo>
                          <a:pt x="161" y="169"/>
                        </a:lnTo>
                        <a:lnTo>
                          <a:pt x="157" y="173"/>
                        </a:lnTo>
                        <a:lnTo>
                          <a:pt x="162" y="185"/>
                        </a:lnTo>
                        <a:lnTo>
                          <a:pt x="148" y="192"/>
                        </a:lnTo>
                        <a:lnTo>
                          <a:pt x="140" y="184"/>
                        </a:lnTo>
                        <a:lnTo>
                          <a:pt x="136" y="186"/>
                        </a:lnTo>
                        <a:lnTo>
                          <a:pt x="136" y="186"/>
                        </a:lnTo>
                        <a:lnTo>
                          <a:pt x="123" y="190"/>
                        </a:lnTo>
                        <a:lnTo>
                          <a:pt x="118" y="191"/>
                        </a:lnTo>
                        <a:lnTo>
                          <a:pt x="116" y="202"/>
                        </a:lnTo>
                        <a:lnTo>
                          <a:pt x="100" y="202"/>
                        </a:lnTo>
                        <a:lnTo>
                          <a:pt x="98" y="191"/>
                        </a:lnTo>
                        <a:lnTo>
                          <a:pt x="93" y="190"/>
                        </a:lnTo>
                        <a:lnTo>
                          <a:pt x="93" y="190"/>
                        </a:lnTo>
                        <a:lnTo>
                          <a:pt x="80" y="187"/>
                        </a:lnTo>
                        <a:lnTo>
                          <a:pt x="75" y="186"/>
                        </a:lnTo>
                        <a:lnTo>
                          <a:pt x="68" y="193"/>
                        </a:lnTo>
                        <a:lnTo>
                          <a:pt x="54" y="186"/>
                        </a:lnTo>
                        <a:lnTo>
                          <a:pt x="57" y="176"/>
                        </a:lnTo>
                        <a:lnTo>
                          <a:pt x="54" y="173"/>
                        </a:lnTo>
                        <a:lnTo>
                          <a:pt x="54" y="173"/>
                        </a:lnTo>
                        <a:lnTo>
                          <a:pt x="44" y="163"/>
                        </a:lnTo>
                        <a:lnTo>
                          <a:pt x="41" y="159"/>
                        </a:lnTo>
                        <a:lnTo>
                          <a:pt x="30" y="162"/>
                        </a:lnTo>
                        <a:lnTo>
                          <a:pt x="22" y="149"/>
                        </a:lnTo>
                        <a:lnTo>
                          <a:pt x="31" y="141"/>
                        </a:lnTo>
                        <a:lnTo>
                          <a:pt x="29" y="137"/>
                        </a:lnTo>
                        <a:lnTo>
                          <a:pt x="29" y="137"/>
                        </a:lnTo>
                        <a:lnTo>
                          <a:pt x="27" y="124"/>
                        </a:lnTo>
                        <a:lnTo>
                          <a:pt x="26" y="120"/>
                        </a:lnTo>
                        <a:lnTo>
                          <a:pt x="14" y="117"/>
                        </a:lnTo>
                        <a:lnTo>
                          <a:pt x="14" y="100"/>
                        </a:lnTo>
                        <a:lnTo>
                          <a:pt x="26" y="98"/>
                        </a:lnTo>
                        <a:lnTo>
                          <a:pt x="27" y="94"/>
                        </a:lnTo>
                        <a:lnTo>
                          <a:pt x="27" y="94"/>
                        </a:lnTo>
                        <a:lnTo>
                          <a:pt x="30" y="83"/>
                        </a:lnTo>
                        <a:lnTo>
                          <a:pt x="32" y="78"/>
                        </a:lnTo>
                        <a:lnTo>
                          <a:pt x="21" y="69"/>
                        </a:lnTo>
                        <a:lnTo>
                          <a:pt x="29" y="55"/>
                        </a:lnTo>
                        <a:lnTo>
                          <a:pt x="43" y="59"/>
                        </a:lnTo>
                        <a:lnTo>
                          <a:pt x="46" y="56"/>
                        </a:lnTo>
                        <a:lnTo>
                          <a:pt x="46" y="56"/>
                        </a:lnTo>
                        <a:lnTo>
                          <a:pt x="54" y="49"/>
                        </a:lnTo>
                        <a:lnTo>
                          <a:pt x="57" y="46"/>
                        </a:lnTo>
                        <a:lnTo>
                          <a:pt x="53" y="31"/>
                        </a:lnTo>
                        <a:lnTo>
                          <a:pt x="67" y="24"/>
                        </a:lnTo>
                        <a:lnTo>
                          <a:pt x="76" y="34"/>
                        </a:lnTo>
                        <a:lnTo>
                          <a:pt x="81" y="33"/>
                        </a:lnTo>
                        <a:lnTo>
                          <a:pt x="81" y="33"/>
                        </a:lnTo>
                        <a:lnTo>
                          <a:pt x="89" y="31"/>
                        </a:lnTo>
                        <a:lnTo>
                          <a:pt x="95" y="30"/>
                        </a:lnTo>
                        <a:lnTo>
                          <a:pt x="98" y="14"/>
                        </a:lnTo>
                        <a:lnTo>
                          <a:pt x="114" y="14"/>
                        </a:lnTo>
                        <a:lnTo>
                          <a:pt x="117" y="30"/>
                        </a:lnTo>
                        <a:lnTo>
                          <a:pt x="122" y="31"/>
                        </a:lnTo>
                        <a:lnTo>
                          <a:pt x="122" y="31"/>
                        </a:lnTo>
                        <a:lnTo>
                          <a:pt x="130" y="33"/>
                        </a:lnTo>
                        <a:lnTo>
                          <a:pt x="135" y="34"/>
                        </a:lnTo>
                        <a:lnTo>
                          <a:pt x="145" y="23"/>
                        </a:lnTo>
                        <a:lnTo>
                          <a:pt x="159" y="30"/>
                        </a:lnTo>
                        <a:lnTo>
                          <a:pt x="154" y="46"/>
                        </a:lnTo>
                        <a:lnTo>
                          <a:pt x="158" y="49"/>
                        </a:lnTo>
                        <a:lnTo>
                          <a:pt x="158" y="49"/>
                        </a:lnTo>
                        <a:lnTo>
                          <a:pt x="165" y="55"/>
                        </a:lnTo>
                        <a:lnTo>
                          <a:pt x="167" y="58"/>
                        </a:lnTo>
                        <a:lnTo>
                          <a:pt x="183" y="53"/>
                        </a:lnTo>
                        <a:lnTo>
                          <a:pt x="192" y="67"/>
                        </a:lnTo>
                        <a:lnTo>
                          <a:pt x="180" y="78"/>
                        </a:lnTo>
                        <a:lnTo>
                          <a:pt x="181" y="82"/>
                        </a:lnTo>
                        <a:lnTo>
                          <a:pt x="181" y="82"/>
                        </a:lnTo>
                        <a:lnTo>
                          <a:pt x="184" y="91"/>
                        </a:lnTo>
                        <a:lnTo>
                          <a:pt x="185" y="95"/>
                        </a:lnTo>
                        <a:lnTo>
                          <a:pt x="201" y="98"/>
                        </a:lnTo>
                        <a:lnTo>
                          <a:pt x="201" y="114"/>
                        </a:lnTo>
                        <a:lnTo>
                          <a:pt x="186" y="118"/>
                        </a:lnTo>
                        <a:lnTo>
                          <a:pt x="185" y="123"/>
                        </a:lnTo>
                        <a:lnTo>
                          <a:pt x="185" y="123"/>
                        </a:lnTo>
                        <a:lnTo>
                          <a:pt x="183" y="133"/>
                        </a:lnTo>
                        <a:lnTo>
                          <a:pt x="182" y="137"/>
                        </a:lnTo>
                        <a:lnTo>
                          <a:pt x="193" y="147"/>
                        </a:lnTo>
                        <a:close/>
                      </a:path>
                    </a:pathLst>
                  </a:custGeom>
                  <a:grp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sp>
                <p:nvSpPr>
                  <p:cNvPr id="53" name="Freeform 55">
                    <a:extLst>
                      <a:ext uri="{FF2B5EF4-FFF2-40B4-BE49-F238E27FC236}">
                        <a16:creationId xmlns="" xmlns:a16="http://schemas.microsoft.com/office/drawing/2014/main" id="{FF999D11-6502-4390-B705-82B628933D71}"/>
                      </a:ext>
                    </a:extLst>
                  </p:cNvPr>
                  <p:cNvSpPr>
                    <a:spLocks noEditPoints="1"/>
                  </p:cNvSpPr>
                  <p:nvPr/>
                </p:nvSpPr>
                <p:spPr bwMode="auto">
                  <a:xfrm>
                    <a:off x="3335338" y="3232150"/>
                    <a:ext cx="142875" cy="141288"/>
                  </a:xfrm>
                  <a:custGeom>
                    <a:avLst/>
                    <a:gdLst>
                      <a:gd name="T0" fmla="*/ 44 w 90"/>
                      <a:gd name="T1" fmla="*/ 0 h 89"/>
                      <a:gd name="T2" fmla="*/ 27 w 90"/>
                      <a:gd name="T3" fmla="*/ 3 h 89"/>
                      <a:gd name="T4" fmla="*/ 13 w 90"/>
                      <a:gd name="T5" fmla="*/ 13 h 89"/>
                      <a:gd name="T6" fmla="*/ 3 w 90"/>
                      <a:gd name="T7" fmla="*/ 27 h 89"/>
                      <a:gd name="T8" fmla="*/ 0 w 90"/>
                      <a:gd name="T9" fmla="*/ 44 h 89"/>
                      <a:gd name="T10" fmla="*/ 1 w 90"/>
                      <a:gd name="T11" fmla="*/ 54 h 89"/>
                      <a:gd name="T12" fmla="*/ 8 w 90"/>
                      <a:gd name="T13" fmla="*/ 70 h 89"/>
                      <a:gd name="T14" fmla="*/ 20 w 90"/>
                      <a:gd name="T15" fmla="*/ 82 h 89"/>
                      <a:gd name="T16" fmla="*/ 36 w 90"/>
                      <a:gd name="T17" fmla="*/ 88 h 89"/>
                      <a:gd name="T18" fmla="*/ 44 w 90"/>
                      <a:gd name="T19" fmla="*/ 89 h 89"/>
                      <a:gd name="T20" fmla="*/ 62 w 90"/>
                      <a:gd name="T21" fmla="*/ 86 h 89"/>
                      <a:gd name="T22" fmla="*/ 77 w 90"/>
                      <a:gd name="T23" fmla="*/ 76 h 89"/>
                      <a:gd name="T24" fmla="*/ 86 w 90"/>
                      <a:gd name="T25" fmla="*/ 62 h 89"/>
                      <a:gd name="T26" fmla="*/ 90 w 90"/>
                      <a:gd name="T27" fmla="*/ 44 h 89"/>
                      <a:gd name="T28" fmla="*/ 89 w 90"/>
                      <a:gd name="T29" fmla="*/ 35 h 89"/>
                      <a:gd name="T30" fmla="*/ 82 w 90"/>
                      <a:gd name="T31" fmla="*/ 19 h 89"/>
                      <a:gd name="T32" fmla="*/ 69 w 90"/>
                      <a:gd name="T33" fmla="*/ 7 h 89"/>
                      <a:gd name="T34" fmla="*/ 54 w 90"/>
                      <a:gd name="T35" fmla="*/ 1 h 89"/>
                      <a:gd name="T36" fmla="*/ 44 w 90"/>
                      <a:gd name="T37" fmla="*/ 0 h 89"/>
                      <a:gd name="T38" fmla="*/ 44 w 90"/>
                      <a:gd name="T39" fmla="*/ 75 h 89"/>
                      <a:gd name="T40" fmla="*/ 33 w 90"/>
                      <a:gd name="T41" fmla="*/ 73 h 89"/>
                      <a:gd name="T42" fmla="*/ 23 w 90"/>
                      <a:gd name="T43" fmla="*/ 66 h 89"/>
                      <a:gd name="T44" fmla="*/ 16 w 90"/>
                      <a:gd name="T45" fmla="*/ 56 h 89"/>
                      <a:gd name="T46" fmla="*/ 14 w 90"/>
                      <a:gd name="T47" fmla="*/ 44 h 89"/>
                      <a:gd name="T48" fmla="*/ 14 w 90"/>
                      <a:gd name="T49" fmla="*/ 39 h 89"/>
                      <a:gd name="T50" fmla="*/ 20 w 90"/>
                      <a:gd name="T51" fmla="*/ 28 h 89"/>
                      <a:gd name="T52" fmla="*/ 27 w 90"/>
                      <a:gd name="T53" fmla="*/ 19 h 89"/>
                      <a:gd name="T54" fmla="*/ 39 w 90"/>
                      <a:gd name="T55" fmla="*/ 15 h 89"/>
                      <a:gd name="T56" fmla="*/ 44 w 90"/>
                      <a:gd name="T57" fmla="*/ 14 h 89"/>
                      <a:gd name="T58" fmla="*/ 56 w 90"/>
                      <a:gd name="T59" fmla="*/ 16 h 89"/>
                      <a:gd name="T60" fmla="*/ 66 w 90"/>
                      <a:gd name="T61" fmla="*/ 22 h 89"/>
                      <a:gd name="T62" fmla="*/ 73 w 90"/>
                      <a:gd name="T63" fmla="*/ 32 h 89"/>
                      <a:gd name="T64" fmla="*/ 76 w 90"/>
                      <a:gd name="T65" fmla="*/ 44 h 89"/>
                      <a:gd name="T66" fmla="*/ 75 w 90"/>
                      <a:gd name="T67" fmla="*/ 51 h 89"/>
                      <a:gd name="T68" fmla="*/ 70 w 90"/>
                      <a:gd name="T69" fmla="*/ 61 h 89"/>
                      <a:gd name="T70" fmla="*/ 62 w 90"/>
                      <a:gd name="T71" fmla="*/ 70 h 89"/>
                      <a:gd name="T72" fmla="*/ 51 w 90"/>
                      <a:gd name="T73" fmla="*/ 74 h 89"/>
                      <a:gd name="T74" fmla="*/ 44 w 90"/>
                      <a:gd name="T75" fmla="*/ 7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0" h="89">
                        <a:moveTo>
                          <a:pt x="44" y="0"/>
                        </a:moveTo>
                        <a:lnTo>
                          <a:pt x="44" y="0"/>
                        </a:lnTo>
                        <a:lnTo>
                          <a:pt x="36" y="1"/>
                        </a:lnTo>
                        <a:lnTo>
                          <a:pt x="27" y="3"/>
                        </a:lnTo>
                        <a:lnTo>
                          <a:pt x="20" y="7"/>
                        </a:lnTo>
                        <a:lnTo>
                          <a:pt x="13" y="13"/>
                        </a:lnTo>
                        <a:lnTo>
                          <a:pt x="8" y="19"/>
                        </a:lnTo>
                        <a:lnTo>
                          <a:pt x="3" y="27"/>
                        </a:lnTo>
                        <a:lnTo>
                          <a:pt x="1" y="35"/>
                        </a:lnTo>
                        <a:lnTo>
                          <a:pt x="0" y="44"/>
                        </a:lnTo>
                        <a:lnTo>
                          <a:pt x="0" y="44"/>
                        </a:lnTo>
                        <a:lnTo>
                          <a:pt x="1" y="54"/>
                        </a:lnTo>
                        <a:lnTo>
                          <a:pt x="3" y="62"/>
                        </a:lnTo>
                        <a:lnTo>
                          <a:pt x="8" y="70"/>
                        </a:lnTo>
                        <a:lnTo>
                          <a:pt x="13" y="76"/>
                        </a:lnTo>
                        <a:lnTo>
                          <a:pt x="20" y="82"/>
                        </a:lnTo>
                        <a:lnTo>
                          <a:pt x="27" y="86"/>
                        </a:lnTo>
                        <a:lnTo>
                          <a:pt x="36" y="88"/>
                        </a:lnTo>
                        <a:lnTo>
                          <a:pt x="44" y="89"/>
                        </a:lnTo>
                        <a:lnTo>
                          <a:pt x="44" y="89"/>
                        </a:lnTo>
                        <a:lnTo>
                          <a:pt x="54" y="88"/>
                        </a:lnTo>
                        <a:lnTo>
                          <a:pt x="62" y="86"/>
                        </a:lnTo>
                        <a:lnTo>
                          <a:pt x="69" y="82"/>
                        </a:lnTo>
                        <a:lnTo>
                          <a:pt x="77" y="76"/>
                        </a:lnTo>
                        <a:lnTo>
                          <a:pt x="82" y="70"/>
                        </a:lnTo>
                        <a:lnTo>
                          <a:pt x="86" y="62"/>
                        </a:lnTo>
                        <a:lnTo>
                          <a:pt x="89" y="54"/>
                        </a:lnTo>
                        <a:lnTo>
                          <a:pt x="90" y="44"/>
                        </a:lnTo>
                        <a:lnTo>
                          <a:pt x="90" y="44"/>
                        </a:lnTo>
                        <a:lnTo>
                          <a:pt x="89" y="35"/>
                        </a:lnTo>
                        <a:lnTo>
                          <a:pt x="86" y="27"/>
                        </a:lnTo>
                        <a:lnTo>
                          <a:pt x="82" y="19"/>
                        </a:lnTo>
                        <a:lnTo>
                          <a:pt x="77" y="13"/>
                        </a:lnTo>
                        <a:lnTo>
                          <a:pt x="69" y="7"/>
                        </a:lnTo>
                        <a:lnTo>
                          <a:pt x="62" y="3"/>
                        </a:lnTo>
                        <a:lnTo>
                          <a:pt x="54" y="1"/>
                        </a:lnTo>
                        <a:lnTo>
                          <a:pt x="44" y="0"/>
                        </a:lnTo>
                        <a:lnTo>
                          <a:pt x="44" y="0"/>
                        </a:lnTo>
                        <a:close/>
                        <a:moveTo>
                          <a:pt x="44" y="75"/>
                        </a:moveTo>
                        <a:lnTo>
                          <a:pt x="44" y="75"/>
                        </a:lnTo>
                        <a:lnTo>
                          <a:pt x="39" y="74"/>
                        </a:lnTo>
                        <a:lnTo>
                          <a:pt x="33" y="73"/>
                        </a:lnTo>
                        <a:lnTo>
                          <a:pt x="27" y="70"/>
                        </a:lnTo>
                        <a:lnTo>
                          <a:pt x="23" y="66"/>
                        </a:lnTo>
                        <a:lnTo>
                          <a:pt x="20" y="61"/>
                        </a:lnTo>
                        <a:lnTo>
                          <a:pt x="16" y="56"/>
                        </a:lnTo>
                        <a:lnTo>
                          <a:pt x="14" y="51"/>
                        </a:lnTo>
                        <a:lnTo>
                          <a:pt x="14" y="44"/>
                        </a:lnTo>
                        <a:lnTo>
                          <a:pt x="14" y="44"/>
                        </a:lnTo>
                        <a:lnTo>
                          <a:pt x="14" y="39"/>
                        </a:lnTo>
                        <a:lnTo>
                          <a:pt x="16" y="32"/>
                        </a:lnTo>
                        <a:lnTo>
                          <a:pt x="20" y="28"/>
                        </a:lnTo>
                        <a:lnTo>
                          <a:pt x="23" y="22"/>
                        </a:lnTo>
                        <a:lnTo>
                          <a:pt x="27" y="19"/>
                        </a:lnTo>
                        <a:lnTo>
                          <a:pt x="33" y="16"/>
                        </a:lnTo>
                        <a:lnTo>
                          <a:pt x="39" y="15"/>
                        </a:lnTo>
                        <a:lnTo>
                          <a:pt x="44" y="14"/>
                        </a:lnTo>
                        <a:lnTo>
                          <a:pt x="44" y="14"/>
                        </a:lnTo>
                        <a:lnTo>
                          <a:pt x="51" y="15"/>
                        </a:lnTo>
                        <a:lnTo>
                          <a:pt x="56" y="16"/>
                        </a:lnTo>
                        <a:lnTo>
                          <a:pt x="62" y="19"/>
                        </a:lnTo>
                        <a:lnTo>
                          <a:pt x="66" y="22"/>
                        </a:lnTo>
                        <a:lnTo>
                          <a:pt x="70" y="28"/>
                        </a:lnTo>
                        <a:lnTo>
                          <a:pt x="73" y="32"/>
                        </a:lnTo>
                        <a:lnTo>
                          <a:pt x="75" y="39"/>
                        </a:lnTo>
                        <a:lnTo>
                          <a:pt x="76" y="44"/>
                        </a:lnTo>
                        <a:lnTo>
                          <a:pt x="76" y="44"/>
                        </a:lnTo>
                        <a:lnTo>
                          <a:pt x="75" y="51"/>
                        </a:lnTo>
                        <a:lnTo>
                          <a:pt x="73" y="56"/>
                        </a:lnTo>
                        <a:lnTo>
                          <a:pt x="70" y="61"/>
                        </a:lnTo>
                        <a:lnTo>
                          <a:pt x="66" y="66"/>
                        </a:lnTo>
                        <a:lnTo>
                          <a:pt x="62" y="70"/>
                        </a:lnTo>
                        <a:lnTo>
                          <a:pt x="56" y="73"/>
                        </a:lnTo>
                        <a:lnTo>
                          <a:pt x="51" y="74"/>
                        </a:lnTo>
                        <a:lnTo>
                          <a:pt x="44" y="75"/>
                        </a:lnTo>
                        <a:lnTo>
                          <a:pt x="44" y="75"/>
                        </a:lnTo>
                        <a:close/>
                      </a:path>
                    </a:pathLst>
                  </a:custGeom>
                  <a:grp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sp>
                <p:nvSpPr>
                  <p:cNvPr id="54" name="Freeform 56">
                    <a:extLst>
                      <a:ext uri="{FF2B5EF4-FFF2-40B4-BE49-F238E27FC236}">
                        <a16:creationId xmlns="" xmlns:a16="http://schemas.microsoft.com/office/drawing/2014/main" id="{3D87844F-0CBA-40BC-8DB1-7C618DF58434}"/>
                      </a:ext>
                    </a:extLst>
                  </p:cNvPr>
                  <p:cNvSpPr>
                    <a:spLocks noEditPoints="1"/>
                  </p:cNvSpPr>
                  <p:nvPr/>
                </p:nvSpPr>
                <p:spPr bwMode="auto">
                  <a:xfrm>
                    <a:off x="3352800" y="3486150"/>
                    <a:ext cx="200025" cy="201613"/>
                  </a:xfrm>
                  <a:custGeom>
                    <a:avLst/>
                    <a:gdLst>
                      <a:gd name="T0" fmla="*/ 111 w 126"/>
                      <a:gd name="T1" fmla="*/ 45 h 127"/>
                      <a:gd name="T2" fmla="*/ 117 w 126"/>
                      <a:gd name="T3" fmla="*/ 27 h 127"/>
                      <a:gd name="T4" fmla="*/ 93 w 126"/>
                      <a:gd name="T5" fmla="*/ 10 h 127"/>
                      <a:gd name="T6" fmla="*/ 82 w 126"/>
                      <a:gd name="T7" fmla="*/ 5 h 127"/>
                      <a:gd name="T8" fmla="*/ 53 w 126"/>
                      <a:gd name="T9" fmla="*/ 0 h 127"/>
                      <a:gd name="T10" fmla="*/ 44 w 126"/>
                      <a:gd name="T11" fmla="*/ 15 h 127"/>
                      <a:gd name="T12" fmla="*/ 27 w 126"/>
                      <a:gd name="T13" fmla="*/ 10 h 127"/>
                      <a:gd name="T14" fmla="*/ 11 w 126"/>
                      <a:gd name="T15" fmla="*/ 34 h 127"/>
                      <a:gd name="T16" fmla="*/ 5 w 126"/>
                      <a:gd name="T17" fmla="*/ 45 h 127"/>
                      <a:gd name="T18" fmla="*/ 0 w 126"/>
                      <a:gd name="T19" fmla="*/ 73 h 127"/>
                      <a:gd name="T20" fmla="*/ 15 w 126"/>
                      <a:gd name="T21" fmla="*/ 82 h 127"/>
                      <a:gd name="T22" fmla="*/ 10 w 126"/>
                      <a:gd name="T23" fmla="*/ 100 h 127"/>
                      <a:gd name="T24" fmla="*/ 33 w 126"/>
                      <a:gd name="T25" fmla="*/ 116 h 127"/>
                      <a:gd name="T26" fmla="*/ 44 w 126"/>
                      <a:gd name="T27" fmla="*/ 122 h 127"/>
                      <a:gd name="T28" fmla="*/ 72 w 126"/>
                      <a:gd name="T29" fmla="*/ 127 h 127"/>
                      <a:gd name="T30" fmla="*/ 82 w 126"/>
                      <a:gd name="T31" fmla="*/ 112 h 127"/>
                      <a:gd name="T32" fmla="*/ 99 w 126"/>
                      <a:gd name="T33" fmla="*/ 116 h 127"/>
                      <a:gd name="T34" fmla="*/ 116 w 126"/>
                      <a:gd name="T35" fmla="*/ 93 h 127"/>
                      <a:gd name="T36" fmla="*/ 121 w 126"/>
                      <a:gd name="T37" fmla="*/ 82 h 127"/>
                      <a:gd name="T38" fmla="*/ 126 w 126"/>
                      <a:gd name="T39" fmla="*/ 54 h 127"/>
                      <a:gd name="T40" fmla="*/ 98 w 126"/>
                      <a:gd name="T41" fmla="*/ 73 h 127"/>
                      <a:gd name="T42" fmla="*/ 100 w 126"/>
                      <a:gd name="T43" fmla="*/ 96 h 127"/>
                      <a:gd name="T44" fmla="*/ 81 w 126"/>
                      <a:gd name="T45" fmla="*/ 95 h 127"/>
                      <a:gd name="T46" fmla="*/ 67 w 126"/>
                      <a:gd name="T47" fmla="*/ 113 h 127"/>
                      <a:gd name="T48" fmla="*/ 54 w 126"/>
                      <a:gd name="T49" fmla="*/ 98 h 127"/>
                      <a:gd name="T50" fmla="*/ 31 w 126"/>
                      <a:gd name="T51" fmla="*/ 101 h 127"/>
                      <a:gd name="T52" fmla="*/ 32 w 126"/>
                      <a:gd name="T53" fmla="*/ 82 h 127"/>
                      <a:gd name="T54" fmla="*/ 14 w 126"/>
                      <a:gd name="T55" fmla="*/ 68 h 127"/>
                      <a:gd name="T56" fmla="*/ 28 w 126"/>
                      <a:gd name="T57" fmla="*/ 54 h 127"/>
                      <a:gd name="T58" fmla="*/ 26 w 126"/>
                      <a:gd name="T59" fmla="*/ 31 h 127"/>
                      <a:gd name="T60" fmla="*/ 45 w 126"/>
                      <a:gd name="T61" fmla="*/ 32 h 127"/>
                      <a:gd name="T62" fmla="*/ 59 w 126"/>
                      <a:gd name="T63" fmla="*/ 14 h 127"/>
                      <a:gd name="T64" fmla="*/ 72 w 126"/>
                      <a:gd name="T65" fmla="*/ 29 h 127"/>
                      <a:gd name="T66" fmla="*/ 95 w 126"/>
                      <a:gd name="T67" fmla="*/ 26 h 127"/>
                      <a:gd name="T68" fmla="*/ 94 w 126"/>
                      <a:gd name="T69" fmla="*/ 45 h 127"/>
                      <a:gd name="T70" fmla="*/ 112 w 126"/>
                      <a:gd name="T71" fmla="*/ 59 h 127"/>
                      <a:gd name="T72" fmla="*/ 98 w 126"/>
                      <a:gd name="T73" fmla="*/ 7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127">
                        <a:moveTo>
                          <a:pt x="121" y="47"/>
                        </a:moveTo>
                        <a:lnTo>
                          <a:pt x="111" y="45"/>
                        </a:lnTo>
                        <a:lnTo>
                          <a:pt x="117" y="35"/>
                        </a:lnTo>
                        <a:lnTo>
                          <a:pt x="117" y="27"/>
                        </a:lnTo>
                        <a:lnTo>
                          <a:pt x="102" y="12"/>
                        </a:lnTo>
                        <a:lnTo>
                          <a:pt x="93" y="10"/>
                        </a:lnTo>
                        <a:lnTo>
                          <a:pt x="84" y="16"/>
                        </a:lnTo>
                        <a:lnTo>
                          <a:pt x="82" y="5"/>
                        </a:lnTo>
                        <a:lnTo>
                          <a:pt x="75" y="0"/>
                        </a:lnTo>
                        <a:lnTo>
                          <a:pt x="53" y="0"/>
                        </a:lnTo>
                        <a:lnTo>
                          <a:pt x="46" y="5"/>
                        </a:lnTo>
                        <a:lnTo>
                          <a:pt x="44" y="15"/>
                        </a:lnTo>
                        <a:lnTo>
                          <a:pt x="36" y="9"/>
                        </a:lnTo>
                        <a:lnTo>
                          <a:pt x="27" y="10"/>
                        </a:lnTo>
                        <a:lnTo>
                          <a:pt x="12" y="26"/>
                        </a:lnTo>
                        <a:lnTo>
                          <a:pt x="11" y="34"/>
                        </a:lnTo>
                        <a:lnTo>
                          <a:pt x="15" y="43"/>
                        </a:lnTo>
                        <a:lnTo>
                          <a:pt x="5" y="45"/>
                        </a:lnTo>
                        <a:lnTo>
                          <a:pt x="0" y="51"/>
                        </a:lnTo>
                        <a:lnTo>
                          <a:pt x="0" y="73"/>
                        </a:lnTo>
                        <a:lnTo>
                          <a:pt x="5" y="80"/>
                        </a:lnTo>
                        <a:lnTo>
                          <a:pt x="15" y="82"/>
                        </a:lnTo>
                        <a:lnTo>
                          <a:pt x="9" y="91"/>
                        </a:lnTo>
                        <a:lnTo>
                          <a:pt x="10" y="100"/>
                        </a:lnTo>
                        <a:lnTo>
                          <a:pt x="25" y="115"/>
                        </a:lnTo>
                        <a:lnTo>
                          <a:pt x="33" y="116"/>
                        </a:lnTo>
                        <a:lnTo>
                          <a:pt x="42" y="111"/>
                        </a:lnTo>
                        <a:lnTo>
                          <a:pt x="44" y="122"/>
                        </a:lnTo>
                        <a:lnTo>
                          <a:pt x="52" y="127"/>
                        </a:lnTo>
                        <a:lnTo>
                          <a:pt x="72" y="127"/>
                        </a:lnTo>
                        <a:lnTo>
                          <a:pt x="80" y="122"/>
                        </a:lnTo>
                        <a:lnTo>
                          <a:pt x="82" y="112"/>
                        </a:lnTo>
                        <a:lnTo>
                          <a:pt x="91" y="117"/>
                        </a:lnTo>
                        <a:lnTo>
                          <a:pt x="99" y="116"/>
                        </a:lnTo>
                        <a:lnTo>
                          <a:pt x="114" y="101"/>
                        </a:lnTo>
                        <a:lnTo>
                          <a:pt x="116" y="93"/>
                        </a:lnTo>
                        <a:lnTo>
                          <a:pt x="111" y="84"/>
                        </a:lnTo>
                        <a:lnTo>
                          <a:pt x="121" y="82"/>
                        </a:lnTo>
                        <a:lnTo>
                          <a:pt x="126" y="75"/>
                        </a:lnTo>
                        <a:lnTo>
                          <a:pt x="126" y="54"/>
                        </a:lnTo>
                        <a:lnTo>
                          <a:pt x="121" y="47"/>
                        </a:lnTo>
                        <a:close/>
                        <a:moveTo>
                          <a:pt x="98" y="73"/>
                        </a:moveTo>
                        <a:lnTo>
                          <a:pt x="94" y="84"/>
                        </a:lnTo>
                        <a:lnTo>
                          <a:pt x="100" y="96"/>
                        </a:lnTo>
                        <a:lnTo>
                          <a:pt x="94" y="102"/>
                        </a:lnTo>
                        <a:lnTo>
                          <a:pt x="81" y="95"/>
                        </a:lnTo>
                        <a:lnTo>
                          <a:pt x="70" y="99"/>
                        </a:lnTo>
                        <a:lnTo>
                          <a:pt x="67" y="113"/>
                        </a:lnTo>
                        <a:lnTo>
                          <a:pt x="57" y="113"/>
                        </a:lnTo>
                        <a:lnTo>
                          <a:pt x="54" y="98"/>
                        </a:lnTo>
                        <a:lnTo>
                          <a:pt x="43" y="94"/>
                        </a:lnTo>
                        <a:lnTo>
                          <a:pt x="31" y="101"/>
                        </a:lnTo>
                        <a:lnTo>
                          <a:pt x="24" y="94"/>
                        </a:lnTo>
                        <a:lnTo>
                          <a:pt x="32" y="82"/>
                        </a:lnTo>
                        <a:lnTo>
                          <a:pt x="28" y="71"/>
                        </a:lnTo>
                        <a:lnTo>
                          <a:pt x="14" y="68"/>
                        </a:lnTo>
                        <a:lnTo>
                          <a:pt x="14" y="58"/>
                        </a:lnTo>
                        <a:lnTo>
                          <a:pt x="28" y="54"/>
                        </a:lnTo>
                        <a:lnTo>
                          <a:pt x="32" y="44"/>
                        </a:lnTo>
                        <a:lnTo>
                          <a:pt x="26" y="31"/>
                        </a:lnTo>
                        <a:lnTo>
                          <a:pt x="32" y="24"/>
                        </a:lnTo>
                        <a:lnTo>
                          <a:pt x="45" y="32"/>
                        </a:lnTo>
                        <a:lnTo>
                          <a:pt x="56" y="28"/>
                        </a:lnTo>
                        <a:lnTo>
                          <a:pt x="59" y="14"/>
                        </a:lnTo>
                        <a:lnTo>
                          <a:pt x="69" y="14"/>
                        </a:lnTo>
                        <a:lnTo>
                          <a:pt x="72" y="29"/>
                        </a:lnTo>
                        <a:lnTo>
                          <a:pt x="83" y="33"/>
                        </a:lnTo>
                        <a:lnTo>
                          <a:pt x="95" y="26"/>
                        </a:lnTo>
                        <a:lnTo>
                          <a:pt x="103" y="33"/>
                        </a:lnTo>
                        <a:lnTo>
                          <a:pt x="94" y="45"/>
                        </a:lnTo>
                        <a:lnTo>
                          <a:pt x="98" y="56"/>
                        </a:lnTo>
                        <a:lnTo>
                          <a:pt x="112" y="59"/>
                        </a:lnTo>
                        <a:lnTo>
                          <a:pt x="112" y="70"/>
                        </a:lnTo>
                        <a:lnTo>
                          <a:pt x="98" y="73"/>
                        </a:lnTo>
                        <a:close/>
                      </a:path>
                    </a:pathLst>
                  </a:custGeom>
                  <a:grp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sp>
                <p:nvSpPr>
                  <p:cNvPr id="55" name="Freeform 57">
                    <a:extLst>
                      <a:ext uri="{FF2B5EF4-FFF2-40B4-BE49-F238E27FC236}">
                        <a16:creationId xmlns="" xmlns:a16="http://schemas.microsoft.com/office/drawing/2014/main" id="{7AD2033E-9850-4D73-B59F-C7536AAD42EF}"/>
                      </a:ext>
                    </a:extLst>
                  </p:cNvPr>
                  <p:cNvSpPr>
                    <a:spLocks noEditPoints="1"/>
                  </p:cNvSpPr>
                  <p:nvPr/>
                </p:nvSpPr>
                <p:spPr bwMode="auto">
                  <a:xfrm>
                    <a:off x="3414713" y="3549650"/>
                    <a:ext cx="74613" cy="74613"/>
                  </a:xfrm>
                  <a:custGeom>
                    <a:avLst/>
                    <a:gdLst>
                      <a:gd name="T0" fmla="*/ 24 w 47"/>
                      <a:gd name="T1" fmla="*/ 0 h 47"/>
                      <a:gd name="T2" fmla="*/ 24 w 47"/>
                      <a:gd name="T3" fmla="*/ 0 h 47"/>
                      <a:gd name="T4" fmla="*/ 19 w 47"/>
                      <a:gd name="T5" fmla="*/ 0 h 47"/>
                      <a:gd name="T6" fmla="*/ 15 w 47"/>
                      <a:gd name="T7" fmla="*/ 2 h 47"/>
                      <a:gd name="T8" fmla="*/ 11 w 47"/>
                      <a:gd name="T9" fmla="*/ 4 h 47"/>
                      <a:gd name="T10" fmla="*/ 7 w 47"/>
                      <a:gd name="T11" fmla="*/ 6 h 47"/>
                      <a:gd name="T12" fmla="*/ 4 w 47"/>
                      <a:gd name="T13" fmla="*/ 10 h 47"/>
                      <a:gd name="T14" fmla="*/ 2 w 47"/>
                      <a:gd name="T15" fmla="*/ 14 h 47"/>
                      <a:gd name="T16" fmla="*/ 1 w 47"/>
                      <a:gd name="T17" fmla="*/ 19 h 47"/>
                      <a:gd name="T18" fmla="*/ 0 w 47"/>
                      <a:gd name="T19" fmla="*/ 23 h 47"/>
                      <a:gd name="T20" fmla="*/ 0 w 47"/>
                      <a:gd name="T21" fmla="*/ 23 h 47"/>
                      <a:gd name="T22" fmla="*/ 1 w 47"/>
                      <a:gd name="T23" fmla="*/ 28 h 47"/>
                      <a:gd name="T24" fmla="*/ 2 w 47"/>
                      <a:gd name="T25" fmla="*/ 33 h 47"/>
                      <a:gd name="T26" fmla="*/ 4 w 47"/>
                      <a:gd name="T27" fmla="*/ 36 h 47"/>
                      <a:gd name="T28" fmla="*/ 7 w 47"/>
                      <a:gd name="T29" fmla="*/ 41 h 47"/>
                      <a:gd name="T30" fmla="*/ 11 w 47"/>
                      <a:gd name="T31" fmla="*/ 43 h 47"/>
                      <a:gd name="T32" fmla="*/ 15 w 47"/>
                      <a:gd name="T33" fmla="*/ 45 h 47"/>
                      <a:gd name="T34" fmla="*/ 19 w 47"/>
                      <a:gd name="T35" fmla="*/ 47 h 47"/>
                      <a:gd name="T36" fmla="*/ 24 w 47"/>
                      <a:gd name="T37" fmla="*/ 47 h 47"/>
                      <a:gd name="T38" fmla="*/ 24 w 47"/>
                      <a:gd name="T39" fmla="*/ 47 h 47"/>
                      <a:gd name="T40" fmla="*/ 29 w 47"/>
                      <a:gd name="T41" fmla="*/ 47 h 47"/>
                      <a:gd name="T42" fmla="*/ 33 w 47"/>
                      <a:gd name="T43" fmla="*/ 45 h 47"/>
                      <a:gd name="T44" fmla="*/ 38 w 47"/>
                      <a:gd name="T45" fmla="*/ 43 h 47"/>
                      <a:gd name="T46" fmla="*/ 41 w 47"/>
                      <a:gd name="T47" fmla="*/ 41 h 47"/>
                      <a:gd name="T48" fmla="*/ 44 w 47"/>
                      <a:gd name="T49" fmla="*/ 36 h 47"/>
                      <a:gd name="T50" fmla="*/ 46 w 47"/>
                      <a:gd name="T51" fmla="*/ 33 h 47"/>
                      <a:gd name="T52" fmla="*/ 47 w 47"/>
                      <a:gd name="T53" fmla="*/ 28 h 47"/>
                      <a:gd name="T54" fmla="*/ 47 w 47"/>
                      <a:gd name="T55" fmla="*/ 23 h 47"/>
                      <a:gd name="T56" fmla="*/ 47 w 47"/>
                      <a:gd name="T57" fmla="*/ 23 h 47"/>
                      <a:gd name="T58" fmla="*/ 47 w 47"/>
                      <a:gd name="T59" fmla="*/ 19 h 47"/>
                      <a:gd name="T60" fmla="*/ 46 w 47"/>
                      <a:gd name="T61" fmla="*/ 14 h 47"/>
                      <a:gd name="T62" fmla="*/ 44 w 47"/>
                      <a:gd name="T63" fmla="*/ 10 h 47"/>
                      <a:gd name="T64" fmla="*/ 41 w 47"/>
                      <a:gd name="T65" fmla="*/ 6 h 47"/>
                      <a:gd name="T66" fmla="*/ 38 w 47"/>
                      <a:gd name="T67" fmla="*/ 4 h 47"/>
                      <a:gd name="T68" fmla="*/ 33 w 47"/>
                      <a:gd name="T69" fmla="*/ 2 h 47"/>
                      <a:gd name="T70" fmla="*/ 29 w 47"/>
                      <a:gd name="T71" fmla="*/ 0 h 47"/>
                      <a:gd name="T72" fmla="*/ 24 w 47"/>
                      <a:gd name="T73" fmla="*/ 0 h 47"/>
                      <a:gd name="T74" fmla="*/ 24 w 47"/>
                      <a:gd name="T75" fmla="*/ 0 h 47"/>
                      <a:gd name="T76" fmla="*/ 24 w 47"/>
                      <a:gd name="T77" fmla="*/ 33 h 47"/>
                      <a:gd name="T78" fmla="*/ 24 w 47"/>
                      <a:gd name="T79" fmla="*/ 33 h 47"/>
                      <a:gd name="T80" fmla="*/ 20 w 47"/>
                      <a:gd name="T81" fmla="*/ 32 h 47"/>
                      <a:gd name="T82" fmla="*/ 17 w 47"/>
                      <a:gd name="T83" fmla="*/ 30 h 47"/>
                      <a:gd name="T84" fmla="*/ 15 w 47"/>
                      <a:gd name="T85" fmla="*/ 27 h 47"/>
                      <a:gd name="T86" fmla="*/ 15 w 47"/>
                      <a:gd name="T87" fmla="*/ 23 h 47"/>
                      <a:gd name="T88" fmla="*/ 15 w 47"/>
                      <a:gd name="T89" fmla="*/ 23 h 47"/>
                      <a:gd name="T90" fmla="*/ 15 w 47"/>
                      <a:gd name="T91" fmla="*/ 20 h 47"/>
                      <a:gd name="T92" fmla="*/ 17 w 47"/>
                      <a:gd name="T93" fmla="*/ 17 h 47"/>
                      <a:gd name="T94" fmla="*/ 20 w 47"/>
                      <a:gd name="T95" fmla="*/ 15 h 47"/>
                      <a:gd name="T96" fmla="*/ 24 w 47"/>
                      <a:gd name="T97" fmla="*/ 14 h 47"/>
                      <a:gd name="T98" fmla="*/ 24 w 47"/>
                      <a:gd name="T99" fmla="*/ 14 h 47"/>
                      <a:gd name="T100" fmla="*/ 28 w 47"/>
                      <a:gd name="T101" fmla="*/ 15 h 47"/>
                      <a:gd name="T102" fmla="*/ 31 w 47"/>
                      <a:gd name="T103" fmla="*/ 17 h 47"/>
                      <a:gd name="T104" fmla="*/ 33 w 47"/>
                      <a:gd name="T105" fmla="*/ 20 h 47"/>
                      <a:gd name="T106" fmla="*/ 33 w 47"/>
                      <a:gd name="T107" fmla="*/ 23 h 47"/>
                      <a:gd name="T108" fmla="*/ 33 w 47"/>
                      <a:gd name="T109" fmla="*/ 23 h 47"/>
                      <a:gd name="T110" fmla="*/ 33 w 47"/>
                      <a:gd name="T111" fmla="*/ 27 h 47"/>
                      <a:gd name="T112" fmla="*/ 31 w 47"/>
                      <a:gd name="T113" fmla="*/ 30 h 47"/>
                      <a:gd name="T114" fmla="*/ 28 w 47"/>
                      <a:gd name="T115" fmla="*/ 32 h 47"/>
                      <a:gd name="T116" fmla="*/ 24 w 47"/>
                      <a:gd name="T117" fmla="*/ 33 h 47"/>
                      <a:gd name="T118" fmla="*/ 24 w 47"/>
                      <a:gd name="T119" fmla="*/ 3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 h="47">
                        <a:moveTo>
                          <a:pt x="24" y="0"/>
                        </a:moveTo>
                        <a:lnTo>
                          <a:pt x="24" y="0"/>
                        </a:lnTo>
                        <a:lnTo>
                          <a:pt x="19" y="0"/>
                        </a:lnTo>
                        <a:lnTo>
                          <a:pt x="15" y="2"/>
                        </a:lnTo>
                        <a:lnTo>
                          <a:pt x="11" y="4"/>
                        </a:lnTo>
                        <a:lnTo>
                          <a:pt x="7" y="6"/>
                        </a:lnTo>
                        <a:lnTo>
                          <a:pt x="4" y="10"/>
                        </a:lnTo>
                        <a:lnTo>
                          <a:pt x="2" y="14"/>
                        </a:lnTo>
                        <a:lnTo>
                          <a:pt x="1" y="19"/>
                        </a:lnTo>
                        <a:lnTo>
                          <a:pt x="0" y="23"/>
                        </a:lnTo>
                        <a:lnTo>
                          <a:pt x="0" y="23"/>
                        </a:lnTo>
                        <a:lnTo>
                          <a:pt x="1" y="28"/>
                        </a:lnTo>
                        <a:lnTo>
                          <a:pt x="2" y="33"/>
                        </a:lnTo>
                        <a:lnTo>
                          <a:pt x="4" y="36"/>
                        </a:lnTo>
                        <a:lnTo>
                          <a:pt x="7" y="41"/>
                        </a:lnTo>
                        <a:lnTo>
                          <a:pt x="11" y="43"/>
                        </a:lnTo>
                        <a:lnTo>
                          <a:pt x="15" y="45"/>
                        </a:lnTo>
                        <a:lnTo>
                          <a:pt x="19" y="47"/>
                        </a:lnTo>
                        <a:lnTo>
                          <a:pt x="24" y="47"/>
                        </a:lnTo>
                        <a:lnTo>
                          <a:pt x="24" y="47"/>
                        </a:lnTo>
                        <a:lnTo>
                          <a:pt x="29" y="47"/>
                        </a:lnTo>
                        <a:lnTo>
                          <a:pt x="33" y="45"/>
                        </a:lnTo>
                        <a:lnTo>
                          <a:pt x="38" y="43"/>
                        </a:lnTo>
                        <a:lnTo>
                          <a:pt x="41" y="41"/>
                        </a:lnTo>
                        <a:lnTo>
                          <a:pt x="44" y="36"/>
                        </a:lnTo>
                        <a:lnTo>
                          <a:pt x="46" y="33"/>
                        </a:lnTo>
                        <a:lnTo>
                          <a:pt x="47" y="28"/>
                        </a:lnTo>
                        <a:lnTo>
                          <a:pt x="47" y="23"/>
                        </a:lnTo>
                        <a:lnTo>
                          <a:pt x="47" y="23"/>
                        </a:lnTo>
                        <a:lnTo>
                          <a:pt x="47" y="19"/>
                        </a:lnTo>
                        <a:lnTo>
                          <a:pt x="46" y="14"/>
                        </a:lnTo>
                        <a:lnTo>
                          <a:pt x="44" y="10"/>
                        </a:lnTo>
                        <a:lnTo>
                          <a:pt x="41" y="6"/>
                        </a:lnTo>
                        <a:lnTo>
                          <a:pt x="38" y="4"/>
                        </a:lnTo>
                        <a:lnTo>
                          <a:pt x="33" y="2"/>
                        </a:lnTo>
                        <a:lnTo>
                          <a:pt x="29" y="0"/>
                        </a:lnTo>
                        <a:lnTo>
                          <a:pt x="24" y="0"/>
                        </a:lnTo>
                        <a:lnTo>
                          <a:pt x="24" y="0"/>
                        </a:lnTo>
                        <a:close/>
                        <a:moveTo>
                          <a:pt x="24" y="33"/>
                        </a:moveTo>
                        <a:lnTo>
                          <a:pt x="24" y="33"/>
                        </a:lnTo>
                        <a:lnTo>
                          <a:pt x="20" y="32"/>
                        </a:lnTo>
                        <a:lnTo>
                          <a:pt x="17" y="30"/>
                        </a:lnTo>
                        <a:lnTo>
                          <a:pt x="15" y="27"/>
                        </a:lnTo>
                        <a:lnTo>
                          <a:pt x="15" y="23"/>
                        </a:lnTo>
                        <a:lnTo>
                          <a:pt x="15" y="23"/>
                        </a:lnTo>
                        <a:lnTo>
                          <a:pt x="15" y="20"/>
                        </a:lnTo>
                        <a:lnTo>
                          <a:pt x="17" y="17"/>
                        </a:lnTo>
                        <a:lnTo>
                          <a:pt x="20" y="15"/>
                        </a:lnTo>
                        <a:lnTo>
                          <a:pt x="24" y="14"/>
                        </a:lnTo>
                        <a:lnTo>
                          <a:pt x="24" y="14"/>
                        </a:lnTo>
                        <a:lnTo>
                          <a:pt x="28" y="15"/>
                        </a:lnTo>
                        <a:lnTo>
                          <a:pt x="31" y="17"/>
                        </a:lnTo>
                        <a:lnTo>
                          <a:pt x="33" y="20"/>
                        </a:lnTo>
                        <a:lnTo>
                          <a:pt x="33" y="23"/>
                        </a:lnTo>
                        <a:lnTo>
                          <a:pt x="33" y="23"/>
                        </a:lnTo>
                        <a:lnTo>
                          <a:pt x="33" y="27"/>
                        </a:lnTo>
                        <a:lnTo>
                          <a:pt x="31" y="30"/>
                        </a:lnTo>
                        <a:lnTo>
                          <a:pt x="28" y="32"/>
                        </a:lnTo>
                        <a:lnTo>
                          <a:pt x="24" y="33"/>
                        </a:lnTo>
                        <a:lnTo>
                          <a:pt x="24" y="33"/>
                        </a:lnTo>
                        <a:close/>
                      </a:path>
                    </a:pathLst>
                  </a:custGeom>
                  <a:grp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sp>
                <p:nvSpPr>
                  <p:cNvPr id="56" name="Freeform 58">
                    <a:extLst>
                      <a:ext uri="{FF2B5EF4-FFF2-40B4-BE49-F238E27FC236}">
                        <a16:creationId xmlns="" xmlns:a16="http://schemas.microsoft.com/office/drawing/2014/main" id="{545B1761-450A-4DF4-A397-F7A7072FFFB3}"/>
                      </a:ext>
                    </a:extLst>
                  </p:cNvPr>
                  <p:cNvSpPr>
                    <a:spLocks/>
                  </p:cNvSpPr>
                  <p:nvPr/>
                </p:nvSpPr>
                <p:spPr bwMode="auto">
                  <a:xfrm>
                    <a:off x="2921000" y="3421063"/>
                    <a:ext cx="165100" cy="163513"/>
                  </a:xfrm>
                  <a:custGeom>
                    <a:avLst/>
                    <a:gdLst>
                      <a:gd name="T0" fmla="*/ 104 w 104"/>
                      <a:gd name="T1" fmla="*/ 14 h 103"/>
                      <a:gd name="T2" fmla="*/ 104 w 104"/>
                      <a:gd name="T3" fmla="*/ 0 h 103"/>
                      <a:gd name="T4" fmla="*/ 104 w 104"/>
                      <a:gd name="T5" fmla="*/ 0 h 103"/>
                      <a:gd name="T6" fmla="*/ 93 w 104"/>
                      <a:gd name="T7" fmla="*/ 0 h 103"/>
                      <a:gd name="T8" fmla="*/ 83 w 104"/>
                      <a:gd name="T9" fmla="*/ 2 h 103"/>
                      <a:gd name="T10" fmla="*/ 73 w 104"/>
                      <a:gd name="T11" fmla="*/ 4 h 103"/>
                      <a:gd name="T12" fmla="*/ 64 w 104"/>
                      <a:gd name="T13" fmla="*/ 7 h 103"/>
                      <a:gd name="T14" fmla="*/ 54 w 104"/>
                      <a:gd name="T15" fmla="*/ 11 h 103"/>
                      <a:gd name="T16" fmla="*/ 45 w 104"/>
                      <a:gd name="T17" fmla="*/ 17 h 103"/>
                      <a:gd name="T18" fmla="*/ 38 w 104"/>
                      <a:gd name="T19" fmla="*/ 23 h 103"/>
                      <a:gd name="T20" fmla="*/ 30 w 104"/>
                      <a:gd name="T21" fmla="*/ 30 h 103"/>
                      <a:gd name="T22" fmla="*/ 24 w 104"/>
                      <a:gd name="T23" fmla="*/ 37 h 103"/>
                      <a:gd name="T24" fmla="*/ 17 w 104"/>
                      <a:gd name="T25" fmla="*/ 45 h 103"/>
                      <a:gd name="T26" fmla="*/ 13 w 104"/>
                      <a:gd name="T27" fmla="*/ 54 h 103"/>
                      <a:gd name="T28" fmla="*/ 7 w 104"/>
                      <a:gd name="T29" fmla="*/ 62 h 103"/>
                      <a:gd name="T30" fmla="*/ 4 w 104"/>
                      <a:gd name="T31" fmla="*/ 72 h 103"/>
                      <a:gd name="T32" fmla="*/ 2 w 104"/>
                      <a:gd name="T33" fmla="*/ 82 h 103"/>
                      <a:gd name="T34" fmla="*/ 0 w 104"/>
                      <a:gd name="T35" fmla="*/ 92 h 103"/>
                      <a:gd name="T36" fmla="*/ 0 w 104"/>
                      <a:gd name="T37" fmla="*/ 103 h 103"/>
                      <a:gd name="T38" fmla="*/ 14 w 104"/>
                      <a:gd name="T39" fmla="*/ 103 h 103"/>
                      <a:gd name="T40" fmla="*/ 14 w 104"/>
                      <a:gd name="T41" fmla="*/ 103 h 103"/>
                      <a:gd name="T42" fmla="*/ 14 w 104"/>
                      <a:gd name="T43" fmla="*/ 94 h 103"/>
                      <a:gd name="T44" fmla="*/ 16 w 104"/>
                      <a:gd name="T45" fmla="*/ 85 h 103"/>
                      <a:gd name="T46" fmla="*/ 18 w 104"/>
                      <a:gd name="T47" fmla="*/ 76 h 103"/>
                      <a:gd name="T48" fmla="*/ 21 w 104"/>
                      <a:gd name="T49" fmla="*/ 68 h 103"/>
                      <a:gd name="T50" fmla="*/ 25 w 104"/>
                      <a:gd name="T51" fmla="*/ 60 h 103"/>
                      <a:gd name="T52" fmla="*/ 29 w 104"/>
                      <a:gd name="T53" fmla="*/ 53 h 103"/>
                      <a:gd name="T54" fmla="*/ 34 w 104"/>
                      <a:gd name="T55" fmla="*/ 46 h 103"/>
                      <a:gd name="T56" fmla="*/ 40 w 104"/>
                      <a:gd name="T57" fmla="*/ 40 h 103"/>
                      <a:gd name="T58" fmla="*/ 46 w 104"/>
                      <a:gd name="T59" fmla="*/ 34 h 103"/>
                      <a:gd name="T60" fmla="*/ 54 w 104"/>
                      <a:gd name="T61" fmla="*/ 29 h 103"/>
                      <a:gd name="T62" fmla="*/ 61 w 104"/>
                      <a:gd name="T63" fmla="*/ 24 h 103"/>
                      <a:gd name="T64" fmla="*/ 69 w 104"/>
                      <a:gd name="T65" fmla="*/ 20 h 103"/>
                      <a:gd name="T66" fmla="*/ 77 w 104"/>
                      <a:gd name="T67" fmla="*/ 17 h 103"/>
                      <a:gd name="T68" fmla="*/ 85 w 104"/>
                      <a:gd name="T69" fmla="*/ 15 h 103"/>
                      <a:gd name="T70" fmla="*/ 95 w 104"/>
                      <a:gd name="T71" fmla="*/ 14 h 103"/>
                      <a:gd name="T72" fmla="*/ 104 w 104"/>
                      <a:gd name="T73" fmla="*/ 14 h 103"/>
                      <a:gd name="T74" fmla="*/ 104 w 104"/>
                      <a:gd name="T75" fmla="*/ 1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4" h="103">
                        <a:moveTo>
                          <a:pt x="104" y="14"/>
                        </a:moveTo>
                        <a:lnTo>
                          <a:pt x="104" y="0"/>
                        </a:lnTo>
                        <a:lnTo>
                          <a:pt x="104" y="0"/>
                        </a:lnTo>
                        <a:lnTo>
                          <a:pt x="93" y="0"/>
                        </a:lnTo>
                        <a:lnTo>
                          <a:pt x="83" y="2"/>
                        </a:lnTo>
                        <a:lnTo>
                          <a:pt x="73" y="4"/>
                        </a:lnTo>
                        <a:lnTo>
                          <a:pt x="64" y="7"/>
                        </a:lnTo>
                        <a:lnTo>
                          <a:pt x="54" y="11"/>
                        </a:lnTo>
                        <a:lnTo>
                          <a:pt x="45" y="17"/>
                        </a:lnTo>
                        <a:lnTo>
                          <a:pt x="38" y="23"/>
                        </a:lnTo>
                        <a:lnTo>
                          <a:pt x="30" y="30"/>
                        </a:lnTo>
                        <a:lnTo>
                          <a:pt x="24" y="37"/>
                        </a:lnTo>
                        <a:lnTo>
                          <a:pt x="17" y="45"/>
                        </a:lnTo>
                        <a:lnTo>
                          <a:pt x="13" y="54"/>
                        </a:lnTo>
                        <a:lnTo>
                          <a:pt x="7" y="62"/>
                        </a:lnTo>
                        <a:lnTo>
                          <a:pt x="4" y="72"/>
                        </a:lnTo>
                        <a:lnTo>
                          <a:pt x="2" y="82"/>
                        </a:lnTo>
                        <a:lnTo>
                          <a:pt x="0" y="92"/>
                        </a:lnTo>
                        <a:lnTo>
                          <a:pt x="0" y="103"/>
                        </a:lnTo>
                        <a:lnTo>
                          <a:pt x="14" y="103"/>
                        </a:lnTo>
                        <a:lnTo>
                          <a:pt x="14" y="103"/>
                        </a:lnTo>
                        <a:lnTo>
                          <a:pt x="14" y="94"/>
                        </a:lnTo>
                        <a:lnTo>
                          <a:pt x="16" y="85"/>
                        </a:lnTo>
                        <a:lnTo>
                          <a:pt x="18" y="76"/>
                        </a:lnTo>
                        <a:lnTo>
                          <a:pt x="21" y="68"/>
                        </a:lnTo>
                        <a:lnTo>
                          <a:pt x="25" y="60"/>
                        </a:lnTo>
                        <a:lnTo>
                          <a:pt x="29" y="53"/>
                        </a:lnTo>
                        <a:lnTo>
                          <a:pt x="34" y="46"/>
                        </a:lnTo>
                        <a:lnTo>
                          <a:pt x="40" y="40"/>
                        </a:lnTo>
                        <a:lnTo>
                          <a:pt x="46" y="34"/>
                        </a:lnTo>
                        <a:lnTo>
                          <a:pt x="54" y="29"/>
                        </a:lnTo>
                        <a:lnTo>
                          <a:pt x="61" y="24"/>
                        </a:lnTo>
                        <a:lnTo>
                          <a:pt x="69" y="20"/>
                        </a:lnTo>
                        <a:lnTo>
                          <a:pt x="77" y="17"/>
                        </a:lnTo>
                        <a:lnTo>
                          <a:pt x="85" y="15"/>
                        </a:lnTo>
                        <a:lnTo>
                          <a:pt x="95" y="14"/>
                        </a:lnTo>
                        <a:lnTo>
                          <a:pt x="104" y="14"/>
                        </a:lnTo>
                        <a:lnTo>
                          <a:pt x="104" y="14"/>
                        </a:lnTo>
                        <a:close/>
                      </a:path>
                    </a:pathLst>
                  </a:custGeom>
                  <a:grp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a:solidFill>
                        <a:schemeClr val="lt1"/>
                      </a:solidFill>
                    </a:endParaRPr>
                  </a:p>
                </p:txBody>
              </p:sp>
            </p:grpSp>
          </p:grpSp>
        </p:grpSp>
        <p:sp>
          <p:nvSpPr>
            <p:cNvPr id="39" name="Arc 6">
              <a:extLst>
                <a:ext uri="{FF2B5EF4-FFF2-40B4-BE49-F238E27FC236}">
                  <a16:creationId xmlns="" xmlns:a16="http://schemas.microsoft.com/office/drawing/2014/main" id="{0088CF18-CE84-4BE5-BF8F-8D29BC667094}"/>
                </a:ext>
              </a:extLst>
            </p:cNvPr>
            <p:cNvSpPr/>
            <p:nvPr/>
          </p:nvSpPr>
          <p:spPr>
            <a:xfrm rot="5400000" flipV="1">
              <a:off x="2521170" y="1692518"/>
              <a:ext cx="4022239" cy="4022239"/>
            </a:xfrm>
            <a:prstGeom prst="arc">
              <a:avLst>
                <a:gd name="adj1" fmla="val 3564696"/>
                <a:gd name="adj2" fmla="val 4722046"/>
              </a:avLst>
            </a:prstGeom>
            <a:noFill/>
            <a:ln w="12700">
              <a:gradFill flip="none" rotWithShape="1">
                <a:gsLst>
                  <a:gs pos="0">
                    <a:schemeClr val="accent3"/>
                  </a:gs>
                  <a:gs pos="100000">
                    <a:schemeClr val="accent3">
                      <a:lumMod val="60000"/>
                      <a:lumOff val="40000"/>
                    </a:schemeClr>
                  </a:gs>
                </a:gsLst>
                <a:lin ang="0" scaled="1"/>
                <a:tileRect/>
              </a:gradFill>
              <a:headEnd type="oval"/>
              <a:tailEnd type="ova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lt1"/>
                </a:solidFill>
              </a:endParaRPr>
            </a:p>
          </p:txBody>
        </p:sp>
        <p:sp>
          <p:nvSpPr>
            <p:cNvPr id="40" name="Arc 6">
              <a:extLst>
                <a:ext uri="{FF2B5EF4-FFF2-40B4-BE49-F238E27FC236}">
                  <a16:creationId xmlns="" xmlns:a16="http://schemas.microsoft.com/office/drawing/2014/main" id="{FC1057B9-C3C6-4C40-B8B3-7B6E77260E7E}"/>
                </a:ext>
              </a:extLst>
            </p:cNvPr>
            <p:cNvSpPr/>
            <p:nvPr/>
          </p:nvSpPr>
          <p:spPr>
            <a:xfrm rot="5400000" flipV="1">
              <a:off x="2521170" y="1692518"/>
              <a:ext cx="4022239" cy="4022239"/>
            </a:xfrm>
            <a:prstGeom prst="arc">
              <a:avLst>
                <a:gd name="adj1" fmla="val 432948"/>
                <a:gd name="adj2" fmla="val 2146174"/>
              </a:avLst>
            </a:prstGeom>
            <a:noFill/>
            <a:ln w="12700">
              <a:gradFill flip="none" rotWithShape="1">
                <a:gsLst>
                  <a:gs pos="0">
                    <a:schemeClr val="accent3"/>
                  </a:gs>
                  <a:gs pos="100000">
                    <a:schemeClr val="accent3">
                      <a:lumMod val="60000"/>
                      <a:lumOff val="40000"/>
                    </a:schemeClr>
                  </a:gs>
                </a:gsLst>
                <a:lin ang="0" scaled="1"/>
                <a:tileRect/>
              </a:gradFill>
              <a:headEnd type="oval"/>
              <a:tailEnd type="ova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lt1"/>
                </a:solidFill>
              </a:endParaRPr>
            </a:p>
          </p:txBody>
        </p:sp>
        <p:sp>
          <p:nvSpPr>
            <p:cNvPr id="41" name="Arc 6">
              <a:extLst>
                <a:ext uri="{FF2B5EF4-FFF2-40B4-BE49-F238E27FC236}">
                  <a16:creationId xmlns="" xmlns:a16="http://schemas.microsoft.com/office/drawing/2014/main" id="{3860D7C0-EA02-4EE1-B06F-A9010E3CDA0B}"/>
                </a:ext>
              </a:extLst>
            </p:cNvPr>
            <p:cNvSpPr/>
            <p:nvPr/>
          </p:nvSpPr>
          <p:spPr>
            <a:xfrm rot="5400000" flipV="1">
              <a:off x="2521170" y="1692518"/>
              <a:ext cx="4022239" cy="4022239"/>
            </a:xfrm>
            <a:prstGeom prst="arc">
              <a:avLst>
                <a:gd name="adj1" fmla="val 6008777"/>
                <a:gd name="adj2" fmla="val 7265912"/>
              </a:avLst>
            </a:prstGeom>
            <a:noFill/>
            <a:ln w="12700">
              <a:gradFill flip="none" rotWithShape="1">
                <a:gsLst>
                  <a:gs pos="0">
                    <a:schemeClr val="accent3"/>
                  </a:gs>
                  <a:gs pos="100000">
                    <a:schemeClr val="accent3">
                      <a:lumMod val="60000"/>
                      <a:lumOff val="40000"/>
                    </a:schemeClr>
                  </a:gs>
                </a:gsLst>
                <a:lin ang="0" scaled="1"/>
                <a:tileRect/>
              </a:gradFill>
              <a:headEnd type="oval"/>
              <a:tailEnd type="ova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lt1"/>
                </a:solidFill>
              </a:endParaRPr>
            </a:p>
          </p:txBody>
        </p:sp>
      </p:grpSp>
    </p:spTree>
    <p:extLst>
      <p:ext uri="{BB962C8B-B14F-4D97-AF65-F5344CB8AC3E}">
        <p14:creationId xmlns:p14="http://schemas.microsoft.com/office/powerpoint/2010/main" val="890848333"/>
      </p:ext>
    </p:extLst>
  </p:cSld>
  <p:clrMapOvr>
    <a:masterClrMapping/>
  </p:clrMapOvr>
  <mc:AlternateContent xmlns:mc="http://schemas.openxmlformats.org/markup-compatibility/2006" xmlns:p14="http://schemas.microsoft.com/office/powerpoint/2010/main">
    <mc:Choice Requires="p14">
      <p:transition spd="slow" p14:dur="1500" advTm="4500">
        <p:random/>
      </p:transition>
    </mc:Choice>
    <mc:Fallback xmlns="">
      <p:transition spd="slow" advTm="45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wipe(up)">
                                          <p:cBhvr>
                                            <p:cTn id="13" dur="500"/>
                                            <p:tgtEl>
                                              <p:spTgt spid="37"/>
                                            </p:tgtEl>
                                          </p:cBhvr>
                                        </p:animEffect>
                                      </p:childTnLst>
                                    </p:cTn>
                                  </p:par>
                                </p:childTnLst>
                              </p:cTn>
                            </p:par>
                            <p:par>
                              <p:cTn id="14" fill="hold">
                                <p:stCondLst>
                                  <p:cond delay="1000"/>
                                </p:stCondLst>
                                <p:childTnLst>
                                  <p:par>
                                    <p:cTn id="15" presetID="2" presetClass="entr" presetSubtype="2" fill="hold" nodeType="afterEffect" p14:presetBounceEnd="54000">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14:bounceEnd="54000">
                                          <p:cBhvr additive="base">
                                            <p:cTn id="17" dur="1000" fill="hold"/>
                                            <p:tgtEl>
                                              <p:spTgt spid="28"/>
                                            </p:tgtEl>
                                            <p:attrNameLst>
                                              <p:attrName>ppt_x</p:attrName>
                                            </p:attrNameLst>
                                          </p:cBhvr>
                                          <p:tavLst>
                                            <p:tav tm="0">
                                              <p:val>
                                                <p:strVal val="1+#ppt_w/2"/>
                                              </p:val>
                                            </p:tav>
                                            <p:tav tm="100000">
                                              <p:val>
                                                <p:strVal val="#ppt_x"/>
                                              </p:val>
                                            </p:tav>
                                          </p:tavLst>
                                        </p:anim>
                                        <p:anim calcmode="lin" valueType="num" p14:bounceEnd="54000">
                                          <p:cBhvr additive="base">
                                            <p:cTn id="18" dur="1000" fill="hold"/>
                                            <p:tgtEl>
                                              <p:spTgt spid="28"/>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2" presetClass="entr" presetSubtype="2" fill="hold" nodeType="afterEffect" p14:presetBounceEnd="54000">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14:bounceEnd="54000">
                                          <p:cBhvr additive="base">
                                            <p:cTn id="22" dur="1000" fill="hold"/>
                                            <p:tgtEl>
                                              <p:spTgt spid="34"/>
                                            </p:tgtEl>
                                            <p:attrNameLst>
                                              <p:attrName>ppt_x</p:attrName>
                                            </p:attrNameLst>
                                          </p:cBhvr>
                                          <p:tavLst>
                                            <p:tav tm="0">
                                              <p:val>
                                                <p:strVal val="1+#ppt_w/2"/>
                                              </p:val>
                                            </p:tav>
                                            <p:tav tm="100000">
                                              <p:val>
                                                <p:strVal val="#ppt_x"/>
                                              </p:val>
                                            </p:tav>
                                          </p:tavLst>
                                        </p:anim>
                                        <p:anim calcmode="lin" valueType="num" p14:bounceEnd="54000">
                                          <p:cBhvr additive="base">
                                            <p:cTn id="23" dur="1000" fill="hold"/>
                                            <p:tgtEl>
                                              <p:spTgt spid="34"/>
                                            </p:tgtEl>
                                            <p:attrNameLst>
                                              <p:attrName>ppt_y</p:attrName>
                                            </p:attrNameLst>
                                          </p:cBhvr>
                                          <p:tavLst>
                                            <p:tav tm="0">
                                              <p:val>
                                                <p:strVal val="#ppt_y"/>
                                              </p:val>
                                            </p:tav>
                                            <p:tav tm="100000">
                                              <p:val>
                                                <p:strVal val="#ppt_y"/>
                                              </p:val>
                                            </p:tav>
                                          </p:tavLst>
                                        </p:anim>
                                      </p:childTnLst>
                                    </p:cTn>
                                  </p:par>
                                </p:childTnLst>
                              </p:cTn>
                            </p:par>
                            <p:par>
                              <p:cTn id="24" fill="hold">
                                <p:stCondLst>
                                  <p:cond delay="3000"/>
                                </p:stCondLst>
                                <p:childTnLst>
                                  <p:par>
                                    <p:cTn id="25" presetID="2" presetClass="entr" presetSubtype="2" fill="hold" nodeType="afterEffect" p14:presetBounceEnd="54000">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14:bounceEnd="54000">
                                          <p:cBhvr additive="base">
                                            <p:cTn id="27" dur="1000" fill="hold"/>
                                            <p:tgtEl>
                                              <p:spTgt spid="31"/>
                                            </p:tgtEl>
                                            <p:attrNameLst>
                                              <p:attrName>ppt_x</p:attrName>
                                            </p:attrNameLst>
                                          </p:cBhvr>
                                          <p:tavLst>
                                            <p:tav tm="0">
                                              <p:val>
                                                <p:strVal val="1+#ppt_w/2"/>
                                              </p:val>
                                            </p:tav>
                                            <p:tav tm="100000">
                                              <p:val>
                                                <p:strVal val="#ppt_x"/>
                                              </p:val>
                                            </p:tav>
                                          </p:tavLst>
                                        </p:anim>
                                        <p:anim calcmode="lin" valueType="num" p14:bounceEnd="54000">
                                          <p:cBhvr additive="base">
                                            <p:cTn id="28" dur="10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wipe(up)">
                                          <p:cBhvr>
                                            <p:cTn id="13" dur="500"/>
                                            <p:tgtEl>
                                              <p:spTgt spid="37"/>
                                            </p:tgtEl>
                                          </p:cBhvr>
                                        </p:animEffect>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additive="base">
                                            <p:cTn id="17" dur="1000" fill="hold"/>
                                            <p:tgtEl>
                                              <p:spTgt spid="28"/>
                                            </p:tgtEl>
                                            <p:attrNameLst>
                                              <p:attrName>ppt_x</p:attrName>
                                            </p:attrNameLst>
                                          </p:cBhvr>
                                          <p:tavLst>
                                            <p:tav tm="0">
                                              <p:val>
                                                <p:strVal val="1+#ppt_w/2"/>
                                              </p:val>
                                            </p:tav>
                                            <p:tav tm="100000">
                                              <p:val>
                                                <p:strVal val="#ppt_x"/>
                                              </p:val>
                                            </p:tav>
                                          </p:tavLst>
                                        </p:anim>
                                        <p:anim calcmode="lin" valueType="num">
                                          <p:cBhvr additive="base">
                                            <p:cTn id="18" dur="1000" fill="hold"/>
                                            <p:tgtEl>
                                              <p:spTgt spid="28"/>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2" presetClass="entr" presetSubtype="2" fill="hold" nodeType="after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additive="base">
                                            <p:cTn id="22" dur="1000" fill="hold"/>
                                            <p:tgtEl>
                                              <p:spTgt spid="34"/>
                                            </p:tgtEl>
                                            <p:attrNameLst>
                                              <p:attrName>ppt_x</p:attrName>
                                            </p:attrNameLst>
                                          </p:cBhvr>
                                          <p:tavLst>
                                            <p:tav tm="0">
                                              <p:val>
                                                <p:strVal val="1+#ppt_w/2"/>
                                              </p:val>
                                            </p:tav>
                                            <p:tav tm="100000">
                                              <p:val>
                                                <p:strVal val="#ppt_x"/>
                                              </p:val>
                                            </p:tav>
                                          </p:tavLst>
                                        </p:anim>
                                        <p:anim calcmode="lin" valueType="num">
                                          <p:cBhvr additive="base">
                                            <p:cTn id="23" dur="1000" fill="hold"/>
                                            <p:tgtEl>
                                              <p:spTgt spid="34"/>
                                            </p:tgtEl>
                                            <p:attrNameLst>
                                              <p:attrName>ppt_y</p:attrName>
                                            </p:attrNameLst>
                                          </p:cBhvr>
                                          <p:tavLst>
                                            <p:tav tm="0">
                                              <p:val>
                                                <p:strVal val="#ppt_y"/>
                                              </p:val>
                                            </p:tav>
                                            <p:tav tm="100000">
                                              <p:val>
                                                <p:strVal val="#ppt_y"/>
                                              </p:val>
                                            </p:tav>
                                          </p:tavLst>
                                        </p:anim>
                                      </p:childTnLst>
                                    </p:cTn>
                                  </p:par>
                                </p:childTnLst>
                              </p:cTn>
                            </p:par>
                            <p:par>
                              <p:cTn id="24" fill="hold">
                                <p:stCondLst>
                                  <p:cond delay="3000"/>
                                </p:stCondLst>
                                <p:childTnLst>
                                  <p:par>
                                    <p:cTn id="25" presetID="2" presetClass="entr" presetSubtype="2" fill="hold" nodeType="after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additive="base">
                                            <p:cTn id="27" dur="1000" fill="hold"/>
                                            <p:tgtEl>
                                              <p:spTgt spid="31"/>
                                            </p:tgtEl>
                                            <p:attrNameLst>
                                              <p:attrName>ppt_x</p:attrName>
                                            </p:attrNameLst>
                                          </p:cBhvr>
                                          <p:tavLst>
                                            <p:tav tm="0">
                                              <p:val>
                                                <p:strVal val="1+#ppt_w/2"/>
                                              </p:val>
                                            </p:tav>
                                            <p:tav tm="100000">
                                              <p:val>
                                                <p:strVal val="#ppt_x"/>
                                              </p:val>
                                            </p:tav>
                                          </p:tavLst>
                                        </p:anim>
                                        <p:anim calcmode="lin" valueType="num">
                                          <p:cBhvr additive="base">
                                            <p:cTn id="28" dur="10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D695A36F-65DE-4BA0-B27D-38DF64854EAF}"/>
              </a:ext>
            </a:extLst>
          </p:cNvPr>
          <p:cNvGrpSpPr/>
          <p:nvPr/>
        </p:nvGrpSpPr>
        <p:grpSpPr>
          <a:xfrm>
            <a:off x="3613427" y="282265"/>
            <a:ext cx="4965147" cy="609273"/>
            <a:chOff x="3613427" y="282265"/>
            <a:chExt cx="4965147" cy="609273"/>
          </a:xfrm>
        </p:grpSpPr>
        <p:pic>
          <p:nvPicPr>
            <p:cNvPr id="3" name="图片 2">
              <a:extLst>
                <a:ext uri="{FF2B5EF4-FFF2-40B4-BE49-F238E27FC236}">
                  <a16:creationId xmlns="" xmlns:a16="http://schemas.microsoft.com/office/drawing/2014/main" id="{4312625C-EC29-4849-86F1-F33EAD8EA861}"/>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flipV="1">
              <a:off x="3737908" y="282265"/>
              <a:ext cx="4716185" cy="609273"/>
            </a:xfrm>
            <a:prstGeom prst="rect">
              <a:avLst/>
            </a:prstGeom>
          </p:spPr>
        </p:pic>
        <p:sp>
          <p:nvSpPr>
            <p:cNvPr id="4" name="文本框 3">
              <a:extLst>
                <a:ext uri="{FF2B5EF4-FFF2-40B4-BE49-F238E27FC236}">
                  <a16:creationId xmlns="" xmlns:a16="http://schemas.microsoft.com/office/drawing/2014/main" id="{E00C5390-4740-4143-A265-94D6739F671B}"/>
                </a:ext>
              </a:extLst>
            </p:cNvPr>
            <p:cNvSpPr txBox="1"/>
            <p:nvPr/>
          </p:nvSpPr>
          <p:spPr>
            <a:xfrm>
              <a:off x="3613427" y="356888"/>
              <a:ext cx="4965147" cy="461665"/>
            </a:xfrm>
            <a:prstGeom prst="rect">
              <a:avLst/>
            </a:prstGeom>
            <a:noFill/>
            <a:effectLst>
              <a:outerShdw blurRad="50800" dist="38100" dir="8100000" algn="tr" rotWithShape="0">
                <a:prstClr val="black">
                  <a:alpha val="40000"/>
                </a:prstClr>
              </a:outerShdw>
            </a:effectLst>
          </p:spPr>
          <p:txBody>
            <a:bodyPr wrap="square" rtlCol="0">
              <a:spAutoFit/>
            </a:bodyPr>
            <a:lstStyle/>
            <a:p>
              <a:pPr algn="ctr"/>
              <a:r>
                <a:rPr lang="zh-CN" altLang="en-US" sz="2400" b="1" dirty="0">
                  <a:solidFill>
                    <a:schemeClr val="bg1"/>
                  </a:solidFill>
                  <a:latin typeface="思源黑体 CN Bold" panose="020B0800000000000000" pitchFamily="34" charset="-122"/>
                  <a:ea typeface="思源黑体 CN Bold" panose="020B0800000000000000" pitchFamily="34" charset="-122"/>
                </a:rPr>
                <a:t>“互联网＋”改变传统金融格局</a:t>
              </a:r>
            </a:p>
          </p:txBody>
        </p:sp>
      </p:grpSp>
      <p:grpSp>
        <p:nvGrpSpPr>
          <p:cNvPr id="30" name="组合 29">
            <a:extLst>
              <a:ext uri="{FF2B5EF4-FFF2-40B4-BE49-F238E27FC236}">
                <a16:creationId xmlns="" xmlns:a16="http://schemas.microsoft.com/office/drawing/2014/main" id="{943702CE-E00A-49E5-848B-1C84EF94DA52}"/>
              </a:ext>
            </a:extLst>
          </p:cNvPr>
          <p:cNvGrpSpPr/>
          <p:nvPr/>
        </p:nvGrpSpPr>
        <p:grpSpPr>
          <a:xfrm>
            <a:off x="461797" y="1455652"/>
            <a:ext cx="3014398" cy="2071914"/>
            <a:chOff x="403153" y="1628835"/>
            <a:chExt cx="3131686" cy="2152530"/>
          </a:xfrm>
        </p:grpSpPr>
        <p:pic>
          <p:nvPicPr>
            <p:cNvPr id="11" name="图片 10" descr="abc3ba0c1e14eca4c872fcad9e85cb05">
              <a:extLst>
                <a:ext uri="{FF2B5EF4-FFF2-40B4-BE49-F238E27FC236}">
                  <a16:creationId xmlns="" xmlns:a16="http://schemas.microsoft.com/office/drawing/2014/main" id="{5FD274D8-D835-4B9D-9A79-6747FA8AF8B9}"/>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13648" t="24297" r="13835" b="25858"/>
            <a:stretch/>
          </p:blipFill>
          <p:spPr>
            <a:xfrm rot="10800000">
              <a:off x="403153" y="1628835"/>
              <a:ext cx="3131686" cy="2152530"/>
            </a:xfrm>
            <a:prstGeom prst="rect">
              <a:avLst/>
            </a:prstGeom>
          </p:spPr>
        </p:pic>
        <p:pic>
          <p:nvPicPr>
            <p:cNvPr id="23" name="PA-object 5">
              <a:extLst>
                <a:ext uri="{FF2B5EF4-FFF2-40B4-BE49-F238E27FC236}">
                  <a16:creationId xmlns="" xmlns:a16="http://schemas.microsoft.com/office/drawing/2014/main" id="{EA222813-1D54-4CC3-872B-1EF38BF8E20E}"/>
                </a:ext>
              </a:extLst>
            </p:cNvPr>
            <p:cNvPicPr>
              <a:picLocks/>
            </p:cNvPicPr>
            <p:nvPr>
              <p:custDataLst>
                <p:tags r:id="rId5"/>
              </p:custDataLst>
            </p:nvPr>
          </p:nvPicPr>
          <p:blipFill>
            <a:blip r:embed="rId10">
              <a:extLst>
                <a:ext uri="{28A0092B-C50C-407E-A947-70E740481C1C}">
                  <a14:useLocalDpi xmlns:a14="http://schemas.microsoft.com/office/drawing/2010/main"/>
                </a:ext>
              </a:extLst>
            </a:blip>
            <a:stretch>
              <a:fillRect/>
            </a:stretch>
          </p:blipFill>
          <p:spPr>
            <a:xfrm>
              <a:off x="1058020" y="2043056"/>
              <a:ext cx="1802902" cy="1273622"/>
            </a:xfrm>
            <a:prstGeom prst="roundRect">
              <a:avLst>
                <a:gd name="adj" fmla="val 15145"/>
              </a:avLst>
            </a:prstGeom>
          </p:spPr>
        </p:pic>
      </p:grpSp>
      <p:grpSp>
        <p:nvGrpSpPr>
          <p:cNvPr id="33" name="组合 32">
            <a:extLst>
              <a:ext uri="{FF2B5EF4-FFF2-40B4-BE49-F238E27FC236}">
                <a16:creationId xmlns="" xmlns:a16="http://schemas.microsoft.com/office/drawing/2014/main" id="{6D095F4B-DB65-4034-B0C6-F6BF1AB56418}"/>
              </a:ext>
            </a:extLst>
          </p:cNvPr>
          <p:cNvGrpSpPr/>
          <p:nvPr/>
        </p:nvGrpSpPr>
        <p:grpSpPr>
          <a:xfrm>
            <a:off x="8779868" y="1455652"/>
            <a:ext cx="3014398" cy="2071914"/>
            <a:chOff x="8721224" y="4074071"/>
            <a:chExt cx="3131686" cy="2152530"/>
          </a:xfrm>
        </p:grpSpPr>
        <p:pic>
          <p:nvPicPr>
            <p:cNvPr id="21" name="图片 20" descr="abc3ba0c1e14eca4c872fcad9e85cb05">
              <a:extLst>
                <a:ext uri="{FF2B5EF4-FFF2-40B4-BE49-F238E27FC236}">
                  <a16:creationId xmlns="" xmlns:a16="http://schemas.microsoft.com/office/drawing/2014/main" id="{609A8D34-F89D-49E8-8BA3-097A651CD24E}"/>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13648" t="24297" r="13835" b="25858"/>
            <a:stretch/>
          </p:blipFill>
          <p:spPr>
            <a:xfrm rot="10800000">
              <a:off x="8721224" y="4074071"/>
              <a:ext cx="3131686" cy="2152530"/>
            </a:xfrm>
            <a:prstGeom prst="rect">
              <a:avLst/>
            </a:prstGeom>
          </p:spPr>
        </p:pic>
        <p:pic>
          <p:nvPicPr>
            <p:cNvPr id="29" name="PA-object 14">
              <a:extLst>
                <a:ext uri="{FF2B5EF4-FFF2-40B4-BE49-F238E27FC236}">
                  <a16:creationId xmlns="" xmlns:a16="http://schemas.microsoft.com/office/drawing/2014/main" id="{31C7272C-38AD-4ACF-A834-EE220E7E85C9}"/>
                </a:ext>
              </a:extLst>
            </p:cNvPr>
            <p:cNvPicPr>
              <a:picLocks/>
            </p:cNvPicPr>
            <p:nvPr>
              <p:custDataLst>
                <p:tags r:id="rId4"/>
              </p:custDataLst>
            </p:nvPr>
          </p:nvPicPr>
          <p:blipFill>
            <a:blip r:embed="rId11">
              <a:extLst>
                <a:ext uri="{28A0092B-C50C-407E-A947-70E740481C1C}">
                  <a14:useLocalDpi xmlns:a14="http://schemas.microsoft.com/office/drawing/2010/main"/>
                </a:ext>
              </a:extLst>
            </a:blip>
            <a:stretch>
              <a:fillRect/>
            </a:stretch>
          </p:blipFill>
          <p:spPr>
            <a:xfrm>
              <a:off x="9372600" y="4474287"/>
              <a:ext cx="1809750" cy="1285957"/>
            </a:xfrm>
            <a:prstGeom prst="roundRect">
              <a:avLst/>
            </a:prstGeom>
          </p:spPr>
        </p:pic>
      </p:grpSp>
      <p:grpSp>
        <p:nvGrpSpPr>
          <p:cNvPr id="32" name="组合 31">
            <a:extLst>
              <a:ext uri="{FF2B5EF4-FFF2-40B4-BE49-F238E27FC236}">
                <a16:creationId xmlns="" xmlns:a16="http://schemas.microsoft.com/office/drawing/2014/main" id="{0DA9B361-B464-49D8-BF57-2DC29517D86C}"/>
              </a:ext>
            </a:extLst>
          </p:cNvPr>
          <p:cNvGrpSpPr/>
          <p:nvPr/>
        </p:nvGrpSpPr>
        <p:grpSpPr>
          <a:xfrm>
            <a:off x="6007177" y="1455652"/>
            <a:ext cx="3014398" cy="2071914"/>
            <a:chOff x="5948533" y="1652669"/>
            <a:chExt cx="3131686" cy="2152530"/>
          </a:xfrm>
        </p:grpSpPr>
        <p:pic>
          <p:nvPicPr>
            <p:cNvPr id="20" name="图片 19" descr="abc3ba0c1e14eca4c872fcad9e85cb05">
              <a:extLst>
                <a:ext uri="{FF2B5EF4-FFF2-40B4-BE49-F238E27FC236}">
                  <a16:creationId xmlns="" xmlns:a16="http://schemas.microsoft.com/office/drawing/2014/main" id="{4481F9F5-8527-4386-9611-B8235777E01F}"/>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13648" t="24297" r="13835" b="25858"/>
            <a:stretch/>
          </p:blipFill>
          <p:spPr>
            <a:xfrm rot="10800000">
              <a:off x="5948533" y="1652669"/>
              <a:ext cx="3131686" cy="2152530"/>
            </a:xfrm>
            <a:prstGeom prst="rect">
              <a:avLst/>
            </a:prstGeom>
          </p:spPr>
        </p:pic>
        <p:pic>
          <p:nvPicPr>
            <p:cNvPr id="27" name="PA-object 15">
              <a:extLst>
                <a:ext uri="{FF2B5EF4-FFF2-40B4-BE49-F238E27FC236}">
                  <a16:creationId xmlns="" xmlns:a16="http://schemas.microsoft.com/office/drawing/2014/main" id="{F94479C8-7DD4-4FF9-8EEC-135B909FBE1F}"/>
                </a:ext>
              </a:extLst>
            </p:cNvPr>
            <p:cNvPicPr>
              <a:picLocks/>
            </p:cNvPicPr>
            <p:nvPr>
              <p:custDataLst>
                <p:tags r:id="rId3"/>
              </p:custDataLst>
            </p:nvPr>
          </p:nvPicPr>
          <p:blipFill>
            <a:blip r:embed="rId12">
              <a:extLst>
                <a:ext uri="{28A0092B-C50C-407E-A947-70E740481C1C}">
                  <a14:useLocalDpi xmlns:a14="http://schemas.microsoft.com/office/drawing/2010/main"/>
                </a:ext>
              </a:extLst>
            </a:blip>
            <a:stretch>
              <a:fillRect/>
            </a:stretch>
          </p:blipFill>
          <p:spPr>
            <a:xfrm>
              <a:off x="6600825" y="2059781"/>
              <a:ext cx="1807369" cy="1280319"/>
            </a:xfrm>
            <a:prstGeom prst="roundRect">
              <a:avLst>
                <a:gd name="adj" fmla="val 16831"/>
              </a:avLst>
            </a:prstGeom>
          </p:spPr>
        </p:pic>
      </p:grpSp>
      <p:grpSp>
        <p:nvGrpSpPr>
          <p:cNvPr id="31" name="组合 30">
            <a:extLst>
              <a:ext uri="{FF2B5EF4-FFF2-40B4-BE49-F238E27FC236}">
                <a16:creationId xmlns="" xmlns:a16="http://schemas.microsoft.com/office/drawing/2014/main" id="{7FD38166-D797-453B-9457-F3A498C783CC}"/>
              </a:ext>
            </a:extLst>
          </p:cNvPr>
          <p:cNvGrpSpPr/>
          <p:nvPr/>
        </p:nvGrpSpPr>
        <p:grpSpPr>
          <a:xfrm>
            <a:off x="3234487" y="1455652"/>
            <a:ext cx="3014398" cy="2071914"/>
            <a:chOff x="3175843" y="3896365"/>
            <a:chExt cx="3131686" cy="2152530"/>
          </a:xfrm>
        </p:grpSpPr>
        <p:pic>
          <p:nvPicPr>
            <p:cNvPr id="19" name="图片 18" descr="abc3ba0c1e14eca4c872fcad9e85cb05">
              <a:extLst>
                <a:ext uri="{FF2B5EF4-FFF2-40B4-BE49-F238E27FC236}">
                  <a16:creationId xmlns="" xmlns:a16="http://schemas.microsoft.com/office/drawing/2014/main" id="{F3ABFD70-7249-44AA-A4E1-A35401CF732C}"/>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l="13648" t="24297" r="13835" b="25858"/>
            <a:stretch/>
          </p:blipFill>
          <p:spPr>
            <a:xfrm rot="10800000">
              <a:off x="3175843" y="3896365"/>
              <a:ext cx="3131686" cy="2152530"/>
            </a:xfrm>
            <a:prstGeom prst="rect">
              <a:avLst/>
            </a:prstGeom>
          </p:spPr>
        </p:pic>
        <p:pic>
          <p:nvPicPr>
            <p:cNvPr id="25" name="PA-object 9">
              <a:extLst>
                <a:ext uri="{FF2B5EF4-FFF2-40B4-BE49-F238E27FC236}">
                  <a16:creationId xmlns="" xmlns:a16="http://schemas.microsoft.com/office/drawing/2014/main" id="{0406B9A1-266E-4453-83DE-EF6C4228BAE9}"/>
                </a:ext>
              </a:extLst>
            </p:cNvPr>
            <p:cNvPicPr>
              <a:picLocks/>
            </p:cNvPicPr>
            <p:nvPr>
              <p:custDataLst>
                <p:tags r:id="rId2"/>
              </p:custDataLst>
            </p:nvPr>
          </p:nvPicPr>
          <p:blipFill>
            <a:blip r:embed="rId13">
              <a:extLst>
                <a:ext uri="{28A0092B-C50C-407E-A947-70E740481C1C}">
                  <a14:useLocalDpi xmlns:a14="http://schemas.microsoft.com/office/drawing/2010/main"/>
                </a:ext>
              </a:extLst>
            </a:blip>
            <a:stretch>
              <a:fillRect/>
            </a:stretch>
          </p:blipFill>
          <p:spPr>
            <a:xfrm>
              <a:off x="3841572" y="4320203"/>
              <a:ext cx="1775003" cy="1245572"/>
            </a:xfrm>
            <a:prstGeom prst="roundRect">
              <a:avLst>
                <a:gd name="adj" fmla="val 11759"/>
              </a:avLst>
            </a:prstGeom>
          </p:spPr>
        </p:pic>
      </p:grpSp>
      <p:sp>
        <p:nvSpPr>
          <p:cNvPr id="34" name="矩形 33">
            <a:extLst>
              <a:ext uri="{FF2B5EF4-FFF2-40B4-BE49-F238E27FC236}">
                <a16:creationId xmlns="" xmlns:a16="http://schemas.microsoft.com/office/drawing/2014/main" id="{677538A9-E0AB-4C2E-8CBD-C722AC7E9E79}"/>
              </a:ext>
            </a:extLst>
          </p:cNvPr>
          <p:cNvSpPr/>
          <p:nvPr/>
        </p:nvSpPr>
        <p:spPr>
          <a:xfrm>
            <a:off x="1251585" y="3527566"/>
            <a:ext cx="1415772" cy="379912"/>
          </a:xfrm>
          <a:prstGeom prst="rect">
            <a:avLst/>
          </a:prstGeom>
        </p:spPr>
        <p:txBody>
          <a:bodyPr wrap="none">
            <a:spAutoFit/>
          </a:bodyPr>
          <a:lstStyle/>
          <a:p>
            <a:pPr algn="ctr">
              <a:lnSpc>
                <a:spcPts val="2150"/>
              </a:lnSpc>
              <a:buFont typeface="Arial" panose="020B0604020202020204" pitchFamily="34" charset="0"/>
              <a:buNone/>
            </a:pPr>
            <a:r>
              <a:rPr lang="zh-CN" altLang="zh-CN" sz="2400" b="1" dirty="0">
                <a:solidFill>
                  <a:srgbClr val="FFFFFF"/>
                </a:solidFill>
                <a:latin typeface="黑体" panose="02010609060101010101" pitchFamily="49" charset="-122"/>
                <a:sym typeface="黑体" panose="02010609060101010101" pitchFamily="49" charset="-122"/>
              </a:rPr>
              <a:t>银行网点</a:t>
            </a:r>
            <a:endParaRPr lang="zh-CN" altLang="zh-CN" sz="2400" dirty="0">
              <a:solidFill>
                <a:srgbClr val="000000"/>
              </a:solidFill>
              <a:latin typeface="黑体" panose="02010609060101010101" pitchFamily="49" charset="-122"/>
              <a:sym typeface="黑体" panose="02010609060101010101" pitchFamily="49" charset="-122"/>
            </a:endParaRPr>
          </a:p>
        </p:txBody>
      </p:sp>
      <p:sp>
        <p:nvSpPr>
          <p:cNvPr id="35" name="矩形 34">
            <a:extLst>
              <a:ext uri="{FF2B5EF4-FFF2-40B4-BE49-F238E27FC236}">
                <a16:creationId xmlns="" xmlns:a16="http://schemas.microsoft.com/office/drawing/2014/main" id="{6E2CB62E-AB73-4F11-96D4-C08C6148B807}"/>
              </a:ext>
            </a:extLst>
          </p:cNvPr>
          <p:cNvSpPr/>
          <p:nvPr/>
        </p:nvSpPr>
        <p:spPr>
          <a:xfrm>
            <a:off x="3893026" y="3527566"/>
            <a:ext cx="1723549" cy="379912"/>
          </a:xfrm>
          <a:prstGeom prst="rect">
            <a:avLst/>
          </a:prstGeom>
        </p:spPr>
        <p:txBody>
          <a:bodyPr wrap="none">
            <a:spAutoFit/>
          </a:bodyPr>
          <a:lstStyle/>
          <a:p>
            <a:pPr algn="ctr">
              <a:lnSpc>
                <a:spcPts val="2150"/>
              </a:lnSpc>
            </a:pPr>
            <a:r>
              <a:rPr lang="zh-CN" altLang="zh-CN" sz="2400" b="1" dirty="0">
                <a:solidFill>
                  <a:srgbClr val="FFFFFF"/>
                </a:solidFill>
                <a:latin typeface="黑体" panose="02010609060101010101" pitchFamily="49" charset="-122"/>
                <a:sym typeface="黑体" panose="02010609060101010101" pitchFamily="49" charset="-122"/>
              </a:rPr>
              <a:t>银行信息化</a:t>
            </a:r>
          </a:p>
        </p:txBody>
      </p:sp>
      <p:sp>
        <p:nvSpPr>
          <p:cNvPr id="36" name="矩形 35">
            <a:extLst>
              <a:ext uri="{FF2B5EF4-FFF2-40B4-BE49-F238E27FC236}">
                <a16:creationId xmlns="" xmlns:a16="http://schemas.microsoft.com/office/drawing/2014/main" id="{E72BF4A3-B916-4D09-99C0-74614EBF0177}"/>
              </a:ext>
            </a:extLst>
          </p:cNvPr>
          <p:cNvSpPr/>
          <p:nvPr/>
        </p:nvSpPr>
        <p:spPr>
          <a:xfrm>
            <a:off x="6839543" y="3527566"/>
            <a:ext cx="1415773" cy="379912"/>
          </a:xfrm>
          <a:prstGeom prst="rect">
            <a:avLst/>
          </a:prstGeom>
        </p:spPr>
        <p:txBody>
          <a:bodyPr wrap="none">
            <a:spAutoFit/>
          </a:bodyPr>
          <a:lstStyle/>
          <a:p>
            <a:pPr algn="ctr">
              <a:lnSpc>
                <a:spcPts val="2150"/>
              </a:lnSpc>
            </a:pPr>
            <a:r>
              <a:rPr lang="zh-CN" altLang="zh-CN" sz="2400" b="1" dirty="0">
                <a:solidFill>
                  <a:srgbClr val="FFFFFF"/>
                </a:solidFill>
                <a:latin typeface="黑体" panose="02010609060101010101" pitchFamily="49" charset="-122"/>
                <a:sym typeface="黑体" panose="02010609060101010101" pitchFamily="49" charset="-122"/>
              </a:rPr>
              <a:t>移动支付</a:t>
            </a:r>
          </a:p>
        </p:txBody>
      </p:sp>
      <p:sp>
        <p:nvSpPr>
          <p:cNvPr id="37" name="矩形 36">
            <a:extLst>
              <a:ext uri="{FF2B5EF4-FFF2-40B4-BE49-F238E27FC236}">
                <a16:creationId xmlns="" xmlns:a16="http://schemas.microsoft.com/office/drawing/2014/main" id="{21A46716-4B71-4D83-85D8-421117BF6394}"/>
              </a:ext>
            </a:extLst>
          </p:cNvPr>
          <p:cNvSpPr/>
          <p:nvPr/>
        </p:nvSpPr>
        <p:spPr>
          <a:xfrm>
            <a:off x="9540506" y="3527566"/>
            <a:ext cx="1415772" cy="379912"/>
          </a:xfrm>
          <a:prstGeom prst="rect">
            <a:avLst/>
          </a:prstGeom>
        </p:spPr>
        <p:txBody>
          <a:bodyPr wrap="none">
            <a:spAutoFit/>
          </a:bodyPr>
          <a:lstStyle/>
          <a:p>
            <a:pPr algn="ctr">
              <a:lnSpc>
                <a:spcPts val="2150"/>
              </a:lnSpc>
            </a:pPr>
            <a:r>
              <a:rPr lang="zh-CN" altLang="zh-CN" sz="2400" b="1" dirty="0">
                <a:solidFill>
                  <a:srgbClr val="FFFFFF"/>
                </a:solidFill>
                <a:latin typeface="黑体" panose="02010609060101010101" pitchFamily="49" charset="-122"/>
                <a:sym typeface="黑体" panose="02010609060101010101" pitchFamily="49" charset="-122"/>
              </a:rPr>
              <a:t>人人银行</a:t>
            </a:r>
          </a:p>
        </p:txBody>
      </p:sp>
      <p:sp>
        <p:nvSpPr>
          <p:cNvPr id="39" name="矩形 38">
            <a:extLst>
              <a:ext uri="{FF2B5EF4-FFF2-40B4-BE49-F238E27FC236}">
                <a16:creationId xmlns="" xmlns:a16="http://schemas.microsoft.com/office/drawing/2014/main" id="{D92C8BBE-83C9-4B26-8098-82240D1EAB56}"/>
              </a:ext>
            </a:extLst>
          </p:cNvPr>
          <p:cNvSpPr/>
          <p:nvPr/>
        </p:nvSpPr>
        <p:spPr>
          <a:xfrm>
            <a:off x="1219788" y="4164665"/>
            <a:ext cx="9752425" cy="1710596"/>
          </a:xfrm>
          <a:prstGeom prst="rect">
            <a:avLst/>
          </a:prstGeom>
          <a:gradFill flip="none" rotWithShape="1">
            <a:gsLst>
              <a:gs pos="87000">
                <a:schemeClr val="accent3">
                  <a:alpha val="20000"/>
                </a:schemeClr>
              </a:gs>
              <a:gs pos="0">
                <a:schemeClr val="accent3">
                  <a:lumMod val="60000"/>
                  <a:lumOff val="40000"/>
                  <a:alpha val="25000"/>
                </a:schemeClr>
              </a:gs>
            </a:gsLst>
            <a:lin ang="10800000" scaled="1"/>
            <a:tileRect/>
          </a:gradFill>
        </p:spPr>
        <p:txBody>
          <a:bodyPr wrap="square">
            <a:spAutoFit/>
          </a:bodyPr>
          <a:lstStyle/>
          <a:p>
            <a:pPr marL="285750" indent="-285750">
              <a:lnSpc>
                <a:spcPct val="150000"/>
              </a:lnSpc>
              <a:buFont typeface="Arial" panose="020B0604020202020204" pitchFamily="34" charset="0"/>
              <a:buChar char="•"/>
            </a:pPr>
            <a:r>
              <a:rPr lang="zh-CN" altLang="en-US" spc="600" dirty="0">
                <a:solidFill>
                  <a:schemeClr val="bg1"/>
                </a:solidFill>
                <a:latin typeface="思源黑体 CN Bold" panose="020B0800000000000000" pitchFamily="34" charset="-122"/>
                <a:ea typeface="思源黑体 CN Bold" panose="020B0800000000000000" pitchFamily="34" charset="-122"/>
              </a:rPr>
              <a:t>互联网金融总体规模已达</a:t>
            </a:r>
            <a:r>
              <a:rPr lang="en-US" altLang="zh-CN" spc="600" dirty="0">
                <a:solidFill>
                  <a:schemeClr val="bg1"/>
                </a:solidFill>
                <a:latin typeface="思源黑体 CN Bold" panose="020B0800000000000000" pitchFamily="34" charset="-122"/>
                <a:ea typeface="思源黑体 CN Bold" panose="020B0800000000000000" pitchFamily="34" charset="-122"/>
              </a:rPr>
              <a:t>10</a:t>
            </a:r>
            <a:r>
              <a:rPr lang="zh-CN" altLang="en-US" spc="600" dirty="0">
                <a:solidFill>
                  <a:schemeClr val="bg1"/>
                </a:solidFill>
                <a:latin typeface="思源黑体 CN Bold" panose="020B0800000000000000" pitchFamily="34" charset="-122"/>
                <a:ea typeface="思源黑体 CN Bold" panose="020B0800000000000000" pitchFamily="34" charset="-122"/>
              </a:rPr>
              <a:t>万亿！</a:t>
            </a:r>
          </a:p>
          <a:p>
            <a:pPr marL="285750" indent="-285750">
              <a:lnSpc>
                <a:spcPct val="150000"/>
              </a:lnSpc>
              <a:buFont typeface="Arial" panose="020B0604020202020204" pitchFamily="34" charset="0"/>
              <a:buChar char="•"/>
            </a:pPr>
            <a:r>
              <a:rPr lang="zh-CN" altLang="en-US" spc="600" dirty="0">
                <a:solidFill>
                  <a:schemeClr val="bg1"/>
                </a:solidFill>
                <a:latin typeface="思源黑体 CN Bold" panose="020B0800000000000000" pitchFamily="34" charset="-122"/>
                <a:ea typeface="思源黑体 CN Bold" panose="020B0800000000000000" pitchFamily="34" charset="-122"/>
              </a:rPr>
              <a:t>第三方互联网支付</a:t>
            </a:r>
            <a:r>
              <a:rPr lang="en-US" altLang="zh-CN" spc="600" dirty="0">
                <a:solidFill>
                  <a:schemeClr val="bg1"/>
                </a:solidFill>
                <a:latin typeface="思源黑体 CN Bold" panose="020B0800000000000000" pitchFamily="34" charset="-122"/>
                <a:ea typeface="思源黑体 CN Bold" panose="020B0800000000000000" pitchFamily="34" charset="-122"/>
              </a:rPr>
              <a:t>80767</a:t>
            </a:r>
            <a:r>
              <a:rPr lang="zh-CN" altLang="en-US" spc="600" dirty="0">
                <a:solidFill>
                  <a:schemeClr val="bg1"/>
                </a:solidFill>
                <a:latin typeface="思源黑体 CN Bold" panose="020B0800000000000000" pitchFamily="34" charset="-122"/>
                <a:ea typeface="思源黑体 CN Bold" panose="020B0800000000000000" pitchFamily="34" charset="-122"/>
              </a:rPr>
              <a:t>亿元，同比增长</a:t>
            </a:r>
            <a:r>
              <a:rPr lang="en-US" altLang="zh-CN" spc="600" dirty="0">
                <a:solidFill>
                  <a:schemeClr val="bg1"/>
                </a:solidFill>
                <a:latin typeface="思源黑体 CN Bold" panose="020B0800000000000000" pitchFamily="34" charset="-122"/>
                <a:ea typeface="思源黑体 CN Bold" panose="020B0800000000000000" pitchFamily="34" charset="-122"/>
              </a:rPr>
              <a:t>50.3%</a:t>
            </a:r>
          </a:p>
          <a:p>
            <a:pPr marL="285750" indent="-285750">
              <a:lnSpc>
                <a:spcPct val="150000"/>
              </a:lnSpc>
              <a:buFont typeface="Arial" panose="020B0604020202020204" pitchFamily="34" charset="0"/>
              <a:buChar char="•"/>
            </a:pPr>
            <a:r>
              <a:rPr lang="zh-CN" altLang="en-US" spc="600" dirty="0">
                <a:solidFill>
                  <a:schemeClr val="bg1"/>
                </a:solidFill>
                <a:latin typeface="思源黑体 CN Bold" panose="020B0800000000000000" pitchFamily="34" charset="-122"/>
                <a:ea typeface="思源黑体 CN Bold" panose="020B0800000000000000" pitchFamily="34" charset="-122"/>
              </a:rPr>
              <a:t>活跃的</a:t>
            </a:r>
            <a:r>
              <a:rPr lang="en-US" altLang="zh-CN" spc="600" dirty="0">
                <a:solidFill>
                  <a:schemeClr val="bg1"/>
                </a:solidFill>
                <a:latin typeface="思源黑体 CN Bold" panose="020B0800000000000000" pitchFamily="34" charset="-122"/>
                <a:ea typeface="思源黑体 CN Bold" panose="020B0800000000000000" pitchFamily="34" charset="-122"/>
              </a:rPr>
              <a:t>P2P</a:t>
            </a:r>
            <a:r>
              <a:rPr lang="zh-CN" altLang="en-US" spc="600" dirty="0">
                <a:solidFill>
                  <a:schemeClr val="bg1"/>
                </a:solidFill>
                <a:latin typeface="思源黑体 CN Bold" panose="020B0800000000000000" pitchFamily="34" charset="-122"/>
                <a:ea typeface="思源黑体 CN Bold" panose="020B0800000000000000" pitchFamily="34" charset="-122"/>
              </a:rPr>
              <a:t>网上借贷平台</a:t>
            </a:r>
            <a:r>
              <a:rPr lang="en-US" altLang="zh-CN" spc="600" dirty="0">
                <a:solidFill>
                  <a:schemeClr val="bg1"/>
                </a:solidFill>
                <a:latin typeface="思源黑体 CN Bold" panose="020B0800000000000000" pitchFamily="34" charset="-122"/>
                <a:ea typeface="思源黑体 CN Bold" panose="020B0800000000000000" pitchFamily="34" charset="-122"/>
              </a:rPr>
              <a:t>1575</a:t>
            </a:r>
            <a:r>
              <a:rPr lang="zh-CN" altLang="en-US" spc="600" dirty="0">
                <a:solidFill>
                  <a:schemeClr val="bg1"/>
                </a:solidFill>
                <a:latin typeface="思源黑体 CN Bold" panose="020B0800000000000000" pitchFamily="34" charset="-122"/>
                <a:ea typeface="思源黑体 CN Bold" panose="020B0800000000000000" pitchFamily="34" charset="-122"/>
              </a:rPr>
              <a:t>家。贷款余额</a:t>
            </a:r>
            <a:r>
              <a:rPr lang="en-US" altLang="zh-CN" spc="600" dirty="0">
                <a:solidFill>
                  <a:schemeClr val="bg1"/>
                </a:solidFill>
                <a:latin typeface="思源黑体 CN Bold" panose="020B0800000000000000" pitchFamily="34" charset="-122"/>
                <a:ea typeface="思源黑体 CN Bold" panose="020B0800000000000000" pitchFamily="34" charset="-122"/>
              </a:rPr>
              <a:t>1036</a:t>
            </a:r>
            <a:r>
              <a:rPr lang="zh-CN" altLang="en-US" spc="600" dirty="0">
                <a:solidFill>
                  <a:schemeClr val="bg1"/>
                </a:solidFill>
                <a:latin typeface="思源黑体 CN Bold" panose="020B0800000000000000" pitchFamily="34" charset="-122"/>
                <a:ea typeface="思源黑体 CN Bold" panose="020B0800000000000000" pitchFamily="34" charset="-122"/>
              </a:rPr>
              <a:t>亿元</a:t>
            </a:r>
          </a:p>
          <a:p>
            <a:pPr marL="285750" indent="-285750">
              <a:lnSpc>
                <a:spcPct val="150000"/>
              </a:lnSpc>
              <a:buFont typeface="Arial" panose="020B0604020202020204" pitchFamily="34" charset="0"/>
              <a:buChar char="•"/>
            </a:pPr>
            <a:r>
              <a:rPr lang="zh-CN" altLang="en-US" spc="600" dirty="0">
                <a:solidFill>
                  <a:schemeClr val="bg1"/>
                </a:solidFill>
                <a:latin typeface="思源黑体 CN Bold" panose="020B0800000000000000" pitchFamily="34" charset="-122"/>
                <a:ea typeface="思源黑体 CN Bold" panose="020B0800000000000000" pitchFamily="34" charset="-122"/>
              </a:rPr>
              <a:t>众筹平台</a:t>
            </a:r>
            <a:r>
              <a:rPr lang="en-US" altLang="zh-CN" spc="600" dirty="0">
                <a:solidFill>
                  <a:schemeClr val="bg1"/>
                </a:solidFill>
                <a:latin typeface="思源黑体 CN Bold" panose="020B0800000000000000" pitchFamily="34" charset="-122"/>
                <a:ea typeface="思源黑体 CN Bold" panose="020B0800000000000000" pitchFamily="34" charset="-122"/>
              </a:rPr>
              <a:t>116</a:t>
            </a:r>
            <a:r>
              <a:rPr lang="zh-CN" altLang="en-US" spc="600" dirty="0">
                <a:solidFill>
                  <a:schemeClr val="bg1"/>
                </a:solidFill>
                <a:latin typeface="思源黑体 CN Bold" panose="020B0800000000000000" pitchFamily="34" charset="-122"/>
                <a:ea typeface="思源黑体 CN Bold" panose="020B0800000000000000" pitchFamily="34" charset="-122"/>
              </a:rPr>
              <a:t>家，一年新增</a:t>
            </a:r>
            <a:r>
              <a:rPr lang="en-US" altLang="zh-CN" spc="600" dirty="0">
                <a:solidFill>
                  <a:schemeClr val="bg1"/>
                </a:solidFill>
                <a:latin typeface="思源黑体 CN Bold" panose="020B0800000000000000" pitchFamily="34" charset="-122"/>
                <a:ea typeface="思源黑体 CN Bold" panose="020B0800000000000000" pitchFamily="34" charset="-122"/>
              </a:rPr>
              <a:t>78</a:t>
            </a:r>
            <a:r>
              <a:rPr lang="zh-CN" altLang="en-US" spc="600" dirty="0">
                <a:solidFill>
                  <a:schemeClr val="bg1"/>
                </a:solidFill>
                <a:latin typeface="思源黑体 CN Bold" panose="020B0800000000000000" pitchFamily="34" charset="-122"/>
                <a:ea typeface="思源黑体 CN Bold" panose="020B0800000000000000" pitchFamily="34" charset="-122"/>
              </a:rPr>
              <a:t>家，融资金额</a:t>
            </a:r>
            <a:r>
              <a:rPr lang="en-US" altLang="zh-CN" spc="600" dirty="0">
                <a:solidFill>
                  <a:schemeClr val="bg1"/>
                </a:solidFill>
                <a:latin typeface="思源黑体 CN Bold" panose="020B0800000000000000" pitchFamily="34" charset="-122"/>
                <a:ea typeface="思源黑体 CN Bold" panose="020B0800000000000000" pitchFamily="34" charset="-122"/>
              </a:rPr>
              <a:t>9</a:t>
            </a:r>
            <a:r>
              <a:rPr lang="zh-CN" altLang="en-US" spc="600" dirty="0">
                <a:solidFill>
                  <a:schemeClr val="bg1"/>
                </a:solidFill>
                <a:latin typeface="思源黑体 CN Bold" panose="020B0800000000000000" pitchFamily="34" charset="-122"/>
                <a:ea typeface="思源黑体 CN Bold" panose="020B0800000000000000" pitchFamily="34" charset="-122"/>
              </a:rPr>
              <a:t>亿元</a:t>
            </a:r>
          </a:p>
        </p:txBody>
      </p:sp>
    </p:spTree>
    <p:extLst>
      <p:ext uri="{BB962C8B-B14F-4D97-AF65-F5344CB8AC3E}">
        <p14:creationId xmlns:p14="http://schemas.microsoft.com/office/powerpoint/2010/main" val="433514021"/>
      </p:ext>
    </p:extLst>
  </p:cSld>
  <p:clrMapOvr>
    <a:masterClrMapping/>
  </p:clrMapOvr>
  <mc:AlternateContent xmlns:mc="http://schemas.openxmlformats.org/markup-compatibility/2006" xmlns:p14="http://schemas.microsoft.com/office/powerpoint/2010/main">
    <mc:Choice Requires="p14">
      <p:transition spd="slow" p14:dur="1500" advTm="4000">
        <p:random/>
      </p:transition>
    </mc:Choice>
    <mc:Fallback xmlns="">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barn(inVertical)">
                                      <p:cBhvr>
                                        <p:cTn id="7" dur="500"/>
                                        <p:tgtEl>
                                          <p:spTgt spid="30"/>
                                        </p:tgtEl>
                                      </p:cBhvr>
                                    </p:animEffect>
                                  </p:childTnLst>
                                </p:cTn>
                              </p:par>
                              <p:par>
                                <p:cTn id="8" presetID="16" presetClass="entr" presetSubtype="21" fill="hold"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barn(inVertical)">
                                      <p:cBhvr>
                                        <p:cTn id="10" dur="500"/>
                                        <p:tgtEl>
                                          <p:spTgt spid="31"/>
                                        </p:tgtEl>
                                      </p:cBhvr>
                                    </p:animEffect>
                                  </p:childTnLst>
                                </p:cTn>
                              </p:par>
                              <p:par>
                                <p:cTn id="11" presetID="16" presetClass="entr" presetSubtype="21" fill="hold" nodeType="with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barn(inVertical)">
                                      <p:cBhvr>
                                        <p:cTn id="13" dur="500"/>
                                        <p:tgtEl>
                                          <p:spTgt spid="32"/>
                                        </p:tgtEl>
                                      </p:cBhvr>
                                    </p:animEffect>
                                  </p:childTnLst>
                                </p:cTn>
                              </p:par>
                              <p:par>
                                <p:cTn id="14" presetID="16" presetClass="entr" presetSubtype="21" fill="hold" nodeType="with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barn(inVertical)">
                                      <p:cBhvr>
                                        <p:cTn id="16" dur="500"/>
                                        <p:tgtEl>
                                          <p:spTgt spid="33"/>
                                        </p:tgtEl>
                                      </p:cBhvr>
                                    </p:animEffect>
                                  </p:childTnLst>
                                </p:cTn>
                              </p:par>
                            </p:childTnLst>
                          </p:cTn>
                        </p:par>
                        <p:par>
                          <p:cTn id="17" fill="hold">
                            <p:stCondLst>
                              <p:cond delay="500"/>
                            </p:stCondLst>
                            <p:childTnLst>
                              <p:par>
                                <p:cTn id="18" presetID="2" presetClass="entr" presetSubtype="4" fill="hold" grpId="0" nodeType="afterEffect">
                                  <p:stCondLst>
                                    <p:cond delay="0"/>
                                  </p:stCondLst>
                                  <p:childTnLst>
                                    <p:set>
                                      <p:cBhvr>
                                        <p:cTn id="19" dur="1" fill="hold">
                                          <p:stCondLst>
                                            <p:cond delay="0"/>
                                          </p:stCondLst>
                                        </p:cTn>
                                        <p:tgtEl>
                                          <p:spTgt spid="34"/>
                                        </p:tgtEl>
                                        <p:attrNameLst>
                                          <p:attrName>style.visibility</p:attrName>
                                        </p:attrNameLst>
                                      </p:cBhvr>
                                      <p:to>
                                        <p:strVal val="visible"/>
                                      </p:to>
                                    </p:set>
                                    <p:anim calcmode="lin" valueType="num">
                                      <p:cBhvr additive="base">
                                        <p:cTn id="20" dur="500" fill="hold"/>
                                        <p:tgtEl>
                                          <p:spTgt spid="34"/>
                                        </p:tgtEl>
                                        <p:attrNameLst>
                                          <p:attrName>ppt_x</p:attrName>
                                        </p:attrNameLst>
                                      </p:cBhvr>
                                      <p:tavLst>
                                        <p:tav tm="0">
                                          <p:val>
                                            <p:strVal val="#ppt_x"/>
                                          </p:val>
                                        </p:tav>
                                        <p:tav tm="100000">
                                          <p:val>
                                            <p:strVal val="#ppt_x"/>
                                          </p:val>
                                        </p:tav>
                                      </p:tavLst>
                                    </p:anim>
                                    <p:anim calcmode="lin" valueType="num">
                                      <p:cBhvr additive="base">
                                        <p:cTn id="21" dur="500" fill="hold"/>
                                        <p:tgtEl>
                                          <p:spTgt spid="34"/>
                                        </p:tgtEl>
                                        <p:attrNameLst>
                                          <p:attrName>ppt_y</p:attrName>
                                        </p:attrNameLst>
                                      </p:cBhvr>
                                      <p:tavLst>
                                        <p:tav tm="0">
                                          <p:val>
                                            <p:strVal val="1+#ppt_h/2"/>
                                          </p:val>
                                        </p:tav>
                                        <p:tav tm="100000">
                                          <p:val>
                                            <p:strVal val="#ppt_y"/>
                                          </p:val>
                                        </p:tav>
                                      </p:tavLst>
                                    </p:anim>
                                  </p:childTnLst>
                                </p:cTn>
                              </p:par>
                            </p:childTnLst>
                          </p:cTn>
                        </p:par>
                        <p:par>
                          <p:cTn id="22" fill="hold">
                            <p:stCondLst>
                              <p:cond delay="1000"/>
                            </p:stCondLst>
                            <p:childTnLst>
                              <p:par>
                                <p:cTn id="23" presetID="2" presetClass="entr" presetSubtype="4" fill="hold" grpId="0" nodeType="after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additive="base">
                                        <p:cTn id="25" dur="500" fill="hold"/>
                                        <p:tgtEl>
                                          <p:spTgt spid="35"/>
                                        </p:tgtEl>
                                        <p:attrNameLst>
                                          <p:attrName>ppt_x</p:attrName>
                                        </p:attrNameLst>
                                      </p:cBhvr>
                                      <p:tavLst>
                                        <p:tav tm="0">
                                          <p:val>
                                            <p:strVal val="#ppt_x"/>
                                          </p:val>
                                        </p:tav>
                                        <p:tav tm="100000">
                                          <p:val>
                                            <p:strVal val="#ppt_x"/>
                                          </p:val>
                                        </p:tav>
                                      </p:tavLst>
                                    </p:anim>
                                    <p:anim calcmode="lin" valueType="num">
                                      <p:cBhvr additive="base">
                                        <p:cTn id="26" dur="500" fill="hold"/>
                                        <p:tgtEl>
                                          <p:spTgt spid="35"/>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2" presetClass="entr" presetSubtype="4" fill="hold" grpId="0" nodeType="afterEffect">
                                  <p:stCondLst>
                                    <p:cond delay="0"/>
                                  </p:stCondLst>
                                  <p:childTnLst>
                                    <p:set>
                                      <p:cBhvr>
                                        <p:cTn id="29" dur="1" fill="hold">
                                          <p:stCondLst>
                                            <p:cond delay="0"/>
                                          </p:stCondLst>
                                        </p:cTn>
                                        <p:tgtEl>
                                          <p:spTgt spid="36"/>
                                        </p:tgtEl>
                                        <p:attrNameLst>
                                          <p:attrName>style.visibility</p:attrName>
                                        </p:attrNameLst>
                                      </p:cBhvr>
                                      <p:to>
                                        <p:strVal val="visible"/>
                                      </p:to>
                                    </p:set>
                                    <p:anim calcmode="lin" valueType="num">
                                      <p:cBhvr additive="base">
                                        <p:cTn id="30" dur="500" fill="hold"/>
                                        <p:tgtEl>
                                          <p:spTgt spid="36"/>
                                        </p:tgtEl>
                                        <p:attrNameLst>
                                          <p:attrName>ppt_x</p:attrName>
                                        </p:attrNameLst>
                                      </p:cBhvr>
                                      <p:tavLst>
                                        <p:tav tm="0">
                                          <p:val>
                                            <p:strVal val="#ppt_x"/>
                                          </p:val>
                                        </p:tav>
                                        <p:tav tm="100000">
                                          <p:val>
                                            <p:strVal val="#ppt_x"/>
                                          </p:val>
                                        </p:tav>
                                      </p:tavLst>
                                    </p:anim>
                                    <p:anim calcmode="lin" valueType="num">
                                      <p:cBhvr additive="base">
                                        <p:cTn id="31" dur="500" fill="hold"/>
                                        <p:tgtEl>
                                          <p:spTgt spid="36"/>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2" presetClass="entr" presetSubtype="4" fill="hold" grpId="0" nodeType="afterEffect">
                                  <p:stCondLst>
                                    <p:cond delay="0"/>
                                  </p:stCondLst>
                                  <p:childTnLst>
                                    <p:set>
                                      <p:cBhvr>
                                        <p:cTn id="34" dur="1" fill="hold">
                                          <p:stCondLst>
                                            <p:cond delay="0"/>
                                          </p:stCondLst>
                                        </p:cTn>
                                        <p:tgtEl>
                                          <p:spTgt spid="37"/>
                                        </p:tgtEl>
                                        <p:attrNameLst>
                                          <p:attrName>style.visibility</p:attrName>
                                        </p:attrNameLst>
                                      </p:cBhvr>
                                      <p:to>
                                        <p:strVal val="visible"/>
                                      </p:to>
                                    </p:set>
                                    <p:anim calcmode="lin" valueType="num">
                                      <p:cBhvr additive="base">
                                        <p:cTn id="35" dur="500" fill="hold"/>
                                        <p:tgtEl>
                                          <p:spTgt spid="37"/>
                                        </p:tgtEl>
                                        <p:attrNameLst>
                                          <p:attrName>ppt_x</p:attrName>
                                        </p:attrNameLst>
                                      </p:cBhvr>
                                      <p:tavLst>
                                        <p:tav tm="0">
                                          <p:val>
                                            <p:strVal val="#ppt_x"/>
                                          </p:val>
                                        </p:tav>
                                        <p:tav tm="100000">
                                          <p:val>
                                            <p:strVal val="#ppt_x"/>
                                          </p:val>
                                        </p:tav>
                                      </p:tavLst>
                                    </p:anim>
                                    <p:anim calcmode="lin" valueType="num">
                                      <p:cBhvr additive="base">
                                        <p:cTn id="36" dur="500" fill="hold"/>
                                        <p:tgtEl>
                                          <p:spTgt spid="37"/>
                                        </p:tgtEl>
                                        <p:attrNameLst>
                                          <p:attrName>ppt_y</p:attrName>
                                        </p:attrNameLst>
                                      </p:cBhvr>
                                      <p:tavLst>
                                        <p:tav tm="0">
                                          <p:val>
                                            <p:strVal val="1+#ppt_h/2"/>
                                          </p:val>
                                        </p:tav>
                                        <p:tav tm="100000">
                                          <p:val>
                                            <p:strVal val="#ppt_y"/>
                                          </p:val>
                                        </p:tav>
                                      </p:tavLst>
                                    </p:anim>
                                  </p:childTnLst>
                                </p:cTn>
                              </p:par>
                            </p:childTnLst>
                          </p:cTn>
                        </p:par>
                        <p:par>
                          <p:cTn id="37" fill="hold">
                            <p:stCondLst>
                              <p:cond delay="2500"/>
                            </p:stCondLst>
                            <p:childTnLst>
                              <p:par>
                                <p:cTn id="38" presetID="42" presetClass="entr" presetSubtype="0" fill="hold" grpId="0" nodeType="afterEffect">
                                  <p:stCondLst>
                                    <p:cond delay="0"/>
                                  </p:stCondLst>
                                  <p:childTnLst>
                                    <p:set>
                                      <p:cBhvr>
                                        <p:cTn id="39" dur="1" fill="hold">
                                          <p:stCondLst>
                                            <p:cond delay="0"/>
                                          </p:stCondLst>
                                        </p:cTn>
                                        <p:tgtEl>
                                          <p:spTgt spid="39"/>
                                        </p:tgtEl>
                                        <p:attrNameLst>
                                          <p:attrName>style.visibility</p:attrName>
                                        </p:attrNameLst>
                                      </p:cBhvr>
                                      <p:to>
                                        <p:strVal val="visible"/>
                                      </p:to>
                                    </p:set>
                                    <p:animEffect transition="in" filter="fade">
                                      <p:cBhvr>
                                        <p:cTn id="40" dur="1000"/>
                                        <p:tgtEl>
                                          <p:spTgt spid="39"/>
                                        </p:tgtEl>
                                      </p:cBhvr>
                                    </p:animEffect>
                                    <p:anim calcmode="lin" valueType="num">
                                      <p:cBhvr>
                                        <p:cTn id="41" dur="1000" fill="hold"/>
                                        <p:tgtEl>
                                          <p:spTgt spid="39"/>
                                        </p:tgtEl>
                                        <p:attrNameLst>
                                          <p:attrName>ppt_x</p:attrName>
                                        </p:attrNameLst>
                                      </p:cBhvr>
                                      <p:tavLst>
                                        <p:tav tm="0">
                                          <p:val>
                                            <p:strVal val="#ppt_x"/>
                                          </p:val>
                                        </p:tav>
                                        <p:tav tm="100000">
                                          <p:val>
                                            <p:strVal val="#ppt_x"/>
                                          </p:val>
                                        </p:tav>
                                      </p:tavLst>
                                    </p:anim>
                                    <p:anim calcmode="lin" valueType="num">
                                      <p:cBhvr>
                                        <p:cTn id="42"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p:bldP spid="39"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D695A36F-65DE-4BA0-B27D-38DF64854EAF}"/>
              </a:ext>
            </a:extLst>
          </p:cNvPr>
          <p:cNvGrpSpPr/>
          <p:nvPr/>
        </p:nvGrpSpPr>
        <p:grpSpPr>
          <a:xfrm>
            <a:off x="3613427" y="282265"/>
            <a:ext cx="4965147" cy="609273"/>
            <a:chOff x="3613427" y="282265"/>
            <a:chExt cx="4965147" cy="609273"/>
          </a:xfrm>
        </p:grpSpPr>
        <p:pic>
          <p:nvPicPr>
            <p:cNvPr id="3" name="图片 2">
              <a:extLst>
                <a:ext uri="{FF2B5EF4-FFF2-40B4-BE49-F238E27FC236}">
                  <a16:creationId xmlns="" xmlns:a16="http://schemas.microsoft.com/office/drawing/2014/main" id="{4312625C-EC29-4849-86F1-F33EAD8EA86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V="1">
              <a:off x="3737908" y="282265"/>
              <a:ext cx="4716185" cy="609273"/>
            </a:xfrm>
            <a:prstGeom prst="rect">
              <a:avLst/>
            </a:prstGeom>
          </p:spPr>
        </p:pic>
        <p:sp>
          <p:nvSpPr>
            <p:cNvPr id="4" name="文本框 3">
              <a:extLst>
                <a:ext uri="{FF2B5EF4-FFF2-40B4-BE49-F238E27FC236}">
                  <a16:creationId xmlns="" xmlns:a16="http://schemas.microsoft.com/office/drawing/2014/main" id="{E00C5390-4740-4143-A265-94D6739F671B}"/>
                </a:ext>
              </a:extLst>
            </p:cNvPr>
            <p:cNvSpPr txBox="1"/>
            <p:nvPr/>
          </p:nvSpPr>
          <p:spPr>
            <a:xfrm>
              <a:off x="3613427" y="356888"/>
              <a:ext cx="4965147" cy="523220"/>
            </a:xfrm>
            <a:prstGeom prst="rect">
              <a:avLst/>
            </a:prstGeom>
            <a:noFill/>
            <a:effectLst>
              <a:outerShdw blurRad="50800" dist="38100" dir="8100000" algn="tr" rotWithShape="0">
                <a:prstClr val="black">
                  <a:alpha val="40000"/>
                </a:prstClr>
              </a:outerShdw>
            </a:effectLst>
          </p:spPr>
          <p:txBody>
            <a:bodyPr wrap="square" rtlCol="0">
              <a:spAutoFit/>
            </a:bodyPr>
            <a:lstStyle/>
            <a:p>
              <a:pPr algn="ctr"/>
              <a:r>
                <a:rPr lang="zh-CN" altLang="en-US" sz="2800" b="1" dirty="0">
                  <a:solidFill>
                    <a:schemeClr val="bg1"/>
                  </a:solidFill>
                  <a:latin typeface="思源黑体 CN Bold" panose="020B0800000000000000" pitchFamily="34" charset="-122"/>
                  <a:ea typeface="思源黑体 CN Bold" panose="020B0800000000000000" pitchFamily="34" charset="-122"/>
                </a:rPr>
                <a:t>移动支付改变生活</a:t>
              </a:r>
            </a:p>
          </p:txBody>
        </p:sp>
      </p:grpSp>
      <p:grpSp>
        <p:nvGrpSpPr>
          <p:cNvPr id="5" name="组合 11">
            <a:extLst>
              <a:ext uri="{FF2B5EF4-FFF2-40B4-BE49-F238E27FC236}">
                <a16:creationId xmlns="" xmlns:a16="http://schemas.microsoft.com/office/drawing/2014/main" id="{93AB7B3A-DEA3-427F-A275-65F65FF99F9E}"/>
              </a:ext>
            </a:extLst>
          </p:cNvPr>
          <p:cNvGrpSpPr>
            <a:grpSpLocks/>
          </p:cNvGrpSpPr>
          <p:nvPr/>
        </p:nvGrpSpPr>
        <p:grpSpPr bwMode="auto">
          <a:xfrm>
            <a:off x="695325" y="1600428"/>
            <a:ext cx="10654846" cy="4565651"/>
            <a:chOff x="0" y="0"/>
            <a:chExt cx="8264589" cy="3955945"/>
          </a:xfrm>
        </p:grpSpPr>
        <p:sp>
          <p:nvSpPr>
            <p:cNvPr id="6" name="object 3">
              <a:extLst>
                <a:ext uri="{FF2B5EF4-FFF2-40B4-BE49-F238E27FC236}">
                  <a16:creationId xmlns="" xmlns:a16="http://schemas.microsoft.com/office/drawing/2014/main" id="{519CE4C9-46F4-4EA4-8729-CCDDA321A585}"/>
                </a:ext>
              </a:extLst>
            </p:cNvPr>
            <p:cNvSpPr>
              <a:spLocks noChangeArrowheads="1"/>
            </p:cNvSpPr>
            <p:nvPr/>
          </p:nvSpPr>
          <p:spPr bwMode="auto">
            <a:xfrm>
              <a:off x="4166426" y="18541"/>
              <a:ext cx="1681988" cy="1035938"/>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endParaRPr lang="zh-CN" altLang="zh-CN">
                <a:solidFill>
                  <a:srgbClr val="000000"/>
                </a:solidFill>
              </a:endParaRPr>
            </a:p>
          </p:txBody>
        </p:sp>
        <p:sp>
          <p:nvSpPr>
            <p:cNvPr id="7" name="object 4">
              <a:extLst>
                <a:ext uri="{FF2B5EF4-FFF2-40B4-BE49-F238E27FC236}">
                  <a16:creationId xmlns="" xmlns:a16="http://schemas.microsoft.com/office/drawing/2014/main" id="{5C237DBB-12A1-41F5-AA61-B978B538B1FF}"/>
                </a:ext>
              </a:extLst>
            </p:cNvPr>
            <p:cNvSpPr>
              <a:spLocks noChangeArrowheads="1"/>
            </p:cNvSpPr>
            <p:nvPr/>
          </p:nvSpPr>
          <p:spPr bwMode="auto">
            <a:xfrm>
              <a:off x="5848414" y="0"/>
              <a:ext cx="2416175" cy="536575"/>
            </a:xfrm>
            <a:custGeom>
              <a:avLst/>
              <a:gdLst>
                <a:gd name="T0" fmla="*/ 0 w 2416175"/>
                <a:gd name="T1" fmla="*/ 536575 h 536575"/>
                <a:gd name="T2" fmla="*/ 2416175 w 2416175"/>
                <a:gd name="T3" fmla="*/ 536575 h 536575"/>
                <a:gd name="T4" fmla="*/ 2416175 w 2416175"/>
                <a:gd name="T5" fmla="*/ 0 h 536575"/>
                <a:gd name="T6" fmla="*/ 0 w 2416175"/>
                <a:gd name="T7" fmla="*/ 0 h 536575"/>
                <a:gd name="T8" fmla="*/ 0 w 2416175"/>
                <a:gd name="T9" fmla="*/ 536575 h 536575"/>
                <a:gd name="T10" fmla="*/ 0 60000 65536"/>
                <a:gd name="T11" fmla="*/ 0 60000 65536"/>
                <a:gd name="T12" fmla="*/ 0 60000 65536"/>
                <a:gd name="T13" fmla="*/ 0 60000 65536"/>
                <a:gd name="T14" fmla="*/ 0 60000 65536"/>
                <a:gd name="T15" fmla="*/ 0 w 2416175"/>
                <a:gd name="T16" fmla="*/ 0 h 536575"/>
                <a:gd name="T17" fmla="*/ 2416175 w 2416175"/>
                <a:gd name="T18" fmla="*/ 536575 h 536575"/>
              </a:gdLst>
              <a:ahLst/>
              <a:cxnLst>
                <a:cxn ang="T10">
                  <a:pos x="T0" y="T1"/>
                </a:cxn>
                <a:cxn ang="T11">
                  <a:pos x="T2" y="T3"/>
                </a:cxn>
                <a:cxn ang="T12">
                  <a:pos x="T4" y="T5"/>
                </a:cxn>
                <a:cxn ang="T13">
                  <a:pos x="T6" y="T7"/>
                </a:cxn>
                <a:cxn ang="T14">
                  <a:pos x="T8" y="T9"/>
                </a:cxn>
              </a:cxnLst>
              <a:rect l="T15" t="T16" r="T17" b="T18"/>
              <a:pathLst>
                <a:path w="2416175" h="536575">
                  <a:moveTo>
                    <a:pt x="0" y="536575"/>
                  </a:moveTo>
                  <a:lnTo>
                    <a:pt x="2416175" y="536575"/>
                  </a:lnTo>
                  <a:lnTo>
                    <a:pt x="2416175" y="0"/>
                  </a:lnTo>
                  <a:lnTo>
                    <a:pt x="0" y="0"/>
                  </a:lnTo>
                  <a:lnTo>
                    <a:pt x="0" y="536575"/>
                  </a:lnTo>
                  <a:close/>
                </a:path>
              </a:pathLst>
            </a:cu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endParaRPr lang="zh-CN" altLang="en-US"/>
            </a:p>
          </p:txBody>
        </p:sp>
        <p:sp>
          <p:nvSpPr>
            <p:cNvPr id="8" name="object 5">
              <a:extLst>
                <a:ext uri="{FF2B5EF4-FFF2-40B4-BE49-F238E27FC236}">
                  <a16:creationId xmlns="" xmlns:a16="http://schemas.microsoft.com/office/drawing/2014/main" id="{BF47CB56-34A2-479C-AC99-0BB7CF541C01}"/>
                </a:ext>
              </a:extLst>
            </p:cNvPr>
            <p:cNvSpPr>
              <a:spLocks noChangeArrowheads="1"/>
            </p:cNvSpPr>
            <p:nvPr/>
          </p:nvSpPr>
          <p:spPr bwMode="auto">
            <a:xfrm>
              <a:off x="5928042" y="47752"/>
              <a:ext cx="2186940" cy="397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zh-CN" sz="1200" dirty="0">
                  <a:solidFill>
                    <a:schemeClr val="bg1"/>
                  </a:solidFill>
                  <a:latin typeface="微软雅黑" panose="020B0503020204020204" pitchFamily="34" charset="-122"/>
                  <a:sym typeface="微软雅黑" panose="020B0503020204020204" pitchFamily="34" charset="-122"/>
                </a:rPr>
                <a:t>出租车扫码付款：20余城市试点</a:t>
              </a:r>
            </a:p>
            <a:p>
              <a:pPr>
                <a:spcBef>
                  <a:spcPts val="725"/>
                </a:spcBef>
                <a:buFont typeface="Arial" panose="020B0604020202020204" pitchFamily="34" charset="0"/>
                <a:buNone/>
              </a:pPr>
              <a:r>
                <a:rPr lang="zh-CN" altLang="zh-CN" sz="1200" dirty="0">
                  <a:solidFill>
                    <a:schemeClr val="bg1"/>
                  </a:solidFill>
                  <a:latin typeface="微软雅黑" panose="020B0503020204020204" pitchFamily="34" charset="-122"/>
                  <a:sym typeface="微软雅黑" panose="020B0503020204020204" pitchFamily="34" charset="-122"/>
                </a:rPr>
                <a:t>出租车支持支付宝付打车费。</a:t>
              </a:r>
              <a:endParaRPr lang="zh-CN" altLang="zh-CN" dirty="0">
                <a:solidFill>
                  <a:schemeClr val="bg1"/>
                </a:solidFill>
              </a:endParaRPr>
            </a:p>
          </p:txBody>
        </p:sp>
        <p:sp>
          <p:nvSpPr>
            <p:cNvPr id="9" name="object 6">
              <a:extLst>
                <a:ext uri="{FF2B5EF4-FFF2-40B4-BE49-F238E27FC236}">
                  <a16:creationId xmlns="" xmlns:a16="http://schemas.microsoft.com/office/drawing/2014/main" id="{5EDD379A-0A85-45F0-BCF4-A8C59D3DA689}"/>
                </a:ext>
              </a:extLst>
            </p:cNvPr>
            <p:cNvSpPr>
              <a:spLocks noChangeArrowheads="1"/>
            </p:cNvSpPr>
            <p:nvPr/>
          </p:nvSpPr>
          <p:spPr bwMode="auto">
            <a:xfrm>
              <a:off x="5882958" y="676402"/>
              <a:ext cx="2381630" cy="1401699"/>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endParaRPr lang="zh-CN" altLang="zh-CN">
                <a:solidFill>
                  <a:srgbClr val="000000"/>
                </a:solidFill>
              </a:endParaRPr>
            </a:p>
          </p:txBody>
        </p:sp>
        <p:sp>
          <p:nvSpPr>
            <p:cNvPr id="10" name="object 7">
              <a:extLst>
                <a:ext uri="{FF2B5EF4-FFF2-40B4-BE49-F238E27FC236}">
                  <a16:creationId xmlns="" xmlns:a16="http://schemas.microsoft.com/office/drawing/2014/main" id="{053F72C2-1933-4819-8A04-93B7493CA46A}"/>
                </a:ext>
              </a:extLst>
            </p:cNvPr>
            <p:cNvSpPr>
              <a:spLocks noChangeArrowheads="1"/>
            </p:cNvSpPr>
            <p:nvPr/>
          </p:nvSpPr>
          <p:spPr bwMode="auto">
            <a:xfrm>
              <a:off x="4159314" y="1083664"/>
              <a:ext cx="1689100" cy="994307"/>
            </a:xfrm>
            <a:prstGeom prst="rect">
              <a:avLst/>
            </a:prstGeom>
            <a:blipFill dpi="0" rotWithShape="1">
              <a:blip r:embed="rId7"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endParaRPr lang="zh-CN" altLang="zh-CN">
                <a:solidFill>
                  <a:srgbClr val="000000"/>
                </a:solidFill>
              </a:endParaRPr>
            </a:p>
          </p:txBody>
        </p:sp>
        <p:sp>
          <p:nvSpPr>
            <p:cNvPr id="11" name="object 8">
              <a:extLst>
                <a:ext uri="{FF2B5EF4-FFF2-40B4-BE49-F238E27FC236}">
                  <a16:creationId xmlns="" xmlns:a16="http://schemas.microsoft.com/office/drawing/2014/main" id="{EF777F8C-6EC9-423B-8D1C-9CD60A0BFDD2}"/>
                </a:ext>
              </a:extLst>
            </p:cNvPr>
            <p:cNvSpPr>
              <a:spLocks noChangeArrowheads="1"/>
            </p:cNvSpPr>
            <p:nvPr/>
          </p:nvSpPr>
          <p:spPr bwMode="auto">
            <a:xfrm>
              <a:off x="0" y="19050"/>
              <a:ext cx="3890899" cy="2059051"/>
            </a:xfrm>
            <a:prstGeom prst="rect">
              <a:avLst/>
            </a:prstGeom>
            <a:blipFill dpi="0" rotWithShape="1">
              <a:blip r:embed="rId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endParaRPr lang="zh-CN" altLang="zh-CN">
                <a:solidFill>
                  <a:srgbClr val="000000"/>
                </a:solidFill>
              </a:endParaRPr>
            </a:p>
          </p:txBody>
        </p:sp>
        <p:sp>
          <p:nvSpPr>
            <p:cNvPr id="12" name="object 9">
              <a:extLst>
                <a:ext uri="{FF2B5EF4-FFF2-40B4-BE49-F238E27FC236}">
                  <a16:creationId xmlns="" xmlns:a16="http://schemas.microsoft.com/office/drawing/2014/main" id="{C6B6160C-8E8F-4406-98B4-39114407F09E}"/>
                </a:ext>
              </a:extLst>
            </p:cNvPr>
            <p:cNvSpPr>
              <a:spLocks noChangeArrowheads="1"/>
            </p:cNvSpPr>
            <p:nvPr/>
          </p:nvSpPr>
          <p:spPr bwMode="auto">
            <a:xfrm>
              <a:off x="0" y="2193860"/>
              <a:ext cx="3890899" cy="1722500"/>
            </a:xfrm>
            <a:prstGeom prst="rect">
              <a:avLst/>
            </a:prstGeom>
            <a:blipFill dpi="0" rotWithShape="1">
              <a:blip r:embed="rId9"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endParaRPr lang="zh-CN" altLang="zh-CN">
                <a:solidFill>
                  <a:srgbClr val="000000"/>
                </a:solidFill>
              </a:endParaRPr>
            </a:p>
          </p:txBody>
        </p:sp>
        <p:sp>
          <p:nvSpPr>
            <p:cNvPr id="13" name="object 10">
              <a:extLst>
                <a:ext uri="{FF2B5EF4-FFF2-40B4-BE49-F238E27FC236}">
                  <a16:creationId xmlns="" xmlns:a16="http://schemas.microsoft.com/office/drawing/2014/main" id="{18E5C4DE-B247-47F8-91EC-7A6B6CF290D9}"/>
                </a:ext>
              </a:extLst>
            </p:cNvPr>
            <p:cNvSpPr>
              <a:spLocks noChangeArrowheads="1"/>
            </p:cNvSpPr>
            <p:nvPr/>
          </p:nvSpPr>
          <p:spPr bwMode="auto">
            <a:xfrm>
              <a:off x="4167187" y="2233444"/>
              <a:ext cx="4097401" cy="1722501"/>
            </a:xfrm>
            <a:prstGeom prst="rect">
              <a:avLst/>
            </a:prstGeom>
            <a:blipFill dpi="0" rotWithShape="1">
              <a:blip r:embed="rId1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endParaRPr lang="zh-CN" altLang="zh-CN">
                <a:solidFill>
                  <a:srgbClr val="000000"/>
                </a:solidFill>
              </a:endParaRPr>
            </a:p>
          </p:txBody>
        </p:sp>
      </p:grpSp>
    </p:spTree>
    <p:extLst>
      <p:ext uri="{BB962C8B-B14F-4D97-AF65-F5344CB8AC3E}">
        <p14:creationId xmlns:p14="http://schemas.microsoft.com/office/powerpoint/2010/main" val="3185935067"/>
      </p:ext>
    </p:extLst>
  </p:cSld>
  <p:clrMapOvr>
    <a:masterClrMapping/>
  </p:clrMapOvr>
  <mc:AlternateContent xmlns:mc="http://schemas.openxmlformats.org/markup-compatibility/2006" xmlns:p14="http://schemas.microsoft.com/office/powerpoint/2010/main">
    <mc:Choice Requires="p14">
      <p:transition spd="slow" p14:dur="1500" advTm="1000">
        <p:random/>
      </p:transition>
    </mc:Choice>
    <mc:Fallback xmlns="">
      <p:transition spd="slow" advTm="1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D695A36F-65DE-4BA0-B27D-38DF64854EAF}"/>
              </a:ext>
            </a:extLst>
          </p:cNvPr>
          <p:cNvGrpSpPr/>
          <p:nvPr/>
        </p:nvGrpSpPr>
        <p:grpSpPr>
          <a:xfrm>
            <a:off x="3613427" y="282265"/>
            <a:ext cx="4965147" cy="609273"/>
            <a:chOff x="3613427" y="282265"/>
            <a:chExt cx="4965147" cy="609273"/>
          </a:xfrm>
        </p:grpSpPr>
        <p:pic>
          <p:nvPicPr>
            <p:cNvPr id="3" name="图片 2">
              <a:extLst>
                <a:ext uri="{FF2B5EF4-FFF2-40B4-BE49-F238E27FC236}">
                  <a16:creationId xmlns="" xmlns:a16="http://schemas.microsoft.com/office/drawing/2014/main" id="{4312625C-EC29-4849-86F1-F33EAD8EA86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V="1">
              <a:off x="3737908" y="282265"/>
              <a:ext cx="4716185" cy="609273"/>
            </a:xfrm>
            <a:prstGeom prst="rect">
              <a:avLst/>
            </a:prstGeom>
          </p:spPr>
        </p:pic>
        <p:sp>
          <p:nvSpPr>
            <p:cNvPr id="4" name="文本框 3">
              <a:extLst>
                <a:ext uri="{FF2B5EF4-FFF2-40B4-BE49-F238E27FC236}">
                  <a16:creationId xmlns="" xmlns:a16="http://schemas.microsoft.com/office/drawing/2014/main" id="{E00C5390-4740-4143-A265-94D6739F671B}"/>
                </a:ext>
              </a:extLst>
            </p:cNvPr>
            <p:cNvSpPr txBox="1"/>
            <p:nvPr/>
          </p:nvSpPr>
          <p:spPr>
            <a:xfrm>
              <a:off x="3613427" y="356888"/>
              <a:ext cx="4965147" cy="523220"/>
            </a:xfrm>
            <a:prstGeom prst="rect">
              <a:avLst/>
            </a:prstGeom>
            <a:noFill/>
            <a:effectLst>
              <a:outerShdw blurRad="50800" dist="38100" dir="8100000" algn="tr" rotWithShape="0">
                <a:prstClr val="black">
                  <a:alpha val="40000"/>
                </a:prstClr>
              </a:outerShdw>
            </a:effectLst>
          </p:spPr>
          <p:txBody>
            <a:bodyPr wrap="square" rtlCol="0">
              <a:spAutoFit/>
            </a:bodyPr>
            <a:lstStyle/>
            <a:p>
              <a:pPr algn="ctr"/>
              <a:r>
                <a:rPr lang="zh-CN" altLang="en-US" sz="2800" b="1" dirty="0">
                  <a:solidFill>
                    <a:schemeClr val="bg1"/>
                  </a:solidFill>
                  <a:latin typeface="思源黑体 CN Bold" panose="020B0800000000000000" pitchFamily="34" charset="-122"/>
                  <a:ea typeface="思源黑体 CN Bold" panose="020B0800000000000000" pitchFamily="34" charset="-122"/>
                </a:rPr>
                <a:t>互联网</a:t>
              </a:r>
              <a:r>
                <a:rPr lang="en-US" altLang="zh-CN" sz="2800" b="1" dirty="0">
                  <a:solidFill>
                    <a:schemeClr val="bg1"/>
                  </a:solidFill>
                  <a:latin typeface="思源黑体 CN Bold" panose="020B0800000000000000" pitchFamily="34" charset="-122"/>
                  <a:ea typeface="思源黑体 CN Bold" panose="020B0800000000000000" pitchFamily="34" charset="-122"/>
                </a:rPr>
                <a:t>+</a:t>
              </a:r>
              <a:r>
                <a:rPr lang="zh-CN" altLang="en-US" sz="2800" b="1" dirty="0">
                  <a:solidFill>
                    <a:schemeClr val="bg1"/>
                  </a:solidFill>
                  <a:latin typeface="思源黑体 CN Bold" panose="020B0800000000000000" pitchFamily="34" charset="-122"/>
                  <a:ea typeface="思源黑体 CN Bold" panose="020B0800000000000000" pitchFamily="34" charset="-122"/>
                </a:rPr>
                <a:t>制造</a:t>
              </a:r>
            </a:p>
          </p:txBody>
        </p:sp>
      </p:grpSp>
      <p:grpSp>
        <p:nvGrpSpPr>
          <p:cNvPr id="8" name="组合 7">
            <a:extLst>
              <a:ext uri="{FF2B5EF4-FFF2-40B4-BE49-F238E27FC236}">
                <a16:creationId xmlns="" xmlns:a16="http://schemas.microsoft.com/office/drawing/2014/main" id="{2153D4A2-A088-420C-82DF-E1C314A978B1}"/>
              </a:ext>
            </a:extLst>
          </p:cNvPr>
          <p:cNvGrpSpPr/>
          <p:nvPr/>
        </p:nvGrpSpPr>
        <p:grpSpPr>
          <a:xfrm>
            <a:off x="4390571" y="1927892"/>
            <a:ext cx="3439885" cy="3481642"/>
            <a:chOff x="4781550" y="2385932"/>
            <a:chExt cx="2628900" cy="2660812"/>
          </a:xfrm>
        </p:grpSpPr>
        <p:sp>
          <p:nvSpPr>
            <p:cNvPr id="9" name="Oval 92">
              <a:extLst>
                <a:ext uri="{FF2B5EF4-FFF2-40B4-BE49-F238E27FC236}">
                  <a16:creationId xmlns="" xmlns:a16="http://schemas.microsoft.com/office/drawing/2014/main" id="{02F9FFB6-FBC2-410A-BE22-040A25DB5D9B}"/>
                </a:ext>
              </a:extLst>
            </p:cNvPr>
            <p:cNvSpPr/>
            <p:nvPr/>
          </p:nvSpPr>
          <p:spPr>
            <a:xfrm>
              <a:off x="4975089" y="2595429"/>
              <a:ext cx="2241822" cy="2241817"/>
            </a:xfrm>
            <a:prstGeom prst="ellipse">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3200"/>
            </a:p>
          </p:txBody>
        </p:sp>
        <p:grpSp>
          <p:nvGrpSpPr>
            <p:cNvPr id="10" name="Group 93">
              <a:extLst>
                <a:ext uri="{FF2B5EF4-FFF2-40B4-BE49-F238E27FC236}">
                  <a16:creationId xmlns="" xmlns:a16="http://schemas.microsoft.com/office/drawing/2014/main" id="{F4CA3C5F-FF82-4124-9A56-44C405CA3E31}"/>
                </a:ext>
              </a:extLst>
            </p:cNvPr>
            <p:cNvGrpSpPr/>
            <p:nvPr/>
          </p:nvGrpSpPr>
          <p:grpSpPr>
            <a:xfrm>
              <a:off x="4781550" y="2385932"/>
              <a:ext cx="2628900" cy="2660812"/>
              <a:chOff x="4943475" y="2471838"/>
              <a:chExt cx="2305050" cy="2333030"/>
            </a:xfrm>
          </p:grpSpPr>
          <p:sp>
            <p:nvSpPr>
              <p:cNvPr id="12" name="Line 699">
                <a:extLst>
                  <a:ext uri="{FF2B5EF4-FFF2-40B4-BE49-F238E27FC236}">
                    <a16:creationId xmlns="" xmlns:a16="http://schemas.microsoft.com/office/drawing/2014/main" id="{3DD8B298-F3F6-4FED-B340-09DB3BAA8748}"/>
                  </a:ext>
                </a:extLst>
              </p:cNvPr>
              <p:cNvSpPr>
                <a:spLocks noChangeShapeType="1"/>
              </p:cNvSpPr>
              <p:nvPr userDrawn="1"/>
            </p:nvSpPr>
            <p:spPr bwMode="auto">
              <a:xfrm flipH="1" flipV="1">
                <a:off x="6040910" y="2471838"/>
                <a:ext cx="622608" cy="146907"/>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13" name="Freeform 700">
                <a:extLst>
                  <a:ext uri="{FF2B5EF4-FFF2-40B4-BE49-F238E27FC236}">
                    <a16:creationId xmlns="" xmlns:a16="http://schemas.microsoft.com/office/drawing/2014/main" id="{23A27A14-DBF7-4C54-ABE4-09964D94C597}"/>
                  </a:ext>
                </a:extLst>
              </p:cNvPr>
              <p:cNvSpPr>
                <a:spLocks/>
              </p:cNvSpPr>
              <p:nvPr userDrawn="1"/>
            </p:nvSpPr>
            <p:spPr bwMode="auto">
              <a:xfrm>
                <a:off x="6663518" y="2618745"/>
                <a:ext cx="585007" cy="991625"/>
              </a:xfrm>
              <a:custGeom>
                <a:avLst/>
                <a:gdLst>
                  <a:gd name="T0" fmla="*/ 669 w 669"/>
                  <a:gd name="T1" fmla="*/ 1134 h 1134"/>
                  <a:gd name="T2" fmla="*/ 591 w 669"/>
                  <a:gd name="T3" fmla="*/ 550 h 1134"/>
                  <a:gd name="T4" fmla="*/ 0 w 669"/>
                  <a:gd name="T5" fmla="*/ 0 h 1134"/>
                </a:gdLst>
                <a:ahLst/>
                <a:cxnLst>
                  <a:cxn ang="0">
                    <a:pos x="T0" y="T1"/>
                  </a:cxn>
                  <a:cxn ang="0">
                    <a:pos x="T2" y="T3"/>
                  </a:cxn>
                  <a:cxn ang="0">
                    <a:pos x="T4" y="T5"/>
                  </a:cxn>
                </a:cxnLst>
                <a:rect l="0" t="0" r="r" b="b"/>
                <a:pathLst>
                  <a:path w="669" h="1134">
                    <a:moveTo>
                      <a:pt x="669" y="1134"/>
                    </a:moveTo>
                    <a:lnTo>
                      <a:pt x="591" y="550"/>
                    </a:lnTo>
                    <a:lnTo>
                      <a:pt x="0" y="0"/>
                    </a:lnTo>
                  </a:path>
                </a:pathLst>
              </a:cu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14" name="Freeform 701">
                <a:extLst>
                  <a:ext uri="{FF2B5EF4-FFF2-40B4-BE49-F238E27FC236}">
                    <a16:creationId xmlns="" xmlns:a16="http://schemas.microsoft.com/office/drawing/2014/main" id="{10AD47AD-4C5D-4E5A-878B-7EE4142EDC04}"/>
                  </a:ext>
                </a:extLst>
              </p:cNvPr>
              <p:cNvSpPr>
                <a:spLocks/>
              </p:cNvSpPr>
              <p:nvPr userDrawn="1"/>
            </p:nvSpPr>
            <p:spPr bwMode="auto">
              <a:xfrm>
                <a:off x="5547720" y="3610371"/>
                <a:ext cx="1700805" cy="1194497"/>
              </a:xfrm>
              <a:custGeom>
                <a:avLst/>
                <a:gdLst>
                  <a:gd name="T0" fmla="*/ 0 w 1945"/>
                  <a:gd name="T1" fmla="*/ 1276 h 1366"/>
                  <a:gd name="T2" fmla="*/ 830 w 1945"/>
                  <a:gd name="T3" fmla="*/ 1366 h 1366"/>
                  <a:gd name="T4" fmla="*/ 1305 w 1945"/>
                  <a:gd name="T5" fmla="*/ 1162 h 1366"/>
                  <a:gd name="T6" fmla="*/ 1804 w 1945"/>
                  <a:gd name="T7" fmla="*/ 737 h 1366"/>
                  <a:gd name="T8" fmla="*/ 1945 w 1945"/>
                  <a:gd name="T9" fmla="*/ 0 h 1366"/>
                </a:gdLst>
                <a:ahLst/>
                <a:cxnLst>
                  <a:cxn ang="0">
                    <a:pos x="T0" y="T1"/>
                  </a:cxn>
                  <a:cxn ang="0">
                    <a:pos x="T2" y="T3"/>
                  </a:cxn>
                  <a:cxn ang="0">
                    <a:pos x="T4" y="T5"/>
                  </a:cxn>
                  <a:cxn ang="0">
                    <a:pos x="T6" y="T7"/>
                  </a:cxn>
                  <a:cxn ang="0">
                    <a:pos x="T8" y="T9"/>
                  </a:cxn>
                </a:cxnLst>
                <a:rect l="0" t="0" r="r" b="b"/>
                <a:pathLst>
                  <a:path w="1945" h="1366">
                    <a:moveTo>
                      <a:pt x="0" y="1276"/>
                    </a:moveTo>
                    <a:lnTo>
                      <a:pt x="830" y="1366"/>
                    </a:lnTo>
                    <a:lnTo>
                      <a:pt x="1305" y="1162"/>
                    </a:lnTo>
                    <a:lnTo>
                      <a:pt x="1804" y="737"/>
                    </a:lnTo>
                    <a:lnTo>
                      <a:pt x="1945" y="0"/>
                    </a:lnTo>
                  </a:path>
                </a:pathLst>
              </a:custGeom>
              <a:noFill/>
              <a:ln w="0">
                <a:solidFill>
                  <a:schemeClr val="bg1">
                    <a:lumMod val="75000"/>
                    <a:alpha val="50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15" name="Line 702">
                <a:extLst>
                  <a:ext uri="{FF2B5EF4-FFF2-40B4-BE49-F238E27FC236}">
                    <a16:creationId xmlns="" xmlns:a16="http://schemas.microsoft.com/office/drawing/2014/main" id="{1F7274D0-8BF8-4B59-8DFF-43740BAD49BE}"/>
                  </a:ext>
                </a:extLst>
              </p:cNvPr>
              <p:cNvSpPr>
                <a:spLocks noChangeShapeType="1"/>
              </p:cNvSpPr>
              <p:nvPr userDrawn="1"/>
            </p:nvSpPr>
            <p:spPr bwMode="auto">
              <a:xfrm>
                <a:off x="5035293" y="4072080"/>
                <a:ext cx="512427" cy="654088"/>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16" name="Freeform 703">
                <a:extLst>
                  <a:ext uri="{FF2B5EF4-FFF2-40B4-BE49-F238E27FC236}">
                    <a16:creationId xmlns="" xmlns:a16="http://schemas.microsoft.com/office/drawing/2014/main" id="{9D8552FE-B6A6-4BEC-8F6C-51D77E100738}"/>
                  </a:ext>
                </a:extLst>
              </p:cNvPr>
              <p:cNvSpPr>
                <a:spLocks/>
              </p:cNvSpPr>
              <p:nvPr userDrawn="1"/>
            </p:nvSpPr>
            <p:spPr bwMode="auto">
              <a:xfrm>
                <a:off x="4943475" y="3120626"/>
                <a:ext cx="91819" cy="951455"/>
              </a:xfrm>
              <a:custGeom>
                <a:avLst/>
                <a:gdLst>
                  <a:gd name="T0" fmla="*/ 609 w 609"/>
                  <a:gd name="T1" fmla="*/ 0 h 1611"/>
                  <a:gd name="T2" fmla="*/ 592 w 609"/>
                  <a:gd name="T3" fmla="*/ 5 h 1611"/>
                  <a:gd name="T4" fmla="*/ 313 w 609"/>
                  <a:gd name="T5" fmla="*/ 392 h 1611"/>
                  <a:gd name="T6" fmla="*/ 52 w 609"/>
                  <a:gd name="T7" fmla="*/ 523 h 1611"/>
                  <a:gd name="T8" fmla="*/ 0 w 609"/>
                  <a:gd name="T9" fmla="*/ 1132 h 1611"/>
                  <a:gd name="T10" fmla="*/ 105 w 609"/>
                  <a:gd name="T11" fmla="*/ 1611 h 1611"/>
                  <a:gd name="connsiteX0" fmla="*/ 10000 w 10018"/>
                  <a:gd name="connsiteY0" fmla="*/ 0 h 10000"/>
                  <a:gd name="connsiteX1" fmla="*/ 10018 w 10018"/>
                  <a:gd name="connsiteY1" fmla="*/ 1358 h 10000"/>
                  <a:gd name="connsiteX2" fmla="*/ 5140 w 10018"/>
                  <a:gd name="connsiteY2" fmla="*/ 2433 h 10000"/>
                  <a:gd name="connsiteX3" fmla="*/ 854 w 10018"/>
                  <a:gd name="connsiteY3" fmla="*/ 3246 h 10000"/>
                  <a:gd name="connsiteX4" fmla="*/ 0 w 10018"/>
                  <a:gd name="connsiteY4" fmla="*/ 7027 h 10000"/>
                  <a:gd name="connsiteX5" fmla="*/ 1724 w 10018"/>
                  <a:gd name="connsiteY5" fmla="*/ 10000 h 10000"/>
                  <a:gd name="connsiteX0" fmla="*/ 12868 w 12868"/>
                  <a:gd name="connsiteY0" fmla="*/ 0 h 9028"/>
                  <a:gd name="connsiteX1" fmla="*/ 10018 w 12868"/>
                  <a:gd name="connsiteY1" fmla="*/ 386 h 9028"/>
                  <a:gd name="connsiteX2" fmla="*/ 5140 w 12868"/>
                  <a:gd name="connsiteY2" fmla="*/ 1461 h 9028"/>
                  <a:gd name="connsiteX3" fmla="*/ 854 w 12868"/>
                  <a:gd name="connsiteY3" fmla="*/ 2274 h 9028"/>
                  <a:gd name="connsiteX4" fmla="*/ 0 w 12868"/>
                  <a:gd name="connsiteY4" fmla="*/ 6055 h 9028"/>
                  <a:gd name="connsiteX5" fmla="*/ 1724 w 12868"/>
                  <a:gd name="connsiteY5" fmla="*/ 9028 h 9028"/>
                  <a:gd name="connsiteX0" fmla="*/ 7785 w 7785"/>
                  <a:gd name="connsiteY0" fmla="*/ 0 h 9572"/>
                  <a:gd name="connsiteX1" fmla="*/ 3994 w 7785"/>
                  <a:gd name="connsiteY1" fmla="*/ 1190 h 9572"/>
                  <a:gd name="connsiteX2" fmla="*/ 664 w 7785"/>
                  <a:gd name="connsiteY2" fmla="*/ 2091 h 9572"/>
                  <a:gd name="connsiteX3" fmla="*/ 0 w 7785"/>
                  <a:gd name="connsiteY3" fmla="*/ 6279 h 9572"/>
                  <a:gd name="connsiteX4" fmla="*/ 1340 w 7785"/>
                  <a:gd name="connsiteY4" fmla="*/ 9572 h 9572"/>
                  <a:gd name="connsiteX0" fmla="*/ 5130 w 5130"/>
                  <a:gd name="connsiteY0" fmla="*/ 0 h 8757"/>
                  <a:gd name="connsiteX1" fmla="*/ 853 w 5130"/>
                  <a:gd name="connsiteY1" fmla="*/ 941 h 8757"/>
                  <a:gd name="connsiteX2" fmla="*/ 0 w 5130"/>
                  <a:gd name="connsiteY2" fmla="*/ 5317 h 8757"/>
                  <a:gd name="connsiteX3" fmla="*/ 1721 w 5130"/>
                  <a:gd name="connsiteY3" fmla="*/ 8757 h 8757"/>
                  <a:gd name="connsiteX0" fmla="*/ 1663 w 3355"/>
                  <a:gd name="connsiteY0" fmla="*/ 0 h 8925"/>
                  <a:gd name="connsiteX1" fmla="*/ 0 w 3355"/>
                  <a:gd name="connsiteY1" fmla="*/ 4997 h 8925"/>
                  <a:gd name="connsiteX2" fmla="*/ 3355 w 3355"/>
                  <a:gd name="connsiteY2" fmla="*/ 8925 h 8925"/>
                </a:gdLst>
                <a:ahLst/>
                <a:cxnLst>
                  <a:cxn ang="0">
                    <a:pos x="connsiteX0" y="connsiteY0"/>
                  </a:cxn>
                  <a:cxn ang="0">
                    <a:pos x="connsiteX1" y="connsiteY1"/>
                  </a:cxn>
                  <a:cxn ang="0">
                    <a:pos x="connsiteX2" y="connsiteY2"/>
                  </a:cxn>
                </a:cxnLst>
                <a:rect l="l" t="t" r="r" b="b"/>
                <a:pathLst>
                  <a:path w="3355" h="8925">
                    <a:moveTo>
                      <a:pt x="1663" y="0"/>
                    </a:moveTo>
                    <a:lnTo>
                      <a:pt x="0" y="4997"/>
                    </a:lnTo>
                    <a:lnTo>
                      <a:pt x="3355" y="8925"/>
                    </a:lnTo>
                  </a:path>
                </a:pathLst>
              </a:custGeom>
              <a:noFill/>
              <a:ln w="0">
                <a:solidFill>
                  <a:schemeClr val="bg1">
                    <a:lumMod val="75000"/>
                    <a:alpha val="50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17" name="Line 704">
                <a:extLst>
                  <a:ext uri="{FF2B5EF4-FFF2-40B4-BE49-F238E27FC236}">
                    <a16:creationId xmlns="" xmlns:a16="http://schemas.microsoft.com/office/drawing/2014/main" id="{94C82E1D-CDC9-4720-A379-8B4AB029083D}"/>
                  </a:ext>
                </a:extLst>
              </p:cNvPr>
              <p:cNvSpPr>
                <a:spLocks noChangeShapeType="1"/>
              </p:cNvSpPr>
              <p:nvPr userDrawn="1"/>
            </p:nvSpPr>
            <p:spPr bwMode="auto">
              <a:xfrm flipH="1">
                <a:off x="5476016" y="2471838"/>
                <a:ext cx="564894" cy="191505"/>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18" name="Freeform 705">
                <a:extLst>
                  <a:ext uri="{FF2B5EF4-FFF2-40B4-BE49-F238E27FC236}">
                    <a16:creationId xmlns="" xmlns:a16="http://schemas.microsoft.com/office/drawing/2014/main" id="{8031C860-8ABA-4C8C-AA3F-C456DA645EF2}"/>
                  </a:ext>
                </a:extLst>
              </p:cNvPr>
              <p:cNvSpPr>
                <a:spLocks/>
              </p:cNvSpPr>
              <p:nvPr userDrawn="1"/>
            </p:nvSpPr>
            <p:spPr bwMode="auto">
              <a:xfrm>
                <a:off x="5476839" y="2602150"/>
                <a:ext cx="1189611" cy="66406"/>
              </a:xfrm>
              <a:custGeom>
                <a:avLst/>
                <a:gdLst>
                  <a:gd name="T0" fmla="*/ 0 w 1375"/>
                  <a:gd name="T1" fmla="*/ 69 h 119"/>
                  <a:gd name="T2" fmla="*/ 0 w 1375"/>
                  <a:gd name="T3" fmla="*/ 69 h 119"/>
                  <a:gd name="T4" fmla="*/ 681 w 1375"/>
                  <a:gd name="T5" fmla="*/ 0 h 119"/>
                  <a:gd name="T6" fmla="*/ 681 w 1375"/>
                  <a:gd name="T7" fmla="*/ 0 h 119"/>
                  <a:gd name="T8" fmla="*/ 1375 w 1375"/>
                  <a:gd name="T9" fmla="*/ 13 h 119"/>
                  <a:gd name="T10" fmla="*/ 1279 w 1375"/>
                  <a:gd name="T11" fmla="*/ 119 h 119"/>
                  <a:gd name="connsiteX0" fmla="*/ 0 w 10000"/>
                  <a:gd name="connsiteY0" fmla="*/ 5798 h 12759"/>
                  <a:gd name="connsiteX1" fmla="*/ 0 w 10000"/>
                  <a:gd name="connsiteY1" fmla="*/ 5798 h 12759"/>
                  <a:gd name="connsiteX2" fmla="*/ 4953 w 10000"/>
                  <a:gd name="connsiteY2" fmla="*/ 0 h 12759"/>
                  <a:gd name="connsiteX3" fmla="*/ 4953 w 10000"/>
                  <a:gd name="connsiteY3" fmla="*/ 0 h 12759"/>
                  <a:gd name="connsiteX4" fmla="*/ 10000 w 10000"/>
                  <a:gd name="connsiteY4" fmla="*/ 1092 h 12759"/>
                  <a:gd name="connsiteX5" fmla="*/ 9413 w 10000"/>
                  <a:gd name="connsiteY5" fmla="*/ 12759 h 12759"/>
                  <a:gd name="connsiteX0" fmla="*/ 0 w 10000"/>
                  <a:gd name="connsiteY0" fmla="*/ 5798 h 5798"/>
                  <a:gd name="connsiteX1" fmla="*/ 0 w 10000"/>
                  <a:gd name="connsiteY1" fmla="*/ 5798 h 5798"/>
                  <a:gd name="connsiteX2" fmla="*/ 4953 w 10000"/>
                  <a:gd name="connsiteY2" fmla="*/ 0 h 5798"/>
                  <a:gd name="connsiteX3" fmla="*/ 4953 w 10000"/>
                  <a:gd name="connsiteY3" fmla="*/ 0 h 5798"/>
                  <a:gd name="connsiteX4" fmla="*/ 10000 w 10000"/>
                  <a:gd name="connsiteY4" fmla="*/ 1092 h 57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5798">
                    <a:moveTo>
                      <a:pt x="0" y="5798"/>
                    </a:moveTo>
                    <a:lnTo>
                      <a:pt x="0" y="5798"/>
                    </a:lnTo>
                    <a:lnTo>
                      <a:pt x="4953" y="0"/>
                    </a:lnTo>
                    <a:lnTo>
                      <a:pt x="4953" y="0"/>
                    </a:lnTo>
                    <a:lnTo>
                      <a:pt x="10000" y="1092"/>
                    </a:lnTo>
                  </a:path>
                </a:pathLst>
              </a:custGeom>
              <a:noFill/>
              <a:ln w="0">
                <a:solidFill>
                  <a:schemeClr val="bg1">
                    <a:lumMod val="75000"/>
                    <a:alpha val="50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19" name="Freeform 706">
                <a:extLst>
                  <a:ext uri="{FF2B5EF4-FFF2-40B4-BE49-F238E27FC236}">
                    <a16:creationId xmlns="" xmlns:a16="http://schemas.microsoft.com/office/drawing/2014/main" id="{6E1E0F1D-F5D3-4A0A-B1AE-33074ADB4D36}"/>
                  </a:ext>
                </a:extLst>
              </p:cNvPr>
              <p:cNvSpPr>
                <a:spLocks/>
              </p:cNvSpPr>
              <p:nvPr userDrawn="1"/>
            </p:nvSpPr>
            <p:spPr bwMode="auto">
              <a:xfrm>
                <a:off x="5392068" y="3704811"/>
                <a:ext cx="155652" cy="1021357"/>
              </a:xfrm>
              <a:custGeom>
                <a:avLst/>
                <a:gdLst>
                  <a:gd name="T0" fmla="*/ 0 w 178"/>
                  <a:gd name="T1" fmla="*/ 0 h 1168"/>
                  <a:gd name="T2" fmla="*/ 144 w 178"/>
                  <a:gd name="T3" fmla="*/ 792 h 1168"/>
                  <a:gd name="T4" fmla="*/ 178 w 178"/>
                  <a:gd name="T5" fmla="*/ 1168 h 1168"/>
                </a:gdLst>
                <a:ahLst/>
                <a:cxnLst>
                  <a:cxn ang="0">
                    <a:pos x="T0" y="T1"/>
                  </a:cxn>
                  <a:cxn ang="0">
                    <a:pos x="T2" y="T3"/>
                  </a:cxn>
                  <a:cxn ang="0">
                    <a:pos x="T4" y="T5"/>
                  </a:cxn>
                </a:cxnLst>
                <a:rect l="0" t="0" r="r" b="b"/>
                <a:pathLst>
                  <a:path w="178" h="1168">
                    <a:moveTo>
                      <a:pt x="0" y="0"/>
                    </a:moveTo>
                    <a:lnTo>
                      <a:pt x="144" y="792"/>
                    </a:lnTo>
                    <a:lnTo>
                      <a:pt x="178" y="1168"/>
                    </a:lnTo>
                  </a:path>
                </a:pathLst>
              </a:custGeom>
              <a:noFill/>
              <a:ln w="0">
                <a:solidFill>
                  <a:schemeClr val="bg1">
                    <a:lumMod val="75000"/>
                    <a:alpha val="50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20" name="Freeform 707">
                <a:extLst>
                  <a:ext uri="{FF2B5EF4-FFF2-40B4-BE49-F238E27FC236}">
                    <a16:creationId xmlns="" xmlns:a16="http://schemas.microsoft.com/office/drawing/2014/main" id="{1610271F-FA3F-41AF-AFFC-12AC35AEC75E}"/>
                  </a:ext>
                </a:extLst>
              </p:cNvPr>
              <p:cNvSpPr>
                <a:spLocks/>
              </p:cNvSpPr>
              <p:nvPr userDrawn="1"/>
            </p:nvSpPr>
            <p:spPr bwMode="auto">
              <a:xfrm>
                <a:off x="5392068" y="2667715"/>
                <a:ext cx="115427" cy="1037097"/>
              </a:xfrm>
              <a:custGeom>
                <a:avLst/>
                <a:gdLst>
                  <a:gd name="T0" fmla="*/ 79 w 132"/>
                  <a:gd name="T1" fmla="*/ 0 h 1186"/>
                  <a:gd name="T2" fmla="*/ 132 w 132"/>
                  <a:gd name="T3" fmla="*/ 368 h 1186"/>
                  <a:gd name="T4" fmla="*/ 0 w 132"/>
                  <a:gd name="T5" fmla="*/ 1186 h 1186"/>
                </a:gdLst>
                <a:ahLst/>
                <a:cxnLst>
                  <a:cxn ang="0">
                    <a:pos x="T0" y="T1"/>
                  </a:cxn>
                  <a:cxn ang="0">
                    <a:pos x="T2" y="T3"/>
                  </a:cxn>
                  <a:cxn ang="0">
                    <a:pos x="T4" y="T5"/>
                  </a:cxn>
                </a:cxnLst>
                <a:rect l="0" t="0" r="r" b="b"/>
                <a:pathLst>
                  <a:path w="132" h="1186">
                    <a:moveTo>
                      <a:pt x="79" y="0"/>
                    </a:moveTo>
                    <a:lnTo>
                      <a:pt x="132" y="368"/>
                    </a:lnTo>
                    <a:lnTo>
                      <a:pt x="0" y="1186"/>
                    </a:lnTo>
                  </a:path>
                </a:pathLst>
              </a:custGeom>
              <a:noFill/>
              <a:ln w="0">
                <a:solidFill>
                  <a:schemeClr val="bg1">
                    <a:lumMod val="75000"/>
                    <a:alpha val="50000"/>
                  </a:schemeClr>
                </a:solidFill>
                <a:prstDash val="solid"/>
                <a:round/>
                <a:headEnd type="none"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21" name="Freeform 708">
                <a:extLst>
                  <a:ext uri="{FF2B5EF4-FFF2-40B4-BE49-F238E27FC236}">
                    <a16:creationId xmlns="" xmlns:a16="http://schemas.microsoft.com/office/drawing/2014/main" id="{7F4310E9-C76F-449C-9818-EE19C1F2A418}"/>
                  </a:ext>
                </a:extLst>
              </p:cNvPr>
              <p:cNvSpPr>
                <a:spLocks/>
              </p:cNvSpPr>
              <p:nvPr userDrawn="1"/>
            </p:nvSpPr>
            <p:spPr bwMode="auto">
              <a:xfrm>
                <a:off x="6011178" y="4143784"/>
                <a:ext cx="262346" cy="661084"/>
              </a:xfrm>
              <a:custGeom>
                <a:avLst/>
                <a:gdLst>
                  <a:gd name="T0" fmla="*/ 0 w 398"/>
                  <a:gd name="T1" fmla="*/ 0 h 756"/>
                  <a:gd name="T2" fmla="*/ 219 w 398"/>
                  <a:gd name="T3" fmla="*/ 591 h 756"/>
                  <a:gd name="T4" fmla="*/ 300 w 398"/>
                  <a:gd name="T5" fmla="*/ 756 h 756"/>
                  <a:gd name="T6" fmla="*/ 398 w 398"/>
                  <a:gd name="T7" fmla="*/ 595 h 756"/>
                  <a:gd name="connsiteX0" fmla="*/ 0 w 13102"/>
                  <a:gd name="connsiteY0" fmla="*/ 0 h 10000"/>
                  <a:gd name="connsiteX1" fmla="*/ 5503 w 13102"/>
                  <a:gd name="connsiteY1" fmla="*/ 7817 h 10000"/>
                  <a:gd name="connsiteX2" fmla="*/ 7538 w 13102"/>
                  <a:gd name="connsiteY2" fmla="*/ 10000 h 10000"/>
                  <a:gd name="connsiteX3" fmla="*/ 13102 w 13102"/>
                  <a:gd name="connsiteY3" fmla="*/ 9384 h 10000"/>
                  <a:gd name="connsiteX0" fmla="*/ 0 w 7538"/>
                  <a:gd name="connsiteY0" fmla="*/ 0 h 10000"/>
                  <a:gd name="connsiteX1" fmla="*/ 5503 w 7538"/>
                  <a:gd name="connsiteY1" fmla="*/ 7817 h 10000"/>
                  <a:gd name="connsiteX2" fmla="*/ 7538 w 7538"/>
                  <a:gd name="connsiteY2" fmla="*/ 10000 h 10000"/>
                </a:gdLst>
                <a:ahLst/>
                <a:cxnLst>
                  <a:cxn ang="0">
                    <a:pos x="connsiteX0" y="connsiteY0"/>
                  </a:cxn>
                  <a:cxn ang="0">
                    <a:pos x="connsiteX1" y="connsiteY1"/>
                  </a:cxn>
                  <a:cxn ang="0">
                    <a:pos x="connsiteX2" y="connsiteY2"/>
                  </a:cxn>
                </a:cxnLst>
                <a:rect l="l" t="t" r="r" b="b"/>
                <a:pathLst>
                  <a:path w="7538" h="10000">
                    <a:moveTo>
                      <a:pt x="0" y="0"/>
                    </a:moveTo>
                    <a:lnTo>
                      <a:pt x="5503" y="7817"/>
                    </a:lnTo>
                    <a:lnTo>
                      <a:pt x="7538" y="10000"/>
                    </a:lnTo>
                  </a:path>
                </a:pathLst>
              </a:custGeom>
              <a:noFill/>
              <a:ln w="0">
                <a:solidFill>
                  <a:schemeClr val="bg1">
                    <a:lumMod val="75000"/>
                    <a:alpha val="50000"/>
                  </a:schemeClr>
                </a:soli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22" name="Freeform 709">
                <a:extLst>
                  <a:ext uri="{FF2B5EF4-FFF2-40B4-BE49-F238E27FC236}">
                    <a16:creationId xmlns="" xmlns:a16="http://schemas.microsoft.com/office/drawing/2014/main" id="{B1879AF0-9070-423D-A640-02B629DB9A9D}"/>
                  </a:ext>
                </a:extLst>
              </p:cNvPr>
              <p:cNvSpPr>
                <a:spLocks/>
              </p:cNvSpPr>
              <p:nvPr userDrawn="1"/>
            </p:nvSpPr>
            <p:spPr bwMode="auto">
              <a:xfrm>
                <a:off x="6011179" y="2607378"/>
                <a:ext cx="288568" cy="1536408"/>
              </a:xfrm>
              <a:custGeom>
                <a:avLst/>
                <a:gdLst>
                  <a:gd name="T0" fmla="*/ 52 w 330"/>
                  <a:gd name="T1" fmla="*/ 0 h 1757"/>
                  <a:gd name="T2" fmla="*/ 330 w 330"/>
                  <a:gd name="T3" fmla="*/ 664 h 1757"/>
                  <a:gd name="T4" fmla="*/ 0 w 330"/>
                  <a:gd name="T5" fmla="*/ 1757 h 1757"/>
                </a:gdLst>
                <a:ahLst/>
                <a:cxnLst>
                  <a:cxn ang="0">
                    <a:pos x="T0" y="T1"/>
                  </a:cxn>
                  <a:cxn ang="0">
                    <a:pos x="T2" y="T3"/>
                  </a:cxn>
                  <a:cxn ang="0">
                    <a:pos x="T4" y="T5"/>
                  </a:cxn>
                </a:cxnLst>
                <a:rect l="0" t="0" r="r" b="b"/>
                <a:pathLst>
                  <a:path w="330" h="1757">
                    <a:moveTo>
                      <a:pt x="52" y="0"/>
                    </a:moveTo>
                    <a:lnTo>
                      <a:pt x="330" y="664"/>
                    </a:lnTo>
                    <a:lnTo>
                      <a:pt x="0" y="1757"/>
                    </a:lnTo>
                  </a:path>
                </a:pathLst>
              </a:cu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23" name="Line 710">
                <a:extLst>
                  <a:ext uri="{FF2B5EF4-FFF2-40B4-BE49-F238E27FC236}">
                    <a16:creationId xmlns="" xmlns:a16="http://schemas.microsoft.com/office/drawing/2014/main" id="{2372F172-606E-4CE3-83F0-4F80DE8A6528}"/>
                  </a:ext>
                </a:extLst>
              </p:cNvPr>
              <p:cNvSpPr>
                <a:spLocks noChangeShapeType="1"/>
              </p:cNvSpPr>
              <p:nvPr userDrawn="1"/>
            </p:nvSpPr>
            <p:spPr bwMode="auto">
              <a:xfrm>
                <a:off x="6040910" y="2471838"/>
                <a:ext cx="15740" cy="135540"/>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24" name="Line 711">
                <a:extLst>
                  <a:ext uri="{FF2B5EF4-FFF2-40B4-BE49-F238E27FC236}">
                    <a16:creationId xmlns="" xmlns:a16="http://schemas.microsoft.com/office/drawing/2014/main" id="{8C61FF6A-C0B5-48E5-8DB3-817A8D55D447}"/>
                  </a:ext>
                </a:extLst>
              </p:cNvPr>
              <p:cNvSpPr>
                <a:spLocks noChangeShapeType="1"/>
              </p:cNvSpPr>
              <p:nvPr userDrawn="1"/>
            </p:nvSpPr>
            <p:spPr bwMode="auto">
              <a:xfrm flipH="1">
                <a:off x="4988947" y="2662397"/>
                <a:ext cx="481831" cy="458282"/>
              </a:xfrm>
              <a:prstGeom prst="line">
                <a:avLst/>
              </a:prstGeom>
              <a:noFill/>
              <a:ln w="0">
                <a:solidFill>
                  <a:schemeClr val="bg1">
                    <a:lumMod val="75000"/>
                    <a:alpha val="50000"/>
                  </a:schemeClr>
                </a:solidFill>
                <a:prstDash val="solid"/>
                <a:round/>
                <a:headEnd type="none"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25" name="Line 712">
                <a:extLst>
                  <a:ext uri="{FF2B5EF4-FFF2-40B4-BE49-F238E27FC236}">
                    <a16:creationId xmlns="" xmlns:a16="http://schemas.microsoft.com/office/drawing/2014/main" id="{B4B7AAD6-0BCD-4190-A8DB-755DDB3BDD44}"/>
                  </a:ext>
                </a:extLst>
              </p:cNvPr>
              <p:cNvSpPr>
                <a:spLocks noChangeShapeType="1"/>
              </p:cNvSpPr>
              <p:nvPr userDrawn="1"/>
            </p:nvSpPr>
            <p:spPr bwMode="auto">
              <a:xfrm flipH="1" flipV="1">
                <a:off x="7112111" y="3548285"/>
                <a:ext cx="136414" cy="62086"/>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26" name="Line 713">
                <a:extLst>
                  <a:ext uri="{FF2B5EF4-FFF2-40B4-BE49-F238E27FC236}">
                    <a16:creationId xmlns="" xmlns:a16="http://schemas.microsoft.com/office/drawing/2014/main" id="{59A3EB20-52C0-4A58-AD1A-AEEB32245094}"/>
                  </a:ext>
                </a:extLst>
              </p:cNvPr>
              <p:cNvSpPr>
                <a:spLocks noChangeShapeType="1"/>
              </p:cNvSpPr>
              <p:nvPr userDrawn="1"/>
            </p:nvSpPr>
            <p:spPr bwMode="auto">
              <a:xfrm flipH="1" flipV="1">
                <a:off x="6657687" y="2619538"/>
                <a:ext cx="155361" cy="404078"/>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27" name="Line 714">
                <a:extLst>
                  <a:ext uri="{FF2B5EF4-FFF2-40B4-BE49-F238E27FC236}">
                    <a16:creationId xmlns="" xmlns:a16="http://schemas.microsoft.com/office/drawing/2014/main" id="{64F45F4A-4F25-4F44-89F5-32D378E55882}"/>
                  </a:ext>
                </a:extLst>
              </p:cNvPr>
              <p:cNvSpPr>
                <a:spLocks noChangeShapeType="1"/>
              </p:cNvSpPr>
              <p:nvPr userDrawn="1"/>
            </p:nvSpPr>
            <p:spPr bwMode="auto">
              <a:xfrm flipH="1" flipV="1">
                <a:off x="6813049" y="3023616"/>
                <a:ext cx="299062" cy="524670"/>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28" name="Line 715">
                <a:extLst>
                  <a:ext uri="{FF2B5EF4-FFF2-40B4-BE49-F238E27FC236}">
                    <a16:creationId xmlns="" xmlns:a16="http://schemas.microsoft.com/office/drawing/2014/main" id="{3832D297-2582-46F6-85D2-5AE63577443B}"/>
                  </a:ext>
                </a:extLst>
              </p:cNvPr>
              <p:cNvSpPr>
                <a:spLocks noChangeShapeType="1"/>
              </p:cNvSpPr>
              <p:nvPr userDrawn="1"/>
            </p:nvSpPr>
            <p:spPr bwMode="auto">
              <a:xfrm flipH="1" flipV="1">
                <a:off x="7112111" y="3548285"/>
                <a:ext cx="13116" cy="706554"/>
              </a:xfrm>
              <a:prstGeom prst="line">
                <a:avLst/>
              </a:prstGeom>
              <a:noFill/>
              <a:ln w="0">
                <a:solidFill>
                  <a:schemeClr val="bg1">
                    <a:lumMod val="75000"/>
                    <a:alpha val="50000"/>
                  </a:schemeClr>
                </a:solidFill>
                <a:prstDash val="solid"/>
                <a:round/>
                <a:headEnd type="oval" w="sm" len="sm"/>
                <a:tailEnd type="none"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29" name="Freeform 716">
                <a:extLst>
                  <a:ext uri="{FF2B5EF4-FFF2-40B4-BE49-F238E27FC236}">
                    <a16:creationId xmlns="" xmlns:a16="http://schemas.microsoft.com/office/drawing/2014/main" id="{E727AEF6-5773-4755-91E8-7E8ABD5EAF34}"/>
                  </a:ext>
                </a:extLst>
              </p:cNvPr>
              <p:cNvSpPr>
                <a:spLocks/>
              </p:cNvSpPr>
              <p:nvPr userDrawn="1"/>
            </p:nvSpPr>
            <p:spPr bwMode="auto">
              <a:xfrm>
                <a:off x="6011179" y="4143785"/>
                <a:ext cx="1114049" cy="210743"/>
              </a:xfrm>
              <a:custGeom>
                <a:avLst/>
                <a:gdLst>
                  <a:gd name="T0" fmla="*/ 0 w 1274"/>
                  <a:gd name="T1" fmla="*/ 0 h 241"/>
                  <a:gd name="T2" fmla="*/ 909 w 1274"/>
                  <a:gd name="T3" fmla="*/ 241 h 241"/>
                  <a:gd name="T4" fmla="*/ 1274 w 1274"/>
                  <a:gd name="T5" fmla="*/ 127 h 241"/>
                </a:gdLst>
                <a:ahLst/>
                <a:cxnLst>
                  <a:cxn ang="0">
                    <a:pos x="T0" y="T1"/>
                  </a:cxn>
                  <a:cxn ang="0">
                    <a:pos x="T2" y="T3"/>
                  </a:cxn>
                  <a:cxn ang="0">
                    <a:pos x="T4" y="T5"/>
                  </a:cxn>
                </a:cxnLst>
                <a:rect l="0" t="0" r="r" b="b"/>
                <a:pathLst>
                  <a:path w="1274" h="241">
                    <a:moveTo>
                      <a:pt x="0" y="0"/>
                    </a:moveTo>
                    <a:lnTo>
                      <a:pt x="909" y="241"/>
                    </a:lnTo>
                    <a:lnTo>
                      <a:pt x="1274" y="127"/>
                    </a:lnTo>
                  </a:path>
                </a:pathLst>
              </a:cu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30" name="Line 717">
                <a:extLst>
                  <a:ext uri="{FF2B5EF4-FFF2-40B4-BE49-F238E27FC236}">
                    <a16:creationId xmlns="" xmlns:a16="http://schemas.microsoft.com/office/drawing/2014/main" id="{7C15DFD7-1898-4488-8777-36BDA5525BEA}"/>
                  </a:ext>
                </a:extLst>
              </p:cNvPr>
              <p:cNvSpPr>
                <a:spLocks noChangeShapeType="1"/>
              </p:cNvSpPr>
              <p:nvPr userDrawn="1"/>
            </p:nvSpPr>
            <p:spPr bwMode="auto">
              <a:xfrm>
                <a:off x="5392068" y="3704811"/>
                <a:ext cx="619110" cy="438974"/>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31" name="Line 718">
                <a:extLst>
                  <a:ext uri="{FF2B5EF4-FFF2-40B4-BE49-F238E27FC236}">
                    <a16:creationId xmlns="" xmlns:a16="http://schemas.microsoft.com/office/drawing/2014/main" id="{DC6981D8-C007-4119-9528-512BA8BE9237}"/>
                  </a:ext>
                </a:extLst>
              </p:cNvPr>
              <p:cNvSpPr>
                <a:spLocks noChangeShapeType="1"/>
              </p:cNvSpPr>
              <p:nvPr userDrawn="1"/>
            </p:nvSpPr>
            <p:spPr bwMode="auto">
              <a:xfrm>
                <a:off x="4988947" y="3120679"/>
                <a:ext cx="403121" cy="584132"/>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32" name="Line 719">
                <a:extLst>
                  <a:ext uri="{FF2B5EF4-FFF2-40B4-BE49-F238E27FC236}">
                    <a16:creationId xmlns="" xmlns:a16="http://schemas.microsoft.com/office/drawing/2014/main" id="{587C6467-EAE7-4CD8-AC90-7B0BE769B08C}"/>
                  </a:ext>
                </a:extLst>
              </p:cNvPr>
              <p:cNvSpPr>
                <a:spLocks noChangeShapeType="1"/>
              </p:cNvSpPr>
              <p:nvPr userDrawn="1"/>
            </p:nvSpPr>
            <p:spPr bwMode="auto">
              <a:xfrm flipH="1">
                <a:off x="4988947" y="2989512"/>
                <a:ext cx="518549" cy="131167"/>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33" name="Line 720">
                <a:extLst>
                  <a:ext uri="{FF2B5EF4-FFF2-40B4-BE49-F238E27FC236}">
                    <a16:creationId xmlns="" xmlns:a16="http://schemas.microsoft.com/office/drawing/2014/main" id="{77A8E7C8-BFFF-4117-8A65-2E3FA0D3E257}"/>
                  </a:ext>
                </a:extLst>
              </p:cNvPr>
              <p:cNvSpPr>
                <a:spLocks noChangeShapeType="1"/>
              </p:cNvSpPr>
              <p:nvPr userDrawn="1"/>
            </p:nvSpPr>
            <p:spPr bwMode="auto">
              <a:xfrm flipH="1">
                <a:off x="5507496" y="2607378"/>
                <a:ext cx="549154" cy="382135"/>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34" name="Line 721">
                <a:extLst>
                  <a:ext uri="{FF2B5EF4-FFF2-40B4-BE49-F238E27FC236}">
                    <a16:creationId xmlns="" xmlns:a16="http://schemas.microsoft.com/office/drawing/2014/main" id="{AEC10C3B-A2EF-4937-AF9D-B1FC8B14ABDB}"/>
                  </a:ext>
                </a:extLst>
              </p:cNvPr>
              <p:cNvSpPr>
                <a:spLocks noChangeShapeType="1"/>
              </p:cNvSpPr>
              <p:nvPr userDrawn="1"/>
            </p:nvSpPr>
            <p:spPr bwMode="auto">
              <a:xfrm flipH="1" flipV="1">
                <a:off x="6056650" y="2607378"/>
                <a:ext cx="756399" cy="416238"/>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35" name="Freeform 722">
                <a:extLst>
                  <a:ext uri="{FF2B5EF4-FFF2-40B4-BE49-F238E27FC236}">
                    <a16:creationId xmlns="" xmlns:a16="http://schemas.microsoft.com/office/drawing/2014/main" id="{7DA5F8F7-B1AD-42D0-ACAA-37E5BC9C8373}"/>
                  </a:ext>
                </a:extLst>
              </p:cNvPr>
              <p:cNvSpPr>
                <a:spLocks/>
              </p:cNvSpPr>
              <p:nvPr userDrawn="1"/>
            </p:nvSpPr>
            <p:spPr bwMode="auto">
              <a:xfrm>
                <a:off x="6813049" y="3023616"/>
                <a:ext cx="367269" cy="511553"/>
              </a:xfrm>
              <a:custGeom>
                <a:avLst/>
                <a:gdLst>
                  <a:gd name="T0" fmla="*/ 344 w 420"/>
                  <a:gd name="T1" fmla="*/ 585 h 585"/>
                  <a:gd name="T2" fmla="*/ 420 w 420"/>
                  <a:gd name="T3" fmla="*/ 87 h 585"/>
                  <a:gd name="T4" fmla="*/ 0 w 420"/>
                  <a:gd name="T5" fmla="*/ 0 h 585"/>
                </a:gdLst>
                <a:ahLst/>
                <a:cxnLst>
                  <a:cxn ang="0">
                    <a:pos x="T0" y="T1"/>
                  </a:cxn>
                  <a:cxn ang="0">
                    <a:pos x="T2" y="T3"/>
                  </a:cxn>
                  <a:cxn ang="0">
                    <a:pos x="T4" y="T5"/>
                  </a:cxn>
                </a:cxnLst>
                <a:rect l="0" t="0" r="r" b="b"/>
                <a:pathLst>
                  <a:path w="420" h="585">
                    <a:moveTo>
                      <a:pt x="344" y="585"/>
                    </a:moveTo>
                    <a:lnTo>
                      <a:pt x="420" y="87"/>
                    </a:lnTo>
                    <a:lnTo>
                      <a:pt x="0" y="0"/>
                    </a:lnTo>
                  </a:path>
                </a:pathLst>
              </a:custGeom>
              <a:noFill/>
              <a:ln w="0">
                <a:solidFill>
                  <a:schemeClr val="bg1">
                    <a:lumMod val="75000"/>
                    <a:alpha val="50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36" name="Freeform 723">
                <a:extLst>
                  <a:ext uri="{FF2B5EF4-FFF2-40B4-BE49-F238E27FC236}">
                    <a16:creationId xmlns="" xmlns:a16="http://schemas.microsoft.com/office/drawing/2014/main" id="{6A279B15-11F5-4035-9EC9-373ED8BD3095}"/>
                  </a:ext>
                </a:extLst>
              </p:cNvPr>
              <p:cNvSpPr>
                <a:spLocks/>
              </p:cNvSpPr>
              <p:nvPr userDrawn="1"/>
            </p:nvSpPr>
            <p:spPr bwMode="auto">
              <a:xfrm>
                <a:off x="6799058" y="3023616"/>
                <a:ext cx="314802" cy="1330912"/>
              </a:xfrm>
              <a:custGeom>
                <a:avLst/>
                <a:gdLst>
                  <a:gd name="T0" fmla="*/ 16 w 360"/>
                  <a:gd name="T1" fmla="*/ 0 h 1522"/>
                  <a:gd name="T2" fmla="*/ 0 w 360"/>
                  <a:gd name="T3" fmla="*/ 729 h 1522"/>
                  <a:gd name="T4" fmla="*/ 8 w 360"/>
                  <a:gd name="T5" fmla="*/ 1522 h 1522"/>
                  <a:gd name="T6" fmla="*/ 358 w 360"/>
                  <a:gd name="T7" fmla="*/ 600 h 1522"/>
                  <a:gd name="T8" fmla="*/ 360 w 360"/>
                  <a:gd name="T9" fmla="*/ 585 h 1522"/>
                </a:gdLst>
                <a:ahLst/>
                <a:cxnLst>
                  <a:cxn ang="0">
                    <a:pos x="T0" y="T1"/>
                  </a:cxn>
                  <a:cxn ang="0">
                    <a:pos x="T2" y="T3"/>
                  </a:cxn>
                  <a:cxn ang="0">
                    <a:pos x="T4" y="T5"/>
                  </a:cxn>
                  <a:cxn ang="0">
                    <a:pos x="T6" y="T7"/>
                  </a:cxn>
                  <a:cxn ang="0">
                    <a:pos x="T8" y="T9"/>
                  </a:cxn>
                </a:cxnLst>
                <a:rect l="0" t="0" r="r" b="b"/>
                <a:pathLst>
                  <a:path w="360" h="1522">
                    <a:moveTo>
                      <a:pt x="16" y="0"/>
                    </a:moveTo>
                    <a:lnTo>
                      <a:pt x="0" y="729"/>
                    </a:lnTo>
                    <a:lnTo>
                      <a:pt x="8" y="1522"/>
                    </a:lnTo>
                    <a:lnTo>
                      <a:pt x="358" y="600"/>
                    </a:lnTo>
                    <a:lnTo>
                      <a:pt x="360" y="585"/>
                    </a:lnTo>
                  </a:path>
                </a:pathLst>
              </a:custGeom>
              <a:noFill/>
              <a:ln w="0">
                <a:solidFill>
                  <a:schemeClr val="bg1">
                    <a:lumMod val="75000"/>
                    <a:alpha val="50000"/>
                  </a:schemeClr>
                </a:soli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37" name="Line 724">
                <a:extLst>
                  <a:ext uri="{FF2B5EF4-FFF2-40B4-BE49-F238E27FC236}">
                    <a16:creationId xmlns="" xmlns:a16="http://schemas.microsoft.com/office/drawing/2014/main" id="{FC91CF33-1936-4AF1-9BA7-5167D8BB1706}"/>
                  </a:ext>
                </a:extLst>
              </p:cNvPr>
              <p:cNvSpPr>
                <a:spLocks noChangeShapeType="1"/>
              </p:cNvSpPr>
              <p:nvPr userDrawn="1"/>
            </p:nvSpPr>
            <p:spPr bwMode="auto">
              <a:xfrm flipV="1">
                <a:off x="6299747" y="3023616"/>
                <a:ext cx="513302" cy="164396"/>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38" name="Line 725">
                <a:extLst>
                  <a:ext uri="{FF2B5EF4-FFF2-40B4-BE49-F238E27FC236}">
                    <a16:creationId xmlns="" xmlns:a16="http://schemas.microsoft.com/office/drawing/2014/main" id="{41A72E83-5538-43CE-B0FF-329173EB776D}"/>
                  </a:ext>
                </a:extLst>
              </p:cNvPr>
              <p:cNvSpPr>
                <a:spLocks noChangeShapeType="1"/>
              </p:cNvSpPr>
              <p:nvPr userDrawn="1"/>
            </p:nvSpPr>
            <p:spPr bwMode="auto">
              <a:xfrm flipV="1">
                <a:off x="5392068" y="3188012"/>
                <a:ext cx="907679" cy="523795"/>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39" name="Freeform 726">
                <a:extLst>
                  <a:ext uri="{FF2B5EF4-FFF2-40B4-BE49-F238E27FC236}">
                    <a16:creationId xmlns="" xmlns:a16="http://schemas.microsoft.com/office/drawing/2014/main" id="{C6EA2BB8-831C-4EBB-93E9-37505A837C95}"/>
                  </a:ext>
                </a:extLst>
              </p:cNvPr>
              <p:cNvSpPr>
                <a:spLocks/>
              </p:cNvSpPr>
              <p:nvPr userDrawn="1"/>
            </p:nvSpPr>
            <p:spPr bwMode="auto">
              <a:xfrm>
                <a:off x="5035293" y="3711807"/>
                <a:ext cx="482696" cy="685568"/>
              </a:xfrm>
              <a:custGeom>
                <a:avLst/>
                <a:gdLst>
                  <a:gd name="T0" fmla="*/ 552 w 552"/>
                  <a:gd name="T1" fmla="*/ 784 h 784"/>
                  <a:gd name="T2" fmla="*/ 0 w 552"/>
                  <a:gd name="T3" fmla="*/ 412 h 784"/>
                  <a:gd name="T4" fmla="*/ 408 w 552"/>
                  <a:gd name="T5" fmla="*/ 0 h 784"/>
                </a:gdLst>
                <a:ahLst/>
                <a:cxnLst>
                  <a:cxn ang="0">
                    <a:pos x="T0" y="T1"/>
                  </a:cxn>
                  <a:cxn ang="0">
                    <a:pos x="T2" y="T3"/>
                  </a:cxn>
                  <a:cxn ang="0">
                    <a:pos x="T4" y="T5"/>
                  </a:cxn>
                </a:cxnLst>
                <a:rect l="0" t="0" r="r" b="b"/>
                <a:pathLst>
                  <a:path w="552" h="784">
                    <a:moveTo>
                      <a:pt x="552" y="784"/>
                    </a:moveTo>
                    <a:lnTo>
                      <a:pt x="0" y="412"/>
                    </a:lnTo>
                    <a:lnTo>
                      <a:pt x="408" y="0"/>
                    </a:lnTo>
                  </a:path>
                </a:pathLst>
              </a:cu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40" name="Line 728">
                <a:extLst>
                  <a:ext uri="{FF2B5EF4-FFF2-40B4-BE49-F238E27FC236}">
                    <a16:creationId xmlns="" xmlns:a16="http://schemas.microsoft.com/office/drawing/2014/main" id="{F9AC1A26-3E22-4F17-A6B6-E334B68DFDA7}"/>
                  </a:ext>
                </a:extLst>
              </p:cNvPr>
              <p:cNvSpPr>
                <a:spLocks noChangeShapeType="1"/>
              </p:cNvSpPr>
              <p:nvPr userDrawn="1"/>
            </p:nvSpPr>
            <p:spPr bwMode="auto">
              <a:xfrm flipH="1">
                <a:off x="5517989" y="4143785"/>
                <a:ext cx="493190" cy="253590"/>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41" name="Freeform 729">
                <a:extLst>
                  <a:ext uri="{FF2B5EF4-FFF2-40B4-BE49-F238E27FC236}">
                    <a16:creationId xmlns="" xmlns:a16="http://schemas.microsoft.com/office/drawing/2014/main" id="{39B02C3C-96B5-4D1C-9FB3-D5DD5F76A923}"/>
                  </a:ext>
                </a:extLst>
              </p:cNvPr>
              <p:cNvSpPr>
                <a:spLocks/>
              </p:cNvSpPr>
              <p:nvPr userDrawn="1"/>
            </p:nvSpPr>
            <p:spPr bwMode="auto">
              <a:xfrm>
                <a:off x="6011179" y="3548285"/>
                <a:ext cx="1100932" cy="595500"/>
              </a:xfrm>
              <a:custGeom>
                <a:avLst/>
                <a:gdLst>
                  <a:gd name="T0" fmla="*/ 1259 w 1259"/>
                  <a:gd name="T1" fmla="*/ 0 h 681"/>
                  <a:gd name="T2" fmla="*/ 902 w 1259"/>
                  <a:gd name="T3" fmla="*/ 140 h 681"/>
                  <a:gd name="T4" fmla="*/ 0 w 1259"/>
                  <a:gd name="T5" fmla="*/ 681 h 681"/>
                </a:gdLst>
                <a:ahLst/>
                <a:cxnLst>
                  <a:cxn ang="0">
                    <a:pos x="T0" y="T1"/>
                  </a:cxn>
                  <a:cxn ang="0">
                    <a:pos x="T2" y="T3"/>
                  </a:cxn>
                  <a:cxn ang="0">
                    <a:pos x="T4" y="T5"/>
                  </a:cxn>
                </a:cxnLst>
                <a:rect l="0" t="0" r="r" b="b"/>
                <a:pathLst>
                  <a:path w="1259" h="681">
                    <a:moveTo>
                      <a:pt x="1259" y="0"/>
                    </a:moveTo>
                    <a:lnTo>
                      <a:pt x="902" y="140"/>
                    </a:lnTo>
                    <a:lnTo>
                      <a:pt x="0" y="681"/>
                    </a:lnTo>
                  </a:path>
                </a:pathLst>
              </a:cu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42" name="Freeform 730">
                <a:extLst>
                  <a:ext uri="{FF2B5EF4-FFF2-40B4-BE49-F238E27FC236}">
                    <a16:creationId xmlns="" xmlns:a16="http://schemas.microsoft.com/office/drawing/2014/main" id="{A2194380-A49B-4E8C-ABC6-55600C5C615E}"/>
                  </a:ext>
                </a:extLst>
              </p:cNvPr>
              <p:cNvSpPr>
                <a:spLocks/>
              </p:cNvSpPr>
              <p:nvPr userDrawn="1"/>
            </p:nvSpPr>
            <p:spPr bwMode="auto">
              <a:xfrm>
                <a:off x="5556465" y="4627355"/>
                <a:ext cx="1125417" cy="101436"/>
              </a:xfrm>
              <a:custGeom>
                <a:avLst/>
                <a:gdLst>
                  <a:gd name="T0" fmla="*/ 1287 w 1287"/>
                  <a:gd name="T1" fmla="*/ 0 h 116"/>
                  <a:gd name="T2" fmla="*/ 739 w 1287"/>
                  <a:gd name="T3" fmla="*/ 38 h 116"/>
                  <a:gd name="T4" fmla="*/ 0 w 1287"/>
                  <a:gd name="T5" fmla="*/ 116 h 116"/>
                </a:gdLst>
                <a:ahLst/>
                <a:cxnLst>
                  <a:cxn ang="0">
                    <a:pos x="T0" y="T1"/>
                  </a:cxn>
                  <a:cxn ang="0">
                    <a:pos x="T2" y="T3"/>
                  </a:cxn>
                  <a:cxn ang="0">
                    <a:pos x="T4" y="T5"/>
                  </a:cxn>
                </a:cxnLst>
                <a:rect l="0" t="0" r="r" b="b"/>
                <a:pathLst>
                  <a:path w="1287" h="116">
                    <a:moveTo>
                      <a:pt x="1287" y="0"/>
                    </a:moveTo>
                    <a:lnTo>
                      <a:pt x="739" y="38"/>
                    </a:lnTo>
                    <a:lnTo>
                      <a:pt x="0" y="116"/>
                    </a:lnTo>
                  </a:path>
                </a:pathLst>
              </a:custGeom>
              <a:noFill/>
              <a:ln w="0">
                <a:solidFill>
                  <a:schemeClr val="bg1">
                    <a:lumMod val="75000"/>
                    <a:alpha val="50000"/>
                  </a:schemeClr>
                </a:solidFill>
                <a:prstDash val="solid"/>
                <a:round/>
                <a:headEnd type="oval"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43" name="Freeform 731">
                <a:extLst>
                  <a:ext uri="{FF2B5EF4-FFF2-40B4-BE49-F238E27FC236}">
                    <a16:creationId xmlns="" xmlns:a16="http://schemas.microsoft.com/office/drawing/2014/main" id="{80F9269D-083A-4718-8429-4EEC1717F48F}"/>
                  </a:ext>
                </a:extLst>
              </p:cNvPr>
              <p:cNvSpPr>
                <a:spLocks/>
              </p:cNvSpPr>
              <p:nvPr userDrawn="1"/>
            </p:nvSpPr>
            <p:spPr bwMode="auto">
              <a:xfrm>
                <a:off x="5517989" y="4354526"/>
                <a:ext cx="1288064" cy="306057"/>
              </a:xfrm>
              <a:custGeom>
                <a:avLst/>
                <a:gdLst>
                  <a:gd name="T0" fmla="*/ 0 w 1473"/>
                  <a:gd name="T1" fmla="*/ 49 h 350"/>
                  <a:gd name="T2" fmla="*/ 783 w 1473"/>
                  <a:gd name="T3" fmla="*/ 350 h 350"/>
                  <a:gd name="T4" fmla="*/ 1473 w 1473"/>
                  <a:gd name="T5" fmla="*/ 0 h 350"/>
                  <a:gd name="T6" fmla="*/ 1348 w 1473"/>
                  <a:gd name="T7" fmla="*/ 303 h 350"/>
                </a:gdLst>
                <a:ahLst/>
                <a:cxnLst>
                  <a:cxn ang="0">
                    <a:pos x="T0" y="T1"/>
                  </a:cxn>
                  <a:cxn ang="0">
                    <a:pos x="T2" y="T3"/>
                  </a:cxn>
                  <a:cxn ang="0">
                    <a:pos x="T4" y="T5"/>
                  </a:cxn>
                  <a:cxn ang="0">
                    <a:pos x="T6" y="T7"/>
                  </a:cxn>
                </a:cxnLst>
                <a:rect l="0" t="0" r="r" b="b"/>
                <a:pathLst>
                  <a:path w="1473" h="350">
                    <a:moveTo>
                      <a:pt x="0" y="49"/>
                    </a:moveTo>
                    <a:lnTo>
                      <a:pt x="783" y="350"/>
                    </a:lnTo>
                    <a:lnTo>
                      <a:pt x="1473" y="0"/>
                    </a:lnTo>
                    <a:lnTo>
                      <a:pt x="1348" y="303"/>
                    </a:lnTo>
                  </a:path>
                </a:pathLst>
              </a:custGeom>
              <a:noFill/>
              <a:ln w="0">
                <a:solidFill>
                  <a:schemeClr val="bg1">
                    <a:lumMod val="75000"/>
                    <a:alpha val="50000"/>
                  </a:schemeClr>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44" name="Line 732">
                <a:extLst>
                  <a:ext uri="{FF2B5EF4-FFF2-40B4-BE49-F238E27FC236}">
                    <a16:creationId xmlns="" xmlns:a16="http://schemas.microsoft.com/office/drawing/2014/main" id="{2D35BF2B-6AFB-4E17-B538-AD54B1386F18}"/>
                  </a:ext>
                </a:extLst>
              </p:cNvPr>
              <p:cNvSpPr>
                <a:spLocks noChangeShapeType="1"/>
              </p:cNvSpPr>
              <p:nvPr userDrawn="1"/>
            </p:nvSpPr>
            <p:spPr bwMode="auto">
              <a:xfrm>
                <a:off x="6299747" y="3188012"/>
                <a:ext cx="500185" cy="482696"/>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sp>
            <p:nvSpPr>
              <p:cNvPr id="45" name="Line 733">
                <a:extLst>
                  <a:ext uri="{FF2B5EF4-FFF2-40B4-BE49-F238E27FC236}">
                    <a16:creationId xmlns="" xmlns:a16="http://schemas.microsoft.com/office/drawing/2014/main" id="{2CF23714-2C34-493A-9334-8CCC6CD8DC37}"/>
                  </a:ext>
                </a:extLst>
              </p:cNvPr>
              <p:cNvSpPr>
                <a:spLocks noChangeShapeType="1"/>
              </p:cNvSpPr>
              <p:nvPr userDrawn="1"/>
            </p:nvSpPr>
            <p:spPr bwMode="auto">
              <a:xfrm>
                <a:off x="5507496" y="2989512"/>
                <a:ext cx="792251" cy="198500"/>
              </a:xfrm>
              <a:prstGeom prst="line">
                <a:avLst/>
              </a:prstGeom>
              <a:noFill/>
              <a:ln w="0">
                <a:solidFill>
                  <a:schemeClr val="bg1">
                    <a:lumMod val="75000"/>
                    <a:alpha val="50000"/>
                  </a:schemeClr>
                </a:solidFill>
                <a:prstDash val="solid"/>
                <a:round/>
                <a:headEnd type="oval" w="sm" len="sm"/>
                <a:tailEnd type="oval" w="sm" len="sm"/>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ko-KR" altLang="en-US" sz="3200"/>
              </a:p>
            </p:txBody>
          </p:sp>
        </p:grpSp>
        <p:sp>
          <p:nvSpPr>
            <p:cNvPr id="11" name="TextBox 128">
              <a:extLst>
                <a:ext uri="{FF2B5EF4-FFF2-40B4-BE49-F238E27FC236}">
                  <a16:creationId xmlns="" xmlns:a16="http://schemas.microsoft.com/office/drawing/2014/main" id="{EF51A2D4-7919-4E79-B688-9BABA68E6B44}"/>
                </a:ext>
              </a:extLst>
            </p:cNvPr>
            <p:cNvSpPr txBox="1"/>
            <p:nvPr/>
          </p:nvSpPr>
          <p:spPr>
            <a:xfrm>
              <a:off x="5089515" y="3303089"/>
              <a:ext cx="1950720" cy="803848"/>
            </a:xfrm>
            <a:prstGeom prst="rect">
              <a:avLst/>
            </a:prstGeom>
          </p:spPr>
          <p:txBody>
            <a:bodyPr wrap="square" rtlCol="0">
              <a:spAutoFit/>
            </a:bodyPr>
            <a:lstStyle/>
            <a:p>
              <a:pPr algn="ctr">
                <a:lnSpc>
                  <a:spcPct val="125000"/>
                </a:lnSpc>
                <a:buClr>
                  <a:schemeClr val="tx1">
                    <a:lumMod val="85000"/>
                    <a:lumOff val="15000"/>
                  </a:schemeClr>
                </a:buClr>
                <a:buSzPct val="105000"/>
              </a:pPr>
              <a:r>
                <a:rPr lang="zh-CN" altLang="en-US" sz="5400" dirty="0">
                  <a:solidFill>
                    <a:schemeClr val="bg1"/>
                  </a:solidFill>
                  <a:latin typeface="思源黑体 CN Bold" panose="020B0800000000000000" pitchFamily="34" charset="-122"/>
                  <a:ea typeface="思源黑体 CN Bold" panose="020B0800000000000000" pitchFamily="34" charset="-122"/>
                </a:rPr>
                <a:t>互联网</a:t>
              </a:r>
            </a:p>
          </p:txBody>
        </p:sp>
      </p:grpSp>
      <p:grpSp>
        <p:nvGrpSpPr>
          <p:cNvPr id="59" name="组合 58">
            <a:extLst>
              <a:ext uri="{FF2B5EF4-FFF2-40B4-BE49-F238E27FC236}">
                <a16:creationId xmlns="" xmlns:a16="http://schemas.microsoft.com/office/drawing/2014/main" id="{0D208891-CDA5-403D-A0C0-3DDB6B3553A5}"/>
              </a:ext>
            </a:extLst>
          </p:cNvPr>
          <p:cNvGrpSpPr/>
          <p:nvPr/>
        </p:nvGrpSpPr>
        <p:grpSpPr>
          <a:xfrm>
            <a:off x="3054635" y="2446266"/>
            <a:ext cx="804661" cy="805334"/>
            <a:chOff x="3590168" y="3329234"/>
            <a:chExt cx="804661" cy="805334"/>
          </a:xfrm>
        </p:grpSpPr>
        <p:sp>
          <p:nvSpPr>
            <p:cNvPr id="60" name="Oval 32">
              <a:extLst>
                <a:ext uri="{FF2B5EF4-FFF2-40B4-BE49-F238E27FC236}">
                  <a16:creationId xmlns="" xmlns:a16="http://schemas.microsoft.com/office/drawing/2014/main" id="{18E0369B-2494-4B30-8E2D-427BB447B4E0}"/>
                </a:ext>
              </a:extLst>
            </p:cNvPr>
            <p:cNvSpPr>
              <a:spLocks noChangeAspect="1"/>
            </p:cNvSpPr>
            <p:nvPr/>
          </p:nvSpPr>
          <p:spPr>
            <a:xfrm>
              <a:off x="3590168" y="3329234"/>
              <a:ext cx="804661" cy="805334"/>
            </a:xfrm>
            <a:prstGeom prst="ellipse">
              <a:avLst/>
            </a:prstGeom>
            <a:gradFill flip="none" rotWithShape="1">
              <a:gsLst>
                <a:gs pos="87000">
                  <a:schemeClr val="accent6">
                    <a:alpha val="40000"/>
                  </a:schemeClr>
                </a:gs>
                <a:gs pos="0">
                  <a:schemeClr val="accent3">
                    <a:alpha val="78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61" name="Oval 33">
              <a:extLst>
                <a:ext uri="{FF2B5EF4-FFF2-40B4-BE49-F238E27FC236}">
                  <a16:creationId xmlns="" xmlns:a16="http://schemas.microsoft.com/office/drawing/2014/main" id="{863CA82E-D7AA-4F20-AC1B-6DBB2BF428AC}"/>
                </a:ext>
              </a:extLst>
            </p:cNvPr>
            <p:cNvSpPr>
              <a:spLocks noChangeAspect="1"/>
            </p:cNvSpPr>
            <p:nvPr/>
          </p:nvSpPr>
          <p:spPr>
            <a:xfrm>
              <a:off x="3683014" y="3396758"/>
              <a:ext cx="618970" cy="619488"/>
            </a:xfrm>
            <a:prstGeom prst="ellipse">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rPr>
                <a:t>1</a:t>
              </a:r>
            </a:p>
          </p:txBody>
        </p:sp>
      </p:grpSp>
      <p:grpSp>
        <p:nvGrpSpPr>
          <p:cNvPr id="62" name="组合 61">
            <a:extLst>
              <a:ext uri="{FF2B5EF4-FFF2-40B4-BE49-F238E27FC236}">
                <a16:creationId xmlns="" xmlns:a16="http://schemas.microsoft.com/office/drawing/2014/main" id="{79D20FE2-8C83-461B-9566-8117C68143E7}"/>
              </a:ext>
            </a:extLst>
          </p:cNvPr>
          <p:cNvGrpSpPr/>
          <p:nvPr/>
        </p:nvGrpSpPr>
        <p:grpSpPr>
          <a:xfrm>
            <a:off x="3054635" y="4333348"/>
            <a:ext cx="804661" cy="805334"/>
            <a:chOff x="3590168" y="3329234"/>
            <a:chExt cx="804661" cy="805334"/>
          </a:xfrm>
        </p:grpSpPr>
        <p:sp>
          <p:nvSpPr>
            <p:cNvPr id="63" name="Oval 32">
              <a:extLst>
                <a:ext uri="{FF2B5EF4-FFF2-40B4-BE49-F238E27FC236}">
                  <a16:creationId xmlns="" xmlns:a16="http://schemas.microsoft.com/office/drawing/2014/main" id="{DDC4606F-A2AE-4D65-919B-D30FDF0E1F6B}"/>
                </a:ext>
              </a:extLst>
            </p:cNvPr>
            <p:cNvSpPr>
              <a:spLocks noChangeAspect="1"/>
            </p:cNvSpPr>
            <p:nvPr/>
          </p:nvSpPr>
          <p:spPr>
            <a:xfrm>
              <a:off x="3590168" y="3329234"/>
              <a:ext cx="804661" cy="805334"/>
            </a:xfrm>
            <a:prstGeom prst="ellipse">
              <a:avLst/>
            </a:prstGeom>
            <a:gradFill flip="none" rotWithShape="1">
              <a:gsLst>
                <a:gs pos="87000">
                  <a:schemeClr val="accent6">
                    <a:alpha val="40000"/>
                  </a:schemeClr>
                </a:gs>
                <a:gs pos="0">
                  <a:schemeClr val="accent3">
                    <a:alpha val="78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64" name="Oval 33">
              <a:extLst>
                <a:ext uri="{FF2B5EF4-FFF2-40B4-BE49-F238E27FC236}">
                  <a16:creationId xmlns="" xmlns:a16="http://schemas.microsoft.com/office/drawing/2014/main" id="{89F22EF3-70B7-4F47-B16F-03F2E37F0FAC}"/>
                </a:ext>
              </a:extLst>
            </p:cNvPr>
            <p:cNvSpPr>
              <a:spLocks noChangeAspect="1"/>
            </p:cNvSpPr>
            <p:nvPr/>
          </p:nvSpPr>
          <p:spPr>
            <a:xfrm>
              <a:off x="3683014" y="3396758"/>
              <a:ext cx="618970" cy="619488"/>
            </a:xfrm>
            <a:prstGeom prst="ellipse">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rPr>
                <a:t>4</a:t>
              </a:r>
            </a:p>
          </p:txBody>
        </p:sp>
      </p:grpSp>
      <p:grpSp>
        <p:nvGrpSpPr>
          <p:cNvPr id="65" name="组合 64">
            <a:extLst>
              <a:ext uri="{FF2B5EF4-FFF2-40B4-BE49-F238E27FC236}">
                <a16:creationId xmlns="" xmlns:a16="http://schemas.microsoft.com/office/drawing/2014/main" id="{F40C7A10-F55B-42FB-8BE6-F0E8BE4AE21C}"/>
              </a:ext>
            </a:extLst>
          </p:cNvPr>
          <p:cNvGrpSpPr/>
          <p:nvPr/>
        </p:nvGrpSpPr>
        <p:grpSpPr>
          <a:xfrm>
            <a:off x="8274966" y="2446266"/>
            <a:ext cx="804661" cy="805334"/>
            <a:chOff x="3590168" y="3329234"/>
            <a:chExt cx="804661" cy="805334"/>
          </a:xfrm>
        </p:grpSpPr>
        <p:sp>
          <p:nvSpPr>
            <p:cNvPr id="66" name="Oval 32">
              <a:extLst>
                <a:ext uri="{FF2B5EF4-FFF2-40B4-BE49-F238E27FC236}">
                  <a16:creationId xmlns="" xmlns:a16="http://schemas.microsoft.com/office/drawing/2014/main" id="{D14AAC21-BED8-4043-B3EC-CDFA49DF6A5F}"/>
                </a:ext>
              </a:extLst>
            </p:cNvPr>
            <p:cNvSpPr>
              <a:spLocks noChangeAspect="1"/>
            </p:cNvSpPr>
            <p:nvPr/>
          </p:nvSpPr>
          <p:spPr>
            <a:xfrm>
              <a:off x="3590168" y="3329234"/>
              <a:ext cx="804661" cy="805334"/>
            </a:xfrm>
            <a:prstGeom prst="ellipse">
              <a:avLst/>
            </a:prstGeom>
            <a:gradFill flip="none" rotWithShape="1">
              <a:gsLst>
                <a:gs pos="87000">
                  <a:schemeClr val="accent6">
                    <a:alpha val="40000"/>
                  </a:schemeClr>
                </a:gs>
                <a:gs pos="0">
                  <a:schemeClr val="accent3">
                    <a:alpha val="78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67" name="Oval 33">
              <a:extLst>
                <a:ext uri="{FF2B5EF4-FFF2-40B4-BE49-F238E27FC236}">
                  <a16:creationId xmlns="" xmlns:a16="http://schemas.microsoft.com/office/drawing/2014/main" id="{1D09BC80-C207-4522-A484-53E4BD9C9E41}"/>
                </a:ext>
              </a:extLst>
            </p:cNvPr>
            <p:cNvSpPr>
              <a:spLocks noChangeAspect="1"/>
            </p:cNvSpPr>
            <p:nvPr/>
          </p:nvSpPr>
          <p:spPr>
            <a:xfrm>
              <a:off x="3683014" y="3396758"/>
              <a:ext cx="618970" cy="619488"/>
            </a:xfrm>
            <a:prstGeom prst="ellipse">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rPr>
                <a:t>2</a:t>
              </a:r>
            </a:p>
          </p:txBody>
        </p:sp>
      </p:grpSp>
      <p:grpSp>
        <p:nvGrpSpPr>
          <p:cNvPr id="68" name="组合 67">
            <a:extLst>
              <a:ext uri="{FF2B5EF4-FFF2-40B4-BE49-F238E27FC236}">
                <a16:creationId xmlns="" xmlns:a16="http://schemas.microsoft.com/office/drawing/2014/main" id="{CDA59780-8D44-4D65-9ED9-D7810A6A5FDF}"/>
              </a:ext>
            </a:extLst>
          </p:cNvPr>
          <p:cNvGrpSpPr/>
          <p:nvPr/>
        </p:nvGrpSpPr>
        <p:grpSpPr>
          <a:xfrm>
            <a:off x="8274966" y="4333348"/>
            <a:ext cx="804661" cy="805334"/>
            <a:chOff x="3590168" y="3329234"/>
            <a:chExt cx="804661" cy="805334"/>
          </a:xfrm>
        </p:grpSpPr>
        <p:sp>
          <p:nvSpPr>
            <p:cNvPr id="69" name="Oval 32">
              <a:extLst>
                <a:ext uri="{FF2B5EF4-FFF2-40B4-BE49-F238E27FC236}">
                  <a16:creationId xmlns="" xmlns:a16="http://schemas.microsoft.com/office/drawing/2014/main" id="{3597803E-F41B-4CCD-939C-52E8B3EC1CE0}"/>
                </a:ext>
              </a:extLst>
            </p:cNvPr>
            <p:cNvSpPr>
              <a:spLocks noChangeAspect="1"/>
            </p:cNvSpPr>
            <p:nvPr/>
          </p:nvSpPr>
          <p:spPr>
            <a:xfrm>
              <a:off x="3590168" y="3329234"/>
              <a:ext cx="804661" cy="805334"/>
            </a:xfrm>
            <a:prstGeom prst="ellipse">
              <a:avLst/>
            </a:prstGeom>
            <a:gradFill flip="none" rotWithShape="1">
              <a:gsLst>
                <a:gs pos="87000">
                  <a:schemeClr val="accent6">
                    <a:alpha val="40000"/>
                  </a:schemeClr>
                </a:gs>
                <a:gs pos="0">
                  <a:schemeClr val="accent3">
                    <a:alpha val="78000"/>
                  </a:schemeClr>
                </a:gs>
              </a:gsLst>
              <a:lin ang="27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70" name="Oval 33">
              <a:extLst>
                <a:ext uri="{FF2B5EF4-FFF2-40B4-BE49-F238E27FC236}">
                  <a16:creationId xmlns="" xmlns:a16="http://schemas.microsoft.com/office/drawing/2014/main" id="{92B034A4-98C4-4D27-82C2-10DBCB676B3B}"/>
                </a:ext>
              </a:extLst>
            </p:cNvPr>
            <p:cNvSpPr>
              <a:spLocks noChangeAspect="1"/>
            </p:cNvSpPr>
            <p:nvPr/>
          </p:nvSpPr>
          <p:spPr>
            <a:xfrm>
              <a:off x="3683014" y="3396758"/>
              <a:ext cx="618970" cy="619488"/>
            </a:xfrm>
            <a:prstGeom prst="ellipse">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rPr>
                <a:t>3</a:t>
              </a:r>
            </a:p>
          </p:txBody>
        </p:sp>
      </p:grpSp>
      <p:sp>
        <p:nvSpPr>
          <p:cNvPr id="71" name="矩形 70">
            <a:extLst>
              <a:ext uri="{FF2B5EF4-FFF2-40B4-BE49-F238E27FC236}">
                <a16:creationId xmlns="" xmlns:a16="http://schemas.microsoft.com/office/drawing/2014/main" id="{43518934-5E2A-4DFD-91BE-F83322B227E5}"/>
              </a:ext>
            </a:extLst>
          </p:cNvPr>
          <p:cNvSpPr/>
          <p:nvPr/>
        </p:nvSpPr>
        <p:spPr>
          <a:xfrm>
            <a:off x="1611361" y="2586934"/>
            <a:ext cx="1261884" cy="523220"/>
          </a:xfrm>
          <a:prstGeom prst="rect">
            <a:avLst/>
          </a:prstGeom>
        </p:spPr>
        <p:txBody>
          <a:bodyPr wrap="none">
            <a:spAutoFit/>
          </a:bodyPr>
          <a:lstStyle/>
          <a:p>
            <a:r>
              <a:rPr lang="zh-CN" altLang="en-US" sz="2800" dirty="0">
                <a:solidFill>
                  <a:schemeClr val="bg1"/>
                </a:solidFill>
                <a:latin typeface="思源黑体 CN Bold" panose="020B0800000000000000" pitchFamily="34" charset="-122"/>
                <a:ea typeface="思源黑体 CN Bold" panose="020B0800000000000000" pitchFamily="34" charset="-122"/>
              </a:rPr>
              <a:t>零售业</a:t>
            </a:r>
          </a:p>
        </p:txBody>
      </p:sp>
      <p:sp>
        <p:nvSpPr>
          <p:cNvPr id="72" name="矩形 71">
            <a:extLst>
              <a:ext uri="{FF2B5EF4-FFF2-40B4-BE49-F238E27FC236}">
                <a16:creationId xmlns="" xmlns:a16="http://schemas.microsoft.com/office/drawing/2014/main" id="{BF357F39-E619-4F1E-A9A0-0839424C5439}"/>
              </a:ext>
            </a:extLst>
          </p:cNvPr>
          <p:cNvSpPr/>
          <p:nvPr/>
        </p:nvSpPr>
        <p:spPr>
          <a:xfrm>
            <a:off x="1611361" y="4474405"/>
            <a:ext cx="902811" cy="523220"/>
          </a:xfrm>
          <a:prstGeom prst="rect">
            <a:avLst/>
          </a:prstGeom>
        </p:spPr>
        <p:txBody>
          <a:bodyPr wrap="none">
            <a:spAutoFit/>
          </a:bodyPr>
          <a:lstStyle/>
          <a:p>
            <a:r>
              <a:rPr lang="zh-CN" altLang="en-US" sz="2800" dirty="0">
                <a:solidFill>
                  <a:schemeClr val="bg1"/>
                </a:solidFill>
                <a:latin typeface="思源黑体 CN Bold" panose="020B0800000000000000" pitchFamily="34" charset="-122"/>
                <a:ea typeface="思源黑体 CN Bold" panose="020B0800000000000000" pitchFamily="34" charset="-122"/>
              </a:rPr>
              <a:t>教育</a:t>
            </a:r>
          </a:p>
        </p:txBody>
      </p:sp>
      <p:sp>
        <p:nvSpPr>
          <p:cNvPr id="73" name="矩形 72">
            <a:extLst>
              <a:ext uri="{FF2B5EF4-FFF2-40B4-BE49-F238E27FC236}">
                <a16:creationId xmlns="" xmlns:a16="http://schemas.microsoft.com/office/drawing/2014/main" id="{44559A8C-959D-441C-8C8D-FD6105C7C6FE}"/>
              </a:ext>
            </a:extLst>
          </p:cNvPr>
          <p:cNvSpPr/>
          <p:nvPr/>
        </p:nvSpPr>
        <p:spPr>
          <a:xfrm>
            <a:off x="9318755" y="2586934"/>
            <a:ext cx="902811" cy="523220"/>
          </a:xfrm>
          <a:prstGeom prst="rect">
            <a:avLst/>
          </a:prstGeom>
        </p:spPr>
        <p:txBody>
          <a:bodyPr wrap="none">
            <a:spAutoFit/>
          </a:bodyPr>
          <a:lstStyle/>
          <a:p>
            <a:r>
              <a:rPr lang="zh-CN" altLang="en-US" sz="2800" dirty="0">
                <a:solidFill>
                  <a:schemeClr val="bg1"/>
                </a:solidFill>
                <a:latin typeface="思源黑体 CN Bold" panose="020B0800000000000000" pitchFamily="34" charset="-122"/>
                <a:ea typeface="思源黑体 CN Bold" panose="020B0800000000000000" pitchFamily="34" charset="-122"/>
              </a:rPr>
              <a:t>金融</a:t>
            </a:r>
          </a:p>
        </p:txBody>
      </p:sp>
      <p:sp>
        <p:nvSpPr>
          <p:cNvPr id="74" name="矩形 73">
            <a:extLst>
              <a:ext uri="{FF2B5EF4-FFF2-40B4-BE49-F238E27FC236}">
                <a16:creationId xmlns="" xmlns:a16="http://schemas.microsoft.com/office/drawing/2014/main" id="{228560E7-9397-4576-BC76-27A8E94DEA1D}"/>
              </a:ext>
            </a:extLst>
          </p:cNvPr>
          <p:cNvSpPr/>
          <p:nvPr/>
        </p:nvSpPr>
        <p:spPr>
          <a:xfrm>
            <a:off x="9318755" y="4474405"/>
            <a:ext cx="902811" cy="523220"/>
          </a:xfrm>
          <a:prstGeom prst="rect">
            <a:avLst/>
          </a:prstGeom>
        </p:spPr>
        <p:txBody>
          <a:bodyPr wrap="none">
            <a:spAutoFit/>
          </a:bodyPr>
          <a:lstStyle/>
          <a:p>
            <a:r>
              <a:rPr lang="zh-CN" altLang="en-US" sz="2800" dirty="0">
                <a:solidFill>
                  <a:schemeClr val="bg1"/>
                </a:solidFill>
                <a:latin typeface="思源黑体 CN Bold" panose="020B0800000000000000" pitchFamily="34" charset="-122"/>
                <a:ea typeface="思源黑体 CN Bold" panose="020B0800000000000000" pitchFamily="34" charset="-122"/>
              </a:rPr>
              <a:t>制造</a:t>
            </a:r>
          </a:p>
        </p:txBody>
      </p:sp>
    </p:spTree>
    <p:extLst>
      <p:ext uri="{BB962C8B-B14F-4D97-AF65-F5344CB8AC3E}">
        <p14:creationId xmlns:p14="http://schemas.microsoft.com/office/powerpoint/2010/main" val="1667797891"/>
      </p:ext>
    </p:extLst>
  </p:cSld>
  <p:clrMapOvr>
    <a:masterClrMapping/>
  </p:clrMapOvr>
  <mc:AlternateContent xmlns:mc="http://schemas.openxmlformats.org/markup-compatibility/2006" xmlns:p14="http://schemas.microsoft.com/office/powerpoint/2010/main">
    <mc:Choice Requires="p14">
      <p:transition spd="slow" p14:dur="1500" advTm="3900">
        <p:random/>
      </p:transition>
    </mc:Choice>
    <mc:Fallback xmlns="">
      <p:transition spd="slow" advTm="39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strVal val="(6*min(max(#ppt_w*#ppt_h,.3),1)-7.4)/-.7*#ppt_w"/>
                                          </p:val>
                                        </p:tav>
                                        <p:tav tm="100000">
                                          <p:val>
                                            <p:strVal val="#ppt_w"/>
                                          </p:val>
                                        </p:tav>
                                      </p:tavLst>
                                    </p:anim>
                                    <p:anim calcmode="lin" valueType="num">
                                      <p:cBhvr>
                                        <p:cTn id="8" dur="500" fill="hold"/>
                                        <p:tgtEl>
                                          <p:spTgt spid="8"/>
                                        </p:tgtEl>
                                        <p:attrNameLst>
                                          <p:attrName>ppt_h</p:attrName>
                                        </p:attrNameLst>
                                      </p:cBhvr>
                                      <p:tavLst>
                                        <p:tav tm="0">
                                          <p:val>
                                            <p:strVal val="(6*min(max(#ppt_w*#ppt_h,.3),1)-7.4)/-.7*#ppt_h"/>
                                          </p:val>
                                        </p:tav>
                                        <p:tav tm="100000">
                                          <p:val>
                                            <p:strVal val="#ppt_h"/>
                                          </p:val>
                                        </p:tav>
                                      </p:tavLst>
                                    </p:anim>
                                    <p:anim calcmode="lin" valueType="num">
                                      <p:cBhvr>
                                        <p:cTn id="9" dur="500" fill="hold"/>
                                        <p:tgtEl>
                                          <p:spTgt spid="8"/>
                                        </p:tgtEl>
                                        <p:attrNameLst>
                                          <p:attrName>ppt_x</p:attrName>
                                        </p:attrNameLst>
                                      </p:cBhvr>
                                      <p:tavLst>
                                        <p:tav tm="0">
                                          <p:val>
                                            <p:fltVal val="0.5"/>
                                          </p:val>
                                        </p:tav>
                                        <p:tav tm="100000">
                                          <p:val>
                                            <p:strVal val="#ppt_x"/>
                                          </p:val>
                                        </p:tav>
                                      </p:tavLst>
                                    </p:anim>
                                    <p:anim calcmode="lin" valueType="num">
                                      <p:cBhvr>
                                        <p:cTn id="10" dur="500" fill="hold"/>
                                        <p:tgtEl>
                                          <p:spTgt spid="8"/>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6" presetClass="entr" presetSubtype="32" fill="hold" nodeType="afterEffect">
                                  <p:stCondLst>
                                    <p:cond delay="0"/>
                                  </p:stCondLst>
                                  <p:childTnLst>
                                    <p:set>
                                      <p:cBhvr>
                                        <p:cTn id="13" dur="1" fill="hold">
                                          <p:stCondLst>
                                            <p:cond delay="0"/>
                                          </p:stCondLst>
                                        </p:cTn>
                                        <p:tgtEl>
                                          <p:spTgt spid="59"/>
                                        </p:tgtEl>
                                        <p:attrNameLst>
                                          <p:attrName>style.visibility</p:attrName>
                                        </p:attrNameLst>
                                      </p:cBhvr>
                                      <p:to>
                                        <p:strVal val="visible"/>
                                      </p:to>
                                    </p:set>
                                    <p:animEffect transition="in" filter="circle(out)">
                                      <p:cBhvr>
                                        <p:cTn id="14" dur="600"/>
                                        <p:tgtEl>
                                          <p:spTgt spid="59"/>
                                        </p:tgtEl>
                                      </p:cBhvr>
                                    </p:animEffect>
                                  </p:childTnLst>
                                </p:cTn>
                              </p:par>
                            </p:childTnLst>
                          </p:cTn>
                        </p:par>
                        <p:par>
                          <p:cTn id="15" fill="hold">
                            <p:stCondLst>
                              <p:cond delay="1100"/>
                            </p:stCondLst>
                            <p:childTnLst>
                              <p:par>
                                <p:cTn id="16" presetID="6" presetClass="entr" presetSubtype="32" fill="hold" nodeType="afterEffect">
                                  <p:stCondLst>
                                    <p:cond delay="0"/>
                                  </p:stCondLst>
                                  <p:childTnLst>
                                    <p:set>
                                      <p:cBhvr>
                                        <p:cTn id="17" dur="1" fill="hold">
                                          <p:stCondLst>
                                            <p:cond delay="0"/>
                                          </p:stCondLst>
                                        </p:cTn>
                                        <p:tgtEl>
                                          <p:spTgt spid="65"/>
                                        </p:tgtEl>
                                        <p:attrNameLst>
                                          <p:attrName>style.visibility</p:attrName>
                                        </p:attrNameLst>
                                      </p:cBhvr>
                                      <p:to>
                                        <p:strVal val="visible"/>
                                      </p:to>
                                    </p:set>
                                    <p:animEffect transition="in" filter="circle(out)">
                                      <p:cBhvr>
                                        <p:cTn id="18" dur="600"/>
                                        <p:tgtEl>
                                          <p:spTgt spid="65"/>
                                        </p:tgtEl>
                                      </p:cBhvr>
                                    </p:animEffect>
                                  </p:childTnLst>
                                </p:cTn>
                              </p:par>
                            </p:childTnLst>
                          </p:cTn>
                        </p:par>
                        <p:par>
                          <p:cTn id="19" fill="hold">
                            <p:stCondLst>
                              <p:cond delay="1700"/>
                            </p:stCondLst>
                            <p:childTnLst>
                              <p:par>
                                <p:cTn id="20" presetID="6" presetClass="entr" presetSubtype="32" fill="hold" nodeType="afterEffect">
                                  <p:stCondLst>
                                    <p:cond delay="0"/>
                                  </p:stCondLst>
                                  <p:childTnLst>
                                    <p:set>
                                      <p:cBhvr>
                                        <p:cTn id="21" dur="1" fill="hold">
                                          <p:stCondLst>
                                            <p:cond delay="0"/>
                                          </p:stCondLst>
                                        </p:cTn>
                                        <p:tgtEl>
                                          <p:spTgt spid="68"/>
                                        </p:tgtEl>
                                        <p:attrNameLst>
                                          <p:attrName>style.visibility</p:attrName>
                                        </p:attrNameLst>
                                      </p:cBhvr>
                                      <p:to>
                                        <p:strVal val="visible"/>
                                      </p:to>
                                    </p:set>
                                    <p:animEffect transition="in" filter="circle(out)">
                                      <p:cBhvr>
                                        <p:cTn id="22" dur="600"/>
                                        <p:tgtEl>
                                          <p:spTgt spid="68"/>
                                        </p:tgtEl>
                                      </p:cBhvr>
                                    </p:animEffect>
                                  </p:childTnLst>
                                </p:cTn>
                              </p:par>
                            </p:childTnLst>
                          </p:cTn>
                        </p:par>
                        <p:par>
                          <p:cTn id="23" fill="hold">
                            <p:stCondLst>
                              <p:cond delay="2300"/>
                            </p:stCondLst>
                            <p:childTnLst>
                              <p:par>
                                <p:cTn id="24" presetID="6" presetClass="entr" presetSubtype="32" fill="hold" nodeType="afterEffect">
                                  <p:stCondLst>
                                    <p:cond delay="0"/>
                                  </p:stCondLst>
                                  <p:childTnLst>
                                    <p:set>
                                      <p:cBhvr>
                                        <p:cTn id="25" dur="1" fill="hold">
                                          <p:stCondLst>
                                            <p:cond delay="0"/>
                                          </p:stCondLst>
                                        </p:cTn>
                                        <p:tgtEl>
                                          <p:spTgt spid="62"/>
                                        </p:tgtEl>
                                        <p:attrNameLst>
                                          <p:attrName>style.visibility</p:attrName>
                                        </p:attrNameLst>
                                      </p:cBhvr>
                                      <p:to>
                                        <p:strVal val="visible"/>
                                      </p:to>
                                    </p:set>
                                    <p:animEffect transition="in" filter="circle(out)">
                                      <p:cBhvr>
                                        <p:cTn id="26" dur="600"/>
                                        <p:tgtEl>
                                          <p:spTgt spid="62"/>
                                        </p:tgtEl>
                                      </p:cBhvr>
                                    </p:animEffect>
                                  </p:childTnLst>
                                </p:cTn>
                              </p:par>
                            </p:childTnLst>
                          </p:cTn>
                        </p:par>
                        <p:par>
                          <p:cTn id="27" fill="hold">
                            <p:stCondLst>
                              <p:cond delay="2900"/>
                            </p:stCondLst>
                            <p:childTnLst>
                              <p:par>
                                <p:cTn id="28" presetID="2" presetClass="entr" presetSubtype="8" fill="hold" grpId="0" nodeType="afterEffect">
                                  <p:stCondLst>
                                    <p:cond delay="0"/>
                                  </p:stCondLst>
                                  <p:childTnLst>
                                    <p:set>
                                      <p:cBhvr>
                                        <p:cTn id="29" dur="1" fill="hold">
                                          <p:stCondLst>
                                            <p:cond delay="0"/>
                                          </p:stCondLst>
                                        </p:cTn>
                                        <p:tgtEl>
                                          <p:spTgt spid="71"/>
                                        </p:tgtEl>
                                        <p:attrNameLst>
                                          <p:attrName>style.visibility</p:attrName>
                                        </p:attrNameLst>
                                      </p:cBhvr>
                                      <p:to>
                                        <p:strVal val="visible"/>
                                      </p:to>
                                    </p:set>
                                    <p:anim calcmode="lin" valueType="num">
                                      <p:cBhvr additive="base">
                                        <p:cTn id="30" dur="500" fill="hold"/>
                                        <p:tgtEl>
                                          <p:spTgt spid="71"/>
                                        </p:tgtEl>
                                        <p:attrNameLst>
                                          <p:attrName>ppt_x</p:attrName>
                                        </p:attrNameLst>
                                      </p:cBhvr>
                                      <p:tavLst>
                                        <p:tav tm="0">
                                          <p:val>
                                            <p:strVal val="0-#ppt_w/2"/>
                                          </p:val>
                                        </p:tav>
                                        <p:tav tm="100000">
                                          <p:val>
                                            <p:strVal val="#ppt_x"/>
                                          </p:val>
                                        </p:tav>
                                      </p:tavLst>
                                    </p:anim>
                                    <p:anim calcmode="lin" valueType="num">
                                      <p:cBhvr additive="base">
                                        <p:cTn id="31" dur="500" fill="hold"/>
                                        <p:tgtEl>
                                          <p:spTgt spid="71"/>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0"/>
                                  </p:stCondLst>
                                  <p:childTnLst>
                                    <p:set>
                                      <p:cBhvr>
                                        <p:cTn id="33" dur="1" fill="hold">
                                          <p:stCondLst>
                                            <p:cond delay="0"/>
                                          </p:stCondLst>
                                        </p:cTn>
                                        <p:tgtEl>
                                          <p:spTgt spid="72"/>
                                        </p:tgtEl>
                                        <p:attrNameLst>
                                          <p:attrName>style.visibility</p:attrName>
                                        </p:attrNameLst>
                                      </p:cBhvr>
                                      <p:to>
                                        <p:strVal val="visible"/>
                                      </p:to>
                                    </p:set>
                                    <p:anim calcmode="lin" valueType="num">
                                      <p:cBhvr additive="base">
                                        <p:cTn id="34" dur="500" fill="hold"/>
                                        <p:tgtEl>
                                          <p:spTgt spid="72"/>
                                        </p:tgtEl>
                                        <p:attrNameLst>
                                          <p:attrName>ppt_x</p:attrName>
                                        </p:attrNameLst>
                                      </p:cBhvr>
                                      <p:tavLst>
                                        <p:tav tm="0">
                                          <p:val>
                                            <p:strVal val="0-#ppt_w/2"/>
                                          </p:val>
                                        </p:tav>
                                        <p:tav tm="100000">
                                          <p:val>
                                            <p:strVal val="#ppt_x"/>
                                          </p:val>
                                        </p:tav>
                                      </p:tavLst>
                                    </p:anim>
                                    <p:anim calcmode="lin" valueType="num">
                                      <p:cBhvr additive="base">
                                        <p:cTn id="35" dur="500" fill="hold"/>
                                        <p:tgtEl>
                                          <p:spTgt spid="72"/>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73"/>
                                        </p:tgtEl>
                                        <p:attrNameLst>
                                          <p:attrName>style.visibility</p:attrName>
                                        </p:attrNameLst>
                                      </p:cBhvr>
                                      <p:to>
                                        <p:strVal val="visible"/>
                                      </p:to>
                                    </p:set>
                                    <p:anim calcmode="lin" valueType="num">
                                      <p:cBhvr additive="base">
                                        <p:cTn id="38" dur="500" fill="hold"/>
                                        <p:tgtEl>
                                          <p:spTgt spid="73"/>
                                        </p:tgtEl>
                                        <p:attrNameLst>
                                          <p:attrName>ppt_x</p:attrName>
                                        </p:attrNameLst>
                                      </p:cBhvr>
                                      <p:tavLst>
                                        <p:tav tm="0">
                                          <p:val>
                                            <p:strVal val="1+#ppt_w/2"/>
                                          </p:val>
                                        </p:tav>
                                        <p:tav tm="100000">
                                          <p:val>
                                            <p:strVal val="#ppt_x"/>
                                          </p:val>
                                        </p:tav>
                                      </p:tavLst>
                                    </p:anim>
                                    <p:anim calcmode="lin" valueType="num">
                                      <p:cBhvr additive="base">
                                        <p:cTn id="39" dur="500" fill="hold"/>
                                        <p:tgtEl>
                                          <p:spTgt spid="73"/>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0"/>
                                  </p:stCondLst>
                                  <p:childTnLst>
                                    <p:set>
                                      <p:cBhvr>
                                        <p:cTn id="41" dur="1" fill="hold">
                                          <p:stCondLst>
                                            <p:cond delay="0"/>
                                          </p:stCondLst>
                                        </p:cTn>
                                        <p:tgtEl>
                                          <p:spTgt spid="74"/>
                                        </p:tgtEl>
                                        <p:attrNameLst>
                                          <p:attrName>style.visibility</p:attrName>
                                        </p:attrNameLst>
                                      </p:cBhvr>
                                      <p:to>
                                        <p:strVal val="visible"/>
                                      </p:to>
                                    </p:set>
                                    <p:anim calcmode="lin" valueType="num">
                                      <p:cBhvr additive="base">
                                        <p:cTn id="42" dur="500" fill="hold"/>
                                        <p:tgtEl>
                                          <p:spTgt spid="74"/>
                                        </p:tgtEl>
                                        <p:attrNameLst>
                                          <p:attrName>ppt_x</p:attrName>
                                        </p:attrNameLst>
                                      </p:cBhvr>
                                      <p:tavLst>
                                        <p:tav tm="0">
                                          <p:val>
                                            <p:strVal val="1+#ppt_w/2"/>
                                          </p:val>
                                        </p:tav>
                                        <p:tav tm="100000">
                                          <p:val>
                                            <p:strVal val="#ppt_x"/>
                                          </p:val>
                                        </p:tav>
                                      </p:tavLst>
                                    </p:anim>
                                    <p:anim calcmode="lin" valueType="num">
                                      <p:cBhvr additive="base">
                                        <p:cTn id="43" dur="500" fill="hold"/>
                                        <p:tgtEl>
                                          <p:spTgt spid="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72" grpId="0"/>
      <p:bldP spid="73" grpId="0"/>
      <p:bldP spid="74"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D695A36F-65DE-4BA0-B27D-38DF64854EAF}"/>
              </a:ext>
            </a:extLst>
          </p:cNvPr>
          <p:cNvGrpSpPr/>
          <p:nvPr/>
        </p:nvGrpSpPr>
        <p:grpSpPr>
          <a:xfrm>
            <a:off x="3613427" y="282265"/>
            <a:ext cx="4965147" cy="609273"/>
            <a:chOff x="3613427" y="282265"/>
            <a:chExt cx="4965147" cy="609273"/>
          </a:xfrm>
        </p:grpSpPr>
        <p:pic>
          <p:nvPicPr>
            <p:cNvPr id="3" name="图片 2">
              <a:extLst>
                <a:ext uri="{FF2B5EF4-FFF2-40B4-BE49-F238E27FC236}">
                  <a16:creationId xmlns="" xmlns:a16="http://schemas.microsoft.com/office/drawing/2014/main" id="{4312625C-EC29-4849-86F1-F33EAD8EA86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V="1">
              <a:off x="3737908" y="282265"/>
              <a:ext cx="4716185" cy="609273"/>
            </a:xfrm>
            <a:prstGeom prst="rect">
              <a:avLst/>
            </a:prstGeom>
          </p:spPr>
        </p:pic>
        <p:sp>
          <p:nvSpPr>
            <p:cNvPr id="4" name="文本框 3">
              <a:extLst>
                <a:ext uri="{FF2B5EF4-FFF2-40B4-BE49-F238E27FC236}">
                  <a16:creationId xmlns="" xmlns:a16="http://schemas.microsoft.com/office/drawing/2014/main" id="{E00C5390-4740-4143-A265-94D6739F671B}"/>
                </a:ext>
              </a:extLst>
            </p:cNvPr>
            <p:cNvSpPr txBox="1"/>
            <p:nvPr/>
          </p:nvSpPr>
          <p:spPr>
            <a:xfrm>
              <a:off x="3613427" y="356888"/>
              <a:ext cx="4965147" cy="523220"/>
            </a:xfrm>
            <a:prstGeom prst="rect">
              <a:avLst/>
            </a:prstGeom>
            <a:noFill/>
            <a:effectLst>
              <a:outerShdw blurRad="50800" dist="38100" dir="8100000" algn="tr" rotWithShape="0">
                <a:prstClr val="black">
                  <a:alpha val="40000"/>
                </a:prstClr>
              </a:outerShdw>
            </a:effectLst>
          </p:spPr>
          <p:txBody>
            <a:bodyPr wrap="square" rtlCol="0">
              <a:spAutoFit/>
            </a:bodyPr>
            <a:lstStyle/>
            <a:p>
              <a:pPr algn="ctr"/>
              <a:r>
                <a:rPr lang="zh-CN" altLang="en-US" sz="2800" b="1" dirty="0">
                  <a:solidFill>
                    <a:schemeClr val="bg1"/>
                  </a:solidFill>
                  <a:latin typeface="思源黑体 CN Bold" panose="020B0800000000000000" pitchFamily="34" charset="-122"/>
                  <a:ea typeface="思源黑体 CN Bold" panose="020B0800000000000000" pitchFamily="34" charset="-122"/>
                </a:rPr>
                <a:t>互联网催生</a:t>
              </a:r>
              <a:r>
                <a:rPr lang="en-US" altLang="zh-CN" sz="2800" b="1" dirty="0">
                  <a:solidFill>
                    <a:schemeClr val="bg1"/>
                  </a:solidFill>
                  <a:latin typeface="思源黑体 CN Bold" panose="020B0800000000000000" pitchFamily="34" charset="-122"/>
                  <a:ea typeface="思源黑体 CN Bold" panose="020B0800000000000000" pitchFamily="34" charset="-122"/>
                </a:rPr>
                <a:t>C2B</a:t>
              </a:r>
              <a:r>
                <a:rPr lang="zh-CN" altLang="en-US" sz="2800" b="1" dirty="0">
                  <a:solidFill>
                    <a:schemeClr val="bg1"/>
                  </a:solidFill>
                  <a:latin typeface="思源黑体 CN Bold" panose="020B0800000000000000" pitchFamily="34" charset="-122"/>
                  <a:ea typeface="思源黑体 CN Bold" panose="020B0800000000000000" pitchFamily="34" charset="-122"/>
                </a:rPr>
                <a:t>商业模式</a:t>
              </a:r>
            </a:p>
          </p:txBody>
        </p:sp>
      </p:grpSp>
      <p:grpSp>
        <p:nvGrpSpPr>
          <p:cNvPr id="83" name="组合 82">
            <a:extLst>
              <a:ext uri="{FF2B5EF4-FFF2-40B4-BE49-F238E27FC236}">
                <a16:creationId xmlns="" xmlns:a16="http://schemas.microsoft.com/office/drawing/2014/main" id="{3F50817B-C5D5-4801-B95A-14DC84B06ACD}"/>
              </a:ext>
            </a:extLst>
          </p:cNvPr>
          <p:cNvGrpSpPr/>
          <p:nvPr/>
        </p:nvGrpSpPr>
        <p:grpSpPr>
          <a:xfrm>
            <a:off x="812736" y="1692142"/>
            <a:ext cx="3129818" cy="1960204"/>
            <a:chOff x="812736" y="1736208"/>
            <a:chExt cx="3129818" cy="1960204"/>
          </a:xfrm>
        </p:grpSpPr>
        <p:grpSp>
          <p:nvGrpSpPr>
            <p:cNvPr id="60" name="组合 59">
              <a:extLst>
                <a:ext uri="{FF2B5EF4-FFF2-40B4-BE49-F238E27FC236}">
                  <a16:creationId xmlns="" xmlns:a16="http://schemas.microsoft.com/office/drawing/2014/main" id="{89D1BCA9-1B46-423A-9214-E3B3ECDD7EC0}"/>
                </a:ext>
              </a:extLst>
            </p:cNvPr>
            <p:cNvGrpSpPr/>
            <p:nvPr/>
          </p:nvGrpSpPr>
          <p:grpSpPr>
            <a:xfrm>
              <a:off x="944812" y="1858773"/>
              <a:ext cx="2865666" cy="1728211"/>
              <a:chOff x="1130865" y="1881053"/>
              <a:chExt cx="2865666" cy="1728211"/>
            </a:xfrm>
          </p:grpSpPr>
          <p:sp>
            <p:nvSpPr>
              <p:cNvPr id="56" name="矩形 55">
                <a:extLst>
                  <a:ext uri="{FF2B5EF4-FFF2-40B4-BE49-F238E27FC236}">
                    <a16:creationId xmlns="" xmlns:a16="http://schemas.microsoft.com/office/drawing/2014/main" id="{0AB82A28-6E7D-4AB3-9755-18A80F3F403C}"/>
                  </a:ext>
                </a:extLst>
              </p:cNvPr>
              <p:cNvSpPr/>
              <p:nvPr/>
            </p:nvSpPr>
            <p:spPr>
              <a:xfrm>
                <a:off x="1130865" y="1881053"/>
                <a:ext cx="2865666" cy="1708150"/>
              </a:xfrm>
              <a:prstGeom prst="rect">
                <a:avLst/>
              </a:prstGeom>
              <a:solidFill>
                <a:srgbClr val="F1F1F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29">
                <a:extLst>
                  <a:ext uri="{FF2B5EF4-FFF2-40B4-BE49-F238E27FC236}">
                    <a16:creationId xmlns="" xmlns:a16="http://schemas.microsoft.com/office/drawing/2014/main" id="{8A02977D-231E-4FAF-9E2E-55AB9AB66C7F}"/>
                  </a:ext>
                </a:extLst>
              </p:cNvPr>
              <p:cNvGrpSpPr/>
              <p:nvPr/>
            </p:nvGrpSpPr>
            <p:grpSpPr>
              <a:xfrm>
                <a:off x="1170054" y="1973989"/>
                <a:ext cx="2806519" cy="1635275"/>
                <a:chOff x="1523771" y="2083527"/>
                <a:chExt cx="2806519" cy="1423443"/>
              </a:xfrm>
            </p:grpSpPr>
            <p:sp>
              <p:nvSpPr>
                <p:cNvPr id="7" name="object 5">
                  <a:extLst>
                    <a:ext uri="{FF2B5EF4-FFF2-40B4-BE49-F238E27FC236}">
                      <a16:creationId xmlns="" xmlns:a16="http://schemas.microsoft.com/office/drawing/2014/main" id="{AE086610-B7AB-4143-8158-C23857348E62}"/>
                    </a:ext>
                  </a:extLst>
                </p:cNvPr>
                <p:cNvSpPr>
                  <a:spLocks noChangeArrowheads="1"/>
                </p:cNvSpPr>
                <p:nvPr/>
              </p:nvSpPr>
              <p:spPr bwMode="auto">
                <a:xfrm>
                  <a:off x="1523771" y="2264502"/>
                  <a:ext cx="930275" cy="803275"/>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endParaRPr lang="zh-CN" altLang="zh-CN">
                    <a:solidFill>
                      <a:srgbClr val="000000"/>
                    </a:solidFill>
                  </a:endParaRPr>
                </a:p>
              </p:txBody>
            </p:sp>
            <p:sp>
              <p:nvSpPr>
                <p:cNvPr id="8" name="object 6">
                  <a:extLst>
                    <a:ext uri="{FF2B5EF4-FFF2-40B4-BE49-F238E27FC236}">
                      <a16:creationId xmlns="" xmlns:a16="http://schemas.microsoft.com/office/drawing/2014/main" id="{22243505-8EDC-44F0-956D-8195B559A7AB}"/>
                    </a:ext>
                  </a:extLst>
                </p:cNvPr>
                <p:cNvSpPr>
                  <a:spLocks noChangeArrowheads="1"/>
                </p:cNvSpPr>
                <p:nvPr/>
              </p:nvSpPr>
              <p:spPr bwMode="auto">
                <a:xfrm>
                  <a:off x="1747609" y="2478815"/>
                  <a:ext cx="482600"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88900" indent="-762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zh-CN" sz="1200" b="1">
                      <a:solidFill>
                        <a:srgbClr val="FFFFFF"/>
                      </a:solidFill>
                      <a:latin typeface="微软雅黑" panose="020B0503020204020204" pitchFamily="34" charset="-122"/>
                      <a:sym typeface="微软雅黑" panose="020B0503020204020204" pitchFamily="34" charset="-122"/>
                    </a:rPr>
                    <a:t>消费者 主导</a:t>
                  </a:r>
                  <a:endParaRPr lang="zh-CN" altLang="zh-CN" sz="1200">
                    <a:solidFill>
                      <a:srgbClr val="000000"/>
                    </a:solidFill>
                    <a:latin typeface="微软雅黑" panose="020B0503020204020204" pitchFamily="34" charset="-122"/>
                    <a:sym typeface="微软雅黑" panose="020B0503020204020204" pitchFamily="34" charset="-122"/>
                  </a:endParaRPr>
                </a:p>
              </p:txBody>
            </p:sp>
            <p:sp>
              <p:nvSpPr>
                <p:cNvPr id="9" name="object 7">
                  <a:extLst>
                    <a:ext uri="{FF2B5EF4-FFF2-40B4-BE49-F238E27FC236}">
                      <a16:creationId xmlns="" xmlns:a16="http://schemas.microsoft.com/office/drawing/2014/main" id="{819F89F6-8013-4D6E-8926-1C4BB11152BC}"/>
                    </a:ext>
                  </a:extLst>
                </p:cNvPr>
                <p:cNvSpPr>
                  <a:spLocks noChangeArrowheads="1"/>
                </p:cNvSpPr>
                <p:nvPr/>
              </p:nvSpPr>
              <p:spPr bwMode="auto">
                <a:xfrm>
                  <a:off x="2496909" y="2083527"/>
                  <a:ext cx="1366837" cy="1360488"/>
                </a:xfrm>
                <a:prstGeom prst="rect">
                  <a:avLst/>
                </a:prstGeom>
                <a:blipFill dpi="0" rotWithShape="1">
                  <a:blip r:embed="rId6"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endParaRPr lang="zh-CN" altLang="zh-CN">
                    <a:solidFill>
                      <a:srgbClr val="000000"/>
                    </a:solidFill>
                  </a:endParaRPr>
                </a:p>
              </p:txBody>
            </p:sp>
            <p:sp>
              <p:nvSpPr>
                <p:cNvPr id="10" name="object 8">
                  <a:extLst>
                    <a:ext uri="{FF2B5EF4-FFF2-40B4-BE49-F238E27FC236}">
                      <a16:creationId xmlns="" xmlns:a16="http://schemas.microsoft.com/office/drawing/2014/main" id="{7D2567C7-4604-4AE7-8A89-6C736154AF42}"/>
                    </a:ext>
                  </a:extLst>
                </p:cNvPr>
                <p:cNvSpPr>
                  <a:spLocks noChangeArrowheads="1"/>
                </p:cNvSpPr>
                <p:nvPr/>
              </p:nvSpPr>
              <p:spPr bwMode="auto">
                <a:xfrm>
                  <a:off x="2687409" y="2139090"/>
                  <a:ext cx="985837" cy="344487"/>
                </a:xfrm>
                <a:prstGeom prst="rect">
                  <a:avLst/>
                </a:prstGeom>
                <a:blipFill dpi="0" rotWithShape="1">
                  <a:blip r:embed="rId7"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endParaRPr lang="zh-CN" altLang="zh-CN">
                    <a:solidFill>
                      <a:srgbClr val="000000"/>
                    </a:solidFill>
                  </a:endParaRPr>
                </a:p>
              </p:txBody>
            </p:sp>
            <p:sp>
              <p:nvSpPr>
                <p:cNvPr id="11" name="object 9">
                  <a:extLst>
                    <a:ext uri="{FF2B5EF4-FFF2-40B4-BE49-F238E27FC236}">
                      <a16:creationId xmlns="" xmlns:a16="http://schemas.microsoft.com/office/drawing/2014/main" id="{FAB7A9F1-1816-4619-936E-EC8C99F0A368}"/>
                    </a:ext>
                  </a:extLst>
                </p:cNvPr>
                <p:cNvSpPr>
                  <a:spLocks noChangeArrowheads="1"/>
                </p:cNvSpPr>
                <p:nvPr/>
              </p:nvSpPr>
              <p:spPr bwMode="auto">
                <a:xfrm>
                  <a:off x="2806471" y="2175602"/>
                  <a:ext cx="755650" cy="234950"/>
                </a:xfrm>
                <a:prstGeom prst="rect">
                  <a:avLst/>
                </a:prstGeom>
                <a:blipFill dpi="0" rotWithShape="1">
                  <a:blip r:embed="rId8"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endParaRPr lang="zh-CN" altLang="zh-CN">
                    <a:solidFill>
                      <a:srgbClr val="000000"/>
                    </a:solidFill>
                  </a:endParaRPr>
                </a:p>
              </p:txBody>
            </p:sp>
            <p:sp>
              <p:nvSpPr>
                <p:cNvPr id="12" name="object 10">
                  <a:extLst>
                    <a:ext uri="{FF2B5EF4-FFF2-40B4-BE49-F238E27FC236}">
                      <a16:creationId xmlns="" xmlns:a16="http://schemas.microsoft.com/office/drawing/2014/main" id="{F767443C-CDAA-46D1-8DD9-15E22943A42E}"/>
                    </a:ext>
                  </a:extLst>
                </p:cNvPr>
                <p:cNvSpPr>
                  <a:spLocks noChangeArrowheads="1"/>
                </p:cNvSpPr>
                <p:nvPr/>
              </p:nvSpPr>
              <p:spPr bwMode="auto">
                <a:xfrm>
                  <a:off x="2860446" y="2205765"/>
                  <a:ext cx="638175" cy="13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zh-CN" sz="800">
                      <a:solidFill>
                        <a:srgbClr val="000000"/>
                      </a:solidFill>
                      <a:latin typeface="华文细黑" panose="02010600040101010101" pitchFamily="2" charset="-122"/>
                      <a:sym typeface="华文细黑" panose="02010600040101010101" pitchFamily="2" charset="-122"/>
                    </a:rPr>
                    <a:t>营销流通环节</a:t>
                  </a:r>
                </a:p>
              </p:txBody>
            </p:sp>
            <p:sp>
              <p:nvSpPr>
                <p:cNvPr id="13" name="object 11">
                  <a:extLst>
                    <a:ext uri="{FF2B5EF4-FFF2-40B4-BE49-F238E27FC236}">
                      <a16:creationId xmlns="" xmlns:a16="http://schemas.microsoft.com/office/drawing/2014/main" id="{D1B764A0-CB61-405B-A6D2-7D508C8A0B23}"/>
                    </a:ext>
                  </a:extLst>
                </p:cNvPr>
                <p:cNvSpPr>
                  <a:spLocks noChangeArrowheads="1"/>
                </p:cNvSpPr>
                <p:nvPr/>
              </p:nvSpPr>
              <p:spPr bwMode="auto">
                <a:xfrm>
                  <a:off x="3419246" y="2175602"/>
                  <a:ext cx="169863" cy="234950"/>
                </a:xfrm>
                <a:prstGeom prst="rect">
                  <a:avLst/>
                </a:prstGeom>
                <a:blipFill dpi="0" rotWithShape="1">
                  <a:blip r:embed="rId9"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endParaRPr lang="zh-CN" altLang="zh-CN">
                    <a:solidFill>
                      <a:srgbClr val="000000"/>
                    </a:solidFill>
                  </a:endParaRPr>
                </a:p>
              </p:txBody>
            </p:sp>
            <p:sp>
              <p:nvSpPr>
                <p:cNvPr id="14" name="object 12">
                  <a:extLst>
                    <a:ext uri="{FF2B5EF4-FFF2-40B4-BE49-F238E27FC236}">
                      <a16:creationId xmlns="" xmlns:a16="http://schemas.microsoft.com/office/drawing/2014/main" id="{7F931A69-4EB1-496A-8405-4B11336679EB}"/>
                    </a:ext>
                  </a:extLst>
                </p:cNvPr>
                <p:cNvSpPr>
                  <a:spLocks noChangeArrowheads="1"/>
                </p:cNvSpPr>
                <p:nvPr/>
              </p:nvSpPr>
              <p:spPr bwMode="auto">
                <a:xfrm>
                  <a:off x="2687409" y="2385152"/>
                  <a:ext cx="985837" cy="344488"/>
                </a:xfrm>
                <a:prstGeom prst="rect">
                  <a:avLst/>
                </a:prstGeom>
                <a:blipFill dpi="0" rotWithShape="1">
                  <a:blip r:embed="rId10"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endParaRPr lang="zh-CN" altLang="zh-CN">
                    <a:solidFill>
                      <a:srgbClr val="000000"/>
                    </a:solidFill>
                  </a:endParaRPr>
                </a:p>
              </p:txBody>
            </p:sp>
            <p:sp>
              <p:nvSpPr>
                <p:cNvPr id="15" name="object 13">
                  <a:extLst>
                    <a:ext uri="{FF2B5EF4-FFF2-40B4-BE49-F238E27FC236}">
                      <a16:creationId xmlns="" xmlns:a16="http://schemas.microsoft.com/office/drawing/2014/main" id="{4A2186BE-0EF4-437D-815A-5F37278B90A8}"/>
                    </a:ext>
                  </a:extLst>
                </p:cNvPr>
                <p:cNvSpPr>
                  <a:spLocks noChangeArrowheads="1"/>
                </p:cNvSpPr>
                <p:nvPr/>
              </p:nvSpPr>
              <p:spPr bwMode="auto">
                <a:xfrm>
                  <a:off x="2806471" y="2421665"/>
                  <a:ext cx="755650" cy="234950"/>
                </a:xfrm>
                <a:prstGeom prst="rect">
                  <a:avLst/>
                </a:prstGeom>
                <a:blipFill dpi="0" rotWithShape="1">
                  <a:blip r:embed="rId11"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endParaRPr lang="zh-CN" altLang="zh-CN">
                    <a:solidFill>
                      <a:srgbClr val="000000"/>
                    </a:solidFill>
                  </a:endParaRPr>
                </a:p>
              </p:txBody>
            </p:sp>
            <p:sp>
              <p:nvSpPr>
                <p:cNvPr id="16" name="object 14">
                  <a:extLst>
                    <a:ext uri="{FF2B5EF4-FFF2-40B4-BE49-F238E27FC236}">
                      <a16:creationId xmlns="" xmlns:a16="http://schemas.microsoft.com/office/drawing/2014/main" id="{B52A7467-F679-4A31-8489-405390F7A53B}"/>
                    </a:ext>
                  </a:extLst>
                </p:cNvPr>
                <p:cNvSpPr>
                  <a:spLocks noChangeArrowheads="1"/>
                </p:cNvSpPr>
                <p:nvPr/>
              </p:nvSpPr>
              <p:spPr bwMode="auto">
                <a:xfrm>
                  <a:off x="2860446" y="2453415"/>
                  <a:ext cx="638175"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zh-CN" sz="800">
                      <a:solidFill>
                        <a:srgbClr val="000000"/>
                      </a:solidFill>
                      <a:latin typeface="华文细黑" panose="02010600040101010101" pitchFamily="2" charset="-122"/>
                      <a:sym typeface="华文细黑" panose="02010600040101010101" pitchFamily="2" charset="-122"/>
                    </a:rPr>
                    <a:t>设计生产环节</a:t>
                  </a:r>
                </a:p>
              </p:txBody>
            </p:sp>
            <p:sp>
              <p:nvSpPr>
                <p:cNvPr id="17" name="object 15">
                  <a:extLst>
                    <a:ext uri="{FF2B5EF4-FFF2-40B4-BE49-F238E27FC236}">
                      <a16:creationId xmlns="" xmlns:a16="http://schemas.microsoft.com/office/drawing/2014/main" id="{C01A7092-8A7C-4A25-B6D5-5B46F033394C}"/>
                    </a:ext>
                  </a:extLst>
                </p:cNvPr>
                <p:cNvSpPr>
                  <a:spLocks noChangeArrowheads="1"/>
                </p:cNvSpPr>
                <p:nvPr/>
              </p:nvSpPr>
              <p:spPr bwMode="auto">
                <a:xfrm>
                  <a:off x="3419246" y="2421665"/>
                  <a:ext cx="169863" cy="234950"/>
                </a:xfrm>
                <a:prstGeom prst="rect">
                  <a:avLst/>
                </a:prstGeom>
                <a:blipFill dpi="0" rotWithShape="1">
                  <a:blip r:embed="rId9"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endParaRPr lang="zh-CN" altLang="zh-CN">
                    <a:solidFill>
                      <a:srgbClr val="000000"/>
                    </a:solidFill>
                  </a:endParaRPr>
                </a:p>
              </p:txBody>
            </p:sp>
            <p:sp>
              <p:nvSpPr>
                <p:cNvPr id="18" name="object 16">
                  <a:extLst>
                    <a:ext uri="{FF2B5EF4-FFF2-40B4-BE49-F238E27FC236}">
                      <a16:creationId xmlns="" xmlns:a16="http://schemas.microsoft.com/office/drawing/2014/main" id="{6C0B7070-2FF4-41B7-B217-2EA0E744C0FC}"/>
                    </a:ext>
                  </a:extLst>
                </p:cNvPr>
                <p:cNvSpPr>
                  <a:spLocks noChangeArrowheads="1"/>
                </p:cNvSpPr>
                <p:nvPr/>
              </p:nvSpPr>
              <p:spPr bwMode="auto">
                <a:xfrm>
                  <a:off x="2687409" y="2607402"/>
                  <a:ext cx="985837" cy="342900"/>
                </a:xfrm>
                <a:prstGeom prst="rect">
                  <a:avLst/>
                </a:prstGeom>
                <a:blipFill dpi="0" rotWithShape="1">
                  <a:blip r:embed="rId12"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endParaRPr lang="zh-CN" altLang="zh-CN">
                    <a:solidFill>
                      <a:srgbClr val="000000"/>
                    </a:solidFill>
                  </a:endParaRPr>
                </a:p>
              </p:txBody>
            </p:sp>
            <p:sp>
              <p:nvSpPr>
                <p:cNvPr id="19" name="object 17">
                  <a:extLst>
                    <a:ext uri="{FF2B5EF4-FFF2-40B4-BE49-F238E27FC236}">
                      <a16:creationId xmlns="" xmlns:a16="http://schemas.microsoft.com/office/drawing/2014/main" id="{6BC07947-7350-45A4-8D9D-F576C6BE9CC2}"/>
                    </a:ext>
                  </a:extLst>
                </p:cNvPr>
                <p:cNvSpPr>
                  <a:spLocks noChangeArrowheads="1"/>
                </p:cNvSpPr>
                <p:nvPr/>
              </p:nvSpPr>
              <p:spPr bwMode="auto">
                <a:xfrm>
                  <a:off x="2806471" y="2642327"/>
                  <a:ext cx="755650" cy="234950"/>
                </a:xfrm>
                <a:prstGeom prst="rect">
                  <a:avLst/>
                </a:prstGeom>
                <a:blipFill dpi="0" rotWithShape="1">
                  <a:blip r:embed="rId13"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endParaRPr lang="zh-CN" altLang="zh-CN">
                    <a:solidFill>
                      <a:srgbClr val="000000"/>
                    </a:solidFill>
                  </a:endParaRPr>
                </a:p>
              </p:txBody>
            </p:sp>
            <p:sp>
              <p:nvSpPr>
                <p:cNvPr id="20" name="object 18">
                  <a:extLst>
                    <a:ext uri="{FF2B5EF4-FFF2-40B4-BE49-F238E27FC236}">
                      <a16:creationId xmlns="" xmlns:a16="http://schemas.microsoft.com/office/drawing/2014/main" id="{0D0D67E5-EE94-4F39-A9EE-69DA8CE56360}"/>
                    </a:ext>
                  </a:extLst>
                </p:cNvPr>
                <p:cNvSpPr>
                  <a:spLocks noChangeArrowheads="1"/>
                </p:cNvSpPr>
                <p:nvPr/>
              </p:nvSpPr>
              <p:spPr bwMode="auto">
                <a:xfrm>
                  <a:off x="2860446" y="2674077"/>
                  <a:ext cx="638175"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zh-CN" sz="800">
                      <a:solidFill>
                        <a:srgbClr val="000000"/>
                      </a:solidFill>
                      <a:latin typeface="华文细黑" panose="02010600040101010101" pitchFamily="2" charset="-122"/>
                      <a:sym typeface="华文细黑" panose="02010600040101010101" pitchFamily="2" charset="-122"/>
                    </a:rPr>
                    <a:t>物流仓储环节</a:t>
                  </a:r>
                </a:p>
              </p:txBody>
            </p:sp>
            <p:sp>
              <p:nvSpPr>
                <p:cNvPr id="21" name="object 19">
                  <a:extLst>
                    <a:ext uri="{FF2B5EF4-FFF2-40B4-BE49-F238E27FC236}">
                      <a16:creationId xmlns="" xmlns:a16="http://schemas.microsoft.com/office/drawing/2014/main" id="{713A70CE-4887-4D45-9A48-A33C2265DB72}"/>
                    </a:ext>
                  </a:extLst>
                </p:cNvPr>
                <p:cNvSpPr>
                  <a:spLocks noChangeArrowheads="1"/>
                </p:cNvSpPr>
                <p:nvPr/>
              </p:nvSpPr>
              <p:spPr bwMode="auto">
                <a:xfrm>
                  <a:off x="3419246" y="2642327"/>
                  <a:ext cx="169863" cy="234950"/>
                </a:xfrm>
                <a:prstGeom prst="rect">
                  <a:avLst/>
                </a:prstGeom>
                <a:blipFill dpi="0" rotWithShape="1">
                  <a:blip r:embed="rId9"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endParaRPr lang="zh-CN" altLang="zh-CN">
                    <a:solidFill>
                      <a:srgbClr val="000000"/>
                    </a:solidFill>
                  </a:endParaRPr>
                </a:p>
              </p:txBody>
            </p:sp>
            <p:sp>
              <p:nvSpPr>
                <p:cNvPr id="22" name="object 20">
                  <a:extLst>
                    <a:ext uri="{FF2B5EF4-FFF2-40B4-BE49-F238E27FC236}">
                      <a16:creationId xmlns="" xmlns:a16="http://schemas.microsoft.com/office/drawing/2014/main" id="{8F03BE82-16E7-49DC-A771-246CB540D39B}"/>
                    </a:ext>
                  </a:extLst>
                </p:cNvPr>
                <p:cNvSpPr>
                  <a:spLocks noChangeArrowheads="1"/>
                </p:cNvSpPr>
                <p:nvPr/>
              </p:nvSpPr>
              <p:spPr bwMode="auto">
                <a:xfrm>
                  <a:off x="2687409" y="2878865"/>
                  <a:ext cx="985837" cy="327025"/>
                </a:xfrm>
                <a:prstGeom prst="rect">
                  <a:avLst/>
                </a:prstGeom>
                <a:blipFill dpi="0" rotWithShape="1">
                  <a:blip r:embed="rId14"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endParaRPr lang="zh-CN" altLang="zh-CN">
                    <a:solidFill>
                      <a:srgbClr val="000000"/>
                    </a:solidFill>
                  </a:endParaRPr>
                </a:p>
              </p:txBody>
            </p:sp>
            <p:sp>
              <p:nvSpPr>
                <p:cNvPr id="23" name="object 21">
                  <a:extLst>
                    <a:ext uri="{FF2B5EF4-FFF2-40B4-BE49-F238E27FC236}">
                      <a16:creationId xmlns="" xmlns:a16="http://schemas.microsoft.com/office/drawing/2014/main" id="{682A0BA2-03E1-43CB-BC19-948BF6870DCB}"/>
                    </a:ext>
                  </a:extLst>
                </p:cNvPr>
                <p:cNvSpPr>
                  <a:spLocks noChangeArrowheads="1"/>
                </p:cNvSpPr>
                <p:nvPr/>
              </p:nvSpPr>
              <p:spPr bwMode="auto">
                <a:xfrm>
                  <a:off x="2812821" y="2924902"/>
                  <a:ext cx="746125" cy="206375"/>
                </a:xfrm>
                <a:prstGeom prst="rect">
                  <a:avLst/>
                </a:prstGeom>
                <a:blipFill dpi="0" rotWithShape="1">
                  <a:blip r:embed="rId15"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endParaRPr lang="zh-CN" altLang="zh-CN">
                    <a:solidFill>
                      <a:srgbClr val="000000"/>
                    </a:solidFill>
                  </a:endParaRPr>
                </a:p>
              </p:txBody>
            </p:sp>
            <p:sp>
              <p:nvSpPr>
                <p:cNvPr id="24" name="object 22">
                  <a:extLst>
                    <a:ext uri="{FF2B5EF4-FFF2-40B4-BE49-F238E27FC236}">
                      <a16:creationId xmlns="" xmlns:a16="http://schemas.microsoft.com/office/drawing/2014/main" id="{344D7D64-8C61-4CFF-8CEA-3E876984CDBB}"/>
                    </a:ext>
                  </a:extLst>
                </p:cNvPr>
                <p:cNvSpPr>
                  <a:spLocks noChangeArrowheads="1"/>
                </p:cNvSpPr>
                <p:nvPr/>
              </p:nvSpPr>
              <p:spPr bwMode="auto">
                <a:xfrm>
                  <a:off x="2857271" y="2955065"/>
                  <a:ext cx="644525" cy="12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zh-CN" sz="700">
                      <a:solidFill>
                        <a:srgbClr val="000000"/>
                      </a:solidFill>
                      <a:latin typeface="华文细黑" panose="02010600040101010101" pitchFamily="2" charset="-122"/>
                      <a:sym typeface="华文细黑" panose="02010600040101010101" pitchFamily="2" charset="-122"/>
                    </a:rPr>
                    <a:t>原材料供应环节</a:t>
                  </a:r>
                </a:p>
              </p:txBody>
            </p:sp>
            <p:sp>
              <p:nvSpPr>
                <p:cNvPr id="25" name="object 23">
                  <a:extLst>
                    <a:ext uri="{FF2B5EF4-FFF2-40B4-BE49-F238E27FC236}">
                      <a16:creationId xmlns="" xmlns:a16="http://schemas.microsoft.com/office/drawing/2014/main" id="{B9DF1F13-5391-40F4-8C4D-5BA2D8D3749F}"/>
                    </a:ext>
                  </a:extLst>
                </p:cNvPr>
                <p:cNvSpPr>
                  <a:spLocks noChangeArrowheads="1"/>
                </p:cNvSpPr>
                <p:nvPr/>
              </p:nvSpPr>
              <p:spPr bwMode="auto">
                <a:xfrm>
                  <a:off x="3430359" y="2924902"/>
                  <a:ext cx="149225" cy="206375"/>
                </a:xfrm>
                <a:prstGeom prst="rect">
                  <a:avLst/>
                </a:prstGeom>
                <a:blipFill dpi="0" rotWithShape="1">
                  <a:blip r:embed="rId16"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endParaRPr lang="zh-CN" altLang="zh-CN">
                    <a:solidFill>
                      <a:srgbClr val="000000"/>
                    </a:solidFill>
                  </a:endParaRPr>
                </a:p>
              </p:txBody>
            </p:sp>
            <p:sp>
              <p:nvSpPr>
                <p:cNvPr id="26" name="object 24">
                  <a:extLst>
                    <a:ext uri="{FF2B5EF4-FFF2-40B4-BE49-F238E27FC236}">
                      <a16:creationId xmlns="" xmlns:a16="http://schemas.microsoft.com/office/drawing/2014/main" id="{C7F9AEAF-B8E9-44CF-BE2E-210F9FCBA104}"/>
                    </a:ext>
                  </a:extLst>
                </p:cNvPr>
                <p:cNvSpPr>
                  <a:spLocks noChangeArrowheads="1"/>
                </p:cNvSpPr>
                <p:nvPr/>
              </p:nvSpPr>
              <p:spPr bwMode="auto">
                <a:xfrm>
                  <a:off x="2398484" y="2281965"/>
                  <a:ext cx="206375" cy="141287"/>
                </a:xfrm>
                <a:custGeom>
                  <a:avLst/>
                  <a:gdLst>
                    <a:gd name="T0" fmla="*/ 148665 w 205740"/>
                    <a:gd name="T1" fmla="*/ 0 h 141605"/>
                    <a:gd name="T2" fmla="*/ 158729 w 205740"/>
                    <a:gd name="T3" fmla="*/ 18373 h 141605"/>
                    <a:gd name="T4" fmla="*/ 0 w 205740"/>
                    <a:gd name="T5" fmla="*/ 104413 h 141605"/>
                    <a:gd name="T6" fmla="*/ 20127 w 205740"/>
                    <a:gd name="T7" fmla="*/ 141286 h 141605"/>
                    <a:gd name="T8" fmla="*/ 178857 w 205740"/>
                    <a:gd name="T9" fmla="*/ 55248 h 141605"/>
                    <a:gd name="T10" fmla="*/ 194393 w 205740"/>
                    <a:gd name="T11" fmla="*/ 55248 h 141605"/>
                    <a:gd name="T12" fmla="*/ 205864 w 205740"/>
                    <a:gd name="T13" fmla="*/ 16725 h 141605"/>
                    <a:gd name="T14" fmla="*/ 148665 w 205740"/>
                    <a:gd name="T15" fmla="*/ 0 h 141605"/>
                    <a:gd name="T16" fmla="*/ 194393 w 205740"/>
                    <a:gd name="T17" fmla="*/ 55248 h 141605"/>
                    <a:gd name="T18" fmla="*/ 178857 w 205740"/>
                    <a:gd name="T19" fmla="*/ 55248 h 141605"/>
                    <a:gd name="T20" fmla="*/ 188921 w 205740"/>
                    <a:gd name="T21" fmla="*/ 73621 h 141605"/>
                    <a:gd name="T22" fmla="*/ 194393 w 205740"/>
                    <a:gd name="T23" fmla="*/ 55248 h 14160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5740"/>
                    <a:gd name="T37" fmla="*/ 0 h 141605"/>
                    <a:gd name="T38" fmla="*/ 205740 w 205740"/>
                    <a:gd name="T39" fmla="*/ 141605 h 14160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5740" h="141605">
                      <a:moveTo>
                        <a:pt x="148208" y="0"/>
                      </a:moveTo>
                      <a:lnTo>
                        <a:pt x="158241" y="18414"/>
                      </a:lnTo>
                      <a:lnTo>
                        <a:pt x="0" y="104648"/>
                      </a:lnTo>
                      <a:lnTo>
                        <a:pt x="20065" y="141604"/>
                      </a:lnTo>
                      <a:lnTo>
                        <a:pt x="178307" y="55372"/>
                      </a:lnTo>
                      <a:lnTo>
                        <a:pt x="193795" y="55372"/>
                      </a:lnTo>
                      <a:lnTo>
                        <a:pt x="205231" y="16763"/>
                      </a:lnTo>
                      <a:lnTo>
                        <a:pt x="148208" y="0"/>
                      </a:lnTo>
                      <a:close/>
                    </a:path>
                    <a:path w="205740" h="141605">
                      <a:moveTo>
                        <a:pt x="193795" y="55372"/>
                      </a:moveTo>
                      <a:lnTo>
                        <a:pt x="178307" y="55372"/>
                      </a:lnTo>
                      <a:lnTo>
                        <a:pt x="188340" y="73787"/>
                      </a:lnTo>
                      <a:lnTo>
                        <a:pt x="193795" y="55372"/>
                      </a:lnTo>
                      <a:close/>
                    </a:path>
                  </a:pathLst>
                </a:custGeom>
                <a:solidFill>
                  <a:srgbClr val="E69F4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endParaRPr lang="zh-CN" altLang="en-US"/>
                </a:p>
              </p:txBody>
            </p:sp>
            <p:sp>
              <p:nvSpPr>
                <p:cNvPr id="27" name="object 25">
                  <a:extLst>
                    <a:ext uri="{FF2B5EF4-FFF2-40B4-BE49-F238E27FC236}">
                      <a16:creationId xmlns="" xmlns:a16="http://schemas.microsoft.com/office/drawing/2014/main" id="{6138227E-94EC-42F3-987C-21D38B30F287}"/>
                    </a:ext>
                  </a:extLst>
                </p:cNvPr>
                <p:cNvSpPr>
                  <a:spLocks noChangeArrowheads="1"/>
                </p:cNvSpPr>
                <p:nvPr/>
              </p:nvSpPr>
              <p:spPr bwMode="auto">
                <a:xfrm>
                  <a:off x="2481034" y="2608990"/>
                  <a:ext cx="158750" cy="80962"/>
                </a:xfrm>
                <a:custGeom>
                  <a:avLst/>
                  <a:gdLst>
                    <a:gd name="T0" fmla="*/ 118237 w 158750"/>
                    <a:gd name="T1" fmla="*/ 0 h 81280"/>
                    <a:gd name="T2" fmla="*/ 118237 w 158750"/>
                    <a:gd name="T3" fmla="*/ 20113 h 81280"/>
                    <a:gd name="T4" fmla="*/ 0 w 158750"/>
                    <a:gd name="T5" fmla="*/ 20113 h 81280"/>
                    <a:gd name="T6" fmla="*/ 0 w 158750"/>
                    <a:gd name="T7" fmla="*/ 60467 h 81280"/>
                    <a:gd name="T8" fmla="*/ 118237 w 158750"/>
                    <a:gd name="T9" fmla="*/ 60467 h 81280"/>
                    <a:gd name="T10" fmla="*/ 118237 w 158750"/>
                    <a:gd name="T11" fmla="*/ 80708 h 81280"/>
                    <a:gd name="T12" fmla="*/ 158750 w 158750"/>
                    <a:gd name="T13" fmla="*/ 40354 h 81280"/>
                    <a:gd name="T14" fmla="*/ 118237 w 158750"/>
                    <a:gd name="T15" fmla="*/ 0 h 81280"/>
                    <a:gd name="T16" fmla="*/ 0 60000 65536"/>
                    <a:gd name="T17" fmla="*/ 0 60000 65536"/>
                    <a:gd name="T18" fmla="*/ 0 60000 65536"/>
                    <a:gd name="T19" fmla="*/ 0 60000 65536"/>
                    <a:gd name="T20" fmla="*/ 0 60000 65536"/>
                    <a:gd name="T21" fmla="*/ 0 60000 65536"/>
                    <a:gd name="T22" fmla="*/ 0 60000 65536"/>
                    <a:gd name="T23" fmla="*/ 0 60000 65536"/>
                    <a:gd name="T24" fmla="*/ 0 w 158750"/>
                    <a:gd name="T25" fmla="*/ 0 h 81280"/>
                    <a:gd name="T26" fmla="*/ 158750 w 158750"/>
                    <a:gd name="T27" fmla="*/ 81280 h 8128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8750" h="81280">
                      <a:moveTo>
                        <a:pt x="118237" y="0"/>
                      </a:moveTo>
                      <a:lnTo>
                        <a:pt x="118237" y="20192"/>
                      </a:lnTo>
                      <a:lnTo>
                        <a:pt x="0" y="20192"/>
                      </a:lnTo>
                      <a:lnTo>
                        <a:pt x="0" y="60705"/>
                      </a:lnTo>
                      <a:lnTo>
                        <a:pt x="118237" y="60705"/>
                      </a:lnTo>
                      <a:lnTo>
                        <a:pt x="118237" y="81025"/>
                      </a:lnTo>
                      <a:lnTo>
                        <a:pt x="158750" y="40512"/>
                      </a:lnTo>
                      <a:lnTo>
                        <a:pt x="118237" y="0"/>
                      </a:lnTo>
                      <a:close/>
                    </a:path>
                  </a:pathLst>
                </a:custGeom>
                <a:solidFill>
                  <a:srgbClr val="E69F4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endParaRPr lang="zh-CN" altLang="en-US"/>
                </a:p>
              </p:txBody>
            </p:sp>
            <p:sp>
              <p:nvSpPr>
                <p:cNvPr id="28" name="object 26">
                  <a:extLst>
                    <a:ext uri="{FF2B5EF4-FFF2-40B4-BE49-F238E27FC236}">
                      <a16:creationId xmlns="" xmlns:a16="http://schemas.microsoft.com/office/drawing/2014/main" id="{E6F11199-2BD9-4188-B56F-DC7E518A4877}"/>
                    </a:ext>
                  </a:extLst>
                </p:cNvPr>
                <p:cNvSpPr>
                  <a:spLocks noChangeArrowheads="1"/>
                </p:cNvSpPr>
                <p:nvPr/>
              </p:nvSpPr>
              <p:spPr bwMode="auto">
                <a:xfrm>
                  <a:off x="2401659" y="2880452"/>
                  <a:ext cx="192087" cy="158750"/>
                </a:xfrm>
                <a:custGeom>
                  <a:avLst/>
                  <a:gdLst>
                    <a:gd name="T0" fmla="*/ 24264 w 193040"/>
                    <a:gd name="T1" fmla="*/ 0 h 158114"/>
                    <a:gd name="T2" fmla="*/ 0 w 193040"/>
                    <a:gd name="T3" fmla="*/ 33408 h 158114"/>
                    <a:gd name="T4" fmla="*/ 146592 w 193040"/>
                    <a:gd name="T5" fmla="*/ 141665 h 158114"/>
                    <a:gd name="T6" fmla="*/ 134461 w 193040"/>
                    <a:gd name="T7" fmla="*/ 158367 h 158114"/>
                    <a:gd name="T8" fmla="*/ 191833 w 193040"/>
                    <a:gd name="T9" fmla="*/ 149443 h 158114"/>
                    <a:gd name="T10" fmla="*/ 185540 w 193040"/>
                    <a:gd name="T11" fmla="*/ 108257 h 158114"/>
                    <a:gd name="T12" fmla="*/ 170855 w 193040"/>
                    <a:gd name="T13" fmla="*/ 108257 h 158114"/>
                    <a:gd name="T14" fmla="*/ 24264 w 193040"/>
                    <a:gd name="T15" fmla="*/ 0 h 158114"/>
                    <a:gd name="T16" fmla="*/ 182987 w 193040"/>
                    <a:gd name="T17" fmla="*/ 91553 h 158114"/>
                    <a:gd name="T18" fmla="*/ 170855 w 193040"/>
                    <a:gd name="T19" fmla="*/ 108257 h 158114"/>
                    <a:gd name="T20" fmla="*/ 185540 w 193040"/>
                    <a:gd name="T21" fmla="*/ 108257 h 158114"/>
                    <a:gd name="T22" fmla="*/ 182987 w 193040"/>
                    <a:gd name="T23" fmla="*/ 91553 h 1581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93040"/>
                    <a:gd name="T37" fmla="*/ 0 h 158114"/>
                    <a:gd name="T38" fmla="*/ 193040 w 193040"/>
                    <a:gd name="T39" fmla="*/ 158114 h 15811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93040" h="158114">
                      <a:moveTo>
                        <a:pt x="24384" y="0"/>
                      </a:moveTo>
                      <a:lnTo>
                        <a:pt x="0" y="33274"/>
                      </a:lnTo>
                      <a:lnTo>
                        <a:pt x="147319" y="141097"/>
                      </a:lnTo>
                      <a:lnTo>
                        <a:pt x="135128" y="157733"/>
                      </a:lnTo>
                      <a:lnTo>
                        <a:pt x="192785" y="148844"/>
                      </a:lnTo>
                      <a:lnTo>
                        <a:pt x="186461" y="107823"/>
                      </a:lnTo>
                      <a:lnTo>
                        <a:pt x="171703" y="107823"/>
                      </a:lnTo>
                      <a:lnTo>
                        <a:pt x="24384" y="0"/>
                      </a:lnTo>
                      <a:close/>
                    </a:path>
                    <a:path w="193040" h="158114">
                      <a:moveTo>
                        <a:pt x="183895" y="91186"/>
                      </a:moveTo>
                      <a:lnTo>
                        <a:pt x="171703" y="107823"/>
                      </a:lnTo>
                      <a:lnTo>
                        <a:pt x="186461" y="107823"/>
                      </a:lnTo>
                      <a:lnTo>
                        <a:pt x="183895" y="91186"/>
                      </a:lnTo>
                      <a:close/>
                    </a:path>
                  </a:pathLst>
                </a:custGeom>
                <a:solidFill>
                  <a:srgbClr val="E69F46"/>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endParaRPr lang="zh-CN" altLang="en-US"/>
                </a:p>
              </p:txBody>
            </p:sp>
            <p:sp>
              <p:nvSpPr>
                <p:cNvPr id="29" name="object 27">
                  <a:extLst>
                    <a:ext uri="{FF2B5EF4-FFF2-40B4-BE49-F238E27FC236}">
                      <a16:creationId xmlns="" xmlns:a16="http://schemas.microsoft.com/office/drawing/2014/main" id="{6076D724-6B02-46AE-B5B9-950F9824A112}"/>
                    </a:ext>
                  </a:extLst>
                </p:cNvPr>
                <p:cNvSpPr>
                  <a:spLocks noChangeArrowheads="1"/>
                </p:cNvSpPr>
                <p:nvPr/>
              </p:nvSpPr>
              <p:spPr bwMode="auto">
                <a:xfrm>
                  <a:off x="3188878" y="3322820"/>
                  <a:ext cx="1141412"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zh-CN" sz="1100" b="1" dirty="0">
                      <a:solidFill>
                        <a:srgbClr val="000000"/>
                      </a:solidFill>
                      <a:latin typeface="华文细黑" panose="02010600040101010101" pitchFamily="2" charset="-122"/>
                      <a:sym typeface="华文细黑" panose="02010600040101010101" pitchFamily="2" charset="-122"/>
                    </a:rPr>
                    <a:t>C2B的倒逼式传导</a:t>
                  </a:r>
                  <a:endParaRPr lang="zh-CN" altLang="zh-CN" sz="1100" dirty="0">
                    <a:solidFill>
                      <a:srgbClr val="000000"/>
                    </a:solidFill>
                    <a:latin typeface="华文细黑" panose="02010600040101010101" pitchFamily="2" charset="-122"/>
                    <a:sym typeface="华文细黑" panose="02010600040101010101" pitchFamily="2" charset="-122"/>
                  </a:endParaRPr>
                </a:p>
              </p:txBody>
            </p:sp>
          </p:grpSp>
        </p:grpSp>
        <p:grpSp>
          <p:nvGrpSpPr>
            <p:cNvPr id="63" name="组合 62">
              <a:extLst>
                <a:ext uri="{FF2B5EF4-FFF2-40B4-BE49-F238E27FC236}">
                  <a16:creationId xmlns="" xmlns:a16="http://schemas.microsoft.com/office/drawing/2014/main" id="{E5287E88-6098-4FA7-A73D-3F70EE247393}"/>
                </a:ext>
              </a:extLst>
            </p:cNvPr>
            <p:cNvGrpSpPr/>
            <p:nvPr/>
          </p:nvGrpSpPr>
          <p:grpSpPr>
            <a:xfrm>
              <a:off x="812736" y="1736208"/>
              <a:ext cx="394318" cy="1960204"/>
              <a:chOff x="812736" y="1736208"/>
              <a:chExt cx="394318" cy="1960204"/>
            </a:xfrm>
          </p:grpSpPr>
          <p:sp>
            <p:nvSpPr>
              <p:cNvPr id="61" name="任意多边形 102">
                <a:extLst>
                  <a:ext uri="{FF2B5EF4-FFF2-40B4-BE49-F238E27FC236}">
                    <a16:creationId xmlns="" xmlns:a16="http://schemas.microsoft.com/office/drawing/2014/main" id="{3804226A-8BEF-4A8A-BD7D-F35F3EB7B18C}"/>
                  </a:ext>
                </a:extLst>
              </p:cNvPr>
              <p:cNvSpPr/>
              <p:nvPr/>
            </p:nvSpPr>
            <p:spPr>
              <a:xfrm>
                <a:off x="820356" y="1736208"/>
                <a:ext cx="386698" cy="380952"/>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chemeClr val="accent3"/>
              </a:solidFill>
              <a:ln>
                <a:solidFill>
                  <a:schemeClr val="accent3"/>
                </a:solid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62" name="任意多边形 104">
                <a:extLst>
                  <a:ext uri="{FF2B5EF4-FFF2-40B4-BE49-F238E27FC236}">
                    <a16:creationId xmlns="" xmlns:a16="http://schemas.microsoft.com/office/drawing/2014/main" id="{1D09BE04-4938-4D2C-A433-520009D235D7}"/>
                  </a:ext>
                </a:extLst>
              </p:cNvPr>
              <p:cNvSpPr/>
              <p:nvPr/>
            </p:nvSpPr>
            <p:spPr>
              <a:xfrm flipV="1">
                <a:off x="812736" y="3315458"/>
                <a:ext cx="386698" cy="380954"/>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chemeClr val="accent3"/>
              </a:solidFill>
              <a:ln>
                <a:solidFill>
                  <a:schemeClr val="accent3"/>
                </a:solid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grpSp>
          <p:nvGrpSpPr>
            <p:cNvPr id="67" name="组合 66">
              <a:extLst>
                <a:ext uri="{FF2B5EF4-FFF2-40B4-BE49-F238E27FC236}">
                  <a16:creationId xmlns="" xmlns:a16="http://schemas.microsoft.com/office/drawing/2014/main" id="{C33F649A-7F86-4CFB-A6D9-9FD8D1D7F280}"/>
                </a:ext>
              </a:extLst>
            </p:cNvPr>
            <p:cNvGrpSpPr/>
            <p:nvPr/>
          </p:nvGrpSpPr>
          <p:grpSpPr>
            <a:xfrm flipH="1">
              <a:off x="3548236" y="1736208"/>
              <a:ext cx="394318" cy="1960204"/>
              <a:chOff x="812736" y="1736208"/>
              <a:chExt cx="394318" cy="1960204"/>
            </a:xfrm>
          </p:grpSpPr>
          <p:sp>
            <p:nvSpPr>
              <p:cNvPr id="68" name="任意多边形 102">
                <a:extLst>
                  <a:ext uri="{FF2B5EF4-FFF2-40B4-BE49-F238E27FC236}">
                    <a16:creationId xmlns="" xmlns:a16="http://schemas.microsoft.com/office/drawing/2014/main" id="{86CEBFB0-EA05-4625-97DB-67266DFD0D33}"/>
                  </a:ext>
                </a:extLst>
              </p:cNvPr>
              <p:cNvSpPr/>
              <p:nvPr/>
            </p:nvSpPr>
            <p:spPr>
              <a:xfrm>
                <a:off x="820356" y="1736208"/>
                <a:ext cx="386698" cy="380952"/>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chemeClr val="accent3"/>
              </a:solidFill>
              <a:ln>
                <a:solidFill>
                  <a:schemeClr val="accent3"/>
                </a:solid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69" name="任意多边形 104">
                <a:extLst>
                  <a:ext uri="{FF2B5EF4-FFF2-40B4-BE49-F238E27FC236}">
                    <a16:creationId xmlns="" xmlns:a16="http://schemas.microsoft.com/office/drawing/2014/main" id="{A72A7014-396A-49D9-AD27-422FE3198FF3}"/>
                  </a:ext>
                </a:extLst>
              </p:cNvPr>
              <p:cNvSpPr/>
              <p:nvPr/>
            </p:nvSpPr>
            <p:spPr>
              <a:xfrm flipV="1">
                <a:off x="812736" y="3315458"/>
                <a:ext cx="386698" cy="380954"/>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chemeClr val="accent3"/>
              </a:solidFill>
              <a:ln>
                <a:solidFill>
                  <a:schemeClr val="accent3"/>
                </a:solid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grpSp>
      <p:grpSp>
        <p:nvGrpSpPr>
          <p:cNvPr id="82" name="组合 81">
            <a:extLst>
              <a:ext uri="{FF2B5EF4-FFF2-40B4-BE49-F238E27FC236}">
                <a16:creationId xmlns="" xmlns:a16="http://schemas.microsoft.com/office/drawing/2014/main" id="{D7BB1BB3-94D9-4428-BEFE-61AD029A4D56}"/>
              </a:ext>
            </a:extLst>
          </p:cNvPr>
          <p:cNvGrpSpPr/>
          <p:nvPr/>
        </p:nvGrpSpPr>
        <p:grpSpPr>
          <a:xfrm>
            <a:off x="4533470" y="3884497"/>
            <a:ext cx="3129818" cy="1960204"/>
            <a:chOff x="4533470" y="1736208"/>
            <a:chExt cx="3129818" cy="1960204"/>
          </a:xfrm>
        </p:grpSpPr>
        <p:grpSp>
          <p:nvGrpSpPr>
            <p:cNvPr id="59" name="组合 58">
              <a:extLst>
                <a:ext uri="{FF2B5EF4-FFF2-40B4-BE49-F238E27FC236}">
                  <a16:creationId xmlns="" xmlns:a16="http://schemas.microsoft.com/office/drawing/2014/main" id="{0A0FA334-09BC-473F-BBD8-F46C6518A512}"/>
                </a:ext>
              </a:extLst>
            </p:cNvPr>
            <p:cNvGrpSpPr/>
            <p:nvPr/>
          </p:nvGrpSpPr>
          <p:grpSpPr>
            <a:xfrm>
              <a:off x="4665766" y="1858773"/>
              <a:ext cx="2865666" cy="1708150"/>
              <a:chOff x="4057536" y="1875565"/>
              <a:chExt cx="2865666" cy="1708150"/>
            </a:xfrm>
          </p:grpSpPr>
          <p:sp>
            <p:nvSpPr>
              <p:cNvPr id="55" name="矩形 54">
                <a:extLst>
                  <a:ext uri="{FF2B5EF4-FFF2-40B4-BE49-F238E27FC236}">
                    <a16:creationId xmlns="" xmlns:a16="http://schemas.microsoft.com/office/drawing/2014/main" id="{33CD2CC1-2CF5-4BC3-B105-55DDAF19104B}"/>
                  </a:ext>
                </a:extLst>
              </p:cNvPr>
              <p:cNvSpPr/>
              <p:nvPr/>
            </p:nvSpPr>
            <p:spPr>
              <a:xfrm>
                <a:off x="4057536" y="1875565"/>
                <a:ext cx="2865666" cy="1708150"/>
              </a:xfrm>
              <a:prstGeom prst="rect">
                <a:avLst/>
              </a:prstGeom>
              <a:solidFill>
                <a:srgbClr val="F1F1F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object 30">
                <a:extLst>
                  <a:ext uri="{FF2B5EF4-FFF2-40B4-BE49-F238E27FC236}">
                    <a16:creationId xmlns="" xmlns:a16="http://schemas.microsoft.com/office/drawing/2014/main" id="{49739A6F-416C-441B-A705-2A58A2A23DD2}"/>
                  </a:ext>
                </a:extLst>
              </p:cNvPr>
              <p:cNvSpPr>
                <a:spLocks noChangeArrowheads="1"/>
              </p:cNvSpPr>
              <p:nvPr/>
            </p:nvSpPr>
            <p:spPr bwMode="auto">
              <a:xfrm>
                <a:off x="4162492" y="2301014"/>
                <a:ext cx="2703513" cy="1136650"/>
              </a:xfrm>
              <a:prstGeom prst="rect">
                <a:avLst/>
              </a:prstGeom>
              <a:blipFill dpi="0" rotWithShape="1">
                <a:blip r:embed="rId17"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endParaRPr lang="zh-CN" altLang="zh-CN">
                  <a:solidFill>
                    <a:srgbClr val="000000"/>
                  </a:solidFill>
                </a:endParaRPr>
              </a:p>
            </p:txBody>
          </p:sp>
          <p:sp>
            <p:nvSpPr>
              <p:cNvPr id="52" name="object 32">
                <a:extLst>
                  <a:ext uri="{FF2B5EF4-FFF2-40B4-BE49-F238E27FC236}">
                    <a16:creationId xmlns="" xmlns:a16="http://schemas.microsoft.com/office/drawing/2014/main" id="{858C0CD7-0B39-4362-B705-299990194FFF}"/>
                  </a:ext>
                </a:extLst>
              </p:cNvPr>
              <p:cNvSpPr>
                <a:spLocks noChangeArrowheads="1"/>
              </p:cNvSpPr>
              <p:nvPr/>
            </p:nvSpPr>
            <p:spPr bwMode="auto">
              <a:xfrm>
                <a:off x="4195830" y="2056539"/>
                <a:ext cx="1706562" cy="18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zh-CN" sz="1100">
                    <a:solidFill>
                      <a:srgbClr val="000000"/>
                    </a:solidFill>
                    <a:latin typeface="微软雅黑" panose="020B0503020204020204" pitchFamily="34" charset="-122"/>
                    <a:sym typeface="微软雅黑" panose="020B0503020204020204" pitchFamily="34" charset="-122"/>
                  </a:rPr>
                  <a:t>便成为服务商的利益基点。</a:t>
                </a:r>
              </a:p>
            </p:txBody>
          </p:sp>
        </p:grpSp>
        <p:grpSp>
          <p:nvGrpSpPr>
            <p:cNvPr id="70" name="组合 69">
              <a:extLst>
                <a:ext uri="{FF2B5EF4-FFF2-40B4-BE49-F238E27FC236}">
                  <a16:creationId xmlns="" xmlns:a16="http://schemas.microsoft.com/office/drawing/2014/main" id="{0809C62D-B2FE-4BFD-AA04-C0E7DAAD6AD3}"/>
                </a:ext>
              </a:extLst>
            </p:cNvPr>
            <p:cNvGrpSpPr/>
            <p:nvPr/>
          </p:nvGrpSpPr>
          <p:grpSpPr>
            <a:xfrm>
              <a:off x="4533470" y="1736208"/>
              <a:ext cx="394318" cy="1960204"/>
              <a:chOff x="812736" y="1736208"/>
              <a:chExt cx="394318" cy="1960204"/>
            </a:xfrm>
          </p:grpSpPr>
          <p:sp>
            <p:nvSpPr>
              <p:cNvPr id="71" name="任意多边形 102">
                <a:extLst>
                  <a:ext uri="{FF2B5EF4-FFF2-40B4-BE49-F238E27FC236}">
                    <a16:creationId xmlns="" xmlns:a16="http://schemas.microsoft.com/office/drawing/2014/main" id="{F4EC2D4E-DC38-4A11-8049-5218585D8D3F}"/>
                  </a:ext>
                </a:extLst>
              </p:cNvPr>
              <p:cNvSpPr/>
              <p:nvPr/>
            </p:nvSpPr>
            <p:spPr>
              <a:xfrm>
                <a:off x="820356" y="1736208"/>
                <a:ext cx="386698" cy="380952"/>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chemeClr val="accent3"/>
              </a:solidFill>
              <a:ln>
                <a:solidFill>
                  <a:schemeClr val="accent3"/>
                </a:solid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72" name="任意多边形 104">
                <a:extLst>
                  <a:ext uri="{FF2B5EF4-FFF2-40B4-BE49-F238E27FC236}">
                    <a16:creationId xmlns="" xmlns:a16="http://schemas.microsoft.com/office/drawing/2014/main" id="{0E38D696-4C09-4B54-A8DC-E9A10397B2A0}"/>
                  </a:ext>
                </a:extLst>
              </p:cNvPr>
              <p:cNvSpPr/>
              <p:nvPr/>
            </p:nvSpPr>
            <p:spPr>
              <a:xfrm flipV="1">
                <a:off x="812736" y="3315458"/>
                <a:ext cx="386698" cy="380954"/>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chemeClr val="accent3"/>
              </a:solidFill>
              <a:ln>
                <a:solidFill>
                  <a:schemeClr val="accent3"/>
                </a:solid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grpSp>
          <p:nvGrpSpPr>
            <p:cNvPr id="73" name="组合 72">
              <a:extLst>
                <a:ext uri="{FF2B5EF4-FFF2-40B4-BE49-F238E27FC236}">
                  <a16:creationId xmlns="" xmlns:a16="http://schemas.microsoft.com/office/drawing/2014/main" id="{D091AA9F-0864-4442-A386-3AA4D882BD70}"/>
                </a:ext>
              </a:extLst>
            </p:cNvPr>
            <p:cNvGrpSpPr/>
            <p:nvPr/>
          </p:nvGrpSpPr>
          <p:grpSpPr>
            <a:xfrm flipH="1">
              <a:off x="7268970" y="1736208"/>
              <a:ext cx="394318" cy="1960204"/>
              <a:chOff x="812736" y="1736208"/>
              <a:chExt cx="394318" cy="1960204"/>
            </a:xfrm>
          </p:grpSpPr>
          <p:sp>
            <p:nvSpPr>
              <p:cNvPr id="74" name="任意多边形 102">
                <a:extLst>
                  <a:ext uri="{FF2B5EF4-FFF2-40B4-BE49-F238E27FC236}">
                    <a16:creationId xmlns="" xmlns:a16="http://schemas.microsoft.com/office/drawing/2014/main" id="{E9D1EC63-8890-454D-8F4F-50BB88360EC8}"/>
                  </a:ext>
                </a:extLst>
              </p:cNvPr>
              <p:cNvSpPr/>
              <p:nvPr/>
            </p:nvSpPr>
            <p:spPr>
              <a:xfrm>
                <a:off x="820356" y="1736208"/>
                <a:ext cx="386698" cy="380952"/>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chemeClr val="accent3"/>
              </a:solidFill>
              <a:ln>
                <a:solidFill>
                  <a:schemeClr val="accent3"/>
                </a:solid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75" name="任意多边形 104">
                <a:extLst>
                  <a:ext uri="{FF2B5EF4-FFF2-40B4-BE49-F238E27FC236}">
                    <a16:creationId xmlns="" xmlns:a16="http://schemas.microsoft.com/office/drawing/2014/main" id="{695E8C1D-42DC-45B3-B1FD-A417F4732B67}"/>
                  </a:ext>
                </a:extLst>
              </p:cNvPr>
              <p:cNvSpPr/>
              <p:nvPr/>
            </p:nvSpPr>
            <p:spPr>
              <a:xfrm flipV="1">
                <a:off x="812736" y="3315458"/>
                <a:ext cx="386698" cy="380954"/>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chemeClr val="accent3"/>
              </a:solidFill>
              <a:ln>
                <a:solidFill>
                  <a:schemeClr val="accent3"/>
                </a:solid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grpSp>
      <p:grpSp>
        <p:nvGrpSpPr>
          <p:cNvPr id="84" name="组合 83">
            <a:extLst>
              <a:ext uri="{FF2B5EF4-FFF2-40B4-BE49-F238E27FC236}">
                <a16:creationId xmlns="" xmlns:a16="http://schemas.microsoft.com/office/drawing/2014/main" id="{888F9C0F-A497-42F9-AB54-B0A262163882}"/>
              </a:ext>
            </a:extLst>
          </p:cNvPr>
          <p:cNvGrpSpPr/>
          <p:nvPr/>
        </p:nvGrpSpPr>
        <p:grpSpPr>
          <a:xfrm>
            <a:off x="8249448" y="1692142"/>
            <a:ext cx="3129818" cy="1960204"/>
            <a:chOff x="8249448" y="1736208"/>
            <a:chExt cx="3129818" cy="1960204"/>
          </a:xfrm>
        </p:grpSpPr>
        <p:grpSp>
          <p:nvGrpSpPr>
            <p:cNvPr id="58" name="组合 57">
              <a:extLst>
                <a:ext uri="{FF2B5EF4-FFF2-40B4-BE49-F238E27FC236}">
                  <a16:creationId xmlns="" xmlns:a16="http://schemas.microsoft.com/office/drawing/2014/main" id="{48226158-201D-421A-B3AC-51C9880A62F3}"/>
                </a:ext>
              </a:extLst>
            </p:cNvPr>
            <p:cNvGrpSpPr/>
            <p:nvPr/>
          </p:nvGrpSpPr>
          <p:grpSpPr>
            <a:xfrm>
              <a:off x="8386719" y="1858773"/>
              <a:ext cx="2865666" cy="1708150"/>
              <a:chOff x="7116151" y="1901114"/>
              <a:chExt cx="2865666" cy="1708150"/>
            </a:xfrm>
          </p:grpSpPr>
          <p:sp>
            <p:nvSpPr>
              <p:cNvPr id="57" name="矩形 56">
                <a:extLst>
                  <a:ext uri="{FF2B5EF4-FFF2-40B4-BE49-F238E27FC236}">
                    <a16:creationId xmlns="" xmlns:a16="http://schemas.microsoft.com/office/drawing/2014/main" id="{A0508275-8312-4C0C-B8C5-C3C49AD7EC2D}"/>
                  </a:ext>
                </a:extLst>
              </p:cNvPr>
              <p:cNvSpPr/>
              <p:nvPr/>
            </p:nvSpPr>
            <p:spPr>
              <a:xfrm>
                <a:off x="7116151" y="1901114"/>
                <a:ext cx="2865666" cy="1708150"/>
              </a:xfrm>
              <a:prstGeom prst="rect">
                <a:avLst/>
              </a:prstGeom>
              <a:solidFill>
                <a:srgbClr val="F1F1F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8" name="组合 47">
                <a:extLst>
                  <a:ext uri="{FF2B5EF4-FFF2-40B4-BE49-F238E27FC236}">
                    <a16:creationId xmlns="" xmlns:a16="http://schemas.microsoft.com/office/drawing/2014/main" id="{987542D3-383A-4044-9A7C-F7834271AFEA}"/>
                  </a:ext>
                </a:extLst>
              </p:cNvPr>
              <p:cNvGrpSpPr/>
              <p:nvPr/>
            </p:nvGrpSpPr>
            <p:grpSpPr>
              <a:xfrm>
                <a:off x="7236915" y="2005196"/>
                <a:ext cx="2643188" cy="1512888"/>
                <a:chOff x="6064250" y="2006600"/>
                <a:chExt cx="2643188" cy="1512888"/>
              </a:xfrm>
            </p:grpSpPr>
            <p:sp>
              <p:nvSpPr>
                <p:cNvPr id="33" name="object 36">
                  <a:extLst>
                    <a:ext uri="{FF2B5EF4-FFF2-40B4-BE49-F238E27FC236}">
                      <a16:creationId xmlns="" xmlns:a16="http://schemas.microsoft.com/office/drawing/2014/main" id="{EE8EC146-B17E-4954-811E-E6D59461B47D}"/>
                    </a:ext>
                  </a:extLst>
                </p:cNvPr>
                <p:cNvSpPr>
                  <a:spLocks noChangeArrowheads="1"/>
                </p:cNvSpPr>
                <p:nvPr/>
              </p:nvSpPr>
              <p:spPr bwMode="auto">
                <a:xfrm>
                  <a:off x="7034213" y="2482850"/>
                  <a:ext cx="711200" cy="50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69850" indent="-5715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buFont typeface="Arial" panose="020B0604020202020204" pitchFamily="34" charset="0"/>
                    <a:buNone/>
                  </a:pPr>
                  <a:r>
                    <a:rPr lang="zh-CN" altLang="zh-CN" sz="900" b="1">
                      <a:solidFill>
                        <a:srgbClr val="E36C09"/>
                      </a:solidFill>
                      <a:latin typeface="微软雅黑" panose="020B0503020204020204" pitchFamily="34" charset="-122"/>
                      <a:sym typeface="微软雅黑" panose="020B0503020204020204" pitchFamily="34" charset="-122"/>
                    </a:rPr>
                    <a:t>完全在互联网 上做生意的 “淘品牌”</a:t>
                  </a:r>
                  <a:endParaRPr lang="zh-CN" altLang="zh-CN" sz="900">
                    <a:solidFill>
                      <a:srgbClr val="000000"/>
                    </a:solidFill>
                    <a:latin typeface="微软雅黑" panose="020B0503020204020204" pitchFamily="34" charset="-122"/>
                    <a:sym typeface="微软雅黑" panose="020B0503020204020204" pitchFamily="34" charset="-122"/>
                  </a:endParaRPr>
                </a:p>
              </p:txBody>
            </p:sp>
            <p:sp>
              <p:nvSpPr>
                <p:cNvPr id="34" name="object 37">
                  <a:extLst>
                    <a:ext uri="{FF2B5EF4-FFF2-40B4-BE49-F238E27FC236}">
                      <a16:creationId xmlns="" xmlns:a16="http://schemas.microsoft.com/office/drawing/2014/main" id="{CA1B7282-9860-45F2-9760-125FEB801919}"/>
                    </a:ext>
                  </a:extLst>
                </p:cNvPr>
                <p:cNvSpPr>
                  <a:spLocks noChangeArrowheads="1"/>
                </p:cNvSpPr>
                <p:nvPr/>
              </p:nvSpPr>
              <p:spPr bwMode="auto">
                <a:xfrm>
                  <a:off x="6667500" y="2006600"/>
                  <a:ext cx="1504950" cy="1512888"/>
                </a:xfrm>
                <a:custGeom>
                  <a:avLst/>
                  <a:gdLst>
                    <a:gd name="T0" fmla="*/ 316412 w 1504950"/>
                    <a:gd name="T1" fmla="*/ 111196 h 1511935"/>
                    <a:gd name="T2" fmla="*/ 223575 w 1504950"/>
                    <a:gd name="T3" fmla="*/ 189605 h 1511935"/>
                    <a:gd name="T4" fmla="*/ 130924 w 1504950"/>
                    <a:gd name="T5" fmla="*/ 301831 h 1511935"/>
                    <a:gd name="T6" fmla="*/ 61084 w 1504950"/>
                    <a:gd name="T7" fmla="*/ 430786 h 1511935"/>
                    <a:gd name="T8" fmla="*/ 11812 w 1504950"/>
                    <a:gd name="T9" fmla="*/ 597392 h 1511935"/>
                    <a:gd name="T10" fmla="*/ 1178 w 1504950"/>
                    <a:gd name="T11" fmla="*/ 778583 h 1511935"/>
                    <a:gd name="T12" fmla="*/ 31641 w 1504950"/>
                    <a:gd name="T13" fmla="*/ 954276 h 1511935"/>
                    <a:gd name="T14" fmla="*/ 100021 w 1504950"/>
                    <a:gd name="T15" fmla="*/ 1117610 h 1511935"/>
                    <a:gd name="T16" fmla="*/ 203141 w 1504950"/>
                    <a:gd name="T17" fmla="*/ 1261724 h 1511935"/>
                    <a:gd name="T18" fmla="*/ 337821 w 1504950"/>
                    <a:gd name="T19" fmla="*/ 1379758 h 1511935"/>
                    <a:gd name="T20" fmla="*/ 500955 w 1504950"/>
                    <a:gd name="T21" fmla="*/ 1464875 h 1511935"/>
                    <a:gd name="T22" fmla="*/ 678569 w 1504950"/>
                    <a:gd name="T23" fmla="*/ 1507989 h 1511935"/>
                    <a:gd name="T24" fmla="*/ 854786 w 1504950"/>
                    <a:gd name="T25" fmla="*/ 1506946 h 1511935"/>
                    <a:gd name="T26" fmla="*/ 1022907 w 1504950"/>
                    <a:gd name="T27" fmla="*/ 1464851 h 1511935"/>
                    <a:gd name="T28" fmla="*/ 1176086 w 1504950"/>
                    <a:gd name="T29" fmla="*/ 1384928 h 1511935"/>
                    <a:gd name="T30" fmla="*/ 1280752 w 1504950"/>
                    <a:gd name="T31" fmla="*/ 1297828 h 1511935"/>
                    <a:gd name="T32" fmla="*/ 668366 w 1504950"/>
                    <a:gd name="T33" fmla="*/ 1289437 h 1511935"/>
                    <a:gd name="T34" fmla="*/ 548822 w 1504950"/>
                    <a:gd name="T35" fmla="*/ 1252823 h 1511935"/>
                    <a:gd name="T36" fmla="*/ 438575 w 1504950"/>
                    <a:gd name="T37" fmla="*/ 1187849 h 1511935"/>
                    <a:gd name="T38" fmla="*/ 342895 w 1504950"/>
                    <a:gd name="T39" fmla="*/ 1095048 h 1511935"/>
                    <a:gd name="T40" fmla="*/ 271017 w 1504950"/>
                    <a:gd name="T41" fmla="*/ 981823 h 1511935"/>
                    <a:gd name="T42" fmla="*/ 228379 w 1504950"/>
                    <a:gd name="T43" fmla="*/ 858837 h 1511935"/>
                    <a:gd name="T44" fmla="*/ 214565 w 1504950"/>
                    <a:gd name="T45" fmla="*/ 731512 h 1511935"/>
                    <a:gd name="T46" fmla="*/ 229153 w 1504950"/>
                    <a:gd name="T47" fmla="*/ 605270 h 1511935"/>
                    <a:gd name="T48" fmla="*/ 271726 w 1504950"/>
                    <a:gd name="T49" fmla="*/ 485535 h 1511935"/>
                    <a:gd name="T50" fmla="*/ 341863 w 1504950"/>
                    <a:gd name="T51" fmla="*/ 377726 h 1511935"/>
                    <a:gd name="T52" fmla="*/ 472312 w 1504950"/>
                    <a:gd name="T53" fmla="*/ 315158 h 1511935"/>
                    <a:gd name="T54" fmla="*/ 1003930 w 1504950"/>
                    <a:gd name="T55" fmla="*/ 22746 h 1511935"/>
                    <a:gd name="T56" fmla="*/ 959484 w 1504950"/>
                    <a:gd name="T57" fmla="*/ 236429 h 1511935"/>
                    <a:gd name="T58" fmla="*/ 1069252 w 1504950"/>
                    <a:gd name="T59" fmla="*/ 302279 h 1511935"/>
                    <a:gd name="T60" fmla="*/ 1161791 w 1504950"/>
                    <a:gd name="T61" fmla="*/ 392549 h 1511935"/>
                    <a:gd name="T62" fmla="*/ 1233712 w 1504950"/>
                    <a:gd name="T63" fmla="*/ 505727 h 1511935"/>
                    <a:gd name="T64" fmla="*/ 1276367 w 1504950"/>
                    <a:gd name="T65" fmla="*/ 628681 h 1511935"/>
                    <a:gd name="T66" fmla="*/ 1290186 w 1504950"/>
                    <a:gd name="T67" fmla="*/ 755991 h 1511935"/>
                    <a:gd name="T68" fmla="*/ 1275598 w 1504950"/>
                    <a:gd name="T69" fmla="*/ 882236 h 1511935"/>
                    <a:gd name="T70" fmla="*/ 1233032 w 1504950"/>
                    <a:gd name="T71" fmla="*/ 1001992 h 1511935"/>
                    <a:gd name="T72" fmla="*/ 1162920 w 1504950"/>
                    <a:gd name="T73" fmla="*/ 1109837 h 1511935"/>
                    <a:gd name="T74" fmla="*/ 1066340 w 1504950"/>
                    <a:gd name="T75" fmla="*/ 1199818 h 1511935"/>
                    <a:gd name="T76" fmla="*/ 953861 w 1504950"/>
                    <a:gd name="T77" fmla="*/ 1261586 h 1511935"/>
                    <a:gd name="T78" fmla="*/ 833114 w 1504950"/>
                    <a:gd name="T79" fmla="*/ 1293219 h 1511935"/>
                    <a:gd name="T80" fmla="*/ 1280752 w 1504950"/>
                    <a:gd name="T81" fmla="*/ 1297828 h 1511935"/>
                    <a:gd name="T82" fmla="*/ 1380368 w 1504950"/>
                    <a:gd name="T83" fmla="*/ 1176077 h 1511935"/>
                    <a:gd name="T84" fmla="*/ 1461417 w 1504950"/>
                    <a:gd name="T85" fmla="*/ 1010432 h 1511935"/>
                    <a:gd name="T86" fmla="*/ 1501231 w 1504950"/>
                    <a:gd name="T87" fmla="*/ 829537 h 1511935"/>
                    <a:gd name="T88" fmla="*/ 1497847 w 1504950"/>
                    <a:gd name="T89" fmla="*/ 649433 h 1511935"/>
                    <a:gd name="T90" fmla="*/ 1454415 w 1504950"/>
                    <a:gd name="T91" fmla="*/ 477102 h 1511935"/>
                    <a:gd name="T92" fmla="*/ 1374114 w 1504950"/>
                    <a:gd name="T93" fmla="*/ 319412 h 1511935"/>
                    <a:gd name="T94" fmla="*/ 1260127 w 1504950"/>
                    <a:gd name="T95" fmla="*/ 183237 h 1511935"/>
                    <a:gd name="T96" fmla="*/ 1115635 w 1504950"/>
                    <a:gd name="T97" fmla="*/ 75446 h 1511935"/>
                    <a:gd name="T98" fmla="*/ 472312 w 1504950"/>
                    <a:gd name="T99" fmla="*/ 315158 h 1511935"/>
                    <a:gd name="T100" fmla="*/ 472312 w 1504950"/>
                    <a:gd name="T101" fmla="*/ 315158 h 151193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504950"/>
                    <a:gd name="T154" fmla="*/ 0 h 1511935"/>
                    <a:gd name="T155" fmla="*/ 1504950 w 1504950"/>
                    <a:gd name="T156" fmla="*/ 1511935 h 1511935"/>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504950" h="1511935">
                      <a:moveTo>
                        <a:pt x="306446" y="0"/>
                      </a:moveTo>
                      <a:lnTo>
                        <a:pt x="336545" y="97281"/>
                      </a:lnTo>
                      <a:lnTo>
                        <a:pt x="316412" y="111126"/>
                      </a:lnTo>
                      <a:lnTo>
                        <a:pt x="296784" y="125600"/>
                      </a:lnTo>
                      <a:lnTo>
                        <a:pt x="259097" y="156375"/>
                      </a:lnTo>
                      <a:lnTo>
                        <a:pt x="223575" y="189486"/>
                      </a:lnTo>
                      <a:lnTo>
                        <a:pt x="190311" y="224814"/>
                      </a:lnTo>
                      <a:lnTo>
                        <a:pt x="159345" y="262307"/>
                      </a:lnTo>
                      <a:lnTo>
                        <a:pt x="130924" y="301641"/>
                      </a:lnTo>
                      <a:lnTo>
                        <a:pt x="104987" y="342901"/>
                      </a:lnTo>
                      <a:lnTo>
                        <a:pt x="81676" y="385899"/>
                      </a:lnTo>
                      <a:lnTo>
                        <a:pt x="61084" y="430515"/>
                      </a:lnTo>
                      <a:lnTo>
                        <a:pt x="43250" y="476801"/>
                      </a:lnTo>
                      <a:lnTo>
                        <a:pt x="25039" y="536620"/>
                      </a:lnTo>
                      <a:lnTo>
                        <a:pt x="11812" y="597016"/>
                      </a:lnTo>
                      <a:lnTo>
                        <a:pt x="3505" y="657562"/>
                      </a:lnTo>
                      <a:lnTo>
                        <a:pt x="0" y="718006"/>
                      </a:lnTo>
                      <a:lnTo>
                        <a:pt x="1178" y="778093"/>
                      </a:lnTo>
                      <a:lnTo>
                        <a:pt x="6923" y="837569"/>
                      </a:lnTo>
                      <a:lnTo>
                        <a:pt x="17116" y="896181"/>
                      </a:lnTo>
                      <a:lnTo>
                        <a:pt x="31641" y="953675"/>
                      </a:lnTo>
                      <a:lnTo>
                        <a:pt x="50423" y="1009903"/>
                      </a:lnTo>
                      <a:lnTo>
                        <a:pt x="73211" y="1064291"/>
                      </a:lnTo>
                      <a:lnTo>
                        <a:pt x="100021" y="1116906"/>
                      </a:lnTo>
                      <a:lnTo>
                        <a:pt x="130692" y="1167387"/>
                      </a:lnTo>
                      <a:lnTo>
                        <a:pt x="165104" y="1215479"/>
                      </a:lnTo>
                      <a:lnTo>
                        <a:pt x="203141" y="1260929"/>
                      </a:lnTo>
                      <a:lnTo>
                        <a:pt x="244685" y="1303484"/>
                      </a:lnTo>
                      <a:lnTo>
                        <a:pt x="289617" y="1342888"/>
                      </a:lnTo>
                      <a:lnTo>
                        <a:pt x="337821" y="1378889"/>
                      </a:lnTo>
                      <a:lnTo>
                        <a:pt x="389179" y="1411232"/>
                      </a:lnTo>
                      <a:lnTo>
                        <a:pt x="443572" y="1439663"/>
                      </a:lnTo>
                      <a:lnTo>
                        <a:pt x="500955" y="1463952"/>
                      </a:lnTo>
                      <a:lnTo>
                        <a:pt x="559863" y="1483399"/>
                      </a:lnTo>
                      <a:lnTo>
                        <a:pt x="619174" y="1497730"/>
                      </a:lnTo>
                      <a:lnTo>
                        <a:pt x="678569" y="1507039"/>
                      </a:lnTo>
                      <a:lnTo>
                        <a:pt x="737801" y="1511442"/>
                      </a:lnTo>
                      <a:lnTo>
                        <a:pt x="796623" y="1511055"/>
                      </a:lnTo>
                      <a:lnTo>
                        <a:pt x="854786" y="1505997"/>
                      </a:lnTo>
                      <a:lnTo>
                        <a:pt x="912043" y="1496382"/>
                      </a:lnTo>
                      <a:lnTo>
                        <a:pt x="968148" y="1482328"/>
                      </a:lnTo>
                      <a:lnTo>
                        <a:pt x="1022907" y="1463928"/>
                      </a:lnTo>
                      <a:lnTo>
                        <a:pt x="1075908" y="1441370"/>
                      </a:lnTo>
                      <a:lnTo>
                        <a:pt x="1127068" y="1414699"/>
                      </a:lnTo>
                      <a:lnTo>
                        <a:pt x="1176086" y="1384056"/>
                      </a:lnTo>
                      <a:lnTo>
                        <a:pt x="1222713" y="1349557"/>
                      </a:lnTo>
                      <a:lnTo>
                        <a:pt x="1266702" y="1311318"/>
                      </a:lnTo>
                      <a:lnTo>
                        <a:pt x="1280752" y="1297010"/>
                      </a:lnTo>
                      <a:lnTo>
                        <a:pt x="750626" y="1297010"/>
                      </a:lnTo>
                      <a:lnTo>
                        <a:pt x="709370" y="1294431"/>
                      </a:lnTo>
                      <a:lnTo>
                        <a:pt x="668366" y="1288625"/>
                      </a:lnTo>
                      <a:lnTo>
                        <a:pt x="627810" y="1279610"/>
                      </a:lnTo>
                      <a:lnTo>
                        <a:pt x="587897" y="1267406"/>
                      </a:lnTo>
                      <a:lnTo>
                        <a:pt x="548822" y="1252034"/>
                      </a:lnTo>
                      <a:lnTo>
                        <a:pt x="510780" y="1233513"/>
                      </a:lnTo>
                      <a:lnTo>
                        <a:pt x="473966" y="1211862"/>
                      </a:lnTo>
                      <a:lnTo>
                        <a:pt x="438575" y="1187101"/>
                      </a:lnTo>
                      <a:lnTo>
                        <a:pt x="404803" y="1159251"/>
                      </a:lnTo>
                      <a:lnTo>
                        <a:pt x="372845" y="1128330"/>
                      </a:lnTo>
                      <a:lnTo>
                        <a:pt x="342895" y="1094358"/>
                      </a:lnTo>
                      <a:lnTo>
                        <a:pt x="315661" y="1058059"/>
                      </a:lnTo>
                      <a:lnTo>
                        <a:pt x="291706" y="1020274"/>
                      </a:lnTo>
                      <a:lnTo>
                        <a:pt x="271017" y="981205"/>
                      </a:lnTo>
                      <a:lnTo>
                        <a:pt x="253576" y="941051"/>
                      </a:lnTo>
                      <a:lnTo>
                        <a:pt x="239369" y="900015"/>
                      </a:lnTo>
                      <a:lnTo>
                        <a:pt x="228379" y="858296"/>
                      </a:lnTo>
                      <a:lnTo>
                        <a:pt x="220593" y="816095"/>
                      </a:lnTo>
                      <a:lnTo>
                        <a:pt x="215993" y="773613"/>
                      </a:lnTo>
                      <a:lnTo>
                        <a:pt x="214565" y="731051"/>
                      </a:lnTo>
                      <a:lnTo>
                        <a:pt x="216292" y="688609"/>
                      </a:lnTo>
                      <a:lnTo>
                        <a:pt x="221160" y="646489"/>
                      </a:lnTo>
                      <a:lnTo>
                        <a:pt x="229153" y="604889"/>
                      </a:lnTo>
                      <a:lnTo>
                        <a:pt x="240255" y="564013"/>
                      </a:lnTo>
                      <a:lnTo>
                        <a:pt x="254451" y="524059"/>
                      </a:lnTo>
                      <a:lnTo>
                        <a:pt x="271726" y="485229"/>
                      </a:lnTo>
                      <a:lnTo>
                        <a:pt x="292063" y="447723"/>
                      </a:lnTo>
                      <a:lnTo>
                        <a:pt x="315447" y="411743"/>
                      </a:lnTo>
                      <a:lnTo>
                        <a:pt x="341863" y="377488"/>
                      </a:lnTo>
                      <a:lnTo>
                        <a:pt x="371296" y="345160"/>
                      </a:lnTo>
                      <a:lnTo>
                        <a:pt x="403728" y="314959"/>
                      </a:lnTo>
                      <a:lnTo>
                        <a:pt x="472312" y="314959"/>
                      </a:lnTo>
                      <a:lnTo>
                        <a:pt x="556890" y="110235"/>
                      </a:lnTo>
                      <a:lnTo>
                        <a:pt x="306446" y="0"/>
                      </a:lnTo>
                      <a:close/>
                    </a:path>
                    <a:path w="1504950" h="1511935">
                      <a:moveTo>
                        <a:pt x="1003930" y="22732"/>
                      </a:moveTo>
                      <a:lnTo>
                        <a:pt x="933191" y="225297"/>
                      </a:lnTo>
                      <a:lnTo>
                        <a:pt x="946414" y="230616"/>
                      </a:lnTo>
                      <a:lnTo>
                        <a:pt x="959484" y="236280"/>
                      </a:lnTo>
                      <a:lnTo>
                        <a:pt x="997717" y="255303"/>
                      </a:lnTo>
                      <a:lnTo>
                        <a:pt x="1034361" y="277280"/>
                      </a:lnTo>
                      <a:lnTo>
                        <a:pt x="1069252" y="302089"/>
                      </a:lnTo>
                      <a:lnTo>
                        <a:pt x="1102229" y="329610"/>
                      </a:lnTo>
                      <a:lnTo>
                        <a:pt x="1133129" y="359721"/>
                      </a:lnTo>
                      <a:lnTo>
                        <a:pt x="1161791" y="392302"/>
                      </a:lnTo>
                      <a:lnTo>
                        <a:pt x="1189043" y="428584"/>
                      </a:lnTo>
                      <a:lnTo>
                        <a:pt x="1213011" y="466353"/>
                      </a:lnTo>
                      <a:lnTo>
                        <a:pt x="1233712" y="505408"/>
                      </a:lnTo>
                      <a:lnTo>
                        <a:pt x="1251161" y="545549"/>
                      </a:lnTo>
                      <a:lnTo>
                        <a:pt x="1265374" y="586575"/>
                      </a:lnTo>
                      <a:lnTo>
                        <a:pt x="1276367" y="628285"/>
                      </a:lnTo>
                      <a:lnTo>
                        <a:pt x="1284156" y="670479"/>
                      </a:lnTo>
                      <a:lnTo>
                        <a:pt x="1288757" y="712956"/>
                      </a:lnTo>
                      <a:lnTo>
                        <a:pt x="1290186" y="755515"/>
                      </a:lnTo>
                      <a:lnTo>
                        <a:pt x="1288458" y="797956"/>
                      </a:lnTo>
                      <a:lnTo>
                        <a:pt x="1283590" y="840078"/>
                      </a:lnTo>
                      <a:lnTo>
                        <a:pt x="1275598" y="881680"/>
                      </a:lnTo>
                      <a:lnTo>
                        <a:pt x="1264497" y="922562"/>
                      </a:lnTo>
                      <a:lnTo>
                        <a:pt x="1250303" y="962522"/>
                      </a:lnTo>
                      <a:lnTo>
                        <a:pt x="1233032" y="1001361"/>
                      </a:lnTo>
                      <a:lnTo>
                        <a:pt x="1212701" y="1038877"/>
                      </a:lnTo>
                      <a:lnTo>
                        <a:pt x="1189325" y="1074870"/>
                      </a:lnTo>
                      <a:lnTo>
                        <a:pt x="1162920" y="1109138"/>
                      </a:lnTo>
                      <a:lnTo>
                        <a:pt x="1133501" y="1141483"/>
                      </a:lnTo>
                      <a:lnTo>
                        <a:pt x="1101085" y="1171701"/>
                      </a:lnTo>
                      <a:lnTo>
                        <a:pt x="1066340" y="1199062"/>
                      </a:lnTo>
                      <a:lnTo>
                        <a:pt x="1030091" y="1223018"/>
                      </a:lnTo>
                      <a:lnTo>
                        <a:pt x="992533" y="1243588"/>
                      </a:lnTo>
                      <a:lnTo>
                        <a:pt x="953861" y="1260791"/>
                      </a:lnTo>
                      <a:lnTo>
                        <a:pt x="914270" y="1274649"/>
                      </a:lnTo>
                      <a:lnTo>
                        <a:pt x="873956" y="1285180"/>
                      </a:lnTo>
                      <a:lnTo>
                        <a:pt x="833114" y="1292404"/>
                      </a:lnTo>
                      <a:lnTo>
                        <a:pt x="791939" y="1296340"/>
                      </a:lnTo>
                      <a:lnTo>
                        <a:pt x="750626" y="1297010"/>
                      </a:lnTo>
                      <a:lnTo>
                        <a:pt x="1280752" y="1297010"/>
                      </a:lnTo>
                      <a:lnTo>
                        <a:pt x="1307806" y="1269458"/>
                      </a:lnTo>
                      <a:lnTo>
                        <a:pt x="1345777" y="1224092"/>
                      </a:lnTo>
                      <a:lnTo>
                        <a:pt x="1380368" y="1175336"/>
                      </a:lnTo>
                      <a:lnTo>
                        <a:pt x="1411331" y="1123309"/>
                      </a:lnTo>
                      <a:lnTo>
                        <a:pt x="1438419" y="1068126"/>
                      </a:lnTo>
                      <a:lnTo>
                        <a:pt x="1461417" y="1009796"/>
                      </a:lnTo>
                      <a:lnTo>
                        <a:pt x="1479666" y="949931"/>
                      </a:lnTo>
                      <a:lnTo>
                        <a:pt x="1492909" y="889549"/>
                      </a:lnTo>
                      <a:lnTo>
                        <a:pt x="1501231" y="829014"/>
                      </a:lnTo>
                      <a:lnTo>
                        <a:pt x="1504749" y="768578"/>
                      </a:lnTo>
                      <a:lnTo>
                        <a:pt x="1503582" y="708497"/>
                      </a:lnTo>
                      <a:lnTo>
                        <a:pt x="1497847" y="649024"/>
                      </a:lnTo>
                      <a:lnTo>
                        <a:pt x="1487662" y="590414"/>
                      </a:lnTo>
                      <a:lnTo>
                        <a:pt x="1473146" y="532922"/>
                      </a:lnTo>
                      <a:lnTo>
                        <a:pt x="1454415" y="476801"/>
                      </a:lnTo>
                      <a:lnTo>
                        <a:pt x="1431587" y="422306"/>
                      </a:lnTo>
                      <a:lnTo>
                        <a:pt x="1404781" y="369692"/>
                      </a:lnTo>
                      <a:lnTo>
                        <a:pt x="1374114" y="319211"/>
                      </a:lnTo>
                      <a:lnTo>
                        <a:pt x="1339704" y="271120"/>
                      </a:lnTo>
                      <a:lnTo>
                        <a:pt x="1301669" y="225672"/>
                      </a:lnTo>
                      <a:lnTo>
                        <a:pt x="1260127" y="183122"/>
                      </a:lnTo>
                      <a:lnTo>
                        <a:pt x="1215195" y="143723"/>
                      </a:lnTo>
                      <a:lnTo>
                        <a:pt x="1166992" y="107730"/>
                      </a:lnTo>
                      <a:lnTo>
                        <a:pt x="1115635" y="75398"/>
                      </a:lnTo>
                      <a:lnTo>
                        <a:pt x="1061242" y="46981"/>
                      </a:lnTo>
                      <a:lnTo>
                        <a:pt x="1003930" y="22732"/>
                      </a:lnTo>
                      <a:close/>
                    </a:path>
                    <a:path w="1504950" h="1511935">
                      <a:moveTo>
                        <a:pt x="472312" y="314959"/>
                      </a:moveTo>
                      <a:lnTo>
                        <a:pt x="403728" y="314959"/>
                      </a:lnTo>
                      <a:lnTo>
                        <a:pt x="433065" y="409955"/>
                      </a:lnTo>
                      <a:lnTo>
                        <a:pt x="472312" y="314959"/>
                      </a:lnTo>
                      <a:close/>
                    </a:path>
                  </a:pathLst>
                </a:custGeom>
                <a:solidFill>
                  <a:srgbClr val="E6DCBD"/>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endParaRPr lang="zh-CN" altLang="en-US"/>
                </a:p>
              </p:txBody>
            </p:sp>
            <p:sp>
              <p:nvSpPr>
                <p:cNvPr id="35" name="object 38">
                  <a:extLst>
                    <a:ext uri="{FF2B5EF4-FFF2-40B4-BE49-F238E27FC236}">
                      <a16:creationId xmlns="" xmlns:a16="http://schemas.microsoft.com/office/drawing/2014/main" id="{7D3D2137-83D7-449F-BD49-328FAD759063}"/>
                    </a:ext>
                  </a:extLst>
                </p:cNvPr>
                <p:cNvSpPr>
                  <a:spLocks noChangeArrowheads="1"/>
                </p:cNvSpPr>
                <p:nvPr/>
              </p:nvSpPr>
              <p:spPr bwMode="auto">
                <a:xfrm>
                  <a:off x="6667500" y="2006600"/>
                  <a:ext cx="1504950" cy="1512888"/>
                </a:xfrm>
                <a:custGeom>
                  <a:avLst/>
                  <a:gdLst>
                    <a:gd name="T0" fmla="*/ 1115635 w 1504950"/>
                    <a:gd name="T1" fmla="*/ 75446 h 1511935"/>
                    <a:gd name="T2" fmla="*/ 1260127 w 1504950"/>
                    <a:gd name="T3" fmla="*/ 183237 h 1511935"/>
                    <a:gd name="T4" fmla="*/ 1374114 w 1504950"/>
                    <a:gd name="T5" fmla="*/ 319412 h 1511935"/>
                    <a:gd name="T6" fmla="*/ 1454415 w 1504950"/>
                    <a:gd name="T7" fmla="*/ 477102 h 1511935"/>
                    <a:gd name="T8" fmla="*/ 1497847 w 1504950"/>
                    <a:gd name="T9" fmla="*/ 649433 h 1511935"/>
                    <a:gd name="T10" fmla="*/ 1501231 w 1504950"/>
                    <a:gd name="T11" fmla="*/ 829537 h 1511935"/>
                    <a:gd name="T12" fmla="*/ 1461384 w 1504950"/>
                    <a:gd name="T13" fmla="*/ 1010540 h 1511935"/>
                    <a:gd name="T14" fmla="*/ 1380368 w 1504950"/>
                    <a:gd name="T15" fmla="*/ 1176077 h 1511935"/>
                    <a:gd name="T16" fmla="*/ 1266702 w 1504950"/>
                    <a:gd name="T17" fmla="*/ 1312145 h 1511935"/>
                    <a:gd name="T18" fmla="*/ 1127068 w 1504950"/>
                    <a:gd name="T19" fmla="*/ 1415591 h 1511935"/>
                    <a:gd name="T20" fmla="*/ 968148 w 1504950"/>
                    <a:gd name="T21" fmla="*/ 1483262 h 1511935"/>
                    <a:gd name="T22" fmla="*/ 796623 w 1504950"/>
                    <a:gd name="T23" fmla="*/ 1512007 h 1511935"/>
                    <a:gd name="T24" fmla="*/ 619174 w 1504950"/>
                    <a:gd name="T25" fmla="*/ 1498674 h 1511935"/>
                    <a:gd name="T26" fmla="*/ 443572 w 1504950"/>
                    <a:gd name="T27" fmla="*/ 1440570 h 1511935"/>
                    <a:gd name="T28" fmla="*/ 289617 w 1504950"/>
                    <a:gd name="T29" fmla="*/ 1343734 h 1511935"/>
                    <a:gd name="T30" fmla="*/ 165104 w 1504950"/>
                    <a:gd name="T31" fmla="*/ 1216245 h 1511935"/>
                    <a:gd name="T32" fmla="*/ 73211 w 1504950"/>
                    <a:gd name="T33" fmla="*/ 1064962 h 1511935"/>
                    <a:gd name="T34" fmla="*/ 17116 w 1504950"/>
                    <a:gd name="T35" fmla="*/ 896746 h 1511935"/>
                    <a:gd name="T36" fmla="*/ 0 w 1504950"/>
                    <a:gd name="T37" fmla="*/ 718459 h 1511935"/>
                    <a:gd name="T38" fmla="*/ 25039 w 1504950"/>
                    <a:gd name="T39" fmla="*/ 536958 h 1511935"/>
                    <a:gd name="T40" fmla="*/ 81676 w 1504950"/>
                    <a:gd name="T41" fmla="*/ 386142 h 1511935"/>
                    <a:gd name="T42" fmla="*/ 159396 w 1504950"/>
                    <a:gd name="T43" fmla="*/ 262404 h 1511935"/>
                    <a:gd name="T44" fmla="*/ 259097 w 1504950"/>
                    <a:gd name="T45" fmla="*/ 156474 h 1511935"/>
                    <a:gd name="T46" fmla="*/ 306446 w 1504950"/>
                    <a:gd name="T47" fmla="*/ 0 h 1511935"/>
                    <a:gd name="T48" fmla="*/ 403728 w 1504950"/>
                    <a:gd name="T49" fmla="*/ 315158 h 1511935"/>
                    <a:gd name="T50" fmla="*/ 315447 w 1504950"/>
                    <a:gd name="T51" fmla="*/ 412003 h 1511935"/>
                    <a:gd name="T52" fmla="*/ 254451 w 1504950"/>
                    <a:gd name="T53" fmla="*/ 524389 h 1511935"/>
                    <a:gd name="T54" fmla="*/ 221160 w 1504950"/>
                    <a:gd name="T55" fmla="*/ 646896 h 1511935"/>
                    <a:gd name="T56" fmla="*/ 215993 w 1504950"/>
                    <a:gd name="T57" fmla="*/ 774101 h 1511935"/>
                    <a:gd name="T58" fmla="*/ 239369 w 1504950"/>
                    <a:gd name="T59" fmla="*/ 900582 h 1511935"/>
                    <a:gd name="T60" fmla="*/ 291706 w 1504950"/>
                    <a:gd name="T61" fmla="*/ 1020917 h 1511935"/>
                    <a:gd name="T62" fmla="*/ 372845 w 1504950"/>
                    <a:gd name="T63" fmla="*/ 1129041 h 1511935"/>
                    <a:gd name="T64" fmla="*/ 473966 w 1504950"/>
                    <a:gd name="T65" fmla="*/ 1212626 h 1511935"/>
                    <a:gd name="T66" fmla="*/ 587897 w 1504950"/>
                    <a:gd name="T67" fmla="*/ 1268205 h 1511935"/>
                    <a:gd name="T68" fmla="*/ 709370 w 1504950"/>
                    <a:gd name="T69" fmla="*/ 1295247 h 1511935"/>
                    <a:gd name="T70" fmla="*/ 833114 w 1504950"/>
                    <a:gd name="T71" fmla="*/ 1293219 h 1511935"/>
                    <a:gd name="T72" fmla="*/ 953861 w 1504950"/>
                    <a:gd name="T73" fmla="*/ 1261586 h 1511935"/>
                    <a:gd name="T74" fmla="*/ 1066340 w 1504950"/>
                    <a:gd name="T75" fmla="*/ 1199818 h 1511935"/>
                    <a:gd name="T76" fmla="*/ 1162920 w 1504950"/>
                    <a:gd name="T77" fmla="*/ 1109837 h 1511935"/>
                    <a:gd name="T78" fmla="*/ 1233032 w 1504950"/>
                    <a:gd name="T79" fmla="*/ 1001992 h 1511935"/>
                    <a:gd name="T80" fmla="*/ 1275598 w 1504950"/>
                    <a:gd name="T81" fmla="*/ 882236 h 1511935"/>
                    <a:gd name="T82" fmla="*/ 1290186 w 1504950"/>
                    <a:gd name="T83" fmla="*/ 755991 h 1511935"/>
                    <a:gd name="T84" fmla="*/ 1276367 w 1504950"/>
                    <a:gd name="T85" fmla="*/ 628681 h 1511935"/>
                    <a:gd name="T86" fmla="*/ 1233712 w 1504950"/>
                    <a:gd name="T87" fmla="*/ 505727 h 1511935"/>
                    <a:gd name="T88" fmla="*/ 1161791 w 1504950"/>
                    <a:gd name="T89" fmla="*/ 392549 h 1511935"/>
                    <a:gd name="T90" fmla="*/ 1069252 w 1504950"/>
                    <a:gd name="T91" fmla="*/ 302279 h 1511935"/>
                    <a:gd name="T92" fmla="*/ 959484 w 1504950"/>
                    <a:gd name="T93" fmla="*/ 236429 h 151193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504950"/>
                    <a:gd name="T142" fmla="*/ 0 h 1511935"/>
                    <a:gd name="T143" fmla="*/ 1504950 w 1504950"/>
                    <a:gd name="T144" fmla="*/ 1511935 h 1511935"/>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504950" h="1511935">
                      <a:moveTo>
                        <a:pt x="1003930" y="22732"/>
                      </a:moveTo>
                      <a:lnTo>
                        <a:pt x="1061242" y="46981"/>
                      </a:lnTo>
                      <a:lnTo>
                        <a:pt x="1115635" y="75398"/>
                      </a:lnTo>
                      <a:lnTo>
                        <a:pt x="1166992" y="107730"/>
                      </a:lnTo>
                      <a:lnTo>
                        <a:pt x="1215195" y="143723"/>
                      </a:lnTo>
                      <a:lnTo>
                        <a:pt x="1260127" y="183122"/>
                      </a:lnTo>
                      <a:lnTo>
                        <a:pt x="1301669" y="225672"/>
                      </a:lnTo>
                      <a:lnTo>
                        <a:pt x="1339704" y="271120"/>
                      </a:lnTo>
                      <a:lnTo>
                        <a:pt x="1374114" y="319211"/>
                      </a:lnTo>
                      <a:lnTo>
                        <a:pt x="1404781" y="369692"/>
                      </a:lnTo>
                      <a:lnTo>
                        <a:pt x="1431587" y="422306"/>
                      </a:lnTo>
                      <a:lnTo>
                        <a:pt x="1454415" y="476801"/>
                      </a:lnTo>
                      <a:lnTo>
                        <a:pt x="1473146" y="532922"/>
                      </a:lnTo>
                      <a:lnTo>
                        <a:pt x="1487662" y="590414"/>
                      </a:lnTo>
                      <a:lnTo>
                        <a:pt x="1497847" y="649024"/>
                      </a:lnTo>
                      <a:lnTo>
                        <a:pt x="1503582" y="708497"/>
                      </a:lnTo>
                      <a:lnTo>
                        <a:pt x="1504749" y="768578"/>
                      </a:lnTo>
                      <a:lnTo>
                        <a:pt x="1501231" y="829014"/>
                      </a:lnTo>
                      <a:lnTo>
                        <a:pt x="1492909" y="889549"/>
                      </a:lnTo>
                      <a:lnTo>
                        <a:pt x="1479666" y="949931"/>
                      </a:lnTo>
                      <a:lnTo>
                        <a:pt x="1461384" y="1009903"/>
                      </a:lnTo>
                      <a:lnTo>
                        <a:pt x="1438419" y="1068126"/>
                      </a:lnTo>
                      <a:lnTo>
                        <a:pt x="1411331" y="1123309"/>
                      </a:lnTo>
                      <a:lnTo>
                        <a:pt x="1380368" y="1175336"/>
                      </a:lnTo>
                      <a:lnTo>
                        <a:pt x="1345777" y="1224092"/>
                      </a:lnTo>
                      <a:lnTo>
                        <a:pt x="1307806" y="1269458"/>
                      </a:lnTo>
                      <a:lnTo>
                        <a:pt x="1266702" y="1311318"/>
                      </a:lnTo>
                      <a:lnTo>
                        <a:pt x="1222713" y="1349557"/>
                      </a:lnTo>
                      <a:lnTo>
                        <a:pt x="1176086" y="1384056"/>
                      </a:lnTo>
                      <a:lnTo>
                        <a:pt x="1127068" y="1414699"/>
                      </a:lnTo>
                      <a:lnTo>
                        <a:pt x="1075908" y="1441370"/>
                      </a:lnTo>
                      <a:lnTo>
                        <a:pt x="1022852" y="1463952"/>
                      </a:lnTo>
                      <a:lnTo>
                        <a:pt x="968148" y="1482328"/>
                      </a:lnTo>
                      <a:lnTo>
                        <a:pt x="912043" y="1496382"/>
                      </a:lnTo>
                      <a:lnTo>
                        <a:pt x="854786" y="1505997"/>
                      </a:lnTo>
                      <a:lnTo>
                        <a:pt x="796623" y="1511055"/>
                      </a:lnTo>
                      <a:lnTo>
                        <a:pt x="737801" y="1511442"/>
                      </a:lnTo>
                      <a:lnTo>
                        <a:pt x="678569" y="1507039"/>
                      </a:lnTo>
                      <a:lnTo>
                        <a:pt x="619174" y="1497730"/>
                      </a:lnTo>
                      <a:lnTo>
                        <a:pt x="559863" y="1483399"/>
                      </a:lnTo>
                      <a:lnTo>
                        <a:pt x="500883" y="1463928"/>
                      </a:lnTo>
                      <a:lnTo>
                        <a:pt x="443572" y="1439663"/>
                      </a:lnTo>
                      <a:lnTo>
                        <a:pt x="389179" y="1411232"/>
                      </a:lnTo>
                      <a:lnTo>
                        <a:pt x="337821" y="1378889"/>
                      </a:lnTo>
                      <a:lnTo>
                        <a:pt x="289617" y="1342888"/>
                      </a:lnTo>
                      <a:lnTo>
                        <a:pt x="244685" y="1303484"/>
                      </a:lnTo>
                      <a:lnTo>
                        <a:pt x="203141" y="1260929"/>
                      </a:lnTo>
                      <a:lnTo>
                        <a:pt x="165104" y="1215479"/>
                      </a:lnTo>
                      <a:lnTo>
                        <a:pt x="130692" y="1167387"/>
                      </a:lnTo>
                      <a:lnTo>
                        <a:pt x="100021" y="1116906"/>
                      </a:lnTo>
                      <a:lnTo>
                        <a:pt x="73211" y="1064291"/>
                      </a:lnTo>
                      <a:lnTo>
                        <a:pt x="50378" y="1009796"/>
                      </a:lnTo>
                      <a:lnTo>
                        <a:pt x="31641" y="953675"/>
                      </a:lnTo>
                      <a:lnTo>
                        <a:pt x="17116" y="896181"/>
                      </a:lnTo>
                      <a:lnTo>
                        <a:pt x="6923" y="837569"/>
                      </a:lnTo>
                      <a:lnTo>
                        <a:pt x="1178" y="778093"/>
                      </a:lnTo>
                      <a:lnTo>
                        <a:pt x="0" y="718006"/>
                      </a:lnTo>
                      <a:lnTo>
                        <a:pt x="3505" y="657562"/>
                      </a:lnTo>
                      <a:lnTo>
                        <a:pt x="11812" y="597016"/>
                      </a:lnTo>
                      <a:lnTo>
                        <a:pt x="25039" y="536620"/>
                      </a:lnTo>
                      <a:lnTo>
                        <a:pt x="43302" y="476630"/>
                      </a:lnTo>
                      <a:lnTo>
                        <a:pt x="61084" y="430515"/>
                      </a:lnTo>
                      <a:lnTo>
                        <a:pt x="81676" y="385899"/>
                      </a:lnTo>
                      <a:lnTo>
                        <a:pt x="104987" y="342901"/>
                      </a:lnTo>
                      <a:lnTo>
                        <a:pt x="130924" y="301641"/>
                      </a:lnTo>
                      <a:lnTo>
                        <a:pt x="159396" y="262239"/>
                      </a:lnTo>
                      <a:lnTo>
                        <a:pt x="190311" y="224814"/>
                      </a:lnTo>
                      <a:lnTo>
                        <a:pt x="223575" y="189486"/>
                      </a:lnTo>
                      <a:lnTo>
                        <a:pt x="259097" y="156375"/>
                      </a:lnTo>
                      <a:lnTo>
                        <a:pt x="296784" y="125600"/>
                      </a:lnTo>
                      <a:lnTo>
                        <a:pt x="336545" y="97281"/>
                      </a:lnTo>
                      <a:lnTo>
                        <a:pt x="306446" y="0"/>
                      </a:lnTo>
                      <a:lnTo>
                        <a:pt x="556890" y="110235"/>
                      </a:lnTo>
                      <a:lnTo>
                        <a:pt x="433065" y="409955"/>
                      </a:lnTo>
                      <a:lnTo>
                        <a:pt x="403728" y="314959"/>
                      </a:lnTo>
                      <a:lnTo>
                        <a:pt x="371296" y="345160"/>
                      </a:lnTo>
                      <a:lnTo>
                        <a:pt x="341863" y="377488"/>
                      </a:lnTo>
                      <a:lnTo>
                        <a:pt x="315447" y="411743"/>
                      </a:lnTo>
                      <a:lnTo>
                        <a:pt x="292063" y="447723"/>
                      </a:lnTo>
                      <a:lnTo>
                        <a:pt x="271726" y="485229"/>
                      </a:lnTo>
                      <a:lnTo>
                        <a:pt x="254451" y="524059"/>
                      </a:lnTo>
                      <a:lnTo>
                        <a:pt x="240255" y="564013"/>
                      </a:lnTo>
                      <a:lnTo>
                        <a:pt x="229153" y="604889"/>
                      </a:lnTo>
                      <a:lnTo>
                        <a:pt x="221160" y="646489"/>
                      </a:lnTo>
                      <a:lnTo>
                        <a:pt x="216292" y="688609"/>
                      </a:lnTo>
                      <a:lnTo>
                        <a:pt x="214565" y="731051"/>
                      </a:lnTo>
                      <a:lnTo>
                        <a:pt x="215993" y="773613"/>
                      </a:lnTo>
                      <a:lnTo>
                        <a:pt x="220593" y="816095"/>
                      </a:lnTo>
                      <a:lnTo>
                        <a:pt x="228379" y="858296"/>
                      </a:lnTo>
                      <a:lnTo>
                        <a:pt x="239369" y="900015"/>
                      </a:lnTo>
                      <a:lnTo>
                        <a:pt x="253576" y="941051"/>
                      </a:lnTo>
                      <a:lnTo>
                        <a:pt x="271017" y="981205"/>
                      </a:lnTo>
                      <a:lnTo>
                        <a:pt x="291706" y="1020274"/>
                      </a:lnTo>
                      <a:lnTo>
                        <a:pt x="315661" y="1058059"/>
                      </a:lnTo>
                      <a:lnTo>
                        <a:pt x="342895" y="1094358"/>
                      </a:lnTo>
                      <a:lnTo>
                        <a:pt x="372845" y="1128330"/>
                      </a:lnTo>
                      <a:lnTo>
                        <a:pt x="404803" y="1159251"/>
                      </a:lnTo>
                      <a:lnTo>
                        <a:pt x="438575" y="1187101"/>
                      </a:lnTo>
                      <a:lnTo>
                        <a:pt x="473966" y="1211862"/>
                      </a:lnTo>
                      <a:lnTo>
                        <a:pt x="510780" y="1233513"/>
                      </a:lnTo>
                      <a:lnTo>
                        <a:pt x="548822" y="1252034"/>
                      </a:lnTo>
                      <a:lnTo>
                        <a:pt x="587897" y="1267406"/>
                      </a:lnTo>
                      <a:lnTo>
                        <a:pt x="627810" y="1279610"/>
                      </a:lnTo>
                      <a:lnTo>
                        <a:pt x="668366" y="1288625"/>
                      </a:lnTo>
                      <a:lnTo>
                        <a:pt x="709370" y="1294431"/>
                      </a:lnTo>
                      <a:lnTo>
                        <a:pt x="750626" y="1297010"/>
                      </a:lnTo>
                      <a:lnTo>
                        <a:pt x="791939" y="1296340"/>
                      </a:lnTo>
                      <a:lnTo>
                        <a:pt x="833114" y="1292404"/>
                      </a:lnTo>
                      <a:lnTo>
                        <a:pt x="873956" y="1285180"/>
                      </a:lnTo>
                      <a:lnTo>
                        <a:pt x="914270" y="1274649"/>
                      </a:lnTo>
                      <a:lnTo>
                        <a:pt x="953861" y="1260791"/>
                      </a:lnTo>
                      <a:lnTo>
                        <a:pt x="992533" y="1243588"/>
                      </a:lnTo>
                      <a:lnTo>
                        <a:pt x="1030091" y="1223018"/>
                      </a:lnTo>
                      <a:lnTo>
                        <a:pt x="1066340" y="1199062"/>
                      </a:lnTo>
                      <a:lnTo>
                        <a:pt x="1101085" y="1171701"/>
                      </a:lnTo>
                      <a:lnTo>
                        <a:pt x="1133501" y="1141483"/>
                      </a:lnTo>
                      <a:lnTo>
                        <a:pt x="1162920" y="1109138"/>
                      </a:lnTo>
                      <a:lnTo>
                        <a:pt x="1189325" y="1074870"/>
                      </a:lnTo>
                      <a:lnTo>
                        <a:pt x="1212701" y="1038877"/>
                      </a:lnTo>
                      <a:lnTo>
                        <a:pt x="1233032" y="1001361"/>
                      </a:lnTo>
                      <a:lnTo>
                        <a:pt x="1250303" y="962522"/>
                      </a:lnTo>
                      <a:lnTo>
                        <a:pt x="1264497" y="922562"/>
                      </a:lnTo>
                      <a:lnTo>
                        <a:pt x="1275598" y="881680"/>
                      </a:lnTo>
                      <a:lnTo>
                        <a:pt x="1283590" y="840078"/>
                      </a:lnTo>
                      <a:lnTo>
                        <a:pt x="1288458" y="797956"/>
                      </a:lnTo>
                      <a:lnTo>
                        <a:pt x="1290186" y="755515"/>
                      </a:lnTo>
                      <a:lnTo>
                        <a:pt x="1288757" y="712956"/>
                      </a:lnTo>
                      <a:lnTo>
                        <a:pt x="1284156" y="670479"/>
                      </a:lnTo>
                      <a:lnTo>
                        <a:pt x="1276367" y="628285"/>
                      </a:lnTo>
                      <a:lnTo>
                        <a:pt x="1265374" y="586575"/>
                      </a:lnTo>
                      <a:lnTo>
                        <a:pt x="1251161" y="545549"/>
                      </a:lnTo>
                      <a:lnTo>
                        <a:pt x="1233712" y="505408"/>
                      </a:lnTo>
                      <a:lnTo>
                        <a:pt x="1213011" y="466353"/>
                      </a:lnTo>
                      <a:lnTo>
                        <a:pt x="1189043" y="428584"/>
                      </a:lnTo>
                      <a:lnTo>
                        <a:pt x="1161791" y="392302"/>
                      </a:lnTo>
                      <a:lnTo>
                        <a:pt x="1133129" y="359721"/>
                      </a:lnTo>
                      <a:lnTo>
                        <a:pt x="1102229" y="329610"/>
                      </a:lnTo>
                      <a:lnTo>
                        <a:pt x="1069252" y="302089"/>
                      </a:lnTo>
                      <a:lnTo>
                        <a:pt x="1034361" y="277280"/>
                      </a:lnTo>
                      <a:lnTo>
                        <a:pt x="997717" y="255303"/>
                      </a:lnTo>
                      <a:lnTo>
                        <a:pt x="959484" y="236280"/>
                      </a:lnTo>
                      <a:lnTo>
                        <a:pt x="933191" y="225297"/>
                      </a:lnTo>
                      <a:lnTo>
                        <a:pt x="1003930" y="22732"/>
                      </a:lnTo>
                      <a:close/>
                    </a:path>
                  </a:pathLst>
                </a:custGeom>
                <a:noFill/>
                <a:ln w="9525" cmpd="sng">
                  <a:solidFill>
                    <a:srgbClr val="FFFFFF"/>
                  </a:solidFill>
                  <a:bevel/>
                  <a:headEnd/>
                  <a:tailEnd/>
                </a:ln>
                <a:extLst>
                  <a:ext uri="{909E8E84-426E-40DD-AFC4-6F175D3DCCD1}">
                    <a14:hiddenFill xmlns:a14="http://schemas.microsoft.com/office/drawing/2010/main">
                      <a:solidFill>
                        <a:srgbClr val="FFFFFF"/>
                      </a:solidFill>
                    </a14:hiddenFill>
                  </a:ext>
                </a:extLst>
              </p:spPr>
              <p:txBody>
                <a:bodyPr lIns="0" tIns="0" rIns="0" bIns="0">
                  <a:spAutoFit/>
                </a:bodyPr>
                <a:lstStyle/>
                <a:p>
                  <a:endParaRPr lang="zh-CN" altLang="en-US"/>
                </a:p>
              </p:txBody>
            </p:sp>
            <p:sp>
              <p:nvSpPr>
                <p:cNvPr id="36" name="object 39">
                  <a:extLst>
                    <a:ext uri="{FF2B5EF4-FFF2-40B4-BE49-F238E27FC236}">
                      <a16:creationId xmlns="" xmlns:a16="http://schemas.microsoft.com/office/drawing/2014/main" id="{9DCDF663-A543-46CF-A572-BA2DCFEC3FC0}"/>
                    </a:ext>
                  </a:extLst>
                </p:cNvPr>
                <p:cNvSpPr>
                  <a:spLocks noChangeArrowheads="1"/>
                </p:cNvSpPr>
                <p:nvPr/>
              </p:nvSpPr>
              <p:spPr bwMode="auto">
                <a:xfrm>
                  <a:off x="7993063" y="3203575"/>
                  <a:ext cx="500062" cy="250825"/>
                </a:xfrm>
                <a:prstGeom prst="rect">
                  <a:avLst/>
                </a:prstGeom>
                <a:blipFill dpi="0" rotWithShape="1">
                  <a:blip r:embed="rId18"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endParaRPr lang="zh-CN" altLang="zh-CN">
                    <a:solidFill>
                      <a:srgbClr val="000000"/>
                    </a:solidFill>
                  </a:endParaRPr>
                </a:p>
              </p:txBody>
            </p:sp>
            <p:sp>
              <p:nvSpPr>
                <p:cNvPr id="37" name="object 40">
                  <a:extLst>
                    <a:ext uri="{FF2B5EF4-FFF2-40B4-BE49-F238E27FC236}">
                      <a16:creationId xmlns="" xmlns:a16="http://schemas.microsoft.com/office/drawing/2014/main" id="{646F7A2A-91AE-41D7-AFB1-4C3F8492D29D}"/>
                    </a:ext>
                  </a:extLst>
                </p:cNvPr>
                <p:cNvSpPr>
                  <a:spLocks noChangeArrowheads="1"/>
                </p:cNvSpPr>
                <p:nvPr/>
              </p:nvSpPr>
              <p:spPr bwMode="auto">
                <a:xfrm>
                  <a:off x="7993063" y="2190750"/>
                  <a:ext cx="642937" cy="192088"/>
                </a:xfrm>
                <a:prstGeom prst="rect">
                  <a:avLst/>
                </a:prstGeom>
                <a:blipFill dpi="0" rotWithShape="1">
                  <a:blip r:embed="rId19"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endParaRPr lang="zh-CN" altLang="zh-CN">
                    <a:solidFill>
                      <a:srgbClr val="000000"/>
                    </a:solidFill>
                  </a:endParaRPr>
                </a:p>
              </p:txBody>
            </p:sp>
            <p:sp>
              <p:nvSpPr>
                <p:cNvPr id="38" name="object 41">
                  <a:extLst>
                    <a:ext uri="{FF2B5EF4-FFF2-40B4-BE49-F238E27FC236}">
                      <a16:creationId xmlns="" xmlns:a16="http://schemas.microsoft.com/office/drawing/2014/main" id="{EADDA015-4C26-4ADD-819B-EB008BC2FAD9}"/>
                    </a:ext>
                  </a:extLst>
                </p:cNvPr>
                <p:cNvSpPr>
                  <a:spLocks noChangeArrowheads="1"/>
                </p:cNvSpPr>
                <p:nvPr/>
              </p:nvSpPr>
              <p:spPr bwMode="auto">
                <a:xfrm>
                  <a:off x="8207375" y="2668588"/>
                  <a:ext cx="500063" cy="176212"/>
                </a:xfrm>
                <a:prstGeom prst="rect">
                  <a:avLst/>
                </a:prstGeom>
                <a:blipFill dpi="0" rotWithShape="1">
                  <a:blip r:embed="rId20"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endParaRPr lang="zh-CN" altLang="zh-CN">
                    <a:solidFill>
                      <a:srgbClr val="000000"/>
                    </a:solidFill>
                  </a:endParaRPr>
                </a:p>
              </p:txBody>
            </p:sp>
            <p:sp>
              <p:nvSpPr>
                <p:cNvPr id="39" name="object 42">
                  <a:extLst>
                    <a:ext uri="{FF2B5EF4-FFF2-40B4-BE49-F238E27FC236}">
                      <a16:creationId xmlns="" xmlns:a16="http://schemas.microsoft.com/office/drawing/2014/main" id="{E7D4AEFF-4ED3-43B6-8D3A-33A6447074BA}"/>
                    </a:ext>
                  </a:extLst>
                </p:cNvPr>
                <p:cNvSpPr>
                  <a:spLocks noChangeArrowheads="1"/>
                </p:cNvSpPr>
                <p:nvPr/>
              </p:nvSpPr>
              <p:spPr bwMode="auto">
                <a:xfrm>
                  <a:off x="6278563" y="3219450"/>
                  <a:ext cx="571500" cy="234950"/>
                </a:xfrm>
                <a:prstGeom prst="rect">
                  <a:avLst/>
                </a:prstGeom>
                <a:blipFill dpi="0" rotWithShape="1">
                  <a:blip r:embed="rId21"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endParaRPr lang="zh-CN" altLang="zh-CN">
                    <a:solidFill>
                      <a:srgbClr val="000000"/>
                    </a:solidFill>
                  </a:endParaRPr>
                </a:p>
              </p:txBody>
            </p:sp>
            <p:sp>
              <p:nvSpPr>
                <p:cNvPr id="40" name="object 43">
                  <a:extLst>
                    <a:ext uri="{FF2B5EF4-FFF2-40B4-BE49-F238E27FC236}">
                      <a16:creationId xmlns="" xmlns:a16="http://schemas.microsoft.com/office/drawing/2014/main" id="{C0B9DDB5-D4E3-4863-91D4-32097FC37A8B}"/>
                    </a:ext>
                  </a:extLst>
                </p:cNvPr>
                <p:cNvSpPr>
                  <a:spLocks noChangeArrowheads="1"/>
                </p:cNvSpPr>
                <p:nvPr/>
              </p:nvSpPr>
              <p:spPr bwMode="auto">
                <a:xfrm>
                  <a:off x="6064250" y="2668588"/>
                  <a:ext cx="615950" cy="214312"/>
                </a:xfrm>
                <a:prstGeom prst="rect">
                  <a:avLst/>
                </a:prstGeom>
                <a:blipFill dpi="0" rotWithShape="1">
                  <a:blip r:embed="rId22"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endParaRPr lang="zh-CN" altLang="zh-CN">
                    <a:solidFill>
                      <a:srgbClr val="000000"/>
                    </a:solidFill>
                  </a:endParaRPr>
                </a:p>
              </p:txBody>
            </p:sp>
            <p:sp>
              <p:nvSpPr>
                <p:cNvPr id="41" name="object 44">
                  <a:extLst>
                    <a:ext uri="{FF2B5EF4-FFF2-40B4-BE49-F238E27FC236}">
                      <a16:creationId xmlns="" xmlns:a16="http://schemas.microsoft.com/office/drawing/2014/main" id="{1AC9A246-24E1-4F6F-9F8D-F1195808ACCD}"/>
                    </a:ext>
                  </a:extLst>
                </p:cNvPr>
                <p:cNvSpPr>
                  <a:spLocks noChangeArrowheads="1"/>
                </p:cNvSpPr>
                <p:nvPr/>
              </p:nvSpPr>
              <p:spPr bwMode="auto">
                <a:xfrm>
                  <a:off x="6207125" y="2168525"/>
                  <a:ext cx="571500" cy="252413"/>
                </a:xfrm>
                <a:prstGeom prst="rect">
                  <a:avLst/>
                </a:prstGeom>
                <a:blipFill dpi="0" rotWithShape="1">
                  <a:blip r:embed="rId23" cstate="screen">
                    <a:extLst>
                      <a:ext uri="{28A0092B-C50C-407E-A947-70E740481C1C}">
                        <a14:useLocalDpi xmlns:a14="http://schemas.microsoft.com/office/drawing/2010/main"/>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endParaRPr lang="zh-CN" altLang="zh-CN">
                    <a:solidFill>
                      <a:srgbClr val="000000"/>
                    </a:solidFill>
                  </a:endParaRPr>
                </a:p>
              </p:txBody>
            </p:sp>
            <p:sp>
              <p:nvSpPr>
                <p:cNvPr id="42" name="object 45">
                  <a:extLst>
                    <a:ext uri="{FF2B5EF4-FFF2-40B4-BE49-F238E27FC236}">
                      <a16:creationId xmlns="" xmlns:a16="http://schemas.microsoft.com/office/drawing/2014/main" id="{BDBBB751-EB15-47D3-86C3-D6578A6E3A2A}"/>
                    </a:ext>
                  </a:extLst>
                </p:cNvPr>
                <p:cNvSpPr>
                  <a:spLocks noChangeArrowheads="1"/>
                </p:cNvSpPr>
                <p:nvPr/>
              </p:nvSpPr>
              <p:spPr bwMode="auto">
                <a:xfrm>
                  <a:off x="7797800" y="2227263"/>
                  <a:ext cx="114300" cy="19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zh-CN" sz="1200">
                      <a:solidFill>
                        <a:srgbClr val="E36C09"/>
                      </a:solidFill>
                      <a:latin typeface="微软雅黑" panose="020B0503020204020204" pitchFamily="34" charset="-122"/>
                      <a:sym typeface="微软雅黑" panose="020B0503020204020204" pitchFamily="34" charset="-122"/>
                    </a:rPr>
                    <a:t>1</a:t>
                  </a:r>
                  <a:endParaRPr lang="zh-CN" altLang="zh-CN" sz="1200">
                    <a:solidFill>
                      <a:srgbClr val="000000"/>
                    </a:solidFill>
                    <a:latin typeface="微软雅黑" panose="020B0503020204020204" pitchFamily="34" charset="-122"/>
                    <a:sym typeface="微软雅黑" panose="020B0503020204020204" pitchFamily="34" charset="-122"/>
                  </a:endParaRPr>
                </a:p>
              </p:txBody>
            </p:sp>
            <p:sp>
              <p:nvSpPr>
                <p:cNvPr id="43" name="object 46">
                  <a:extLst>
                    <a:ext uri="{FF2B5EF4-FFF2-40B4-BE49-F238E27FC236}">
                      <a16:creationId xmlns="" xmlns:a16="http://schemas.microsoft.com/office/drawing/2014/main" id="{277A50BC-7F8D-4EE5-B422-187D87F6A689}"/>
                    </a:ext>
                  </a:extLst>
                </p:cNvPr>
                <p:cNvSpPr>
                  <a:spLocks noChangeArrowheads="1"/>
                </p:cNvSpPr>
                <p:nvPr/>
              </p:nvSpPr>
              <p:spPr bwMode="auto">
                <a:xfrm>
                  <a:off x="8001000" y="2646363"/>
                  <a:ext cx="115888" cy="19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zh-CN" sz="1200">
                      <a:solidFill>
                        <a:srgbClr val="E36C09"/>
                      </a:solidFill>
                      <a:latin typeface="微软雅黑" panose="020B0503020204020204" pitchFamily="34" charset="-122"/>
                      <a:sym typeface="微软雅黑" panose="020B0503020204020204" pitchFamily="34" charset="-122"/>
                    </a:rPr>
                    <a:t>2</a:t>
                  </a:r>
                  <a:endParaRPr lang="zh-CN" altLang="zh-CN" sz="1200">
                    <a:solidFill>
                      <a:srgbClr val="000000"/>
                    </a:solidFill>
                    <a:latin typeface="微软雅黑" panose="020B0503020204020204" pitchFamily="34" charset="-122"/>
                    <a:sym typeface="微软雅黑" panose="020B0503020204020204" pitchFamily="34" charset="-122"/>
                  </a:endParaRPr>
                </a:p>
              </p:txBody>
            </p:sp>
            <p:sp>
              <p:nvSpPr>
                <p:cNvPr id="44" name="object 47">
                  <a:extLst>
                    <a:ext uri="{FF2B5EF4-FFF2-40B4-BE49-F238E27FC236}">
                      <a16:creationId xmlns="" xmlns:a16="http://schemas.microsoft.com/office/drawing/2014/main" id="{582037B5-FF0B-4784-B444-80E582C4BBE4}"/>
                    </a:ext>
                  </a:extLst>
                </p:cNvPr>
                <p:cNvSpPr>
                  <a:spLocks noChangeArrowheads="1"/>
                </p:cNvSpPr>
                <p:nvPr/>
              </p:nvSpPr>
              <p:spPr bwMode="auto">
                <a:xfrm>
                  <a:off x="7797800" y="3155950"/>
                  <a:ext cx="114300" cy="19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zh-CN" sz="1200">
                      <a:solidFill>
                        <a:srgbClr val="E36C09"/>
                      </a:solidFill>
                      <a:latin typeface="微软雅黑" panose="020B0503020204020204" pitchFamily="34" charset="-122"/>
                      <a:sym typeface="微软雅黑" panose="020B0503020204020204" pitchFamily="34" charset="-122"/>
                    </a:rPr>
                    <a:t>3</a:t>
                  </a:r>
                  <a:endParaRPr lang="zh-CN" altLang="zh-CN" sz="1200">
                    <a:solidFill>
                      <a:srgbClr val="000000"/>
                    </a:solidFill>
                    <a:latin typeface="微软雅黑" panose="020B0503020204020204" pitchFamily="34" charset="-122"/>
                    <a:sym typeface="微软雅黑" panose="020B0503020204020204" pitchFamily="34" charset="-122"/>
                  </a:endParaRPr>
                </a:p>
              </p:txBody>
            </p:sp>
            <p:sp>
              <p:nvSpPr>
                <p:cNvPr id="45" name="object 48">
                  <a:extLst>
                    <a:ext uri="{FF2B5EF4-FFF2-40B4-BE49-F238E27FC236}">
                      <a16:creationId xmlns="" xmlns:a16="http://schemas.microsoft.com/office/drawing/2014/main" id="{BA689742-8D4C-478F-A062-72B20B930496}"/>
                    </a:ext>
                  </a:extLst>
                </p:cNvPr>
                <p:cNvSpPr>
                  <a:spLocks noChangeArrowheads="1"/>
                </p:cNvSpPr>
                <p:nvPr/>
              </p:nvSpPr>
              <p:spPr bwMode="auto">
                <a:xfrm>
                  <a:off x="6940550" y="3155950"/>
                  <a:ext cx="114300" cy="19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zh-CN" sz="1200">
                      <a:solidFill>
                        <a:srgbClr val="E36C09"/>
                      </a:solidFill>
                      <a:latin typeface="微软雅黑" panose="020B0503020204020204" pitchFamily="34" charset="-122"/>
                      <a:sym typeface="微软雅黑" panose="020B0503020204020204" pitchFamily="34" charset="-122"/>
                    </a:rPr>
                    <a:t>4</a:t>
                  </a:r>
                  <a:endParaRPr lang="zh-CN" altLang="zh-CN" sz="1200">
                    <a:solidFill>
                      <a:srgbClr val="000000"/>
                    </a:solidFill>
                    <a:latin typeface="微软雅黑" panose="020B0503020204020204" pitchFamily="34" charset="-122"/>
                    <a:sym typeface="微软雅黑" panose="020B0503020204020204" pitchFamily="34" charset="-122"/>
                  </a:endParaRPr>
                </a:p>
              </p:txBody>
            </p:sp>
            <p:sp>
              <p:nvSpPr>
                <p:cNvPr id="46" name="object 49">
                  <a:extLst>
                    <a:ext uri="{FF2B5EF4-FFF2-40B4-BE49-F238E27FC236}">
                      <a16:creationId xmlns="" xmlns:a16="http://schemas.microsoft.com/office/drawing/2014/main" id="{532E1399-BE7C-493F-B258-C4AB11187FB8}"/>
                    </a:ext>
                  </a:extLst>
                </p:cNvPr>
                <p:cNvSpPr>
                  <a:spLocks noChangeArrowheads="1"/>
                </p:cNvSpPr>
                <p:nvPr/>
              </p:nvSpPr>
              <p:spPr bwMode="auto">
                <a:xfrm>
                  <a:off x="6726238" y="2655888"/>
                  <a:ext cx="115887" cy="19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zh-CN" sz="1200">
                      <a:solidFill>
                        <a:srgbClr val="E36C09"/>
                      </a:solidFill>
                      <a:latin typeface="微软雅黑" panose="020B0503020204020204" pitchFamily="34" charset="-122"/>
                      <a:sym typeface="微软雅黑" panose="020B0503020204020204" pitchFamily="34" charset="-122"/>
                    </a:rPr>
                    <a:t>8</a:t>
                  </a:r>
                  <a:endParaRPr lang="zh-CN" altLang="zh-CN" sz="1200">
                    <a:solidFill>
                      <a:srgbClr val="000000"/>
                    </a:solidFill>
                    <a:latin typeface="微软雅黑" panose="020B0503020204020204" pitchFamily="34" charset="-122"/>
                    <a:sym typeface="微软雅黑" panose="020B0503020204020204" pitchFamily="34" charset="-122"/>
                  </a:endParaRPr>
                </a:p>
              </p:txBody>
            </p:sp>
            <p:sp>
              <p:nvSpPr>
                <p:cNvPr id="47" name="object 50">
                  <a:extLst>
                    <a:ext uri="{FF2B5EF4-FFF2-40B4-BE49-F238E27FC236}">
                      <a16:creationId xmlns="" xmlns:a16="http://schemas.microsoft.com/office/drawing/2014/main" id="{3E6A1C66-0D74-49F7-884C-4FA9BD5FD998}"/>
                    </a:ext>
                  </a:extLst>
                </p:cNvPr>
                <p:cNvSpPr>
                  <a:spLocks noChangeArrowheads="1"/>
                </p:cNvSpPr>
                <p:nvPr/>
              </p:nvSpPr>
              <p:spPr bwMode="auto">
                <a:xfrm>
                  <a:off x="6813550" y="2227263"/>
                  <a:ext cx="206375" cy="195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marL="127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buFont typeface="Arial" panose="020B0604020202020204" pitchFamily="34" charset="0"/>
                    <a:buNone/>
                  </a:pPr>
                  <a:r>
                    <a:rPr lang="zh-CN" altLang="zh-CN" sz="1200">
                      <a:solidFill>
                        <a:srgbClr val="E36C09"/>
                      </a:solidFill>
                      <a:latin typeface="微软雅黑" panose="020B0503020204020204" pitchFamily="34" charset="-122"/>
                      <a:sym typeface="微软雅黑" panose="020B0503020204020204" pitchFamily="34" charset="-122"/>
                    </a:rPr>
                    <a:t>10</a:t>
                  </a:r>
                  <a:endParaRPr lang="zh-CN" altLang="zh-CN" sz="1200">
                    <a:solidFill>
                      <a:srgbClr val="000000"/>
                    </a:solidFill>
                    <a:latin typeface="微软雅黑" panose="020B0503020204020204" pitchFamily="34" charset="-122"/>
                    <a:sym typeface="微软雅黑" panose="020B0503020204020204" pitchFamily="34" charset="-122"/>
                  </a:endParaRPr>
                </a:p>
              </p:txBody>
            </p:sp>
          </p:grpSp>
        </p:grpSp>
        <p:grpSp>
          <p:nvGrpSpPr>
            <p:cNvPr id="76" name="组合 75">
              <a:extLst>
                <a:ext uri="{FF2B5EF4-FFF2-40B4-BE49-F238E27FC236}">
                  <a16:creationId xmlns="" xmlns:a16="http://schemas.microsoft.com/office/drawing/2014/main" id="{089DCF02-BBDA-45BA-B2CA-077A4FB1A4CE}"/>
                </a:ext>
              </a:extLst>
            </p:cNvPr>
            <p:cNvGrpSpPr/>
            <p:nvPr/>
          </p:nvGrpSpPr>
          <p:grpSpPr>
            <a:xfrm>
              <a:off x="8249448" y="1736208"/>
              <a:ext cx="394318" cy="1960204"/>
              <a:chOff x="812736" y="1736208"/>
              <a:chExt cx="394318" cy="1960204"/>
            </a:xfrm>
          </p:grpSpPr>
          <p:sp>
            <p:nvSpPr>
              <p:cNvPr id="77" name="任意多边形 102">
                <a:extLst>
                  <a:ext uri="{FF2B5EF4-FFF2-40B4-BE49-F238E27FC236}">
                    <a16:creationId xmlns="" xmlns:a16="http://schemas.microsoft.com/office/drawing/2014/main" id="{4A3BC72D-5AFD-4DD3-A2DB-B906CB0B20B1}"/>
                  </a:ext>
                </a:extLst>
              </p:cNvPr>
              <p:cNvSpPr/>
              <p:nvPr/>
            </p:nvSpPr>
            <p:spPr>
              <a:xfrm>
                <a:off x="820356" y="1736208"/>
                <a:ext cx="386698" cy="380952"/>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chemeClr val="accent3"/>
              </a:solidFill>
              <a:ln>
                <a:solidFill>
                  <a:schemeClr val="accent3"/>
                </a:solid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78" name="任意多边形 104">
                <a:extLst>
                  <a:ext uri="{FF2B5EF4-FFF2-40B4-BE49-F238E27FC236}">
                    <a16:creationId xmlns="" xmlns:a16="http://schemas.microsoft.com/office/drawing/2014/main" id="{E5C7AA8D-4923-42B4-B7F5-25E0B4EA615D}"/>
                  </a:ext>
                </a:extLst>
              </p:cNvPr>
              <p:cNvSpPr/>
              <p:nvPr/>
            </p:nvSpPr>
            <p:spPr>
              <a:xfrm flipV="1">
                <a:off x="812736" y="3315458"/>
                <a:ext cx="386698" cy="380954"/>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chemeClr val="accent3"/>
              </a:solidFill>
              <a:ln>
                <a:solidFill>
                  <a:schemeClr val="accent3"/>
                </a:solid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grpSp>
          <p:nvGrpSpPr>
            <p:cNvPr id="79" name="组合 78">
              <a:extLst>
                <a:ext uri="{FF2B5EF4-FFF2-40B4-BE49-F238E27FC236}">
                  <a16:creationId xmlns="" xmlns:a16="http://schemas.microsoft.com/office/drawing/2014/main" id="{D098C332-2C6B-4E5F-BA96-56F7EA7754AA}"/>
                </a:ext>
              </a:extLst>
            </p:cNvPr>
            <p:cNvGrpSpPr/>
            <p:nvPr/>
          </p:nvGrpSpPr>
          <p:grpSpPr>
            <a:xfrm flipH="1">
              <a:off x="10984948" y="1736208"/>
              <a:ext cx="394318" cy="1960204"/>
              <a:chOff x="812736" y="1736208"/>
              <a:chExt cx="394318" cy="1960204"/>
            </a:xfrm>
          </p:grpSpPr>
          <p:sp>
            <p:nvSpPr>
              <p:cNvPr id="80" name="任意多边形 102">
                <a:extLst>
                  <a:ext uri="{FF2B5EF4-FFF2-40B4-BE49-F238E27FC236}">
                    <a16:creationId xmlns="" xmlns:a16="http://schemas.microsoft.com/office/drawing/2014/main" id="{8B63FED3-4088-4BD4-A1A9-0DADF4B277FC}"/>
                  </a:ext>
                </a:extLst>
              </p:cNvPr>
              <p:cNvSpPr/>
              <p:nvPr/>
            </p:nvSpPr>
            <p:spPr>
              <a:xfrm>
                <a:off x="820356" y="1736208"/>
                <a:ext cx="386698" cy="380952"/>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chemeClr val="accent3"/>
              </a:solidFill>
              <a:ln>
                <a:solidFill>
                  <a:schemeClr val="accent3"/>
                </a:solid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81" name="任意多边形 104">
                <a:extLst>
                  <a:ext uri="{FF2B5EF4-FFF2-40B4-BE49-F238E27FC236}">
                    <a16:creationId xmlns="" xmlns:a16="http://schemas.microsoft.com/office/drawing/2014/main" id="{A1A8E7BD-2E72-47E0-9A0E-B099501C5B9A}"/>
                  </a:ext>
                </a:extLst>
              </p:cNvPr>
              <p:cNvSpPr/>
              <p:nvPr/>
            </p:nvSpPr>
            <p:spPr>
              <a:xfrm flipV="1">
                <a:off x="812736" y="3315458"/>
                <a:ext cx="386698" cy="380954"/>
              </a:xfrm>
              <a:custGeom>
                <a:avLst/>
                <a:gdLst>
                  <a:gd name="connsiteX0" fmla="*/ 76384 w 725149"/>
                  <a:gd name="connsiteY0" fmla="*/ 0 h 714376"/>
                  <a:gd name="connsiteX1" fmla="*/ 212910 w 725149"/>
                  <a:gd name="connsiteY1" fmla="*/ 1519 h 714376"/>
                  <a:gd name="connsiteX2" fmla="*/ 406449 w 725149"/>
                  <a:gd name="connsiteY2" fmla="*/ 1519 h 714376"/>
                  <a:gd name="connsiteX3" fmla="*/ 362726 w 725149"/>
                  <a:gd name="connsiteY3" fmla="*/ 45243 h 714376"/>
                  <a:gd name="connsiteX4" fmla="*/ 693346 w 725149"/>
                  <a:gd name="connsiteY4" fmla="*/ 45244 h 714376"/>
                  <a:gd name="connsiteX5" fmla="*/ 725149 w 725149"/>
                  <a:gd name="connsiteY5" fmla="*/ 77048 h 714376"/>
                  <a:gd name="connsiteX6" fmla="*/ 156851 w 725149"/>
                  <a:gd name="connsiteY6" fmla="*/ 77048 h 714376"/>
                  <a:gd name="connsiteX7" fmla="*/ 75720 w 725149"/>
                  <a:gd name="connsiteY7" fmla="*/ 158178 h 714376"/>
                  <a:gd name="connsiteX8" fmla="*/ 75722 w 725149"/>
                  <a:gd name="connsiteY8" fmla="*/ 681520 h 714376"/>
                  <a:gd name="connsiteX9" fmla="*/ 42866 w 725149"/>
                  <a:gd name="connsiteY9" fmla="*/ 714376 h 714376"/>
                  <a:gd name="connsiteX10" fmla="*/ 42865 w 725149"/>
                  <a:gd name="connsiteY10" fmla="*/ 387498 h 714376"/>
                  <a:gd name="connsiteX11" fmla="*/ 745 w 725149"/>
                  <a:gd name="connsiteY11" fmla="*/ 429618 h 714376"/>
                  <a:gd name="connsiteX12" fmla="*/ 0 w 725149"/>
                  <a:gd name="connsiteY12" fmla="*/ 429619 h 714376"/>
                  <a:gd name="connsiteX13" fmla="*/ 1 w 725149"/>
                  <a:gd name="connsiteY13" fmla="*/ 134343 h 714376"/>
                  <a:gd name="connsiteX14" fmla="*/ 646 w 725149"/>
                  <a:gd name="connsiteY14" fmla="*/ 134343 h 714376"/>
                  <a:gd name="connsiteX15" fmla="*/ 1 w 725149"/>
                  <a:gd name="connsiteY15" fmla="*/ 76381 h 714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25149" h="714376">
                    <a:moveTo>
                      <a:pt x="76384" y="0"/>
                    </a:moveTo>
                    <a:lnTo>
                      <a:pt x="212910" y="1519"/>
                    </a:lnTo>
                    <a:lnTo>
                      <a:pt x="406449" y="1519"/>
                    </a:lnTo>
                    <a:lnTo>
                      <a:pt x="362726" y="45243"/>
                    </a:lnTo>
                    <a:lnTo>
                      <a:pt x="693346" y="45244"/>
                    </a:lnTo>
                    <a:lnTo>
                      <a:pt x="725149" y="77048"/>
                    </a:lnTo>
                    <a:lnTo>
                      <a:pt x="156851" y="77048"/>
                    </a:lnTo>
                    <a:lnTo>
                      <a:pt x="75720" y="158178"/>
                    </a:lnTo>
                    <a:lnTo>
                      <a:pt x="75722" y="681520"/>
                    </a:lnTo>
                    <a:lnTo>
                      <a:pt x="42866" y="714376"/>
                    </a:lnTo>
                    <a:lnTo>
                      <a:pt x="42865" y="387498"/>
                    </a:lnTo>
                    <a:lnTo>
                      <a:pt x="745" y="429618"/>
                    </a:lnTo>
                    <a:lnTo>
                      <a:pt x="0" y="429619"/>
                    </a:lnTo>
                    <a:lnTo>
                      <a:pt x="1" y="134343"/>
                    </a:lnTo>
                    <a:lnTo>
                      <a:pt x="646" y="134343"/>
                    </a:lnTo>
                    <a:lnTo>
                      <a:pt x="1" y="76381"/>
                    </a:lnTo>
                    <a:close/>
                  </a:path>
                </a:pathLst>
              </a:custGeom>
              <a:solidFill>
                <a:schemeClr val="accent3"/>
              </a:solidFill>
              <a:ln>
                <a:solidFill>
                  <a:schemeClr val="accent3"/>
                </a:solidFill>
              </a:ln>
              <a:effectLst>
                <a:outerShdw blurRad="63500" algn="ctr" rotWithShape="0">
                  <a:srgbClr val="01E2BC"/>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grpSp>
      <p:sp>
        <p:nvSpPr>
          <p:cNvPr id="86" name="矩形 85">
            <a:extLst>
              <a:ext uri="{FF2B5EF4-FFF2-40B4-BE49-F238E27FC236}">
                <a16:creationId xmlns="" xmlns:a16="http://schemas.microsoft.com/office/drawing/2014/main" id="{0C4B3843-4F2B-495E-A283-7CE6DA086DBB}"/>
              </a:ext>
            </a:extLst>
          </p:cNvPr>
          <p:cNvSpPr/>
          <p:nvPr/>
        </p:nvSpPr>
        <p:spPr>
          <a:xfrm>
            <a:off x="984001" y="3915046"/>
            <a:ext cx="2923417" cy="1323439"/>
          </a:xfrm>
          <a:prstGeom prst="rect">
            <a:avLst/>
          </a:prstGeom>
        </p:spPr>
        <p:txBody>
          <a:bodyPr wrap="square">
            <a:spAutoFit/>
          </a:bodyPr>
          <a:lstStyle/>
          <a:p>
            <a:pPr algn="just"/>
            <a:r>
              <a:rPr lang="zh-CN" altLang="en-US" sz="2000" dirty="0">
                <a:solidFill>
                  <a:schemeClr val="accent3"/>
                </a:solidFill>
                <a:latin typeface="思源黑体 CN Bold" panose="020B0800000000000000" pitchFamily="34" charset="-122"/>
                <a:ea typeface="思源黑体 CN Bold" panose="020B0800000000000000" pitchFamily="34" charset="-122"/>
              </a:rPr>
              <a:t>消费者主导市场：</a:t>
            </a:r>
          </a:p>
          <a:p>
            <a:pPr algn="just"/>
            <a:r>
              <a:rPr lang="zh-CN" altLang="en-US" sz="1200" dirty="0">
                <a:solidFill>
                  <a:schemeClr val="bg1"/>
                </a:solidFill>
                <a:latin typeface="+mn-ea"/>
              </a:rPr>
              <a:t>移动互联网、社交网络“无时无刻地连 接”使消费者从孤陋寡闻变得见多识广， 从分散孤立到相互连接、从消极被动到 积极参与，最终扭转了产消格局，占据 了主导地位，不断参与各个商业环节中。</a:t>
            </a:r>
          </a:p>
        </p:txBody>
      </p:sp>
      <p:sp>
        <p:nvSpPr>
          <p:cNvPr id="87" name="矩形 86">
            <a:extLst>
              <a:ext uri="{FF2B5EF4-FFF2-40B4-BE49-F238E27FC236}">
                <a16:creationId xmlns="" xmlns:a16="http://schemas.microsoft.com/office/drawing/2014/main" id="{7281E7CF-E608-4281-8C5A-2E17969D69C7}"/>
              </a:ext>
            </a:extLst>
          </p:cNvPr>
          <p:cNvSpPr/>
          <p:nvPr/>
        </p:nvSpPr>
        <p:spPr>
          <a:xfrm>
            <a:off x="4647821" y="2041189"/>
            <a:ext cx="2898733" cy="1415772"/>
          </a:xfrm>
          <a:prstGeom prst="rect">
            <a:avLst/>
          </a:prstGeom>
        </p:spPr>
        <p:txBody>
          <a:bodyPr wrap="square">
            <a:spAutoFit/>
          </a:bodyPr>
          <a:lstStyle/>
          <a:p>
            <a:pPr algn="just"/>
            <a:r>
              <a:rPr lang="zh-CN" altLang="en-US" sz="2000" dirty="0">
                <a:solidFill>
                  <a:schemeClr val="accent3"/>
                </a:solidFill>
                <a:latin typeface="思源黑体 CN Bold" panose="020B0800000000000000" pitchFamily="34" charset="-122"/>
                <a:ea typeface="思源黑体 CN Bold" panose="020B0800000000000000" pitchFamily="34" charset="-122"/>
              </a:rPr>
              <a:t>中间商服务化：</a:t>
            </a:r>
          </a:p>
          <a:p>
            <a:pPr algn="just"/>
            <a:r>
              <a:rPr lang="zh-CN" altLang="en-US" sz="1050" dirty="0">
                <a:solidFill>
                  <a:schemeClr val="bg1"/>
                </a:solidFill>
                <a:latin typeface="+mn-ea"/>
              </a:rPr>
              <a:t>信息透明使原来依靠信息不对称赚取差价 的传统中间商逐步让位于拥有更强信息能 力的服务商。</a:t>
            </a:r>
          </a:p>
          <a:p>
            <a:pPr algn="just"/>
            <a:r>
              <a:rPr lang="zh-CN" altLang="en-US" sz="1050" dirty="0">
                <a:solidFill>
                  <a:schemeClr val="bg1"/>
                </a:solidFill>
                <a:latin typeface="+mn-ea"/>
              </a:rPr>
              <a:t>另一方面，互联网上容易产生信息冗余， 创造信息增值的服务商则涌现而出。“关 于信息的信息</a:t>
            </a:r>
            <a:r>
              <a:rPr lang="en-US" altLang="zh-CN" sz="1050" dirty="0">
                <a:solidFill>
                  <a:schemeClr val="bg1"/>
                </a:solidFill>
                <a:latin typeface="+mn-ea"/>
              </a:rPr>
              <a:t>(Meta-information)</a:t>
            </a:r>
            <a:r>
              <a:rPr lang="zh-CN" altLang="en-US" sz="1050" dirty="0">
                <a:solidFill>
                  <a:schemeClr val="bg1"/>
                </a:solidFill>
                <a:latin typeface="+mn-ea"/>
              </a:rPr>
              <a:t>的价值”</a:t>
            </a:r>
          </a:p>
        </p:txBody>
      </p:sp>
      <p:sp>
        <p:nvSpPr>
          <p:cNvPr id="88" name="矩形 87">
            <a:extLst>
              <a:ext uri="{FF2B5EF4-FFF2-40B4-BE49-F238E27FC236}">
                <a16:creationId xmlns="" xmlns:a16="http://schemas.microsoft.com/office/drawing/2014/main" id="{15974B5B-5184-4077-9D13-A6EDAEAEB940}"/>
              </a:ext>
            </a:extLst>
          </p:cNvPr>
          <p:cNvSpPr/>
          <p:nvPr/>
        </p:nvSpPr>
        <p:spPr>
          <a:xfrm>
            <a:off x="8251065" y="3915046"/>
            <a:ext cx="2923417" cy="1508105"/>
          </a:xfrm>
          <a:prstGeom prst="rect">
            <a:avLst/>
          </a:prstGeom>
        </p:spPr>
        <p:txBody>
          <a:bodyPr wrap="square">
            <a:spAutoFit/>
          </a:bodyPr>
          <a:lstStyle/>
          <a:p>
            <a:pPr algn="just"/>
            <a:r>
              <a:rPr lang="zh-CN" altLang="en-US" sz="2000" dirty="0">
                <a:solidFill>
                  <a:schemeClr val="accent3"/>
                </a:solidFill>
                <a:latin typeface="思源黑体 CN Bold" panose="020B0800000000000000" pitchFamily="34" charset="-122"/>
                <a:ea typeface="思源黑体 CN Bold" panose="020B0800000000000000" pitchFamily="34" charset="-122"/>
              </a:rPr>
              <a:t>生产商柔性化：</a:t>
            </a:r>
          </a:p>
          <a:p>
            <a:pPr algn="just"/>
            <a:r>
              <a:rPr lang="zh-CN" altLang="en-US" sz="1200" dirty="0">
                <a:solidFill>
                  <a:schemeClr val="bg1"/>
                </a:solidFill>
                <a:latin typeface="+mn-ea"/>
              </a:rPr>
              <a:t>原有以规模效应和资金为主的竞争逐步让 位于信息利用和灵活协同。互联网为小生 产商（品牌商）赋能：（</a:t>
            </a:r>
            <a:r>
              <a:rPr lang="en-US" altLang="zh-CN" sz="1200" dirty="0">
                <a:solidFill>
                  <a:schemeClr val="bg1"/>
                </a:solidFill>
                <a:latin typeface="+mn-ea"/>
              </a:rPr>
              <a:t>1</a:t>
            </a:r>
            <a:r>
              <a:rPr lang="zh-CN" altLang="en-US" sz="1200" dirty="0">
                <a:solidFill>
                  <a:schemeClr val="bg1"/>
                </a:solidFill>
                <a:latin typeface="+mn-ea"/>
              </a:rPr>
              <a:t>）聚集长尾需求；</a:t>
            </a:r>
          </a:p>
          <a:p>
            <a:pPr algn="just"/>
            <a:r>
              <a:rPr lang="zh-CN" altLang="en-US" sz="1200" dirty="0">
                <a:solidFill>
                  <a:schemeClr val="bg1"/>
                </a:solidFill>
                <a:latin typeface="+mn-ea"/>
              </a:rPr>
              <a:t>（</a:t>
            </a:r>
            <a:r>
              <a:rPr lang="en-US" altLang="zh-CN" sz="1200" dirty="0">
                <a:solidFill>
                  <a:schemeClr val="bg1"/>
                </a:solidFill>
                <a:latin typeface="+mn-ea"/>
              </a:rPr>
              <a:t>2</a:t>
            </a:r>
            <a:r>
              <a:rPr lang="zh-CN" altLang="en-US" sz="1200" dirty="0">
                <a:solidFill>
                  <a:schemeClr val="bg1"/>
                </a:solidFill>
                <a:latin typeface="+mn-ea"/>
              </a:rPr>
              <a:t>）消费者需求实时反馈；（</a:t>
            </a:r>
            <a:r>
              <a:rPr lang="en-US" altLang="zh-CN" sz="1200" dirty="0">
                <a:solidFill>
                  <a:schemeClr val="bg1"/>
                </a:solidFill>
                <a:latin typeface="+mn-ea"/>
              </a:rPr>
              <a:t>3</a:t>
            </a:r>
            <a:r>
              <a:rPr lang="zh-CN" altLang="en-US" sz="1200" dirty="0">
                <a:solidFill>
                  <a:schemeClr val="bg1"/>
                </a:solidFill>
                <a:latin typeface="+mn-ea"/>
              </a:rPr>
              <a:t>）柔性化 生产</a:t>
            </a:r>
          </a:p>
        </p:txBody>
      </p:sp>
    </p:spTree>
    <p:extLst>
      <p:ext uri="{BB962C8B-B14F-4D97-AF65-F5344CB8AC3E}">
        <p14:creationId xmlns:p14="http://schemas.microsoft.com/office/powerpoint/2010/main" val="3039172502"/>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3"/>
                                        </p:tgtEl>
                                        <p:attrNameLst>
                                          <p:attrName>style.visibility</p:attrName>
                                        </p:attrNameLst>
                                      </p:cBhvr>
                                      <p:to>
                                        <p:strVal val="visible"/>
                                      </p:to>
                                    </p:set>
                                    <p:anim calcmode="lin" valueType="num">
                                      <p:cBhvr>
                                        <p:cTn id="7" dur="500" fill="hold"/>
                                        <p:tgtEl>
                                          <p:spTgt spid="83"/>
                                        </p:tgtEl>
                                        <p:attrNameLst>
                                          <p:attrName>ppt_w</p:attrName>
                                        </p:attrNameLst>
                                      </p:cBhvr>
                                      <p:tavLst>
                                        <p:tav tm="0">
                                          <p:val>
                                            <p:fltVal val="0"/>
                                          </p:val>
                                        </p:tav>
                                        <p:tav tm="100000">
                                          <p:val>
                                            <p:strVal val="#ppt_w"/>
                                          </p:val>
                                        </p:tav>
                                      </p:tavLst>
                                    </p:anim>
                                    <p:anim calcmode="lin" valueType="num">
                                      <p:cBhvr>
                                        <p:cTn id="8" dur="500" fill="hold"/>
                                        <p:tgtEl>
                                          <p:spTgt spid="83"/>
                                        </p:tgtEl>
                                        <p:attrNameLst>
                                          <p:attrName>ppt_h</p:attrName>
                                        </p:attrNameLst>
                                      </p:cBhvr>
                                      <p:tavLst>
                                        <p:tav tm="0">
                                          <p:val>
                                            <p:fltVal val="0"/>
                                          </p:val>
                                        </p:tav>
                                        <p:tav tm="100000">
                                          <p:val>
                                            <p:strVal val="#ppt_h"/>
                                          </p:val>
                                        </p:tav>
                                      </p:tavLst>
                                    </p:anim>
                                    <p:animEffect transition="in" filter="fade">
                                      <p:cBhvr>
                                        <p:cTn id="9" dur="500"/>
                                        <p:tgtEl>
                                          <p:spTgt spid="83"/>
                                        </p:tgtEl>
                                      </p:cBhvr>
                                    </p:animEffect>
                                  </p:childTnLst>
                                </p:cTn>
                              </p:par>
                              <p:par>
                                <p:cTn id="10" presetID="53" presetClass="entr" presetSubtype="16" fill="hold" nodeType="withEffect">
                                  <p:stCondLst>
                                    <p:cond delay="0"/>
                                  </p:stCondLst>
                                  <p:childTnLst>
                                    <p:set>
                                      <p:cBhvr>
                                        <p:cTn id="11" dur="1" fill="hold">
                                          <p:stCondLst>
                                            <p:cond delay="0"/>
                                          </p:stCondLst>
                                        </p:cTn>
                                        <p:tgtEl>
                                          <p:spTgt spid="82"/>
                                        </p:tgtEl>
                                        <p:attrNameLst>
                                          <p:attrName>style.visibility</p:attrName>
                                        </p:attrNameLst>
                                      </p:cBhvr>
                                      <p:to>
                                        <p:strVal val="visible"/>
                                      </p:to>
                                    </p:set>
                                    <p:anim calcmode="lin" valueType="num">
                                      <p:cBhvr>
                                        <p:cTn id="12" dur="500" fill="hold"/>
                                        <p:tgtEl>
                                          <p:spTgt spid="82"/>
                                        </p:tgtEl>
                                        <p:attrNameLst>
                                          <p:attrName>ppt_w</p:attrName>
                                        </p:attrNameLst>
                                      </p:cBhvr>
                                      <p:tavLst>
                                        <p:tav tm="0">
                                          <p:val>
                                            <p:fltVal val="0"/>
                                          </p:val>
                                        </p:tav>
                                        <p:tav tm="100000">
                                          <p:val>
                                            <p:strVal val="#ppt_w"/>
                                          </p:val>
                                        </p:tav>
                                      </p:tavLst>
                                    </p:anim>
                                    <p:anim calcmode="lin" valueType="num">
                                      <p:cBhvr>
                                        <p:cTn id="13" dur="500" fill="hold"/>
                                        <p:tgtEl>
                                          <p:spTgt spid="82"/>
                                        </p:tgtEl>
                                        <p:attrNameLst>
                                          <p:attrName>ppt_h</p:attrName>
                                        </p:attrNameLst>
                                      </p:cBhvr>
                                      <p:tavLst>
                                        <p:tav tm="0">
                                          <p:val>
                                            <p:fltVal val="0"/>
                                          </p:val>
                                        </p:tav>
                                        <p:tav tm="100000">
                                          <p:val>
                                            <p:strVal val="#ppt_h"/>
                                          </p:val>
                                        </p:tav>
                                      </p:tavLst>
                                    </p:anim>
                                    <p:animEffect transition="in" filter="fade">
                                      <p:cBhvr>
                                        <p:cTn id="14" dur="500"/>
                                        <p:tgtEl>
                                          <p:spTgt spid="82"/>
                                        </p:tgtEl>
                                      </p:cBhvr>
                                    </p:animEffect>
                                  </p:childTnLst>
                                </p:cTn>
                              </p:par>
                              <p:par>
                                <p:cTn id="15" presetID="53" presetClass="entr" presetSubtype="16" fill="hold" nodeType="withEffect">
                                  <p:stCondLst>
                                    <p:cond delay="0"/>
                                  </p:stCondLst>
                                  <p:childTnLst>
                                    <p:set>
                                      <p:cBhvr>
                                        <p:cTn id="16" dur="1" fill="hold">
                                          <p:stCondLst>
                                            <p:cond delay="0"/>
                                          </p:stCondLst>
                                        </p:cTn>
                                        <p:tgtEl>
                                          <p:spTgt spid="84"/>
                                        </p:tgtEl>
                                        <p:attrNameLst>
                                          <p:attrName>style.visibility</p:attrName>
                                        </p:attrNameLst>
                                      </p:cBhvr>
                                      <p:to>
                                        <p:strVal val="visible"/>
                                      </p:to>
                                    </p:set>
                                    <p:anim calcmode="lin" valueType="num">
                                      <p:cBhvr>
                                        <p:cTn id="17" dur="500" fill="hold"/>
                                        <p:tgtEl>
                                          <p:spTgt spid="84"/>
                                        </p:tgtEl>
                                        <p:attrNameLst>
                                          <p:attrName>ppt_w</p:attrName>
                                        </p:attrNameLst>
                                      </p:cBhvr>
                                      <p:tavLst>
                                        <p:tav tm="0">
                                          <p:val>
                                            <p:fltVal val="0"/>
                                          </p:val>
                                        </p:tav>
                                        <p:tav tm="100000">
                                          <p:val>
                                            <p:strVal val="#ppt_w"/>
                                          </p:val>
                                        </p:tav>
                                      </p:tavLst>
                                    </p:anim>
                                    <p:anim calcmode="lin" valueType="num">
                                      <p:cBhvr>
                                        <p:cTn id="18" dur="500" fill="hold"/>
                                        <p:tgtEl>
                                          <p:spTgt spid="84"/>
                                        </p:tgtEl>
                                        <p:attrNameLst>
                                          <p:attrName>ppt_h</p:attrName>
                                        </p:attrNameLst>
                                      </p:cBhvr>
                                      <p:tavLst>
                                        <p:tav tm="0">
                                          <p:val>
                                            <p:fltVal val="0"/>
                                          </p:val>
                                        </p:tav>
                                        <p:tav tm="100000">
                                          <p:val>
                                            <p:strVal val="#ppt_h"/>
                                          </p:val>
                                        </p:tav>
                                      </p:tavLst>
                                    </p:anim>
                                    <p:animEffect transition="in" filter="fade">
                                      <p:cBhvr>
                                        <p:cTn id="19" dur="500"/>
                                        <p:tgtEl>
                                          <p:spTgt spid="84"/>
                                        </p:tgtEl>
                                      </p:cBhvr>
                                    </p:animEffect>
                                  </p:childTnLst>
                                </p:cTn>
                              </p:par>
                            </p:childTnLst>
                          </p:cTn>
                        </p:par>
                        <p:par>
                          <p:cTn id="20" fill="hold">
                            <p:stCondLst>
                              <p:cond delay="500"/>
                            </p:stCondLst>
                            <p:childTnLst>
                              <p:par>
                                <p:cTn id="21" presetID="42" presetClass="entr" presetSubtype="0" fill="hold" grpId="0" nodeType="afterEffect">
                                  <p:stCondLst>
                                    <p:cond delay="0"/>
                                  </p:stCondLst>
                                  <p:childTnLst>
                                    <p:set>
                                      <p:cBhvr>
                                        <p:cTn id="22" dur="1" fill="hold">
                                          <p:stCondLst>
                                            <p:cond delay="0"/>
                                          </p:stCondLst>
                                        </p:cTn>
                                        <p:tgtEl>
                                          <p:spTgt spid="86"/>
                                        </p:tgtEl>
                                        <p:attrNameLst>
                                          <p:attrName>style.visibility</p:attrName>
                                        </p:attrNameLst>
                                      </p:cBhvr>
                                      <p:to>
                                        <p:strVal val="visible"/>
                                      </p:to>
                                    </p:set>
                                    <p:animEffect transition="in" filter="fade">
                                      <p:cBhvr>
                                        <p:cTn id="23" dur="1000"/>
                                        <p:tgtEl>
                                          <p:spTgt spid="86"/>
                                        </p:tgtEl>
                                      </p:cBhvr>
                                    </p:animEffect>
                                    <p:anim calcmode="lin" valueType="num">
                                      <p:cBhvr>
                                        <p:cTn id="24" dur="1000" fill="hold"/>
                                        <p:tgtEl>
                                          <p:spTgt spid="86"/>
                                        </p:tgtEl>
                                        <p:attrNameLst>
                                          <p:attrName>ppt_x</p:attrName>
                                        </p:attrNameLst>
                                      </p:cBhvr>
                                      <p:tavLst>
                                        <p:tav tm="0">
                                          <p:val>
                                            <p:strVal val="#ppt_x"/>
                                          </p:val>
                                        </p:tav>
                                        <p:tav tm="100000">
                                          <p:val>
                                            <p:strVal val="#ppt_x"/>
                                          </p:val>
                                        </p:tav>
                                      </p:tavLst>
                                    </p:anim>
                                    <p:anim calcmode="lin" valueType="num">
                                      <p:cBhvr>
                                        <p:cTn id="25" dur="1000" fill="hold"/>
                                        <p:tgtEl>
                                          <p:spTgt spid="86"/>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0"/>
                                  </p:stCondLst>
                                  <p:childTnLst>
                                    <p:set>
                                      <p:cBhvr>
                                        <p:cTn id="27" dur="1" fill="hold">
                                          <p:stCondLst>
                                            <p:cond delay="0"/>
                                          </p:stCondLst>
                                        </p:cTn>
                                        <p:tgtEl>
                                          <p:spTgt spid="87"/>
                                        </p:tgtEl>
                                        <p:attrNameLst>
                                          <p:attrName>style.visibility</p:attrName>
                                        </p:attrNameLst>
                                      </p:cBhvr>
                                      <p:to>
                                        <p:strVal val="visible"/>
                                      </p:to>
                                    </p:set>
                                    <p:animEffect transition="in" filter="fade">
                                      <p:cBhvr>
                                        <p:cTn id="28" dur="1000"/>
                                        <p:tgtEl>
                                          <p:spTgt spid="87"/>
                                        </p:tgtEl>
                                      </p:cBhvr>
                                    </p:animEffect>
                                    <p:anim calcmode="lin" valueType="num">
                                      <p:cBhvr>
                                        <p:cTn id="29" dur="1000" fill="hold"/>
                                        <p:tgtEl>
                                          <p:spTgt spid="87"/>
                                        </p:tgtEl>
                                        <p:attrNameLst>
                                          <p:attrName>ppt_x</p:attrName>
                                        </p:attrNameLst>
                                      </p:cBhvr>
                                      <p:tavLst>
                                        <p:tav tm="0">
                                          <p:val>
                                            <p:strVal val="#ppt_x"/>
                                          </p:val>
                                        </p:tav>
                                        <p:tav tm="100000">
                                          <p:val>
                                            <p:strVal val="#ppt_x"/>
                                          </p:val>
                                        </p:tav>
                                      </p:tavLst>
                                    </p:anim>
                                    <p:anim calcmode="lin" valueType="num">
                                      <p:cBhvr>
                                        <p:cTn id="30" dur="1000" fill="hold"/>
                                        <p:tgtEl>
                                          <p:spTgt spid="87"/>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88"/>
                                        </p:tgtEl>
                                        <p:attrNameLst>
                                          <p:attrName>style.visibility</p:attrName>
                                        </p:attrNameLst>
                                      </p:cBhvr>
                                      <p:to>
                                        <p:strVal val="visible"/>
                                      </p:to>
                                    </p:set>
                                    <p:animEffect transition="in" filter="fade">
                                      <p:cBhvr>
                                        <p:cTn id="33" dur="1000"/>
                                        <p:tgtEl>
                                          <p:spTgt spid="88"/>
                                        </p:tgtEl>
                                      </p:cBhvr>
                                    </p:animEffect>
                                    <p:anim calcmode="lin" valueType="num">
                                      <p:cBhvr>
                                        <p:cTn id="34" dur="1000" fill="hold"/>
                                        <p:tgtEl>
                                          <p:spTgt spid="88"/>
                                        </p:tgtEl>
                                        <p:attrNameLst>
                                          <p:attrName>ppt_x</p:attrName>
                                        </p:attrNameLst>
                                      </p:cBhvr>
                                      <p:tavLst>
                                        <p:tav tm="0">
                                          <p:val>
                                            <p:strVal val="#ppt_x"/>
                                          </p:val>
                                        </p:tav>
                                        <p:tav tm="100000">
                                          <p:val>
                                            <p:strVal val="#ppt_x"/>
                                          </p:val>
                                        </p:tav>
                                      </p:tavLst>
                                    </p:anim>
                                    <p:anim calcmode="lin" valueType="num">
                                      <p:cBhvr>
                                        <p:cTn id="35" dur="1000" fill="hold"/>
                                        <p:tgtEl>
                                          <p:spTgt spid="8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P spid="87" grpId="0"/>
      <p:bldP spid="88"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D695A36F-65DE-4BA0-B27D-38DF64854EAF}"/>
              </a:ext>
            </a:extLst>
          </p:cNvPr>
          <p:cNvGrpSpPr/>
          <p:nvPr/>
        </p:nvGrpSpPr>
        <p:grpSpPr>
          <a:xfrm>
            <a:off x="3613427" y="282265"/>
            <a:ext cx="4965147" cy="609273"/>
            <a:chOff x="3613427" y="282265"/>
            <a:chExt cx="4965147" cy="609273"/>
          </a:xfrm>
        </p:grpSpPr>
        <p:pic>
          <p:nvPicPr>
            <p:cNvPr id="3" name="图片 2">
              <a:extLst>
                <a:ext uri="{FF2B5EF4-FFF2-40B4-BE49-F238E27FC236}">
                  <a16:creationId xmlns="" xmlns:a16="http://schemas.microsoft.com/office/drawing/2014/main" id="{4312625C-EC29-4849-86F1-F33EAD8EA86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V="1">
              <a:off x="3737908" y="282265"/>
              <a:ext cx="4716185" cy="609273"/>
            </a:xfrm>
            <a:prstGeom prst="rect">
              <a:avLst/>
            </a:prstGeom>
          </p:spPr>
        </p:pic>
        <p:sp>
          <p:nvSpPr>
            <p:cNvPr id="4" name="文本框 3">
              <a:extLst>
                <a:ext uri="{FF2B5EF4-FFF2-40B4-BE49-F238E27FC236}">
                  <a16:creationId xmlns="" xmlns:a16="http://schemas.microsoft.com/office/drawing/2014/main" id="{E00C5390-4740-4143-A265-94D6739F671B}"/>
                </a:ext>
              </a:extLst>
            </p:cNvPr>
            <p:cNvSpPr txBox="1"/>
            <p:nvPr/>
          </p:nvSpPr>
          <p:spPr>
            <a:xfrm>
              <a:off x="3613427" y="356888"/>
              <a:ext cx="4965147" cy="523220"/>
            </a:xfrm>
            <a:prstGeom prst="rect">
              <a:avLst/>
            </a:prstGeom>
            <a:noFill/>
            <a:effectLst>
              <a:outerShdw blurRad="50800" dist="38100" dir="8100000" algn="tr" rotWithShape="0">
                <a:prstClr val="black">
                  <a:alpha val="40000"/>
                </a:prstClr>
              </a:outerShdw>
            </a:effectLst>
          </p:spPr>
          <p:txBody>
            <a:bodyPr wrap="square" rtlCol="0">
              <a:spAutoFit/>
            </a:bodyPr>
            <a:lstStyle/>
            <a:p>
              <a:pPr algn="ctr"/>
              <a:r>
                <a:rPr lang="zh-CN" altLang="en-US" sz="2800" b="1" dirty="0">
                  <a:solidFill>
                    <a:schemeClr val="bg1"/>
                  </a:solidFill>
                  <a:latin typeface="思源黑体 CN Bold" panose="020B0800000000000000" pitchFamily="34" charset="-122"/>
                  <a:ea typeface="思源黑体 CN Bold" panose="020B0800000000000000" pitchFamily="34" charset="-122"/>
                </a:rPr>
                <a:t>电子商务倒逼制造业升级</a:t>
              </a:r>
            </a:p>
          </p:txBody>
        </p:sp>
      </p:grpSp>
      <p:sp>
        <p:nvSpPr>
          <p:cNvPr id="5" name="箭头: 左 4">
            <a:extLst>
              <a:ext uri="{FF2B5EF4-FFF2-40B4-BE49-F238E27FC236}">
                <a16:creationId xmlns="" xmlns:a16="http://schemas.microsoft.com/office/drawing/2014/main" id="{6C3DE990-391C-495D-8EFA-06065E61FEDC}"/>
              </a:ext>
            </a:extLst>
          </p:cNvPr>
          <p:cNvSpPr/>
          <p:nvPr/>
        </p:nvSpPr>
        <p:spPr>
          <a:xfrm flipH="1">
            <a:off x="951356" y="1630510"/>
            <a:ext cx="4965146" cy="2434595"/>
          </a:xfrm>
          <a:prstGeom prst="leftArrow">
            <a:avLst>
              <a:gd name="adj1" fmla="val 50000"/>
              <a:gd name="adj2" fmla="val 53015"/>
            </a:avLst>
          </a:prstGeom>
          <a:gradFill flip="none" rotWithShape="1">
            <a:gsLst>
              <a:gs pos="0">
                <a:schemeClr val="accent3">
                  <a:alpha val="0"/>
                </a:schemeClr>
              </a:gs>
              <a:gs pos="100000">
                <a:schemeClr val="accent3">
                  <a:alpha val="50000"/>
                </a:schemeClr>
              </a:gs>
              <a:gs pos="47000">
                <a:schemeClr val="accent3">
                  <a:alpha val="2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6" name="箭头: 左 5">
            <a:extLst>
              <a:ext uri="{FF2B5EF4-FFF2-40B4-BE49-F238E27FC236}">
                <a16:creationId xmlns="" xmlns:a16="http://schemas.microsoft.com/office/drawing/2014/main" id="{E9214574-3C7E-478E-8FB3-F643C0BDBD28}"/>
              </a:ext>
            </a:extLst>
          </p:cNvPr>
          <p:cNvSpPr/>
          <p:nvPr/>
        </p:nvSpPr>
        <p:spPr>
          <a:xfrm>
            <a:off x="6275500" y="1630510"/>
            <a:ext cx="4965146" cy="2434595"/>
          </a:xfrm>
          <a:prstGeom prst="leftArrow">
            <a:avLst>
              <a:gd name="adj1" fmla="val 50000"/>
              <a:gd name="adj2" fmla="val 53015"/>
            </a:avLst>
          </a:prstGeom>
          <a:gradFill flip="none" rotWithShape="1">
            <a:gsLst>
              <a:gs pos="0">
                <a:schemeClr val="accent3">
                  <a:alpha val="0"/>
                </a:schemeClr>
              </a:gs>
              <a:gs pos="100000">
                <a:schemeClr val="accent3">
                  <a:alpha val="50000"/>
                </a:schemeClr>
              </a:gs>
              <a:gs pos="47000">
                <a:schemeClr val="accent3">
                  <a:alpha val="2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7" name="矩形 6">
            <a:extLst>
              <a:ext uri="{FF2B5EF4-FFF2-40B4-BE49-F238E27FC236}">
                <a16:creationId xmlns="" xmlns:a16="http://schemas.microsoft.com/office/drawing/2014/main" id="{38645BC0-EDE7-4A43-B307-D260565969E7}"/>
              </a:ext>
            </a:extLst>
          </p:cNvPr>
          <p:cNvSpPr/>
          <p:nvPr/>
        </p:nvSpPr>
        <p:spPr>
          <a:xfrm>
            <a:off x="1435759" y="2524641"/>
            <a:ext cx="4355335" cy="646331"/>
          </a:xfrm>
          <a:prstGeom prst="rect">
            <a:avLst/>
          </a:prstGeom>
        </p:spPr>
        <p:txBody>
          <a:bodyPr wrap="square">
            <a:spAutoFit/>
          </a:bodyPr>
          <a:lstStyle/>
          <a:p>
            <a:pPr>
              <a:buFont typeface="Arial" panose="020B0604020202020204" pitchFamily="34" charset="0"/>
              <a:buNone/>
            </a:pPr>
            <a:r>
              <a:rPr lang="zh-CN" altLang="en-US" b="1" dirty="0">
                <a:solidFill>
                  <a:srgbClr val="FFFFFF"/>
                </a:solidFill>
                <a:latin typeface="+mn-ea"/>
                <a:sym typeface="微软雅黑" panose="020B0503020204020204" pitchFamily="34" charset="-122"/>
              </a:rPr>
              <a:t>以淘宝为例：</a:t>
            </a:r>
            <a:endParaRPr lang="en-US" altLang="zh-CN" b="1" dirty="0">
              <a:solidFill>
                <a:srgbClr val="FFFFFF"/>
              </a:solidFill>
              <a:latin typeface="+mn-ea"/>
              <a:sym typeface="微软雅黑" panose="020B0503020204020204" pitchFamily="34" charset="-122"/>
            </a:endParaRPr>
          </a:p>
          <a:p>
            <a:pPr>
              <a:buFont typeface="Arial" panose="020B0604020202020204" pitchFamily="34" charset="0"/>
              <a:buNone/>
            </a:pPr>
            <a:r>
              <a:rPr lang="zh-CN" altLang="en-US" b="1" dirty="0">
                <a:solidFill>
                  <a:srgbClr val="FFFFFF"/>
                </a:solidFill>
                <a:latin typeface="+mn-ea"/>
                <a:sym typeface="微软雅黑" panose="020B0503020204020204" pitchFamily="34" charset="-122"/>
              </a:rPr>
              <a:t>多品 种、小批量、快翻 新成为趋势</a:t>
            </a:r>
            <a:endParaRPr lang="zh-CN" altLang="en-US" b="1" dirty="0">
              <a:solidFill>
                <a:srgbClr val="000000"/>
              </a:solidFill>
              <a:latin typeface="+mn-ea"/>
              <a:sym typeface="微软雅黑" panose="020B0503020204020204" pitchFamily="34" charset="-122"/>
            </a:endParaRPr>
          </a:p>
        </p:txBody>
      </p:sp>
      <p:sp>
        <p:nvSpPr>
          <p:cNvPr id="8" name="矩形 7">
            <a:extLst>
              <a:ext uri="{FF2B5EF4-FFF2-40B4-BE49-F238E27FC236}">
                <a16:creationId xmlns="" xmlns:a16="http://schemas.microsoft.com/office/drawing/2014/main" id="{9C1A1EA8-9C66-433C-8ED5-7033020DA1E2}"/>
              </a:ext>
            </a:extLst>
          </p:cNvPr>
          <p:cNvSpPr/>
          <p:nvPr/>
        </p:nvSpPr>
        <p:spPr>
          <a:xfrm>
            <a:off x="6977243" y="2524641"/>
            <a:ext cx="4355335" cy="646331"/>
          </a:xfrm>
          <a:prstGeom prst="rect">
            <a:avLst/>
          </a:prstGeom>
        </p:spPr>
        <p:txBody>
          <a:bodyPr wrap="square">
            <a:spAutoFit/>
          </a:bodyPr>
          <a:lstStyle/>
          <a:p>
            <a:pPr>
              <a:buFont typeface="Arial" panose="020B0604020202020204" pitchFamily="34" charset="0"/>
              <a:buNone/>
            </a:pPr>
            <a:r>
              <a:rPr lang="zh-CN" altLang="en-US" b="1" dirty="0">
                <a:solidFill>
                  <a:srgbClr val="FFFFFF"/>
                </a:solidFill>
                <a:latin typeface="+mn-ea"/>
                <a:sym typeface="微软雅黑" panose="020B0503020204020204" pitchFamily="34" charset="-122"/>
              </a:rPr>
              <a:t>大部分企业生产端 的设备、工艺、流 程、制度、理念， 都为大生产而准备</a:t>
            </a:r>
          </a:p>
        </p:txBody>
      </p:sp>
      <p:sp>
        <p:nvSpPr>
          <p:cNvPr id="12" name="矩形 11">
            <a:extLst>
              <a:ext uri="{FF2B5EF4-FFF2-40B4-BE49-F238E27FC236}">
                <a16:creationId xmlns="" xmlns:a16="http://schemas.microsoft.com/office/drawing/2014/main" id="{E39CCBB6-3C85-4B7F-A4F0-CDD21650F09D}"/>
              </a:ext>
            </a:extLst>
          </p:cNvPr>
          <p:cNvSpPr/>
          <p:nvPr/>
        </p:nvSpPr>
        <p:spPr>
          <a:xfrm>
            <a:off x="1335087" y="4340646"/>
            <a:ext cx="9860097" cy="1432193"/>
          </a:xfrm>
          <a:prstGeom prst="rect">
            <a:avLst/>
          </a:prstGeom>
          <a:gradFill>
            <a:gsLst>
              <a:gs pos="47800">
                <a:srgbClr val="2EBFF5">
                  <a:alpha val="42000"/>
                </a:srgbClr>
              </a:gs>
              <a:gs pos="100000">
                <a:schemeClr val="accent3">
                  <a:alpha val="0"/>
                </a:schemeClr>
              </a:gs>
              <a:gs pos="0">
                <a:schemeClr val="accent3">
                  <a:lumMod val="60000"/>
                  <a:lumOff val="40000"/>
                  <a:alpha val="0"/>
                </a:scheme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a:extLst>
              <a:ext uri="{FF2B5EF4-FFF2-40B4-BE49-F238E27FC236}">
                <a16:creationId xmlns="" xmlns:a16="http://schemas.microsoft.com/office/drawing/2014/main" id="{0F40AD6A-4796-40B0-A16A-6E5936F643F3}"/>
              </a:ext>
            </a:extLst>
          </p:cNvPr>
          <p:cNvSpPr/>
          <p:nvPr/>
        </p:nvSpPr>
        <p:spPr>
          <a:xfrm>
            <a:off x="1849916" y="4433385"/>
            <a:ext cx="8492168" cy="1172180"/>
          </a:xfrm>
          <a:prstGeom prst="rect">
            <a:avLst/>
          </a:prstGeom>
        </p:spPr>
        <p:txBody>
          <a:bodyPr wrap="square">
            <a:spAutoFit/>
          </a:bodyPr>
          <a:lstStyle/>
          <a:p>
            <a:pPr>
              <a:lnSpc>
                <a:spcPct val="150000"/>
              </a:lnSpc>
              <a:buFont typeface="Arial" panose="020B0604020202020204" pitchFamily="34" charset="0"/>
              <a:buNone/>
            </a:pPr>
            <a:r>
              <a:rPr lang="zh-CN" altLang="en-US" sz="1200" dirty="0">
                <a:solidFill>
                  <a:schemeClr val="bg1"/>
                </a:solidFill>
                <a:latin typeface="+mn-ea"/>
                <a:sym typeface="宋体" panose="02010600030101010101" pitchFamily="2" charset="-122"/>
              </a:rPr>
              <a:t>酷绅总经理黄岳南：个性化定制将给企业带来很多挑战：“品质保障难：每件产品的数 据更多</a:t>
            </a:r>
            <a:r>
              <a:rPr lang="en-US" altLang="zh-CN" sz="1200" dirty="0">
                <a:solidFill>
                  <a:schemeClr val="bg1"/>
                </a:solidFill>
                <a:latin typeface="+mn-ea"/>
                <a:sym typeface="微软雅黑" panose="020B0503020204020204" pitchFamily="34" charset="-122"/>
              </a:rPr>
              <a:t>……</a:t>
            </a:r>
            <a:r>
              <a:rPr lang="zh-CN" altLang="en-US" sz="1200" dirty="0">
                <a:solidFill>
                  <a:schemeClr val="bg1"/>
                </a:solidFill>
                <a:latin typeface="+mn-ea"/>
                <a:sym typeface="宋体" panose="02010600030101010101" pitchFamily="2" charset="-122"/>
              </a:rPr>
              <a:t>疏忽一个细节就会导致品质偏差，同时对工人的要求更高</a:t>
            </a:r>
            <a:r>
              <a:rPr lang="en-US" altLang="zh-CN" sz="1200" dirty="0">
                <a:solidFill>
                  <a:schemeClr val="bg1"/>
                </a:solidFill>
                <a:latin typeface="+mn-ea"/>
                <a:sym typeface="微软雅黑" panose="020B0503020204020204" pitchFamily="34" charset="-122"/>
              </a:rPr>
              <a:t>……</a:t>
            </a:r>
            <a:r>
              <a:rPr lang="zh-CN" altLang="en-US" sz="1200" dirty="0">
                <a:solidFill>
                  <a:schemeClr val="bg1"/>
                </a:solidFill>
                <a:latin typeface="+mn-ea"/>
                <a:sym typeface="宋体" panose="02010600030101010101" pitchFamily="2" charset="-122"/>
              </a:rPr>
              <a:t>会操作多种机 器</a:t>
            </a:r>
            <a:r>
              <a:rPr lang="en-US" altLang="zh-CN" sz="1200" dirty="0">
                <a:solidFill>
                  <a:schemeClr val="bg1"/>
                </a:solidFill>
                <a:latin typeface="+mn-ea"/>
                <a:sym typeface="微软雅黑" panose="020B0503020204020204" pitchFamily="34" charset="-122"/>
              </a:rPr>
              <a:t>……</a:t>
            </a:r>
            <a:r>
              <a:rPr lang="zh-CN" altLang="en-US" sz="1200" dirty="0">
                <a:solidFill>
                  <a:schemeClr val="bg1"/>
                </a:solidFill>
                <a:latin typeface="+mn-ea"/>
                <a:sym typeface="宋体" panose="02010600030101010101" pitchFamily="2" charset="-122"/>
              </a:rPr>
              <a:t>不再是单一工种。工期控制难：客户从网络下单相对更零散、无计划性，给供应 链备货、工期节奏安排带来新挑战。成本控制难：个性化定制要求面料品种多，但单批 的量不多，很难形成面料采购规模化效益，导致成本攀升。”</a:t>
            </a:r>
          </a:p>
        </p:txBody>
      </p:sp>
    </p:spTree>
    <p:extLst>
      <p:ext uri="{BB962C8B-B14F-4D97-AF65-F5344CB8AC3E}">
        <p14:creationId xmlns:p14="http://schemas.microsoft.com/office/powerpoint/2010/main" val="3455444618"/>
      </p:ext>
    </p:extLst>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4"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ppt_x"/>
                                          </p:val>
                                        </p:tav>
                                        <p:tav tm="100000">
                                          <p:val>
                                            <p:strVal val="#ppt_x"/>
                                          </p:val>
                                        </p:tav>
                                      </p:tavLst>
                                    </p:anim>
                                    <p:anim calcmode="lin" valueType="num">
                                      <p:cBhvr additive="base">
                                        <p:cTn id="17" dur="500" fill="hold"/>
                                        <p:tgtEl>
                                          <p:spTgt spid="7"/>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fill="hold"/>
                                        <p:tgtEl>
                                          <p:spTgt spid="8"/>
                                        </p:tgtEl>
                                        <p:attrNameLst>
                                          <p:attrName>ppt_x</p:attrName>
                                        </p:attrNameLst>
                                      </p:cBhvr>
                                      <p:tavLst>
                                        <p:tav tm="0">
                                          <p:val>
                                            <p:strVal val="#ppt_x"/>
                                          </p:val>
                                        </p:tav>
                                        <p:tav tm="100000">
                                          <p:val>
                                            <p:strVal val="#ppt_x"/>
                                          </p:val>
                                        </p:tav>
                                      </p:tavLst>
                                    </p:anim>
                                    <p:anim calcmode="lin" valueType="num">
                                      <p:cBhvr additive="base">
                                        <p:cTn id="21" dur="500" fill="hold"/>
                                        <p:tgtEl>
                                          <p:spTgt spid="8"/>
                                        </p:tgtEl>
                                        <p:attrNameLst>
                                          <p:attrName>ppt_y</p:attrName>
                                        </p:attrNameLst>
                                      </p:cBhvr>
                                      <p:tavLst>
                                        <p:tav tm="0">
                                          <p:val>
                                            <p:strVal val="1+#ppt_h/2"/>
                                          </p:val>
                                        </p:tav>
                                        <p:tav tm="100000">
                                          <p:val>
                                            <p:strVal val="#ppt_y"/>
                                          </p:val>
                                        </p:tav>
                                      </p:tavLst>
                                    </p:anim>
                                  </p:childTnLst>
                                </p:cTn>
                              </p:par>
                            </p:childTnLst>
                          </p:cTn>
                        </p:par>
                        <p:par>
                          <p:cTn id="22" fill="hold">
                            <p:stCondLst>
                              <p:cond delay="1000"/>
                            </p:stCondLst>
                            <p:childTnLst>
                              <p:par>
                                <p:cTn id="23" presetID="2" presetClass="entr" presetSubtype="4" fill="hold" grpId="0" nodeType="after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par>
                                <p:cTn id="27" presetID="22" presetClass="entr" presetSubtype="1"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up)">
                                      <p:cBhvr>
                                        <p:cTn id="2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8" grpId="0"/>
      <p:bldP spid="12" grpId="0" animBg="1"/>
      <p:bldP spid="13"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D695A36F-65DE-4BA0-B27D-38DF64854EAF}"/>
              </a:ext>
            </a:extLst>
          </p:cNvPr>
          <p:cNvGrpSpPr/>
          <p:nvPr/>
        </p:nvGrpSpPr>
        <p:grpSpPr>
          <a:xfrm>
            <a:off x="3613427" y="282265"/>
            <a:ext cx="4965147" cy="609273"/>
            <a:chOff x="3613427" y="282265"/>
            <a:chExt cx="4965147" cy="609273"/>
          </a:xfrm>
        </p:grpSpPr>
        <p:pic>
          <p:nvPicPr>
            <p:cNvPr id="3" name="图片 2">
              <a:extLst>
                <a:ext uri="{FF2B5EF4-FFF2-40B4-BE49-F238E27FC236}">
                  <a16:creationId xmlns="" xmlns:a16="http://schemas.microsoft.com/office/drawing/2014/main" id="{4312625C-EC29-4849-86F1-F33EAD8EA86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V="1">
              <a:off x="3737908" y="282265"/>
              <a:ext cx="4716185" cy="609273"/>
            </a:xfrm>
            <a:prstGeom prst="rect">
              <a:avLst/>
            </a:prstGeom>
          </p:spPr>
        </p:pic>
        <p:sp>
          <p:nvSpPr>
            <p:cNvPr id="4" name="文本框 3">
              <a:extLst>
                <a:ext uri="{FF2B5EF4-FFF2-40B4-BE49-F238E27FC236}">
                  <a16:creationId xmlns="" xmlns:a16="http://schemas.microsoft.com/office/drawing/2014/main" id="{E00C5390-4740-4143-A265-94D6739F671B}"/>
                </a:ext>
              </a:extLst>
            </p:cNvPr>
            <p:cNvSpPr txBox="1"/>
            <p:nvPr/>
          </p:nvSpPr>
          <p:spPr>
            <a:xfrm>
              <a:off x="3613427" y="356888"/>
              <a:ext cx="4965147" cy="523220"/>
            </a:xfrm>
            <a:prstGeom prst="rect">
              <a:avLst/>
            </a:prstGeom>
            <a:noFill/>
            <a:effectLst>
              <a:outerShdw blurRad="50800" dist="38100" dir="8100000" algn="tr" rotWithShape="0">
                <a:prstClr val="black">
                  <a:alpha val="40000"/>
                </a:prstClr>
              </a:outerShdw>
            </a:effectLst>
          </p:spPr>
          <p:txBody>
            <a:bodyPr wrap="square" rtlCol="0">
              <a:spAutoFit/>
            </a:bodyPr>
            <a:lstStyle/>
            <a:p>
              <a:pPr algn="ctr"/>
              <a:r>
                <a:rPr lang="zh-CN" altLang="en-US" sz="2800" b="1" dirty="0">
                  <a:solidFill>
                    <a:schemeClr val="bg1"/>
                  </a:solidFill>
                  <a:latin typeface="思源黑体 CN Bold" panose="020B0800000000000000" pitchFamily="34" charset="-122"/>
                  <a:ea typeface="思源黑体 CN Bold" panose="020B0800000000000000" pitchFamily="34" charset="-122"/>
                </a:rPr>
                <a:t>互联网＋制造业</a:t>
              </a:r>
            </a:p>
          </p:txBody>
        </p:sp>
      </p:grpSp>
      <p:grpSp>
        <p:nvGrpSpPr>
          <p:cNvPr id="39" name="组合 38">
            <a:extLst>
              <a:ext uri="{FF2B5EF4-FFF2-40B4-BE49-F238E27FC236}">
                <a16:creationId xmlns="" xmlns:a16="http://schemas.microsoft.com/office/drawing/2014/main" id="{D7507F39-364D-4253-99B8-F1FC6109F763}"/>
              </a:ext>
            </a:extLst>
          </p:cNvPr>
          <p:cNvGrpSpPr/>
          <p:nvPr/>
        </p:nvGrpSpPr>
        <p:grpSpPr>
          <a:xfrm>
            <a:off x="1455885" y="1958001"/>
            <a:ext cx="2252474" cy="1361298"/>
            <a:chOff x="982898" y="1958001"/>
            <a:chExt cx="2252474" cy="1361298"/>
          </a:xfrm>
        </p:grpSpPr>
        <p:sp>
          <p:nvSpPr>
            <p:cNvPr id="6" name="矩形 5">
              <a:extLst>
                <a:ext uri="{FF2B5EF4-FFF2-40B4-BE49-F238E27FC236}">
                  <a16:creationId xmlns="" xmlns:a16="http://schemas.microsoft.com/office/drawing/2014/main" id="{082CE20E-9829-4D9B-A6A3-FFD6C4B4349E}"/>
                </a:ext>
              </a:extLst>
            </p:cNvPr>
            <p:cNvSpPr/>
            <p:nvPr/>
          </p:nvSpPr>
          <p:spPr>
            <a:xfrm>
              <a:off x="1072831" y="2089070"/>
              <a:ext cx="2123786" cy="461665"/>
            </a:xfrm>
            <a:prstGeom prst="rect">
              <a:avLst/>
            </a:prstGeom>
          </p:spPr>
          <p:txBody>
            <a:bodyPr wrap="square">
              <a:spAutoFit/>
            </a:bodyPr>
            <a:lstStyle/>
            <a:p>
              <a:pPr algn="ctr"/>
              <a:r>
                <a:rPr lang="zh-CN" altLang="zh-CN" sz="2400" dirty="0">
                  <a:solidFill>
                    <a:schemeClr val="accent3"/>
                  </a:solidFill>
                  <a:latin typeface="思源黑体 CN Bold" panose="020B0800000000000000" pitchFamily="34" charset="-122"/>
                  <a:ea typeface="思源黑体 CN Bold" panose="020B0800000000000000" pitchFamily="34" charset="-122"/>
                  <a:sym typeface="微软雅黑" panose="020B0503020204020204" pitchFamily="34" charset="-122"/>
                </a:rPr>
                <a:t>生产模式改变</a:t>
              </a:r>
              <a:endParaRPr lang="zh-CN" altLang="en-US" sz="2400" dirty="0">
                <a:solidFill>
                  <a:schemeClr val="accent3"/>
                </a:solidFill>
                <a:latin typeface="思源黑体 CN Bold" panose="020B0800000000000000" pitchFamily="34" charset="-122"/>
                <a:ea typeface="思源黑体 CN Bold" panose="020B0800000000000000" pitchFamily="34" charset="-122"/>
              </a:endParaRPr>
            </a:p>
          </p:txBody>
        </p:sp>
        <p:sp>
          <p:nvSpPr>
            <p:cNvPr id="22" name="矩形 21">
              <a:extLst>
                <a:ext uri="{FF2B5EF4-FFF2-40B4-BE49-F238E27FC236}">
                  <a16:creationId xmlns="" xmlns:a16="http://schemas.microsoft.com/office/drawing/2014/main" id="{58F9779A-8823-45D6-925F-68F5D840B40A}"/>
                </a:ext>
              </a:extLst>
            </p:cNvPr>
            <p:cNvSpPr/>
            <p:nvPr/>
          </p:nvSpPr>
          <p:spPr>
            <a:xfrm>
              <a:off x="1190531" y="2567562"/>
              <a:ext cx="2042661" cy="600164"/>
            </a:xfrm>
            <a:prstGeom prst="rect">
              <a:avLst/>
            </a:prstGeom>
          </p:spPr>
          <p:txBody>
            <a:bodyPr wrap="square">
              <a:spAutoFit/>
            </a:bodyPr>
            <a:lstStyle/>
            <a:p>
              <a:pPr marL="171450" indent="-171450">
                <a:buFont typeface="Arial" panose="020B0604020202020204" pitchFamily="34" charset="0"/>
                <a:buChar char="•"/>
              </a:pPr>
              <a:r>
                <a:rPr lang="zh-CN" altLang="en-US" sz="1100" dirty="0">
                  <a:solidFill>
                    <a:schemeClr val="bg1"/>
                  </a:solidFill>
                  <a:latin typeface="+mn-ea"/>
                </a:rPr>
                <a:t>传统：大批量，低成本；</a:t>
              </a:r>
              <a:endParaRPr lang="en-US" altLang="zh-CN" sz="1100" dirty="0">
                <a:solidFill>
                  <a:schemeClr val="bg1"/>
                </a:solidFill>
                <a:latin typeface="+mn-ea"/>
              </a:endParaRPr>
            </a:p>
            <a:p>
              <a:pPr marL="171450" indent="-171450">
                <a:buFont typeface="Arial" panose="020B0604020202020204" pitchFamily="34" charset="0"/>
                <a:buChar char="•"/>
              </a:pPr>
              <a:r>
                <a:rPr lang="zh-CN" altLang="en-US" sz="1100" dirty="0">
                  <a:solidFill>
                    <a:schemeClr val="bg1"/>
                  </a:solidFill>
                  <a:latin typeface="+mn-ea"/>
                </a:rPr>
                <a:t>电子商务：小批量、多品种、快速反应</a:t>
              </a:r>
            </a:p>
          </p:txBody>
        </p:sp>
        <p:grpSp>
          <p:nvGrpSpPr>
            <p:cNvPr id="29" name="组合 28">
              <a:extLst>
                <a:ext uri="{FF2B5EF4-FFF2-40B4-BE49-F238E27FC236}">
                  <a16:creationId xmlns="" xmlns:a16="http://schemas.microsoft.com/office/drawing/2014/main" id="{58D0FF71-86C3-4758-9270-6F8392846B42}"/>
                </a:ext>
              </a:extLst>
            </p:cNvPr>
            <p:cNvGrpSpPr/>
            <p:nvPr/>
          </p:nvGrpSpPr>
          <p:grpSpPr>
            <a:xfrm rot="10800000" flipH="1">
              <a:off x="982898" y="1958001"/>
              <a:ext cx="2252474" cy="1361298"/>
              <a:chOff x="-442191" y="951943"/>
              <a:chExt cx="13076383" cy="6078698"/>
            </a:xfrm>
          </p:grpSpPr>
          <p:grpSp>
            <p:nvGrpSpPr>
              <p:cNvPr id="30" name="组合 29">
                <a:extLst>
                  <a:ext uri="{FF2B5EF4-FFF2-40B4-BE49-F238E27FC236}">
                    <a16:creationId xmlns="" xmlns:a16="http://schemas.microsoft.com/office/drawing/2014/main" id="{A540040C-217B-4D8C-9387-63F6C041D247}"/>
                  </a:ext>
                </a:extLst>
              </p:cNvPr>
              <p:cNvGrpSpPr/>
              <p:nvPr/>
            </p:nvGrpSpPr>
            <p:grpSpPr>
              <a:xfrm>
                <a:off x="-442191" y="951943"/>
                <a:ext cx="13076383" cy="6078698"/>
                <a:chOff x="-442191" y="951943"/>
                <a:chExt cx="13076383" cy="6078698"/>
              </a:xfrm>
            </p:grpSpPr>
            <p:sp>
              <p:nvSpPr>
                <p:cNvPr id="34" name="任意多边形 5">
                  <a:extLst>
                    <a:ext uri="{FF2B5EF4-FFF2-40B4-BE49-F238E27FC236}">
                      <a16:creationId xmlns="" xmlns:a16="http://schemas.microsoft.com/office/drawing/2014/main" id="{500D1E42-8E36-4DB7-B44E-67738A406879}"/>
                    </a:ext>
                  </a:extLst>
                </p:cNvPr>
                <p:cNvSpPr/>
                <p:nvPr/>
              </p:nvSpPr>
              <p:spPr>
                <a:xfrm>
                  <a:off x="-442191" y="951943"/>
                  <a:ext cx="13076383" cy="6078698"/>
                </a:xfrm>
                <a:custGeom>
                  <a:avLst/>
                  <a:gdLst>
                    <a:gd name="connsiteX0" fmla="*/ 7831355 w 10491473"/>
                    <a:gd name="connsiteY0" fmla="*/ 0 h 4877076"/>
                    <a:gd name="connsiteX1" fmla="*/ 9266735 w 10491473"/>
                    <a:gd name="connsiteY1" fmla="*/ 0 h 4877076"/>
                    <a:gd name="connsiteX2" fmla="*/ 9506378 w 10491473"/>
                    <a:gd name="connsiteY2" fmla="*/ 273194 h 4877076"/>
                    <a:gd name="connsiteX3" fmla="*/ 9724144 w 10491473"/>
                    <a:gd name="connsiteY3" fmla="*/ 273194 h 4877076"/>
                    <a:gd name="connsiteX4" fmla="*/ 10491473 w 10491473"/>
                    <a:gd name="connsiteY4" fmla="*/ 1040523 h 4877076"/>
                    <a:gd name="connsiteX5" fmla="*/ 10491473 w 10491473"/>
                    <a:gd name="connsiteY5" fmla="*/ 4877076 h 4877076"/>
                    <a:gd name="connsiteX6" fmla="*/ 10083708 w 10491473"/>
                    <a:gd name="connsiteY6" fmla="*/ 4877076 h 4877076"/>
                    <a:gd name="connsiteX7" fmla="*/ 9976858 w 10491473"/>
                    <a:gd name="connsiteY7" fmla="*/ 4718650 h 4877076"/>
                    <a:gd name="connsiteX8" fmla="*/ 9017366 w 10491473"/>
                    <a:gd name="connsiteY8" fmla="*/ 4718650 h 4877076"/>
                    <a:gd name="connsiteX9" fmla="*/ 8910516 w 10491473"/>
                    <a:gd name="connsiteY9" fmla="*/ 4877076 h 4877076"/>
                    <a:gd name="connsiteX10" fmla="*/ 767329 w 10491473"/>
                    <a:gd name="connsiteY10" fmla="*/ 4877076 h 4877076"/>
                    <a:gd name="connsiteX11" fmla="*/ 0 w 10491473"/>
                    <a:gd name="connsiteY11" fmla="*/ 4109747 h 4877076"/>
                    <a:gd name="connsiteX12" fmla="*/ 0 w 10491473"/>
                    <a:gd name="connsiteY12" fmla="*/ 3233529 h 4877076"/>
                    <a:gd name="connsiteX13" fmla="*/ 177598 w 10491473"/>
                    <a:gd name="connsiteY13" fmla="*/ 3068263 h 4877076"/>
                    <a:gd name="connsiteX14" fmla="*/ 177598 w 10491473"/>
                    <a:gd name="connsiteY14" fmla="*/ 2401062 h 4877076"/>
                    <a:gd name="connsiteX15" fmla="*/ 0 w 10491473"/>
                    <a:gd name="connsiteY15" fmla="*/ 2235796 h 4877076"/>
                    <a:gd name="connsiteX16" fmla="*/ 0 w 10491473"/>
                    <a:gd name="connsiteY16" fmla="*/ 273194 h 4877076"/>
                    <a:gd name="connsiteX17" fmla="*/ 433369 w 10491473"/>
                    <a:gd name="connsiteY17" fmla="*/ 273194 h 4877076"/>
                    <a:gd name="connsiteX18" fmla="*/ 673292 w 10491473"/>
                    <a:gd name="connsiteY18" fmla="*/ 1376 h 4877076"/>
                    <a:gd name="connsiteX19" fmla="*/ 2113993 w 10491473"/>
                    <a:gd name="connsiteY19" fmla="*/ 1376 h 4877076"/>
                    <a:gd name="connsiteX20" fmla="*/ 2353916 w 10491473"/>
                    <a:gd name="connsiteY20" fmla="*/ 273194 h 4877076"/>
                    <a:gd name="connsiteX21" fmla="*/ 7591712 w 10491473"/>
                    <a:gd name="connsiteY21" fmla="*/ 273194 h 4877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491473" h="4877076">
                      <a:moveTo>
                        <a:pt x="7831355" y="0"/>
                      </a:moveTo>
                      <a:lnTo>
                        <a:pt x="9266735" y="0"/>
                      </a:lnTo>
                      <a:lnTo>
                        <a:pt x="9506378" y="273194"/>
                      </a:lnTo>
                      <a:lnTo>
                        <a:pt x="9724144" y="273194"/>
                      </a:lnTo>
                      <a:lnTo>
                        <a:pt x="10491473" y="1040523"/>
                      </a:lnTo>
                      <a:lnTo>
                        <a:pt x="10491473" y="4877076"/>
                      </a:lnTo>
                      <a:lnTo>
                        <a:pt x="10083708" y="4877076"/>
                      </a:lnTo>
                      <a:lnTo>
                        <a:pt x="9976858" y="4718650"/>
                      </a:lnTo>
                      <a:lnTo>
                        <a:pt x="9017366" y="4718650"/>
                      </a:lnTo>
                      <a:lnTo>
                        <a:pt x="8910516" y="4877076"/>
                      </a:lnTo>
                      <a:lnTo>
                        <a:pt x="767329" y="4877076"/>
                      </a:lnTo>
                      <a:lnTo>
                        <a:pt x="0" y="4109747"/>
                      </a:lnTo>
                      <a:lnTo>
                        <a:pt x="0" y="3233529"/>
                      </a:lnTo>
                      <a:lnTo>
                        <a:pt x="177598" y="3068263"/>
                      </a:lnTo>
                      <a:lnTo>
                        <a:pt x="177598" y="2401062"/>
                      </a:lnTo>
                      <a:lnTo>
                        <a:pt x="0" y="2235796"/>
                      </a:lnTo>
                      <a:lnTo>
                        <a:pt x="0" y="273194"/>
                      </a:lnTo>
                      <a:lnTo>
                        <a:pt x="433369" y="273194"/>
                      </a:lnTo>
                      <a:lnTo>
                        <a:pt x="673292" y="1376"/>
                      </a:lnTo>
                      <a:lnTo>
                        <a:pt x="2113993" y="1376"/>
                      </a:lnTo>
                      <a:lnTo>
                        <a:pt x="2353916" y="273194"/>
                      </a:lnTo>
                      <a:lnTo>
                        <a:pt x="7591712" y="273194"/>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grpSp>
              <p:nvGrpSpPr>
                <p:cNvPr id="35" name="组合 34">
                  <a:extLst>
                    <a:ext uri="{FF2B5EF4-FFF2-40B4-BE49-F238E27FC236}">
                      <a16:creationId xmlns="" xmlns:a16="http://schemas.microsoft.com/office/drawing/2014/main" id="{81600DCF-B0AC-4C30-AC4F-AEA0B5DD1E87}"/>
                    </a:ext>
                  </a:extLst>
                </p:cNvPr>
                <p:cNvGrpSpPr/>
                <p:nvPr/>
              </p:nvGrpSpPr>
              <p:grpSpPr>
                <a:xfrm flipH="1">
                  <a:off x="8703444" y="1553441"/>
                  <a:ext cx="1573211" cy="303301"/>
                  <a:chOff x="8522049" y="1552754"/>
                  <a:chExt cx="1547284" cy="303301"/>
                </a:xfrm>
              </p:grpSpPr>
              <p:sp>
                <p:nvSpPr>
                  <p:cNvPr id="36" name="平行四边形 35">
                    <a:extLst>
                      <a:ext uri="{FF2B5EF4-FFF2-40B4-BE49-F238E27FC236}">
                        <a16:creationId xmlns="" xmlns:a16="http://schemas.microsoft.com/office/drawing/2014/main" id="{E55B11EC-CEF1-4A5A-BB59-3BE386B5132D}"/>
                      </a:ext>
                    </a:extLst>
                  </p:cNvPr>
                  <p:cNvSpPr/>
                  <p:nvPr/>
                </p:nvSpPr>
                <p:spPr>
                  <a:xfrm>
                    <a:off x="9478425" y="1552754"/>
                    <a:ext cx="590908" cy="303301"/>
                  </a:xfrm>
                  <a:prstGeom prst="parallelogram">
                    <a:avLst>
                      <a:gd name="adj" fmla="val 87809"/>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6AE7FF"/>
                      </a:solidFill>
                    </a:endParaRPr>
                  </a:p>
                </p:txBody>
              </p:sp>
              <p:sp>
                <p:nvSpPr>
                  <p:cNvPr id="37" name="平行四边形 36">
                    <a:extLst>
                      <a:ext uri="{FF2B5EF4-FFF2-40B4-BE49-F238E27FC236}">
                        <a16:creationId xmlns="" xmlns:a16="http://schemas.microsoft.com/office/drawing/2014/main" id="{3DBAAB1D-F8BD-4398-8539-EF0D718A80D8}"/>
                      </a:ext>
                    </a:extLst>
                  </p:cNvPr>
                  <p:cNvSpPr/>
                  <p:nvPr/>
                </p:nvSpPr>
                <p:spPr>
                  <a:xfrm>
                    <a:off x="9006937" y="1552754"/>
                    <a:ext cx="590908" cy="303301"/>
                  </a:xfrm>
                  <a:prstGeom prst="parallelogram">
                    <a:avLst>
                      <a:gd name="adj" fmla="val 87809"/>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6AE7FF"/>
                      </a:solidFill>
                    </a:endParaRPr>
                  </a:p>
                </p:txBody>
              </p:sp>
              <p:sp>
                <p:nvSpPr>
                  <p:cNvPr id="38" name="平行四边形 37">
                    <a:extLst>
                      <a:ext uri="{FF2B5EF4-FFF2-40B4-BE49-F238E27FC236}">
                        <a16:creationId xmlns="" xmlns:a16="http://schemas.microsoft.com/office/drawing/2014/main" id="{60ECC203-071C-4573-AABA-0D7CF2A3DCEB}"/>
                      </a:ext>
                    </a:extLst>
                  </p:cNvPr>
                  <p:cNvSpPr/>
                  <p:nvPr/>
                </p:nvSpPr>
                <p:spPr>
                  <a:xfrm>
                    <a:off x="8522049" y="1552754"/>
                    <a:ext cx="590908" cy="303301"/>
                  </a:xfrm>
                  <a:prstGeom prst="parallelogram">
                    <a:avLst>
                      <a:gd name="adj" fmla="val 87809"/>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6AE7FF"/>
                      </a:solidFill>
                    </a:endParaRPr>
                  </a:p>
                </p:txBody>
              </p:sp>
            </p:grpSp>
          </p:grpSp>
          <p:sp>
            <p:nvSpPr>
              <p:cNvPr id="31" name="平行四边形 30">
                <a:extLst>
                  <a:ext uri="{FF2B5EF4-FFF2-40B4-BE49-F238E27FC236}">
                    <a16:creationId xmlns="" xmlns:a16="http://schemas.microsoft.com/office/drawing/2014/main" id="{14336179-B6BE-4878-A0EC-1066447A3370}"/>
                  </a:ext>
                </a:extLst>
              </p:cNvPr>
              <p:cNvSpPr/>
              <p:nvPr/>
            </p:nvSpPr>
            <p:spPr>
              <a:xfrm>
                <a:off x="1376073" y="1554130"/>
                <a:ext cx="590908" cy="301925"/>
              </a:xfrm>
              <a:prstGeom prst="parallelogram">
                <a:avLst>
                  <a:gd name="adj" fmla="val 87857"/>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6AE7FF"/>
                  </a:solidFill>
                </a:endParaRPr>
              </a:p>
            </p:txBody>
          </p:sp>
          <p:sp>
            <p:nvSpPr>
              <p:cNvPr id="32" name="平行四边形 31">
                <a:extLst>
                  <a:ext uri="{FF2B5EF4-FFF2-40B4-BE49-F238E27FC236}">
                    <a16:creationId xmlns="" xmlns:a16="http://schemas.microsoft.com/office/drawing/2014/main" id="{BC8AE568-2D67-4356-8B82-D6FA1F59C59B}"/>
                  </a:ext>
                </a:extLst>
              </p:cNvPr>
              <p:cNvSpPr/>
              <p:nvPr/>
            </p:nvSpPr>
            <p:spPr>
              <a:xfrm>
                <a:off x="1860961" y="1555506"/>
                <a:ext cx="590908" cy="301925"/>
              </a:xfrm>
              <a:prstGeom prst="parallelogram">
                <a:avLst>
                  <a:gd name="adj" fmla="val 87857"/>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6AE7FF"/>
                  </a:solidFill>
                </a:endParaRPr>
              </a:p>
            </p:txBody>
          </p:sp>
          <p:sp>
            <p:nvSpPr>
              <p:cNvPr id="33" name="平行四边形 32">
                <a:extLst>
                  <a:ext uri="{FF2B5EF4-FFF2-40B4-BE49-F238E27FC236}">
                    <a16:creationId xmlns="" xmlns:a16="http://schemas.microsoft.com/office/drawing/2014/main" id="{9AE11A96-D731-42FB-9C50-2948FA55AD64}"/>
                  </a:ext>
                </a:extLst>
              </p:cNvPr>
              <p:cNvSpPr/>
              <p:nvPr/>
            </p:nvSpPr>
            <p:spPr>
              <a:xfrm>
                <a:off x="2332449" y="1554130"/>
                <a:ext cx="590908" cy="301925"/>
              </a:xfrm>
              <a:prstGeom prst="parallelogram">
                <a:avLst>
                  <a:gd name="adj" fmla="val 87857"/>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6AE7FF"/>
                  </a:solidFill>
                </a:endParaRPr>
              </a:p>
            </p:txBody>
          </p:sp>
        </p:grpSp>
      </p:grpSp>
      <p:grpSp>
        <p:nvGrpSpPr>
          <p:cNvPr id="40" name="组合 39">
            <a:extLst>
              <a:ext uri="{FF2B5EF4-FFF2-40B4-BE49-F238E27FC236}">
                <a16:creationId xmlns="" xmlns:a16="http://schemas.microsoft.com/office/drawing/2014/main" id="{B50396C1-8FFC-4B11-A6D4-DEA6B3759B1F}"/>
              </a:ext>
            </a:extLst>
          </p:cNvPr>
          <p:cNvGrpSpPr/>
          <p:nvPr/>
        </p:nvGrpSpPr>
        <p:grpSpPr>
          <a:xfrm>
            <a:off x="4961085" y="1958001"/>
            <a:ext cx="2252474" cy="1361298"/>
            <a:chOff x="982898" y="1958001"/>
            <a:chExt cx="2252474" cy="1361298"/>
          </a:xfrm>
        </p:grpSpPr>
        <p:sp>
          <p:nvSpPr>
            <p:cNvPr id="41" name="矩形 40">
              <a:extLst>
                <a:ext uri="{FF2B5EF4-FFF2-40B4-BE49-F238E27FC236}">
                  <a16:creationId xmlns="" xmlns:a16="http://schemas.microsoft.com/office/drawing/2014/main" id="{8E8BDD50-E35C-48BE-B57F-921646632E1E}"/>
                </a:ext>
              </a:extLst>
            </p:cNvPr>
            <p:cNvSpPr/>
            <p:nvPr/>
          </p:nvSpPr>
          <p:spPr>
            <a:xfrm>
              <a:off x="1072831" y="2089070"/>
              <a:ext cx="2123786" cy="461665"/>
            </a:xfrm>
            <a:prstGeom prst="rect">
              <a:avLst/>
            </a:prstGeom>
          </p:spPr>
          <p:txBody>
            <a:bodyPr wrap="square">
              <a:spAutoFit/>
            </a:bodyPr>
            <a:lstStyle/>
            <a:p>
              <a:pPr algn="ctr"/>
              <a:r>
                <a:rPr lang="zh-CN" altLang="en-US" sz="2400" dirty="0">
                  <a:solidFill>
                    <a:schemeClr val="accent3"/>
                  </a:solidFill>
                  <a:latin typeface="思源黑体 CN Bold" panose="020B0800000000000000" pitchFamily="34" charset="-122"/>
                  <a:ea typeface="思源黑体 CN Bold" panose="020B0800000000000000" pitchFamily="34" charset="-122"/>
                  <a:sym typeface="微软雅黑" panose="020B0503020204020204" pitchFamily="34" charset="-122"/>
                </a:rPr>
                <a:t>销售模式改变</a:t>
              </a:r>
              <a:endParaRPr lang="zh-CN" altLang="en-US" sz="2400" dirty="0">
                <a:solidFill>
                  <a:schemeClr val="accent3"/>
                </a:solidFill>
                <a:latin typeface="思源黑体 CN Bold" panose="020B0800000000000000" pitchFamily="34" charset="-122"/>
                <a:ea typeface="思源黑体 CN Bold" panose="020B0800000000000000" pitchFamily="34" charset="-122"/>
              </a:endParaRPr>
            </a:p>
          </p:txBody>
        </p:sp>
        <p:sp>
          <p:nvSpPr>
            <p:cNvPr id="42" name="矩形 41">
              <a:extLst>
                <a:ext uri="{FF2B5EF4-FFF2-40B4-BE49-F238E27FC236}">
                  <a16:creationId xmlns="" xmlns:a16="http://schemas.microsoft.com/office/drawing/2014/main" id="{3337A843-9B18-4E28-B102-8E536384A76C}"/>
                </a:ext>
              </a:extLst>
            </p:cNvPr>
            <p:cNvSpPr/>
            <p:nvPr/>
          </p:nvSpPr>
          <p:spPr>
            <a:xfrm>
              <a:off x="1109407" y="2567562"/>
              <a:ext cx="2123785" cy="430887"/>
            </a:xfrm>
            <a:prstGeom prst="rect">
              <a:avLst/>
            </a:prstGeom>
          </p:spPr>
          <p:txBody>
            <a:bodyPr wrap="square">
              <a:spAutoFit/>
            </a:bodyPr>
            <a:lstStyle/>
            <a:p>
              <a:pPr marL="171450" indent="-171450">
                <a:buFont typeface="Arial" panose="020B0604020202020204" pitchFamily="34" charset="0"/>
                <a:buChar char="•"/>
              </a:pPr>
              <a:r>
                <a:rPr lang="zh-CN" altLang="en-US" sz="1100" dirty="0">
                  <a:solidFill>
                    <a:schemeClr val="bg1"/>
                  </a:solidFill>
                  <a:latin typeface="+mn-ea"/>
                </a:rPr>
                <a:t>传统： （工厂</a:t>
              </a:r>
              <a:r>
                <a:rPr lang="en-US" altLang="zh-CN" sz="1100" dirty="0">
                  <a:solidFill>
                    <a:schemeClr val="bg1"/>
                  </a:solidFill>
                  <a:latin typeface="+mn-ea"/>
                </a:rPr>
                <a:t>- </a:t>
              </a:r>
              <a:r>
                <a:rPr lang="zh-CN" altLang="en-US" sz="1100" dirty="0">
                  <a:solidFill>
                    <a:schemeClr val="bg1"/>
                  </a:solidFill>
                  <a:latin typeface="+mn-ea"/>
                </a:rPr>
                <a:t>分销商</a:t>
              </a:r>
              <a:r>
                <a:rPr lang="en-US" altLang="zh-CN" sz="1100" dirty="0">
                  <a:solidFill>
                    <a:schemeClr val="bg1"/>
                  </a:solidFill>
                  <a:latin typeface="+mn-ea"/>
                </a:rPr>
                <a:t>-</a:t>
              </a:r>
              <a:r>
                <a:rPr lang="zh-CN" altLang="en-US" sz="1100" dirty="0">
                  <a:solidFill>
                    <a:schemeClr val="bg1"/>
                  </a:solidFill>
                  <a:latin typeface="+mn-ea"/>
                </a:rPr>
                <a:t>用户）</a:t>
              </a:r>
              <a:endParaRPr lang="en-US" altLang="zh-CN" sz="1100" dirty="0">
                <a:solidFill>
                  <a:schemeClr val="bg1"/>
                </a:solidFill>
                <a:latin typeface="+mn-ea"/>
              </a:endParaRPr>
            </a:p>
            <a:p>
              <a:pPr marL="171450" indent="-171450">
                <a:buFont typeface="Arial" panose="020B0604020202020204" pitchFamily="34" charset="0"/>
                <a:buChar char="•"/>
              </a:pPr>
              <a:r>
                <a:rPr lang="zh-CN" altLang="en-US" sz="1100" dirty="0">
                  <a:solidFill>
                    <a:schemeClr val="bg1"/>
                  </a:solidFill>
                  <a:latin typeface="+mn-ea"/>
                </a:rPr>
                <a:t>电子商务： （工厂	</a:t>
              </a:r>
              <a:r>
                <a:rPr lang="en-US" altLang="zh-CN" sz="1100" dirty="0">
                  <a:solidFill>
                    <a:schemeClr val="bg1"/>
                  </a:solidFill>
                  <a:latin typeface="+mn-ea"/>
                </a:rPr>
                <a:t>-</a:t>
              </a:r>
              <a:r>
                <a:rPr lang="zh-CN" altLang="en-US" sz="1100" dirty="0">
                  <a:solidFill>
                    <a:schemeClr val="bg1"/>
                  </a:solidFill>
                  <a:latin typeface="+mn-ea"/>
                </a:rPr>
                <a:t>用户）</a:t>
              </a:r>
            </a:p>
          </p:txBody>
        </p:sp>
        <p:grpSp>
          <p:nvGrpSpPr>
            <p:cNvPr id="43" name="组合 42">
              <a:extLst>
                <a:ext uri="{FF2B5EF4-FFF2-40B4-BE49-F238E27FC236}">
                  <a16:creationId xmlns="" xmlns:a16="http://schemas.microsoft.com/office/drawing/2014/main" id="{5D21267F-868E-4803-ABD3-7A64FCD5C8F3}"/>
                </a:ext>
              </a:extLst>
            </p:cNvPr>
            <p:cNvGrpSpPr/>
            <p:nvPr/>
          </p:nvGrpSpPr>
          <p:grpSpPr>
            <a:xfrm rot="10800000" flipH="1">
              <a:off x="982898" y="1958001"/>
              <a:ext cx="2252474" cy="1361298"/>
              <a:chOff x="-442191" y="951943"/>
              <a:chExt cx="13076383" cy="6078698"/>
            </a:xfrm>
          </p:grpSpPr>
          <p:grpSp>
            <p:nvGrpSpPr>
              <p:cNvPr id="44" name="组合 43">
                <a:extLst>
                  <a:ext uri="{FF2B5EF4-FFF2-40B4-BE49-F238E27FC236}">
                    <a16:creationId xmlns="" xmlns:a16="http://schemas.microsoft.com/office/drawing/2014/main" id="{38CF13B6-FE45-4C52-9CB0-226DE6F6D28B}"/>
                  </a:ext>
                </a:extLst>
              </p:cNvPr>
              <p:cNvGrpSpPr/>
              <p:nvPr/>
            </p:nvGrpSpPr>
            <p:grpSpPr>
              <a:xfrm>
                <a:off x="-442191" y="951943"/>
                <a:ext cx="13076383" cy="6078698"/>
                <a:chOff x="-442191" y="951943"/>
                <a:chExt cx="13076383" cy="6078698"/>
              </a:xfrm>
            </p:grpSpPr>
            <p:sp>
              <p:nvSpPr>
                <p:cNvPr id="48" name="任意多边形 5">
                  <a:extLst>
                    <a:ext uri="{FF2B5EF4-FFF2-40B4-BE49-F238E27FC236}">
                      <a16:creationId xmlns="" xmlns:a16="http://schemas.microsoft.com/office/drawing/2014/main" id="{6C51B82E-2781-49F9-9450-AD39AB6DB33B}"/>
                    </a:ext>
                  </a:extLst>
                </p:cNvPr>
                <p:cNvSpPr/>
                <p:nvPr/>
              </p:nvSpPr>
              <p:spPr>
                <a:xfrm>
                  <a:off x="-442191" y="951943"/>
                  <a:ext cx="13076383" cy="6078698"/>
                </a:xfrm>
                <a:custGeom>
                  <a:avLst/>
                  <a:gdLst>
                    <a:gd name="connsiteX0" fmla="*/ 7831355 w 10491473"/>
                    <a:gd name="connsiteY0" fmla="*/ 0 h 4877076"/>
                    <a:gd name="connsiteX1" fmla="*/ 9266735 w 10491473"/>
                    <a:gd name="connsiteY1" fmla="*/ 0 h 4877076"/>
                    <a:gd name="connsiteX2" fmla="*/ 9506378 w 10491473"/>
                    <a:gd name="connsiteY2" fmla="*/ 273194 h 4877076"/>
                    <a:gd name="connsiteX3" fmla="*/ 9724144 w 10491473"/>
                    <a:gd name="connsiteY3" fmla="*/ 273194 h 4877076"/>
                    <a:gd name="connsiteX4" fmla="*/ 10491473 w 10491473"/>
                    <a:gd name="connsiteY4" fmla="*/ 1040523 h 4877076"/>
                    <a:gd name="connsiteX5" fmla="*/ 10491473 w 10491473"/>
                    <a:gd name="connsiteY5" fmla="*/ 4877076 h 4877076"/>
                    <a:gd name="connsiteX6" fmla="*/ 10083708 w 10491473"/>
                    <a:gd name="connsiteY6" fmla="*/ 4877076 h 4877076"/>
                    <a:gd name="connsiteX7" fmla="*/ 9976858 w 10491473"/>
                    <a:gd name="connsiteY7" fmla="*/ 4718650 h 4877076"/>
                    <a:gd name="connsiteX8" fmla="*/ 9017366 w 10491473"/>
                    <a:gd name="connsiteY8" fmla="*/ 4718650 h 4877076"/>
                    <a:gd name="connsiteX9" fmla="*/ 8910516 w 10491473"/>
                    <a:gd name="connsiteY9" fmla="*/ 4877076 h 4877076"/>
                    <a:gd name="connsiteX10" fmla="*/ 767329 w 10491473"/>
                    <a:gd name="connsiteY10" fmla="*/ 4877076 h 4877076"/>
                    <a:gd name="connsiteX11" fmla="*/ 0 w 10491473"/>
                    <a:gd name="connsiteY11" fmla="*/ 4109747 h 4877076"/>
                    <a:gd name="connsiteX12" fmla="*/ 0 w 10491473"/>
                    <a:gd name="connsiteY12" fmla="*/ 3233529 h 4877076"/>
                    <a:gd name="connsiteX13" fmla="*/ 177598 w 10491473"/>
                    <a:gd name="connsiteY13" fmla="*/ 3068263 h 4877076"/>
                    <a:gd name="connsiteX14" fmla="*/ 177598 w 10491473"/>
                    <a:gd name="connsiteY14" fmla="*/ 2401062 h 4877076"/>
                    <a:gd name="connsiteX15" fmla="*/ 0 w 10491473"/>
                    <a:gd name="connsiteY15" fmla="*/ 2235796 h 4877076"/>
                    <a:gd name="connsiteX16" fmla="*/ 0 w 10491473"/>
                    <a:gd name="connsiteY16" fmla="*/ 273194 h 4877076"/>
                    <a:gd name="connsiteX17" fmla="*/ 433369 w 10491473"/>
                    <a:gd name="connsiteY17" fmla="*/ 273194 h 4877076"/>
                    <a:gd name="connsiteX18" fmla="*/ 673292 w 10491473"/>
                    <a:gd name="connsiteY18" fmla="*/ 1376 h 4877076"/>
                    <a:gd name="connsiteX19" fmla="*/ 2113993 w 10491473"/>
                    <a:gd name="connsiteY19" fmla="*/ 1376 h 4877076"/>
                    <a:gd name="connsiteX20" fmla="*/ 2353916 w 10491473"/>
                    <a:gd name="connsiteY20" fmla="*/ 273194 h 4877076"/>
                    <a:gd name="connsiteX21" fmla="*/ 7591712 w 10491473"/>
                    <a:gd name="connsiteY21" fmla="*/ 273194 h 4877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491473" h="4877076">
                      <a:moveTo>
                        <a:pt x="7831355" y="0"/>
                      </a:moveTo>
                      <a:lnTo>
                        <a:pt x="9266735" y="0"/>
                      </a:lnTo>
                      <a:lnTo>
                        <a:pt x="9506378" y="273194"/>
                      </a:lnTo>
                      <a:lnTo>
                        <a:pt x="9724144" y="273194"/>
                      </a:lnTo>
                      <a:lnTo>
                        <a:pt x="10491473" y="1040523"/>
                      </a:lnTo>
                      <a:lnTo>
                        <a:pt x="10491473" y="4877076"/>
                      </a:lnTo>
                      <a:lnTo>
                        <a:pt x="10083708" y="4877076"/>
                      </a:lnTo>
                      <a:lnTo>
                        <a:pt x="9976858" y="4718650"/>
                      </a:lnTo>
                      <a:lnTo>
                        <a:pt x="9017366" y="4718650"/>
                      </a:lnTo>
                      <a:lnTo>
                        <a:pt x="8910516" y="4877076"/>
                      </a:lnTo>
                      <a:lnTo>
                        <a:pt x="767329" y="4877076"/>
                      </a:lnTo>
                      <a:lnTo>
                        <a:pt x="0" y="4109747"/>
                      </a:lnTo>
                      <a:lnTo>
                        <a:pt x="0" y="3233529"/>
                      </a:lnTo>
                      <a:lnTo>
                        <a:pt x="177598" y="3068263"/>
                      </a:lnTo>
                      <a:lnTo>
                        <a:pt x="177598" y="2401062"/>
                      </a:lnTo>
                      <a:lnTo>
                        <a:pt x="0" y="2235796"/>
                      </a:lnTo>
                      <a:lnTo>
                        <a:pt x="0" y="273194"/>
                      </a:lnTo>
                      <a:lnTo>
                        <a:pt x="433369" y="273194"/>
                      </a:lnTo>
                      <a:lnTo>
                        <a:pt x="673292" y="1376"/>
                      </a:lnTo>
                      <a:lnTo>
                        <a:pt x="2113993" y="1376"/>
                      </a:lnTo>
                      <a:lnTo>
                        <a:pt x="2353916" y="273194"/>
                      </a:lnTo>
                      <a:lnTo>
                        <a:pt x="7591712" y="273194"/>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grpSp>
              <p:nvGrpSpPr>
                <p:cNvPr id="49" name="组合 48">
                  <a:extLst>
                    <a:ext uri="{FF2B5EF4-FFF2-40B4-BE49-F238E27FC236}">
                      <a16:creationId xmlns="" xmlns:a16="http://schemas.microsoft.com/office/drawing/2014/main" id="{2329532B-6D76-4DDA-B93F-9C8269BA47FD}"/>
                    </a:ext>
                  </a:extLst>
                </p:cNvPr>
                <p:cNvGrpSpPr/>
                <p:nvPr/>
              </p:nvGrpSpPr>
              <p:grpSpPr>
                <a:xfrm flipH="1">
                  <a:off x="8703444" y="1553441"/>
                  <a:ext cx="1573211" cy="303301"/>
                  <a:chOff x="8522049" y="1552754"/>
                  <a:chExt cx="1547284" cy="303301"/>
                </a:xfrm>
              </p:grpSpPr>
              <p:sp>
                <p:nvSpPr>
                  <p:cNvPr id="50" name="平行四边形 49">
                    <a:extLst>
                      <a:ext uri="{FF2B5EF4-FFF2-40B4-BE49-F238E27FC236}">
                        <a16:creationId xmlns="" xmlns:a16="http://schemas.microsoft.com/office/drawing/2014/main" id="{D4CCB995-27DB-4B96-99CC-5EF749CD6FCE}"/>
                      </a:ext>
                    </a:extLst>
                  </p:cNvPr>
                  <p:cNvSpPr/>
                  <p:nvPr/>
                </p:nvSpPr>
                <p:spPr>
                  <a:xfrm>
                    <a:off x="9478425" y="1552754"/>
                    <a:ext cx="590908" cy="303301"/>
                  </a:xfrm>
                  <a:prstGeom prst="parallelogram">
                    <a:avLst>
                      <a:gd name="adj" fmla="val 87809"/>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6AE7FF"/>
                      </a:solidFill>
                    </a:endParaRPr>
                  </a:p>
                </p:txBody>
              </p:sp>
              <p:sp>
                <p:nvSpPr>
                  <p:cNvPr id="51" name="平行四边形 50">
                    <a:extLst>
                      <a:ext uri="{FF2B5EF4-FFF2-40B4-BE49-F238E27FC236}">
                        <a16:creationId xmlns="" xmlns:a16="http://schemas.microsoft.com/office/drawing/2014/main" id="{68ED5522-BD0D-4823-9A68-069BD80FC7C1}"/>
                      </a:ext>
                    </a:extLst>
                  </p:cNvPr>
                  <p:cNvSpPr/>
                  <p:nvPr/>
                </p:nvSpPr>
                <p:spPr>
                  <a:xfrm>
                    <a:off x="9006937" y="1552754"/>
                    <a:ext cx="590908" cy="303301"/>
                  </a:xfrm>
                  <a:prstGeom prst="parallelogram">
                    <a:avLst>
                      <a:gd name="adj" fmla="val 87809"/>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6AE7FF"/>
                      </a:solidFill>
                    </a:endParaRPr>
                  </a:p>
                </p:txBody>
              </p:sp>
              <p:sp>
                <p:nvSpPr>
                  <p:cNvPr id="52" name="平行四边形 51">
                    <a:extLst>
                      <a:ext uri="{FF2B5EF4-FFF2-40B4-BE49-F238E27FC236}">
                        <a16:creationId xmlns="" xmlns:a16="http://schemas.microsoft.com/office/drawing/2014/main" id="{3BCA7416-811A-45BD-8C04-A733F5E35105}"/>
                      </a:ext>
                    </a:extLst>
                  </p:cNvPr>
                  <p:cNvSpPr/>
                  <p:nvPr/>
                </p:nvSpPr>
                <p:spPr>
                  <a:xfrm>
                    <a:off x="8522049" y="1552754"/>
                    <a:ext cx="590908" cy="303301"/>
                  </a:xfrm>
                  <a:prstGeom prst="parallelogram">
                    <a:avLst>
                      <a:gd name="adj" fmla="val 87809"/>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6AE7FF"/>
                      </a:solidFill>
                    </a:endParaRPr>
                  </a:p>
                </p:txBody>
              </p:sp>
            </p:grpSp>
          </p:grpSp>
          <p:sp>
            <p:nvSpPr>
              <p:cNvPr id="45" name="平行四边形 44">
                <a:extLst>
                  <a:ext uri="{FF2B5EF4-FFF2-40B4-BE49-F238E27FC236}">
                    <a16:creationId xmlns="" xmlns:a16="http://schemas.microsoft.com/office/drawing/2014/main" id="{80BD0EA8-C54B-473B-9AC0-D3CC01744284}"/>
                  </a:ext>
                </a:extLst>
              </p:cNvPr>
              <p:cNvSpPr/>
              <p:nvPr/>
            </p:nvSpPr>
            <p:spPr>
              <a:xfrm>
                <a:off x="1376073" y="1554130"/>
                <a:ext cx="590908" cy="301925"/>
              </a:xfrm>
              <a:prstGeom prst="parallelogram">
                <a:avLst>
                  <a:gd name="adj" fmla="val 87857"/>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6AE7FF"/>
                  </a:solidFill>
                </a:endParaRPr>
              </a:p>
            </p:txBody>
          </p:sp>
          <p:sp>
            <p:nvSpPr>
              <p:cNvPr id="46" name="平行四边形 45">
                <a:extLst>
                  <a:ext uri="{FF2B5EF4-FFF2-40B4-BE49-F238E27FC236}">
                    <a16:creationId xmlns="" xmlns:a16="http://schemas.microsoft.com/office/drawing/2014/main" id="{60F94DE6-45D4-44A1-A9D2-A7E28AEC94CF}"/>
                  </a:ext>
                </a:extLst>
              </p:cNvPr>
              <p:cNvSpPr/>
              <p:nvPr/>
            </p:nvSpPr>
            <p:spPr>
              <a:xfrm>
                <a:off x="1860961" y="1555506"/>
                <a:ext cx="590908" cy="301925"/>
              </a:xfrm>
              <a:prstGeom prst="parallelogram">
                <a:avLst>
                  <a:gd name="adj" fmla="val 87857"/>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6AE7FF"/>
                  </a:solidFill>
                </a:endParaRPr>
              </a:p>
            </p:txBody>
          </p:sp>
          <p:sp>
            <p:nvSpPr>
              <p:cNvPr id="47" name="平行四边形 46">
                <a:extLst>
                  <a:ext uri="{FF2B5EF4-FFF2-40B4-BE49-F238E27FC236}">
                    <a16:creationId xmlns="" xmlns:a16="http://schemas.microsoft.com/office/drawing/2014/main" id="{9C9CDE2D-A02A-49EF-B63C-E921B6E0D0BF}"/>
                  </a:ext>
                </a:extLst>
              </p:cNvPr>
              <p:cNvSpPr/>
              <p:nvPr/>
            </p:nvSpPr>
            <p:spPr>
              <a:xfrm>
                <a:off x="2332449" y="1554130"/>
                <a:ext cx="590908" cy="301925"/>
              </a:xfrm>
              <a:prstGeom prst="parallelogram">
                <a:avLst>
                  <a:gd name="adj" fmla="val 87857"/>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6AE7FF"/>
                  </a:solidFill>
                </a:endParaRPr>
              </a:p>
            </p:txBody>
          </p:sp>
        </p:grpSp>
      </p:grpSp>
      <p:grpSp>
        <p:nvGrpSpPr>
          <p:cNvPr id="53" name="组合 52">
            <a:extLst>
              <a:ext uri="{FF2B5EF4-FFF2-40B4-BE49-F238E27FC236}">
                <a16:creationId xmlns="" xmlns:a16="http://schemas.microsoft.com/office/drawing/2014/main" id="{438568AA-5783-4E95-A382-162B09CA0AE8}"/>
              </a:ext>
            </a:extLst>
          </p:cNvPr>
          <p:cNvGrpSpPr/>
          <p:nvPr/>
        </p:nvGrpSpPr>
        <p:grpSpPr>
          <a:xfrm>
            <a:off x="8466285" y="1958001"/>
            <a:ext cx="2252474" cy="1361298"/>
            <a:chOff x="982898" y="1958001"/>
            <a:chExt cx="2252474" cy="1361298"/>
          </a:xfrm>
        </p:grpSpPr>
        <p:sp>
          <p:nvSpPr>
            <p:cNvPr id="54" name="矩形 53">
              <a:extLst>
                <a:ext uri="{FF2B5EF4-FFF2-40B4-BE49-F238E27FC236}">
                  <a16:creationId xmlns="" xmlns:a16="http://schemas.microsoft.com/office/drawing/2014/main" id="{2E4E171A-DEBF-4619-B67A-9BA5ED627D61}"/>
                </a:ext>
              </a:extLst>
            </p:cNvPr>
            <p:cNvSpPr/>
            <p:nvPr/>
          </p:nvSpPr>
          <p:spPr>
            <a:xfrm>
              <a:off x="1072831" y="2089070"/>
              <a:ext cx="2123786" cy="461665"/>
            </a:xfrm>
            <a:prstGeom prst="rect">
              <a:avLst/>
            </a:prstGeom>
          </p:spPr>
          <p:txBody>
            <a:bodyPr wrap="square">
              <a:spAutoFit/>
            </a:bodyPr>
            <a:lstStyle/>
            <a:p>
              <a:pPr algn="ctr"/>
              <a:r>
                <a:rPr lang="zh-CN" altLang="en-US" sz="2400" dirty="0">
                  <a:solidFill>
                    <a:schemeClr val="accent3"/>
                  </a:solidFill>
                  <a:latin typeface="思源黑体 CN Bold" panose="020B0800000000000000" pitchFamily="34" charset="-122"/>
                  <a:ea typeface="思源黑体 CN Bold" panose="020B0800000000000000" pitchFamily="34" charset="-122"/>
                  <a:sym typeface="微软雅黑" panose="020B0503020204020204" pitchFamily="34" charset="-122"/>
                </a:rPr>
                <a:t>库存模式改变</a:t>
              </a:r>
              <a:endParaRPr lang="zh-CN" altLang="en-US" sz="2400" dirty="0">
                <a:solidFill>
                  <a:schemeClr val="accent3"/>
                </a:solidFill>
                <a:latin typeface="思源黑体 CN Bold" panose="020B0800000000000000" pitchFamily="34" charset="-122"/>
                <a:ea typeface="思源黑体 CN Bold" panose="020B0800000000000000" pitchFamily="34" charset="-122"/>
              </a:endParaRPr>
            </a:p>
          </p:txBody>
        </p:sp>
        <p:sp>
          <p:nvSpPr>
            <p:cNvPr id="55" name="矩形 54">
              <a:extLst>
                <a:ext uri="{FF2B5EF4-FFF2-40B4-BE49-F238E27FC236}">
                  <a16:creationId xmlns="" xmlns:a16="http://schemas.microsoft.com/office/drawing/2014/main" id="{990C9A0A-7A98-4935-A9AA-1986502AAFDD}"/>
                </a:ext>
              </a:extLst>
            </p:cNvPr>
            <p:cNvSpPr/>
            <p:nvPr/>
          </p:nvSpPr>
          <p:spPr>
            <a:xfrm>
              <a:off x="1190531" y="2567562"/>
              <a:ext cx="2042661" cy="430887"/>
            </a:xfrm>
            <a:prstGeom prst="rect">
              <a:avLst/>
            </a:prstGeom>
          </p:spPr>
          <p:txBody>
            <a:bodyPr wrap="square">
              <a:spAutoFit/>
            </a:bodyPr>
            <a:lstStyle/>
            <a:p>
              <a:pPr marL="171450" indent="-171450">
                <a:buFont typeface="Arial" panose="020B0604020202020204" pitchFamily="34" charset="0"/>
                <a:buChar char="•"/>
              </a:pPr>
              <a:r>
                <a:rPr lang="zh-CN" altLang="en-US" sz="1100" dirty="0">
                  <a:solidFill>
                    <a:schemeClr val="bg1"/>
                  </a:solidFill>
                  <a:latin typeface="+mn-ea"/>
                </a:rPr>
                <a:t>传统：大量库存</a:t>
              </a:r>
              <a:endParaRPr lang="en-US" altLang="zh-CN" sz="1100" dirty="0">
                <a:solidFill>
                  <a:schemeClr val="bg1"/>
                </a:solidFill>
                <a:latin typeface="+mn-ea"/>
              </a:endParaRPr>
            </a:p>
            <a:p>
              <a:pPr marL="171450" indent="-171450">
                <a:buFont typeface="Arial" panose="020B0604020202020204" pitchFamily="34" charset="0"/>
                <a:buChar char="•"/>
              </a:pPr>
              <a:r>
                <a:rPr lang="zh-CN" altLang="en-US" sz="1100" dirty="0">
                  <a:solidFill>
                    <a:schemeClr val="bg1"/>
                  </a:solidFill>
                  <a:latin typeface="+mn-ea"/>
                </a:rPr>
                <a:t>电子商务：零库存成为可能</a:t>
              </a:r>
            </a:p>
          </p:txBody>
        </p:sp>
        <p:grpSp>
          <p:nvGrpSpPr>
            <p:cNvPr id="56" name="组合 55">
              <a:extLst>
                <a:ext uri="{FF2B5EF4-FFF2-40B4-BE49-F238E27FC236}">
                  <a16:creationId xmlns="" xmlns:a16="http://schemas.microsoft.com/office/drawing/2014/main" id="{29102FDD-FBD4-4E70-A7BA-EB3F5811EB49}"/>
                </a:ext>
              </a:extLst>
            </p:cNvPr>
            <p:cNvGrpSpPr/>
            <p:nvPr/>
          </p:nvGrpSpPr>
          <p:grpSpPr>
            <a:xfrm rot="10800000" flipH="1">
              <a:off x="982898" y="1958001"/>
              <a:ext cx="2252474" cy="1361298"/>
              <a:chOff x="-442191" y="951943"/>
              <a:chExt cx="13076383" cy="6078698"/>
            </a:xfrm>
          </p:grpSpPr>
          <p:grpSp>
            <p:nvGrpSpPr>
              <p:cNvPr id="57" name="组合 56">
                <a:extLst>
                  <a:ext uri="{FF2B5EF4-FFF2-40B4-BE49-F238E27FC236}">
                    <a16:creationId xmlns="" xmlns:a16="http://schemas.microsoft.com/office/drawing/2014/main" id="{F46DD84B-4046-43CC-9D14-D11998AC570F}"/>
                  </a:ext>
                </a:extLst>
              </p:cNvPr>
              <p:cNvGrpSpPr/>
              <p:nvPr/>
            </p:nvGrpSpPr>
            <p:grpSpPr>
              <a:xfrm>
                <a:off x="-442191" y="951943"/>
                <a:ext cx="13076383" cy="6078698"/>
                <a:chOff x="-442191" y="951943"/>
                <a:chExt cx="13076383" cy="6078698"/>
              </a:xfrm>
            </p:grpSpPr>
            <p:sp>
              <p:nvSpPr>
                <p:cNvPr id="61" name="任意多边形 5">
                  <a:extLst>
                    <a:ext uri="{FF2B5EF4-FFF2-40B4-BE49-F238E27FC236}">
                      <a16:creationId xmlns="" xmlns:a16="http://schemas.microsoft.com/office/drawing/2014/main" id="{10C812AD-F64F-4BD9-BD90-C830EABFDF29}"/>
                    </a:ext>
                  </a:extLst>
                </p:cNvPr>
                <p:cNvSpPr/>
                <p:nvPr/>
              </p:nvSpPr>
              <p:spPr>
                <a:xfrm>
                  <a:off x="-442191" y="951943"/>
                  <a:ext cx="13076383" cy="6078698"/>
                </a:xfrm>
                <a:custGeom>
                  <a:avLst/>
                  <a:gdLst>
                    <a:gd name="connsiteX0" fmla="*/ 7831355 w 10491473"/>
                    <a:gd name="connsiteY0" fmla="*/ 0 h 4877076"/>
                    <a:gd name="connsiteX1" fmla="*/ 9266735 w 10491473"/>
                    <a:gd name="connsiteY1" fmla="*/ 0 h 4877076"/>
                    <a:gd name="connsiteX2" fmla="*/ 9506378 w 10491473"/>
                    <a:gd name="connsiteY2" fmla="*/ 273194 h 4877076"/>
                    <a:gd name="connsiteX3" fmla="*/ 9724144 w 10491473"/>
                    <a:gd name="connsiteY3" fmla="*/ 273194 h 4877076"/>
                    <a:gd name="connsiteX4" fmla="*/ 10491473 w 10491473"/>
                    <a:gd name="connsiteY4" fmla="*/ 1040523 h 4877076"/>
                    <a:gd name="connsiteX5" fmla="*/ 10491473 w 10491473"/>
                    <a:gd name="connsiteY5" fmla="*/ 4877076 h 4877076"/>
                    <a:gd name="connsiteX6" fmla="*/ 10083708 w 10491473"/>
                    <a:gd name="connsiteY6" fmla="*/ 4877076 h 4877076"/>
                    <a:gd name="connsiteX7" fmla="*/ 9976858 w 10491473"/>
                    <a:gd name="connsiteY7" fmla="*/ 4718650 h 4877076"/>
                    <a:gd name="connsiteX8" fmla="*/ 9017366 w 10491473"/>
                    <a:gd name="connsiteY8" fmla="*/ 4718650 h 4877076"/>
                    <a:gd name="connsiteX9" fmla="*/ 8910516 w 10491473"/>
                    <a:gd name="connsiteY9" fmla="*/ 4877076 h 4877076"/>
                    <a:gd name="connsiteX10" fmla="*/ 767329 w 10491473"/>
                    <a:gd name="connsiteY10" fmla="*/ 4877076 h 4877076"/>
                    <a:gd name="connsiteX11" fmla="*/ 0 w 10491473"/>
                    <a:gd name="connsiteY11" fmla="*/ 4109747 h 4877076"/>
                    <a:gd name="connsiteX12" fmla="*/ 0 w 10491473"/>
                    <a:gd name="connsiteY12" fmla="*/ 3233529 h 4877076"/>
                    <a:gd name="connsiteX13" fmla="*/ 177598 w 10491473"/>
                    <a:gd name="connsiteY13" fmla="*/ 3068263 h 4877076"/>
                    <a:gd name="connsiteX14" fmla="*/ 177598 w 10491473"/>
                    <a:gd name="connsiteY14" fmla="*/ 2401062 h 4877076"/>
                    <a:gd name="connsiteX15" fmla="*/ 0 w 10491473"/>
                    <a:gd name="connsiteY15" fmla="*/ 2235796 h 4877076"/>
                    <a:gd name="connsiteX16" fmla="*/ 0 w 10491473"/>
                    <a:gd name="connsiteY16" fmla="*/ 273194 h 4877076"/>
                    <a:gd name="connsiteX17" fmla="*/ 433369 w 10491473"/>
                    <a:gd name="connsiteY17" fmla="*/ 273194 h 4877076"/>
                    <a:gd name="connsiteX18" fmla="*/ 673292 w 10491473"/>
                    <a:gd name="connsiteY18" fmla="*/ 1376 h 4877076"/>
                    <a:gd name="connsiteX19" fmla="*/ 2113993 w 10491473"/>
                    <a:gd name="connsiteY19" fmla="*/ 1376 h 4877076"/>
                    <a:gd name="connsiteX20" fmla="*/ 2353916 w 10491473"/>
                    <a:gd name="connsiteY20" fmla="*/ 273194 h 4877076"/>
                    <a:gd name="connsiteX21" fmla="*/ 7591712 w 10491473"/>
                    <a:gd name="connsiteY21" fmla="*/ 273194 h 4877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491473" h="4877076">
                      <a:moveTo>
                        <a:pt x="7831355" y="0"/>
                      </a:moveTo>
                      <a:lnTo>
                        <a:pt x="9266735" y="0"/>
                      </a:lnTo>
                      <a:lnTo>
                        <a:pt x="9506378" y="273194"/>
                      </a:lnTo>
                      <a:lnTo>
                        <a:pt x="9724144" y="273194"/>
                      </a:lnTo>
                      <a:lnTo>
                        <a:pt x="10491473" y="1040523"/>
                      </a:lnTo>
                      <a:lnTo>
                        <a:pt x="10491473" y="4877076"/>
                      </a:lnTo>
                      <a:lnTo>
                        <a:pt x="10083708" y="4877076"/>
                      </a:lnTo>
                      <a:lnTo>
                        <a:pt x="9976858" y="4718650"/>
                      </a:lnTo>
                      <a:lnTo>
                        <a:pt x="9017366" y="4718650"/>
                      </a:lnTo>
                      <a:lnTo>
                        <a:pt x="8910516" y="4877076"/>
                      </a:lnTo>
                      <a:lnTo>
                        <a:pt x="767329" y="4877076"/>
                      </a:lnTo>
                      <a:lnTo>
                        <a:pt x="0" y="4109747"/>
                      </a:lnTo>
                      <a:lnTo>
                        <a:pt x="0" y="3233529"/>
                      </a:lnTo>
                      <a:lnTo>
                        <a:pt x="177598" y="3068263"/>
                      </a:lnTo>
                      <a:lnTo>
                        <a:pt x="177598" y="2401062"/>
                      </a:lnTo>
                      <a:lnTo>
                        <a:pt x="0" y="2235796"/>
                      </a:lnTo>
                      <a:lnTo>
                        <a:pt x="0" y="273194"/>
                      </a:lnTo>
                      <a:lnTo>
                        <a:pt x="433369" y="273194"/>
                      </a:lnTo>
                      <a:lnTo>
                        <a:pt x="673292" y="1376"/>
                      </a:lnTo>
                      <a:lnTo>
                        <a:pt x="2113993" y="1376"/>
                      </a:lnTo>
                      <a:lnTo>
                        <a:pt x="2353916" y="273194"/>
                      </a:lnTo>
                      <a:lnTo>
                        <a:pt x="7591712" y="273194"/>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grpSp>
              <p:nvGrpSpPr>
                <p:cNvPr id="62" name="组合 61">
                  <a:extLst>
                    <a:ext uri="{FF2B5EF4-FFF2-40B4-BE49-F238E27FC236}">
                      <a16:creationId xmlns="" xmlns:a16="http://schemas.microsoft.com/office/drawing/2014/main" id="{22088266-EE11-47D3-89FD-48CFC17E3CAA}"/>
                    </a:ext>
                  </a:extLst>
                </p:cNvPr>
                <p:cNvGrpSpPr/>
                <p:nvPr/>
              </p:nvGrpSpPr>
              <p:grpSpPr>
                <a:xfrm flipH="1">
                  <a:off x="8703444" y="1553441"/>
                  <a:ext cx="1573211" cy="303301"/>
                  <a:chOff x="8522049" y="1552754"/>
                  <a:chExt cx="1547284" cy="303301"/>
                </a:xfrm>
              </p:grpSpPr>
              <p:sp>
                <p:nvSpPr>
                  <p:cNvPr id="63" name="平行四边形 62">
                    <a:extLst>
                      <a:ext uri="{FF2B5EF4-FFF2-40B4-BE49-F238E27FC236}">
                        <a16:creationId xmlns="" xmlns:a16="http://schemas.microsoft.com/office/drawing/2014/main" id="{7E27D834-E6F0-414C-A15E-2FFB494F7D3C}"/>
                      </a:ext>
                    </a:extLst>
                  </p:cNvPr>
                  <p:cNvSpPr/>
                  <p:nvPr/>
                </p:nvSpPr>
                <p:spPr>
                  <a:xfrm>
                    <a:off x="9478425" y="1552754"/>
                    <a:ext cx="590908" cy="303301"/>
                  </a:xfrm>
                  <a:prstGeom prst="parallelogram">
                    <a:avLst>
                      <a:gd name="adj" fmla="val 87809"/>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6AE7FF"/>
                      </a:solidFill>
                    </a:endParaRPr>
                  </a:p>
                </p:txBody>
              </p:sp>
              <p:sp>
                <p:nvSpPr>
                  <p:cNvPr id="64" name="平行四边形 63">
                    <a:extLst>
                      <a:ext uri="{FF2B5EF4-FFF2-40B4-BE49-F238E27FC236}">
                        <a16:creationId xmlns="" xmlns:a16="http://schemas.microsoft.com/office/drawing/2014/main" id="{9AD81057-2FE3-4DFB-934B-46A8B124209B}"/>
                      </a:ext>
                    </a:extLst>
                  </p:cNvPr>
                  <p:cNvSpPr/>
                  <p:nvPr/>
                </p:nvSpPr>
                <p:spPr>
                  <a:xfrm>
                    <a:off x="9006937" y="1552754"/>
                    <a:ext cx="590908" cy="303301"/>
                  </a:xfrm>
                  <a:prstGeom prst="parallelogram">
                    <a:avLst>
                      <a:gd name="adj" fmla="val 87809"/>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6AE7FF"/>
                      </a:solidFill>
                    </a:endParaRPr>
                  </a:p>
                </p:txBody>
              </p:sp>
              <p:sp>
                <p:nvSpPr>
                  <p:cNvPr id="65" name="平行四边形 64">
                    <a:extLst>
                      <a:ext uri="{FF2B5EF4-FFF2-40B4-BE49-F238E27FC236}">
                        <a16:creationId xmlns="" xmlns:a16="http://schemas.microsoft.com/office/drawing/2014/main" id="{A756B137-ACA1-4A9C-B282-071EDCD3C464}"/>
                      </a:ext>
                    </a:extLst>
                  </p:cNvPr>
                  <p:cNvSpPr/>
                  <p:nvPr/>
                </p:nvSpPr>
                <p:spPr>
                  <a:xfrm>
                    <a:off x="8522049" y="1552754"/>
                    <a:ext cx="590908" cy="303301"/>
                  </a:xfrm>
                  <a:prstGeom prst="parallelogram">
                    <a:avLst>
                      <a:gd name="adj" fmla="val 87809"/>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6AE7FF"/>
                      </a:solidFill>
                    </a:endParaRPr>
                  </a:p>
                </p:txBody>
              </p:sp>
            </p:grpSp>
          </p:grpSp>
          <p:sp>
            <p:nvSpPr>
              <p:cNvPr id="58" name="平行四边形 57">
                <a:extLst>
                  <a:ext uri="{FF2B5EF4-FFF2-40B4-BE49-F238E27FC236}">
                    <a16:creationId xmlns="" xmlns:a16="http://schemas.microsoft.com/office/drawing/2014/main" id="{7DD77D14-2B32-4597-88F0-3192C9CAAF46}"/>
                  </a:ext>
                </a:extLst>
              </p:cNvPr>
              <p:cNvSpPr/>
              <p:nvPr/>
            </p:nvSpPr>
            <p:spPr>
              <a:xfrm>
                <a:off x="1376073" y="1554130"/>
                <a:ext cx="590908" cy="301925"/>
              </a:xfrm>
              <a:prstGeom prst="parallelogram">
                <a:avLst>
                  <a:gd name="adj" fmla="val 87857"/>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6AE7FF"/>
                  </a:solidFill>
                </a:endParaRPr>
              </a:p>
            </p:txBody>
          </p:sp>
          <p:sp>
            <p:nvSpPr>
              <p:cNvPr id="59" name="平行四边形 58">
                <a:extLst>
                  <a:ext uri="{FF2B5EF4-FFF2-40B4-BE49-F238E27FC236}">
                    <a16:creationId xmlns="" xmlns:a16="http://schemas.microsoft.com/office/drawing/2014/main" id="{7128F507-7352-4936-9F17-70E6B7038F54}"/>
                  </a:ext>
                </a:extLst>
              </p:cNvPr>
              <p:cNvSpPr/>
              <p:nvPr/>
            </p:nvSpPr>
            <p:spPr>
              <a:xfrm>
                <a:off x="1860961" y="1555506"/>
                <a:ext cx="590908" cy="301925"/>
              </a:xfrm>
              <a:prstGeom prst="parallelogram">
                <a:avLst>
                  <a:gd name="adj" fmla="val 87857"/>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6AE7FF"/>
                  </a:solidFill>
                </a:endParaRPr>
              </a:p>
            </p:txBody>
          </p:sp>
          <p:sp>
            <p:nvSpPr>
              <p:cNvPr id="60" name="平行四边形 59">
                <a:extLst>
                  <a:ext uri="{FF2B5EF4-FFF2-40B4-BE49-F238E27FC236}">
                    <a16:creationId xmlns="" xmlns:a16="http://schemas.microsoft.com/office/drawing/2014/main" id="{DC3B0CE7-58A6-477C-8C87-4F86A46052E2}"/>
                  </a:ext>
                </a:extLst>
              </p:cNvPr>
              <p:cNvSpPr/>
              <p:nvPr/>
            </p:nvSpPr>
            <p:spPr>
              <a:xfrm>
                <a:off x="2332449" y="1554130"/>
                <a:ext cx="590908" cy="301925"/>
              </a:xfrm>
              <a:prstGeom prst="parallelogram">
                <a:avLst>
                  <a:gd name="adj" fmla="val 87857"/>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6AE7FF"/>
                  </a:solidFill>
                </a:endParaRPr>
              </a:p>
            </p:txBody>
          </p:sp>
        </p:grpSp>
      </p:grpSp>
      <p:grpSp>
        <p:nvGrpSpPr>
          <p:cNvPr id="66" name="组合 65">
            <a:extLst>
              <a:ext uri="{FF2B5EF4-FFF2-40B4-BE49-F238E27FC236}">
                <a16:creationId xmlns="" xmlns:a16="http://schemas.microsoft.com/office/drawing/2014/main" id="{7D10F4B3-9379-44F4-B51C-4A8CF751A0B4}"/>
              </a:ext>
            </a:extLst>
          </p:cNvPr>
          <p:cNvGrpSpPr/>
          <p:nvPr/>
        </p:nvGrpSpPr>
        <p:grpSpPr>
          <a:xfrm>
            <a:off x="3031267" y="3981867"/>
            <a:ext cx="2252474" cy="1361298"/>
            <a:chOff x="982898" y="1958001"/>
            <a:chExt cx="2252474" cy="1361298"/>
          </a:xfrm>
        </p:grpSpPr>
        <p:sp>
          <p:nvSpPr>
            <p:cNvPr id="67" name="矩形 66">
              <a:extLst>
                <a:ext uri="{FF2B5EF4-FFF2-40B4-BE49-F238E27FC236}">
                  <a16:creationId xmlns="" xmlns:a16="http://schemas.microsoft.com/office/drawing/2014/main" id="{D82EDE2C-EBBD-4588-9342-5308A515FAAE}"/>
                </a:ext>
              </a:extLst>
            </p:cNvPr>
            <p:cNvSpPr/>
            <p:nvPr/>
          </p:nvSpPr>
          <p:spPr>
            <a:xfrm>
              <a:off x="1072831" y="2089070"/>
              <a:ext cx="2123786" cy="461665"/>
            </a:xfrm>
            <a:prstGeom prst="rect">
              <a:avLst/>
            </a:prstGeom>
          </p:spPr>
          <p:txBody>
            <a:bodyPr wrap="square">
              <a:spAutoFit/>
            </a:bodyPr>
            <a:lstStyle/>
            <a:p>
              <a:pPr algn="ctr"/>
              <a:r>
                <a:rPr lang="zh-CN" altLang="en-US" sz="2400" dirty="0">
                  <a:solidFill>
                    <a:schemeClr val="accent3"/>
                  </a:solidFill>
                  <a:latin typeface="思源黑体 CN Bold" panose="020B0800000000000000" pitchFamily="34" charset="-122"/>
                  <a:ea typeface="思源黑体 CN Bold" panose="020B0800000000000000" pitchFamily="34" charset="-122"/>
                  <a:sym typeface="微软雅黑" panose="020B0503020204020204" pitchFamily="34" charset="-122"/>
                </a:rPr>
                <a:t>广告模式改变</a:t>
              </a:r>
              <a:endParaRPr lang="zh-CN" altLang="en-US" sz="2400" dirty="0">
                <a:solidFill>
                  <a:schemeClr val="accent3"/>
                </a:solidFill>
                <a:latin typeface="思源黑体 CN Bold" panose="020B0800000000000000" pitchFamily="34" charset="-122"/>
                <a:ea typeface="思源黑体 CN Bold" panose="020B0800000000000000" pitchFamily="34" charset="-122"/>
              </a:endParaRPr>
            </a:p>
          </p:txBody>
        </p:sp>
        <p:sp>
          <p:nvSpPr>
            <p:cNvPr id="68" name="矩形 67">
              <a:extLst>
                <a:ext uri="{FF2B5EF4-FFF2-40B4-BE49-F238E27FC236}">
                  <a16:creationId xmlns="" xmlns:a16="http://schemas.microsoft.com/office/drawing/2014/main" id="{3514F38A-FA58-47E4-8732-B0204A025D14}"/>
                </a:ext>
              </a:extLst>
            </p:cNvPr>
            <p:cNvSpPr/>
            <p:nvPr/>
          </p:nvSpPr>
          <p:spPr>
            <a:xfrm>
              <a:off x="1117222" y="2545206"/>
              <a:ext cx="2065395" cy="600164"/>
            </a:xfrm>
            <a:prstGeom prst="rect">
              <a:avLst/>
            </a:prstGeom>
          </p:spPr>
          <p:txBody>
            <a:bodyPr wrap="square">
              <a:spAutoFit/>
            </a:bodyPr>
            <a:lstStyle/>
            <a:p>
              <a:pPr marL="171450" indent="-171450">
                <a:buFont typeface="Arial" panose="020B0604020202020204" pitchFamily="34" charset="0"/>
                <a:buChar char="•"/>
              </a:pPr>
              <a:r>
                <a:rPr lang="zh-CN" altLang="en-US" sz="1100" dirty="0">
                  <a:solidFill>
                    <a:schemeClr val="bg1"/>
                  </a:solidFill>
                  <a:latin typeface="+mn-ea"/>
                </a:rPr>
                <a:t>传统：狂轰乱炸</a:t>
              </a:r>
              <a:endParaRPr lang="en-US" altLang="zh-CN" sz="1100" dirty="0">
                <a:solidFill>
                  <a:schemeClr val="bg1"/>
                </a:solidFill>
                <a:latin typeface="+mn-ea"/>
              </a:endParaRPr>
            </a:p>
            <a:p>
              <a:pPr marL="171450" indent="-171450">
                <a:buFont typeface="Arial" panose="020B0604020202020204" pitchFamily="34" charset="0"/>
                <a:buChar char="•"/>
              </a:pPr>
              <a:r>
                <a:rPr lang="zh-CN" altLang="en-US" sz="1100" dirty="0">
                  <a:solidFill>
                    <a:schemeClr val="bg1"/>
                  </a:solidFill>
                  <a:latin typeface="+mn-ea"/>
                </a:rPr>
                <a:t>电子商务：精确制导、口碑传递</a:t>
              </a:r>
            </a:p>
          </p:txBody>
        </p:sp>
        <p:grpSp>
          <p:nvGrpSpPr>
            <p:cNvPr id="69" name="组合 68">
              <a:extLst>
                <a:ext uri="{FF2B5EF4-FFF2-40B4-BE49-F238E27FC236}">
                  <a16:creationId xmlns="" xmlns:a16="http://schemas.microsoft.com/office/drawing/2014/main" id="{499DD244-2A27-4476-A0CA-65DCA895C2DC}"/>
                </a:ext>
              </a:extLst>
            </p:cNvPr>
            <p:cNvGrpSpPr/>
            <p:nvPr/>
          </p:nvGrpSpPr>
          <p:grpSpPr>
            <a:xfrm rot="10800000" flipH="1">
              <a:off x="982898" y="1958001"/>
              <a:ext cx="2252474" cy="1361298"/>
              <a:chOff x="-442191" y="951943"/>
              <a:chExt cx="13076383" cy="6078698"/>
            </a:xfrm>
          </p:grpSpPr>
          <p:grpSp>
            <p:nvGrpSpPr>
              <p:cNvPr id="70" name="组合 69">
                <a:extLst>
                  <a:ext uri="{FF2B5EF4-FFF2-40B4-BE49-F238E27FC236}">
                    <a16:creationId xmlns="" xmlns:a16="http://schemas.microsoft.com/office/drawing/2014/main" id="{4699B5AF-3A64-4E63-98AC-49CD2D39B094}"/>
                  </a:ext>
                </a:extLst>
              </p:cNvPr>
              <p:cNvGrpSpPr/>
              <p:nvPr/>
            </p:nvGrpSpPr>
            <p:grpSpPr>
              <a:xfrm>
                <a:off x="-442191" y="951943"/>
                <a:ext cx="13076383" cy="6078698"/>
                <a:chOff x="-442191" y="951943"/>
                <a:chExt cx="13076383" cy="6078698"/>
              </a:xfrm>
            </p:grpSpPr>
            <p:sp>
              <p:nvSpPr>
                <p:cNvPr id="74" name="任意多边形 5">
                  <a:extLst>
                    <a:ext uri="{FF2B5EF4-FFF2-40B4-BE49-F238E27FC236}">
                      <a16:creationId xmlns="" xmlns:a16="http://schemas.microsoft.com/office/drawing/2014/main" id="{7560D2C8-8F58-4A4A-967C-1FB614E02E22}"/>
                    </a:ext>
                  </a:extLst>
                </p:cNvPr>
                <p:cNvSpPr/>
                <p:nvPr/>
              </p:nvSpPr>
              <p:spPr>
                <a:xfrm>
                  <a:off x="-442191" y="951943"/>
                  <a:ext cx="13076383" cy="6078698"/>
                </a:xfrm>
                <a:custGeom>
                  <a:avLst/>
                  <a:gdLst>
                    <a:gd name="connsiteX0" fmla="*/ 7831355 w 10491473"/>
                    <a:gd name="connsiteY0" fmla="*/ 0 h 4877076"/>
                    <a:gd name="connsiteX1" fmla="*/ 9266735 w 10491473"/>
                    <a:gd name="connsiteY1" fmla="*/ 0 h 4877076"/>
                    <a:gd name="connsiteX2" fmla="*/ 9506378 w 10491473"/>
                    <a:gd name="connsiteY2" fmla="*/ 273194 h 4877076"/>
                    <a:gd name="connsiteX3" fmla="*/ 9724144 w 10491473"/>
                    <a:gd name="connsiteY3" fmla="*/ 273194 h 4877076"/>
                    <a:gd name="connsiteX4" fmla="*/ 10491473 w 10491473"/>
                    <a:gd name="connsiteY4" fmla="*/ 1040523 h 4877076"/>
                    <a:gd name="connsiteX5" fmla="*/ 10491473 w 10491473"/>
                    <a:gd name="connsiteY5" fmla="*/ 4877076 h 4877076"/>
                    <a:gd name="connsiteX6" fmla="*/ 10083708 w 10491473"/>
                    <a:gd name="connsiteY6" fmla="*/ 4877076 h 4877076"/>
                    <a:gd name="connsiteX7" fmla="*/ 9976858 w 10491473"/>
                    <a:gd name="connsiteY7" fmla="*/ 4718650 h 4877076"/>
                    <a:gd name="connsiteX8" fmla="*/ 9017366 w 10491473"/>
                    <a:gd name="connsiteY8" fmla="*/ 4718650 h 4877076"/>
                    <a:gd name="connsiteX9" fmla="*/ 8910516 w 10491473"/>
                    <a:gd name="connsiteY9" fmla="*/ 4877076 h 4877076"/>
                    <a:gd name="connsiteX10" fmla="*/ 767329 w 10491473"/>
                    <a:gd name="connsiteY10" fmla="*/ 4877076 h 4877076"/>
                    <a:gd name="connsiteX11" fmla="*/ 0 w 10491473"/>
                    <a:gd name="connsiteY11" fmla="*/ 4109747 h 4877076"/>
                    <a:gd name="connsiteX12" fmla="*/ 0 w 10491473"/>
                    <a:gd name="connsiteY12" fmla="*/ 3233529 h 4877076"/>
                    <a:gd name="connsiteX13" fmla="*/ 177598 w 10491473"/>
                    <a:gd name="connsiteY13" fmla="*/ 3068263 h 4877076"/>
                    <a:gd name="connsiteX14" fmla="*/ 177598 w 10491473"/>
                    <a:gd name="connsiteY14" fmla="*/ 2401062 h 4877076"/>
                    <a:gd name="connsiteX15" fmla="*/ 0 w 10491473"/>
                    <a:gd name="connsiteY15" fmla="*/ 2235796 h 4877076"/>
                    <a:gd name="connsiteX16" fmla="*/ 0 w 10491473"/>
                    <a:gd name="connsiteY16" fmla="*/ 273194 h 4877076"/>
                    <a:gd name="connsiteX17" fmla="*/ 433369 w 10491473"/>
                    <a:gd name="connsiteY17" fmla="*/ 273194 h 4877076"/>
                    <a:gd name="connsiteX18" fmla="*/ 673292 w 10491473"/>
                    <a:gd name="connsiteY18" fmla="*/ 1376 h 4877076"/>
                    <a:gd name="connsiteX19" fmla="*/ 2113993 w 10491473"/>
                    <a:gd name="connsiteY19" fmla="*/ 1376 h 4877076"/>
                    <a:gd name="connsiteX20" fmla="*/ 2353916 w 10491473"/>
                    <a:gd name="connsiteY20" fmla="*/ 273194 h 4877076"/>
                    <a:gd name="connsiteX21" fmla="*/ 7591712 w 10491473"/>
                    <a:gd name="connsiteY21" fmla="*/ 273194 h 4877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491473" h="4877076">
                      <a:moveTo>
                        <a:pt x="7831355" y="0"/>
                      </a:moveTo>
                      <a:lnTo>
                        <a:pt x="9266735" y="0"/>
                      </a:lnTo>
                      <a:lnTo>
                        <a:pt x="9506378" y="273194"/>
                      </a:lnTo>
                      <a:lnTo>
                        <a:pt x="9724144" y="273194"/>
                      </a:lnTo>
                      <a:lnTo>
                        <a:pt x="10491473" y="1040523"/>
                      </a:lnTo>
                      <a:lnTo>
                        <a:pt x="10491473" y="4877076"/>
                      </a:lnTo>
                      <a:lnTo>
                        <a:pt x="10083708" y="4877076"/>
                      </a:lnTo>
                      <a:lnTo>
                        <a:pt x="9976858" y="4718650"/>
                      </a:lnTo>
                      <a:lnTo>
                        <a:pt x="9017366" y="4718650"/>
                      </a:lnTo>
                      <a:lnTo>
                        <a:pt x="8910516" y="4877076"/>
                      </a:lnTo>
                      <a:lnTo>
                        <a:pt x="767329" y="4877076"/>
                      </a:lnTo>
                      <a:lnTo>
                        <a:pt x="0" y="4109747"/>
                      </a:lnTo>
                      <a:lnTo>
                        <a:pt x="0" y="3233529"/>
                      </a:lnTo>
                      <a:lnTo>
                        <a:pt x="177598" y="3068263"/>
                      </a:lnTo>
                      <a:lnTo>
                        <a:pt x="177598" y="2401062"/>
                      </a:lnTo>
                      <a:lnTo>
                        <a:pt x="0" y="2235796"/>
                      </a:lnTo>
                      <a:lnTo>
                        <a:pt x="0" y="273194"/>
                      </a:lnTo>
                      <a:lnTo>
                        <a:pt x="433369" y="273194"/>
                      </a:lnTo>
                      <a:lnTo>
                        <a:pt x="673292" y="1376"/>
                      </a:lnTo>
                      <a:lnTo>
                        <a:pt x="2113993" y="1376"/>
                      </a:lnTo>
                      <a:lnTo>
                        <a:pt x="2353916" y="273194"/>
                      </a:lnTo>
                      <a:lnTo>
                        <a:pt x="7591712" y="273194"/>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grpSp>
              <p:nvGrpSpPr>
                <p:cNvPr id="75" name="组合 74">
                  <a:extLst>
                    <a:ext uri="{FF2B5EF4-FFF2-40B4-BE49-F238E27FC236}">
                      <a16:creationId xmlns="" xmlns:a16="http://schemas.microsoft.com/office/drawing/2014/main" id="{FB4E7D14-F6B6-40C7-911E-DB1C249F896A}"/>
                    </a:ext>
                  </a:extLst>
                </p:cNvPr>
                <p:cNvGrpSpPr/>
                <p:nvPr/>
              </p:nvGrpSpPr>
              <p:grpSpPr>
                <a:xfrm flipH="1">
                  <a:off x="8703444" y="1553441"/>
                  <a:ext cx="1573211" cy="303301"/>
                  <a:chOff x="8522049" y="1552754"/>
                  <a:chExt cx="1547284" cy="303301"/>
                </a:xfrm>
              </p:grpSpPr>
              <p:sp>
                <p:nvSpPr>
                  <p:cNvPr id="76" name="平行四边形 75">
                    <a:extLst>
                      <a:ext uri="{FF2B5EF4-FFF2-40B4-BE49-F238E27FC236}">
                        <a16:creationId xmlns="" xmlns:a16="http://schemas.microsoft.com/office/drawing/2014/main" id="{72B24A25-84A5-448C-840C-377F7F8B6F77}"/>
                      </a:ext>
                    </a:extLst>
                  </p:cNvPr>
                  <p:cNvSpPr/>
                  <p:nvPr/>
                </p:nvSpPr>
                <p:spPr>
                  <a:xfrm>
                    <a:off x="9478425" y="1552754"/>
                    <a:ext cx="590908" cy="303301"/>
                  </a:xfrm>
                  <a:prstGeom prst="parallelogram">
                    <a:avLst>
                      <a:gd name="adj" fmla="val 87809"/>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6AE7FF"/>
                      </a:solidFill>
                    </a:endParaRPr>
                  </a:p>
                </p:txBody>
              </p:sp>
              <p:sp>
                <p:nvSpPr>
                  <p:cNvPr id="77" name="平行四边形 76">
                    <a:extLst>
                      <a:ext uri="{FF2B5EF4-FFF2-40B4-BE49-F238E27FC236}">
                        <a16:creationId xmlns="" xmlns:a16="http://schemas.microsoft.com/office/drawing/2014/main" id="{26F1E5D1-6A93-47CB-A330-90FECAA10C1C}"/>
                      </a:ext>
                    </a:extLst>
                  </p:cNvPr>
                  <p:cNvSpPr/>
                  <p:nvPr/>
                </p:nvSpPr>
                <p:spPr>
                  <a:xfrm>
                    <a:off x="9006937" y="1552754"/>
                    <a:ext cx="590908" cy="303301"/>
                  </a:xfrm>
                  <a:prstGeom prst="parallelogram">
                    <a:avLst>
                      <a:gd name="adj" fmla="val 87809"/>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6AE7FF"/>
                      </a:solidFill>
                    </a:endParaRPr>
                  </a:p>
                </p:txBody>
              </p:sp>
              <p:sp>
                <p:nvSpPr>
                  <p:cNvPr id="78" name="平行四边形 77">
                    <a:extLst>
                      <a:ext uri="{FF2B5EF4-FFF2-40B4-BE49-F238E27FC236}">
                        <a16:creationId xmlns="" xmlns:a16="http://schemas.microsoft.com/office/drawing/2014/main" id="{FF178E76-B4A9-4C93-B4AF-469EDC4009C8}"/>
                      </a:ext>
                    </a:extLst>
                  </p:cNvPr>
                  <p:cNvSpPr/>
                  <p:nvPr/>
                </p:nvSpPr>
                <p:spPr>
                  <a:xfrm>
                    <a:off x="8522049" y="1552754"/>
                    <a:ext cx="590908" cy="303301"/>
                  </a:xfrm>
                  <a:prstGeom prst="parallelogram">
                    <a:avLst>
                      <a:gd name="adj" fmla="val 87809"/>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6AE7FF"/>
                      </a:solidFill>
                    </a:endParaRPr>
                  </a:p>
                </p:txBody>
              </p:sp>
            </p:grpSp>
          </p:grpSp>
          <p:sp>
            <p:nvSpPr>
              <p:cNvPr id="71" name="平行四边形 70">
                <a:extLst>
                  <a:ext uri="{FF2B5EF4-FFF2-40B4-BE49-F238E27FC236}">
                    <a16:creationId xmlns="" xmlns:a16="http://schemas.microsoft.com/office/drawing/2014/main" id="{BDF39524-1BED-431C-9846-362011B6FE78}"/>
                  </a:ext>
                </a:extLst>
              </p:cNvPr>
              <p:cNvSpPr/>
              <p:nvPr/>
            </p:nvSpPr>
            <p:spPr>
              <a:xfrm>
                <a:off x="1376073" y="1554130"/>
                <a:ext cx="590908" cy="301925"/>
              </a:xfrm>
              <a:prstGeom prst="parallelogram">
                <a:avLst>
                  <a:gd name="adj" fmla="val 87857"/>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6AE7FF"/>
                  </a:solidFill>
                </a:endParaRPr>
              </a:p>
            </p:txBody>
          </p:sp>
          <p:sp>
            <p:nvSpPr>
              <p:cNvPr id="72" name="平行四边形 71">
                <a:extLst>
                  <a:ext uri="{FF2B5EF4-FFF2-40B4-BE49-F238E27FC236}">
                    <a16:creationId xmlns="" xmlns:a16="http://schemas.microsoft.com/office/drawing/2014/main" id="{95E51C29-5CCE-4A88-96DF-6968CA2E5E7C}"/>
                  </a:ext>
                </a:extLst>
              </p:cNvPr>
              <p:cNvSpPr/>
              <p:nvPr/>
            </p:nvSpPr>
            <p:spPr>
              <a:xfrm>
                <a:off x="1860961" y="1555506"/>
                <a:ext cx="590908" cy="301925"/>
              </a:xfrm>
              <a:prstGeom prst="parallelogram">
                <a:avLst>
                  <a:gd name="adj" fmla="val 87857"/>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6AE7FF"/>
                  </a:solidFill>
                </a:endParaRPr>
              </a:p>
            </p:txBody>
          </p:sp>
          <p:sp>
            <p:nvSpPr>
              <p:cNvPr id="73" name="平行四边形 72">
                <a:extLst>
                  <a:ext uri="{FF2B5EF4-FFF2-40B4-BE49-F238E27FC236}">
                    <a16:creationId xmlns="" xmlns:a16="http://schemas.microsoft.com/office/drawing/2014/main" id="{936F7F09-D317-4604-B13B-EBF837D27213}"/>
                  </a:ext>
                </a:extLst>
              </p:cNvPr>
              <p:cNvSpPr/>
              <p:nvPr/>
            </p:nvSpPr>
            <p:spPr>
              <a:xfrm>
                <a:off x="2332449" y="1554130"/>
                <a:ext cx="590908" cy="301925"/>
              </a:xfrm>
              <a:prstGeom prst="parallelogram">
                <a:avLst>
                  <a:gd name="adj" fmla="val 87857"/>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6AE7FF"/>
                  </a:solidFill>
                </a:endParaRPr>
              </a:p>
            </p:txBody>
          </p:sp>
        </p:grpSp>
      </p:grpSp>
      <p:grpSp>
        <p:nvGrpSpPr>
          <p:cNvPr id="79" name="组合 78">
            <a:extLst>
              <a:ext uri="{FF2B5EF4-FFF2-40B4-BE49-F238E27FC236}">
                <a16:creationId xmlns="" xmlns:a16="http://schemas.microsoft.com/office/drawing/2014/main" id="{9CC262A5-3585-4CED-8DD8-58045807EFDD}"/>
              </a:ext>
            </a:extLst>
          </p:cNvPr>
          <p:cNvGrpSpPr/>
          <p:nvPr/>
        </p:nvGrpSpPr>
        <p:grpSpPr>
          <a:xfrm>
            <a:off x="6536467" y="3981867"/>
            <a:ext cx="2252474" cy="1361298"/>
            <a:chOff x="982898" y="1958001"/>
            <a:chExt cx="2252474" cy="1361298"/>
          </a:xfrm>
        </p:grpSpPr>
        <p:sp>
          <p:nvSpPr>
            <p:cNvPr id="80" name="矩形 79">
              <a:extLst>
                <a:ext uri="{FF2B5EF4-FFF2-40B4-BE49-F238E27FC236}">
                  <a16:creationId xmlns="" xmlns:a16="http://schemas.microsoft.com/office/drawing/2014/main" id="{F65F919D-763D-45F9-8E4D-6F2499835C58}"/>
                </a:ext>
              </a:extLst>
            </p:cNvPr>
            <p:cNvSpPr/>
            <p:nvPr/>
          </p:nvSpPr>
          <p:spPr>
            <a:xfrm>
              <a:off x="1072831" y="2089070"/>
              <a:ext cx="2123786" cy="461665"/>
            </a:xfrm>
            <a:prstGeom prst="rect">
              <a:avLst/>
            </a:prstGeom>
          </p:spPr>
          <p:txBody>
            <a:bodyPr wrap="square">
              <a:spAutoFit/>
            </a:bodyPr>
            <a:lstStyle/>
            <a:p>
              <a:pPr algn="ctr"/>
              <a:r>
                <a:rPr lang="zh-CN" altLang="en-US" sz="2400" dirty="0">
                  <a:solidFill>
                    <a:schemeClr val="accent3"/>
                  </a:solidFill>
                  <a:latin typeface="思源黑体 CN Bold" panose="020B0800000000000000" pitchFamily="34" charset="-122"/>
                  <a:ea typeface="思源黑体 CN Bold" panose="020B0800000000000000" pitchFamily="34" charset="-122"/>
                  <a:sym typeface="微软雅黑" panose="020B0503020204020204" pitchFamily="34" charset="-122"/>
                </a:rPr>
                <a:t>管理模式改变</a:t>
              </a:r>
              <a:endParaRPr lang="zh-CN" altLang="en-US" sz="2400" dirty="0">
                <a:solidFill>
                  <a:schemeClr val="accent3"/>
                </a:solidFill>
                <a:latin typeface="思源黑体 CN Bold" panose="020B0800000000000000" pitchFamily="34" charset="-122"/>
                <a:ea typeface="思源黑体 CN Bold" panose="020B0800000000000000" pitchFamily="34" charset="-122"/>
              </a:endParaRPr>
            </a:p>
          </p:txBody>
        </p:sp>
        <p:sp>
          <p:nvSpPr>
            <p:cNvPr id="81" name="矩形 80">
              <a:extLst>
                <a:ext uri="{FF2B5EF4-FFF2-40B4-BE49-F238E27FC236}">
                  <a16:creationId xmlns="" xmlns:a16="http://schemas.microsoft.com/office/drawing/2014/main" id="{95038053-86BC-4465-9F6F-977463CE958B}"/>
                </a:ext>
              </a:extLst>
            </p:cNvPr>
            <p:cNvSpPr/>
            <p:nvPr/>
          </p:nvSpPr>
          <p:spPr>
            <a:xfrm>
              <a:off x="1190531" y="2567562"/>
              <a:ext cx="2042661" cy="415498"/>
            </a:xfrm>
            <a:prstGeom prst="rect">
              <a:avLst/>
            </a:prstGeom>
          </p:spPr>
          <p:txBody>
            <a:bodyPr wrap="square">
              <a:spAutoFit/>
            </a:bodyPr>
            <a:lstStyle/>
            <a:p>
              <a:pPr marL="171450" indent="-171450">
                <a:buFont typeface="Arial" panose="020B0604020202020204" pitchFamily="34" charset="0"/>
                <a:buChar char="•"/>
              </a:pPr>
              <a:r>
                <a:rPr lang="zh-CN" altLang="en-US" sz="1050" dirty="0">
                  <a:solidFill>
                    <a:schemeClr val="bg1"/>
                  </a:solidFill>
                  <a:latin typeface="+mn-ea"/>
                </a:rPr>
                <a:t>传统：模拟化管理</a:t>
              </a:r>
              <a:endParaRPr lang="en-US" altLang="zh-CN" sz="1050" dirty="0">
                <a:solidFill>
                  <a:schemeClr val="bg1"/>
                </a:solidFill>
                <a:latin typeface="+mn-ea"/>
              </a:endParaRPr>
            </a:p>
            <a:p>
              <a:pPr marL="171450" indent="-171450">
                <a:buFont typeface="Arial" panose="020B0604020202020204" pitchFamily="34" charset="0"/>
                <a:buChar char="•"/>
              </a:pPr>
              <a:r>
                <a:rPr lang="zh-CN" altLang="en-US" sz="1050" dirty="0">
                  <a:solidFill>
                    <a:schemeClr val="bg1"/>
                  </a:solidFill>
                  <a:latin typeface="+mn-ea"/>
                </a:rPr>
                <a:t>电子商务：数字化管理</a:t>
              </a:r>
            </a:p>
          </p:txBody>
        </p:sp>
        <p:grpSp>
          <p:nvGrpSpPr>
            <p:cNvPr id="82" name="组合 81">
              <a:extLst>
                <a:ext uri="{FF2B5EF4-FFF2-40B4-BE49-F238E27FC236}">
                  <a16:creationId xmlns="" xmlns:a16="http://schemas.microsoft.com/office/drawing/2014/main" id="{BBC66AC0-66C2-4F5D-A75C-573E9E286F1E}"/>
                </a:ext>
              </a:extLst>
            </p:cNvPr>
            <p:cNvGrpSpPr/>
            <p:nvPr/>
          </p:nvGrpSpPr>
          <p:grpSpPr>
            <a:xfrm rot="10800000" flipH="1">
              <a:off x="982898" y="1958001"/>
              <a:ext cx="2252474" cy="1361298"/>
              <a:chOff x="-442191" y="951943"/>
              <a:chExt cx="13076383" cy="6078698"/>
            </a:xfrm>
          </p:grpSpPr>
          <p:grpSp>
            <p:nvGrpSpPr>
              <p:cNvPr id="83" name="组合 82">
                <a:extLst>
                  <a:ext uri="{FF2B5EF4-FFF2-40B4-BE49-F238E27FC236}">
                    <a16:creationId xmlns="" xmlns:a16="http://schemas.microsoft.com/office/drawing/2014/main" id="{4675AC59-1D4B-47FE-90E4-DECEDE5D770D}"/>
                  </a:ext>
                </a:extLst>
              </p:cNvPr>
              <p:cNvGrpSpPr/>
              <p:nvPr/>
            </p:nvGrpSpPr>
            <p:grpSpPr>
              <a:xfrm>
                <a:off x="-442191" y="951943"/>
                <a:ext cx="13076383" cy="6078698"/>
                <a:chOff x="-442191" y="951943"/>
                <a:chExt cx="13076383" cy="6078698"/>
              </a:xfrm>
            </p:grpSpPr>
            <p:sp>
              <p:nvSpPr>
                <p:cNvPr id="87" name="任意多边形 5">
                  <a:extLst>
                    <a:ext uri="{FF2B5EF4-FFF2-40B4-BE49-F238E27FC236}">
                      <a16:creationId xmlns="" xmlns:a16="http://schemas.microsoft.com/office/drawing/2014/main" id="{B7BD6018-CB81-4A3C-BD91-E69D57599D66}"/>
                    </a:ext>
                  </a:extLst>
                </p:cNvPr>
                <p:cNvSpPr/>
                <p:nvPr/>
              </p:nvSpPr>
              <p:spPr>
                <a:xfrm>
                  <a:off x="-442191" y="951943"/>
                  <a:ext cx="13076383" cy="6078698"/>
                </a:xfrm>
                <a:custGeom>
                  <a:avLst/>
                  <a:gdLst>
                    <a:gd name="connsiteX0" fmla="*/ 7831355 w 10491473"/>
                    <a:gd name="connsiteY0" fmla="*/ 0 h 4877076"/>
                    <a:gd name="connsiteX1" fmla="*/ 9266735 w 10491473"/>
                    <a:gd name="connsiteY1" fmla="*/ 0 h 4877076"/>
                    <a:gd name="connsiteX2" fmla="*/ 9506378 w 10491473"/>
                    <a:gd name="connsiteY2" fmla="*/ 273194 h 4877076"/>
                    <a:gd name="connsiteX3" fmla="*/ 9724144 w 10491473"/>
                    <a:gd name="connsiteY3" fmla="*/ 273194 h 4877076"/>
                    <a:gd name="connsiteX4" fmla="*/ 10491473 w 10491473"/>
                    <a:gd name="connsiteY4" fmla="*/ 1040523 h 4877076"/>
                    <a:gd name="connsiteX5" fmla="*/ 10491473 w 10491473"/>
                    <a:gd name="connsiteY5" fmla="*/ 4877076 h 4877076"/>
                    <a:gd name="connsiteX6" fmla="*/ 10083708 w 10491473"/>
                    <a:gd name="connsiteY6" fmla="*/ 4877076 h 4877076"/>
                    <a:gd name="connsiteX7" fmla="*/ 9976858 w 10491473"/>
                    <a:gd name="connsiteY7" fmla="*/ 4718650 h 4877076"/>
                    <a:gd name="connsiteX8" fmla="*/ 9017366 w 10491473"/>
                    <a:gd name="connsiteY8" fmla="*/ 4718650 h 4877076"/>
                    <a:gd name="connsiteX9" fmla="*/ 8910516 w 10491473"/>
                    <a:gd name="connsiteY9" fmla="*/ 4877076 h 4877076"/>
                    <a:gd name="connsiteX10" fmla="*/ 767329 w 10491473"/>
                    <a:gd name="connsiteY10" fmla="*/ 4877076 h 4877076"/>
                    <a:gd name="connsiteX11" fmla="*/ 0 w 10491473"/>
                    <a:gd name="connsiteY11" fmla="*/ 4109747 h 4877076"/>
                    <a:gd name="connsiteX12" fmla="*/ 0 w 10491473"/>
                    <a:gd name="connsiteY12" fmla="*/ 3233529 h 4877076"/>
                    <a:gd name="connsiteX13" fmla="*/ 177598 w 10491473"/>
                    <a:gd name="connsiteY13" fmla="*/ 3068263 h 4877076"/>
                    <a:gd name="connsiteX14" fmla="*/ 177598 w 10491473"/>
                    <a:gd name="connsiteY14" fmla="*/ 2401062 h 4877076"/>
                    <a:gd name="connsiteX15" fmla="*/ 0 w 10491473"/>
                    <a:gd name="connsiteY15" fmla="*/ 2235796 h 4877076"/>
                    <a:gd name="connsiteX16" fmla="*/ 0 w 10491473"/>
                    <a:gd name="connsiteY16" fmla="*/ 273194 h 4877076"/>
                    <a:gd name="connsiteX17" fmla="*/ 433369 w 10491473"/>
                    <a:gd name="connsiteY17" fmla="*/ 273194 h 4877076"/>
                    <a:gd name="connsiteX18" fmla="*/ 673292 w 10491473"/>
                    <a:gd name="connsiteY18" fmla="*/ 1376 h 4877076"/>
                    <a:gd name="connsiteX19" fmla="*/ 2113993 w 10491473"/>
                    <a:gd name="connsiteY19" fmla="*/ 1376 h 4877076"/>
                    <a:gd name="connsiteX20" fmla="*/ 2353916 w 10491473"/>
                    <a:gd name="connsiteY20" fmla="*/ 273194 h 4877076"/>
                    <a:gd name="connsiteX21" fmla="*/ 7591712 w 10491473"/>
                    <a:gd name="connsiteY21" fmla="*/ 273194 h 4877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491473" h="4877076">
                      <a:moveTo>
                        <a:pt x="7831355" y="0"/>
                      </a:moveTo>
                      <a:lnTo>
                        <a:pt x="9266735" y="0"/>
                      </a:lnTo>
                      <a:lnTo>
                        <a:pt x="9506378" y="273194"/>
                      </a:lnTo>
                      <a:lnTo>
                        <a:pt x="9724144" y="273194"/>
                      </a:lnTo>
                      <a:lnTo>
                        <a:pt x="10491473" y="1040523"/>
                      </a:lnTo>
                      <a:lnTo>
                        <a:pt x="10491473" y="4877076"/>
                      </a:lnTo>
                      <a:lnTo>
                        <a:pt x="10083708" y="4877076"/>
                      </a:lnTo>
                      <a:lnTo>
                        <a:pt x="9976858" y="4718650"/>
                      </a:lnTo>
                      <a:lnTo>
                        <a:pt x="9017366" y="4718650"/>
                      </a:lnTo>
                      <a:lnTo>
                        <a:pt x="8910516" y="4877076"/>
                      </a:lnTo>
                      <a:lnTo>
                        <a:pt x="767329" y="4877076"/>
                      </a:lnTo>
                      <a:lnTo>
                        <a:pt x="0" y="4109747"/>
                      </a:lnTo>
                      <a:lnTo>
                        <a:pt x="0" y="3233529"/>
                      </a:lnTo>
                      <a:lnTo>
                        <a:pt x="177598" y="3068263"/>
                      </a:lnTo>
                      <a:lnTo>
                        <a:pt x="177598" y="2401062"/>
                      </a:lnTo>
                      <a:lnTo>
                        <a:pt x="0" y="2235796"/>
                      </a:lnTo>
                      <a:lnTo>
                        <a:pt x="0" y="273194"/>
                      </a:lnTo>
                      <a:lnTo>
                        <a:pt x="433369" y="273194"/>
                      </a:lnTo>
                      <a:lnTo>
                        <a:pt x="673292" y="1376"/>
                      </a:lnTo>
                      <a:lnTo>
                        <a:pt x="2113993" y="1376"/>
                      </a:lnTo>
                      <a:lnTo>
                        <a:pt x="2353916" y="273194"/>
                      </a:lnTo>
                      <a:lnTo>
                        <a:pt x="7591712" y="273194"/>
                      </a:lnTo>
                      <a:close/>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p>
              </p:txBody>
            </p:sp>
            <p:grpSp>
              <p:nvGrpSpPr>
                <p:cNvPr id="88" name="组合 87">
                  <a:extLst>
                    <a:ext uri="{FF2B5EF4-FFF2-40B4-BE49-F238E27FC236}">
                      <a16:creationId xmlns="" xmlns:a16="http://schemas.microsoft.com/office/drawing/2014/main" id="{E0523826-803F-4050-99C6-2B8AEA778612}"/>
                    </a:ext>
                  </a:extLst>
                </p:cNvPr>
                <p:cNvGrpSpPr/>
                <p:nvPr/>
              </p:nvGrpSpPr>
              <p:grpSpPr>
                <a:xfrm flipH="1">
                  <a:off x="8703444" y="1553441"/>
                  <a:ext cx="1573211" cy="303301"/>
                  <a:chOff x="8522049" y="1552754"/>
                  <a:chExt cx="1547284" cy="303301"/>
                </a:xfrm>
              </p:grpSpPr>
              <p:sp>
                <p:nvSpPr>
                  <p:cNvPr id="89" name="平行四边形 88">
                    <a:extLst>
                      <a:ext uri="{FF2B5EF4-FFF2-40B4-BE49-F238E27FC236}">
                        <a16:creationId xmlns="" xmlns:a16="http://schemas.microsoft.com/office/drawing/2014/main" id="{85663E9A-3A24-4669-A6A5-C787D86F7373}"/>
                      </a:ext>
                    </a:extLst>
                  </p:cNvPr>
                  <p:cNvSpPr/>
                  <p:nvPr/>
                </p:nvSpPr>
                <p:spPr>
                  <a:xfrm>
                    <a:off x="9478425" y="1552754"/>
                    <a:ext cx="590908" cy="303301"/>
                  </a:xfrm>
                  <a:prstGeom prst="parallelogram">
                    <a:avLst>
                      <a:gd name="adj" fmla="val 87809"/>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6AE7FF"/>
                      </a:solidFill>
                    </a:endParaRPr>
                  </a:p>
                </p:txBody>
              </p:sp>
              <p:sp>
                <p:nvSpPr>
                  <p:cNvPr id="90" name="平行四边形 89">
                    <a:extLst>
                      <a:ext uri="{FF2B5EF4-FFF2-40B4-BE49-F238E27FC236}">
                        <a16:creationId xmlns="" xmlns:a16="http://schemas.microsoft.com/office/drawing/2014/main" id="{9AD0F52A-ABF7-486B-B8FD-0A919DAF30BE}"/>
                      </a:ext>
                    </a:extLst>
                  </p:cNvPr>
                  <p:cNvSpPr/>
                  <p:nvPr/>
                </p:nvSpPr>
                <p:spPr>
                  <a:xfrm>
                    <a:off x="9006937" y="1552754"/>
                    <a:ext cx="590908" cy="303301"/>
                  </a:xfrm>
                  <a:prstGeom prst="parallelogram">
                    <a:avLst>
                      <a:gd name="adj" fmla="val 87809"/>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6AE7FF"/>
                      </a:solidFill>
                    </a:endParaRPr>
                  </a:p>
                </p:txBody>
              </p:sp>
              <p:sp>
                <p:nvSpPr>
                  <p:cNvPr id="91" name="平行四边形 90">
                    <a:extLst>
                      <a:ext uri="{FF2B5EF4-FFF2-40B4-BE49-F238E27FC236}">
                        <a16:creationId xmlns="" xmlns:a16="http://schemas.microsoft.com/office/drawing/2014/main" id="{8706CB11-D744-418D-BEAB-192E35B63686}"/>
                      </a:ext>
                    </a:extLst>
                  </p:cNvPr>
                  <p:cNvSpPr/>
                  <p:nvPr/>
                </p:nvSpPr>
                <p:spPr>
                  <a:xfrm>
                    <a:off x="8522049" y="1552754"/>
                    <a:ext cx="590908" cy="303301"/>
                  </a:xfrm>
                  <a:prstGeom prst="parallelogram">
                    <a:avLst>
                      <a:gd name="adj" fmla="val 87809"/>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6AE7FF"/>
                      </a:solidFill>
                    </a:endParaRPr>
                  </a:p>
                </p:txBody>
              </p:sp>
            </p:grpSp>
          </p:grpSp>
          <p:sp>
            <p:nvSpPr>
              <p:cNvPr id="84" name="平行四边形 83">
                <a:extLst>
                  <a:ext uri="{FF2B5EF4-FFF2-40B4-BE49-F238E27FC236}">
                    <a16:creationId xmlns="" xmlns:a16="http://schemas.microsoft.com/office/drawing/2014/main" id="{138A83F0-8073-4A9D-BC6A-7F4C4AC76C5D}"/>
                  </a:ext>
                </a:extLst>
              </p:cNvPr>
              <p:cNvSpPr/>
              <p:nvPr/>
            </p:nvSpPr>
            <p:spPr>
              <a:xfrm>
                <a:off x="1376073" y="1554130"/>
                <a:ext cx="590908" cy="301925"/>
              </a:xfrm>
              <a:prstGeom prst="parallelogram">
                <a:avLst>
                  <a:gd name="adj" fmla="val 87857"/>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6AE7FF"/>
                  </a:solidFill>
                </a:endParaRPr>
              </a:p>
            </p:txBody>
          </p:sp>
          <p:sp>
            <p:nvSpPr>
              <p:cNvPr id="85" name="平行四边形 84">
                <a:extLst>
                  <a:ext uri="{FF2B5EF4-FFF2-40B4-BE49-F238E27FC236}">
                    <a16:creationId xmlns="" xmlns:a16="http://schemas.microsoft.com/office/drawing/2014/main" id="{49C2E0FA-5D7B-4784-96C2-2A9A4B50C8BF}"/>
                  </a:ext>
                </a:extLst>
              </p:cNvPr>
              <p:cNvSpPr/>
              <p:nvPr/>
            </p:nvSpPr>
            <p:spPr>
              <a:xfrm>
                <a:off x="1860961" y="1555506"/>
                <a:ext cx="590908" cy="301925"/>
              </a:xfrm>
              <a:prstGeom prst="parallelogram">
                <a:avLst>
                  <a:gd name="adj" fmla="val 87857"/>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6AE7FF"/>
                  </a:solidFill>
                </a:endParaRPr>
              </a:p>
            </p:txBody>
          </p:sp>
          <p:sp>
            <p:nvSpPr>
              <p:cNvPr id="86" name="平行四边形 85">
                <a:extLst>
                  <a:ext uri="{FF2B5EF4-FFF2-40B4-BE49-F238E27FC236}">
                    <a16:creationId xmlns="" xmlns:a16="http://schemas.microsoft.com/office/drawing/2014/main" id="{D0205C39-E706-41CC-9C8A-C308211AA209}"/>
                  </a:ext>
                </a:extLst>
              </p:cNvPr>
              <p:cNvSpPr/>
              <p:nvPr/>
            </p:nvSpPr>
            <p:spPr>
              <a:xfrm>
                <a:off x="2332449" y="1554130"/>
                <a:ext cx="590908" cy="301925"/>
              </a:xfrm>
              <a:prstGeom prst="parallelogram">
                <a:avLst>
                  <a:gd name="adj" fmla="val 87857"/>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rgbClr val="6AE7FF"/>
                  </a:solidFill>
                </a:endParaRPr>
              </a:p>
            </p:txBody>
          </p:sp>
        </p:grpSp>
      </p:grpSp>
    </p:spTree>
    <p:extLst>
      <p:ext uri="{BB962C8B-B14F-4D97-AF65-F5344CB8AC3E}">
        <p14:creationId xmlns:p14="http://schemas.microsoft.com/office/powerpoint/2010/main" val="1277373971"/>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ppt_x"/>
                                          </p:val>
                                        </p:tav>
                                        <p:tav tm="100000">
                                          <p:val>
                                            <p:strVal val="#ppt_x"/>
                                          </p:val>
                                        </p:tav>
                                      </p:tavLst>
                                    </p:anim>
                                    <p:anim calcmode="lin" valueType="num">
                                      <p:cBhvr additive="base">
                                        <p:cTn id="8" dur="500" fill="hold"/>
                                        <p:tgtEl>
                                          <p:spTgt spid="3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additive="base">
                                        <p:cTn id="12" dur="500" fill="hold"/>
                                        <p:tgtEl>
                                          <p:spTgt spid="40"/>
                                        </p:tgtEl>
                                        <p:attrNameLst>
                                          <p:attrName>ppt_x</p:attrName>
                                        </p:attrNameLst>
                                      </p:cBhvr>
                                      <p:tavLst>
                                        <p:tav tm="0">
                                          <p:val>
                                            <p:strVal val="#ppt_x"/>
                                          </p:val>
                                        </p:tav>
                                        <p:tav tm="100000">
                                          <p:val>
                                            <p:strVal val="#ppt_x"/>
                                          </p:val>
                                        </p:tav>
                                      </p:tavLst>
                                    </p:anim>
                                    <p:anim calcmode="lin" valueType="num">
                                      <p:cBhvr additive="base">
                                        <p:cTn id="13" dur="500" fill="hold"/>
                                        <p:tgtEl>
                                          <p:spTgt spid="40"/>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53"/>
                                        </p:tgtEl>
                                        <p:attrNameLst>
                                          <p:attrName>style.visibility</p:attrName>
                                        </p:attrNameLst>
                                      </p:cBhvr>
                                      <p:to>
                                        <p:strVal val="visible"/>
                                      </p:to>
                                    </p:set>
                                    <p:anim calcmode="lin" valueType="num">
                                      <p:cBhvr additive="base">
                                        <p:cTn id="17" dur="500" fill="hold"/>
                                        <p:tgtEl>
                                          <p:spTgt spid="53"/>
                                        </p:tgtEl>
                                        <p:attrNameLst>
                                          <p:attrName>ppt_x</p:attrName>
                                        </p:attrNameLst>
                                      </p:cBhvr>
                                      <p:tavLst>
                                        <p:tav tm="0">
                                          <p:val>
                                            <p:strVal val="#ppt_x"/>
                                          </p:val>
                                        </p:tav>
                                        <p:tav tm="100000">
                                          <p:val>
                                            <p:strVal val="#ppt_x"/>
                                          </p:val>
                                        </p:tav>
                                      </p:tavLst>
                                    </p:anim>
                                    <p:anim calcmode="lin" valueType="num">
                                      <p:cBhvr additive="base">
                                        <p:cTn id="18" dur="500" fill="hold"/>
                                        <p:tgtEl>
                                          <p:spTgt spid="53"/>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66"/>
                                        </p:tgtEl>
                                        <p:attrNameLst>
                                          <p:attrName>style.visibility</p:attrName>
                                        </p:attrNameLst>
                                      </p:cBhvr>
                                      <p:to>
                                        <p:strVal val="visible"/>
                                      </p:to>
                                    </p:set>
                                    <p:anim calcmode="lin" valueType="num">
                                      <p:cBhvr additive="base">
                                        <p:cTn id="22" dur="500" fill="hold"/>
                                        <p:tgtEl>
                                          <p:spTgt spid="66"/>
                                        </p:tgtEl>
                                        <p:attrNameLst>
                                          <p:attrName>ppt_x</p:attrName>
                                        </p:attrNameLst>
                                      </p:cBhvr>
                                      <p:tavLst>
                                        <p:tav tm="0">
                                          <p:val>
                                            <p:strVal val="#ppt_x"/>
                                          </p:val>
                                        </p:tav>
                                        <p:tav tm="100000">
                                          <p:val>
                                            <p:strVal val="#ppt_x"/>
                                          </p:val>
                                        </p:tav>
                                      </p:tavLst>
                                    </p:anim>
                                    <p:anim calcmode="lin" valueType="num">
                                      <p:cBhvr additive="base">
                                        <p:cTn id="23" dur="500" fill="hold"/>
                                        <p:tgtEl>
                                          <p:spTgt spid="66"/>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79"/>
                                        </p:tgtEl>
                                        <p:attrNameLst>
                                          <p:attrName>style.visibility</p:attrName>
                                        </p:attrNameLst>
                                      </p:cBhvr>
                                      <p:to>
                                        <p:strVal val="visible"/>
                                      </p:to>
                                    </p:set>
                                    <p:anim calcmode="lin" valueType="num">
                                      <p:cBhvr additive="base">
                                        <p:cTn id="27" dur="500" fill="hold"/>
                                        <p:tgtEl>
                                          <p:spTgt spid="79"/>
                                        </p:tgtEl>
                                        <p:attrNameLst>
                                          <p:attrName>ppt_x</p:attrName>
                                        </p:attrNameLst>
                                      </p:cBhvr>
                                      <p:tavLst>
                                        <p:tav tm="0">
                                          <p:val>
                                            <p:strVal val="#ppt_x"/>
                                          </p:val>
                                        </p:tav>
                                        <p:tav tm="100000">
                                          <p:val>
                                            <p:strVal val="#ppt_x"/>
                                          </p:val>
                                        </p:tav>
                                      </p:tavLst>
                                    </p:anim>
                                    <p:anim calcmode="lin" valueType="num">
                                      <p:cBhvr additive="base">
                                        <p:cTn id="28" dur="500" fill="hold"/>
                                        <p:tgtEl>
                                          <p:spTgt spid="7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 xmlns:a16="http://schemas.microsoft.com/office/drawing/2014/main" id="{C2205782-93C3-4CE3-B085-36065AD270BD}"/>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8" name="文本框 7">
            <a:extLst>
              <a:ext uri="{FF2B5EF4-FFF2-40B4-BE49-F238E27FC236}">
                <a16:creationId xmlns="" xmlns:a16="http://schemas.microsoft.com/office/drawing/2014/main" id="{DED1B0E0-BBB1-4D7C-99B0-FD326565DEBF}"/>
              </a:ext>
            </a:extLst>
          </p:cNvPr>
          <p:cNvSpPr txBox="1"/>
          <p:nvPr/>
        </p:nvSpPr>
        <p:spPr>
          <a:xfrm>
            <a:off x="4581934" y="6178900"/>
            <a:ext cx="6503009" cy="461665"/>
          </a:xfrm>
          <a:prstGeom prst="rect">
            <a:avLst/>
          </a:prstGeom>
          <a:noFill/>
          <a:effectLst>
            <a:outerShdw blurRad="50800" dist="38100" dir="8100000" algn="tr" rotWithShape="0">
              <a:prstClr val="black">
                <a:alpha val="40000"/>
              </a:prstClr>
            </a:outerShdw>
          </a:effectLst>
        </p:spPr>
        <p:txBody>
          <a:bodyPr wrap="square" rtlCol="0">
            <a:spAutoFit/>
          </a:bodyPr>
          <a:lstStyle/>
          <a:p>
            <a:pPr algn="ctr"/>
            <a:endParaRPr lang="zh-CN" altLang="en-US" sz="2400" b="1" dirty="0">
              <a:solidFill>
                <a:schemeClr val="bg1"/>
              </a:solidFill>
              <a:latin typeface="思源黑体 CN Bold" panose="020B0800000000000000" pitchFamily="34" charset="-122"/>
              <a:ea typeface="思源黑体 CN Bold" panose="020B0800000000000000" pitchFamily="34" charset="-122"/>
            </a:endParaRPr>
          </a:p>
        </p:txBody>
      </p:sp>
      <p:sp>
        <p:nvSpPr>
          <p:cNvPr id="4" name="PA-矩形 3">
            <a:extLst>
              <a:ext uri="{FF2B5EF4-FFF2-40B4-BE49-F238E27FC236}">
                <a16:creationId xmlns="" xmlns:a16="http://schemas.microsoft.com/office/drawing/2014/main" id="{F8EB707B-82A1-4BC8-8CF0-1B8885BC7D0E}"/>
              </a:ext>
            </a:extLst>
          </p:cNvPr>
          <p:cNvSpPr/>
          <p:nvPr>
            <p:custDataLst>
              <p:tags r:id="rId1"/>
            </p:custDataLst>
          </p:nvPr>
        </p:nvSpPr>
        <p:spPr>
          <a:xfrm>
            <a:off x="3028414" y="2065129"/>
            <a:ext cx="6955751" cy="2800767"/>
          </a:xfrm>
          <a:prstGeom prst="rect">
            <a:avLst/>
          </a:prstGeom>
        </p:spPr>
        <p:txBody>
          <a:bodyPr wrap="none">
            <a:spAutoFit/>
          </a:bodyPr>
          <a:lstStyle/>
          <a:p>
            <a:pPr algn="ctr"/>
            <a:r>
              <a:rPr lang="zh-CN" altLang="en-US" sz="8800" dirty="0">
                <a:ln>
                  <a:solidFill>
                    <a:schemeClr val="bg1"/>
                  </a:solidFill>
                </a:ln>
                <a:gradFill>
                  <a:gsLst>
                    <a:gs pos="0">
                      <a:schemeClr val="bg1"/>
                    </a:gs>
                    <a:gs pos="54000">
                      <a:srgbClr val="C6E5ED"/>
                    </a:gs>
                    <a:gs pos="100000">
                      <a:srgbClr val="BAE0E9"/>
                    </a:gs>
                  </a:gsLst>
                  <a:lin ang="5400000" scaled="1"/>
                </a:gradFill>
                <a:effectLst>
                  <a:outerShdw blurRad="38100" dist="38100" dir="2700000" algn="tl">
                    <a:srgbClr val="000000">
                      <a:alpha val="43137"/>
                    </a:srgbClr>
                  </a:outerShdw>
                </a:effectLst>
                <a:latin typeface="思源黑体 CN Bold" panose="020B0800000000000000" pitchFamily="34" charset="-122"/>
                <a:ea typeface="思源黑体 CN Bold" panose="020B0800000000000000" pitchFamily="34" charset="-122"/>
              </a:rPr>
              <a:t>科技引领未来</a:t>
            </a:r>
            <a:endParaRPr lang="en-US" altLang="zh-CN" sz="8800" dirty="0">
              <a:ln>
                <a:solidFill>
                  <a:schemeClr val="bg1"/>
                </a:solidFill>
              </a:ln>
              <a:gradFill>
                <a:gsLst>
                  <a:gs pos="0">
                    <a:schemeClr val="bg1"/>
                  </a:gs>
                  <a:gs pos="54000">
                    <a:srgbClr val="C6E5ED"/>
                  </a:gs>
                  <a:gs pos="100000">
                    <a:srgbClr val="BAE0E9"/>
                  </a:gs>
                </a:gsLst>
                <a:lin ang="5400000" scaled="1"/>
              </a:gradFill>
              <a:effectLst>
                <a:outerShdw blurRad="38100" dist="38100" dir="2700000" algn="tl">
                  <a:srgbClr val="000000">
                    <a:alpha val="43137"/>
                  </a:srgbClr>
                </a:outerShdw>
              </a:effectLst>
              <a:latin typeface="思源黑体 CN Bold" panose="020B0800000000000000" pitchFamily="34" charset="-122"/>
              <a:ea typeface="思源黑体 CN Bold" panose="020B0800000000000000" pitchFamily="34" charset="-122"/>
            </a:endParaRPr>
          </a:p>
          <a:p>
            <a:pPr algn="ctr"/>
            <a:r>
              <a:rPr lang="zh-CN" altLang="en-US" sz="8800" dirty="0">
                <a:ln>
                  <a:solidFill>
                    <a:schemeClr val="bg1"/>
                  </a:solidFill>
                </a:ln>
                <a:gradFill>
                  <a:gsLst>
                    <a:gs pos="0">
                      <a:schemeClr val="bg1"/>
                    </a:gs>
                    <a:gs pos="54000">
                      <a:srgbClr val="C6E5ED"/>
                    </a:gs>
                    <a:gs pos="100000">
                      <a:srgbClr val="BAE0E9"/>
                    </a:gs>
                  </a:gsLst>
                  <a:lin ang="5400000" scaled="1"/>
                </a:gradFill>
                <a:effectLst>
                  <a:outerShdw blurRad="38100" dist="38100" dir="2700000" algn="tl">
                    <a:srgbClr val="000000">
                      <a:alpha val="43137"/>
                    </a:srgbClr>
                  </a:outerShdw>
                </a:effectLst>
                <a:latin typeface="思源黑体 CN Bold" panose="020B0800000000000000" pitchFamily="34" charset="-122"/>
                <a:ea typeface="思源黑体 CN Bold" panose="020B0800000000000000" pitchFamily="34" charset="-122"/>
              </a:rPr>
              <a:t>互联带动发展</a:t>
            </a:r>
          </a:p>
        </p:txBody>
      </p:sp>
      <p:pic>
        <p:nvPicPr>
          <p:cNvPr id="15" name="图片 14">
            <a:extLst>
              <a:ext uri="{FF2B5EF4-FFF2-40B4-BE49-F238E27FC236}">
                <a16:creationId xmlns="" xmlns:a16="http://schemas.microsoft.com/office/drawing/2014/main" id="{937B91CD-D3C0-40C5-BB4B-23D5ADD35E0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flipH="1">
            <a:off x="8024812" y="-248333"/>
            <a:ext cx="4371975" cy="2960313"/>
          </a:xfrm>
          <a:prstGeom prst="rect">
            <a:avLst/>
          </a:prstGeom>
        </p:spPr>
      </p:pic>
    </p:spTree>
    <p:extLst>
      <p:ext uri="{BB962C8B-B14F-4D97-AF65-F5344CB8AC3E}">
        <p14:creationId xmlns:p14="http://schemas.microsoft.com/office/powerpoint/2010/main" val="1353747595"/>
      </p:ext>
    </p:extLst>
  </p:cSld>
  <p:clrMapOvr>
    <a:masterClrMapping/>
  </p:clrMapOvr>
  <mc:AlternateContent xmlns:mc="http://schemas.openxmlformats.org/markup-compatibility/2006" xmlns:p14="http://schemas.microsoft.com/office/powerpoint/2010/main">
    <mc:Choice Requires="p14">
      <p:transition spd="slow" p14:dur="1500" advTm="4300">
        <p:random/>
      </p:transition>
    </mc:Choice>
    <mc:Fallback xmlns="">
      <p:transition spd="slow" advTm="43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56" presetClass="path" presetSubtype="0" accel="50000" decel="50000" fill="hold" nodeType="withEffect">
                                  <p:stCondLst>
                                    <p:cond delay="0"/>
                                  </p:stCondLst>
                                  <p:childTnLst>
                                    <p:animMotion origin="layout" path="M 0.2543 0.27106 L 1.45833E-6 -2.96296E-6 " pathEditMode="relative" rAng="0" ptsTypes="AA">
                                      <p:cBhvr>
                                        <p:cTn id="8" dur="2000" fill="hold"/>
                                        <p:tgtEl>
                                          <p:spTgt spid="15"/>
                                        </p:tgtEl>
                                        <p:attrNameLst>
                                          <p:attrName>ppt_x</p:attrName>
                                          <p:attrName>ppt_y</p:attrName>
                                        </p:attrNameLst>
                                      </p:cBhvr>
                                      <p:rCtr x="-12448" y="-14074"/>
                                    </p:animMotion>
                                  </p:childTnLst>
                                </p:cTn>
                              </p:par>
                            </p:childTnLst>
                          </p:cTn>
                        </p:par>
                        <p:par>
                          <p:cTn id="9" fill="hold">
                            <p:stCondLst>
                              <p:cond delay="2000"/>
                            </p:stCondLst>
                            <p:childTnLst>
                              <p:par>
                                <p:cTn id="10" presetID="23" presetClass="entr" presetSubtype="32" fill="hold" grpId="0" nodeType="afterEffect">
                                  <p:stCondLst>
                                    <p:cond delay="0"/>
                                  </p:stCondLst>
                                  <p:iterate type="lt">
                                    <p:tmPct val="20000"/>
                                  </p:iterate>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strVal val="4*#ppt_w"/>
                                          </p:val>
                                        </p:tav>
                                        <p:tav tm="100000">
                                          <p:val>
                                            <p:strVal val="#ppt_w"/>
                                          </p:val>
                                        </p:tav>
                                      </p:tavLst>
                                    </p:anim>
                                    <p:anim calcmode="lin" valueType="num">
                                      <p:cBhvr>
                                        <p:cTn id="13" dur="500" fill="hold"/>
                                        <p:tgtEl>
                                          <p:spTgt spid="4"/>
                                        </p:tgtEl>
                                        <p:attrNameLst>
                                          <p:attrName>ppt_h</p:attrName>
                                        </p:attrNameLst>
                                      </p:cBhvr>
                                      <p:tavLst>
                                        <p:tav tm="0">
                                          <p:val>
                                            <p:strVal val="4*#ppt_h"/>
                                          </p:val>
                                        </p:tav>
                                        <p:tav tm="100000">
                                          <p:val>
                                            <p:strVal val="#ppt_h"/>
                                          </p:val>
                                        </p:tav>
                                      </p:tavLst>
                                    </p:anim>
                                  </p:childTnLst>
                                </p:cTn>
                              </p:par>
                            </p:childTnLst>
                          </p:cTn>
                        </p:par>
                        <p:par>
                          <p:cTn id="14" fill="hold">
                            <p:stCondLst>
                              <p:cond delay="3600"/>
                            </p:stCondLst>
                            <p:childTnLst>
                              <p:par>
                                <p:cTn id="15" presetID="2" presetClass="entr" presetSubtype="2" fill="hold" grpId="0" nodeType="afterEffect" nodePh="1">
                                  <p:stCondLst>
                                    <p:cond delay="0"/>
                                  </p:stCondLst>
                                  <p:endCondLst>
                                    <p:cond evt="begin" delay="0">
                                      <p:tn val="15"/>
                                    </p:cond>
                                  </p:end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PA" val="v4.3.3"/>
  <p:tag name="RESOURCELIBID" val="450"/>
</p:tagLst>
</file>

<file path=ppt/tags/tag3.xml><?xml version="1.0" encoding="utf-8"?>
<p:tagLst xmlns:a="http://schemas.openxmlformats.org/drawingml/2006/main" xmlns:r="http://schemas.openxmlformats.org/officeDocument/2006/relationships" xmlns:p="http://schemas.openxmlformats.org/presentationml/2006/main">
  <p:tag name="PA" val="v4.3.3"/>
  <p:tag name="RESOURCELIBID" val="431"/>
</p:tagLst>
</file>

<file path=ppt/tags/tag4.xml><?xml version="1.0" encoding="utf-8"?>
<p:tagLst xmlns:a="http://schemas.openxmlformats.org/drawingml/2006/main" xmlns:r="http://schemas.openxmlformats.org/officeDocument/2006/relationships" xmlns:p="http://schemas.openxmlformats.org/presentationml/2006/main">
  <p:tag name="PA" val="v4.3.3"/>
  <p:tag name="RESOURCELIBID" val="431"/>
</p:tagLst>
</file>

<file path=ppt/tags/tag5.xml><?xml version="1.0" encoding="utf-8"?>
<p:tagLst xmlns:a="http://schemas.openxmlformats.org/drawingml/2006/main" xmlns:r="http://schemas.openxmlformats.org/officeDocument/2006/relationships" xmlns:p="http://schemas.openxmlformats.org/presentationml/2006/main">
  <p:tag name="PA" val="v4.3.3"/>
</p:tagLst>
</file>

<file path=ppt/tags/tag6.xml><?xml version="1.0" encoding="utf-8"?>
<p:tagLst xmlns:a="http://schemas.openxmlformats.org/drawingml/2006/main" xmlns:r="http://schemas.openxmlformats.org/officeDocument/2006/relationships" xmlns:p="http://schemas.openxmlformats.org/presentationml/2006/main">
  <p:tag name="PA" val="v4.3.3"/>
</p:tagLst>
</file>

<file path=ppt/tags/tag7.xml><?xml version="1.0" encoding="utf-8"?>
<p:tagLst xmlns:a="http://schemas.openxmlformats.org/drawingml/2006/main" xmlns:r="http://schemas.openxmlformats.org/officeDocument/2006/relationships" xmlns:p="http://schemas.openxmlformats.org/presentationml/2006/main">
  <p:tag name="PA" val="v4.3.3"/>
</p:tagLst>
</file>

<file path=ppt/tags/tag8.xml><?xml version="1.0" encoding="utf-8"?>
<p:tagLst xmlns:a="http://schemas.openxmlformats.org/drawingml/2006/main" xmlns:r="http://schemas.openxmlformats.org/officeDocument/2006/relationships" xmlns:p="http://schemas.openxmlformats.org/presentationml/2006/main">
  <p:tag name="PA" val="v4.3.3"/>
</p:tagLst>
</file>

<file path=ppt/tags/tag9.xml><?xml version="1.0" encoding="utf-8"?>
<p:tagLst xmlns:a="http://schemas.openxmlformats.org/drawingml/2006/main" xmlns:r="http://schemas.openxmlformats.org/officeDocument/2006/relationships" xmlns:p="http://schemas.openxmlformats.org/presentationml/2006/main">
  <p:tag name="PA" val="v4.3.3"/>
  <p:tag name="RESOURCELIBID" val="431"/>
</p:tagLst>
</file>

<file path=ppt/tags/tag10.xml><?xml version="1.0" encoding="utf-8"?>
<p:tagLst xmlns:a="http://schemas.openxmlformats.org/drawingml/2006/main" xmlns:r="http://schemas.openxmlformats.org/officeDocument/2006/relationships" xmlns:p="http://schemas.openxmlformats.org/presentationml/2006/main">
  <p:tag name="PA" val="v4.3.3"/>
</p:tagLst>
</file>

<file path=ppt/tags/tag11.xml><?xml version="1.0" encoding="utf-8"?>
<p:tagLst xmlns:a="http://schemas.openxmlformats.org/drawingml/2006/main" xmlns:r="http://schemas.openxmlformats.org/officeDocument/2006/relationships" xmlns:p="http://schemas.openxmlformats.org/presentationml/2006/main">
  <p:tag name="PA" val="v4.3.3"/>
</p:tagLst>
</file>

<file path=ppt/tags/tag12.xml><?xml version="1.0" encoding="utf-8"?>
<p:tagLst xmlns:a="http://schemas.openxmlformats.org/drawingml/2006/main" xmlns:r="http://schemas.openxmlformats.org/officeDocument/2006/relationships" xmlns:p="http://schemas.openxmlformats.org/presentationml/2006/main">
  <p:tag name="PA" val="v4.3.3"/>
</p:tagLst>
</file>

<file path=ppt/tags/tag13.xml><?xml version="1.0" encoding="utf-8"?>
<p:tagLst xmlns:a="http://schemas.openxmlformats.org/drawingml/2006/main" xmlns:r="http://schemas.openxmlformats.org/officeDocument/2006/relationships" xmlns:p="http://schemas.openxmlformats.org/presentationml/2006/main">
  <p:tag name="PA" val="v4.3.3"/>
</p:tagLst>
</file>

<file path=ppt/tags/tag14.xml><?xml version="1.0" encoding="utf-8"?>
<p:tagLst xmlns:a="http://schemas.openxmlformats.org/drawingml/2006/main" xmlns:r="http://schemas.openxmlformats.org/officeDocument/2006/relationships" xmlns:p="http://schemas.openxmlformats.org/presentationml/2006/main">
  <p:tag name="PA" val="v4.3.3"/>
</p:tagLst>
</file>

<file path=ppt/tags/tag15.xml><?xml version="1.0" encoding="utf-8"?>
<p:tagLst xmlns:a="http://schemas.openxmlformats.org/drawingml/2006/main" xmlns:r="http://schemas.openxmlformats.org/officeDocument/2006/relationships" xmlns:p="http://schemas.openxmlformats.org/presentationml/2006/main">
  <p:tag name="PA" val="v4.3.3"/>
</p:tagLst>
</file>

<file path=ppt/tags/tag16.xml><?xml version="1.0" encoding="utf-8"?>
<p:tagLst xmlns:a="http://schemas.openxmlformats.org/drawingml/2006/main" xmlns:r="http://schemas.openxmlformats.org/officeDocument/2006/relationships" xmlns:p="http://schemas.openxmlformats.org/presentationml/2006/main">
  <p:tag name="PA" val="v4.3.3"/>
</p:tagLst>
</file>

<file path=ppt/tags/tag17.xml><?xml version="1.0" encoding="utf-8"?>
<p:tagLst xmlns:a="http://schemas.openxmlformats.org/drawingml/2006/main" xmlns:r="http://schemas.openxmlformats.org/officeDocument/2006/relationships" xmlns:p="http://schemas.openxmlformats.org/presentationml/2006/main">
  <p:tag name="PA" val="v4.3.3"/>
  <p:tag name="RESOURCELIBID" val="450"/>
</p:tagLst>
</file>

<file path=ppt/theme/theme1.xml><?xml version="1.0" encoding="utf-8"?>
<a:theme xmlns:a="http://schemas.openxmlformats.org/drawingml/2006/main" name="Office Theme">
  <a:themeElements>
    <a:clrScheme name="自定义 2">
      <a:dk1>
        <a:srgbClr val="000000"/>
      </a:dk1>
      <a:lt1>
        <a:srgbClr val="FFFFFF"/>
      </a:lt1>
      <a:dk2>
        <a:srgbClr val="768395"/>
      </a:dk2>
      <a:lt2>
        <a:srgbClr val="F0F0F0"/>
      </a:lt2>
      <a:accent1>
        <a:srgbClr val="2A87C7"/>
      </a:accent1>
      <a:accent2>
        <a:srgbClr val="265D96"/>
      </a:accent2>
      <a:accent3>
        <a:srgbClr val="00AAEA"/>
      </a:accent3>
      <a:accent4>
        <a:srgbClr val="3977B5"/>
      </a:accent4>
      <a:accent5>
        <a:srgbClr val="41BAAF"/>
      </a:accent5>
      <a:accent6>
        <a:srgbClr val="225588"/>
      </a:accent6>
      <a:hlink>
        <a:srgbClr val="4472C4"/>
      </a:hlink>
      <a:folHlink>
        <a:srgbClr val="BFBFBF"/>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自定义 2">
    <a:dk1>
      <a:srgbClr val="000000"/>
    </a:dk1>
    <a:lt1>
      <a:srgbClr val="FFFFFF"/>
    </a:lt1>
    <a:dk2>
      <a:srgbClr val="768395"/>
    </a:dk2>
    <a:lt2>
      <a:srgbClr val="F0F0F0"/>
    </a:lt2>
    <a:accent1>
      <a:srgbClr val="2A87C7"/>
    </a:accent1>
    <a:accent2>
      <a:srgbClr val="265D96"/>
    </a:accent2>
    <a:accent3>
      <a:srgbClr val="00AAEA"/>
    </a:accent3>
    <a:accent4>
      <a:srgbClr val="3977B5"/>
    </a:accent4>
    <a:accent5>
      <a:srgbClr val="41BAAF"/>
    </a:accent5>
    <a:accent6>
      <a:srgbClr val="225588"/>
    </a:accent6>
    <a:hlink>
      <a:srgbClr val="4472C4"/>
    </a:hlink>
    <a:folHlink>
      <a:srgbClr val="BFBFBF"/>
    </a:folHlink>
  </a:clrScheme>
</a:themeOverride>
</file>

<file path=ppt/theme/themeOverride2.xml><?xml version="1.0" encoding="utf-8"?>
<a:themeOverride xmlns:a="http://schemas.openxmlformats.org/drawingml/2006/main">
  <a:clrScheme name="自定义 2">
    <a:dk1>
      <a:srgbClr val="000000"/>
    </a:dk1>
    <a:lt1>
      <a:srgbClr val="FFFFFF"/>
    </a:lt1>
    <a:dk2>
      <a:srgbClr val="768395"/>
    </a:dk2>
    <a:lt2>
      <a:srgbClr val="F0F0F0"/>
    </a:lt2>
    <a:accent1>
      <a:srgbClr val="2A87C7"/>
    </a:accent1>
    <a:accent2>
      <a:srgbClr val="265D96"/>
    </a:accent2>
    <a:accent3>
      <a:srgbClr val="00AAEA"/>
    </a:accent3>
    <a:accent4>
      <a:srgbClr val="3977B5"/>
    </a:accent4>
    <a:accent5>
      <a:srgbClr val="41BAAF"/>
    </a:accent5>
    <a:accent6>
      <a:srgbClr val="225588"/>
    </a:accent6>
    <a:hlink>
      <a:srgbClr val="4472C4"/>
    </a:hlink>
    <a:folHlink>
      <a:srgbClr val="BFBFBF"/>
    </a:folHlink>
  </a:clrScheme>
</a:themeOverride>
</file>

<file path=ppt/theme/themeOverride3.xml><?xml version="1.0" encoding="utf-8"?>
<a:themeOverride xmlns:a="http://schemas.openxmlformats.org/drawingml/2006/main">
  <a:clrScheme name="自定义 2">
    <a:dk1>
      <a:srgbClr val="000000"/>
    </a:dk1>
    <a:lt1>
      <a:srgbClr val="FFFFFF"/>
    </a:lt1>
    <a:dk2>
      <a:srgbClr val="768395"/>
    </a:dk2>
    <a:lt2>
      <a:srgbClr val="F0F0F0"/>
    </a:lt2>
    <a:accent1>
      <a:srgbClr val="2A87C7"/>
    </a:accent1>
    <a:accent2>
      <a:srgbClr val="265D96"/>
    </a:accent2>
    <a:accent3>
      <a:srgbClr val="00AAEA"/>
    </a:accent3>
    <a:accent4>
      <a:srgbClr val="3977B5"/>
    </a:accent4>
    <a:accent5>
      <a:srgbClr val="41BAAF"/>
    </a:accent5>
    <a:accent6>
      <a:srgbClr val="225588"/>
    </a:accent6>
    <a:hlink>
      <a:srgbClr val="4472C4"/>
    </a:hlink>
    <a:folHlink>
      <a:srgbClr val="BFBFBF"/>
    </a:folHlink>
  </a:clrScheme>
</a:themeOverride>
</file>

<file path=ppt/theme/themeOverride4.xml><?xml version="1.0" encoding="utf-8"?>
<a:themeOverride xmlns:a="http://schemas.openxmlformats.org/drawingml/2006/main">
  <a:clrScheme name="自定义 2">
    <a:dk1>
      <a:srgbClr val="000000"/>
    </a:dk1>
    <a:lt1>
      <a:srgbClr val="FFFFFF"/>
    </a:lt1>
    <a:dk2>
      <a:srgbClr val="768395"/>
    </a:dk2>
    <a:lt2>
      <a:srgbClr val="F0F0F0"/>
    </a:lt2>
    <a:accent1>
      <a:srgbClr val="2A87C7"/>
    </a:accent1>
    <a:accent2>
      <a:srgbClr val="265D96"/>
    </a:accent2>
    <a:accent3>
      <a:srgbClr val="00AAEA"/>
    </a:accent3>
    <a:accent4>
      <a:srgbClr val="3977B5"/>
    </a:accent4>
    <a:accent5>
      <a:srgbClr val="41BAAF"/>
    </a:accent5>
    <a:accent6>
      <a:srgbClr val="225588"/>
    </a:accent6>
    <a:hlink>
      <a:srgbClr val="4472C4"/>
    </a:hlink>
    <a:folHlink>
      <a:srgbClr val="BFBFBF"/>
    </a:folHlink>
  </a:clrScheme>
</a:themeOverride>
</file>

<file path=ppt/theme/themeOverride5.xml><?xml version="1.0" encoding="utf-8"?>
<a:themeOverride xmlns:a="http://schemas.openxmlformats.org/drawingml/2006/main">
  <a:clrScheme name="自定义 2">
    <a:dk1>
      <a:srgbClr val="000000"/>
    </a:dk1>
    <a:lt1>
      <a:srgbClr val="FFFFFF"/>
    </a:lt1>
    <a:dk2>
      <a:srgbClr val="768395"/>
    </a:dk2>
    <a:lt2>
      <a:srgbClr val="F0F0F0"/>
    </a:lt2>
    <a:accent1>
      <a:srgbClr val="2A87C7"/>
    </a:accent1>
    <a:accent2>
      <a:srgbClr val="265D96"/>
    </a:accent2>
    <a:accent3>
      <a:srgbClr val="00AAEA"/>
    </a:accent3>
    <a:accent4>
      <a:srgbClr val="3977B5"/>
    </a:accent4>
    <a:accent5>
      <a:srgbClr val="41BAAF"/>
    </a:accent5>
    <a:accent6>
      <a:srgbClr val="225588"/>
    </a:accent6>
    <a:hlink>
      <a:srgbClr val="4472C4"/>
    </a:hlink>
    <a:folHlink>
      <a:srgbClr val="BFBFBF"/>
    </a:folHlink>
  </a:clrScheme>
</a:themeOverride>
</file>

<file path=ppt/theme/themeOverride6.xml><?xml version="1.0" encoding="utf-8"?>
<a:themeOverride xmlns:a="http://schemas.openxmlformats.org/drawingml/2006/main">
  <a:clrScheme name="自定义 2">
    <a:dk1>
      <a:srgbClr val="000000"/>
    </a:dk1>
    <a:lt1>
      <a:srgbClr val="FFFFFF"/>
    </a:lt1>
    <a:dk2>
      <a:srgbClr val="768395"/>
    </a:dk2>
    <a:lt2>
      <a:srgbClr val="F0F0F0"/>
    </a:lt2>
    <a:accent1>
      <a:srgbClr val="2A87C7"/>
    </a:accent1>
    <a:accent2>
      <a:srgbClr val="265D96"/>
    </a:accent2>
    <a:accent3>
      <a:srgbClr val="00AAEA"/>
    </a:accent3>
    <a:accent4>
      <a:srgbClr val="3977B5"/>
    </a:accent4>
    <a:accent5>
      <a:srgbClr val="41BAAF"/>
    </a:accent5>
    <a:accent6>
      <a:srgbClr val="225588"/>
    </a:accent6>
    <a:hlink>
      <a:srgbClr val="4472C4"/>
    </a:hlink>
    <a:folHlink>
      <a:srgbClr val="BFBFBF"/>
    </a:folHlink>
  </a:clrScheme>
</a:themeOverride>
</file>

<file path=ppt/theme/themeOverride7.xml><?xml version="1.0" encoding="utf-8"?>
<a:themeOverride xmlns:a="http://schemas.openxmlformats.org/drawingml/2006/main">
  <a:clrScheme name="自定义 2">
    <a:dk1>
      <a:srgbClr val="000000"/>
    </a:dk1>
    <a:lt1>
      <a:srgbClr val="FFFFFF"/>
    </a:lt1>
    <a:dk2>
      <a:srgbClr val="768395"/>
    </a:dk2>
    <a:lt2>
      <a:srgbClr val="F0F0F0"/>
    </a:lt2>
    <a:accent1>
      <a:srgbClr val="2A87C7"/>
    </a:accent1>
    <a:accent2>
      <a:srgbClr val="265D96"/>
    </a:accent2>
    <a:accent3>
      <a:srgbClr val="00AAEA"/>
    </a:accent3>
    <a:accent4>
      <a:srgbClr val="3977B5"/>
    </a:accent4>
    <a:accent5>
      <a:srgbClr val="41BAAF"/>
    </a:accent5>
    <a:accent6>
      <a:srgbClr val="225588"/>
    </a:accent6>
    <a:hlink>
      <a:srgbClr val="4472C4"/>
    </a:hlink>
    <a:folHlink>
      <a:srgbClr val="BFBFBF"/>
    </a:folHlink>
  </a:clrScheme>
</a:themeOverride>
</file>

<file path=ppt/theme/themeOverride8.xml><?xml version="1.0" encoding="utf-8"?>
<a:themeOverride xmlns:a="http://schemas.openxmlformats.org/drawingml/2006/main">
  <a:clrScheme name="自定义 2">
    <a:dk1>
      <a:srgbClr val="000000"/>
    </a:dk1>
    <a:lt1>
      <a:srgbClr val="FFFFFF"/>
    </a:lt1>
    <a:dk2>
      <a:srgbClr val="768395"/>
    </a:dk2>
    <a:lt2>
      <a:srgbClr val="F0F0F0"/>
    </a:lt2>
    <a:accent1>
      <a:srgbClr val="2A87C7"/>
    </a:accent1>
    <a:accent2>
      <a:srgbClr val="265D96"/>
    </a:accent2>
    <a:accent3>
      <a:srgbClr val="00AAEA"/>
    </a:accent3>
    <a:accent4>
      <a:srgbClr val="3977B5"/>
    </a:accent4>
    <a:accent5>
      <a:srgbClr val="41BAAF"/>
    </a:accent5>
    <a:accent6>
      <a:srgbClr val="225588"/>
    </a:accent6>
    <a:hlink>
      <a:srgbClr val="4472C4"/>
    </a:hlink>
    <a:folHlink>
      <a:srgbClr val="BFBFBF"/>
    </a:folHlink>
  </a:clrScheme>
</a:themeOverride>
</file>

<file path=ppt/theme/themeOverride9.xml><?xml version="1.0" encoding="utf-8"?>
<a:themeOverride xmlns:a="http://schemas.openxmlformats.org/drawingml/2006/main">
  <a:clrScheme name="自定义 2">
    <a:dk1>
      <a:srgbClr val="000000"/>
    </a:dk1>
    <a:lt1>
      <a:srgbClr val="FFFFFF"/>
    </a:lt1>
    <a:dk2>
      <a:srgbClr val="768395"/>
    </a:dk2>
    <a:lt2>
      <a:srgbClr val="F0F0F0"/>
    </a:lt2>
    <a:accent1>
      <a:srgbClr val="2A87C7"/>
    </a:accent1>
    <a:accent2>
      <a:srgbClr val="265D96"/>
    </a:accent2>
    <a:accent3>
      <a:srgbClr val="00AAEA"/>
    </a:accent3>
    <a:accent4>
      <a:srgbClr val="3977B5"/>
    </a:accent4>
    <a:accent5>
      <a:srgbClr val="41BAAF"/>
    </a:accent5>
    <a:accent6>
      <a:srgbClr val="225588"/>
    </a:accent6>
    <a:hlink>
      <a:srgbClr val="4472C4"/>
    </a:hlink>
    <a:folHlink>
      <a:srgbClr val="BFBFBF"/>
    </a:folHlink>
  </a:clrScheme>
</a:themeOverride>
</file>

<file path=ppt/theme/themeOverride10.xml><?xml version="1.0" encoding="utf-8"?>
<a:themeOverride xmlns:a="http://schemas.openxmlformats.org/drawingml/2006/main">
  <a:clrScheme name="自定义 2">
    <a:dk1>
      <a:srgbClr val="000000"/>
    </a:dk1>
    <a:lt1>
      <a:srgbClr val="FFFFFF"/>
    </a:lt1>
    <a:dk2>
      <a:srgbClr val="768395"/>
    </a:dk2>
    <a:lt2>
      <a:srgbClr val="F0F0F0"/>
    </a:lt2>
    <a:accent1>
      <a:srgbClr val="2A87C7"/>
    </a:accent1>
    <a:accent2>
      <a:srgbClr val="265D96"/>
    </a:accent2>
    <a:accent3>
      <a:srgbClr val="00AAEA"/>
    </a:accent3>
    <a:accent4>
      <a:srgbClr val="3977B5"/>
    </a:accent4>
    <a:accent5>
      <a:srgbClr val="41BAAF"/>
    </a:accent5>
    <a:accent6>
      <a:srgbClr val="225588"/>
    </a:accent6>
    <a:hlink>
      <a:srgbClr val="4472C4"/>
    </a:hlink>
    <a:folHlink>
      <a:srgbClr val="BFBFBF"/>
    </a:folHlink>
  </a:clrScheme>
</a:themeOverride>
</file>

<file path=ppt/theme/themeOverride11.xml><?xml version="1.0" encoding="utf-8"?>
<a:themeOverride xmlns:a="http://schemas.openxmlformats.org/drawingml/2006/main">
  <a:clrScheme name="自定义 2">
    <a:dk1>
      <a:srgbClr val="000000"/>
    </a:dk1>
    <a:lt1>
      <a:srgbClr val="FFFFFF"/>
    </a:lt1>
    <a:dk2>
      <a:srgbClr val="768395"/>
    </a:dk2>
    <a:lt2>
      <a:srgbClr val="F0F0F0"/>
    </a:lt2>
    <a:accent1>
      <a:srgbClr val="2A87C7"/>
    </a:accent1>
    <a:accent2>
      <a:srgbClr val="265D96"/>
    </a:accent2>
    <a:accent3>
      <a:srgbClr val="00AAEA"/>
    </a:accent3>
    <a:accent4>
      <a:srgbClr val="3977B5"/>
    </a:accent4>
    <a:accent5>
      <a:srgbClr val="41BAAF"/>
    </a:accent5>
    <a:accent6>
      <a:srgbClr val="225588"/>
    </a:accent6>
    <a:hlink>
      <a:srgbClr val="4472C4"/>
    </a:hlink>
    <a:folHlink>
      <a:srgbClr val="BFBFBF"/>
    </a:folHlink>
  </a:clrScheme>
</a:themeOverride>
</file>

<file path=ppt/theme/themeOverride12.xml><?xml version="1.0" encoding="utf-8"?>
<a:themeOverride xmlns:a="http://schemas.openxmlformats.org/drawingml/2006/main">
  <a:clrScheme name="自定义 2">
    <a:dk1>
      <a:srgbClr val="000000"/>
    </a:dk1>
    <a:lt1>
      <a:srgbClr val="FFFFFF"/>
    </a:lt1>
    <a:dk2>
      <a:srgbClr val="768395"/>
    </a:dk2>
    <a:lt2>
      <a:srgbClr val="F0F0F0"/>
    </a:lt2>
    <a:accent1>
      <a:srgbClr val="2A87C7"/>
    </a:accent1>
    <a:accent2>
      <a:srgbClr val="265D96"/>
    </a:accent2>
    <a:accent3>
      <a:srgbClr val="00AAEA"/>
    </a:accent3>
    <a:accent4>
      <a:srgbClr val="3977B5"/>
    </a:accent4>
    <a:accent5>
      <a:srgbClr val="41BAAF"/>
    </a:accent5>
    <a:accent6>
      <a:srgbClr val="225588"/>
    </a:accent6>
    <a:hlink>
      <a:srgbClr val="4472C4"/>
    </a:hlink>
    <a:folHlink>
      <a:srgbClr val="BFBFBF"/>
    </a:folHlink>
  </a:clrScheme>
</a:themeOverride>
</file>

<file path=ppt/theme/themeOverride13.xml><?xml version="1.0" encoding="utf-8"?>
<a:themeOverride xmlns:a="http://schemas.openxmlformats.org/drawingml/2006/main">
  <a:clrScheme name="自定义 2">
    <a:dk1>
      <a:srgbClr val="000000"/>
    </a:dk1>
    <a:lt1>
      <a:srgbClr val="FFFFFF"/>
    </a:lt1>
    <a:dk2>
      <a:srgbClr val="768395"/>
    </a:dk2>
    <a:lt2>
      <a:srgbClr val="F0F0F0"/>
    </a:lt2>
    <a:accent1>
      <a:srgbClr val="2A87C7"/>
    </a:accent1>
    <a:accent2>
      <a:srgbClr val="265D96"/>
    </a:accent2>
    <a:accent3>
      <a:srgbClr val="00AAEA"/>
    </a:accent3>
    <a:accent4>
      <a:srgbClr val="3977B5"/>
    </a:accent4>
    <a:accent5>
      <a:srgbClr val="41BAAF"/>
    </a:accent5>
    <a:accent6>
      <a:srgbClr val="225588"/>
    </a:accent6>
    <a:hlink>
      <a:srgbClr val="4472C4"/>
    </a:hlink>
    <a:folHlink>
      <a:srgbClr val="BFBFBF"/>
    </a:folHlink>
  </a:clrScheme>
</a:themeOverride>
</file>

<file path=ppt/theme/themeOverride14.xml><?xml version="1.0" encoding="utf-8"?>
<a:themeOverride xmlns:a="http://schemas.openxmlformats.org/drawingml/2006/main">
  <a:clrScheme name="自定义 2">
    <a:dk1>
      <a:srgbClr val="000000"/>
    </a:dk1>
    <a:lt1>
      <a:srgbClr val="FFFFFF"/>
    </a:lt1>
    <a:dk2>
      <a:srgbClr val="768395"/>
    </a:dk2>
    <a:lt2>
      <a:srgbClr val="F0F0F0"/>
    </a:lt2>
    <a:accent1>
      <a:srgbClr val="2A87C7"/>
    </a:accent1>
    <a:accent2>
      <a:srgbClr val="265D96"/>
    </a:accent2>
    <a:accent3>
      <a:srgbClr val="00AAEA"/>
    </a:accent3>
    <a:accent4>
      <a:srgbClr val="3977B5"/>
    </a:accent4>
    <a:accent5>
      <a:srgbClr val="41BAAF"/>
    </a:accent5>
    <a:accent6>
      <a:srgbClr val="225588"/>
    </a:accent6>
    <a:hlink>
      <a:srgbClr val="4472C4"/>
    </a:hlink>
    <a:folHlink>
      <a:srgbClr val="BFBFBF"/>
    </a:folHlink>
  </a:clrScheme>
</a:themeOverride>
</file>

<file path=ppt/theme/themeOverride15.xml><?xml version="1.0" encoding="utf-8"?>
<a:themeOverride xmlns:a="http://schemas.openxmlformats.org/drawingml/2006/main">
  <a:clrScheme name="自定义 2">
    <a:dk1>
      <a:srgbClr val="000000"/>
    </a:dk1>
    <a:lt1>
      <a:srgbClr val="FFFFFF"/>
    </a:lt1>
    <a:dk2>
      <a:srgbClr val="768395"/>
    </a:dk2>
    <a:lt2>
      <a:srgbClr val="F0F0F0"/>
    </a:lt2>
    <a:accent1>
      <a:srgbClr val="2A87C7"/>
    </a:accent1>
    <a:accent2>
      <a:srgbClr val="265D96"/>
    </a:accent2>
    <a:accent3>
      <a:srgbClr val="00AAEA"/>
    </a:accent3>
    <a:accent4>
      <a:srgbClr val="3977B5"/>
    </a:accent4>
    <a:accent5>
      <a:srgbClr val="41BAAF"/>
    </a:accent5>
    <a:accent6>
      <a:srgbClr val="225588"/>
    </a:accent6>
    <a:hlink>
      <a:srgbClr val="4472C4"/>
    </a:hlink>
    <a:folHlink>
      <a:srgbClr val="BFBFBF"/>
    </a:folHlink>
  </a:clrScheme>
</a:themeOverride>
</file>

<file path=ppt/theme/themeOverride16.xml><?xml version="1.0" encoding="utf-8"?>
<a:themeOverride xmlns:a="http://schemas.openxmlformats.org/drawingml/2006/main">
  <a:clrScheme name="自定义 2">
    <a:dk1>
      <a:srgbClr val="000000"/>
    </a:dk1>
    <a:lt1>
      <a:srgbClr val="FFFFFF"/>
    </a:lt1>
    <a:dk2>
      <a:srgbClr val="768395"/>
    </a:dk2>
    <a:lt2>
      <a:srgbClr val="F0F0F0"/>
    </a:lt2>
    <a:accent1>
      <a:srgbClr val="2A87C7"/>
    </a:accent1>
    <a:accent2>
      <a:srgbClr val="265D96"/>
    </a:accent2>
    <a:accent3>
      <a:srgbClr val="00AAEA"/>
    </a:accent3>
    <a:accent4>
      <a:srgbClr val="3977B5"/>
    </a:accent4>
    <a:accent5>
      <a:srgbClr val="41BAAF"/>
    </a:accent5>
    <a:accent6>
      <a:srgbClr val="225588"/>
    </a:accent6>
    <a:hlink>
      <a:srgbClr val="4472C4"/>
    </a:hlink>
    <a:folHlink>
      <a:srgbClr val="BFBFBF"/>
    </a:folHlink>
  </a:clrScheme>
</a:themeOverride>
</file>

<file path=ppt/theme/themeOverride17.xml><?xml version="1.0" encoding="utf-8"?>
<a:themeOverride xmlns:a="http://schemas.openxmlformats.org/drawingml/2006/main">
  <a:clrScheme name="自定义 2">
    <a:dk1>
      <a:srgbClr val="000000"/>
    </a:dk1>
    <a:lt1>
      <a:srgbClr val="FFFFFF"/>
    </a:lt1>
    <a:dk2>
      <a:srgbClr val="768395"/>
    </a:dk2>
    <a:lt2>
      <a:srgbClr val="F0F0F0"/>
    </a:lt2>
    <a:accent1>
      <a:srgbClr val="2A87C7"/>
    </a:accent1>
    <a:accent2>
      <a:srgbClr val="265D96"/>
    </a:accent2>
    <a:accent3>
      <a:srgbClr val="00AAEA"/>
    </a:accent3>
    <a:accent4>
      <a:srgbClr val="3977B5"/>
    </a:accent4>
    <a:accent5>
      <a:srgbClr val="41BAAF"/>
    </a:accent5>
    <a:accent6>
      <a:srgbClr val="225588"/>
    </a:accent6>
    <a:hlink>
      <a:srgbClr val="4472C4"/>
    </a:hlink>
    <a:folHlink>
      <a:srgbClr val="BFBFBF"/>
    </a:folHlink>
  </a:clrScheme>
</a:themeOverride>
</file>

<file path=ppt/theme/themeOverride18.xml><?xml version="1.0" encoding="utf-8"?>
<a:themeOverride xmlns:a="http://schemas.openxmlformats.org/drawingml/2006/main">
  <a:clrScheme name="自定义 2">
    <a:dk1>
      <a:srgbClr val="000000"/>
    </a:dk1>
    <a:lt1>
      <a:srgbClr val="FFFFFF"/>
    </a:lt1>
    <a:dk2>
      <a:srgbClr val="768395"/>
    </a:dk2>
    <a:lt2>
      <a:srgbClr val="F0F0F0"/>
    </a:lt2>
    <a:accent1>
      <a:srgbClr val="2A87C7"/>
    </a:accent1>
    <a:accent2>
      <a:srgbClr val="265D96"/>
    </a:accent2>
    <a:accent3>
      <a:srgbClr val="00AAEA"/>
    </a:accent3>
    <a:accent4>
      <a:srgbClr val="3977B5"/>
    </a:accent4>
    <a:accent5>
      <a:srgbClr val="41BAAF"/>
    </a:accent5>
    <a:accent6>
      <a:srgbClr val="225588"/>
    </a:accent6>
    <a:hlink>
      <a:srgbClr val="4472C4"/>
    </a:hlink>
    <a:folHlink>
      <a:srgbClr val="BFBFBF"/>
    </a:folHlink>
  </a:clrScheme>
</a:themeOverride>
</file>

<file path=ppt/theme/themeOverride19.xml><?xml version="1.0" encoding="utf-8"?>
<a:themeOverride xmlns:a="http://schemas.openxmlformats.org/drawingml/2006/main">
  <a:clrScheme name="自定义 2">
    <a:dk1>
      <a:srgbClr val="000000"/>
    </a:dk1>
    <a:lt1>
      <a:srgbClr val="FFFFFF"/>
    </a:lt1>
    <a:dk2>
      <a:srgbClr val="768395"/>
    </a:dk2>
    <a:lt2>
      <a:srgbClr val="F0F0F0"/>
    </a:lt2>
    <a:accent1>
      <a:srgbClr val="2A87C7"/>
    </a:accent1>
    <a:accent2>
      <a:srgbClr val="265D96"/>
    </a:accent2>
    <a:accent3>
      <a:srgbClr val="00AAEA"/>
    </a:accent3>
    <a:accent4>
      <a:srgbClr val="3977B5"/>
    </a:accent4>
    <a:accent5>
      <a:srgbClr val="41BAAF"/>
    </a:accent5>
    <a:accent6>
      <a:srgbClr val="225588"/>
    </a:accent6>
    <a:hlink>
      <a:srgbClr val="4472C4"/>
    </a:hlink>
    <a:folHlink>
      <a:srgbClr val="BFBFBF"/>
    </a:folHlink>
  </a:clrScheme>
</a:themeOverride>
</file>

<file path=ppt/theme/themeOverride20.xml><?xml version="1.0" encoding="utf-8"?>
<a:themeOverride xmlns:a="http://schemas.openxmlformats.org/drawingml/2006/main">
  <a:clrScheme name="自定义 2">
    <a:dk1>
      <a:srgbClr val="000000"/>
    </a:dk1>
    <a:lt1>
      <a:srgbClr val="FFFFFF"/>
    </a:lt1>
    <a:dk2>
      <a:srgbClr val="768395"/>
    </a:dk2>
    <a:lt2>
      <a:srgbClr val="F0F0F0"/>
    </a:lt2>
    <a:accent1>
      <a:srgbClr val="2A87C7"/>
    </a:accent1>
    <a:accent2>
      <a:srgbClr val="265D96"/>
    </a:accent2>
    <a:accent3>
      <a:srgbClr val="00AAEA"/>
    </a:accent3>
    <a:accent4>
      <a:srgbClr val="3977B5"/>
    </a:accent4>
    <a:accent5>
      <a:srgbClr val="41BAAF"/>
    </a:accent5>
    <a:accent6>
      <a:srgbClr val="225588"/>
    </a:accent6>
    <a:hlink>
      <a:srgbClr val="4472C4"/>
    </a:hlink>
    <a:folHlink>
      <a:srgbClr val="BFBFBF"/>
    </a:folHlink>
  </a:clrScheme>
</a:themeOverride>
</file>

<file path=ppt/theme/themeOverride21.xml><?xml version="1.0" encoding="utf-8"?>
<a:themeOverride xmlns:a="http://schemas.openxmlformats.org/drawingml/2006/main">
  <a:clrScheme name="自定义 2">
    <a:dk1>
      <a:srgbClr val="000000"/>
    </a:dk1>
    <a:lt1>
      <a:srgbClr val="FFFFFF"/>
    </a:lt1>
    <a:dk2>
      <a:srgbClr val="768395"/>
    </a:dk2>
    <a:lt2>
      <a:srgbClr val="F0F0F0"/>
    </a:lt2>
    <a:accent1>
      <a:srgbClr val="2A87C7"/>
    </a:accent1>
    <a:accent2>
      <a:srgbClr val="265D96"/>
    </a:accent2>
    <a:accent3>
      <a:srgbClr val="00AAEA"/>
    </a:accent3>
    <a:accent4>
      <a:srgbClr val="3977B5"/>
    </a:accent4>
    <a:accent5>
      <a:srgbClr val="41BAAF"/>
    </a:accent5>
    <a:accent6>
      <a:srgbClr val="225588"/>
    </a:accent6>
    <a:hlink>
      <a:srgbClr val="4472C4"/>
    </a:hlink>
    <a:folHlink>
      <a:srgbClr val="BFBFBF"/>
    </a:folHlink>
  </a:clrScheme>
</a:themeOverride>
</file>

<file path=ppt/theme/themeOverride22.xml><?xml version="1.0" encoding="utf-8"?>
<a:themeOverride xmlns:a="http://schemas.openxmlformats.org/drawingml/2006/main">
  <a:clrScheme name="自定义 2">
    <a:dk1>
      <a:srgbClr val="000000"/>
    </a:dk1>
    <a:lt1>
      <a:srgbClr val="FFFFFF"/>
    </a:lt1>
    <a:dk2>
      <a:srgbClr val="768395"/>
    </a:dk2>
    <a:lt2>
      <a:srgbClr val="F0F0F0"/>
    </a:lt2>
    <a:accent1>
      <a:srgbClr val="2A87C7"/>
    </a:accent1>
    <a:accent2>
      <a:srgbClr val="265D96"/>
    </a:accent2>
    <a:accent3>
      <a:srgbClr val="00AAEA"/>
    </a:accent3>
    <a:accent4>
      <a:srgbClr val="3977B5"/>
    </a:accent4>
    <a:accent5>
      <a:srgbClr val="41BAAF"/>
    </a:accent5>
    <a:accent6>
      <a:srgbClr val="225588"/>
    </a:accent6>
    <a:hlink>
      <a:srgbClr val="4472C4"/>
    </a:hlink>
    <a:folHlink>
      <a:srgbClr val="BFBFBF"/>
    </a:folHlink>
  </a:clrScheme>
</a:themeOverride>
</file>

<file path=ppt/theme/themeOverride23.xml><?xml version="1.0" encoding="utf-8"?>
<a:themeOverride xmlns:a="http://schemas.openxmlformats.org/drawingml/2006/main">
  <a:clrScheme name="自定义 2">
    <a:dk1>
      <a:srgbClr val="000000"/>
    </a:dk1>
    <a:lt1>
      <a:srgbClr val="FFFFFF"/>
    </a:lt1>
    <a:dk2>
      <a:srgbClr val="768395"/>
    </a:dk2>
    <a:lt2>
      <a:srgbClr val="F0F0F0"/>
    </a:lt2>
    <a:accent1>
      <a:srgbClr val="2A87C7"/>
    </a:accent1>
    <a:accent2>
      <a:srgbClr val="265D96"/>
    </a:accent2>
    <a:accent3>
      <a:srgbClr val="00AAEA"/>
    </a:accent3>
    <a:accent4>
      <a:srgbClr val="3977B5"/>
    </a:accent4>
    <a:accent5>
      <a:srgbClr val="41BAAF"/>
    </a:accent5>
    <a:accent6>
      <a:srgbClr val="225588"/>
    </a:accent6>
    <a:hlink>
      <a:srgbClr val="4472C4"/>
    </a:hlink>
    <a:folHlink>
      <a:srgbClr val="BFBFBF"/>
    </a:folHlink>
  </a:clrScheme>
</a:themeOverride>
</file>

<file path=ppt/theme/themeOverride24.xml><?xml version="1.0" encoding="utf-8"?>
<a:themeOverride xmlns:a="http://schemas.openxmlformats.org/drawingml/2006/main">
  <a:clrScheme name="自定义 2">
    <a:dk1>
      <a:srgbClr val="000000"/>
    </a:dk1>
    <a:lt1>
      <a:srgbClr val="FFFFFF"/>
    </a:lt1>
    <a:dk2>
      <a:srgbClr val="768395"/>
    </a:dk2>
    <a:lt2>
      <a:srgbClr val="F0F0F0"/>
    </a:lt2>
    <a:accent1>
      <a:srgbClr val="2A87C7"/>
    </a:accent1>
    <a:accent2>
      <a:srgbClr val="265D96"/>
    </a:accent2>
    <a:accent3>
      <a:srgbClr val="00AAEA"/>
    </a:accent3>
    <a:accent4>
      <a:srgbClr val="3977B5"/>
    </a:accent4>
    <a:accent5>
      <a:srgbClr val="41BAAF"/>
    </a:accent5>
    <a:accent6>
      <a:srgbClr val="225588"/>
    </a:accent6>
    <a:hlink>
      <a:srgbClr val="4472C4"/>
    </a:hlink>
    <a:folHlink>
      <a:srgbClr val="BFBFBF"/>
    </a:folHlink>
  </a:clrScheme>
</a:themeOverride>
</file>

<file path=ppt/theme/themeOverride25.xml><?xml version="1.0" encoding="utf-8"?>
<a:themeOverride xmlns:a="http://schemas.openxmlformats.org/drawingml/2006/main">
  <a:clrScheme name="自定义 2">
    <a:dk1>
      <a:srgbClr val="000000"/>
    </a:dk1>
    <a:lt1>
      <a:srgbClr val="FFFFFF"/>
    </a:lt1>
    <a:dk2>
      <a:srgbClr val="768395"/>
    </a:dk2>
    <a:lt2>
      <a:srgbClr val="F0F0F0"/>
    </a:lt2>
    <a:accent1>
      <a:srgbClr val="2A87C7"/>
    </a:accent1>
    <a:accent2>
      <a:srgbClr val="265D96"/>
    </a:accent2>
    <a:accent3>
      <a:srgbClr val="00AAEA"/>
    </a:accent3>
    <a:accent4>
      <a:srgbClr val="3977B5"/>
    </a:accent4>
    <a:accent5>
      <a:srgbClr val="41BAAF"/>
    </a:accent5>
    <a:accent6>
      <a:srgbClr val="225588"/>
    </a:accent6>
    <a:hlink>
      <a:srgbClr val="4472C4"/>
    </a:hlink>
    <a:folHlink>
      <a:srgbClr val="BFBFBF"/>
    </a:folHlink>
  </a:clrScheme>
</a:themeOverride>
</file>

<file path=ppt/theme/themeOverride26.xml><?xml version="1.0" encoding="utf-8"?>
<a:themeOverride xmlns:a="http://schemas.openxmlformats.org/drawingml/2006/main">
  <a:clrScheme name="自定义 2">
    <a:dk1>
      <a:srgbClr val="000000"/>
    </a:dk1>
    <a:lt1>
      <a:srgbClr val="FFFFFF"/>
    </a:lt1>
    <a:dk2>
      <a:srgbClr val="768395"/>
    </a:dk2>
    <a:lt2>
      <a:srgbClr val="F0F0F0"/>
    </a:lt2>
    <a:accent1>
      <a:srgbClr val="2A87C7"/>
    </a:accent1>
    <a:accent2>
      <a:srgbClr val="265D96"/>
    </a:accent2>
    <a:accent3>
      <a:srgbClr val="00AAEA"/>
    </a:accent3>
    <a:accent4>
      <a:srgbClr val="3977B5"/>
    </a:accent4>
    <a:accent5>
      <a:srgbClr val="41BAAF"/>
    </a:accent5>
    <a:accent6>
      <a:srgbClr val="225588"/>
    </a:accent6>
    <a:hlink>
      <a:srgbClr val="4472C4"/>
    </a:hlink>
    <a:folHlink>
      <a:srgbClr val="BFBFBF"/>
    </a:folHlink>
  </a:clrScheme>
</a:themeOverride>
</file>

<file path=ppt/theme/themeOverride27.xml><?xml version="1.0" encoding="utf-8"?>
<a:themeOverride xmlns:a="http://schemas.openxmlformats.org/drawingml/2006/main">
  <a:clrScheme name="自定义 2">
    <a:dk1>
      <a:srgbClr val="000000"/>
    </a:dk1>
    <a:lt1>
      <a:srgbClr val="FFFFFF"/>
    </a:lt1>
    <a:dk2>
      <a:srgbClr val="768395"/>
    </a:dk2>
    <a:lt2>
      <a:srgbClr val="F0F0F0"/>
    </a:lt2>
    <a:accent1>
      <a:srgbClr val="2A87C7"/>
    </a:accent1>
    <a:accent2>
      <a:srgbClr val="265D96"/>
    </a:accent2>
    <a:accent3>
      <a:srgbClr val="00AAEA"/>
    </a:accent3>
    <a:accent4>
      <a:srgbClr val="3977B5"/>
    </a:accent4>
    <a:accent5>
      <a:srgbClr val="41BAAF"/>
    </a:accent5>
    <a:accent6>
      <a:srgbClr val="225588"/>
    </a:accent6>
    <a:hlink>
      <a:srgbClr val="4472C4"/>
    </a:hlink>
    <a:folHlink>
      <a:srgbClr val="BFBFBF"/>
    </a:folHlink>
  </a:clrScheme>
</a:themeOverride>
</file>

<file path=ppt/theme/themeOverride28.xml><?xml version="1.0" encoding="utf-8"?>
<a:themeOverride xmlns:a="http://schemas.openxmlformats.org/drawingml/2006/main">
  <a:clrScheme name="自定义 2">
    <a:dk1>
      <a:srgbClr val="000000"/>
    </a:dk1>
    <a:lt1>
      <a:srgbClr val="FFFFFF"/>
    </a:lt1>
    <a:dk2>
      <a:srgbClr val="768395"/>
    </a:dk2>
    <a:lt2>
      <a:srgbClr val="F0F0F0"/>
    </a:lt2>
    <a:accent1>
      <a:srgbClr val="2A87C7"/>
    </a:accent1>
    <a:accent2>
      <a:srgbClr val="265D96"/>
    </a:accent2>
    <a:accent3>
      <a:srgbClr val="00AAEA"/>
    </a:accent3>
    <a:accent4>
      <a:srgbClr val="3977B5"/>
    </a:accent4>
    <a:accent5>
      <a:srgbClr val="41BAAF"/>
    </a:accent5>
    <a:accent6>
      <a:srgbClr val="225588"/>
    </a:accent6>
    <a:hlink>
      <a:srgbClr val="4472C4"/>
    </a:hlink>
    <a:folHlink>
      <a:srgbClr val="BFBFBF"/>
    </a:folHlink>
  </a:clrScheme>
</a:themeOverride>
</file>

<file path=ppt/theme/themeOverride29.xml><?xml version="1.0" encoding="utf-8"?>
<a:themeOverride xmlns:a="http://schemas.openxmlformats.org/drawingml/2006/main">
  <a:clrScheme name="自定义 2">
    <a:dk1>
      <a:srgbClr val="000000"/>
    </a:dk1>
    <a:lt1>
      <a:srgbClr val="FFFFFF"/>
    </a:lt1>
    <a:dk2>
      <a:srgbClr val="768395"/>
    </a:dk2>
    <a:lt2>
      <a:srgbClr val="F0F0F0"/>
    </a:lt2>
    <a:accent1>
      <a:srgbClr val="2A87C7"/>
    </a:accent1>
    <a:accent2>
      <a:srgbClr val="265D96"/>
    </a:accent2>
    <a:accent3>
      <a:srgbClr val="00AAEA"/>
    </a:accent3>
    <a:accent4>
      <a:srgbClr val="3977B5"/>
    </a:accent4>
    <a:accent5>
      <a:srgbClr val="41BAAF"/>
    </a:accent5>
    <a:accent6>
      <a:srgbClr val="225588"/>
    </a:accent6>
    <a:hlink>
      <a:srgbClr val="4472C4"/>
    </a:hlink>
    <a:folHlink>
      <a:srgbClr val="BFBFBF"/>
    </a:folHlink>
  </a:clrScheme>
</a:themeOverride>
</file>

<file path=ppt/theme/themeOverride30.xml><?xml version="1.0" encoding="utf-8"?>
<a:themeOverride xmlns:a="http://schemas.openxmlformats.org/drawingml/2006/main">
  <a:clrScheme name="自定义 2">
    <a:dk1>
      <a:srgbClr val="000000"/>
    </a:dk1>
    <a:lt1>
      <a:srgbClr val="FFFFFF"/>
    </a:lt1>
    <a:dk2>
      <a:srgbClr val="768395"/>
    </a:dk2>
    <a:lt2>
      <a:srgbClr val="F0F0F0"/>
    </a:lt2>
    <a:accent1>
      <a:srgbClr val="2A87C7"/>
    </a:accent1>
    <a:accent2>
      <a:srgbClr val="265D96"/>
    </a:accent2>
    <a:accent3>
      <a:srgbClr val="00AAEA"/>
    </a:accent3>
    <a:accent4>
      <a:srgbClr val="3977B5"/>
    </a:accent4>
    <a:accent5>
      <a:srgbClr val="41BAAF"/>
    </a:accent5>
    <a:accent6>
      <a:srgbClr val="225588"/>
    </a:accent6>
    <a:hlink>
      <a:srgbClr val="4472C4"/>
    </a:hlink>
    <a:folHlink>
      <a:srgbClr val="BFBFBF"/>
    </a:folHlink>
  </a:clrScheme>
</a:themeOverride>
</file>

<file path=ppt/theme/themeOverride31.xml><?xml version="1.0" encoding="utf-8"?>
<a:themeOverride xmlns:a="http://schemas.openxmlformats.org/drawingml/2006/main">
  <a:clrScheme name="自定义 2">
    <a:dk1>
      <a:srgbClr val="000000"/>
    </a:dk1>
    <a:lt1>
      <a:srgbClr val="FFFFFF"/>
    </a:lt1>
    <a:dk2>
      <a:srgbClr val="768395"/>
    </a:dk2>
    <a:lt2>
      <a:srgbClr val="F0F0F0"/>
    </a:lt2>
    <a:accent1>
      <a:srgbClr val="2A87C7"/>
    </a:accent1>
    <a:accent2>
      <a:srgbClr val="265D96"/>
    </a:accent2>
    <a:accent3>
      <a:srgbClr val="00AAEA"/>
    </a:accent3>
    <a:accent4>
      <a:srgbClr val="3977B5"/>
    </a:accent4>
    <a:accent5>
      <a:srgbClr val="41BAAF"/>
    </a:accent5>
    <a:accent6>
      <a:srgbClr val="225588"/>
    </a:accent6>
    <a:hlink>
      <a:srgbClr val="4472C4"/>
    </a:hlink>
    <a:folHlink>
      <a:srgbClr val="BFBFBF"/>
    </a:folHlink>
  </a:clrScheme>
</a:themeOverride>
</file>

<file path=ppt/theme/themeOverride32.xml><?xml version="1.0" encoding="utf-8"?>
<a:themeOverride xmlns:a="http://schemas.openxmlformats.org/drawingml/2006/main">
  <a:clrScheme name="自定义 2">
    <a:dk1>
      <a:srgbClr val="000000"/>
    </a:dk1>
    <a:lt1>
      <a:srgbClr val="FFFFFF"/>
    </a:lt1>
    <a:dk2>
      <a:srgbClr val="768395"/>
    </a:dk2>
    <a:lt2>
      <a:srgbClr val="F0F0F0"/>
    </a:lt2>
    <a:accent1>
      <a:srgbClr val="2A87C7"/>
    </a:accent1>
    <a:accent2>
      <a:srgbClr val="265D96"/>
    </a:accent2>
    <a:accent3>
      <a:srgbClr val="00AAEA"/>
    </a:accent3>
    <a:accent4>
      <a:srgbClr val="3977B5"/>
    </a:accent4>
    <a:accent5>
      <a:srgbClr val="41BAAF"/>
    </a:accent5>
    <a:accent6>
      <a:srgbClr val="225588"/>
    </a:accent6>
    <a:hlink>
      <a:srgbClr val="4472C4"/>
    </a:hlink>
    <a:folHlink>
      <a:srgbClr val="BFBFBF"/>
    </a:folHlink>
  </a:clrScheme>
</a:themeOverride>
</file>

<file path=ppt/theme/themeOverride33.xml><?xml version="1.0" encoding="utf-8"?>
<a:themeOverride xmlns:a="http://schemas.openxmlformats.org/drawingml/2006/main">
  <a:clrScheme name="自定义 2">
    <a:dk1>
      <a:srgbClr val="000000"/>
    </a:dk1>
    <a:lt1>
      <a:srgbClr val="FFFFFF"/>
    </a:lt1>
    <a:dk2>
      <a:srgbClr val="768395"/>
    </a:dk2>
    <a:lt2>
      <a:srgbClr val="F0F0F0"/>
    </a:lt2>
    <a:accent1>
      <a:srgbClr val="2A87C7"/>
    </a:accent1>
    <a:accent2>
      <a:srgbClr val="265D96"/>
    </a:accent2>
    <a:accent3>
      <a:srgbClr val="00AAEA"/>
    </a:accent3>
    <a:accent4>
      <a:srgbClr val="3977B5"/>
    </a:accent4>
    <a:accent5>
      <a:srgbClr val="41BAAF"/>
    </a:accent5>
    <a:accent6>
      <a:srgbClr val="225588"/>
    </a:accent6>
    <a:hlink>
      <a:srgbClr val="4472C4"/>
    </a:hlink>
    <a:folHlink>
      <a:srgbClr val="BFBFBF"/>
    </a:folHlink>
  </a:clrScheme>
</a:themeOverride>
</file>

<file path=ppt/theme/themeOverride34.xml><?xml version="1.0" encoding="utf-8"?>
<a:themeOverride xmlns:a="http://schemas.openxmlformats.org/drawingml/2006/main">
  <a:clrScheme name="自定义 2">
    <a:dk1>
      <a:srgbClr val="000000"/>
    </a:dk1>
    <a:lt1>
      <a:srgbClr val="FFFFFF"/>
    </a:lt1>
    <a:dk2>
      <a:srgbClr val="768395"/>
    </a:dk2>
    <a:lt2>
      <a:srgbClr val="F0F0F0"/>
    </a:lt2>
    <a:accent1>
      <a:srgbClr val="2A87C7"/>
    </a:accent1>
    <a:accent2>
      <a:srgbClr val="265D96"/>
    </a:accent2>
    <a:accent3>
      <a:srgbClr val="00AAEA"/>
    </a:accent3>
    <a:accent4>
      <a:srgbClr val="3977B5"/>
    </a:accent4>
    <a:accent5>
      <a:srgbClr val="41BAAF"/>
    </a:accent5>
    <a:accent6>
      <a:srgbClr val="225588"/>
    </a:accent6>
    <a:hlink>
      <a:srgbClr val="4472C4"/>
    </a:hlink>
    <a:folHlink>
      <a:srgbClr val="BFBFBF"/>
    </a:folHlink>
  </a:clrScheme>
</a:themeOverride>
</file>

<file path=ppt/theme/themeOverride35.xml><?xml version="1.0" encoding="utf-8"?>
<a:themeOverride xmlns:a="http://schemas.openxmlformats.org/drawingml/2006/main">
  <a:clrScheme name="自定义 2">
    <a:dk1>
      <a:srgbClr val="000000"/>
    </a:dk1>
    <a:lt1>
      <a:srgbClr val="FFFFFF"/>
    </a:lt1>
    <a:dk2>
      <a:srgbClr val="768395"/>
    </a:dk2>
    <a:lt2>
      <a:srgbClr val="F0F0F0"/>
    </a:lt2>
    <a:accent1>
      <a:srgbClr val="2A87C7"/>
    </a:accent1>
    <a:accent2>
      <a:srgbClr val="265D96"/>
    </a:accent2>
    <a:accent3>
      <a:srgbClr val="00AAEA"/>
    </a:accent3>
    <a:accent4>
      <a:srgbClr val="3977B5"/>
    </a:accent4>
    <a:accent5>
      <a:srgbClr val="41BAAF"/>
    </a:accent5>
    <a:accent6>
      <a:srgbClr val="225588"/>
    </a:accent6>
    <a:hlink>
      <a:srgbClr val="4472C4"/>
    </a:hlink>
    <a:folHlink>
      <a:srgbClr val="BFBFBF"/>
    </a:folHlink>
  </a:clrScheme>
</a:themeOverride>
</file>

<file path=ppt/theme/themeOverride36.xml><?xml version="1.0" encoding="utf-8"?>
<a:themeOverride xmlns:a="http://schemas.openxmlformats.org/drawingml/2006/main">
  <a:clrScheme name="自定义 2">
    <a:dk1>
      <a:srgbClr val="000000"/>
    </a:dk1>
    <a:lt1>
      <a:srgbClr val="FFFFFF"/>
    </a:lt1>
    <a:dk2>
      <a:srgbClr val="768395"/>
    </a:dk2>
    <a:lt2>
      <a:srgbClr val="F0F0F0"/>
    </a:lt2>
    <a:accent1>
      <a:srgbClr val="2A87C7"/>
    </a:accent1>
    <a:accent2>
      <a:srgbClr val="265D96"/>
    </a:accent2>
    <a:accent3>
      <a:srgbClr val="00AAEA"/>
    </a:accent3>
    <a:accent4>
      <a:srgbClr val="3977B5"/>
    </a:accent4>
    <a:accent5>
      <a:srgbClr val="41BAAF"/>
    </a:accent5>
    <a:accent6>
      <a:srgbClr val="225588"/>
    </a:accent6>
    <a:hlink>
      <a:srgbClr val="4472C4"/>
    </a:hlink>
    <a:folHlink>
      <a:srgbClr val="BFBFBF"/>
    </a:folHlink>
  </a:clrScheme>
</a:themeOverride>
</file>

<file path=ppt/theme/themeOverride37.xml><?xml version="1.0" encoding="utf-8"?>
<a:themeOverride xmlns:a="http://schemas.openxmlformats.org/drawingml/2006/main">
  <a:clrScheme name="自定义 2">
    <a:dk1>
      <a:srgbClr val="000000"/>
    </a:dk1>
    <a:lt1>
      <a:srgbClr val="FFFFFF"/>
    </a:lt1>
    <a:dk2>
      <a:srgbClr val="768395"/>
    </a:dk2>
    <a:lt2>
      <a:srgbClr val="F0F0F0"/>
    </a:lt2>
    <a:accent1>
      <a:srgbClr val="2A87C7"/>
    </a:accent1>
    <a:accent2>
      <a:srgbClr val="265D96"/>
    </a:accent2>
    <a:accent3>
      <a:srgbClr val="00AAEA"/>
    </a:accent3>
    <a:accent4>
      <a:srgbClr val="3977B5"/>
    </a:accent4>
    <a:accent5>
      <a:srgbClr val="41BAAF"/>
    </a:accent5>
    <a:accent6>
      <a:srgbClr val="225588"/>
    </a:accent6>
    <a:hlink>
      <a:srgbClr val="4472C4"/>
    </a:hlink>
    <a:folHlink>
      <a:srgbClr val="BFBFBF"/>
    </a:folHlink>
  </a:clrScheme>
</a:themeOverride>
</file>

<file path=ppt/theme/themeOverride38.xml><?xml version="1.0" encoding="utf-8"?>
<a:themeOverride xmlns:a="http://schemas.openxmlformats.org/drawingml/2006/main">
  <a:clrScheme name="自定义 2">
    <a:dk1>
      <a:srgbClr val="000000"/>
    </a:dk1>
    <a:lt1>
      <a:srgbClr val="FFFFFF"/>
    </a:lt1>
    <a:dk2>
      <a:srgbClr val="768395"/>
    </a:dk2>
    <a:lt2>
      <a:srgbClr val="F0F0F0"/>
    </a:lt2>
    <a:accent1>
      <a:srgbClr val="2A87C7"/>
    </a:accent1>
    <a:accent2>
      <a:srgbClr val="265D96"/>
    </a:accent2>
    <a:accent3>
      <a:srgbClr val="00AAEA"/>
    </a:accent3>
    <a:accent4>
      <a:srgbClr val="3977B5"/>
    </a:accent4>
    <a:accent5>
      <a:srgbClr val="41BAAF"/>
    </a:accent5>
    <a:accent6>
      <a:srgbClr val="225588"/>
    </a:accent6>
    <a:hlink>
      <a:srgbClr val="4472C4"/>
    </a:hlink>
    <a:folHlink>
      <a:srgbClr val="BFBFBF"/>
    </a:folHlink>
  </a:clrScheme>
</a:themeOverride>
</file>

<file path=docProps/app.xml><?xml version="1.0" encoding="utf-8"?>
<Properties xmlns="http://schemas.openxmlformats.org/officeDocument/2006/extended-properties" xmlns:vt="http://schemas.openxmlformats.org/officeDocument/2006/docPropsVTypes">
  <Template>Office Theme</Template>
  <TotalTime>1381</TotalTime>
  <Words>2569</Words>
  <Application>Microsoft Office PowerPoint</Application>
  <PresentationFormat>宽屏</PresentationFormat>
  <Paragraphs>488</Paragraphs>
  <Slides>46</Slides>
  <Notes>46</Notes>
  <HiddenSlides>0</HiddenSlides>
  <MMClips>1</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46</vt:i4>
      </vt:variant>
    </vt:vector>
  </HeadingPairs>
  <TitlesOfParts>
    <vt:vector size="68" baseType="lpstr">
      <vt:lpstr>AdobeFangsongStd-Regular</vt:lpstr>
      <vt:lpstr>Lato Light</vt:lpstr>
      <vt:lpstr>Lato Regular</vt:lpstr>
      <vt:lpstr>Malgun Gothic</vt:lpstr>
      <vt:lpstr>等线</vt:lpstr>
      <vt:lpstr>等线 Light</vt:lpstr>
      <vt:lpstr>黑体</vt:lpstr>
      <vt:lpstr>华文细黑</vt:lpstr>
      <vt:lpstr>锐字锐线俏皮简1.0</vt:lpstr>
      <vt:lpstr>思源黑体 CN Bold</vt:lpstr>
      <vt:lpstr>宋体</vt:lpstr>
      <vt:lpstr>微软雅黑</vt:lpstr>
      <vt:lpstr>Agency FB</vt:lpstr>
      <vt:lpstr>Arial</vt:lpstr>
      <vt:lpstr>Arial Narrow</vt:lpstr>
      <vt:lpstr>Calibri</vt:lpstr>
      <vt:lpstr>Calibri Light</vt:lpstr>
      <vt:lpstr>Century Gothic</vt:lpstr>
      <vt:lpstr>Open Sans</vt:lpstr>
      <vt:lpstr>Tahoma</vt:lpstr>
      <vt:lpstr>Wingdings</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WIN7</dc:creator>
  <cp:lastModifiedBy>faith123</cp:lastModifiedBy>
  <cp:revision>177</cp:revision>
  <dcterms:created xsi:type="dcterms:W3CDTF">2017-08-18T03:02:00Z</dcterms:created>
  <dcterms:modified xsi:type="dcterms:W3CDTF">2019-01-16T05:32:23Z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2052-10.1.0.6929</vt:lpwstr>
  </property>
</Properties>
</file>