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9" r:id="rId3"/>
    <p:sldId id="260" r:id="rId4"/>
    <p:sldId id="267" r:id="rId5"/>
    <p:sldId id="268" r:id="rId6"/>
    <p:sldId id="261" r:id="rId7"/>
    <p:sldId id="269" r:id="rId8"/>
    <p:sldId id="270" r:id="rId9"/>
    <p:sldId id="287" r:id="rId10"/>
    <p:sldId id="262" r:id="rId11"/>
    <p:sldId id="271" r:id="rId12"/>
    <p:sldId id="272" r:id="rId13"/>
    <p:sldId id="273" r:id="rId14"/>
    <p:sldId id="263" r:id="rId15"/>
    <p:sldId id="275" r:id="rId16"/>
    <p:sldId id="276" r:id="rId17"/>
    <p:sldId id="277" r:id="rId18"/>
    <p:sldId id="264" r:id="rId19"/>
    <p:sldId id="278" r:id="rId20"/>
    <p:sldId id="279" r:id="rId21"/>
    <p:sldId id="280" r:id="rId22"/>
    <p:sldId id="265" r:id="rId23"/>
    <p:sldId id="281" r:id="rId24"/>
    <p:sldId id="282" r:id="rId25"/>
    <p:sldId id="283" r:id="rId26"/>
    <p:sldId id="284" r:id="rId27"/>
    <p:sldId id="266" r:id="rId28"/>
    <p:sldId id="285" r:id="rId29"/>
    <p:sldId id="286" r:id="rId30"/>
    <p:sldId id="288" r:id="rId31"/>
  </p:sldIdLst>
  <p:sldSz cx="12192000" cy="6858000"/>
  <p:notesSz cx="6858000" cy="9144000"/>
  <p:custDataLst>
    <p:tags r:id="rId3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AA57"/>
    <a:srgbClr val="0176AB"/>
    <a:srgbClr val="FFFFFF"/>
    <a:srgbClr val="DFDFDF"/>
    <a:srgbClr val="E8E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zh-CN" altLang="en-US"/>
          </a:p>
        </p:txBody>
      </p:sp>
      <p:sp>
        <p:nvSpPr>
          <p:cNvPr id="3075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F6C7528-9465-48EC-BD5D-48E6092CBB9A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3076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7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078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zh-CN" altLang="en-US"/>
          </a:p>
        </p:txBody>
      </p:sp>
      <p:sp>
        <p:nvSpPr>
          <p:cNvPr id="3079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A533F4B6-8BF9-42E4-A7D6-61A0DDF5ABB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3820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419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470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8121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255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3491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060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1726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414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88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869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5384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428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01651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4386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420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3116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8027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571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4021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5787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8607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5937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8321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23359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8592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82101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811906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833706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5727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3F4B6-8BF9-42E4-A7D6-61A0DDF5ABB6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498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4FCA57-7790-42F3-BF9A-2B5836B418C6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36F75F-B55B-4559-A8C6-175BA9AEBD3B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829260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980BD1-29AE-4EC3-A0A9-C3BA2EB48A77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26F79F-E247-495F-A6EB-DF5B104617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439876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B68D00-7A65-4DDA-80A1-C1E0AF5766B2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61CCE0-45F3-4944-A514-56477D884734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74455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14118A-67E4-40C3-B475-33DC3DFC22EF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FDD8F8-1208-498B-971C-E7C24086BED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679417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1F64AE0-754B-4426-B565-FCFCD84F27D2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CCA84A-1845-49AB-A33A-F93A826A4E02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65523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1DA7FB-F9A7-4EE1-B30C-A7D144A8D0F1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54C003-A967-49D6-8703-AEA559263C99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8399729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32F091-2966-4F23-ABD0-8DA318E6528F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8CD65F-433A-4509-A921-CC93C27CAED7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10257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19B25A-FAD5-4F55-9D02-65795C457422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2C1587-3E75-4452-9F25-BAA3710F0E41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93096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33FC722-D846-42AD-8B1B-36734121DD44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7A2871-8793-4AB4-A8C6-1CBF4B381038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86862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FD8EFC-76AC-4B92-9DE6-FB686296F0F5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463F47-B990-48DC-BF45-4DD2F982D59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84628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5DD0DC-68A6-4C4C-AA2A-32C2596BA58C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9C6898-BD88-4D25-95D7-700C927FA56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64420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/>
              <a:t>单击此处编辑母版文本样式</a:t>
            </a:r>
          </a:p>
          <a:p>
            <a:pPr lvl="1"/>
            <a:r>
              <a:rPr lang="zh-CN" altLang="zh-CN" smtClean="0"/>
              <a:t>第二级</a:t>
            </a:r>
          </a:p>
          <a:p>
            <a:pPr lvl="2"/>
            <a:r>
              <a:rPr lang="zh-CN" altLang="zh-CN" smtClean="0"/>
              <a:t>第三级</a:t>
            </a:r>
          </a:p>
          <a:p>
            <a:pPr lvl="3"/>
            <a:r>
              <a:rPr lang="zh-CN" altLang="zh-CN" smtClean="0"/>
              <a:t>第四级</a:t>
            </a:r>
          </a:p>
          <a:p>
            <a:pPr lvl="4"/>
            <a:r>
              <a:rPr lang="zh-CN" altLang="zh-CN" smtClean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732D9288-9685-482E-BD47-51B74EF906F9}" type="datetimeFigureOut">
              <a:rPr lang="zh-CN" altLang="en-US"/>
              <a:pPr/>
              <a:t>2018/7/12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31FC27-98C7-40FB-9F2A-3754C8107A1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组合 18"/>
          <p:cNvGrpSpPr>
            <a:grpSpLocks/>
          </p:cNvGrpSpPr>
          <p:nvPr/>
        </p:nvGrpSpPr>
        <p:grpSpPr bwMode="auto">
          <a:xfrm>
            <a:off x="-198438" y="-941388"/>
            <a:ext cx="12887326" cy="5610226"/>
            <a:chOff x="0" y="0"/>
            <a:chExt cx="12886858" cy="5610897"/>
          </a:xfrm>
        </p:grpSpPr>
        <p:sp>
          <p:nvSpPr>
            <p:cNvPr id="4099" name="任意多边形 17"/>
            <p:cNvSpPr>
              <a:spLocks/>
            </p:cNvSpPr>
            <p:nvPr/>
          </p:nvSpPr>
          <p:spPr bwMode="auto">
            <a:xfrm rot="559944">
              <a:off x="0" y="116614"/>
              <a:ext cx="12886858" cy="5494283"/>
            </a:xfrm>
            <a:custGeom>
              <a:avLst/>
              <a:gdLst>
                <a:gd name="T0" fmla="*/ 0 w 12886858"/>
                <a:gd name="T1" fmla="*/ 1977077 h 5494283"/>
                <a:gd name="T2" fmla="*/ 12030627 w 12886858"/>
                <a:gd name="T3" fmla="*/ 0 h 5494283"/>
                <a:gd name="T4" fmla="*/ 12886858 w 12886858"/>
                <a:gd name="T5" fmla="*/ 5210211 h 5494283"/>
                <a:gd name="T6" fmla="*/ 12477698 w 12886858"/>
                <a:gd name="T7" fmla="*/ 5267249 h 5494283"/>
                <a:gd name="T8" fmla="*/ 8830760 w 12886858"/>
                <a:gd name="T9" fmla="*/ 5494283 h 5494283"/>
                <a:gd name="T10" fmla="*/ 385411 w 12886858"/>
                <a:gd name="T11" fmla="*/ 3857767 h 5494283"/>
                <a:gd name="T12" fmla="*/ 299428 w 12886858"/>
                <a:gd name="T13" fmla="*/ 3799121 h 5494283"/>
                <a:gd name="T14" fmla="*/ 0 w 12886858"/>
                <a:gd name="T15" fmla="*/ 1977077 h 5494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86858" h="5494283">
                  <a:moveTo>
                    <a:pt x="0" y="1977077"/>
                  </a:moveTo>
                  <a:lnTo>
                    <a:pt x="12030627" y="0"/>
                  </a:lnTo>
                  <a:lnTo>
                    <a:pt x="12886858" y="5210211"/>
                  </a:lnTo>
                  <a:lnTo>
                    <a:pt x="12477698" y="5267249"/>
                  </a:lnTo>
                  <a:cubicBezTo>
                    <a:pt x="11356776" y="5413442"/>
                    <a:pt x="10124385" y="5494283"/>
                    <a:pt x="8830760" y="5494283"/>
                  </a:cubicBezTo>
                  <a:cubicBezTo>
                    <a:pt x="5111592" y="5494283"/>
                    <a:pt x="1898552" y="4826078"/>
                    <a:pt x="385411" y="3857767"/>
                  </a:cubicBezTo>
                  <a:lnTo>
                    <a:pt x="299428" y="3799121"/>
                  </a:lnTo>
                  <a:lnTo>
                    <a:pt x="0" y="1977077"/>
                  </a:lnTo>
                  <a:close/>
                </a:path>
              </a:pathLst>
            </a:custGeom>
            <a:solidFill>
              <a:srgbClr val="E8E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100" name="任意多边形 15"/>
            <p:cNvSpPr>
              <a:spLocks/>
            </p:cNvSpPr>
            <p:nvPr/>
          </p:nvSpPr>
          <p:spPr bwMode="auto">
            <a:xfrm rot="559944">
              <a:off x="53996" y="0"/>
              <a:ext cx="12756242" cy="4839002"/>
            </a:xfrm>
            <a:custGeom>
              <a:avLst/>
              <a:gdLst>
                <a:gd name="T0" fmla="*/ 0 w 12756242"/>
                <a:gd name="T1" fmla="*/ 1977077 h 4839002"/>
                <a:gd name="T2" fmla="*/ 12030626 w 12756242"/>
                <a:gd name="T3" fmla="*/ 0 h 4839002"/>
                <a:gd name="T4" fmla="*/ 12756242 w 12756242"/>
                <a:gd name="T5" fmla="*/ 4415416 h 4839002"/>
                <a:gd name="T6" fmla="*/ 12729272 w 12756242"/>
                <a:gd name="T7" fmla="*/ 4420748 h 4839002"/>
                <a:gd name="T8" fmla="*/ 7870970 w 12756242"/>
                <a:gd name="T9" fmla="*/ 4839002 h 4839002"/>
                <a:gd name="T10" fmla="*/ 641193 w 12756242"/>
                <a:gd name="T11" fmla="*/ 3787663 h 4839002"/>
                <a:gd name="T12" fmla="*/ 272567 w 12756242"/>
                <a:gd name="T13" fmla="*/ 3635659 h 4839002"/>
                <a:gd name="T14" fmla="*/ 0 w 12756242"/>
                <a:gd name="T15" fmla="*/ 1977077 h 4839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756242" h="4839002">
                  <a:moveTo>
                    <a:pt x="0" y="1977077"/>
                  </a:moveTo>
                  <a:lnTo>
                    <a:pt x="12030626" y="0"/>
                  </a:lnTo>
                  <a:lnTo>
                    <a:pt x="12756242" y="4415416"/>
                  </a:lnTo>
                  <a:lnTo>
                    <a:pt x="12729272" y="4420748"/>
                  </a:lnTo>
                  <a:cubicBezTo>
                    <a:pt x="11312668" y="4686161"/>
                    <a:pt x="9649703" y="4839003"/>
                    <a:pt x="7870970" y="4839002"/>
                  </a:cubicBezTo>
                  <a:cubicBezTo>
                    <a:pt x="4960315" y="4839002"/>
                    <a:pt x="2359654" y="4429742"/>
                    <a:pt x="641193" y="3787663"/>
                  </a:cubicBezTo>
                  <a:lnTo>
                    <a:pt x="272567" y="3635659"/>
                  </a:lnTo>
                  <a:lnTo>
                    <a:pt x="0" y="1977077"/>
                  </a:lnTo>
                  <a:close/>
                </a:path>
              </a:pathLst>
            </a:custGeom>
            <a:solidFill>
              <a:srgbClr val="DFDF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4101" name="矩形 19"/>
          <p:cNvSpPr>
            <a:spLocks noChangeArrowheads="1"/>
          </p:cNvSpPr>
          <p:nvPr/>
        </p:nvSpPr>
        <p:spPr bwMode="auto">
          <a:xfrm>
            <a:off x="0" y="3122613"/>
            <a:ext cx="4792663" cy="1560512"/>
          </a:xfrm>
          <a:prstGeom prst="rect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4102" name="图片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663" y="3122613"/>
            <a:ext cx="2582862" cy="156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图片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1413" y="3122613"/>
            <a:ext cx="2495550" cy="156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图片 2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5" r="5692"/>
          <a:stretch>
            <a:fillRect/>
          </a:stretch>
        </p:blipFill>
        <p:spPr bwMode="auto">
          <a:xfrm>
            <a:off x="10128250" y="3122613"/>
            <a:ext cx="2063750" cy="156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5" name="矩形 24"/>
          <p:cNvSpPr>
            <a:spLocks/>
          </p:cNvSpPr>
          <p:nvPr/>
        </p:nvSpPr>
        <p:spPr bwMode="auto">
          <a:xfrm>
            <a:off x="0" y="4832350"/>
            <a:ext cx="7502525" cy="95250"/>
          </a:xfrm>
          <a:custGeom>
            <a:avLst/>
            <a:gdLst>
              <a:gd name="T0" fmla="*/ 0 w 7501732"/>
              <a:gd name="T1" fmla="*/ 0 h 94593"/>
              <a:gd name="T2" fmla="*/ 7458720 w 7501732"/>
              <a:gd name="T3" fmla="*/ 6350 h 94593"/>
              <a:gd name="T4" fmla="*/ 7501732 w 7501732"/>
              <a:gd name="T5" fmla="*/ 94593 h 94593"/>
              <a:gd name="T6" fmla="*/ 0 w 7501732"/>
              <a:gd name="T7" fmla="*/ 94593 h 94593"/>
              <a:gd name="T8" fmla="*/ 0 w 7501732"/>
              <a:gd name="T9" fmla="*/ 0 h 945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01732" h="94593">
                <a:moveTo>
                  <a:pt x="0" y="0"/>
                </a:moveTo>
                <a:lnTo>
                  <a:pt x="7458720" y="6350"/>
                </a:lnTo>
                <a:lnTo>
                  <a:pt x="7501732" y="94593"/>
                </a:lnTo>
                <a:lnTo>
                  <a:pt x="0" y="94593"/>
                </a:lnTo>
                <a:lnTo>
                  <a:pt x="0" y="0"/>
                </a:lnTo>
                <a:close/>
              </a:path>
            </a:pathLst>
          </a:cu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" name="矩形 25"/>
          <p:cNvSpPr>
            <a:spLocks/>
          </p:cNvSpPr>
          <p:nvPr/>
        </p:nvSpPr>
        <p:spPr bwMode="auto">
          <a:xfrm>
            <a:off x="7515225" y="4832350"/>
            <a:ext cx="4676775" cy="95250"/>
          </a:xfrm>
          <a:custGeom>
            <a:avLst/>
            <a:gdLst>
              <a:gd name="T0" fmla="*/ 0 w 4676187"/>
              <a:gd name="T1" fmla="*/ 0 h 94594"/>
              <a:gd name="T2" fmla="*/ 4676187 w 4676187"/>
              <a:gd name="T3" fmla="*/ 0 h 94594"/>
              <a:gd name="T4" fmla="*/ 4676187 w 4676187"/>
              <a:gd name="T5" fmla="*/ 94594 h 94594"/>
              <a:gd name="T6" fmla="*/ 57510 w 4676187"/>
              <a:gd name="T7" fmla="*/ 94594 h 94594"/>
              <a:gd name="T8" fmla="*/ 0 w 4676187"/>
              <a:gd name="T9" fmla="*/ 0 h 94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76187" h="94594">
                <a:moveTo>
                  <a:pt x="0" y="0"/>
                </a:moveTo>
                <a:lnTo>
                  <a:pt x="4676187" y="0"/>
                </a:lnTo>
                <a:lnTo>
                  <a:pt x="4676187" y="94594"/>
                </a:lnTo>
                <a:lnTo>
                  <a:pt x="57510" y="94594"/>
                </a:lnTo>
                <a:lnTo>
                  <a:pt x="0" y="0"/>
                </a:lnTo>
                <a:close/>
              </a:path>
            </a:pathLst>
          </a:cu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" name="文本框 26"/>
          <p:cNvSpPr txBox="1">
            <a:spLocks noChangeArrowheads="1"/>
          </p:cNvSpPr>
          <p:nvPr/>
        </p:nvSpPr>
        <p:spPr bwMode="auto">
          <a:xfrm>
            <a:off x="4667250" y="1511300"/>
            <a:ext cx="55451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茶叶商务计划书</a:t>
            </a:r>
            <a:r>
              <a:rPr lang="en-US" altLang="zh-CN" sz="3600" b="1" dirty="0" err="1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4108" name="矩形 27"/>
          <p:cNvSpPr>
            <a:spLocks noChangeArrowheads="1"/>
          </p:cNvSpPr>
          <p:nvPr/>
        </p:nvSpPr>
        <p:spPr bwMode="auto">
          <a:xfrm>
            <a:off x="4692650" y="2463800"/>
            <a:ext cx="5519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>
                <a:solidFill>
                  <a:srgbClr val="404040"/>
                </a:solidFill>
                <a:latin typeface="Arial" panose="020B0604020202020204" pitchFamily="34" charset="0"/>
              </a:rPr>
              <a:t>Professional Commercial Project Plan</a:t>
            </a:r>
            <a:endParaRPr lang="zh-CN" altLang="en-US">
              <a:solidFill>
                <a:srgbClr val="404040"/>
              </a:solidFill>
            </a:endParaRPr>
          </a:p>
        </p:txBody>
      </p:sp>
      <p:grpSp>
        <p:nvGrpSpPr>
          <p:cNvPr id="4109" name="组合 38" hidden="1"/>
          <p:cNvGrpSpPr>
            <a:grpSpLocks/>
          </p:cNvGrpSpPr>
          <p:nvPr/>
        </p:nvGrpSpPr>
        <p:grpSpPr bwMode="auto">
          <a:xfrm>
            <a:off x="893763" y="3659188"/>
            <a:ext cx="1100137" cy="458787"/>
            <a:chOff x="0" y="0"/>
            <a:chExt cx="2657475" cy="1108075"/>
          </a:xfrm>
        </p:grpSpPr>
        <p:sp>
          <p:nvSpPr>
            <p:cNvPr id="4110" name="Freeform 5"/>
            <p:cNvSpPr>
              <a:spLocks/>
            </p:cNvSpPr>
            <p:nvPr/>
          </p:nvSpPr>
          <p:spPr bwMode="auto">
            <a:xfrm>
              <a:off x="2399805" y="515563"/>
              <a:ext cx="257670" cy="557884"/>
            </a:xfrm>
            <a:custGeom>
              <a:avLst/>
              <a:gdLst>
                <a:gd name="T0" fmla="*/ 48 w 210"/>
                <a:gd name="T1" fmla="*/ 208 h 453"/>
                <a:gd name="T2" fmla="*/ 46 w 210"/>
                <a:gd name="T3" fmla="*/ 208 h 453"/>
                <a:gd name="T4" fmla="*/ 46 w 210"/>
                <a:gd name="T5" fmla="*/ 451 h 453"/>
                <a:gd name="T6" fmla="*/ 0 w 210"/>
                <a:gd name="T7" fmla="*/ 453 h 453"/>
                <a:gd name="T8" fmla="*/ 0 w 210"/>
                <a:gd name="T9" fmla="*/ 208 h 453"/>
                <a:gd name="T10" fmla="*/ 0 w 210"/>
                <a:gd name="T11" fmla="*/ 204 h 453"/>
                <a:gd name="T12" fmla="*/ 0 w 210"/>
                <a:gd name="T13" fmla="*/ 164 h 453"/>
                <a:gd name="T14" fmla="*/ 210 w 210"/>
                <a:gd name="T15" fmla="*/ 0 h 453"/>
                <a:gd name="T16" fmla="*/ 210 w 210"/>
                <a:gd name="T17" fmla="*/ 55 h 453"/>
                <a:gd name="T18" fmla="*/ 48 w 210"/>
                <a:gd name="T19" fmla="*/ 208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453">
                  <a:moveTo>
                    <a:pt x="48" y="208"/>
                  </a:moveTo>
                  <a:cubicBezTo>
                    <a:pt x="46" y="208"/>
                    <a:pt x="46" y="208"/>
                    <a:pt x="46" y="208"/>
                  </a:cubicBezTo>
                  <a:cubicBezTo>
                    <a:pt x="46" y="451"/>
                    <a:pt x="46" y="451"/>
                    <a:pt x="46" y="451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24" y="70"/>
                    <a:pt x="109" y="0"/>
                    <a:pt x="210" y="0"/>
                  </a:cubicBezTo>
                  <a:cubicBezTo>
                    <a:pt x="210" y="55"/>
                    <a:pt x="210" y="55"/>
                    <a:pt x="210" y="55"/>
                  </a:cubicBezTo>
                  <a:cubicBezTo>
                    <a:pt x="125" y="57"/>
                    <a:pt x="56" y="123"/>
                    <a:pt x="48" y="2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1" name="Freeform 6"/>
            <p:cNvSpPr>
              <a:spLocks/>
            </p:cNvSpPr>
            <p:nvPr/>
          </p:nvSpPr>
          <p:spPr bwMode="auto">
            <a:xfrm>
              <a:off x="2538255" y="107730"/>
              <a:ext cx="99992" cy="319340"/>
            </a:xfrm>
            <a:custGeom>
              <a:avLst/>
              <a:gdLst>
                <a:gd name="T0" fmla="*/ 0 w 79"/>
                <a:gd name="T1" fmla="*/ 185 h 258"/>
                <a:gd name="T2" fmla="*/ 0 w 79"/>
                <a:gd name="T3" fmla="*/ 185 h 258"/>
                <a:gd name="T4" fmla="*/ 0 w 79"/>
                <a:gd name="T5" fmla="*/ 0 h 258"/>
                <a:gd name="T6" fmla="*/ 21 w 79"/>
                <a:gd name="T7" fmla="*/ 0 h 258"/>
                <a:gd name="T8" fmla="*/ 21 w 79"/>
                <a:gd name="T9" fmla="*/ 186 h 258"/>
                <a:gd name="T10" fmla="*/ 79 w 79"/>
                <a:gd name="T11" fmla="*/ 240 h 258"/>
                <a:gd name="T12" fmla="*/ 79 w 79"/>
                <a:gd name="T13" fmla="*/ 258 h 258"/>
                <a:gd name="T14" fmla="*/ 76 w 79"/>
                <a:gd name="T15" fmla="*/ 258 h 258"/>
                <a:gd name="T16" fmla="*/ 0 w 79"/>
                <a:gd name="T17" fmla="*/ 18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258"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186"/>
                    <a:pt x="21" y="186"/>
                    <a:pt x="21" y="186"/>
                  </a:cubicBezTo>
                  <a:cubicBezTo>
                    <a:pt x="24" y="216"/>
                    <a:pt x="48" y="240"/>
                    <a:pt x="79" y="240"/>
                  </a:cubicBezTo>
                  <a:cubicBezTo>
                    <a:pt x="79" y="258"/>
                    <a:pt x="79" y="258"/>
                    <a:pt x="79" y="258"/>
                  </a:cubicBezTo>
                  <a:cubicBezTo>
                    <a:pt x="78" y="258"/>
                    <a:pt x="77" y="258"/>
                    <a:pt x="76" y="258"/>
                  </a:cubicBezTo>
                  <a:cubicBezTo>
                    <a:pt x="35" y="258"/>
                    <a:pt x="1" y="226"/>
                    <a:pt x="0" y="1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2" name="Freeform 7"/>
            <p:cNvSpPr>
              <a:spLocks/>
            </p:cNvSpPr>
            <p:nvPr/>
          </p:nvSpPr>
          <p:spPr bwMode="auto">
            <a:xfrm>
              <a:off x="2353655" y="107730"/>
              <a:ext cx="96145" cy="319340"/>
            </a:xfrm>
            <a:custGeom>
              <a:avLst/>
              <a:gdLst>
                <a:gd name="T0" fmla="*/ 79 w 79"/>
                <a:gd name="T1" fmla="*/ 188 h 258"/>
                <a:gd name="T2" fmla="*/ 79 w 79"/>
                <a:gd name="T3" fmla="*/ 188 h 258"/>
                <a:gd name="T4" fmla="*/ 3 w 79"/>
                <a:gd name="T5" fmla="*/ 258 h 258"/>
                <a:gd name="T6" fmla="*/ 0 w 79"/>
                <a:gd name="T7" fmla="*/ 258 h 258"/>
                <a:gd name="T8" fmla="*/ 0 w 79"/>
                <a:gd name="T9" fmla="*/ 240 h 258"/>
                <a:gd name="T10" fmla="*/ 57 w 79"/>
                <a:gd name="T11" fmla="*/ 186 h 258"/>
                <a:gd name="T12" fmla="*/ 57 w 79"/>
                <a:gd name="T13" fmla="*/ 0 h 258"/>
                <a:gd name="T14" fmla="*/ 79 w 79"/>
                <a:gd name="T15" fmla="*/ 0 h 258"/>
                <a:gd name="T16" fmla="*/ 79 w 79"/>
                <a:gd name="T17" fmla="*/ 185 h 258"/>
                <a:gd name="T18" fmla="*/ 79 w 79"/>
                <a:gd name="T19" fmla="*/ 185 h 258"/>
                <a:gd name="T20" fmla="*/ 79 w 79"/>
                <a:gd name="T21" fmla="*/ 186 h 258"/>
                <a:gd name="T22" fmla="*/ 79 w 79"/>
                <a:gd name="T23" fmla="*/ 188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" h="258">
                  <a:moveTo>
                    <a:pt x="79" y="188"/>
                  </a:moveTo>
                  <a:cubicBezTo>
                    <a:pt x="79" y="188"/>
                    <a:pt x="79" y="188"/>
                    <a:pt x="79" y="188"/>
                  </a:cubicBezTo>
                  <a:cubicBezTo>
                    <a:pt x="76" y="227"/>
                    <a:pt x="44" y="258"/>
                    <a:pt x="3" y="258"/>
                  </a:cubicBezTo>
                  <a:cubicBezTo>
                    <a:pt x="2" y="258"/>
                    <a:pt x="1" y="258"/>
                    <a:pt x="0" y="258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30" y="240"/>
                    <a:pt x="55" y="216"/>
                    <a:pt x="57" y="186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5"/>
                    <a:pt x="79" y="185"/>
                    <a:pt x="79" y="185"/>
                  </a:cubicBezTo>
                  <a:cubicBezTo>
                    <a:pt x="79" y="186"/>
                    <a:pt x="79" y="186"/>
                    <a:pt x="79" y="186"/>
                  </a:cubicBezTo>
                  <a:lnTo>
                    <a:pt x="79" y="1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3" name="Freeform 8"/>
            <p:cNvSpPr>
              <a:spLocks noEditPoints="1"/>
            </p:cNvSpPr>
            <p:nvPr/>
          </p:nvSpPr>
          <p:spPr bwMode="auto">
            <a:xfrm>
              <a:off x="1803698" y="496324"/>
              <a:ext cx="584568" cy="611751"/>
            </a:xfrm>
            <a:custGeom>
              <a:avLst/>
              <a:gdLst>
                <a:gd name="T0" fmla="*/ 463 w 478"/>
                <a:gd name="T1" fmla="*/ 211 h 498"/>
                <a:gd name="T2" fmla="*/ 409 w 478"/>
                <a:gd name="T3" fmla="*/ 220 h 498"/>
                <a:gd name="T4" fmla="*/ 330 w 478"/>
                <a:gd name="T5" fmla="*/ 391 h 498"/>
                <a:gd name="T6" fmla="*/ 108 w 478"/>
                <a:gd name="T7" fmla="*/ 332 h 498"/>
                <a:gd name="T8" fmla="*/ 417 w 478"/>
                <a:gd name="T9" fmla="*/ 153 h 498"/>
                <a:gd name="T10" fmla="*/ 417 w 478"/>
                <a:gd name="T11" fmla="*/ 153 h 498"/>
                <a:gd name="T12" fmla="*/ 438 w 478"/>
                <a:gd name="T13" fmla="*/ 141 h 498"/>
                <a:gd name="T14" fmla="*/ 437 w 478"/>
                <a:gd name="T15" fmla="*/ 140 h 498"/>
                <a:gd name="T16" fmla="*/ 140 w 478"/>
                <a:gd name="T17" fmla="*/ 60 h 498"/>
                <a:gd name="T18" fmla="*/ 60 w 478"/>
                <a:gd name="T19" fmla="*/ 358 h 498"/>
                <a:gd name="T20" fmla="*/ 357 w 478"/>
                <a:gd name="T21" fmla="*/ 437 h 498"/>
                <a:gd name="T22" fmla="*/ 463 w 478"/>
                <a:gd name="T23" fmla="*/ 211 h 498"/>
                <a:gd name="T24" fmla="*/ 87 w 478"/>
                <a:gd name="T25" fmla="*/ 274 h 498"/>
                <a:gd name="T26" fmla="*/ 167 w 478"/>
                <a:gd name="T27" fmla="*/ 108 h 498"/>
                <a:gd name="T28" fmla="*/ 350 w 478"/>
                <a:gd name="T29" fmla="*/ 122 h 498"/>
                <a:gd name="T30" fmla="*/ 87 w 478"/>
                <a:gd name="T31" fmla="*/ 274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8" h="498">
                  <a:moveTo>
                    <a:pt x="463" y="211"/>
                  </a:moveTo>
                  <a:cubicBezTo>
                    <a:pt x="409" y="220"/>
                    <a:pt x="409" y="220"/>
                    <a:pt x="409" y="220"/>
                  </a:cubicBezTo>
                  <a:cubicBezTo>
                    <a:pt x="421" y="286"/>
                    <a:pt x="392" y="356"/>
                    <a:pt x="330" y="391"/>
                  </a:cubicBezTo>
                  <a:cubicBezTo>
                    <a:pt x="252" y="436"/>
                    <a:pt x="153" y="410"/>
                    <a:pt x="108" y="332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17" y="153"/>
                    <a:pt x="417" y="153"/>
                    <a:pt x="417" y="153"/>
                  </a:cubicBezTo>
                  <a:cubicBezTo>
                    <a:pt x="438" y="141"/>
                    <a:pt x="438" y="141"/>
                    <a:pt x="438" y="141"/>
                  </a:cubicBezTo>
                  <a:cubicBezTo>
                    <a:pt x="437" y="141"/>
                    <a:pt x="437" y="140"/>
                    <a:pt x="437" y="140"/>
                  </a:cubicBezTo>
                  <a:cubicBezTo>
                    <a:pt x="377" y="35"/>
                    <a:pt x="244" y="0"/>
                    <a:pt x="140" y="60"/>
                  </a:cubicBezTo>
                  <a:cubicBezTo>
                    <a:pt x="35" y="120"/>
                    <a:pt x="0" y="253"/>
                    <a:pt x="60" y="358"/>
                  </a:cubicBezTo>
                  <a:cubicBezTo>
                    <a:pt x="120" y="462"/>
                    <a:pt x="253" y="498"/>
                    <a:pt x="357" y="437"/>
                  </a:cubicBezTo>
                  <a:cubicBezTo>
                    <a:pt x="439" y="390"/>
                    <a:pt x="478" y="299"/>
                    <a:pt x="463" y="211"/>
                  </a:cubicBezTo>
                  <a:close/>
                  <a:moveTo>
                    <a:pt x="87" y="274"/>
                  </a:moveTo>
                  <a:cubicBezTo>
                    <a:pt x="78" y="209"/>
                    <a:pt x="107" y="142"/>
                    <a:pt x="167" y="108"/>
                  </a:cubicBezTo>
                  <a:cubicBezTo>
                    <a:pt x="227" y="73"/>
                    <a:pt x="299" y="81"/>
                    <a:pt x="350" y="122"/>
                  </a:cubicBezTo>
                  <a:lnTo>
                    <a:pt x="87" y="2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4" name="Freeform 9"/>
            <p:cNvSpPr>
              <a:spLocks/>
            </p:cNvSpPr>
            <p:nvPr/>
          </p:nvSpPr>
          <p:spPr bwMode="auto">
            <a:xfrm>
              <a:off x="2003682" y="269324"/>
              <a:ext cx="307667" cy="157746"/>
            </a:xfrm>
            <a:custGeom>
              <a:avLst/>
              <a:gdLst>
                <a:gd name="T0" fmla="*/ 172 w 251"/>
                <a:gd name="T1" fmla="*/ 58 h 128"/>
                <a:gd name="T2" fmla="*/ 172 w 251"/>
                <a:gd name="T3" fmla="*/ 58 h 128"/>
                <a:gd name="T4" fmla="*/ 172 w 251"/>
                <a:gd name="T5" fmla="*/ 56 h 128"/>
                <a:gd name="T6" fmla="*/ 172 w 251"/>
                <a:gd name="T7" fmla="*/ 55 h 128"/>
                <a:gd name="T8" fmla="*/ 172 w 251"/>
                <a:gd name="T9" fmla="*/ 55 h 128"/>
                <a:gd name="T10" fmla="*/ 172 w 251"/>
                <a:gd name="T11" fmla="*/ 22 h 128"/>
                <a:gd name="T12" fmla="*/ 79 w 251"/>
                <a:gd name="T13" fmla="*/ 22 h 128"/>
                <a:gd name="T14" fmla="*/ 79 w 251"/>
                <a:gd name="T15" fmla="*/ 55 h 128"/>
                <a:gd name="T16" fmla="*/ 79 w 251"/>
                <a:gd name="T17" fmla="*/ 55 h 128"/>
                <a:gd name="T18" fmla="*/ 79 w 251"/>
                <a:gd name="T19" fmla="*/ 56 h 128"/>
                <a:gd name="T20" fmla="*/ 79 w 251"/>
                <a:gd name="T21" fmla="*/ 58 h 128"/>
                <a:gd name="T22" fmla="*/ 79 w 251"/>
                <a:gd name="T23" fmla="*/ 58 h 128"/>
                <a:gd name="T24" fmla="*/ 3 w 251"/>
                <a:gd name="T25" fmla="*/ 128 h 128"/>
                <a:gd name="T26" fmla="*/ 0 w 251"/>
                <a:gd name="T27" fmla="*/ 128 h 128"/>
                <a:gd name="T28" fmla="*/ 0 w 251"/>
                <a:gd name="T29" fmla="*/ 110 h 128"/>
                <a:gd name="T30" fmla="*/ 57 w 251"/>
                <a:gd name="T31" fmla="*/ 56 h 128"/>
                <a:gd name="T32" fmla="*/ 57 w 251"/>
                <a:gd name="T33" fmla="*/ 22 h 128"/>
                <a:gd name="T34" fmla="*/ 57 w 251"/>
                <a:gd name="T35" fmla="*/ 0 h 128"/>
                <a:gd name="T36" fmla="*/ 79 w 251"/>
                <a:gd name="T37" fmla="*/ 0 h 128"/>
                <a:gd name="T38" fmla="*/ 172 w 251"/>
                <a:gd name="T39" fmla="*/ 0 h 128"/>
                <a:gd name="T40" fmla="*/ 179 w 251"/>
                <a:gd name="T41" fmla="*/ 0 h 128"/>
                <a:gd name="T42" fmla="*/ 194 w 251"/>
                <a:gd name="T43" fmla="*/ 0 h 128"/>
                <a:gd name="T44" fmla="*/ 194 w 251"/>
                <a:gd name="T45" fmla="*/ 56 h 128"/>
                <a:gd name="T46" fmla="*/ 251 w 251"/>
                <a:gd name="T47" fmla="*/ 110 h 128"/>
                <a:gd name="T48" fmla="*/ 251 w 251"/>
                <a:gd name="T49" fmla="*/ 128 h 128"/>
                <a:gd name="T50" fmla="*/ 248 w 251"/>
                <a:gd name="T51" fmla="*/ 128 h 128"/>
                <a:gd name="T52" fmla="*/ 172 w 251"/>
                <a:gd name="T53" fmla="*/ 5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1" h="128">
                  <a:moveTo>
                    <a:pt x="172" y="58"/>
                  </a:moveTo>
                  <a:cubicBezTo>
                    <a:pt x="172" y="58"/>
                    <a:pt x="172" y="58"/>
                    <a:pt x="172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6"/>
                    <a:pt x="172" y="56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6" y="97"/>
                    <a:pt x="43" y="128"/>
                    <a:pt x="3" y="128"/>
                  </a:cubicBezTo>
                  <a:cubicBezTo>
                    <a:pt x="2" y="128"/>
                    <a:pt x="1" y="128"/>
                    <a:pt x="0" y="128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30" y="110"/>
                    <a:pt x="55" y="86"/>
                    <a:pt x="57" y="56"/>
                  </a:cubicBezTo>
                  <a:cubicBezTo>
                    <a:pt x="57" y="22"/>
                    <a:pt x="57" y="22"/>
                    <a:pt x="57" y="2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56"/>
                    <a:pt x="194" y="56"/>
                    <a:pt x="194" y="56"/>
                  </a:cubicBezTo>
                  <a:cubicBezTo>
                    <a:pt x="196" y="86"/>
                    <a:pt x="221" y="110"/>
                    <a:pt x="251" y="110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0" y="128"/>
                    <a:pt x="249" y="128"/>
                    <a:pt x="248" y="128"/>
                  </a:cubicBezTo>
                  <a:cubicBezTo>
                    <a:pt x="208" y="128"/>
                    <a:pt x="175" y="97"/>
                    <a:pt x="172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5" name="Freeform 10"/>
            <p:cNvSpPr>
              <a:spLocks/>
            </p:cNvSpPr>
            <p:nvPr/>
          </p:nvSpPr>
          <p:spPr bwMode="auto">
            <a:xfrm>
              <a:off x="2011374" y="219305"/>
              <a:ext cx="292284" cy="42324"/>
            </a:xfrm>
            <a:custGeom>
              <a:avLst/>
              <a:gdLst>
                <a:gd name="T0" fmla="*/ 166 w 183"/>
                <a:gd name="T1" fmla="*/ 16 h 28"/>
                <a:gd name="T2" fmla="*/ 17 w 183"/>
                <a:gd name="T3" fmla="*/ 16 h 28"/>
                <a:gd name="T4" fmla="*/ 17 w 183"/>
                <a:gd name="T5" fmla="*/ 28 h 28"/>
                <a:gd name="T6" fmla="*/ 0 w 183"/>
                <a:gd name="T7" fmla="*/ 28 h 28"/>
                <a:gd name="T8" fmla="*/ 0 w 183"/>
                <a:gd name="T9" fmla="*/ 16 h 28"/>
                <a:gd name="T10" fmla="*/ 0 w 183"/>
                <a:gd name="T11" fmla="*/ 0 h 28"/>
                <a:gd name="T12" fmla="*/ 17 w 183"/>
                <a:gd name="T13" fmla="*/ 0 h 28"/>
                <a:gd name="T14" fmla="*/ 166 w 183"/>
                <a:gd name="T15" fmla="*/ 0 h 28"/>
                <a:gd name="T16" fmla="*/ 183 w 183"/>
                <a:gd name="T17" fmla="*/ 0 h 28"/>
                <a:gd name="T18" fmla="*/ 183 w 183"/>
                <a:gd name="T19" fmla="*/ 16 h 28"/>
                <a:gd name="T20" fmla="*/ 183 w 183"/>
                <a:gd name="T21" fmla="*/ 28 h 28"/>
                <a:gd name="T22" fmla="*/ 166 w 183"/>
                <a:gd name="T23" fmla="*/ 28 h 28"/>
                <a:gd name="T24" fmla="*/ 166 w 183"/>
                <a:gd name="T25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3" h="28">
                  <a:moveTo>
                    <a:pt x="166" y="16"/>
                  </a:moveTo>
                  <a:lnTo>
                    <a:pt x="17" y="16"/>
                  </a:lnTo>
                  <a:lnTo>
                    <a:pt x="17" y="28"/>
                  </a:lnTo>
                  <a:lnTo>
                    <a:pt x="0" y="28"/>
                  </a:lnTo>
                  <a:lnTo>
                    <a:pt x="0" y="1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66" y="0"/>
                  </a:lnTo>
                  <a:lnTo>
                    <a:pt x="183" y="0"/>
                  </a:lnTo>
                  <a:lnTo>
                    <a:pt x="183" y="16"/>
                  </a:lnTo>
                  <a:lnTo>
                    <a:pt x="183" y="28"/>
                  </a:lnTo>
                  <a:lnTo>
                    <a:pt x="166" y="28"/>
                  </a:lnTo>
                  <a:lnTo>
                    <a:pt x="166" y="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6" name="Freeform 11"/>
            <p:cNvSpPr>
              <a:spLocks/>
            </p:cNvSpPr>
            <p:nvPr/>
          </p:nvSpPr>
          <p:spPr bwMode="auto">
            <a:xfrm>
              <a:off x="2019065" y="76950"/>
              <a:ext cx="273056" cy="123119"/>
            </a:xfrm>
            <a:custGeom>
              <a:avLst/>
              <a:gdLst>
                <a:gd name="T0" fmla="*/ 94 w 172"/>
                <a:gd name="T1" fmla="*/ 61 h 77"/>
                <a:gd name="T2" fmla="*/ 144 w 172"/>
                <a:gd name="T3" fmla="*/ 61 h 77"/>
                <a:gd name="T4" fmla="*/ 144 w 172"/>
                <a:gd name="T5" fmla="*/ 77 h 77"/>
                <a:gd name="T6" fmla="*/ 27 w 172"/>
                <a:gd name="T7" fmla="*/ 77 h 77"/>
                <a:gd name="T8" fmla="*/ 27 w 172"/>
                <a:gd name="T9" fmla="*/ 61 h 77"/>
                <a:gd name="T10" fmla="*/ 78 w 172"/>
                <a:gd name="T11" fmla="*/ 61 h 77"/>
                <a:gd name="T12" fmla="*/ 78 w 172"/>
                <a:gd name="T13" fmla="*/ 44 h 77"/>
                <a:gd name="T14" fmla="*/ 0 w 172"/>
                <a:gd name="T15" fmla="*/ 44 h 77"/>
                <a:gd name="T16" fmla="*/ 0 w 172"/>
                <a:gd name="T17" fmla="*/ 28 h 77"/>
                <a:gd name="T18" fmla="*/ 78 w 172"/>
                <a:gd name="T19" fmla="*/ 28 h 77"/>
                <a:gd name="T20" fmla="*/ 78 w 172"/>
                <a:gd name="T21" fmla="*/ 0 h 77"/>
                <a:gd name="T22" fmla="*/ 94 w 172"/>
                <a:gd name="T23" fmla="*/ 0 h 77"/>
                <a:gd name="T24" fmla="*/ 94 w 172"/>
                <a:gd name="T25" fmla="*/ 28 h 77"/>
                <a:gd name="T26" fmla="*/ 172 w 172"/>
                <a:gd name="T27" fmla="*/ 28 h 77"/>
                <a:gd name="T28" fmla="*/ 172 w 172"/>
                <a:gd name="T29" fmla="*/ 44 h 77"/>
                <a:gd name="T30" fmla="*/ 94 w 172"/>
                <a:gd name="T31" fmla="*/ 44 h 77"/>
                <a:gd name="T32" fmla="*/ 94 w 172"/>
                <a:gd name="T33" fmla="*/ 61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2" h="77">
                  <a:moveTo>
                    <a:pt x="94" y="61"/>
                  </a:moveTo>
                  <a:lnTo>
                    <a:pt x="144" y="61"/>
                  </a:lnTo>
                  <a:lnTo>
                    <a:pt x="144" y="77"/>
                  </a:lnTo>
                  <a:lnTo>
                    <a:pt x="27" y="77"/>
                  </a:lnTo>
                  <a:lnTo>
                    <a:pt x="27" y="61"/>
                  </a:lnTo>
                  <a:lnTo>
                    <a:pt x="78" y="61"/>
                  </a:lnTo>
                  <a:lnTo>
                    <a:pt x="78" y="44"/>
                  </a:lnTo>
                  <a:lnTo>
                    <a:pt x="0" y="44"/>
                  </a:lnTo>
                  <a:lnTo>
                    <a:pt x="0" y="28"/>
                  </a:lnTo>
                  <a:lnTo>
                    <a:pt x="78" y="28"/>
                  </a:lnTo>
                  <a:lnTo>
                    <a:pt x="78" y="0"/>
                  </a:lnTo>
                  <a:lnTo>
                    <a:pt x="94" y="0"/>
                  </a:lnTo>
                  <a:lnTo>
                    <a:pt x="94" y="28"/>
                  </a:lnTo>
                  <a:lnTo>
                    <a:pt x="172" y="28"/>
                  </a:lnTo>
                  <a:lnTo>
                    <a:pt x="172" y="44"/>
                  </a:lnTo>
                  <a:lnTo>
                    <a:pt x="94" y="44"/>
                  </a:lnTo>
                  <a:lnTo>
                    <a:pt x="94" y="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7" name="Freeform 12"/>
            <p:cNvSpPr>
              <a:spLocks/>
            </p:cNvSpPr>
            <p:nvPr/>
          </p:nvSpPr>
          <p:spPr bwMode="auto">
            <a:xfrm>
              <a:off x="1757548" y="227000"/>
              <a:ext cx="192292" cy="200069"/>
            </a:xfrm>
            <a:custGeom>
              <a:avLst/>
              <a:gdLst>
                <a:gd name="T0" fmla="*/ 17 w 123"/>
                <a:gd name="T1" fmla="*/ 128 h 128"/>
                <a:gd name="T2" fmla="*/ 0 w 123"/>
                <a:gd name="T3" fmla="*/ 128 h 128"/>
                <a:gd name="T4" fmla="*/ 0 w 123"/>
                <a:gd name="T5" fmla="*/ 112 h 128"/>
                <a:gd name="T6" fmla="*/ 0 w 123"/>
                <a:gd name="T7" fmla="*/ 11 h 128"/>
                <a:gd name="T8" fmla="*/ 15 w 123"/>
                <a:gd name="T9" fmla="*/ 11 h 128"/>
                <a:gd name="T10" fmla="*/ 34 w 123"/>
                <a:gd name="T11" fmla="*/ 0 h 128"/>
                <a:gd name="T12" fmla="*/ 43 w 123"/>
                <a:gd name="T13" fmla="*/ 15 h 128"/>
                <a:gd name="T14" fmla="*/ 17 w 123"/>
                <a:gd name="T15" fmla="*/ 29 h 128"/>
                <a:gd name="T16" fmla="*/ 17 w 123"/>
                <a:gd name="T17" fmla="*/ 61 h 128"/>
                <a:gd name="T18" fmla="*/ 50 w 123"/>
                <a:gd name="T19" fmla="*/ 61 h 128"/>
                <a:gd name="T20" fmla="*/ 50 w 123"/>
                <a:gd name="T21" fmla="*/ 78 h 128"/>
                <a:gd name="T22" fmla="*/ 17 w 123"/>
                <a:gd name="T23" fmla="*/ 78 h 128"/>
                <a:gd name="T24" fmla="*/ 17 w 123"/>
                <a:gd name="T25" fmla="*/ 112 h 128"/>
                <a:gd name="T26" fmla="*/ 106 w 123"/>
                <a:gd name="T27" fmla="*/ 112 h 128"/>
                <a:gd name="T28" fmla="*/ 106 w 123"/>
                <a:gd name="T29" fmla="*/ 78 h 128"/>
                <a:gd name="T30" fmla="*/ 73 w 123"/>
                <a:gd name="T31" fmla="*/ 78 h 128"/>
                <a:gd name="T32" fmla="*/ 73 w 123"/>
                <a:gd name="T33" fmla="*/ 61 h 128"/>
                <a:gd name="T34" fmla="*/ 106 w 123"/>
                <a:gd name="T35" fmla="*/ 61 h 128"/>
                <a:gd name="T36" fmla="*/ 106 w 123"/>
                <a:gd name="T37" fmla="*/ 28 h 128"/>
                <a:gd name="T38" fmla="*/ 73 w 123"/>
                <a:gd name="T39" fmla="*/ 28 h 128"/>
                <a:gd name="T40" fmla="*/ 73 w 123"/>
                <a:gd name="T41" fmla="*/ 11 h 128"/>
                <a:gd name="T42" fmla="*/ 106 w 123"/>
                <a:gd name="T43" fmla="*/ 11 h 128"/>
                <a:gd name="T44" fmla="*/ 123 w 123"/>
                <a:gd name="T45" fmla="*/ 11 h 128"/>
                <a:gd name="T46" fmla="*/ 123 w 123"/>
                <a:gd name="T47" fmla="*/ 128 h 128"/>
                <a:gd name="T48" fmla="*/ 106 w 123"/>
                <a:gd name="T49" fmla="*/ 128 h 128"/>
                <a:gd name="T50" fmla="*/ 17 w 123"/>
                <a:gd name="T51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3" h="128">
                  <a:moveTo>
                    <a:pt x="17" y="128"/>
                  </a:moveTo>
                  <a:lnTo>
                    <a:pt x="0" y="128"/>
                  </a:lnTo>
                  <a:lnTo>
                    <a:pt x="0" y="112"/>
                  </a:lnTo>
                  <a:lnTo>
                    <a:pt x="0" y="11"/>
                  </a:lnTo>
                  <a:lnTo>
                    <a:pt x="15" y="11"/>
                  </a:lnTo>
                  <a:lnTo>
                    <a:pt x="34" y="0"/>
                  </a:lnTo>
                  <a:lnTo>
                    <a:pt x="43" y="15"/>
                  </a:lnTo>
                  <a:lnTo>
                    <a:pt x="17" y="29"/>
                  </a:lnTo>
                  <a:lnTo>
                    <a:pt x="17" y="61"/>
                  </a:lnTo>
                  <a:lnTo>
                    <a:pt x="50" y="61"/>
                  </a:lnTo>
                  <a:lnTo>
                    <a:pt x="50" y="78"/>
                  </a:lnTo>
                  <a:lnTo>
                    <a:pt x="17" y="78"/>
                  </a:lnTo>
                  <a:lnTo>
                    <a:pt x="17" y="112"/>
                  </a:lnTo>
                  <a:lnTo>
                    <a:pt x="106" y="112"/>
                  </a:lnTo>
                  <a:lnTo>
                    <a:pt x="106" y="78"/>
                  </a:lnTo>
                  <a:lnTo>
                    <a:pt x="73" y="78"/>
                  </a:lnTo>
                  <a:lnTo>
                    <a:pt x="73" y="61"/>
                  </a:lnTo>
                  <a:lnTo>
                    <a:pt x="106" y="61"/>
                  </a:lnTo>
                  <a:lnTo>
                    <a:pt x="106" y="28"/>
                  </a:lnTo>
                  <a:lnTo>
                    <a:pt x="73" y="28"/>
                  </a:lnTo>
                  <a:lnTo>
                    <a:pt x="73" y="11"/>
                  </a:lnTo>
                  <a:lnTo>
                    <a:pt x="106" y="11"/>
                  </a:lnTo>
                  <a:lnTo>
                    <a:pt x="123" y="11"/>
                  </a:lnTo>
                  <a:lnTo>
                    <a:pt x="123" y="128"/>
                  </a:lnTo>
                  <a:lnTo>
                    <a:pt x="106" y="128"/>
                  </a:lnTo>
                  <a:lnTo>
                    <a:pt x="17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8" name="Freeform 13"/>
            <p:cNvSpPr>
              <a:spLocks/>
            </p:cNvSpPr>
            <p:nvPr/>
          </p:nvSpPr>
          <p:spPr bwMode="auto">
            <a:xfrm>
              <a:off x="1895998" y="153899"/>
              <a:ext cx="53842" cy="61560"/>
            </a:xfrm>
            <a:custGeom>
              <a:avLst/>
              <a:gdLst>
                <a:gd name="T0" fmla="*/ 0 w 34"/>
                <a:gd name="T1" fmla="*/ 31 h 40"/>
                <a:gd name="T2" fmla="*/ 19 w 34"/>
                <a:gd name="T3" fmla="*/ 0 h 40"/>
                <a:gd name="T4" fmla="*/ 34 w 34"/>
                <a:gd name="T5" fmla="*/ 8 h 40"/>
                <a:gd name="T6" fmla="*/ 14 w 34"/>
                <a:gd name="T7" fmla="*/ 40 h 40"/>
                <a:gd name="T8" fmla="*/ 0 w 34"/>
                <a:gd name="T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0">
                  <a:moveTo>
                    <a:pt x="0" y="31"/>
                  </a:moveTo>
                  <a:lnTo>
                    <a:pt x="19" y="0"/>
                  </a:lnTo>
                  <a:lnTo>
                    <a:pt x="34" y="8"/>
                  </a:lnTo>
                  <a:lnTo>
                    <a:pt x="14" y="40"/>
                  </a:lnTo>
                  <a:lnTo>
                    <a:pt x="0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19" name="Freeform 14"/>
            <p:cNvSpPr>
              <a:spLocks/>
            </p:cNvSpPr>
            <p:nvPr/>
          </p:nvSpPr>
          <p:spPr bwMode="auto">
            <a:xfrm>
              <a:off x="1819082" y="142356"/>
              <a:ext cx="53842" cy="65408"/>
            </a:xfrm>
            <a:custGeom>
              <a:avLst/>
              <a:gdLst>
                <a:gd name="T0" fmla="*/ 34 w 34"/>
                <a:gd name="T1" fmla="*/ 32 h 40"/>
                <a:gd name="T2" fmla="*/ 20 w 34"/>
                <a:gd name="T3" fmla="*/ 40 h 40"/>
                <a:gd name="T4" fmla="*/ 0 w 34"/>
                <a:gd name="T5" fmla="*/ 8 h 40"/>
                <a:gd name="T6" fmla="*/ 14 w 34"/>
                <a:gd name="T7" fmla="*/ 0 h 40"/>
                <a:gd name="T8" fmla="*/ 34 w 34"/>
                <a:gd name="T9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0">
                  <a:moveTo>
                    <a:pt x="34" y="32"/>
                  </a:moveTo>
                  <a:lnTo>
                    <a:pt x="20" y="40"/>
                  </a:lnTo>
                  <a:lnTo>
                    <a:pt x="0" y="8"/>
                  </a:lnTo>
                  <a:lnTo>
                    <a:pt x="14" y="0"/>
                  </a:lnTo>
                  <a:lnTo>
                    <a:pt x="34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0" name="Freeform 15"/>
            <p:cNvSpPr>
              <a:spLocks/>
            </p:cNvSpPr>
            <p:nvPr/>
          </p:nvSpPr>
          <p:spPr bwMode="auto">
            <a:xfrm>
              <a:off x="1765240" y="153899"/>
              <a:ext cx="53842" cy="61560"/>
            </a:xfrm>
            <a:custGeom>
              <a:avLst/>
              <a:gdLst>
                <a:gd name="T0" fmla="*/ 0 w 33"/>
                <a:gd name="T1" fmla="*/ 8 h 40"/>
                <a:gd name="T2" fmla="*/ 14 w 33"/>
                <a:gd name="T3" fmla="*/ 0 h 40"/>
                <a:gd name="T4" fmla="*/ 33 w 33"/>
                <a:gd name="T5" fmla="*/ 31 h 40"/>
                <a:gd name="T6" fmla="*/ 20 w 33"/>
                <a:gd name="T7" fmla="*/ 40 h 40"/>
                <a:gd name="T8" fmla="*/ 0 w 33"/>
                <a:gd name="T9" fmla="*/ 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0">
                  <a:moveTo>
                    <a:pt x="0" y="8"/>
                  </a:moveTo>
                  <a:lnTo>
                    <a:pt x="14" y="0"/>
                  </a:lnTo>
                  <a:lnTo>
                    <a:pt x="33" y="31"/>
                  </a:lnTo>
                  <a:lnTo>
                    <a:pt x="20" y="4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1" name="Freeform 16"/>
            <p:cNvSpPr>
              <a:spLocks/>
            </p:cNvSpPr>
            <p:nvPr/>
          </p:nvSpPr>
          <p:spPr bwMode="auto">
            <a:xfrm>
              <a:off x="1757548" y="76950"/>
              <a:ext cx="184600" cy="61560"/>
            </a:xfrm>
            <a:custGeom>
              <a:avLst/>
              <a:gdLst>
                <a:gd name="T0" fmla="*/ 0 w 117"/>
                <a:gd name="T1" fmla="*/ 23 h 39"/>
                <a:gd name="T2" fmla="*/ 112 w 117"/>
                <a:gd name="T3" fmla="*/ 0 h 39"/>
                <a:gd name="T4" fmla="*/ 117 w 117"/>
                <a:gd name="T5" fmla="*/ 15 h 39"/>
                <a:gd name="T6" fmla="*/ 4 w 117"/>
                <a:gd name="T7" fmla="*/ 39 h 39"/>
                <a:gd name="T8" fmla="*/ 0 w 117"/>
                <a:gd name="T9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39">
                  <a:moveTo>
                    <a:pt x="0" y="23"/>
                  </a:moveTo>
                  <a:lnTo>
                    <a:pt x="112" y="0"/>
                  </a:lnTo>
                  <a:lnTo>
                    <a:pt x="117" y="15"/>
                  </a:lnTo>
                  <a:lnTo>
                    <a:pt x="4" y="3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2" name="Freeform 17"/>
            <p:cNvSpPr>
              <a:spLocks/>
            </p:cNvSpPr>
            <p:nvPr/>
          </p:nvSpPr>
          <p:spPr bwMode="auto">
            <a:xfrm>
              <a:off x="1588331" y="146204"/>
              <a:ext cx="157681" cy="280865"/>
            </a:xfrm>
            <a:custGeom>
              <a:avLst/>
              <a:gdLst>
                <a:gd name="T0" fmla="*/ 62 w 101"/>
                <a:gd name="T1" fmla="*/ 67 h 178"/>
                <a:gd name="T2" fmla="*/ 65 w 101"/>
                <a:gd name="T3" fmla="*/ 65 h 178"/>
                <a:gd name="T4" fmla="*/ 96 w 101"/>
                <a:gd name="T5" fmla="*/ 119 h 178"/>
                <a:gd name="T6" fmla="*/ 81 w 101"/>
                <a:gd name="T7" fmla="*/ 127 h 178"/>
                <a:gd name="T8" fmla="*/ 62 w 101"/>
                <a:gd name="T9" fmla="*/ 93 h 178"/>
                <a:gd name="T10" fmla="*/ 62 w 101"/>
                <a:gd name="T11" fmla="*/ 178 h 178"/>
                <a:gd name="T12" fmla="*/ 45 w 101"/>
                <a:gd name="T13" fmla="*/ 178 h 178"/>
                <a:gd name="T14" fmla="*/ 45 w 101"/>
                <a:gd name="T15" fmla="*/ 79 h 178"/>
                <a:gd name="T16" fmla="*/ 15 w 101"/>
                <a:gd name="T17" fmla="*/ 133 h 178"/>
                <a:gd name="T18" fmla="*/ 0 w 101"/>
                <a:gd name="T19" fmla="*/ 124 h 178"/>
                <a:gd name="T20" fmla="*/ 45 w 101"/>
                <a:gd name="T21" fmla="*/ 46 h 178"/>
                <a:gd name="T22" fmla="*/ 45 w 101"/>
                <a:gd name="T23" fmla="*/ 33 h 178"/>
                <a:gd name="T24" fmla="*/ 7 w 101"/>
                <a:gd name="T25" fmla="*/ 33 h 178"/>
                <a:gd name="T26" fmla="*/ 7 w 101"/>
                <a:gd name="T27" fmla="*/ 17 h 178"/>
                <a:gd name="T28" fmla="*/ 45 w 101"/>
                <a:gd name="T29" fmla="*/ 17 h 178"/>
                <a:gd name="T30" fmla="*/ 45 w 101"/>
                <a:gd name="T31" fmla="*/ 0 h 178"/>
                <a:gd name="T32" fmla="*/ 62 w 101"/>
                <a:gd name="T33" fmla="*/ 0 h 178"/>
                <a:gd name="T34" fmla="*/ 62 w 101"/>
                <a:gd name="T35" fmla="*/ 17 h 178"/>
                <a:gd name="T36" fmla="*/ 101 w 101"/>
                <a:gd name="T37" fmla="*/ 17 h 178"/>
                <a:gd name="T38" fmla="*/ 101 w 101"/>
                <a:gd name="T39" fmla="*/ 33 h 178"/>
                <a:gd name="T40" fmla="*/ 62 w 101"/>
                <a:gd name="T41" fmla="*/ 33 h 178"/>
                <a:gd name="T42" fmla="*/ 62 w 101"/>
                <a:gd name="T43" fmla="*/ 6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1" h="178">
                  <a:moveTo>
                    <a:pt x="62" y="67"/>
                  </a:moveTo>
                  <a:lnTo>
                    <a:pt x="65" y="65"/>
                  </a:lnTo>
                  <a:lnTo>
                    <a:pt x="96" y="119"/>
                  </a:lnTo>
                  <a:lnTo>
                    <a:pt x="81" y="127"/>
                  </a:lnTo>
                  <a:lnTo>
                    <a:pt x="62" y="93"/>
                  </a:lnTo>
                  <a:lnTo>
                    <a:pt x="62" y="178"/>
                  </a:lnTo>
                  <a:lnTo>
                    <a:pt x="45" y="178"/>
                  </a:lnTo>
                  <a:lnTo>
                    <a:pt x="45" y="79"/>
                  </a:lnTo>
                  <a:lnTo>
                    <a:pt x="15" y="133"/>
                  </a:lnTo>
                  <a:lnTo>
                    <a:pt x="0" y="124"/>
                  </a:lnTo>
                  <a:lnTo>
                    <a:pt x="45" y="46"/>
                  </a:lnTo>
                  <a:lnTo>
                    <a:pt x="45" y="33"/>
                  </a:lnTo>
                  <a:lnTo>
                    <a:pt x="7" y="33"/>
                  </a:lnTo>
                  <a:lnTo>
                    <a:pt x="7" y="17"/>
                  </a:lnTo>
                  <a:lnTo>
                    <a:pt x="45" y="17"/>
                  </a:lnTo>
                  <a:lnTo>
                    <a:pt x="45" y="0"/>
                  </a:lnTo>
                  <a:lnTo>
                    <a:pt x="62" y="0"/>
                  </a:lnTo>
                  <a:lnTo>
                    <a:pt x="62" y="17"/>
                  </a:lnTo>
                  <a:lnTo>
                    <a:pt x="101" y="17"/>
                  </a:lnTo>
                  <a:lnTo>
                    <a:pt x="101" y="33"/>
                  </a:lnTo>
                  <a:lnTo>
                    <a:pt x="62" y="33"/>
                  </a:lnTo>
                  <a:lnTo>
                    <a:pt x="62" y="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3" name="Freeform 18"/>
            <p:cNvSpPr>
              <a:spLocks/>
            </p:cNvSpPr>
            <p:nvPr/>
          </p:nvSpPr>
          <p:spPr bwMode="auto">
            <a:xfrm>
              <a:off x="1596023" y="76950"/>
              <a:ext cx="142297" cy="61560"/>
            </a:xfrm>
            <a:custGeom>
              <a:avLst/>
              <a:gdLst>
                <a:gd name="T0" fmla="*/ 0 w 89"/>
                <a:gd name="T1" fmla="*/ 22 h 38"/>
                <a:gd name="T2" fmla="*/ 84 w 89"/>
                <a:gd name="T3" fmla="*/ 0 h 38"/>
                <a:gd name="T4" fmla="*/ 89 w 89"/>
                <a:gd name="T5" fmla="*/ 16 h 38"/>
                <a:gd name="T6" fmla="*/ 4 w 89"/>
                <a:gd name="T7" fmla="*/ 38 h 38"/>
                <a:gd name="T8" fmla="*/ 0 w 89"/>
                <a:gd name="T9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38">
                  <a:moveTo>
                    <a:pt x="0" y="22"/>
                  </a:moveTo>
                  <a:lnTo>
                    <a:pt x="84" y="0"/>
                  </a:lnTo>
                  <a:lnTo>
                    <a:pt x="89" y="16"/>
                  </a:lnTo>
                  <a:lnTo>
                    <a:pt x="4" y="38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4" name="Freeform 19"/>
            <p:cNvSpPr>
              <a:spLocks noEditPoints="1"/>
            </p:cNvSpPr>
            <p:nvPr/>
          </p:nvSpPr>
          <p:spPr bwMode="auto">
            <a:xfrm>
              <a:off x="923002" y="534799"/>
              <a:ext cx="949922" cy="534801"/>
            </a:xfrm>
            <a:custGeom>
              <a:avLst/>
              <a:gdLst>
                <a:gd name="T0" fmla="*/ 740 w 776"/>
                <a:gd name="T1" fmla="*/ 336 h 436"/>
                <a:gd name="T2" fmla="*/ 626 w 776"/>
                <a:gd name="T3" fmla="*/ 383 h 436"/>
                <a:gd name="T4" fmla="*/ 462 w 776"/>
                <a:gd name="T5" fmla="*/ 218 h 436"/>
                <a:gd name="T6" fmla="*/ 626 w 776"/>
                <a:gd name="T7" fmla="*/ 54 h 436"/>
                <a:gd name="T8" fmla="*/ 738 w 776"/>
                <a:gd name="T9" fmla="*/ 99 h 436"/>
                <a:gd name="T10" fmla="*/ 774 w 776"/>
                <a:gd name="T11" fmla="*/ 58 h 436"/>
                <a:gd name="T12" fmla="*/ 626 w 776"/>
                <a:gd name="T13" fmla="*/ 0 h 436"/>
                <a:gd name="T14" fmla="*/ 422 w 776"/>
                <a:gd name="T15" fmla="*/ 141 h 436"/>
                <a:gd name="T16" fmla="*/ 218 w 776"/>
                <a:gd name="T17" fmla="*/ 0 h 436"/>
                <a:gd name="T18" fmla="*/ 0 w 776"/>
                <a:gd name="T19" fmla="*/ 218 h 436"/>
                <a:gd name="T20" fmla="*/ 218 w 776"/>
                <a:gd name="T21" fmla="*/ 436 h 436"/>
                <a:gd name="T22" fmla="*/ 422 w 776"/>
                <a:gd name="T23" fmla="*/ 294 h 436"/>
                <a:gd name="T24" fmla="*/ 626 w 776"/>
                <a:gd name="T25" fmla="*/ 436 h 436"/>
                <a:gd name="T26" fmla="*/ 776 w 776"/>
                <a:gd name="T27" fmla="*/ 375 h 436"/>
                <a:gd name="T28" fmla="*/ 740 w 776"/>
                <a:gd name="T29" fmla="*/ 336 h 436"/>
                <a:gd name="T30" fmla="*/ 218 w 776"/>
                <a:gd name="T31" fmla="*/ 382 h 436"/>
                <a:gd name="T32" fmla="*/ 55 w 776"/>
                <a:gd name="T33" fmla="*/ 219 h 436"/>
                <a:gd name="T34" fmla="*/ 218 w 776"/>
                <a:gd name="T35" fmla="*/ 55 h 436"/>
                <a:gd name="T36" fmla="*/ 381 w 776"/>
                <a:gd name="T37" fmla="*/ 219 h 436"/>
                <a:gd name="T38" fmla="*/ 218 w 776"/>
                <a:gd name="T39" fmla="*/ 382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76" h="436">
                  <a:moveTo>
                    <a:pt x="740" y="336"/>
                  </a:moveTo>
                  <a:cubicBezTo>
                    <a:pt x="710" y="365"/>
                    <a:pt x="670" y="383"/>
                    <a:pt x="626" y="383"/>
                  </a:cubicBezTo>
                  <a:cubicBezTo>
                    <a:pt x="536" y="383"/>
                    <a:pt x="462" y="309"/>
                    <a:pt x="462" y="218"/>
                  </a:cubicBezTo>
                  <a:cubicBezTo>
                    <a:pt x="462" y="128"/>
                    <a:pt x="536" y="54"/>
                    <a:pt x="626" y="54"/>
                  </a:cubicBezTo>
                  <a:cubicBezTo>
                    <a:pt x="670" y="54"/>
                    <a:pt x="709" y="71"/>
                    <a:pt x="738" y="99"/>
                  </a:cubicBezTo>
                  <a:cubicBezTo>
                    <a:pt x="774" y="58"/>
                    <a:pt x="774" y="58"/>
                    <a:pt x="774" y="58"/>
                  </a:cubicBezTo>
                  <a:cubicBezTo>
                    <a:pt x="735" y="22"/>
                    <a:pt x="683" y="0"/>
                    <a:pt x="626" y="0"/>
                  </a:cubicBezTo>
                  <a:cubicBezTo>
                    <a:pt x="532" y="0"/>
                    <a:pt x="453" y="58"/>
                    <a:pt x="422" y="141"/>
                  </a:cubicBezTo>
                  <a:cubicBezTo>
                    <a:pt x="391" y="58"/>
                    <a:pt x="311" y="0"/>
                    <a:pt x="218" y="0"/>
                  </a:cubicBezTo>
                  <a:cubicBezTo>
                    <a:pt x="98" y="0"/>
                    <a:pt x="0" y="97"/>
                    <a:pt x="0" y="218"/>
                  </a:cubicBezTo>
                  <a:cubicBezTo>
                    <a:pt x="0" y="338"/>
                    <a:pt x="98" y="436"/>
                    <a:pt x="218" y="436"/>
                  </a:cubicBezTo>
                  <a:cubicBezTo>
                    <a:pt x="311" y="436"/>
                    <a:pt x="391" y="377"/>
                    <a:pt x="422" y="294"/>
                  </a:cubicBezTo>
                  <a:cubicBezTo>
                    <a:pt x="453" y="377"/>
                    <a:pt x="532" y="436"/>
                    <a:pt x="626" y="436"/>
                  </a:cubicBezTo>
                  <a:cubicBezTo>
                    <a:pt x="684" y="436"/>
                    <a:pt x="737" y="413"/>
                    <a:pt x="776" y="375"/>
                  </a:cubicBezTo>
                  <a:lnTo>
                    <a:pt x="740" y="336"/>
                  </a:lnTo>
                  <a:close/>
                  <a:moveTo>
                    <a:pt x="218" y="382"/>
                  </a:moveTo>
                  <a:cubicBezTo>
                    <a:pt x="128" y="382"/>
                    <a:pt x="55" y="309"/>
                    <a:pt x="55" y="219"/>
                  </a:cubicBezTo>
                  <a:cubicBezTo>
                    <a:pt x="55" y="128"/>
                    <a:pt x="128" y="55"/>
                    <a:pt x="218" y="55"/>
                  </a:cubicBezTo>
                  <a:cubicBezTo>
                    <a:pt x="308" y="55"/>
                    <a:pt x="381" y="128"/>
                    <a:pt x="381" y="219"/>
                  </a:cubicBezTo>
                  <a:cubicBezTo>
                    <a:pt x="381" y="309"/>
                    <a:pt x="308" y="382"/>
                    <a:pt x="218" y="3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25" name="Freeform 20"/>
            <p:cNvSpPr>
              <a:spLocks noEditPoints="1"/>
            </p:cNvSpPr>
            <p:nvPr/>
          </p:nvSpPr>
          <p:spPr bwMode="auto">
            <a:xfrm>
              <a:off x="0" y="0"/>
              <a:ext cx="926846" cy="1088836"/>
            </a:xfrm>
            <a:custGeom>
              <a:avLst/>
              <a:gdLst>
                <a:gd name="T0" fmla="*/ 313 w 756"/>
                <a:gd name="T1" fmla="*/ 0 h 888"/>
                <a:gd name="T2" fmla="*/ 296 w 756"/>
                <a:gd name="T3" fmla="*/ 1 h 888"/>
                <a:gd name="T4" fmla="*/ 296 w 756"/>
                <a:gd name="T5" fmla="*/ 0 h 888"/>
                <a:gd name="T6" fmla="*/ 0 w 756"/>
                <a:gd name="T7" fmla="*/ 0 h 888"/>
                <a:gd name="T8" fmla="*/ 0 w 756"/>
                <a:gd name="T9" fmla="*/ 888 h 888"/>
                <a:gd name="T10" fmla="*/ 296 w 756"/>
                <a:gd name="T11" fmla="*/ 888 h 888"/>
                <a:gd name="T12" fmla="*/ 296 w 756"/>
                <a:gd name="T13" fmla="*/ 888 h 888"/>
                <a:gd name="T14" fmla="*/ 311 w 756"/>
                <a:gd name="T15" fmla="*/ 888 h 888"/>
                <a:gd name="T16" fmla="*/ 756 w 756"/>
                <a:gd name="T17" fmla="*/ 442 h 888"/>
                <a:gd name="T18" fmla="*/ 313 w 756"/>
                <a:gd name="T19" fmla="*/ 0 h 888"/>
                <a:gd name="T20" fmla="*/ 257 w 756"/>
                <a:gd name="T21" fmla="*/ 326 h 888"/>
                <a:gd name="T22" fmla="*/ 349 w 756"/>
                <a:gd name="T23" fmla="*/ 92 h 888"/>
                <a:gd name="T24" fmla="*/ 411 w 756"/>
                <a:gd name="T25" fmla="*/ 341 h 888"/>
                <a:gd name="T26" fmla="*/ 317 w 756"/>
                <a:gd name="T27" fmla="*/ 578 h 888"/>
                <a:gd name="T28" fmla="*/ 257 w 756"/>
                <a:gd name="T29" fmla="*/ 326 h 888"/>
                <a:gd name="T30" fmla="*/ 234 w 756"/>
                <a:gd name="T31" fmla="*/ 790 h 888"/>
                <a:gd name="T32" fmla="*/ 118 w 756"/>
                <a:gd name="T33" fmla="*/ 558 h 888"/>
                <a:gd name="T34" fmla="*/ 212 w 756"/>
                <a:gd name="T35" fmla="*/ 279 h 888"/>
                <a:gd name="T36" fmla="*/ 273 w 756"/>
                <a:gd name="T37" fmla="*/ 573 h 888"/>
                <a:gd name="T38" fmla="*/ 278 w 756"/>
                <a:gd name="T39" fmla="*/ 667 h 888"/>
                <a:gd name="T40" fmla="*/ 234 w 756"/>
                <a:gd name="T41" fmla="*/ 790 h 888"/>
                <a:gd name="T42" fmla="*/ 505 w 756"/>
                <a:gd name="T43" fmla="*/ 664 h 888"/>
                <a:gd name="T44" fmla="*/ 278 w 756"/>
                <a:gd name="T45" fmla="*/ 789 h 888"/>
                <a:gd name="T46" fmla="*/ 395 w 756"/>
                <a:gd name="T47" fmla="*/ 559 h 888"/>
                <a:gd name="T48" fmla="*/ 616 w 756"/>
                <a:gd name="T49" fmla="*/ 426 h 888"/>
                <a:gd name="T50" fmla="*/ 505 w 756"/>
                <a:gd name="T51" fmla="*/ 664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56" h="888">
                  <a:moveTo>
                    <a:pt x="313" y="0"/>
                  </a:moveTo>
                  <a:cubicBezTo>
                    <a:pt x="307" y="0"/>
                    <a:pt x="302" y="0"/>
                    <a:pt x="296" y="1"/>
                  </a:cubicBezTo>
                  <a:cubicBezTo>
                    <a:pt x="296" y="0"/>
                    <a:pt x="296" y="0"/>
                    <a:pt x="2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88"/>
                    <a:pt x="0" y="888"/>
                    <a:pt x="0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296" y="888"/>
                    <a:pt x="296" y="888"/>
                    <a:pt x="296" y="888"/>
                  </a:cubicBezTo>
                  <a:cubicBezTo>
                    <a:pt x="301" y="888"/>
                    <a:pt x="306" y="888"/>
                    <a:pt x="311" y="888"/>
                  </a:cubicBezTo>
                  <a:cubicBezTo>
                    <a:pt x="556" y="888"/>
                    <a:pt x="756" y="686"/>
                    <a:pt x="756" y="442"/>
                  </a:cubicBezTo>
                  <a:cubicBezTo>
                    <a:pt x="756" y="197"/>
                    <a:pt x="557" y="1"/>
                    <a:pt x="313" y="0"/>
                  </a:cubicBezTo>
                  <a:close/>
                  <a:moveTo>
                    <a:pt x="257" y="326"/>
                  </a:moveTo>
                  <a:cubicBezTo>
                    <a:pt x="268" y="192"/>
                    <a:pt x="349" y="92"/>
                    <a:pt x="349" y="92"/>
                  </a:cubicBezTo>
                  <a:cubicBezTo>
                    <a:pt x="349" y="92"/>
                    <a:pt x="427" y="188"/>
                    <a:pt x="411" y="341"/>
                  </a:cubicBezTo>
                  <a:cubicBezTo>
                    <a:pt x="396" y="491"/>
                    <a:pt x="317" y="578"/>
                    <a:pt x="317" y="578"/>
                  </a:cubicBezTo>
                  <a:cubicBezTo>
                    <a:pt x="317" y="578"/>
                    <a:pt x="245" y="459"/>
                    <a:pt x="257" y="326"/>
                  </a:cubicBezTo>
                  <a:close/>
                  <a:moveTo>
                    <a:pt x="234" y="790"/>
                  </a:moveTo>
                  <a:cubicBezTo>
                    <a:pt x="234" y="790"/>
                    <a:pt x="127" y="667"/>
                    <a:pt x="118" y="558"/>
                  </a:cubicBezTo>
                  <a:cubicBezTo>
                    <a:pt x="105" y="410"/>
                    <a:pt x="212" y="279"/>
                    <a:pt x="212" y="279"/>
                  </a:cubicBezTo>
                  <a:cubicBezTo>
                    <a:pt x="205" y="483"/>
                    <a:pt x="273" y="573"/>
                    <a:pt x="273" y="573"/>
                  </a:cubicBezTo>
                  <a:cubicBezTo>
                    <a:pt x="273" y="573"/>
                    <a:pt x="289" y="597"/>
                    <a:pt x="278" y="667"/>
                  </a:cubicBezTo>
                  <a:cubicBezTo>
                    <a:pt x="267" y="736"/>
                    <a:pt x="234" y="790"/>
                    <a:pt x="234" y="790"/>
                  </a:cubicBezTo>
                  <a:close/>
                  <a:moveTo>
                    <a:pt x="505" y="664"/>
                  </a:moveTo>
                  <a:cubicBezTo>
                    <a:pt x="408" y="771"/>
                    <a:pt x="278" y="789"/>
                    <a:pt x="278" y="789"/>
                  </a:cubicBezTo>
                  <a:cubicBezTo>
                    <a:pt x="278" y="789"/>
                    <a:pt x="282" y="666"/>
                    <a:pt x="395" y="559"/>
                  </a:cubicBezTo>
                  <a:cubicBezTo>
                    <a:pt x="508" y="453"/>
                    <a:pt x="616" y="426"/>
                    <a:pt x="616" y="426"/>
                  </a:cubicBezTo>
                  <a:cubicBezTo>
                    <a:pt x="616" y="426"/>
                    <a:pt x="601" y="557"/>
                    <a:pt x="505" y="6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127" name="文本框 61" hidden="1"/>
          <p:cNvSpPr txBox="1">
            <a:spLocks noChangeArrowheads="1"/>
          </p:cNvSpPr>
          <p:nvPr/>
        </p:nvSpPr>
        <p:spPr bwMode="auto">
          <a:xfrm>
            <a:off x="2259013" y="3565525"/>
            <a:ext cx="1347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WPS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认证</a:t>
            </a:r>
            <a:endParaRPr lang="en-US" alt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2478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b="1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3" name="直角三角形 106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124" name="直角三角形 107"/>
          <p:cNvSpPr>
            <a:spLocks noChangeArrowheads="1"/>
          </p:cNvSpPr>
          <p:nvPr/>
        </p:nvSpPr>
        <p:spPr bwMode="auto">
          <a:xfrm rot="16200000">
            <a:off x="2551113" y="5588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5125" name="组合 13"/>
          <p:cNvGrpSpPr>
            <a:grpSpLocks/>
          </p:cNvGrpSpPr>
          <p:nvPr/>
        </p:nvGrpSpPr>
        <p:grpSpPr bwMode="auto">
          <a:xfrm>
            <a:off x="4754563" y="1357313"/>
            <a:ext cx="4330700" cy="571500"/>
            <a:chOff x="0" y="0"/>
            <a:chExt cx="4331070" cy="572008"/>
          </a:xfrm>
        </p:grpSpPr>
        <p:sp>
          <p:nvSpPr>
            <p:cNvPr id="5126" name="任意多边形 45"/>
            <p:cNvSpPr>
              <a:spLocks/>
            </p:cNvSpPr>
            <p:nvPr/>
          </p:nvSpPr>
          <p:spPr bwMode="auto">
            <a:xfrm>
              <a:off x="21207" y="470408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27" name="任意多边形 126"/>
            <p:cNvSpPr>
              <a:spLocks/>
            </p:cNvSpPr>
            <p:nvPr/>
          </p:nvSpPr>
          <p:spPr bwMode="auto">
            <a:xfrm>
              <a:off x="1439654" y="470408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28" name="文本框 69"/>
            <p:cNvSpPr txBox="1">
              <a:spLocks noChangeArrowheads="1"/>
            </p:cNvSpPr>
            <p:nvPr/>
          </p:nvSpPr>
          <p:spPr bwMode="auto">
            <a:xfrm>
              <a:off x="1727372" y="1"/>
              <a:ext cx="17573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项目描述</a:t>
              </a:r>
            </a:p>
          </p:txBody>
        </p:sp>
        <p:sp>
          <p:nvSpPr>
            <p:cNvPr id="5129" name="文本框 69"/>
            <p:cNvSpPr txBox="1">
              <a:spLocks noChangeArrowheads="1"/>
            </p:cNvSpPr>
            <p:nvPr/>
          </p:nvSpPr>
          <p:spPr bwMode="auto">
            <a:xfrm>
              <a:off x="0" y="0"/>
              <a:ext cx="132913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第一节</a:t>
              </a:r>
            </a:p>
          </p:txBody>
        </p:sp>
      </p:grpSp>
      <p:grpSp>
        <p:nvGrpSpPr>
          <p:cNvPr id="5130" name="组合 15"/>
          <p:cNvGrpSpPr>
            <a:grpSpLocks/>
          </p:cNvGrpSpPr>
          <p:nvPr/>
        </p:nvGrpSpPr>
        <p:grpSpPr bwMode="auto">
          <a:xfrm>
            <a:off x="4754563" y="2079625"/>
            <a:ext cx="4330700" cy="573088"/>
            <a:chOff x="0" y="0"/>
            <a:chExt cx="4331070" cy="572008"/>
          </a:xfrm>
        </p:grpSpPr>
        <p:sp>
          <p:nvSpPr>
            <p:cNvPr id="5131" name="任意多边形 53"/>
            <p:cNvSpPr>
              <a:spLocks/>
            </p:cNvSpPr>
            <p:nvPr/>
          </p:nvSpPr>
          <p:spPr bwMode="auto">
            <a:xfrm>
              <a:off x="21207" y="470408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32" name="任意多边形 127"/>
            <p:cNvSpPr>
              <a:spLocks/>
            </p:cNvSpPr>
            <p:nvPr/>
          </p:nvSpPr>
          <p:spPr bwMode="auto">
            <a:xfrm>
              <a:off x="1439654" y="470408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33" name="文本框 69"/>
            <p:cNvSpPr txBox="1">
              <a:spLocks noChangeArrowheads="1"/>
            </p:cNvSpPr>
            <p:nvPr/>
          </p:nvSpPr>
          <p:spPr bwMode="auto">
            <a:xfrm>
              <a:off x="1727372" y="1"/>
              <a:ext cx="17573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团队介绍</a:t>
              </a:r>
            </a:p>
          </p:txBody>
        </p:sp>
        <p:sp>
          <p:nvSpPr>
            <p:cNvPr id="5134" name="文本框 69"/>
            <p:cNvSpPr txBox="1">
              <a:spLocks noChangeArrowheads="1"/>
            </p:cNvSpPr>
            <p:nvPr/>
          </p:nvSpPr>
          <p:spPr bwMode="auto">
            <a:xfrm>
              <a:off x="0" y="0"/>
              <a:ext cx="132913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第二节</a:t>
              </a:r>
            </a:p>
          </p:txBody>
        </p:sp>
      </p:grpSp>
      <p:grpSp>
        <p:nvGrpSpPr>
          <p:cNvPr id="5135" name="组合 16"/>
          <p:cNvGrpSpPr>
            <a:grpSpLocks/>
          </p:cNvGrpSpPr>
          <p:nvPr/>
        </p:nvGrpSpPr>
        <p:grpSpPr bwMode="auto">
          <a:xfrm>
            <a:off x="4754563" y="2803525"/>
            <a:ext cx="4330700" cy="571500"/>
            <a:chOff x="0" y="0"/>
            <a:chExt cx="4331070" cy="572008"/>
          </a:xfrm>
        </p:grpSpPr>
        <p:sp>
          <p:nvSpPr>
            <p:cNvPr id="5136" name="任意多边形 58"/>
            <p:cNvSpPr>
              <a:spLocks/>
            </p:cNvSpPr>
            <p:nvPr/>
          </p:nvSpPr>
          <p:spPr bwMode="auto">
            <a:xfrm>
              <a:off x="21207" y="470408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37" name="任意多边形 128"/>
            <p:cNvSpPr>
              <a:spLocks/>
            </p:cNvSpPr>
            <p:nvPr/>
          </p:nvSpPr>
          <p:spPr bwMode="auto">
            <a:xfrm>
              <a:off x="1439654" y="470408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38" name="文本框 69"/>
            <p:cNvSpPr txBox="1">
              <a:spLocks noChangeArrowheads="1"/>
            </p:cNvSpPr>
            <p:nvPr/>
          </p:nvSpPr>
          <p:spPr bwMode="auto">
            <a:xfrm>
              <a:off x="1727372" y="1"/>
              <a:ext cx="17573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行业分析</a:t>
              </a:r>
            </a:p>
          </p:txBody>
        </p:sp>
        <p:sp>
          <p:nvSpPr>
            <p:cNvPr id="5139" name="文本框 69"/>
            <p:cNvSpPr txBox="1">
              <a:spLocks noChangeArrowheads="1"/>
            </p:cNvSpPr>
            <p:nvPr/>
          </p:nvSpPr>
          <p:spPr bwMode="auto">
            <a:xfrm>
              <a:off x="0" y="0"/>
              <a:ext cx="132913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第三节</a:t>
              </a:r>
            </a:p>
          </p:txBody>
        </p:sp>
      </p:grpSp>
      <p:grpSp>
        <p:nvGrpSpPr>
          <p:cNvPr id="5140" name="组合 17"/>
          <p:cNvGrpSpPr>
            <a:grpSpLocks/>
          </p:cNvGrpSpPr>
          <p:nvPr/>
        </p:nvGrpSpPr>
        <p:grpSpPr bwMode="auto">
          <a:xfrm>
            <a:off x="4754563" y="3525838"/>
            <a:ext cx="4330700" cy="573087"/>
            <a:chOff x="0" y="0"/>
            <a:chExt cx="4331070" cy="572008"/>
          </a:xfrm>
        </p:grpSpPr>
        <p:sp>
          <p:nvSpPr>
            <p:cNvPr id="5141" name="任意多边形 63"/>
            <p:cNvSpPr>
              <a:spLocks/>
            </p:cNvSpPr>
            <p:nvPr/>
          </p:nvSpPr>
          <p:spPr bwMode="auto">
            <a:xfrm>
              <a:off x="21207" y="470408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42" name="任意多边形 129"/>
            <p:cNvSpPr>
              <a:spLocks/>
            </p:cNvSpPr>
            <p:nvPr/>
          </p:nvSpPr>
          <p:spPr bwMode="auto">
            <a:xfrm>
              <a:off x="1439654" y="470408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43" name="文本框 69"/>
            <p:cNvSpPr txBox="1">
              <a:spLocks noChangeArrowheads="1"/>
            </p:cNvSpPr>
            <p:nvPr/>
          </p:nvSpPr>
          <p:spPr bwMode="auto">
            <a:xfrm>
              <a:off x="1727372" y="1"/>
              <a:ext cx="175736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营销策略</a:t>
              </a:r>
            </a:p>
          </p:txBody>
        </p:sp>
        <p:sp>
          <p:nvSpPr>
            <p:cNvPr id="5144" name="文本框 69"/>
            <p:cNvSpPr txBox="1">
              <a:spLocks noChangeArrowheads="1"/>
            </p:cNvSpPr>
            <p:nvPr/>
          </p:nvSpPr>
          <p:spPr bwMode="auto">
            <a:xfrm>
              <a:off x="0" y="0"/>
              <a:ext cx="132913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第四节</a:t>
              </a:r>
            </a:p>
          </p:txBody>
        </p:sp>
      </p:grpSp>
      <p:grpSp>
        <p:nvGrpSpPr>
          <p:cNvPr id="5145" name="组合 19"/>
          <p:cNvGrpSpPr>
            <a:grpSpLocks/>
          </p:cNvGrpSpPr>
          <p:nvPr/>
        </p:nvGrpSpPr>
        <p:grpSpPr bwMode="auto">
          <a:xfrm>
            <a:off x="4754563" y="4249738"/>
            <a:ext cx="4330700" cy="571500"/>
            <a:chOff x="0" y="0"/>
            <a:chExt cx="4331070" cy="572008"/>
          </a:xfrm>
        </p:grpSpPr>
        <p:sp>
          <p:nvSpPr>
            <p:cNvPr id="5146" name="任意多边形 68"/>
            <p:cNvSpPr>
              <a:spLocks/>
            </p:cNvSpPr>
            <p:nvPr/>
          </p:nvSpPr>
          <p:spPr bwMode="auto">
            <a:xfrm>
              <a:off x="21207" y="470408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47" name="任意多边形 130"/>
            <p:cNvSpPr>
              <a:spLocks/>
            </p:cNvSpPr>
            <p:nvPr/>
          </p:nvSpPr>
          <p:spPr bwMode="auto">
            <a:xfrm>
              <a:off x="1439654" y="470408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48" name="文本框 69"/>
            <p:cNvSpPr txBox="1">
              <a:spLocks noChangeArrowheads="1"/>
            </p:cNvSpPr>
            <p:nvPr/>
          </p:nvSpPr>
          <p:spPr bwMode="auto">
            <a:xfrm>
              <a:off x="1727372" y="1"/>
              <a:ext cx="233243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产品服务介绍</a:t>
              </a:r>
            </a:p>
          </p:txBody>
        </p:sp>
        <p:sp>
          <p:nvSpPr>
            <p:cNvPr id="5149" name="文本框 69"/>
            <p:cNvSpPr txBox="1">
              <a:spLocks noChangeArrowheads="1"/>
            </p:cNvSpPr>
            <p:nvPr/>
          </p:nvSpPr>
          <p:spPr bwMode="auto">
            <a:xfrm>
              <a:off x="0" y="0"/>
              <a:ext cx="132913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第五节</a:t>
              </a:r>
            </a:p>
          </p:txBody>
        </p:sp>
      </p:grpSp>
      <p:grpSp>
        <p:nvGrpSpPr>
          <p:cNvPr id="5150" name="组合 20"/>
          <p:cNvGrpSpPr>
            <a:grpSpLocks/>
          </p:cNvGrpSpPr>
          <p:nvPr/>
        </p:nvGrpSpPr>
        <p:grpSpPr bwMode="auto">
          <a:xfrm>
            <a:off x="4754563" y="4973638"/>
            <a:ext cx="4330700" cy="571500"/>
            <a:chOff x="0" y="0"/>
            <a:chExt cx="4331070" cy="572008"/>
          </a:xfrm>
        </p:grpSpPr>
        <p:sp>
          <p:nvSpPr>
            <p:cNvPr id="5151" name="任意多边形 99"/>
            <p:cNvSpPr>
              <a:spLocks/>
            </p:cNvSpPr>
            <p:nvPr/>
          </p:nvSpPr>
          <p:spPr bwMode="auto">
            <a:xfrm>
              <a:off x="21207" y="470408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52" name="任意多边形 131"/>
            <p:cNvSpPr>
              <a:spLocks/>
            </p:cNvSpPr>
            <p:nvPr/>
          </p:nvSpPr>
          <p:spPr bwMode="auto">
            <a:xfrm>
              <a:off x="1439654" y="470408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53" name="文本框 69"/>
            <p:cNvSpPr txBox="1">
              <a:spLocks noChangeArrowheads="1"/>
            </p:cNvSpPr>
            <p:nvPr/>
          </p:nvSpPr>
          <p:spPr bwMode="auto">
            <a:xfrm>
              <a:off x="1727372" y="1"/>
              <a:ext cx="233243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财务计划</a:t>
              </a:r>
            </a:p>
          </p:txBody>
        </p:sp>
        <p:sp>
          <p:nvSpPr>
            <p:cNvPr id="5154" name="文本框 69"/>
            <p:cNvSpPr txBox="1">
              <a:spLocks noChangeArrowheads="1"/>
            </p:cNvSpPr>
            <p:nvPr/>
          </p:nvSpPr>
          <p:spPr bwMode="auto">
            <a:xfrm>
              <a:off x="0" y="0"/>
              <a:ext cx="132913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第六节</a:t>
              </a:r>
            </a:p>
          </p:txBody>
        </p:sp>
      </p:grpSp>
      <p:grpSp>
        <p:nvGrpSpPr>
          <p:cNvPr id="5155" name="组合 21"/>
          <p:cNvGrpSpPr>
            <a:grpSpLocks/>
          </p:cNvGrpSpPr>
          <p:nvPr/>
        </p:nvGrpSpPr>
        <p:grpSpPr bwMode="auto">
          <a:xfrm>
            <a:off x="4754563" y="5695950"/>
            <a:ext cx="4478337" cy="571500"/>
            <a:chOff x="0" y="0"/>
            <a:chExt cx="4478906" cy="572008"/>
          </a:xfrm>
        </p:grpSpPr>
        <p:sp>
          <p:nvSpPr>
            <p:cNvPr id="5156" name="任意多边形 112"/>
            <p:cNvSpPr>
              <a:spLocks/>
            </p:cNvSpPr>
            <p:nvPr/>
          </p:nvSpPr>
          <p:spPr bwMode="auto">
            <a:xfrm>
              <a:off x="21207" y="470408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57" name="任意多边形 132"/>
            <p:cNvSpPr>
              <a:spLocks/>
            </p:cNvSpPr>
            <p:nvPr/>
          </p:nvSpPr>
          <p:spPr bwMode="auto">
            <a:xfrm>
              <a:off x="1439654" y="470408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158" name="文本框 69"/>
            <p:cNvSpPr txBox="1">
              <a:spLocks noChangeArrowheads="1"/>
            </p:cNvSpPr>
            <p:nvPr/>
          </p:nvSpPr>
          <p:spPr bwMode="auto">
            <a:xfrm>
              <a:off x="1727372" y="1"/>
              <a:ext cx="275153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风险与风险管理</a:t>
              </a:r>
            </a:p>
          </p:txBody>
        </p:sp>
        <p:sp>
          <p:nvSpPr>
            <p:cNvPr id="5159" name="文本框 69"/>
            <p:cNvSpPr txBox="1">
              <a:spLocks noChangeArrowheads="1"/>
            </p:cNvSpPr>
            <p:nvPr/>
          </p:nvSpPr>
          <p:spPr bwMode="auto">
            <a:xfrm>
              <a:off x="0" y="0"/>
              <a:ext cx="132913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第七节</a:t>
              </a:r>
            </a:p>
          </p:txBody>
        </p:sp>
      </p:grpSp>
      <p:grpSp>
        <p:nvGrpSpPr>
          <p:cNvPr id="5160" name="组合 12"/>
          <p:cNvGrpSpPr>
            <a:grpSpLocks/>
          </p:cNvGrpSpPr>
          <p:nvPr/>
        </p:nvGrpSpPr>
        <p:grpSpPr bwMode="auto">
          <a:xfrm>
            <a:off x="2197100" y="1565275"/>
            <a:ext cx="1419225" cy="4922838"/>
            <a:chOff x="0" y="0"/>
            <a:chExt cx="1419622" cy="4922540"/>
          </a:xfrm>
        </p:grpSpPr>
        <p:sp>
          <p:nvSpPr>
            <p:cNvPr id="5161" name="Freeform 13"/>
            <p:cNvSpPr>
              <a:spLocks/>
            </p:cNvSpPr>
            <p:nvPr/>
          </p:nvSpPr>
          <p:spPr bwMode="auto">
            <a:xfrm>
              <a:off x="0" y="0"/>
              <a:ext cx="1419622" cy="4922540"/>
            </a:xfrm>
            <a:custGeom>
              <a:avLst/>
              <a:gdLst>
                <a:gd name="T0" fmla="*/ 102 w 246"/>
                <a:gd name="T1" fmla="*/ 0 h 843"/>
                <a:gd name="T2" fmla="*/ 144 w 246"/>
                <a:gd name="T3" fmla="*/ 41 h 843"/>
                <a:gd name="T4" fmla="*/ 140 w 246"/>
                <a:gd name="T5" fmla="*/ 85 h 843"/>
                <a:gd name="T6" fmla="*/ 136 w 246"/>
                <a:gd name="T7" fmla="*/ 92 h 843"/>
                <a:gd name="T8" fmla="*/ 131 w 246"/>
                <a:gd name="T9" fmla="*/ 113 h 843"/>
                <a:gd name="T10" fmla="*/ 124 w 246"/>
                <a:gd name="T11" fmla="*/ 124 h 843"/>
                <a:gd name="T12" fmla="*/ 132 w 246"/>
                <a:gd name="T13" fmla="*/ 139 h 843"/>
                <a:gd name="T14" fmla="*/ 168 w 246"/>
                <a:gd name="T15" fmla="*/ 154 h 843"/>
                <a:gd name="T16" fmla="*/ 194 w 246"/>
                <a:gd name="T17" fmla="*/ 179 h 843"/>
                <a:gd name="T18" fmla="*/ 220 w 246"/>
                <a:gd name="T19" fmla="*/ 221 h 843"/>
                <a:gd name="T20" fmla="*/ 242 w 246"/>
                <a:gd name="T21" fmla="*/ 268 h 843"/>
                <a:gd name="T22" fmla="*/ 200 w 246"/>
                <a:gd name="T23" fmla="*/ 292 h 843"/>
                <a:gd name="T24" fmla="*/ 181 w 246"/>
                <a:gd name="T25" fmla="*/ 284 h 843"/>
                <a:gd name="T26" fmla="*/ 194 w 246"/>
                <a:gd name="T27" fmla="*/ 361 h 843"/>
                <a:gd name="T28" fmla="*/ 203 w 246"/>
                <a:gd name="T29" fmla="*/ 440 h 843"/>
                <a:gd name="T30" fmla="*/ 188 w 246"/>
                <a:gd name="T31" fmla="*/ 448 h 843"/>
                <a:gd name="T32" fmla="*/ 176 w 246"/>
                <a:gd name="T33" fmla="*/ 549 h 843"/>
                <a:gd name="T34" fmla="*/ 162 w 246"/>
                <a:gd name="T35" fmla="*/ 646 h 843"/>
                <a:gd name="T36" fmla="*/ 160 w 246"/>
                <a:gd name="T37" fmla="*/ 707 h 843"/>
                <a:gd name="T38" fmla="*/ 188 w 246"/>
                <a:gd name="T39" fmla="*/ 746 h 843"/>
                <a:gd name="T40" fmla="*/ 221 w 246"/>
                <a:gd name="T41" fmla="*/ 753 h 843"/>
                <a:gd name="T42" fmla="*/ 217 w 246"/>
                <a:gd name="T43" fmla="*/ 768 h 843"/>
                <a:gd name="T44" fmla="*/ 165 w 246"/>
                <a:gd name="T45" fmla="*/ 763 h 843"/>
                <a:gd name="T46" fmla="*/ 146 w 246"/>
                <a:gd name="T47" fmla="*/ 755 h 843"/>
                <a:gd name="T48" fmla="*/ 132 w 246"/>
                <a:gd name="T49" fmla="*/ 765 h 843"/>
                <a:gd name="T50" fmla="*/ 112 w 246"/>
                <a:gd name="T51" fmla="*/ 753 h 843"/>
                <a:gd name="T52" fmla="*/ 109 w 246"/>
                <a:gd name="T53" fmla="*/ 720 h 843"/>
                <a:gd name="T54" fmla="*/ 113 w 246"/>
                <a:gd name="T55" fmla="*/ 683 h 843"/>
                <a:gd name="T56" fmla="*/ 106 w 246"/>
                <a:gd name="T57" fmla="*/ 629 h 843"/>
                <a:gd name="T58" fmla="*/ 106 w 246"/>
                <a:gd name="T59" fmla="*/ 585 h 843"/>
                <a:gd name="T60" fmla="*/ 111 w 246"/>
                <a:gd name="T61" fmla="*/ 544 h 843"/>
                <a:gd name="T62" fmla="*/ 110 w 246"/>
                <a:gd name="T63" fmla="*/ 516 h 843"/>
                <a:gd name="T64" fmla="*/ 95 w 246"/>
                <a:gd name="T65" fmla="*/ 594 h 843"/>
                <a:gd name="T66" fmla="*/ 87 w 246"/>
                <a:gd name="T67" fmla="*/ 685 h 843"/>
                <a:gd name="T68" fmla="*/ 73 w 246"/>
                <a:gd name="T69" fmla="*/ 742 h 843"/>
                <a:gd name="T70" fmla="*/ 68 w 246"/>
                <a:gd name="T71" fmla="*/ 767 h 843"/>
                <a:gd name="T72" fmla="*/ 75 w 246"/>
                <a:gd name="T73" fmla="*/ 798 h 843"/>
                <a:gd name="T74" fmla="*/ 69 w 246"/>
                <a:gd name="T75" fmla="*/ 843 h 843"/>
                <a:gd name="T76" fmla="*/ 30 w 246"/>
                <a:gd name="T77" fmla="*/ 816 h 843"/>
                <a:gd name="T78" fmla="*/ 27 w 246"/>
                <a:gd name="T79" fmla="*/ 772 h 843"/>
                <a:gd name="T80" fmla="*/ 22 w 246"/>
                <a:gd name="T81" fmla="*/ 738 h 843"/>
                <a:gd name="T82" fmla="*/ 22 w 246"/>
                <a:gd name="T83" fmla="*/ 690 h 843"/>
                <a:gd name="T84" fmla="*/ 29 w 246"/>
                <a:gd name="T85" fmla="*/ 607 h 843"/>
                <a:gd name="T86" fmla="*/ 38 w 246"/>
                <a:gd name="T87" fmla="*/ 506 h 843"/>
                <a:gd name="T88" fmla="*/ 39 w 246"/>
                <a:gd name="T89" fmla="*/ 453 h 843"/>
                <a:gd name="T90" fmla="*/ 13 w 246"/>
                <a:gd name="T91" fmla="*/ 442 h 843"/>
                <a:gd name="T92" fmla="*/ 23 w 246"/>
                <a:gd name="T93" fmla="*/ 379 h 843"/>
                <a:gd name="T94" fmla="*/ 37 w 246"/>
                <a:gd name="T95" fmla="*/ 314 h 843"/>
                <a:gd name="T96" fmla="*/ 33 w 246"/>
                <a:gd name="T97" fmla="*/ 270 h 843"/>
                <a:gd name="T98" fmla="*/ 10 w 246"/>
                <a:gd name="T99" fmla="*/ 214 h 843"/>
                <a:gd name="T100" fmla="*/ 9 w 246"/>
                <a:gd name="T101" fmla="*/ 152 h 843"/>
                <a:gd name="T102" fmla="*/ 47 w 246"/>
                <a:gd name="T103" fmla="*/ 139 h 843"/>
                <a:gd name="T104" fmla="*/ 67 w 246"/>
                <a:gd name="T105" fmla="*/ 116 h 843"/>
                <a:gd name="T106" fmla="*/ 74 w 246"/>
                <a:gd name="T107" fmla="*/ 107 h 843"/>
                <a:gd name="T108" fmla="*/ 72 w 246"/>
                <a:gd name="T109" fmla="*/ 93 h 843"/>
                <a:gd name="T110" fmla="*/ 61 w 246"/>
                <a:gd name="T111" fmla="*/ 79 h 843"/>
                <a:gd name="T112" fmla="*/ 60 w 246"/>
                <a:gd name="T113" fmla="*/ 33 h 843"/>
                <a:gd name="T114" fmla="*/ 102 w 246"/>
                <a:gd name="T115" fmla="*/ 0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46" h="843">
                  <a:moveTo>
                    <a:pt x="102" y="0"/>
                  </a:moveTo>
                  <a:cubicBezTo>
                    <a:pt x="118" y="0"/>
                    <a:pt x="144" y="16"/>
                    <a:pt x="144" y="41"/>
                  </a:cubicBezTo>
                  <a:cubicBezTo>
                    <a:pt x="144" y="66"/>
                    <a:pt x="142" y="77"/>
                    <a:pt x="140" y="85"/>
                  </a:cubicBezTo>
                  <a:cubicBezTo>
                    <a:pt x="138" y="93"/>
                    <a:pt x="136" y="92"/>
                    <a:pt x="136" y="92"/>
                  </a:cubicBezTo>
                  <a:cubicBezTo>
                    <a:pt x="136" y="92"/>
                    <a:pt x="136" y="109"/>
                    <a:pt x="131" y="113"/>
                  </a:cubicBezTo>
                  <a:cubicBezTo>
                    <a:pt x="125" y="117"/>
                    <a:pt x="124" y="119"/>
                    <a:pt x="124" y="124"/>
                  </a:cubicBezTo>
                  <a:cubicBezTo>
                    <a:pt x="124" y="129"/>
                    <a:pt x="127" y="133"/>
                    <a:pt x="132" y="139"/>
                  </a:cubicBezTo>
                  <a:cubicBezTo>
                    <a:pt x="137" y="144"/>
                    <a:pt x="157" y="150"/>
                    <a:pt x="168" y="154"/>
                  </a:cubicBezTo>
                  <a:cubicBezTo>
                    <a:pt x="179" y="158"/>
                    <a:pt x="188" y="165"/>
                    <a:pt x="194" y="179"/>
                  </a:cubicBezTo>
                  <a:cubicBezTo>
                    <a:pt x="200" y="192"/>
                    <a:pt x="209" y="209"/>
                    <a:pt x="220" y="221"/>
                  </a:cubicBezTo>
                  <a:cubicBezTo>
                    <a:pt x="232" y="232"/>
                    <a:pt x="246" y="251"/>
                    <a:pt x="242" y="268"/>
                  </a:cubicBezTo>
                  <a:cubicBezTo>
                    <a:pt x="238" y="286"/>
                    <a:pt x="213" y="299"/>
                    <a:pt x="200" y="292"/>
                  </a:cubicBezTo>
                  <a:cubicBezTo>
                    <a:pt x="186" y="284"/>
                    <a:pt x="181" y="284"/>
                    <a:pt x="181" y="284"/>
                  </a:cubicBezTo>
                  <a:cubicBezTo>
                    <a:pt x="181" y="284"/>
                    <a:pt x="190" y="322"/>
                    <a:pt x="194" y="361"/>
                  </a:cubicBezTo>
                  <a:cubicBezTo>
                    <a:pt x="198" y="400"/>
                    <a:pt x="209" y="437"/>
                    <a:pt x="203" y="440"/>
                  </a:cubicBezTo>
                  <a:cubicBezTo>
                    <a:pt x="197" y="444"/>
                    <a:pt x="188" y="448"/>
                    <a:pt x="188" y="448"/>
                  </a:cubicBezTo>
                  <a:cubicBezTo>
                    <a:pt x="188" y="448"/>
                    <a:pt x="186" y="502"/>
                    <a:pt x="176" y="549"/>
                  </a:cubicBezTo>
                  <a:cubicBezTo>
                    <a:pt x="167" y="597"/>
                    <a:pt x="163" y="618"/>
                    <a:pt x="162" y="646"/>
                  </a:cubicBezTo>
                  <a:cubicBezTo>
                    <a:pt x="160" y="674"/>
                    <a:pt x="157" y="695"/>
                    <a:pt x="160" y="707"/>
                  </a:cubicBezTo>
                  <a:cubicBezTo>
                    <a:pt x="162" y="718"/>
                    <a:pt x="179" y="742"/>
                    <a:pt x="188" y="746"/>
                  </a:cubicBezTo>
                  <a:cubicBezTo>
                    <a:pt x="197" y="750"/>
                    <a:pt x="214" y="750"/>
                    <a:pt x="221" y="753"/>
                  </a:cubicBezTo>
                  <a:cubicBezTo>
                    <a:pt x="228" y="756"/>
                    <a:pt x="233" y="765"/>
                    <a:pt x="217" y="768"/>
                  </a:cubicBezTo>
                  <a:cubicBezTo>
                    <a:pt x="202" y="770"/>
                    <a:pt x="172" y="766"/>
                    <a:pt x="165" y="763"/>
                  </a:cubicBezTo>
                  <a:cubicBezTo>
                    <a:pt x="157" y="761"/>
                    <a:pt x="146" y="755"/>
                    <a:pt x="146" y="755"/>
                  </a:cubicBezTo>
                  <a:cubicBezTo>
                    <a:pt x="146" y="755"/>
                    <a:pt x="149" y="765"/>
                    <a:pt x="132" y="765"/>
                  </a:cubicBezTo>
                  <a:cubicBezTo>
                    <a:pt x="116" y="765"/>
                    <a:pt x="112" y="763"/>
                    <a:pt x="112" y="753"/>
                  </a:cubicBezTo>
                  <a:cubicBezTo>
                    <a:pt x="111" y="742"/>
                    <a:pt x="112" y="728"/>
                    <a:pt x="109" y="720"/>
                  </a:cubicBezTo>
                  <a:cubicBezTo>
                    <a:pt x="107" y="713"/>
                    <a:pt x="119" y="693"/>
                    <a:pt x="113" y="683"/>
                  </a:cubicBezTo>
                  <a:cubicBezTo>
                    <a:pt x="107" y="672"/>
                    <a:pt x="101" y="645"/>
                    <a:pt x="106" y="629"/>
                  </a:cubicBezTo>
                  <a:cubicBezTo>
                    <a:pt x="112" y="612"/>
                    <a:pt x="104" y="596"/>
                    <a:pt x="106" y="585"/>
                  </a:cubicBezTo>
                  <a:cubicBezTo>
                    <a:pt x="108" y="575"/>
                    <a:pt x="111" y="561"/>
                    <a:pt x="111" y="544"/>
                  </a:cubicBezTo>
                  <a:cubicBezTo>
                    <a:pt x="111" y="528"/>
                    <a:pt x="110" y="516"/>
                    <a:pt x="110" y="516"/>
                  </a:cubicBezTo>
                  <a:cubicBezTo>
                    <a:pt x="110" y="516"/>
                    <a:pt x="98" y="577"/>
                    <a:pt x="95" y="594"/>
                  </a:cubicBezTo>
                  <a:cubicBezTo>
                    <a:pt x="92" y="610"/>
                    <a:pt x="87" y="668"/>
                    <a:pt x="87" y="685"/>
                  </a:cubicBezTo>
                  <a:cubicBezTo>
                    <a:pt x="87" y="703"/>
                    <a:pt x="74" y="727"/>
                    <a:pt x="73" y="742"/>
                  </a:cubicBezTo>
                  <a:cubicBezTo>
                    <a:pt x="73" y="758"/>
                    <a:pt x="72" y="767"/>
                    <a:pt x="68" y="767"/>
                  </a:cubicBezTo>
                  <a:cubicBezTo>
                    <a:pt x="63" y="767"/>
                    <a:pt x="72" y="785"/>
                    <a:pt x="75" y="798"/>
                  </a:cubicBezTo>
                  <a:cubicBezTo>
                    <a:pt x="78" y="812"/>
                    <a:pt x="87" y="843"/>
                    <a:pt x="69" y="843"/>
                  </a:cubicBezTo>
                  <a:cubicBezTo>
                    <a:pt x="51" y="843"/>
                    <a:pt x="31" y="835"/>
                    <a:pt x="30" y="816"/>
                  </a:cubicBezTo>
                  <a:cubicBezTo>
                    <a:pt x="29" y="796"/>
                    <a:pt x="32" y="780"/>
                    <a:pt x="27" y="772"/>
                  </a:cubicBezTo>
                  <a:cubicBezTo>
                    <a:pt x="22" y="765"/>
                    <a:pt x="21" y="748"/>
                    <a:pt x="22" y="738"/>
                  </a:cubicBezTo>
                  <a:cubicBezTo>
                    <a:pt x="23" y="728"/>
                    <a:pt x="19" y="712"/>
                    <a:pt x="22" y="690"/>
                  </a:cubicBezTo>
                  <a:cubicBezTo>
                    <a:pt x="24" y="669"/>
                    <a:pt x="24" y="634"/>
                    <a:pt x="29" y="607"/>
                  </a:cubicBezTo>
                  <a:cubicBezTo>
                    <a:pt x="34" y="580"/>
                    <a:pt x="36" y="539"/>
                    <a:pt x="38" y="506"/>
                  </a:cubicBezTo>
                  <a:cubicBezTo>
                    <a:pt x="41" y="474"/>
                    <a:pt x="43" y="458"/>
                    <a:pt x="39" y="453"/>
                  </a:cubicBezTo>
                  <a:cubicBezTo>
                    <a:pt x="36" y="448"/>
                    <a:pt x="18" y="443"/>
                    <a:pt x="13" y="442"/>
                  </a:cubicBezTo>
                  <a:cubicBezTo>
                    <a:pt x="8" y="441"/>
                    <a:pt x="19" y="407"/>
                    <a:pt x="23" y="379"/>
                  </a:cubicBezTo>
                  <a:cubicBezTo>
                    <a:pt x="26" y="351"/>
                    <a:pt x="33" y="334"/>
                    <a:pt x="37" y="314"/>
                  </a:cubicBezTo>
                  <a:cubicBezTo>
                    <a:pt x="41" y="294"/>
                    <a:pt x="41" y="285"/>
                    <a:pt x="33" y="270"/>
                  </a:cubicBezTo>
                  <a:cubicBezTo>
                    <a:pt x="24" y="256"/>
                    <a:pt x="14" y="247"/>
                    <a:pt x="10" y="214"/>
                  </a:cubicBezTo>
                  <a:cubicBezTo>
                    <a:pt x="6" y="182"/>
                    <a:pt x="0" y="160"/>
                    <a:pt x="9" y="152"/>
                  </a:cubicBezTo>
                  <a:cubicBezTo>
                    <a:pt x="18" y="144"/>
                    <a:pt x="34" y="149"/>
                    <a:pt x="47" y="139"/>
                  </a:cubicBezTo>
                  <a:cubicBezTo>
                    <a:pt x="59" y="129"/>
                    <a:pt x="61" y="117"/>
                    <a:pt x="67" y="116"/>
                  </a:cubicBezTo>
                  <a:cubicBezTo>
                    <a:pt x="73" y="115"/>
                    <a:pt x="74" y="114"/>
                    <a:pt x="74" y="107"/>
                  </a:cubicBezTo>
                  <a:cubicBezTo>
                    <a:pt x="74" y="100"/>
                    <a:pt x="72" y="93"/>
                    <a:pt x="72" y="93"/>
                  </a:cubicBezTo>
                  <a:cubicBezTo>
                    <a:pt x="72" y="93"/>
                    <a:pt x="63" y="87"/>
                    <a:pt x="61" y="79"/>
                  </a:cubicBezTo>
                  <a:cubicBezTo>
                    <a:pt x="59" y="70"/>
                    <a:pt x="58" y="48"/>
                    <a:pt x="60" y="33"/>
                  </a:cubicBezTo>
                  <a:cubicBezTo>
                    <a:pt x="63" y="18"/>
                    <a:pt x="76" y="0"/>
                    <a:pt x="102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5162" name="Freeform 14"/>
            <p:cNvSpPr>
              <a:spLocks/>
            </p:cNvSpPr>
            <p:nvPr/>
          </p:nvSpPr>
          <p:spPr bwMode="auto">
            <a:xfrm>
              <a:off x="396264" y="637172"/>
              <a:ext cx="353943" cy="271964"/>
            </a:xfrm>
            <a:custGeom>
              <a:avLst/>
              <a:gdLst>
                <a:gd name="T0" fmla="*/ 57 w 61"/>
                <a:gd name="T1" fmla="*/ 21 h 47"/>
                <a:gd name="T2" fmla="*/ 61 w 61"/>
                <a:gd name="T3" fmla="*/ 27 h 47"/>
                <a:gd name="T4" fmla="*/ 58 w 61"/>
                <a:gd name="T5" fmla="*/ 47 h 47"/>
                <a:gd name="T6" fmla="*/ 45 w 61"/>
                <a:gd name="T7" fmla="*/ 27 h 47"/>
                <a:gd name="T8" fmla="*/ 35 w 61"/>
                <a:gd name="T9" fmla="*/ 35 h 47"/>
                <a:gd name="T10" fmla="*/ 33 w 61"/>
                <a:gd name="T11" fmla="*/ 44 h 47"/>
                <a:gd name="T12" fmla="*/ 0 w 61"/>
                <a:gd name="T13" fmla="*/ 7 h 47"/>
                <a:gd name="T14" fmla="*/ 5 w 61"/>
                <a:gd name="T15" fmla="*/ 0 h 47"/>
                <a:gd name="T16" fmla="*/ 44 w 61"/>
                <a:gd name="T17" fmla="*/ 26 h 47"/>
                <a:gd name="T18" fmla="*/ 57 w 61"/>
                <a:gd name="T19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47">
                  <a:moveTo>
                    <a:pt x="57" y="21"/>
                  </a:moveTo>
                  <a:cubicBezTo>
                    <a:pt x="58" y="23"/>
                    <a:pt x="59" y="25"/>
                    <a:pt x="61" y="27"/>
                  </a:cubicBezTo>
                  <a:cubicBezTo>
                    <a:pt x="59" y="34"/>
                    <a:pt x="58" y="41"/>
                    <a:pt x="58" y="47"/>
                  </a:cubicBezTo>
                  <a:cubicBezTo>
                    <a:pt x="49" y="41"/>
                    <a:pt x="53" y="28"/>
                    <a:pt x="45" y="27"/>
                  </a:cubicBezTo>
                  <a:cubicBezTo>
                    <a:pt x="37" y="26"/>
                    <a:pt x="36" y="30"/>
                    <a:pt x="35" y="35"/>
                  </a:cubicBezTo>
                  <a:cubicBezTo>
                    <a:pt x="34" y="40"/>
                    <a:pt x="33" y="44"/>
                    <a:pt x="33" y="44"/>
                  </a:cubicBezTo>
                  <a:cubicBezTo>
                    <a:pt x="33" y="44"/>
                    <a:pt x="7" y="17"/>
                    <a:pt x="0" y="7"/>
                  </a:cubicBezTo>
                  <a:cubicBezTo>
                    <a:pt x="3" y="6"/>
                    <a:pt x="4" y="4"/>
                    <a:pt x="5" y="0"/>
                  </a:cubicBezTo>
                  <a:cubicBezTo>
                    <a:pt x="13" y="9"/>
                    <a:pt x="34" y="26"/>
                    <a:pt x="44" y="26"/>
                  </a:cubicBezTo>
                  <a:cubicBezTo>
                    <a:pt x="49" y="26"/>
                    <a:pt x="53" y="24"/>
                    <a:pt x="57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5163" name="Freeform 15"/>
            <p:cNvSpPr>
              <a:spLocks/>
            </p:cNvSpPr>
            <p:nvPr/>
          </p:nvSpPr>
          <p:spPr bwMode="auto">
            <a:xfrm>
              <a:off x="761748" y="1371472"/>
              <a:ext cx="161583" cy="205914"/>
            </a:xfrm>
            <a:custGeom>
              <a:avLst/>
              <a:gdLst>
                <a:gd name="T0" fmla="*/ 15 w 28"/>
                <a:gd name="T1" fmla="*/ 1 h 35"/>
                <a:gd name="T2" fmla="*/ 0 w 28"/>
                <a:gd name="T3" fmla="*/ 0 h 35"/>
                <a:gd name="T4" fmla="*/ 13 w 28"/>
                <a:gd name="T5" fmla="*/ 19 h 35"/>
                <a:gd name="T6" fmla="*/ 13 w 28"/>
                <a:gd name="T7" fmla="*/ 33 h 35"/>
                <a:gd name="T8" fmla="*/ 24 w 28"/>
                <a:gd name="T9" fmla="*/ 35 h 35"/>
                <a:gd name="T10" fmla="*/ 25 w 28"/>
                <a:gd name="T11" fmla="*/ 16 h 35"/>
                <a:gd name="T12" fmla="*/ 15 w 28"/>
                <a:gd name="T13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5">
                  <a:moveTo>
                    <a:pt x="15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9"/>
                    <a:pt x="13" y="19"/>
                  </a:cubicBezTo>
                  <a:cubicBezTo>
                    <a:pt x="13" y="28"/>
                    <a:pt x="13" y="33"/>
                    <a:pt x="13" y="33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24" y="35"/>
                    <a:pt x="28" y="26"/>
                    <a:pt x="25" y="16"/>
                  </a:cubicBezTo>
                  <a:cubicBezTo>
                    <a:pt x="21" y="7"/>
                    <a:pt x="18" y="4"/>
                    <a:pt x="1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  <p:sp>
          <p:nvSpPr>
            <p:cNvPr id="5164" name="Freeform 16"/>
            <p:cNvSpPr>
              <a:spLocks/>
            </p:cNvSpPr>
            <p:nvPr/>
          </p:nvSpPr>
          <p:spPr bwMode="auto">
            <a:xfrm>
              <a:off x="854081" y="1868777"/>
              <a:ext cx="61555" cy="178719"/>
            </a:xfrm>
            <a:custGeom>
              <a:avLst/>
              <a:gdLst>
                <a:gd name="T0" fmla="*/ 3 w 11"/>
                <a:gd name="T1" fmla="*/ 0 h 31"/>
                <a:gd name="T2" fmla="*/ 0 w 11"/>
                <a:gd name="T3" fmla="*/ 23 h 31"/>
                <a:gd name="T4" fmla="*/ 0 w 11"/>
                <a:gd name="T5" fmla="*/ 31 h 31"/>
                <a:gd name="T6" fmla="*/ 11 w 11"/>
                <a:gd name="T7" fmla="*/ 29 h 31"/>
                <a:gd name="T8" fmla="*/ 3 w 11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1">
                  <a:moveTo>
                    <a:pt x="3" y="0"/>
                  </a:moveTo>
                  <a:cubicBezTo>
                    <a:pt x="3" y="0"/>
                    <a:pt x="1" y="18"/>
                    <a:pt x="0" y="23"/>
                  </a:cubicBezTo>
                  <a:cubicBezTo>
                    <a:pt x="0" y="29"/>
                    <a:pt x="0" y="31"/>
                    <a:pt x="0" y="31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8" y="15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121682" tIns="60841" rIns="121682" bIns="60841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1347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</a:p>
        </p:txBody>
      </p:sp>
      <p:sp>
        <p:nvSpPr>
          <p:cNvPr id="6147" name="直角三角形 106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48" name="直角三角形 107"/>
          <p:cNvSpPr>
            <a:spLocks noChangeArrowheads="1"/>
          </p:cNvSpPr>
          <p:nvPr/>
        </p:nvSpPr>
        <p:spPr bwMode="auto">
          <a:xfrm rot="16200000">
            <a:off x="1377950" y="5588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6149" name="组合 13"/>
          <p:cNvGrpSpPr>
            <a:grpSpLocks/>
          </p:cNvGrpSpPr>
          <p:nvPr/>
        </p:nvGrpSpPr>
        <p:grpSpPr bwMode="auto">
          <a:xfrm>
            <a:off x="2447925" y="2273300"/>
            <a:ext cx="7296150" cy="1209675"/>
            <a:chOff x="0" y="0"/>
            <a:chExt cx="4331070" cy="718167"/>
          </a:xfrm>
        </p:grpSpPr>
        <p:sp>
          <p:nvSpPr>
            <p:cNvPr id="6150" name="任意多边形 45"/>
            <p:cNvSpPr>
              <a:spLocks/>
            </p:cNvSpPr>
            <p:nvPr/>
          </p:nvSpPr>
          <p:spPr bwMode="auto">
            <a:xfrm>
              <a:off x="21207" y="616567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51" name="任意多边形 126"/>
            <p:cNvSpPr>
              <a:spLocks/>
            </p:cNvSpPr>
            <p:nvPr/>
          </p:nvSpPr>
          <p:spPr bwMode="auto">
            <a:xfrm>
              <a:off x="1439654" y="616567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52" name="文本框 69"/>
            <p:cNvSpPr txBox="1">
              <a:spLocks noChangeArrowheads="1"/>
            </p:cNvSpPr>
            <p:nvPr/>
          </p:nvSpPr>
          <p:spPr bwMode="auto">
            <a:xfrm>
              <a:off x="1591673" y="0"/>
              <a:ext cx="2009388" cy="602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6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项目描述</a:t>
              </a:r>
            </a:p>
          </p:txBody>
        </p:sp>
        <p:sp>
          <p:nvSpPr>
            <p:cNvPr id="6153" name="文本框 69"/>
            <p:cNvSpPr txBox="1">
              <a:spLocks noChangeArrowheads="1"/>
            </p:cNvSpPr>
            <p:nvPr/>
          </p:nvSpPr>
          <p:spPr bwMode="auto">
            <a:xfrm>
              <a:off x="0" y="146159"/>
              <a:ext cx="1329134" cy="456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4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第一节</a:t>
              </a:r>
            </a:p>
          </p:txBody>
        </p:sp>
      </p:grpSp>
      <p:sp>
        <p:nvSpPr>
          <p:cNvPr id="6154" name="矩形 47"/>
          <p:cNvSpPr>
            <a:spLocks noChangeArrowheads="1"/>
          </p:cNvSpPr>
          <p:nvPr/>
        </p:nvSpPr>
        <p:spPr bwMode="auto">
          <a:xfrm>
            <a:off x="5129213" y="3590925"/>
            <a:ext cx="1808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团队简介</a:t>
            </a:r>
          </a:p>
        </p:txBody>
      </p:sp>
      <p:sp>
        <p:nvSpPr>
          <p:cNvPr id="6155" name="矩形 50"/>
          <p:cNvSpPr>
            <a:spLocks noChangeArrowheads="1"/>
          </p:cNvSpPr>
          <p:nvPr/>
        </p:nvSpPr>
        <p:spPr bwMode="auto">
          <a:xfrm>
            <a:off x="5129213" y="4122738"/>
            <a:ext cx="2038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en-US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r>
              <a:rPr lang="en-US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71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72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2224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1-1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团队简介</a:t>
            </a:r>
          </a:p>
        </p:txBody>
      </p:sp>
      <p:grpSp>
        <p:nvGrpSpPr>
          <p:cNvPr id="7173" name="组合 20"/>
          <p:cNvGrpSpPr>
            <a:grpSpLocks noChangeAspect="1"/>
          </p:cNvGrpSpPr>
          <p:nvPr/>
        </p:nvGrpSpPr>
        <p:grpSpPr bwMode="auto">
          <a:xfrm>
            <a:off x="1255713" y="1885950"/>
            <a:ext cx="3282950" cy="3552825"/>
            <a:chOff x="0" y="0"/>
            <a:chExt cx="3282696" cy="3553036"/>
          </a:xfrm>
        </p:grpSpPr>
        <p:pic>
          <p:nvPicPr>
            <p:cNvPr id="7174" name="图片 2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692" t="13007" r="19736" b="12762"/>
            <a:stretch>
              <a:fillRect/>
            </a:stretch>
          </p:blipFill>
          <p:spPr bwMode="auto">
            <a:xfrm>
              <a:off x="695400" y="697517"/>
              <a:ext cx="1819656" cy="1974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5" name="Picture 8" descr="0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05" t="3050" r="5560" b="2527"/>
            <a:stretch>
              <a:fillRect/>
            </a:stretch>
          </p:blipFill>
          <p:spPr bwMode="auto">
            <a:xfrm>
              <a:off x="0" y="0"/>
              <a:ext cx="3282696" cy="355303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7176" name="圆角矩形 30"/>
          <p:cNvSpPr>
            <a:spLocks noChangeArrowheads="1"/>
          </p:cNvSpPr>
          <p:nvPr/>
        </p:nvSpPr>
        <p:spPr bwMode="auto">
          <a:xfrm>
            <a:off x="5653088" y="1484313"/>
            <a:ext cx="2597150" cy="442912"/>
          </a:xfrm>
          <a:prstGeom prst="roundRect">
            <a:avLst>
              <a:gd name="adj" fmla="val 16667"/>
            </a:avLst>
          </a:prstGeom>
          <a:noFill/>
          <a:ln w="1270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7177" name="Oval 7"/>
          <p:cNvSpPr>
            <a:spLocks noChangeAspect="1" noChangeArrowheads="1"/>
          </p:cNvSpPr>
          <p:nvPr/>
        </p:nvSpPr>
        <p:spPr bwMode="auto">
          <a:xfrm>
            <a:off x="5337175" y="1450975"/>
            <a:ext cx="488950" cy="490538"/>
          </a:xfrm>
          <a:prstGeom prst="ellips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8204" tIns="56388" rIns="108204" bIns="56388"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5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pic>
        <p:nvPicPr>
          <p:cNvPr id="7178" name="Picture 8" descr="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" t="3050" r="5560" b="2527"/>
          <a:stretch>
            <a:fillRect/>
          </a:stretch>
        </p:blipFill>
        <p:spPr bwMode="auto">
          <a:xfrm>
            <a:off x="5224463" y="1331913"/>
            <a:ext cx="719137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79" name="Picture 7" descr="\\MAGNUM\Projects\Microsoft\Cloud Power FY12\Design\ICONS_PNG\Application.png"/>
          <p:cNvPicPr>
            <a:picLocks noChangeAspect="1" noChangeArrowheads="1"/>
          </p:cNvPicPr>
          <p:nvPr/>
        </p:nvPicPr>
        <p:blipFill>
          <a:blip r:embed="rId5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1546225"/>
            <a:ext cx="3206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80" name="文本框 27"/>
          <p:cNvSpPr txBox="1">
            <a:spLocks noChangeArrowheads="1"/>
          </p:cNvSpPr>
          <p:nvPr/>
        </p:nvSpPr>
        <p:spPr bwMode="auto">
          <a:xfrm>
            <a:off x="6054725" y="1522413"/>
            <a:ext cx="205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181" name="矩形 7"/>
          <p:cNvSpPr>
            <a:spLocks noChangeArrowheads="1"/>
          </p:cNvSpPr>
          <p:nvPr/>
        </p:nvSpPr>
        <p:spPr bwMode="auto">
          <a:xfrm>
            <a:off x="6094413" y="1960563"/>
            <a:ext cx="46434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7182" name="圆角矩形 36"/>
          <p:cNvSpPr>
            <a:spLocks noChangeArrowheads="1"/>
          </p:cNvSpPr>
          <p:nvPr/>
        </p:nvSpPr>
        <p:spPr bwMode="auto">
          <a:xfrm>
            <a:off x="5653088" y="3163888"/>
            <a:ext cx="2597150" cy="442912"/>
          </a:xfrm>
          <a:prstGeom prst="roundRect">
            <a:avLst>
              <a:gd name="adj" fmla="val 16667"/>
            </a:avLst>
          </a:prstGeom>
          <a:noFill/>
          <a:ln w="1270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7183" name="Oval 7"/>
          <p:cNvSpPr>
            <a:spLocks noChangeAspect="1" noChangeArrowheads="1"/>
          </p:cNvSpPr>
          <p:nvPr/>
        </p:nvSpPr>
        <p:spPr bwMode="auto">
          <a:xfrm>
            <a:off x="5337175" y="3130550"/>
            <a:ext cx="488950" cy="490538"/>
          </a:xfrm>
          <a:prstGeom prst="ellips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8204" tIns="56388" rIns="108204" bIns="56388"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5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pic>
        <p:nvPicPr>
          <p:cNvPr id="7184" name="Picture 8" descr="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" t="3050" r="5560" b="2527"/>
          <a:stretch>
            <a:fillRect/>
          </a:stretch>
        </p:blipFill>
        <p:spPr bwMode="auto">
          <a:xfrm>
            <a:off x="5226050" y="3011488"/>
            <a:ext cx="719138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85" name="Picture 7" descr="\\MAGNUM\Projects\Microsoft\Cloud Power FY12\Design\ICONS_PNG\Application.png"/>
          <p:cNvPicPr>
            <a:picLocks noChangeAspect="1" noChangeArrowheads="1"/>
          </p:cNvPicPr>
          <p:nvPr/>
        </p:nvPicPr>
        <p:blipFill>
          <a:blip r:embed="rId5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3225800"/>
            <a:ext cx="3206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86" name="文本框 33"/>
          <p:cNvSpPr txBox="1">
            <a:spLocks noChangeArrowheads="1"/>
          </p:cNvSpPr>
          <p:nvPr/>
        </p:nvSpPr>
        <p:spPr bwMode="auto">
          <a:xfrm>
            <a:off x="6054725" y="3200400"/>
            <a:ext cx="205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187" name="矩形 7"/>
          <p:cNvSpPr>
            <a:spLocks noChangeArrowheads="1"/>
          </p:cNvSpPr>
          <p:nvPr/>
        </p:nvSpPr>
        <p:spPr bwMode="auto">
          <a:xfrm>
            <a:off x="6094413" y="3640138"/>
            <a:ext cx="46434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7188" name="圆角矩形 42"/>
          <p:cNvSpPr>
            <a:spLocks noChangeArrowheads="1"/>
          </p:cNvSpPr>
          <p:nvPr/>
        </p:nvSpPr>
        <p:spPr bwMode="auto">
          <a:xfrm>
            <a:off x="5653088" y="4843463"/>
            <a:ext cx="2597150" cy="442912"/>
          </a:xfrm>
          <a:prstGeom prst="roundRect">
            <a:avLst>
              <a:gd name="adj" fmla="val 16667"/>
            </a:avLst>
          </a:prstGeom>
          <a:noFill/>
          <a:ln w="1270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7189" name="Oval 7"/>
          <p:cNvSpPr>
            <a:spLocks noChangeAspect="1" noChangeArrowheads="1"/>
          </p:cNvSpPr>
          <p:nvPr/>
        </p:nvSpPr>
        <p:spPr bwMode="auto">
          <a:xfrm>
            <a:off x="5337175" y="4810125"/>
            <a:ext cx="488950" cy="490538"/>
          </a:xfrm>
          <a:prstGeom prst="ellips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108204" tIns="56388" rIns="108204" bIns="56388"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5200">
              <a:solidFill>
                <a:srgbClr val="262626"/>
              </a:solidFill>
              <a:latin typeface="Impact" panose="020B0806030902050204" pitchFamily="34" charset="0"/>
            </a:endParaRPr>
          </a:p>
        </p:txBody>
      </p:sp>
      <p:pic>
        <p:nvPicPr>
          <p:cNvPr id="7190" name="Picture 8" descr="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" t="3050" r="5560" b="2527"/>
          <a:stretch>
            <a:fillRect/>
          </a:stretch>
        </p:blipFill>
        <p:spPr bwMode="auto">
          <a:xfrm>
            <a:off x="5224463" y="4689475"/>
            <a:ext cx="719137" cy="77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191" name="Picture 7" descr="\\MAGNUM\Projects\Microsoft\Cloud Power FY12\Design\ICONS_PNG\Application.png"/>
          <p:cNvPicPr>
            <a:picLocks noChangeAspect="1" noChangeArrowheads="1"/>
          </p:cNvPicPr>
          <p:nvPr/>
        </p:nvPicPr>
        <p:blipFill>
          <a:blip r:embed="rId5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4905375"/>
            <a:ext cx="3206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92" name="文本框 39"/>
          <p:cNvSpPr txBox="1">
            <a:spLocks noChangeArrowheads="1"/>
          </p:cNvSpPr>
          <p:nvPr/>
        </p:nvSpPr>
        <p:spPr bwMode="auto">
          <a:xfrm>
            <a:off x="6054725" y="4879975"/>
            <a:ext cx="2057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7193" name="矩形 7"/>
          <p:cNvSpPr>
            <a:spLocks noChangeArrowheads="1"/>
          </p:cNvSpPr>
          <p:nvPr/>
        </p:nvSpPr>
        <p:spPr bwMode="auto">
          <a:xfrm>
            <a:off x="6094413" y="5319713"/>
            <a:ext cx="464343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195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196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24018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1-2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</a:p>
        </p:txBody>
      </p:sp>
      <p:sp>
        <p:nvSpPr>
          <p:cNvPr id="8197" name="饼形 6"/>
          <p:cNvSpPr>
            <a:spLocks/>
          </p:cNvSpPr>
          <p:nvPr/>
        </p:nvSpPr>
        <p:spPr bwMode="auto">
          <a:xfrm rot="21426610">
            <a:off x="7188200" y="2087563"/>
            <a:ext cx="3929063" cy="3929062"/>
          </a:xfrm>
          <a:custGeom>
            <a:avLst/>
            <a:gdLst>
              <a:gd name="T0" fmla="*/ 3929063 w 3929063"/>
              <a:gd name="T1" fmla="*/ 1964531 h 3929062"/>
              <a:gd name="T2" fmla="*/ 2737370 w 3929063"/>
              <a:gd name="T3" fmla="*/ 3770660 h 3929062"/>
              <a:gd name="T4" fmla="*/ 1964532 w 3929063"/>
              <a:gd name="T5" fmla="*/ 1964531 h 3929062"/>
              <a:gd name="T6" fmla="*/ 3929063 w 3929063"/>
              <a:gd name="T7" fmla="*/ 1964531 h 3929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29063" h="3929062">
                <a:moveTo>
                  <a:pt x="3929063" y="1964531"/>
                </a:moveTo>
                <a:cubicBezTo>
                  <a:pt x="3929063" y="2750805"/>
                  <a:pt x="3460246" y="3461343"/>
                  <a:pt x="2737370" y="3770660"/>
                </a:cubicBezTo>
                <a:lnTo>
                  <a:pt x="1964532" y="1964531"/>
                </a:lnTo>
                <a:lnTo>
                  <a:pt x="3929063" y="1964531"/>
                </a:lnTo>
                <a:close/>
              </a:path>
            </a:pathLst>
          </a:cu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grpSp>
        <p:nvGrpSpPr>
          <p:cNvPr id="8198" name="组合 8"/>
          <p:cNvGrpSpPr>
            <a:grpSpLocks/>
          </p:cNvGrpSpPr>
          <p:nvPr/>
        </p:nvGrpSpPr>
        <p:grpSpPr bwMode="auto">
          <a:xfrm>
            <a:off x="5210175" y="1284288"/>
            <a:ext cx="844550" cy="844550"/>
            <a:chOff x="0" y="0"/>
            <a:chExt cx="634826" cy="634826"/>
          </a:xfrm>
        </p:grpSpPr>
        <p:sp>
          <p:nvSpPr>
            <p:cNvPr id="8199" name="椭圆 8"/>
            <p:cNvSpPr>
              <a:spLocks noChangeArrowheads="1"/>
            </p:cNvSpPr>
            <p:nvPr/>
          </p:nvSpPr>
          <p:spPr bwMode="auto">
            <a:xfrm>
              <a:off x="0" y="0"/>
              <a:ext cx="634826" cy="63482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 cmpd="sng">
              <a:solidFill>
                <a:schemeClr val="bg1"/>
              </a:solidFill>
              <a:round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zh-CN" altLang="en-US" sz="3100">
                <a:solidFill>
                  <a:srgbClr val="262626"/>
                </a:solidFill>
              </a:endParaRPr>
            </a:p>
          </p:txBody>
        </p:sp>
        <p:sp>
          <p:nvSpPr>
            <p:cNvPr id="8200" name="矩形 9"/>
            <p:cNvSpPr>
              <a:spLocks noChangeArrowheads="1"/>
            </p:cNvSpPr>
            <p:nvPr/>
          </p:nvSpPr>
          <p:spPr bwMode="auto">
            <a:xfrm>
              <a:off x="139614" y="94269"/>
              <a:ext cx="355598" cy="4379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1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</a:t>
              </a:r>
              <a:endParaRPr lang="zh-CN" altLang="en-US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01" name="组合 11"/>
          <p:cNvGrpSpPr>
            <a:grpSpLocks/>
          </p:cNvGrpSpPr>
          <p:nvPr/>
        </p:nvGrpSpPr>
        <p:grpSpPr bwMode="auto">
          <a:xfrm>
            <a:off x="896938" y="2246313"/>
            <a:ext cx="5405437" cy="1058862"/>
            <a:chOff x="0" y="0"/>
            <a:chExt cx="4061990" cy="795303"/>
          </a:xfrm>
        </p:grpSpPr>
        <p:sp>
          <p:nvSpPr>
            <p:cNvPr id="8202" name="矩形 12"/>
            <p:cNvSpPr>
              <a:spLocks noChangeArrowheads="1"/>
            </p:cNvSpPr>
            <p:nvPr/>
          </p:nvSpPr>
          <p:spPr bwMode="auto">
            <a:xfrm>
              <a:off x="0" y="309606"/>
              <a:ext cx="4061990" cy="485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</a:t>
              </a:r>
              <a:endPara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03" name="TextBox 13"/>
            <p:cNvSpPr txBox="1">
              <a:spLocks noChangeArrowheads="1"/>
            </p:cNvSpPr>
            <p:nvPr/>
          </p:nvSpPr>
          <p:spPr bwMode="auto">
            <a:xfrm>
              <a:off x="1970751" y="0"/>
              <a:ext cx="2047100" cy="315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2100">
                  <a:solidFill>
                    <a:srgbClr val="262626"/>
                  </a:solidFill>
                  <a:latin typeface="Arial" panose="020B0604020202020204" pitchFamily="34" charset="0"/>
                  <a:ea typeface="方正大黑简体" charset="-122"/>
                </a:rPr>
                <a:t>YOUR  TEXT  HERE</a:t>
              </a:r>
              <a:endParaRPr lang="zh-CN" altLang="en-US" sz="2100">
                <a:solidFill>
                  <a:srgbClr val="262626"/>
                </a:solidFill>
                <a:latin typeface="Arial" panose="020B0604020202020204" pitchFamily="34" charset="0"/>
                <a:ea typeface="方正大黑简体" charset="-122"/>
              </a:endParaRPr>
            </a:p>
          </p:txBody>
        </p:sp>
      </p:grpSp>
      <p:sp>
        <p:nvSpPr>
          <p:cNvPr id="8204" name="矩形 19"/>
          <p:cNvSpPr>
            <a:spLocks noChangeArrowheads="1"/>
          </p:cNvSpPr>
          <p:nvPr/>
        </p:nvSpPr>
        <p:spPr bwMode="auto">
          <a:xfrm>
            <a:off x="842963" y="4881563"/>
            <a:ext cx="54292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  <a:endParaRPr lang="en-US" altLang="zh-CN" sz="12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205" name="组合 20"/>
          <p:cNvGrpSpPr>
            <a:grpSpLocks/>
          </p:cNvGrpSpPr>
          <p:nvPr/>
        </p:nvGrpSpPr>
        <p:grpSpPr bwMode="auto">
          <a:xfrm>
            <a:off x="5210175" y="3937000"/>
            <a:ext cx="844550" cy="844550"/>
            <a:chOff x="0" y="0"/>
            <a:chExt cx="634826" cy="634826"/>
          </a:xfrm>
        </p:grpSpPr>
        <p:sp>
          <p:nvSpPr>
            <p:cNvPr id="8206" name="椭圆 15"/>
            <p:cNvSpPr>
              <a:spLocks noChangeArrowheads="1"/>
            </p:cNvSpPr>
            <p:nvPr/>
          </p:nvSpPr>
          <p:spPr bwMode="auto">
            <a:xfrm>
              <a:off x="0" y="0"/>
              <a:ext cx="634826" cy="63482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</a:gradFill>
            <a:ln w="12700" cmpd="sng">
              <a:solidFill>
                <a:schemeClr val="bg1"/>
              </a:solidFill>
              <a:round/>
              <a:headEnd/>
              <a:tailEnd/>
            </a:ln>
            <a:effectLst>
              <a:outerShdw dist="63500" dir="8100000" algn="ctr" rotWithShape="0">
                <a:srgbClr val="000000">
                  <a:alpha val="25000"/>
                </a:srgbClr>
              </a:outerShdw>
            </a:effec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endParaRPr lang="zh-CN" altLang="en-US" sz="3100">
                <a:solidFill>
                  <a:srgbClr val="262626"/>
                </a:solidFill>
              </a:endParaRPr>
            </a:p>
          </p:txBody>
        </p:sp>
        <p:sp>
          <p:nvSpPr>
            <p:cNvPr id="8207" name="矩形 16"/>
            <p:cNvSpPr>
              <a:spLocks noChangeArrowheads="1"/>
            </p:cNvSpPr>
            <p:nvPr/>
          </p:nvSpPr>
          <p:spPr bwMode="auto">
            <a:xfrm>
              <a:off x="151547" y="99043"/>
              <a:ext cx="331732" cy="437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en-US" altLang="zh-CN" sz="31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</a:t>
              </a:r>
              <a:endParaRPr lang="zh-CN" altLang="en-US" sz="3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208" name="椭圆 23"/>
          <p:cNvSpPr>
            <a:spLocks/>
          </p:cNvSpPr>
          <p:nvPr/>
        </p:nvSpPr>
        <p:spPr bwMode="auto">
          <a:xfrm>
            <a:off x="6759575" y="2019300"/>
            <a:ext cx="2541588" cy="3683000"/>
          </a:xfrm>
          <a:custGeom>
            <a:avLst/>
            <a:gdLst>
              <a:gd name="T0" fmla="*/ 790215 w 2251968"/>
              <a:gd name="T1" fmla="*/ 0 h 3263462"/>
              <a:gd name="T2" fmla="*/ 2251968 w 2251968"/>
              <a:gd name="T3" fmla="*/ 1669228 h 3263462"/>
              <a:gd name="T4" fmla="*/ 724161 w 2251968"/>
              <a:gd name="T5" fmla="*/ 3263462 h 3263462"/>
              <a:gd name="T6" fmla="*/ 0 w 2251968"/>
              <a:gd name="T7" fmla="*/ 1660884 h 3263462"/>
              <a:gd name="T8" fmla="*/ 790215 w 2251968"/>
              <a:gd name="T9" fmla="*/ 0 h 3263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51968" h="3263462">
                <a:moveTo>
                  <a:pt x="790215" y="0"/>
                </a:moveTo>
                <a:lnTo>
                  <a:pt x="2251968" y="1669228"/>
                </a:lnTo>
                <a:lnTo>
                  <a:pt x="724161" y="3263462"/>
                </a:lnTo>
                <a:cubicBezTo>
                  <a:pt x="279418" y="2872729"/>
                  <a:pt x="0" y="2299437"/>
                  <a:pt x="0" y="1660884"/>
                </a:cubicBezTo>
                <a:cubicBezTo>
                  <a:pt x="0" y="990644"/>
                  <a:pt x="307837" y="392303"/>
                  <a:pt x="790215" y="0"/>
                </a:cubicBezTo>
                <a:close/>
              </a:path>
            </a:pathLst>
          </a:cu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8209" name="椭圆 18"/>
          <p:cNvSpPr>
            <a:spLocks noChangeArrowheads="1"/>
          </p:cNvSpPr>
          <p:nvPr/>
        </p:nvSpPr>
        <p:spPr bwMode="auto">
          <a:xfrm>
            <a:off x="7486650" y="2279650"/>
            <a:ext cx="3332163" cy="3330575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27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8210" name="椭圆 19"/>
          <p:cNvSpPr>
            <a:spLocks noChangeArrowheads="1"/>
          </p:cNvSpPr>
          <p:nvPr/>
        </p:nvSpPr>
        <p:spPr bwMode="auto">
          <a:xfrm>
            <a:off x="7720013" y="2513013"/>
            <a:ext cx="2865437" cy="286385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8211" name="椭圆 20"/>
          <p:cNvSpPr>
            <a:spLocks noChangeArrowheads="1"/>
          </p:cNvSpPr>
          <p:nvPr/>
        </p:nvSpPr>
        <p:spPr bwMode="auto">
          <a:xfrm>
            <a:off x="7720013" y="2513013"/>
            <a:ext cx="2865437" cy="2863850"/>
          </a:xfrm>
          <a:prstGeom prst="ellipse">
            <a:avLst/>
          </a:prstGeom>
          <a:solidFill>
            <a:schemeClr val="tx1">
              <a:alpha val="4399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212" name="矩形 27"/>
          <p:cNvSpPr>
            <a:spLocks noChangeArrowheads="1"/>
          </p:cNvSpPr>
          <p:nvPr/>
        </p:nvSpPr>
        <p:spPr bwMode="auto">
          <a:xfrm>
            <a:off x="8021638" y="3613150"/>
            <a:ext cx="25590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</a:t>
            </a:r>
            <a:r>
              <a:rPr lang="en-US" altLang="zh-CN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1347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</a:p>
        </p:txBody>
      </p:sp>
      <p:sp>
        <p:nvSpPr>
          <p:cNvPr id="9219" name="直角三角形 106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220" name="直角三角形 107"/>
          <p:cNvSpPr>
            <a:spLocks noChangeArrowheads="1"/>
          </p:cNvSpPr>
          <p:nvPr/>
        </p:nvSpPr>
        <p:spPr bwMode="auto">
          <a:xfrm rot="16200000">
            <a:off x="1377950" y="5588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9221" name="组合 13"/>
          <p:cNvGrpSpPr>
            <a:grpSpLocks/>
          </p:cNvGrpSpPr>
          <p:nvPr/>
        </p:nvGrpSpPr>
        <p:grpSpPr bwMode="auto">
          <a:xfrm>
            <a:off x="2447925" y="2273300"/>
            <a:ext cx="7296150" cy="1209675"/>
            <a:chOff x="0" y="0"/>
            <a:chExt cx="4331070" cy="718167"/>
          </a:xfrm>
        </p:grpSpPr>
        <p:sp>
          <p:nvSpPr>
            <p:cNvPr id="9222" name="任意多边形 45"/>
            <p:cNvSpPr>
              <a:spLocks/>
            </p:cNvSpPr>
            <p:nvPr/>
          </p:nvSpPr>
          <p:spPr bwMode="auto">
            <a:xfrm>
              <a:off x="21207" y="616567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223" name="任意多边形 126"/>
            <p:cNvSpPr>
              <a:spLocks/>
            </p:cNvSpPr>
            <p:nvPr/>
          </p:nvSpPr>
          <p:spPr bwMode="auto">
            <a:xfrm>
              <a:off x="1439654" y="616567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224" name="文本框 69"/>
            <p:cNvSpPr txBox="1">
              <a:spLocks noChangeArrowheads="1"/>
            </p:cNvSpPr>
            <p:nvPr/>
          </p:nvSpPr>
          <p:spPr bwMode="auto">
            <a:xfrm>
              <a:off x="1591673" y="0"/>
              <a:ext cx="2009388" cy="602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6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项目描述</a:t>
              </a:r>
            </a:p>
          </p:txBody>
        </p:sp>
        <p:sp>
          <p:nvSpPr>
            <p:cNvPr id="9225" name="文本框 69"/>
            <p:cNvSpPr txBox="1">
              <a:spLocks noChangeArrowheads="1"/>
            </p:cNvSpPr>
            <p:nvPr/>
          </p:nvSpPr>
          <p:spPr bwMode="auto">
            <a:xfrm>
              <a:off x="0" y="146159"/>
              <a:ext cx="1329134" cy="456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4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第二节</a:t>
              </a:r>
            </a:p>
          </p:txBody>
        </p:sp>
      </p:grpSp>
      <p:sp>
        <p:nvSpPr>
          <p:cNvPr id="9226" name="矩形 47"/>
          <p:cNvSpPr>
            <a:spLocks noChangeArrowheads="1"/>
          </p:cNvSpPr>
          <p:nvPr/>
        </p:nvSpPr>
        <p:spPr bwMode="auto">
          <a:xfrm>
            <a:off x="5129213" y="3590925"/>
            <a:ext cx="1808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sp>
        <p:nvSpPr>
          <p:cNvPr id="9227" name="矩形 50"/>
          <p:cNvSpPr>
            <a:spLocks noChangeArrowheads="1"/>
          </p:cNvSpPr>
          <p:nvPr/>
        </p:nvSpPr>
        <p:spPr bwMode="auto">
          <a:xfrm>
            <a:off x="5129213" y="4122738"/>
            <a:ext cx="2038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项目宗旨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243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244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24018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2-1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</a:p>
        </p:txBody>
      </p:sp>
      <p:pic>
        <p:nvPicPr>
          <p:cNvPr id="10245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16" r="17390" b="12816"/>
          <a:stretch>
            <a:fillRect/>
          </a:stretch>
        </p:blipFill>
        <p:spPr bwMode="auto">
          <a:xfrm>
            <a:off x="7986713" y="1733550"/>
            <a:ext cx="2805112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图片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84"/>
          <a:stretch>
            <a:fillRect/>
          </a:stretch>
        </p:blipFill>
        <p:spPr bwMode="auto">
          <a:xfrm>
            <a:off x="1328738" y="1733550"/>
            <a:ext cx="2805112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图片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20" b="11020"/>
          <a:stretch>
            <a:fillRect/>
          </a:stretch>
        </p:blipFill>
        <p:spPr bwMode="auto">
          <a:xfrm>
            <a:off x="4657725" y="1733550"/>
            <a:ext cx="2805113" cy="168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8" name="文本框 10"/>
          <p:cNvSpPr txBox="1">
            <a:spLocks noChangeArrowheads="1"/>
          </p:cNvSpPr>
          <p:nvPr/>
        </p:nvSpPr>
        <p:spPr bwMode="auto">
          <a:xfrm>
            <a:off x="1230313" y="3700463"/>
            <a:ext cx="2903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solidFill>
                  <a:srgbClr val="F4BB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249" name="TextBox 35"/>
          <p:cNvSpPr txBox="1">
            <a:spLocks noChangeArrowheads="1"/>
          </p:cNvSpPr>
          <p:nvPr/>
        </p:nvSpPr>
        <p:spPr bwMode="auto">
          <a:xfrm>
            <a:off x="1230313" y="4183063"/>
            <a:ext cx="2743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10250" name="文本框 12"/>
          <p:cNvSpPr txBox="1">
            <a:spLocks noChangeArrowheads="1"/>
          </p:cNvSpPr>
          <p:nvPr/>
        </p:nvSpPr>
        <p:spPr bwMode="auto">
          <a:xfrm>
            <a:off x="4535488" y="3700463"/>
            <a:ext cx="29051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solidFill>
                  <a:srgbClr val="F4BB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251" name="TextBox 35"/>
          <p:cNvSpPr txBox="1">
            <a:spLocks noChangeArrowheads="1"/>
          </p:cNvSpPr>
          <p:nvPr/>
        </p:nvSpPr>
        <p:spPr bwMode="auto">
          <a:xfrm>
            <a:off x="4535488" y="4183063"/>
            <a:ext cx="2743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10252" name="文本框 19"/>
          <p:cNvSpPr txBox="1">
            <a:spLocks noChangeArrowheads="1"/>
          </p:cNvSpPr>
          <p:nvPr/>
        </p:nvSpPr>
        <p:spPr bwMode="auto">
          <a:xfrm>
            <a:off x="7869238" y="3700463"/>
            <a:ext cx="29035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solidFill>
                  <a:srgbClr val="F4BB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0253" name="TextBox 35"/>
          <p:cNvSpPr txBox="1">
            <a:spLocks noChangeArrowheads="1"/>
          </p:cNvSpPr>
          <p:nvPr/>
        </p:nvSpPr>
        <p:spPr bwMode="auto">
          <a:xfrm>
            <a:off x="7869238" y="4183063"/>
            <a:ext cx="27432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267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268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24018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2-2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项目宗旨</a:t>
            </a:r>
          </a:p>
        </p:txBody>
      </p:sp>
      <p:sp>
        <p:nvSpPr>
          <p:cNvPr id="11269" name="矩形 37"/>
          <p:cNvSpPr>
            <a:spLocks noChangeArrowheads="1"/>
          </p:cNvSpPr>
          <p:nvPr/>
        </p:nvSpPr>
        <p:spPr bwMode="auto">
          <a:xfrm>
            <a:off x="620713" y="1527175"/>
            <a:ext cx="10563225" cy="4248150"/>
          </a:xfrm>
          <a:prstGeom prst="rect">
            <a:avLst/>
          </a:prstGeom>
          <a:solidFill>
            <a:schemeClr val="bg1"/>
          </a:solidFill>
          <a:ln w="9525" cmpd="sng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270" name="矩形 5"/>
          <p:cNvSpPr>
            <a:spLocks noChangeArrowheads="1"/>
          </p:cNvSpPr>
          <p:nvPr/>
        </p:nvSpPr>
        <p:spPr bwMode="auto">
          <a:xfrm>
            <a:off x="620713" y="1511300"/>
            <a:ext cx="1760537" cy="136525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1271" name="矩形 43"/>
          <p:cNvSpPr>
            <a:spLocks noChangeArrowheads="1"/>
          </p:cNvSpPr>
          <p:nvPr/>
        </p:nvSpPr>
        <p:spPr bwMode="auto">
          <a:xfrm>
            <a:off x="2381250" y="1511300"/>
            <a:ext cx="1760538" cy="136525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1272" name="矩形 44"/>
          <p:cNvSpPr>
            <a:spLocks noChangeArrowheads="1"/>
          </p:cNvSpPr>
          <p:nvPr/>
        </p:nvSpPr>
        <p:spPr bwMode="auto">
          <a:xfrm>
            <a:off x="4141788" y="1511300"/>
            <a:ext cx="1760537" cy="136525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1273" name="矩形 45"/>
          <p:cNvSpPr>
            <a:spLocks noChangeArrowheads="1"/>
          </p:cNvSpPr>
          <p:nvPr/>
        </p:nvSpPr>
        <p:spPr bwMode="auto">
          <a:xfrm>
            <a:off x="5902325" y="1511300"/>
            <a:ext cx="1760538" cy="136525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1274" name="矩形 46"/>
          <p:cNvSpPr>
            <a:spLocks noChangeArrowheads="1"/>
          </p:cNvSpPr>
          <p:nvPr/>
        </p:nvSpPr>
        <p:spPr bwMode="auto">
          <a:xfrm>
            <a:off x="7662863" y="1511300"/>
            <a:ext cx="1760537" cy="136525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1275" name="矩形 47"/>
          <p:cNvSpPr>
            <a:spLocks noChangeArrowheads="1"/>
          </p:cNvSpPr>
          <p:nvPr/>
        </p:nvSpPr>
        <p:spPr bwMode="auto">
          <a:xfrm>
            <a:off x="9423400" y="1511300"/>
            <a:ext cx="1760538" cy="136525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sym typeface="微软雅黑" panose="020B0503020204020204" pitchFamily="34" charset="-122"/>
            </a:endParaRPr>
          </a:p>
        </p:txBody>
      </p:sp>
      <p:sp>
        <p:nvSpPr>
          <p:cNvPr id="11276" name="矩形 7"/>
          <p:cNvSpPr>
            <a:spLocks noChangeArrowheads="1"/>
          </p:cNvSpPr>
          <p:nvPr/>
        </p:nvSpPr>
        <p:spPr bwMode="auto">
          <a:xfrm>
            <a:off x="2054225" y="2720975"/>
            <a:ext cx="85471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美化与定制。凭借对于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的热爱与探索，我们掌握了国内一流的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制作技术，工作室作品风格多样、题材丰富、覆盖面广、富有独特的设计深度。团队中的成员在国内的各类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大赛中也屡获大奖。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品过春绿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难忘秋黄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回味春华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欣喜秋实。希望我们的活力和热情能带给您工作上的成就和收获。和秋实工作室一起，感受</a:t>
            </a:r>
            <a:r>
              <a: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带来的魅力和喜悦吧！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6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277" name="图片 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75" y="1887538"/>
            <a:ext cx="1420813" cy="166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图片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1325" y="3394075"/>
            <a:ext cx="942975" cy="270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291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292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24018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2-2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项目宗旨</a:t>
            </a:r>
          </a:p>
        </p:txBody>
      </p:sp>
      <p:grpSp>
        <p:nvGrpSpPr>
          <p:cNvPr id="12293" name="组合 7"/>
          <p:cNvGrpSpPr>
            <a:grpSpLocks noChangeAspect="1"/>
          </p:cNvGrpSpPr>
          <p:nvPr/>
        </p:nvGrpSpPr>
        <p:grpSpPr bwMode="auto">
          <a:xfrm>
            <a:off x="1931988" y="1163638"/>
            <a:ext cx="8083550" cy="4940300"/>
            <a:chOff x="0" y="0"/>
            <a:chExt cx="8084243" cy="4940370"/>
          </a:xfrm>
        </p:grpSpPr>
        <p:pic>
          <p:nvPicPr>
            <p:cNvPr id="12294" name="图片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084243" cy="4940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5" name="图片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7811" y="453200"/>
              <a:ext cx="5793201" cy="370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296" name="矩形 19"/>
          <p:cNvSpPr>
            <a:spLocks noChangeArrowheads="1"/>
          </p:cNvSpPr>
          <p:nvPr/>
        </p:nvSpPr>
        <p:spPr bwMode="auto">
          <a:xfrm>
            <a:off x="0" y="2006600"/>
            <a:ext cx="4022725" cy="649288"/>
          </a:xfrm>
          <a:prstGeom prst="rect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297" name="文本框 11"/>
          <p:cNvSpPr txBox="1">
            <a:spLocks noChangeArrowheads="1"/>
          </p:cNvSpPr>
          <p:nvPr/>
        </p:nvSpPr>
        <p:spPr bwMode="auto">
          <a:xfrm>
            <a:off x="463550" y="2155825"/>
            <a:ext cx="3386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2298" name="矩形 21"/>
          <p:cNvSpPr>
            <a:spLocks noChangeArrowheads="1"/>
          </p:cNvSpPr>
          <p:nvPr/>
        </p:nvSpPr>
        <p:spPr bwMode="auto">
          <a:xfrm>
            <a:off x="0" y="3109913"/>
            <a:ext cx="4022725" cy="649287"/>
          </a:xfrm>
          <a:prstGeom prst="rect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299" name="文本框 13"/>
          <p:cNvSpPr txBox="1">
            <a:spLocks noChangeArrowheads="1"/>
          </p:cNvSpPr>
          <p:nvPr/>
        </p:nvSpPr>
        <p:spPr bwMode="auto">
          <a:xfrm>
            <a:off x="463550" y="3259138"/>
            <a:ext cx="3386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2300" name="矩形 23"/>
          <p:cNvSpPr>
            <a:spLocks noChangeArrowheads="1"/>
          </p:cNvSpPr>
          <p:nvPr/>
        </p:nvSpPr>
        <p:spPr bwMode="auto">
          <a:xfrm>
            <a:off x="0" y="4216400"/>
            <a:ext cx="4022725" cy="649288"/>
          </a:xfrm>
          <a:prstGeom prst="rect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301" name="文本框 20"/>
          <p:cNvSpPr txBox="1">
            <a:spLocks noChangeArrowheads="1"/>
          </p:cNvSpPr>
          <p:nvPr/>
        </p:nvSpPr>
        <p:spPr bwMode="auto">
          <a:xfrm>
            <a:off x="463550" y="4364038"/>
            <a:ext cx="33861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2302" name="矩形 25"/>
          <p:cNvSpPr>
            <a:spLocks noChangeArrowheads="1"/>
          </p:cNvSpPr>
          <p:nvPr/>
        </p:nvSpPr>
        <p:spPr bwMode="auto">
          <a:xfrm>
            <a:off x="8164513" y="2006600"/>
            <a:ext cx="4024312" cy="649288"/>
          </a:xfrm>
          <a:prstGeom prst="rect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303" name="文本框 22"/>
          <p:cNvSpPr txBox="1">
            <a:spLocks noChangeArrowheads="1"/>
          </p:cNvSpPr>
          <p:nvPr/>
        </p:nvSpPr>
        <p:spPr bwMode="auto">
          <a:xfrm>
            <a:off x="8628063" y="2155825"/>
            <a:ext cx="3386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2304" name="矩形 27"/>
          <p:cNvSpPr>
            <a:spLocks noChangeArrowheads="1"/>
          </p:cNvSpPr>
          <p:nvPr/>
        </p:nvSpPr>
        <p:spPr bwMode="auto">
          <a:xfrm>
            <a:off x="8164513" y="3109913"/>
            <a:ext cx="4024312" cy="649287"/>
          </a:xfrm>
          <a:prstGeom prst="rect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305" name="文本框 24"/>
          <p:cNvSpPr txBox="1">
            <a:spLocks noChangeArrowheads="1"/>
          </p:cNvSpPr>
          <p:nvPr/>
        </p:nvSpPr>
        <p:spPr bwMode="auto">
          <a:xfrm>
            <a:off x="8628063" y="3259138"/>
            <a:ext cx="33861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2306" name="矩形 29"/>
          <p:cNvSpPr>
            <a:spLocks noChangeArrowheads="1"/>
          </p:cNvSpPr>
          <p:nvPr/>
        </p:nvSpPr>
        <p:spPr bwMode="auto">
          <a:xfrm>
            <a:off x="8164513" y="4216400"/>
            <a:ext cx="4024312" cy="649288"/>
          </a:xfrm>
          <a:prstGeom prst="rect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307" name="文本框 26"/>
          <p:cNvSpPr txBox="1">
            <a:spLocks noChangeArrowheads="1"/>
          </p:cNvSpPr>
          <p:nvPr/>
        </p:nvSpPr>
        <p:spPr bwMode="auto">
          <a:xfrm>
            <a:off x="8628063" y="4364038"/>
            <a:ext cx="33861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1347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</a:p>
        </p:txBody>
      </p:sp>
      <p:sp>
        <p:nvSpPr>
          <p:cNvPr id="13315" name="直角三角形 106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316" name="直角三角形 107"/>
          <p:cNvSpPr>
            <a:spLocks noChangeArrowheads="1"/>
          </p:cNvSpPr>
          <p:nvPr/>
        </p:nvSpPr>
        <p:spPr bwMode="auto">
          <a:xfrm rot="16200000">
            <a:off x="1377950" y="5588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3317" name="组合 13"/>
          <p:cNvGrpSpPr>
            <a:grpSpLocks/>
          </p:cNvGrpSpPr>
          <p:nvPr/>
        </p:nvGrpSpPr>
        <p:grpSpPr bwMode="auto">
          <a:xfrm>
            <a:off x="2447925" y="2019300"/>
            <a:ext cx="7296150" cy="1209675"/>
            <a:chOff x="0" y="0"/>
            <a:chExt cx="4331070" cy="718167"/>
          </a:xfrm>
        </p:grpSpPr>
        <p:sp>
          <p:nvSpPr>
            <p:cNvPr id="13318" name="任意多边形 45"/>
            <p:cNvSpPr>
              <a:spLocks/>
            </p:cNvSpPr>
            <p:nvPr/>
          </p:nvSpPr>
          <p:spPr bwMode="auto">
            <a:xfrm>
              <a:off x="21207" y="616567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3319" name="任意多边形 126"/>
            <p:cNvSpPr>
              <a:spLocks/>
            </p:cNvSpPr>
            <p:nvPr/>
          </p:nvSpPr>
          <p:spPr bwMode="auto">
            <a:xfrm>
              <a:off x="1439654" y="616567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3320" name="文本框 69"/>
            <p:cNvSpPr txBox="1">
              <a:spLocks noChangeArrowheads="1"/>
            </p:cNvSpPr>
            <p:nvPr/>
          </p:nvSpPr>
          <p:spPr bwMode="auto">
            <a:xfrm>
              <a:off x="1591673" y="0"/>
              <a:ext cx="2009388" cy="602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6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行业分析</a:t>
              </a:r>
            </a:p>
          </p:txBody>
        </p:sp>
        <p:sp>
          <p:nvSpPr>
            <p:cNvPr id="13321" name="文本框 69"/>
            <p:cNvSpPr txBox="1">
              <a:spLocks noChangeArrowheads="1"/>
            </p:cNvSpPr>
            <p:nvPr/>
          </p:nvSpPr>
          <p:spPr bwMode="auto">
            <a:xfrm>
              <a:off x="0" y="146159"/>
              <a:ext cx="1329134" cy="456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4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第三节</a:t>
              </a:r>
            </a:p>
          </p:txBody>
        </p:sp>
      </p:grpSp>
      <p:sp>
        <p:nvSpPr>
          <p:cNvPr id="13322" name="矩形 47"/>
          <p:cNvSpPr>
            <a:spLocks noChangeArrowheads="1"/>
          </p:cNvSpPr>
          <p:nvPr/>
        </p:nvSpPr>
        <p:spPr bwMode="auto">
          <a:xfrm>
            <a:off x="5129213" y="3336925"/>
            <a:ext cx="1808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市场介绍</a:t>
            </a:r>
          </a:p>
        </p:txBody>
      </p:sp>
      <p:sp>
        <p:nvSpPr>
          <p:cNvPr id="13323" name="矩形 50"/>
          <p:cNvSpPr>
            <a:spLocks noChangeArrowheads="1"/>
          </p:cNvSpPr>
          <p:nvPr/>
        </p:nvSpPr>
        <p:spPr bwMode="auto">
          <a:xfrm>
            <a:off x="5129213" y="3868738"/>
            <a:ext cx="3100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分析顾客购买原则</a:t>
            </a:r>
          </a:p>
        </p:txBody>
      </p:sp>
      <p:sp>
        <p:nvSpPr>
          <p:cNvPr id="13324" name="矩形 47"/>
          <p:cNvSpPr>
            <a:spLocks noChangeArrowheads="1"/>
          </p:cNvSpPr>
          <p:nvPr/>
        </p:nvSpPr>
        <p:spPr bwMode="auto">
          <a:xfrm>
            <a:off x="5129213" y="4400550"/>
            <a:ext cx="1808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目标市场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339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24018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3-1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市场介绍</a:t>
            </a:r>
          </a:p>
        </p:txBody>
      </p:sp>
      <p:sp>
        <p:nvSpPr>
          <p:cNvPr id="14340" name="矩形 21"/>
          <p:cNvSpPr>
            <a:spLocks noChangeArrowheads="1"/>
          </p:cNvSpPr>
          <p:nvPr/>
        </p:nvSpPr>
        <p:spPr bwMode="auto">
          <a:xfrm>
            <a:off x="0" y="4059238"/>
            <a:ext cx="12192000" cy="2798762"/>
          </a:xfrm>
          <a:prstGeom prst="rect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/>
          </a:p>
        </p:txBody>
      </p:sp>
      <p:grpSp>
        <p:nvGrpSpPr>
          <p:cNvPr id="14341" name="组合 8"/>
          <p:cNvGrpSpPr>
            <a:grpSpLocks noChangeAspect="1"/>
          </p:cNvGrpSpPr>
          <p:nvPr/>
        </p:nvGrpSpPr>
        <p:grpSpPr bwMode="auto">
          <a:xfrm>
            <a:off x="180975" y="5064125"/>
            <a:ext cx="1190625" cy="1312863"/>
            <a:chOff x="0" y="0"/>
            <a:chExt cx="1189962" cy="1312753"/>
          </a:xfrm>
        </p:grpSpPr>
        <p:pic>
          <p:nvPicPr>
            <p:cNvPr id="14342" name="图片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97" t="8932" r="14413" b="12666"/>
            <a:stretch>
              <a:fillRect/>
            </a:stretch>
          </p:blipFill>
          <p:spPr bwMode="auto">
            <a:xfrm>
              <a:off x="0" y="0"/>
              <a:ext cx="1189962" cy="131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3" name="图片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369" y="321913"/>
              <a:ext cx="682571" cy="682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344" name="组合 11"/>
          <p:cNvGrpSpPr>
            <a:grpSpLocks noChangeAspect="1"/>
          </p:cNvGrpSpPr>
          <p:nvPr/>
        </p:nvGrpSpPr>
        <p:grpSpPr bwMode="auto">
          <a:xfrm>
            <a:off x="4379913" y="5070475"/>
            <a:ext cx="1190625" cy="1312863"/>
            <a:chOff x="0" y="0"/>
            <a:chExt cx="1189962" cy="1312753"/>
          </a:xfrm>
        </p:grpSpPr>
        <p:pic>
          <p:nvPicPr>
            <p:cNvPr id="14345" name="图片 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97" t="8932" r="14413" b="12666"/>
            <a:stretch>
              <a:fillRect/>
            </a:stretch>
          </p:blipFill>
          <p:spPr bwMode="auto">
            <a:xfrm>
              <a:off x="0" y="0"/>
              <a:ext cx="1189962" cy="131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6" name="图片 1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498" y="373934"/>
              <a:ext cx="605758" cy="6057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347" name="组合 19"/>
          <p:cNvGrpSpPr>
            <a:grpSpLocks noChangeAspect="1"/>
          </p:cNvGrpSpPr>
          <p:nvPr/>
        </p:nvGrpSpPr>
        <p:grpSpPr bwMode="auto">
          <a:xfrm>
            <a:off x="8370888" y="5064125"/>
            <a:ext cx="1190625" cy="1312863"/>
            <a:chOff x="0" y="0"/>
            <a:chExt cx="1189962" cy="1312753"/>
          </a:xfrm>
        </p:grpSpPr>
        <p:pic>
          <p:nvPicPr>
            <p:cNvPr id="14348" name="图片 20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97" t="8932" r="14413" b="12666"/>
            <a:stretch>
              <a:fillRect/>
            </a:stretch>
          </p:blipFill>
          <p:spPr bwMode="auto">
            <a:xfrm>
              <a:off x="0" y="0"/>
              <a:ext cx="1189962" cy="1312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9" name="图片 21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637" y="360442"/>
              <a:ext cx="656591" cy="6565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50" name="矩形 7"/>
          <p:cNvSpPr>
            <a:spLocks noChangeArrowheads="1"/>
          </p:cNvSpPr>
          <p:nvPr/>
        </p:nvSpPr>
        <p:spPr bwMode="auto">
          <a:xfrm>
            <a:off x="1470025" y="5454650"/>
            <a:ext cx="2489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14351" name="矩形 7"/>
          <p:cNvSpPr>
            <a:spLocks noChangeArrowheads="1"/>
          </p:cNvSpPr>
          <p:nvPr/>
        </p:nvSpPr>
        <p:spPr bwMode="auto">
          <a:xfrm>
            <a:off x="5657850" y="5454650"/>
            <a:ext cx="2489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美化与定制。。</a:t>
            </a:r>
          </a:p>
        </p:txBody>
      </p:sp>
      <p:sp>
        <p:nvSpPr>
          <p:cNvPr id="14352" name="矩形 7"/>
          <p:cNvSpPr>
            <a:spLocks noChangeArrowheads="1"/>
          </p:cNvSpPr>
          <p:nvPr/>
        </p:nvSpPr>
        <p:spPr bwMode="auto">
          <a:xfrm>
            <a:off x="9561513" y="5384800"/>
            <a:ext cx="2487612" cy="1201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美化与定制。。</a:t>
            </a:r>
          </a:p>
        </p:txBody>
      </p:sp>
      <p:pic>
        <p:nvPicPr>
          <p:cNvPr id="14353" name="图片 2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488" y="1398588"/>
            <a:ext cx="644525" cy="307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4" name="图片 2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593850"/>
            <a:ext cx="1111250" cy="300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5" name="图片 2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700213"/>
            <a:ext cx="1174750" cy="327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6" name="图片 2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1474788"/>
            <a:ext cx="765175" cy="292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7" name="矩形 7"/>
          <p:cNvSpPr>
            <a:spLocks noChangeArrowheads="1"/>
          </p:cNvSpPr>
          <p:nvPr/>
        </p:nvSpPr>
        <p:spPr bwMode="auto">
          <a:xfrm>
            <a:off x="6667500" y="1177925"/>
            <a:ext cx="4559300" cy="1954213"/>
          </a:xfrm>
          <a:prstGeom prst="rect">
            <a:avLst/>
          </a:prstGeom>
          <a:noFill/>
          <a:ln w="9525" cmpd="sng">
            <a:solidFill>
              <a:srgbClr val="FCFCF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1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美化与定制。凭借对于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的热爱与探索，我们掌握了国内一流的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制作技术，工作室作品风格多样、题材丰富、覆盖面广、富有独特的设计深度。团队中的成员在国内的各类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大赛中也屡获大奖。</a:t>
            </a:r>
            <a:endParaRPr lang="en-US" altLang="zh-CN" sz="11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1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品过春绿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难忘秋黄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回味春华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欣喜秋实。希望我们的活力和热情能带给您工作上的成就和收获。和秋实工作室一起，感受</a:t>
            </a:r>
            <a:r>
              <a:rPr lang="en-US" altLang="zh-CN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1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带来的魅力和喜悦吧！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3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364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3481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3-2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分析顾客购买原则</a:t>
            </a:r>
          </a:p>
        </p:txBody>
      </p:sp>
      <p:grpSp>
        <p:nvGrpSpPr>
          <p:cNvPr id="15365" name="组合 7"/>
          <p:cNvGrpSpPr>
            <a:grpSpLocks noChangeAspect="1"/>
          </p:cNvGrpSpPr>
          <p:nvPr/>
        </p:nvGrpSpPr>
        <p:grpSpPr bwMode="auto">
          <a:xfrm>
            <a:off x="1096963" y="1214438"/>
            <a:ext cx="5637212" cy="4608512"/>
            <a:chOff x="0" y="0"/>
            <a:chExt cx="5637410" cy="4608443"/>
          </a:xfrm>
        </p:grpSpPr>
        <p:pic>
          <p:nvPicPr>
            <p:cNvPr id="15366" name="图片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72" r="13387" b="1358"/>
            <a:stretch>
              <a:fillRect/>
            </a:stretch>
          </p:blipFill>
          <p:spPr bwMode="auto">
            <a:xfrm>
              <a:off x="0" y="0"/>
              <a:ext cx="5637410" cy="4608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67" name="图片 9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944"/>
            <a:stretch>
              <a:fillRect/>
            </a:stretch>
          </p:blipFill>
          <p:spPr bwMode="auto">
            <a:xfrm>
              <a:off x="255318" y="347472"/>
              <a:ext cx="5159317" cy="30175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68" name="椭圆 9"/>
          <p:cNvSpPr>
            <a:spLocks noChangeArrowheads="1"/>
          </p:cNvSpPr>
          <p:nvPr/>
        </p:nvSpPr>
        <p:spPr bwMode="auto">
          <a:xfrm>
            <a:off x="1489075" y="3771900"/>
            <a:ext cx="403225" cy="401638"/>
          </a:xfrm>
          <a:prstGeom prst="ellipse">
            <a:avLst/>
          </a:prstGeom>
          <a:solidFill>
            <a:srgbClr val="EE493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5369" name="组合 11"/>
          <p:cNvGrpSpPr>
            <a:grpSpLocks/>
          </p:cNvGrpSpPr>
          <p:nvPr/>
        </p:nvGrpSpPr>
        <p:grpSpPr bwMode="auto">
          <a:xfrm>
            <a:off x="1654175" y="4276725"/>
            <a:ext cx="862013" cy="862013"/>
            <a:chOff x="0" y="0"/>
            <a:chExt cx="862907" cy="862907"/>
          </a:xfrm>
        </p:grpSpPr>
        <p:sp>
          <p:nvSpPr>
            <p:cNvPr id="15370" name="椭圆 11"/>
            <p:cNvSpPr>
              <a:spLocks noChangeArrowheads="1"/>
            </p:cNvSpPr>
            <p:nvPr/>
          </p:nvSpPr>
          <p:spPr bwMode="auto">
            <a:xfrm>
              <a:off x="0" y="0"/>
              <a:ext cx="862907" cy="862907"/>
            </a:xfrm>
            <a:prstGeom prst="ellipse">
              <a:avLst/>
            </a:pr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5371" name="图片 1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721" y="112533"/>
              <a:ext cx="586348" cy="586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72" name="组合 19"/>
          <p:cNvGrpSpPr>
            <a:grpSpLocks/>
          </p:cNvGrpSpPr>
          <p:nvPr/>
        </p:nvGrpSpPr>
        <p:grpSpPr bwMode="auto">
          <a:xfrm>
            <a:off x="1892300" y="3381375"/>
            <a:ext cx="504825" cy="504825"/>
            <a:chOff x="0" y="0"/>
            <a:chExt cx="505322" cy="505322"/>
          </a:xfrm>
        </p:grpSpPr>
        <p:sp>
          <p:nvSpPr>
            <p:cNvPr id="15373" name="椭圆 14"/>
            <p:cNvSpPr>
              <a:spLocks noChangeArrowheads="1"/>
            </p:cNvSpPr>
            <p:nvPr/>
          </p:nvSpPr>
          <p:spPr bwMode="auto">
            <a:xfrm>
              <a:off x="0" y="0"/>
              <a:ext cx="505322" cy="505322"/>
            </a:xfrm>
            <a:prstGeom prst="ellipse">
              <a:avLst/>
            </a:prstGeom>
            <a:solidFill>
              <a:srgbClr val="3CBD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15374" name="图片 2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59" y="55045"/>
              <a:ext cx="402404" cy="403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75" name="组合 22"/>
          <p:cNvGrpSpPr>
            <a:grpSpLocks noChangeAspect="1"/>
          </p:cNvGrpSpPr>
          <p:nvPr/>
        </p:nvGrpSpPr>
        <p:grpSpPr bwMode="auto">
          <a:xfrm>
            <a:off x="5391150" y="3484563"/>
            <a:ext cx="1508125" cy="2189162"/>
            <a:chOff x="0" y="0"/>
            <a:chExt cx="1508662" cy="2188651"/>
          </a:xfrm>
        </p:grpSpPr>
        <p:pic>
          <p:nvPicPr>
            <p:cNvPr id="15376" name="图片 2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08662" cy="21886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7" name="图片 2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12" r="24432"/>
            <a:stretch>
              <a:fillRect/>
            </a:stretch>
          </p:blipFill>
          <p:spPr bwMode="auto">
            <a:xfrm>
              <a:off x="123750" y="235730"/>
              <a:ext cx="1270735" cy="17455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78" name="组合 25"/>
          <p:cNvGrpSpPr>
            <a:grpSpLocks noChangeAspect="1"/>
          </p:cNvGrpSpPr>
          <p:nvPr/>
        </p:nvGrpSpPr>
        <p:grpSpPr bwMode="auto">
          <a:xfrm>
            <a:off x="6575425" y="4845050"/>
            <a:ext cx="649288" cy="944563"/>
            <a:chOff x="0" y="0"/>
            <a:chExt cx="1508662" cy="2188652"/>
          </a:xfrm>
        </p:grpSpPr>
        <p:pic>
          <p:nvPicPr>
            <p:cNvPr id="15379" name="图片 26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508662" cy="2188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80" name="图片 27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873" y="235731"/>
              <a:ext cx="1274613" cy="1722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381" name="矩形 22"/>
          <p:cNvSpPr>
            <a:spLocks noChangeArrowheads="1"/>
          </p:cNvSpPr>
          <p:nvPr/>
        </p:nvSpPr>
        <p:spPr bwMode="auto">
          <a:xfrm>
            <a:off x="8169275" y="1558925"/>
            <a:ext cx="4022725" cy="649288"/>
          </a:xfrm>
          <a:prstGeom prst="rect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444446"/>
              </a:solidFill>
            </a:endParaRPr>
          </a:p>
        </p:txBody>
      </p:sp>
      <p:sp>
        <p:nvSpPr>
          <p:cNvPr id="15382" name="文本框 29"/>
          <p:cNvSpPr txBox="1">
            <a:spLocks noChangeArrowheads="1"/>
          </p:cNvSpPr>
          <p:nvPr/>
        </p:nvSpPr>
        <p:spPr bwMode="auto">
          <a:xfrm>
            <a:off x="8805863" y="1698625"/>
            <a:ext cx="3386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5383" name="矩形 24"/>
          <p:cNvSpPr>
            <a:spLocks noChangeArrowheads="1"/>
          </p:cNvSpPr>
          <p:nvPr/>
        </p:nvSpPr>
        <p:spPr bwMode="auto">
          <a:xfrm>
            <a:off x="8631238" y="2644775"/>
            <a:ext cx="3560762" cy="649288"/>
          </a:xfrm>
          <a:prstGeom prst="rect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444446"/>
              </a:solidFill>
            </a:endParaRPr>
          </a:p>
        </p:txBody>
      </p:sp>
      <p:sp>
        <p:nvSpPr>
          <p:cNvPr id="15384" name="文本框 31"/>
          <p:cNvSpPr txBox="1">
            <a:spLocks noChangeArrowheads="1"/>
          </p:cNvSpPr>
          <p:nvPr/>
        </p:nvSpPr>
        <p:spPr bwMode="auto">
          <a:xfrm>
            <a:off x="8805863" y="2784475"/>
            <a:ext cx="33861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单击此处添加您要的文字标题</a:t>
            </a:r>
          </a:p>
        </p:txBody>
      </p:sp>
      <p:sp>
        <p:nvSpPr>
          <p:cNvPr id="15385" name="矩形 26"/>
          <p:cNvSpPr>
            <a:spLocks noChangeArrowheads="1"/>
          </p:cNvSpPr>
          <p:nvPr/>
        </p:nvSpPr>
        <p:spPr bwMode="auto">
          <a:xfrm>
            <a:off x="9231313" y="3719513"/>
            <a:ext cx="2960687" cy="649287"/>
          </a:xfrm>
          <a:prstGeom prst="rect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386" name="文本框 33"/>
          <p:cNvSpPr txBox="1">
            <a:spLocks noChangeArrowheads="1"/>
          </p:cNvSpPr>
          <p:nvPr/>
        </p:nvSpPr>
        <p:spPr bwMode="auto">
          <a:xfrm>
            <a:off x="9231313" y="3859213"/>
            <a:ext cx="2870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单击此处添加您要的标题</a:t>
            </a:r>
          </a:p>
        </p:txBody>
      </p:sp>
      <p:sp>
        <p:nvSpPr>
          <p:cNvPr id="15387" name="矩形 28"/>
          <p:cNvSpPr>
            <a:spLocks noChangeArrowheads="1"/>
          </p:cNvSpPr>
          <p:nvPr/>
        </p:nvSpPr>
        <p:spPr bwMode="auto">
          <a:xfrm>
            <a:off x="9839325" y="4791075"/>
            <a:ext cx="2357438" cy="649288"/>
          </a:xfrm>
          <a:prstGeom prst="rect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388" name="文本框 35"/>
          <p:cNvSpPr txBox="1">
            <a:spLocks noChangeArrowheads="1"/>
          </p:cNvSpPr>
          <p:nvPr/>
        </p:nvSpPr>
        <p:spPr bwMode="auto">
          <a:xfrm>
            <a:off x="9921875" y="4930775"/>
            <a:ext cx="28717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87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88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3481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3-3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目标市场</a:t>
            </a:r>
          </a:p>
        </p:txBody>
      </p:sp>
      <p:pic>
        <p:nvPicPr>
          <p:cNvPr id="16389" name="Group 16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138" y="1139825"/>
            <a:ext cx="4254500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90" name="Group 117"/>
          <p:cNvGrpSpPr>
            <a:grpSpLocks/>
          </p:cNvGrpSpPr>
          <p:nvPr/>
        </p:nvGrpSpPr>
        <p:grpSpPr bwMode="auto">
          <a:xfrm>
            <a:off x="3611563" y="2001838"/>
            <a:ext cx="609600" cy="609600"/>
            <a:chOff x="0" y="0"/>
            <a:chExt cx="384" cy="384"/>
          </a:xfrm>
        </p:grpSpPr>
        <p:sp>
          <p:nvSpPr>
            <p:cNvPr id="16391" name="Oval 113"/>
            <p:cNvSpPr>
              <a:spLocks noChangeArrowheads="1"/>
            </p:cNvSpPr>
            <p:nvPr/>
          </p:nvSpPr>
          <p:spPr bwMode="auto">
            <a:xfrm>
              <a:off x="60" y="60"/>
              <a:ext cx="264" cy="264"/>
            </a:xfrm>
            <a:prstGeom prst="ellipse">
              <a:avLst/>
            </a:prstGeom>
            <a:noFill/>
            <a:ln w="9525" cmpd="sng">
              <a:solidFill>
                <a:srgbClr val="F4BB3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392" name="Oval 115"/>
            <p:cNvGrpSpPr>
              <a:grpSpLocks/>
            </p:cNvGrpSpPr>
            <p:nvPr/>
          </p:nvGrpSpPr>
          <p:grpSpPr bwMode="auto">
            <a:xfrm>
              <a:off x="125" y="125"/>
              <a:ext cx="134" cy="131"/>
              <a:chOff x="0" y="0"/>
              <a:chExt cx="213360" cy="207264"/>
            </a:xfrm>
          </p:grpSpPr>
          <p:pic>
            <p:nvPicPr>
              <p:cNvPr id="16393" name="Oval 115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13360" cy="207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394" name="Text Box 10"/>
              <p:cNvSpPr txBox="1">
                <a:spLocks noChangeArrowheads="1"/>
              </p:cNvSpPr>
              <p:nvPr/>
            </p:nvSpPr>
            <p:spPr bwMode="auto">
              <a:xfrm>
                <a:off x="43501" y="43120"/>
                <a:ext cx="125724" cy="125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26262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395" name="Oval 116"/>
            <p:cNvSpPr>
              <a:spLocks noChangeArrowheads="1"/>
            </p:cNvSpPr>
            <p:nvPr/>
          </p:nvSpPr>
          <p:spPr bwMode="auto">
            <a:xfrm>
              <a:off x="0" y="0"/>
              <a:ext cx="384" cy="384"/>
            </a:xfrm>
            <a:prstGeom prst="ellipse">
              <a:avLst/>
            </a:prstGeom>
            <a:noFill/>
            <a:ln w="9525" cmpd="sng">
              <a:solidFill>
                <a:srgbClr val="F4BB3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396" name="Group 135"/>
          <p:cNvGrpSpPr>
            <a:grpSpLocks/>
          </p:cNvGrpSpPr>
          <p:nvPr/>
        </p:nvGrpSpPr>
        <p:grpSpPr bwMode="auto">
          <a:xfrm>
            <a:off x="7439025" y="2443163"/>
            <a:ext cx="609600" cy="609600"/>
            <a:chOff x="0" y="0"/>
            <a:chExt cx="384" cy="384"/>
          </a:xfrm>
        </p:grpSpPr>
        <p:sp>
          <p:nvSpPr>
            <p:cNvPr id="16397" name="Oval 136"/>
            <p:cNvSpPr>
              <a:spLocks noChangeArrowheads="1"/>
            </p:cNvSpPr>
            <p:nvPr/>
          </p:nvSpPr>
          <p:spPr bwMode="auto">
            <a:xfrm>
              <a:off x="60" y="60"/>
              <a:ext cx="264" cy="264"/>
            </a:xfrm>
            <a:prstGeom prst="ellipse">
              <a:avLst/>
            </a:prstGeom>
            <a:noFill/>
            <a:ln w="9525" cmpd="sng">
              <a:solidFill>
                <a:srgbClr val="C49B3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398" name="Oval 137"/>
            <p:cNvGrpSpPr>
              <a:grpSpLocks/>
            </p:cNvGrpSpPr>
            <p:nvPr/>
          </p:nvGrpSpPr>
          <p:grpSpPr bwMode="auto">
            <a:xfrm>
              <a:off x="126" y="128"/>
              <a:ext cx="131" cy="131"/>
              <a:chOff x="0" y="0"/>
              <a:chExt cx="207264" cy="207264"/>
            </a:xfrm>
          </p:grpSpPr>
          <p:pic>
            <p:nvPicPr>
              <p:cNvPr id="16399" name="Oval 137"/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07264" cy="207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400" name="Text Box 16"/>
              <p:cNvSpPr txBox="1">
                <a:spLocks noChangeArrowheads="1"/>
              </p:cNvSpPr>
              <p:nvPr/>
            </p:nvSpPr>
            <p:spPr bwMode="auto">
              <a:xfrm>
                <a:off x="42675" y="39437"/>
                <a:ext cx="125724" cy="125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26262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401" name="Oval 138"/>
            <p:cNvSpPr>
              <a:spLocks noChangeArrowheads="1"/>
            </p:cNvSpPr>
            <p:nvPr/>
          </p:nvSpPr>
          <p:spPr bwMode="auto">
            <a:xfrm>
              <a:off x="0" y="0"/>
              <a:ext cx="384" cy="384"/>
            </a:xfrm>
            <a:prstGeom prst="ellipse">
              <a:avLst/>
            </a:prstGeom>
            <a:noFill/>
            <a:ln w="9525" cmpd="sng">
              <a:solidFill>
                <a:srgbClr val="C49B3D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402" name="Group 139"/>
          <p:cNvGrpSpPr>
            <a:grpSpLocks/>
          </p:cNvGrpSpPr>
          <p:nvPr/>
        </p:nvGrpSpPr>
        <p:grpSpPr bwMode="auto">
          <a:xfrm>
            <a:off x="6370638" y="3890963"/>
            <a:ext cx="609600" cy="609600"/>
            <a:chOff x="0" y="0"/>
            <a:chExt cx="384" cy="384"/>
          </a:xfrm>
        </p:grpSpPr>
        <p:sp>
          <p:nvSpPr>
            <p:cNvPr id="16403" name="Oval 140"/>
            <p:cNvSpPr>
              <a:spLocks noChangeArrowheads="1"/>
            </p:cNvSpPr>
            <p:nvPr/>
          </p:nvSpPr>
          <p:spPr bwMode="auto">
            <a:xfrm>
              <a:off x="60" y="60"/>
              <a:ext cx="264" cy="264"/>
            </a:xfrm>
            <a:prstGeom prst="ellipse">
              <a:avLst/>
            </a:prstGeom>
            <a:noFill/>
            <a:ln w="9525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6404" name="Oval 141"/>
            <p:cNvGrpSpPr>
              <a:grpSpLocks/>
            </p:cNvGrpSpPr>
            <p:nvPr/>
          </p:nvGrpSpPr>
          <p:grpSpPr bwMode="auto">
            <a:xfrm>
              <a:off x="127" y="126"/>
              <a:ext cx="131" cy="131"/>
              <a:chOff x="0" y="0"/>
              <a:chExt cx="207264" cy="207264"/>
            </a:xfrm>
          </p:grpSpPr>
          <p:pic>
            <p:nvPicPr>
              <p:cNvPr id="16405" name="Oval 141"/>
              <p:cNvPicPr>
                <a:picLocks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07264" cy="2072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406" name="Text Box 22"/>
              <p:cNvSpPr txBox="1">
                <a:spLocks noChangeArrowheads="1"/>
              </p:cNvSpPr>
              <p:nvPr/>
            </p:nvSpPr>
            <p:spPr bwMode="auto">
              <a:xfrm>
                <a:off x="41088" y="42485"/>
                <a:ext cx="125724" cy="1257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262626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407" name="Oval 142"/>
            <p:cNvSpPr>
              <a:spLocks noChangeArrowheads="1"/>
            </p:cNvSpPr>
            <p:nvPr/>
          </p:nvSpPr>
          <p:spPr bwMode="auto">
            <a:xfrm>
              <a:off x="0" y="0"/>
              <a:ext cx="384" cy="384"/>
            </a:xfrm>
            <a:prstGeom prst="ellipse">
              <a:avLst/>
            </a:prstGeom>
            <a:noFill/>
            <a:ln w="9525" cmpd="sng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zh-CN" altLang="zh-CN" sz="1800">
                <a:solidFill>
                  <a:srgbClr val="26262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6408" name="图片 3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5888" y="1606550"/>
            <a:ext cx="2011362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9" name="图片 3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675" y="4178300"/>
            <a:ext cx="1530350" cy="16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410" name="组合 37"/>
          <p:cNvGrpSpPr>
            <a:grpSpLocks/>
          </p:cNvGrpSpPr>
          <p:nvPr/>
        </p:nvGrpSpPr>
        <p:grpSpPr bwMode="auto">
          <a:xfrm>
            <a:off x="1006475" y="3133725"/>
            <a:ext cx="2605088" cy="1352550"/>
            <a:chOff x="0" y="0"/>
            <a:chExt cx="1958232" cy="1016244"/>
          </a:xfrm>
        </p:grpSpPr>
        <p:sp>
          <p:nvSpPr>
            <p:cNvPr id="16411" name="TextBox 25"/>
            <p:cNvSpPr txBox="1">
              <a:spLocks noChangeArrowheads="1"/>
            </p:cNvSpPr>
            <p:nvPr/>
          </p:nvSpPr>
          <p:spPr bwMode="auto">
            <a:xfrm>
              <a:off x="0" y="0"/>
              <a:ext cx="1295962" cy="300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312863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12863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12863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12863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12863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12863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12863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12863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12863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16412" name="矩形 1"/>
            <p:cNvSpPr>
              <a:spLocks noChangeArrowheads="1"/>
            </p:cNvSpPr>
            <p:nvPr/>
          </p:nvSpPr>
          <p:spPr bwMode="auto">
            <a:xfrm>
              <a:off x="0" y="391405"/>
              <a:ext cx="1958232" cy="624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cxnSp>
        <p:nvCxnSpPr>
          <p:cNvPr id="16413" name="直接连接符 34"/>
          <p:cNvCxnSpPr>
            <a:cxnSpLocks noChangeShapeType="1"/>
          </p:cNvCxnSpPr>
          <p:nvPr/>
        </p:nvCxnSpPr>
        <p:spPr bwMode="auto">
          <a:xfrm>
            <a:off x="1104900" y="3579813"/>
            <a:ext cx="2366963" cy="0"/>
          </a:xfrm>
          <a:prstGeom prst="line">
            <a:avLst/>
          </a:prstGeom>
          <a:noFill/>
          <a:ln w="3175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414" name="组合 41"/>
          <p:cNvGrpSpPr>
            <a:grpSpLocks/>
          </p:cNvGrpSpPr>
          <p:nvPr/>
        </p:nvGrpSpPr>
        <p:grpSpPr bwMode="auto">
          <a:xfrm>
            <a:off x="8672513" y="3702050"/>
            <a:ext cx="2603500" cy="1350963"/>
            <a:chOff x="0" y="0"/>
            <a:chExt cx="1958232" cy="1016244"/>
          </a:xfrm>
        </p:grpSpPr>
        <p:sp>
          <p:nvSpPr>
            <p:cNvPr id="16415" name="TextBox 25"/>
            <p:cNvSpPr txBox="1">
              <a:spLocks noChangeArrowheads="1"/>
            </p:cNvSpPr>
            <p:nvPr/>
          </p:nvSpPr>
          <p:spPr bwMode="auto">
            <a:xfrm>
              <a:off x="0" y="0"/>
              <a:ext cx="1295962" cy="300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312863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12863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12863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12863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12863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12863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12863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12863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12863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16416" name="矩形 1"/>
            <p:cNvSpPr>
              <a:spLocks noChangeArrowheads="1"/>
            </p:cNvSpPr>
            <p:nvPr/>
          </p:nvSpPr>
          <p:spPr bwMode="auto">
            <a:xfrm>
              <a:off x="0" y="391405"/>
              <a:ext cx="1958232" cy="624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cxnSp>
        <p:nvCxnSpPr>
          <p:cNvPr id="16417" name="直接连接符 38"/>
          <p:cNvCxnSpPr>
            <a:cxnSpLocks noChangeShapeType="1"/>
          </p:cNvCxnSpPr>
          <p:nvPr/>
        </p:nvCxnSpPr>
        <p:spPr bwMode="auto">
          <a:xfrm>
            <a:off x="8769350" y="4146550"/>
            <a:ext cx="2366963" cy="0"/>
          </a:xfrm>
          <a:prstGeom prst="line">
            <a:avLst/>
          </a:prstGeom>
          <a:noFill/>
          <a:ln w="3175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418" name="组合 45"/>
          <p:cNvGrpSpPr>
            <a:grpSpLocks/>
          </p:cNvGrpSpPr>
          <p:nvPr/>
        </p:nvGrpSpPr>
        <p:grpSpPr bwMode="auto">
          <a:xfrm>
            <a:off x="1006475" y="4470400"/>
            <a:ext cx="2605088" cy="1352550"/>
            <a:chOff x="0" y="0"/>
            <a:chExt cx="1958232" cy="1016244"/>
          </a:xfrm>
        </p:grpSpPr>
        <p:sp>
          <p:nvSpPr>
            <p:cNvPr id="16419" name="TextBox 25"/>
            <p:cNvSpPr txBox="1">
              <a:spLocks noChangeArrowheads="1"/>
            </p:cNvSpPr>
            <p:nvPr/>
          </p:nvSpPr>
          <p:spPr bwMode="auto">
            <a:xfrm>
              <a:off x="0" y="0"/>
              <a:ext cx="1295962" cy="3008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1312863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312863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312863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312863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312863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312863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312863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312863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312863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2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16420" name="矩形 1"/>
            <p:cNvSpPr>
              <a:spLocks noChangeArrowheads="1"/>
            </p:cNvSpPr>
            <p:nvPr/>
          </p:nvSpPr>
          <p:spPr bwMode="auto">
            <a:xfrm>
              <a:off x="0" y="391405"/>
              <a:ext cx="1958232" cy="624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cxnSp>
        <p:nvCxnSpPr>
          <p:cNvPr id="16421" name="直接连接符 42"/>
          <p:cNvCxnSpPr>
            <a:cxnSpLocks noChangeShapeType="1"/>
          </p:cNvCxnSpPr>
          <p:nvPr/>
        </p:nvCxnSpPr>
        <p:spPr bwMode="auto">
          <a:xfrm>
            <a:off x="1104900" y="4914900"/>
            <a:ext cx="2366963" cy="0"/>
          </a:xfrm>
          <a:prstGeom prst="line">
            <a:avLst/>
          </a:prstGeom>
          <a:noFill/>
          <a:ln w="3175" cmpd="sng">
            <a:solidFill>
              <a:srgbClr val="FCFCF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1347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</a:p>
        </p:txBody>
      </p:sp>
      <p:sp>
        <p:nvSpPr>
          <p:cNvPr id="17411" name="直角三角形 106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12" name="直角三角形 107"/>
          <p:cNvSpPr>
            <a:spLocks noChangeArrowheads="1"/>
          </p:cNvSpPr>
          <p:nvPr/>
        </p:nvSpPr>
        <p:spPr bwMode="auto">
          <a:xfrm rot="16200000">
            <a:off x="1377950" y="5588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7413" name="组合 13"/>
          <p:cNvGrpSpPr>
            <a:grpSpLocks/>
          </p:cNvGrpSpPr>
          <p:nvPr/>
        </p:nvGrpSpPr>
        <p:grpSpPr bwMode="auto">
          <a:xfrm>
            <a:off x="2447925" y="2133600"/>
            <a:ext cx="7354888" cy="1209675"/>
            <a:chOff x="0" y="0"/>
            <a:chExt cx="4366201" cy="718167"/>
          </a:xfrm>
        </p:grpSpPr>
        <p:sp>
          <p:nvSpPr>
            <p:cNvPr id="17414" name="任意多边形 45"/>
            <p:cNvSpPr>
              <a:spLocks/>
            </p:cNvSpPr>
            <p:nvPr/>
          </p:nvSpPr>
          <p:spPr bwMode="auto">
            <a:xfrm>
              <a:off x="21207" y="616567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15" name="任意多边形 126"/>
            <p:cNvSpPr>
              <a:spLocks/>
            </p:cNvSpPr>
            <p:nvPr/>
          </p:nvSpPr>
          <p:spPr bwMode="auto">
            <a:xfrm>
              <a:off x="1439654" y="616567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16" name="文本框 69"/>
            <p:cNvSpPr txBox="1">
              <a:spLocks noChangeArrowheads="1"/>
            </p:cNvSpPr>
            <p:nvPr/>
          </p:nvSpPr>
          <p:spPr bwMode="auto">
            <a:xfrm>
              <a:off x="1516284" y="0"/>
              <a:ext cx="2849917" cy="602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6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产品服务介绍</a:t>
              </a:r>
            </a:p>
          </p:txBody>
        </p:sp>
        <p:sp>
          <p:nvSpPr>
            <p:cNvPr id="17417" name="文本框 69"/>
            <p:cNvSpPr txBox="1">
              <a:spLocks noChangeArrowheads="1"/>
            </p:cNvSpPr>
            <p:nvPr/>
          </p:nvSpPr>
          <p:spPr bwMode="auto">
            <a:xfrm>
              <a:off x="0" y="146159"/>
              <a:ext cx="1329134" cy="456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4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第四节</a:t>
              </a:r>
            </a:p>
          </p:txBody>
        </p:sp>
      </p:grpSp>
      <p:sp>
        <p:nvSpPr>
          <p:cNvPr id="17418" name="矩形 47"/>
          <p:cNvSpPr>
            <a:spLocks noChangeArrowheads="1"/>
          </p:cNvSpPr>
          <p:nvPr/>
        </p:nvSpPr>
        <p:spPr bwMode="auto">
          <a:xfrm>
            <a:off x="5129213" y="3451225"/>
            <a:ext cx="40020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产品的概念、性能及特性</a:t>
            </a:r>
          </a:p>
        </p:txBody>
      </p:sp>
      <p:sp>
        <p:nvSpPr>
          <p:cNvPr id="17419" name="矩形 50"/>
          <p:cNvSpPr>
            <a:spLocks noChangeArrowheads="1"/>
          </p:cNvSpPr>
          <p:nvPr/>
        </p:nvSpPr>
        <p:spPr bwMode="auto">
          <a:xfrm>
            <a:off x="5129213" y="3983038"/>
            <a:ext cx="31003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主要产品介绍</a:t>
            </a:r>
          </a:p>
        </p:txBody>
      </p:sp>
      <p:sp>
        <p:nvSpPr>
          <p:cNvPr id="17420" name="矩形 47"/>
          <p:cNvSpPr>
            <a:spLocks noChangeArrowheads="1"/>
          </p:cNvSpPr>
          <p:nvPr/>
        </p:nvSpPr>
        <p:spPr bwMode="auto">
          <a:xfrm>
            <a:off x="5129213" y="4514850"/>
            <a:ext cx="35575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产品的市场及竞争力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5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6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4421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4-1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产品的概念、性能及特性</a:t>
            </a:r>
          </a:p>
        </p:txBody>
      </p:sp>
      <p:sp>
        <p:nvSpPr>
          <p:cNvPr id="18437" name="任意多边形 6"/>
          <p:cNvSpPr>
            <a:spLocks/>
          </p:cNvSpPr>
          <p:nvPr/>
        </p:nvSpPr>
        <p:spPr bwMode="auto">
          <a:xfrm>
            <a:off x="3914775" y="2022475"/>
            <a:ext cx="1050925" cy="1050925"/>
          </a:xfrm>
          <a:custGeom>
            <a:avLst/>
            <a:gdLst>
              <a:gd name="T0" fmla="*/ 139284 w 1050805"/>
              <a:gd name="T1" fmla="*/ 401828 h 1050805"/>
              <a:gd name="T2" fmla="*/ 401828 w 1050805"/>
              <a:gd name="T3" fmla="*/ 401828 h 1050805"/>
              <a:gd name="T4" fmla="*/ 401828 w 1050805"/>
              <a:gd name="T5" fmla="*/ 139284 h 1050805"/>
              <a:gd name="T6" fmla="*/ 648977 w 1050805"/>
              <a:gd name="T7" fmla="*/ 139284 h 1050805"/>
              <a:gd name="T8" fmla="*/ 648977 w 1050805"/>
              <a:gd name="T9" fmla="*/ 401828 h 1050805"/>
              <a:gd name="T10" fmla="*/ 911521 w 1050805"/>
              <a:gd name="T11" fmla="*/ 401828 h 1050805"/>
              <a:gd name="T12" fmla="*/ 911521 w 1050805"/>
              <a:gd name="T13" fmla="*/ 648977 h 1050805"/>
              <a:gd name="T14" fmla="*/ 648977 w 1050805"/>
              <a:gd name="T15" fmla="*/ 648977 h 1050805"/>
              <a:gd name="T16" fmla="*/ 648977 w 1050805"/>
              <a:gd name="T17" fmla="*/ 911521 h 1050805"/>
              <a:gd name="T18" fmla="*/ 401828 w 1050805"/>
              <a:gd name="T19" fmla="*/ 911521 h 1050805"/>
              <a:gd name="T20" fmla="*/ 401828 w 1050805"/>
              <a:gd name="T21" fmla="*/ 648977 h 1050805"/>
              <a:gd name="T22" fmla="*/ 139284 w 1050805"/>
              <a:gd name="T23" fmla="*/ 648977 h 1050805"/>
              <a:gd name="T24" fmla="*/ 139284 w 1050805"/>
              <a:gd name="T25" fmla="*/ 401828 h 1050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50805" h="1050805">
                <a:moveTo>
                  <a:pt x="139284" y="401828"/>
                </a:moveTo>
                <a:lnTo>
                  <a:pt x="401828" y="401828"/>
                </a:lnTo>
                <a:lnTo>
                  <a:pt x="401828" y="139284"/>
                </a:lnTo>
                <a:lnTo>
                  <a:pt x="648977" y="139284"/>
                </a:lnTo>
                <a:lnTo>
                  <a:pt x="648977" y="401828"/>
                </a:lnTo>
                <a:lnTo>
                  <a:pt x="911521" y="401828"/>
                </a:lnTo>
                <a:lnTo>
                  <a:pt x="911521" y="648977"/>
                </a:lnTo>
                <a:lnTo>
                  <a:pt x="648977" y="648977"/>
                </a:lnTo>
                <a:lnTo>
                  <a:pt x="648977" y="911521"/>
                </a:lnTo>
                <a:lnTo>
                  <a:pt x="401828" y="911521"/>
                </a:lnTo>
                <a:lnTo>
                  <a:pt x="401828" y="648977"/>
                </a:lnTo>
                <a:lnTo>
                  <a:pt x="139284" y="648977"/>
                </a:lnTo>
                <a:lnTo>
                  <a:pt x="139284" y="401828"/>
                </a:lnTo>
                <a:close/>
              </a:path>
            </a:pathLst>
          </a:cu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9284" tIns="401828" rIns="139284" bIns="401828" anchor="ctr"/>
          <a:lstStyle/>
          <a:p>
            <a:endParaRPr lang="zh-CN" altLang="en-US"/>
          </a:p>
        </p:txBody>
      </p:sp>
      <p:sp>
        <p:nvSpPr>
          <p:cNvPr id="18438" name="任意多边形 7"/>
          <p:cNvSpPr>
            <a:spLocks/>
          </p:cNvSpPr>
          <p:nvPr/>
        </p:nvSpPr>
        <p:spPr bwMode="auto">
          <a:xfrm>
            <a:off x="7070725" y="2022475"/>
            <a:ext cx="1050925" cy="1050925"/>
          </a:xfrm>
          <a:custGeom>
            <a:avLst/>
            <a:gdLst>
              <a:gd name="T0" fmla="*/ 139284 w 1050805"/>
              <a:gd name="T1" fmla="*/ 216466 h 1050805"/>
              <a:gd name="T2" fmla="*/ 911521 w 1050805"/>
              <a:gd name="T3" fmla="*/ 216466 h 1050805"/>
              <a:gd name="T4" fmla="*/ 911521 w 1050805"/>
              <a:gd name="T5" fmla="*/ 463615 h 1050805"/>
              <a:gd name="T6" fmla="*/ 139284 w 1050805"/>
              <a:gd name="T7" fmla="*/ 463615 h 1050805"/>
              <a:gd name="T8" fmla="*/ 139284 w 1050805"/>
              <a:gd name="T9" fmla="*/ 216466 h 1050805"/>
              <a:gd name="T10" fmla="*/ 139284 w 1050805"/>
              <a:gd name="T11" fmla="*/ 587190 h 1050805"/>
              <a:gd name="T12" fmla="*/ 911521 w 1050805"/>
              <a:gd name="T13" fmla="*/ 587190 h 1050805"/>
              <a:gd name="T14" fmla="*/ 911521 w 1050805"/>
              <a:gd name="T15" fmla="*/ 834339 h 1050805"/>
              <a:gd name="T16" fmla="*/ 139284 w 1050805"/>
              <a:gd name="T17" fmla="*/ 834339 h 1050805"/>
              <a:gd name="T18" fmla="*/ 139284 w 1050805"/>
              <a:gd name="T19" fmla="*/ 587190 h 1050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50805" h="1050805">
                <a:moveTo>
                  <a:pt x="139284" y="216466"/>
                </a:moveTo>
                <a:lnTo>
                  <a:pt x="911521" y="216466"/>
                </a:lnTo>
                <a:lnTo>
                  <a:pt x="911521" y="463615"/>
                </a:lnTo>
                <a:lnTo>
                  <a:pt x="139284" y="463615"/>
                </a:lnTo>
                <a:lnTo>
                  <a:pt x="139284" y="216466"/>
                </a:lnTo>
                <a:close/>
                <a:moveTo>
                  <a:pt x="139284" y="587190"/>
                </a:moveTo>
                <a:lnTo>
                  <a:pt x="911521" y="587190"/>
                </a:lnTo>
                <a:lnTo>
                  <a:pt x="911521" y="834339"/>
                </a:lnTo>
                <a:lnTo>
                  <a:pt x="139284" y="834339"/>
                </a:lnTo>
                <a:lnTo>
                  <a:pt x="139284" y="587190"/>
                </a:lnTo>
                <a:close/>
              </a:path>
            </a:pathLst>
          </a:cu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39284" tIns="216466" rIns="139284" bIns="216466" anchor="ctr"/>
          <a:lstStyle/>
          <a:p>
            <a:endParaRPr lang="zh-CN" altLang="en-US"/>
          </a:p>
        </p:txBody>
      </p:sp>
      <p:sp>
        <p:nvSpPr>
          <p:cNvPr id="18439" name="任意多边形 8"/>
          <p:cNvSpPr>
            <a:spLocks/>
          </p:cNvSpPr>
          <p:nvPr/>
        </p:nvSpPr>
        <p:spPr bwMode="auto">
          <a:xfrm>
            <a:off x="1955800" y="1641475"/>
            <a:ext cx="1811338" cy="1811338"/>
          </a:xfrm>
          <a:custGeom>
            <a:avLst/>
            <a:gdLst>
              <a:gd name="T0" fmla="*/ 0 w 1811734"/>
              <a:gd name="T1" fmla="*/ 905867 h 1811734"/>
              <a:gd name="T2" fmla="*/ 905867 w 1811734"/>
              <a:gd name="T3" fmla="*/ 0 h 1811734"/>
              <a:gd name="T4" fmla="*/ 1811734 w 1811734"/>
              <a:gd name="T5" fmla="*/ 905867 h 1811734"/>
              <a:gd name="T6" fmla="*/ 905867 w 1811734"/>
              <a:gd name="T7" fmla="*/ 1811734 h 1811734"/>
              <a:gd name="T8" fmla="*/ 0 w 1811734"/>
              <a:gd name="T9" fmla="*/ 905867 h 1811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1734" h="1811734">
                <a:moveTo>
                  <a:pt x="0" y="905867"/>
                </a:moveTo>
                <a:cubicBezTo>
                  <a:pt x="0" y="405570"/>
                  <a:pt x="405570" y="0"/>
                  <a:pt x="905867" y="0"/>
                </a:cubicBezTo>
                <a:cubicBezTo>
                  <a:pt x="1406164" y="0"/>
                  <a:pt x="1811734" y="405570"/>
                  <a:pt x="1811734" y="905867"/>
                </a:cubicBezTo>
                <a:cubicBezTo>
                  <a:pt x="1811734" y="1406164"/>
                  <a:pt x="1406164" y="1811734"/>
                  <a:pt x="905867" y="1811734"/>
                </a:cubicBezTo>
                <a:cubicBezTo>
                  <a:pt x="405570" y="1811734"/>
                  <a:pt x="0" y="1406164"/>
                  <a:pt x="0" y="905867"/>
                </a:cubicBezTo>
                <a:close/>
              </a:path>
            </a:pathLst>
          </a:cu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0" name="文本框 11"/>
          <p:cNvSpPr txBox="1">
            <a:spLocks noChangeArrowheads="1"/>
          </p:cNvSpPr>
          <p:nvPr/>
        </p:nvSpPr>
        <p:spPr bwMode="auto">
          <a:xfrm>
            <a:off x="2308225" y="2651125"/>
            <a:ext cx="11064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18441" name="任意多边形 10"/>
          <p:cNvSpPr>
            <a:spLocks/>
          </p:cNvSpPr>
          <p:nvPr/>
        </p:nvSpPr>
        <p:spPr bwMode="auto">
          <a:xfrm>
            <a:off x="5113338" y="1641475"/>
            <a:ext cx="1811337" cy="1811338"/>
          </a:xfrm>
          <a:custGeom>
            <a:avLst/>
            <a:gdLst>
              <a:gd name="T0" fmla="*/ 0 w 1811734"/>
              <a:gd name="T1" fmla="*/ 905867 h 1811734"/>
              <a:gd name="T2" fmla="*/ 905867 w 1811734"/>
              <a:gd name="T3" fmla="*/ 0 h 1811734"/>
              <a:gd name="T4" fmla="*/ 1811734 w 1811734"/>
              <a:gd name="T5" fmla="*/ 905867 h 1811734"/>
              <a:gd name="T6" fmla="*/ 905867 w 1811734"/>
              <a:gd name="T7" fmla="*/ 1811734 h 1811734"/>
              <a:gd name="T8" fmla="*/ 0 w 1811734"/>
              <a:gd name="T9" fmla="*/ 905867 h 1811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1734" h="1811734">
                <a:moveTo>
                  <a:pt x="0" y="905867"/>
                </a:moveTo>
                <a:cubicBezTo>
                  <a:pt x="0" y="405570"/>
                  <a:pt x="405570" y="0"/>
                  <a:pt x="905867" y="0"/>
                </a:cubicBezTo>
                <a:cubicBezTo>
                  <a:pt x="1406164" y="0"/>
                  <a:pt x="1811734" y="405570"/>
                  <a:pt x="1811734" y="905867"/>
                </a:cubicBezTo>
                <a:cubicBezTo>
                  <a:pt x="1811734" y="1406164"/>
                  <a:pt x="1406164" y="1811734"/>
                  <a:pt x="905867" y="1811734"/>
                </a:cubicBezTo>
                <a:cubicBezTo>
                  <a:pt x="405570" y="1811734"/>
                  <a:pt x="0" y="1406164"/>
                  <a:pt x="0" y="905867"/>
                </a:cubicBezTo>
                <a:close/>
              </a:path>
            </a:pathLst>
          </a:cu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2" name="文本框 19"/>
          <p:cNvSpPr txBox="1">
            <a:spLocks noChangeArrowheads="1"/>
          </p:cNvSpPr>
          <p:nvPr/>
        </p:nvSpPr>
        <p:spPr bwMode="auto">
          <a:xfrm>
            <a:off x="5465763" y="2611438"/>
            <a:ext cx="1106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18443" name="任意多边形 12"/>
          <p:cNvSpPr>
            <a:spLocks/>
          </p:cNvSpPr>
          <p:nvPr/>
        </p:nvSpPr>
        <p:spPr bwMode="auto">
          <a:xfrm>
            <a:off x="8269288" y="1641475"/>
            <a:ext cx="1811337" cy="1811338"/>
          </a:xfrm>
          <a:custGeom>
            <a:avLst/>
            <a:gdLst>
              <a:gd name="T0" fmla="*/ 0 w 1811734"/>
              <a:gd name="T1" fmla="*/ 905867 h 1811734"/>
              <a:gd name="T2" fmla="*/ 905867 w 1811734"/>
              <a:gd name="T3" fmla="*/ 0 h 1811734"/>
              <a:gd name="T4" fmla="*/ 1811734 w 1811734"/>
              <a:gd name="T5" fmla="*/ 905867 h 1811734"/>
              <a:gd name="T6" fmla="*/ 905867 w 1811734"/>
              <a:gd name="T7" fmla="*/ 1811734 h 1811734"/>
              <a:gd name="T8" fmla="*/ 0 w 1811734"/>
              <a:gd name="T9" fmla="*/ 905867 h 18117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1734" h="1811734">
                <a:moveTo>
                  <a:pt x="0" y="905867"/>
                </a:moveTo>
                <a:cubicBezTo>
                  <a:pt x="0" y="405570"/>
                  <a:pt x="405570" y="0"/>
                  <a:pt x="905867" y="0"/>
                </a:cubicBezTo>
                <a:cubicBezTo>
                  <a:pt x="1406164" y="0"/>
                  <a:pt x="1811734" y="405570"/>
                  <a:pt x="1811734" y="905867"/>
                </a:cubicBezTo>
                <a:cubicBezTo>
                  <a:pt x="1811734" y="1406164"/>
                  <a:pt x="1406164" y="1811734"/>
                  <a:pt x="905867" y="1811734"/>
                </a:cubicBezTo>
                <a:cubicBezTo>
                  <a:pt x="405570" y="1811734"/>
                  <a:pt x="0" y="1406164"/>
                  <a:pt x="0" y="905867"/>
                </a:cubicBezTo>
                <a:close/>
              </a:path>
            </a:pathLst>
          </a:cu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444" name="文本框 22"/>
          <p:cNvSpPr txBox="1">
            <a:spLocks noChangeArrowheads="1"/>
          </p:cNvSpPr>
          <p:nvPr/>
        </p:nvSpPr>
        <p:spPr bwMode="auto">
          <a:xfrm>
            <a:off x="8621713" y="2611438"/>
            <a:ext cx="11064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18445" name="TextBox 35"/>
          <p:cNvSpPr txBox="1">
            <a:spLocks noChangeArrowheads="1"/>
          </p:cNvSpPr>
          <p:nvPr/>
        </p:nvSpPr>
        <p:spPr bwMode="auto">
          <a:xfrm>
            <a:off x="1787525" y="3662363"/>
            <a:ext cx="83629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1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  <a:endParaRPr lang="en-US" altLang="zh-CN" sz="16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凭借对于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的热爱与探索，我们掌握了国内一流的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制作技术，工作室作品风格多样、题材丰富、覆盖面广、富有独特的设计深度。团队中的成员在国内的各类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大赛中也屡获大奖。</a:t>
            </a:r>
            <a:endParaRPr lang="en-US" altLang="zh-CN" sz="16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6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品过春绿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难忘秋黄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回味春华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欣喜秋实。希望我们的活力和热情能带给您工作上的成就和收获。和秋实工作室一起，感受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带来的魅力和喜悦吧！</a:t>
            </a:r>
          </a:p>
        </p:txBody>
      </p:sp>
      <p:sp>
        <p:nvSpPr>
          <p:cNvPr id="18446" name="Freeform 501"/>
          <p:cNvSpPr>
            <a:spLocks noEditPoints="1"/>
          </p:cNvSpPr>
          <p:nvPr/>
        </p:nvSpPr>
        <p:spPr bwMode="auto">
          <a:xfrm>
            <a:off x="5721350" y="1865313"/>
            <a:ext cx="595313" cy="596900"/>
          </a:xfrm>
          <a:custGeom>
            <a:avLst/>
            <a:gdLst>
              <a:gd name="T0" fmla="*/ 72 w 92"/>
              <a:gd name="T1" fmla="*/ 26 h 92"/>
              <a:gd name="T2" fmla="*/ 41 w 92"/>
              <a:gd name="T3" fmla="*/ 14 h 92"/>
              <a:gd name="T4" fmla="*/ 16 w 92"/>
              <a:gd name="T5" fmla="*/ 34 h 92"/>
              <a:gd name="T6" fmla="*/ 20 w 92"/>
              <a:gd name="T7" fmla="*/ 66 h 92"/>
              <a:gd name="T8" fmla="*/ 50 w 92"/>
              <a:gd name="T9" fmla="*/ 79 h 92"/>
              <a:gd name="T10" fmla="*/ 74 w 92"/>
              <a:gd name="T11" fmla="*/ 28 h 92"/>
              <a:gd name="T12" fmla="*/ 86 w 92"/>
              <a:gd name="T13" fmla="*/ 29 h 92"/>
              <a:gd name="T14" fmla="*/ 86 w 92"/>
              <a:gd name="T15" fmla="*/ 29 h 92"/>
              <a:gd name="T16" fmla="*/ 87 w 92"/>
              <a:gd name="T17" fmla="*/ 29 h 92"/>
              <a:gd name="T18" fmla="*/ 90 w 92"/>
              <a:gd name="T19" fmla="*/ 41 h 92"/>
              <a:gd name="T20" fmla="*/ 89 w 92"/>
              <a:gd name="T21" fmla="*/ 41 h 92"/>
              <a:gd name="T22" fmla="*/ 89 w 92"/>
              <a:gd name="T23" fmla="*/ 41 h 92"/>
              <a:gd name="T24" fmla="*/ 85 w 92"/>
              <a:gd name="T25" fmla="*/ 30 h 92"/>
              <a:gd name="T26" fmla="*/ 40 w 92"/>
              <a:gd name="T27" fmla="*/ 33 h 92"/>
              <a:gd name="T28" fmla="*/ 41 w 92"/>
              <a:gd name="T29" fmla="*/ 31 h 92"/>
              <a:gd name="T30" fmla="*/ 6 w 92"/>
              <a:gd name="T31" fmla="*/ 64 h 92"/>
              <a:gd name="T32" fmla="*/ 5 w 92"/>
              <a:gd name="T33" fmla="*/ 64 h 92"/>
              <a:gd name="T34" fmla="*/ 5 w 92"/>
              <a:gd name="T35" fmla="*/ 63 h 92"/>
              <a:gd name="T36" fmla="*/ 2 w 92"/>
              <a:gd name="T37" fmla="*/ 52 h 92"/>
              <a:gd name="T38" fmla="*/ 2 w 92"/>
              <a:gd name="T39" fmla="*/ 51 h 92"/>
              <a:gd name="T40" fmla="*/ 2 w 92"/>
              <a:gd name="T41" fmla="*/ 51 h 92"/>
              <a:gd name="T42" fmla="*/ 4 w 92"/>
              <a:gd name="T43" fmla="*/ 52 h 92"/>
              <a:gd name="T44" fmla="*/ 20 w 92"/>
              <a:gd name="T45" fmla="*/ 13 h 92"/>
              <a:gd name="T46" fmla="*/ 11 w 92"/>
              <a:gd name="T47" fmla="*/ 20 h 92"/>
              <a:gd name="T48" fmla="*/ 11 w 92"/>
              <a:gd name="T49" fmla="*/ 20 h 92"/>
              <a:gd name="T50" fmla="*/ 11 w 92"/>
              <a:gd name="T51" fmla="*/ 20 h 92"/>
              <a:gd name="T52" fmla="*/ 19 w 92"/>
              <a:gd name="T53" fmla="*/ 11 h 92"/>
              <a:gd name="T54" fmla="*/ 19 w 92"/>
              <a:gd name="T55" fmla="*/ 11 h 92"/>
              <a:gd name="T56" fmla="*/ 20 w 92"/>
              <a:gd name="T57" fmla="*/ 11 h 92"/>
              <a:gd name="T58" fmla="*/ 30 w 92"/>
              <a:gd name="T59" fmla="*/ 17 h 92"/>
              <a:gd name="T60" fmla="*/ 24 w 92"/>
              <a:gd name="T61" fmla="*/ 42 h 92"/>
              <a:gd name="T62" fmla="*/ 26 w 92"/>
              <a:gd name="T63" fmla="*/ 40 h 92"/>
              <a:gd name="T64" fmla="*/ 41 w 92"/>
              <a:gd name="T65" fmla="*/ 90 h 92"/>
              <a:gd name="T66" fmla="*/ 41 w 92"/>
              <a:gd name="T67" fmla="*/ 90 h 92"/>
              <a:gd name="T68" fmla="*/ 40 w 92"/>
              <a:gd name="T69" fmla="*/ 90 h 92"/>
              <a:gd name="T70" fmla="*/ 29 w 92"/>
              <a:gd name="T71" fmla="*/ 87 h 92"/>
              <a:gd name="T72" fmla="*/ 28 w 92"/>
              <a:gd name="T73" fmla="*/ 87 h 92"/>
              <a:gd name="T74" fmla="*/ 28 w 92"/>
              <a:gd name="T75" fmla="*/ 86 h 92"/>
              <a:gd name="T76" fmla="*/ 30 w 92"/>
              <a:gd name="T77" fmla="*/ 86 h 92"/>
              <a:gd name="T78" fmla="*/ 48 w 92"/>
              <a:gd name="T79" fmla="*/ 54 h 92"/>
              <a:gd name="T80" fmla="*/ 52 w 92"/>
              <a:gd name="T81" fmla="*/ 4 h 92"/>
              <a:gd name="T82" fmla="*/ 51 w 92"/>
              <a:gd name="T83" fmla="*/ 3 h 92"/>
              <a:gd name="T84" fmla="*/ 51 w 92"/>
              <a:gd name="T85" fmla="*/ 2 h 92"/>
              <a:gd name="T86" fmla="*/ 51 w 92"/>
              <a:gd name="T87" fmla="*/ 2 h 92"/>
              <a:gd name="T88" fmla="*/ 63 w 92"/>
              <a:gd name="T89" fmla="*/ 5 h 92"/>
              <a:gd name="T90" fmla="*/ 63 w 92"/>
              <a:gd name="T91" fmla="*/ 6 h 92"/>
              <a:gd name="T92" fmla="*/ 63 w 92"/>
              <a:gd name="T93" fmla="*/ 6 h 92"/>
              <a:gd name="T94" fmla="*/ 63 w 92"/>
              <a:gd name="T95" fmla="*/ 18 h 92"/>
              <a:gd name="T96" fmla="*/ 81 w 92"/>
              <a:gd name="T97" fmla="*/ 72 h 92"/>
              <a:gd name="T98" fmla="*/ 81 w 92"/>
              <a:gd name="T99" fmla="*/ 72 h 92"/>
              <a:gd name="T100" fmla="*/ 81 w 92"/>
              <a:gd name="T101" fmla="*/ 73 h 92"/>
              <a:gd name="T102" fmla="*/ 73 w 92"/>
              <a:gd name="T103" fmla="*/ 81 h 92"/>
              <a:gd name="T104" fmla="*/ 72 w 92"/>
              <a:gd name="T105" fmla="*/ 81 h 92"/>
              <a:gd name="T106" fmla="*/ 72 w 92"/>
              <a:gd name="T107" fmla="*/ 81 h 92"/>
              <a:gd name="T108" fmla="*/ 63 w 92"/>
              <a:gd name="T109" fmla="*/ 74 h 92"/>
              <a:gd name="T110" fmla="*/ 75 w 92"/>
              <a:gd name="T111" fmla="*/ 62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92" h="92">
                <a:moveTo>
                  <a:pt x="76" y="58"/>
                </a:moveTo>
                <a:cubicBezTo>
                  <a:pt x="78" y="50"/>
                  <a:pt x="78" y="50"/>
                  <a:pt x="78" y="50"/>
                </a:cubicBezTo>
                <a:cubicBezTo>
                  <a:pt x="92" y="42"/>
                  <a:pt x="92" y="42"/>
                  <a:pt x="92" y="42"/>
                </a:cubicBezTo>
                <a:cubicBezTo>
                  <a:pt x="88" y="26"/>
                  <a:pt x="88" y="26"/>
                  <a:pt x="88" y="26"/>
                </a:cubicBezTo>
                <a:cubicBezTo>
                  <a:pt x="72" y="26"/>
                  <a:pt x="72" y="26"/>
                  <a:pt x="72" y="26"/>
                </a:cubicBezTo>
                <a:cubicBezTo>
                  <a:pt x="66" y="20"/>
                  <a:pt x="66" y="20"/>
                  <a:pt x="66" y="20"/>
                </a:cubicBezTo>
                <a:cubicBezTo>
                  <a:pt x="66" y="20"/>
                  <a:pt x="66" y="20"/>
                  <a:pt x="66" y="20"/>
                </a:cubicBezTo>
                <a:cubicBezTo>
                  <a:pt x="66" y="4"/>
                  <a:pt x="66" y="4"/>
                  <a:pt x="66" y="4"/>
                </a:cubicBezTo>
                <a:cubicBezTo>
                  <a:pt x="50" y="0"/>
                  <a:pt x="50" y="0"/>
                  <a:pt x="50" y="0"/>
                </a:cubicBezTo>
                <a:cubicBezTo>
                  <a:pt x="41" y="14"/>
                  <a:pt x="41" y="14"/>
                  <a:pt x="41" y="14"/>
                </a:cubicBezTo>
                <a:cubicBezTo>
                  <a:pt x="33" y="16"/>
                  <a:pt x="33" y="16"/>
                  <a:pt x="33" y="16"/>
                </a:cubicBezTo>
                <a:cubicBezTo>
                  <a:pt x="19" y="8"/>
                  <a:pt x="19" y="8"/>
                  <a:pt x="19" y="8"/>
                </a:cubicBezTo>
                <a:cubicBezTo>
                  <a:pt x="8" y="20"/>
                  <a:pt x="8" y="20"/>
                  <a:pt x="8" y="20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4" y="42"/>
                  <a:pt x="14" y="42"/>
                  <a:pt x="14" y="42"/>
                </a:cubicBezTo>
                <a:cubicBezTo>
                  <a:pt x="0" y="50"/>
                  <a:pt x="0" y="50"/>
                  <a:pt x="0" y="50"/>
                </a:cubicBezTo>
                <a:cubicBezTo>
                  <a:pt x="4" y="66"/>
                  <a:pt x="4" y="66"/>
                  <a:pt x="4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72"/>
                  <a:pt x="26" y="72"/>
                  <a:pt x="26" y="72"/>
                </a:cubicBezTo>
                <a:cubicBezTo>
                  <a:pt x="26" y="88"/>
                  <a:pt x="26" y="88"/>
                  <a:pt x="26" y="88"/>
                </a:cubicBezTo>
                <a:cubicBezTo>
                  <a:pt x="42" y="92"/>
                  <a:pt x="42" y="92"/>
                  <a:pt x="42" y="92"/>
                </a:cubicBezTo>
                <a:cubicBezTo>
                  <a:pt x="50" y="79"/>
                  <a:pt x="50" y="79"/>
                  <a:pt x="50" y="79"/>
                </a:cubicBezTo>
                <a:cubicBezTo>
                  <a:pt x="58" y="76"/>
                  <a:pt x="58" y="76"/>
                  <a:pt x="58" y="76"/>
                </a:cubicBezTo>
                <a:cubicBezTo>
                  <a:pt x="72" y="84"/>
                  <a:pt x="72" y="84"/>
                  <a:pt x="72" y="84"/>
                </a:cubicBezTo>
                <a:cubicBezTo>
                  <a:pt x="84" y="72"/>
                  <a:pt x="84" y="72"/>
                  <a:pt x="84" y="72"/>
                </a:cubicBezTo>
                <a:cubicBezTo>
                  <a:pt x="76" y="58"/>
                  <a:pt x="76" y="58"/>
                  <a:pt x="76" y="58"/>
                </a:cubicBezTo>
                <a:close/>
                <a:moveTo>
                  <a:pt x="74" y="28"/>
                </a:moveTo>
                <a:cubicBezTo>
                  <a:pt x="86" y="28"/>
                  <a:pt x="86" y="28"/>
                  <a:pt x="86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6" y="28"/>
                  <a:pt x="86" y="28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6" y="29"/>
                  <a:pt x="86" y="29"/>
                  <a:pt x="86" y="29"/>
                </a:cubicBezTo>
                <a:cubicBezTo>
                  <a:pt x="87" y="29"/>
                  <a:pt x="87" y="29"/>
                  <a:pt x="87" y="29"/>
                </a:cubicBezTo>
                <a:cubicBezTo>
                  <a:pt x="90" y="40"/>
                  <a:pt x="90" y="40"/>
                  <a:pt x="90" y="40"/>
                </a:cubicBezTo>
                <a:cubicBezTo>
                  <a:pt x="90" y="40"/>
                  <a:pt x="90" y="40"/>
                  <a:pt x="90" y="40"/>
                </a:cubicBezTo>
                <a:cubicBezTo>
                  <a:pt x="90" y="40"/>
                  <a:pt x="90" y="40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90" y="41"/>
                  <a:pt x="90" y="41"/>
                </a:cubicBezTo>
                <a:cubicBezTo>
                  <a:pt x="90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89" y="41"/>
                  <a:pt x="89" y="41"/>
                  <a:pt x="89" y="41"/>
                </a:cubicBezTo>
                <a:cubicBezTo>
                  <a:pt x="79" y="47"/>
                  <a:pt x="79" y="47"/>
                  <a:pt x="79" y="47"/>
                </a:cubicBezTo>
                <a:cubicBezTo>
                  <a:pt x="79" y="47"/>
                  <a:pt x="79" y="47"/>
                  <a:pt x="78" y="47"/>
                </a:cubicBezTo>
                <a:cubicBezTo>
                  <a:pt x="78" y="46"/>
                  <a:pt x="78" y="46"/>
                  <a:pt x="79" y="46"/>
                </a:cubicBezTo>
                <a:cubicBezTo>
                  <a:pt x="88" y="40"/>
                  <a:pt x="88" y="40"/>
                  <a:pt x="88" y="40"/>
                </a:cubicBezTo>
                <a:cubicBezTo>
                  <a:pt x="85" y="30"/>
                  <a:pt x="85" y="30"/>
                  <a:pt x="85" y="30"/>
                </a:cubicBezTo>
                <a:cubicBezTo>
                  <a:pt x="74" y="30"/>
                  <a:pt x="74" y="30"/>
                  <a:pt x="74" y="30"/>
                </a:cubicBezTo>
                <a:cubicBezTo>
                  <a:pt x="74" y="30"/>
                  <a:pt x="74" y="30"/>
                  <a:pt x="74" y="29"/>
                </a:cubicBezTo>
                <a:cubicBezTo>
                  <a:pt x="74" y="29"/>
                  <a:pt x="74" y="28"/>
                  <a:pt x="74" y="28"/>
                </a:cubicBezTo>
                <a:close/>
                <a:moveTo>
                  <a:pt x="41" y="31"/>
                </a:moveTo>
                <a:cubicBezTo>
                  <a:pt x="42" y="32"/>
                  <a:pt x="41" y="33"/>
                  <a:pt x="40" y="33"/>
                </a:cubicBezTo>
                <a:cubicBezTo>
                  <a:pt x="37" y="35"/>
                  <a:pt x="34" y="38"/>
                  <a:pt x="32" y="42"/>
                </a:cubicBezTo>
                <a:cubicBezTo>
                  <a:pt x="32" y="43"/>
                  <a:pt x="31" y="44"/>
                  <a:pt x="31" y="44"/>
                </a:cubicBezTo>
                <a:cubicBezTo>
                  <a:pt x="30" y="43"/>
                  <a:pt x="30" y="42"/>
                  <a:pt x="30" y="41"/>
                </a:cubicBezTo>
                <a:cubicBezTo>
                  <a:pt x="32" y="37"/>
                  <a:pt x="35" y="34"/>
                  <a:pt x="39" y="31"/>
                </a:cubicBezTo>
                <a:cubicBezTo>
                  <a:pt x="40" y="31"/>
                  <a:pt x="41" y="31"/>
                  <a:pt x="41" y="31"/>
                </a:cubicBezTo>
                <a:close/>
                <a:moveTo>
                  <a:pt x="17" y="64"/>
                </a:move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6" y="64"/>
                  <a:pt x="6" y="64"/>
                  <a:pt x="6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5" y="63"/>
                  <a:pt x="5" y="63"/>
                  <a:pt x="5" y="63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2"/>
                </a:cubicBezTo>
                <a:cubicBezTo>
                  <a:pt x="2" y="52"/>
                  <a:pt x="2" y="52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2" y="51"/>
                  <a:pt x="2" y="51"/>
                  <a:pt x="2" y="51"/>
                </a:cubicBezTo>
                <a:cubicBezTo>
                  <a:pt x="12" y="45"/>
                  <a:pt x="12" y="45"/>
                  <a:pt x="12" y="45"/>
                </a:cubicBezTo>
                <a:cubicBezTo>
                  <a:pt x="13" y="45"/>
                  <a:pt x="13" y="45"/>
                  <a:pt x="13" y="45"/>
                </a:cubicBezTo>
                <a:cubicBezTo>
                  <a:pt x="14" y="46"/>
                  <a:pt x="13" y="46"/>
                  <a:pt x="13" y="47"/>
                </a:cubicBezTo>
                <a:cubicBezTo>
                  <a:pt x="4" y="52"/>
                  <a:pt x="4" y="52"/>
                  <a:pt x="4" y="52"/>
                </a:cubicBezTo>
                <a:cubicBezTo>
                  <a:pt x="7" y="62"/>
                  <a:pt x="7" y="62"/>
                  <a:pt x="7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8" y="62"/>
                  <a:pt x="18" y="63"/>
                  <a:pt x="18" y="63"/>
                </a:cubicBezTo>
                <a:cubicBezTo>
                  <a:pt x="18" y="63"/>
                  <a:pt x="18" y="64"/>
                  <a:pt x="17" y="64"/>
                </a:cubicBezTo>
                <a:close/>
                <a:moveTo>
                  <a:pt x="20" y="13"/>
                </a:moveTo>
                <a:cubicBezTo>
                  <a:pt x="12" y="20"/>
                  <a:pt x="12" y="20"/>
                  <a:pt x="12" y="20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30"/>
                  <a:pt x="18" y="30"/>
                  <a:pt x="17" y="31"/>
                </a:cubicBezTo>
                <a:cubicBezTo>
                  <a:pt x="17" y="31"/>
                  <a:pt x="16" y="31"/>
                  <a:pt x="16" y="3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20"/>
                  <a:pt x="11" y="20"/>
                </a:cubicBezTo>
                <a:cubicBezTo>
                  <a:pt x="11" y="20"/>
                  <a:pt x="11" y="19"/>
                  <a:pt x="11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19" y="11"/>
                  <a:pt x="19" y="11"/>
                </a:cubicBezTo>
                <a:cubicBezTo>
                  <a:pt x="19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20" y="11"/>
                  <a:pt x="20" y="11"/>
                  <a:pt x="20" y="11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7"/>
                  <a:pt x="30" y="17"/>
                  <a:pt x="30" y="18"/>
                </a:cubicBezTo>
                <a:cubicBezTo>
                  <a:pt x="30" y="18"/>
                  <a:pt x="29" y="18"/>
                  <a:pt x="29" y="18"/>
                </a:cubicBezTo>
                <a:lnTo>
                  <a:pt x="20" y="13"/>
                </a:lnTo>
                <a:close/>
                <a:moveTo>
                  <a:pt x="26" y="40"/>
                </a:moveTo>
                <a:cubicBezTo>
                  <a:pt x="25" y="41"/>
                  <a:pt x="25" y="42"/>
                  <a:pt x="24" y="42"/>
                </a:cubicBezTo>
                <a:cubicBezTo>
                  <a:pt x="23" y="42"/>
                  <a:pt x="23" y="41"/>
                  <a:pt x="24" y="40"/>
                </a:cubicBezTo>
                <a:cubicBezTo>
                  <a:pt x="26" y="33"/>
                  <a:pt x="30" y="28"/>
                  <a:pt x="36" y="25"/>
                </a:cubicBezTo>
                <a:cubicBezTo>
                  <a:pt x="37" y="24"/>
                  <a:pt x="38" y="24"/>
                  <a:pt x="39" y="25"/>
                </a:cubicBezTo>
                <a:cubicBezTo>
                  <a:pt x="39" y="26"/>
                  <a:pt x="38" y="26"/>
                  <a:pt x="37" y="27"/>
                </a:cubicBezTo>
                <a:cubicBezTo>
                  <a:pt x="32" y="30"/>
                  <a:pt x="28" y="34"/>
                  <a:pt x="26" y="40"/>
                </a:cubicBezTo>
                <a:close/>
                <a:moveTo>
                  <a:pt x="47" y="80"/>
                </a:move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41" y="90"/>
                  <a:pt x="41" y="90"/>
                  <a:pt x="40" y="90"/>
                </a:cubicBezTo>
                <a:cubicBezTo>
                  <a:pt x="40" y="90"/>
                  <a:pt x="40" y="90"/>
                  <a:pt x="40" y="90"/>
                </a:cubicBezTo>
                <a:cubicBezTo>
                  <a:pt x="40" y="90"/>
                  <a:pt x="40" y="90"/>
                  <a:pt x="40" y="90"/>
                </a:cubicBezTo>
                <a:cubicBezTo>
                  <a:pt x="40" y="90"/>
                  <a:pt x="40" y="90"/>
                  <a:pt x="40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9" y="87"/>
                </a:cubicBezTo>
                <a:cubicBezTo>
                  <a:pt x="29" y="87"/>
                  <a:pt x="29" y="87"/>
                  <a:pt x="28" y="87"/>
                </a:cubicBezTo>
                <a:cubicBezTo>
                  <a:pt x="28" y="87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8" y="75"/>
                  <a:pt x="28" y="75"/>
                  <a:pt x="28" y="75"/>
                </a:cubicBezTo>
                <a:cubicBezTo>
                  <a:pt x="28" y="74"/>
                  <a:pt x="29" y="74"/>
                  <a:pt x="29" y="74"/>
                </a:cubicBezTo>
                <a:cubicBezTo>
                  <a:pt x="29" y="74"/>
                  <a:pt x="30" y="74"/>
                  <a:pt x="30" y="75"/>
                </a:cubicBezTo>
                <a:cubicBezTo>
                  <a:pt x="30" y="86"/>
                  <a:pt x="30" y="86"/>
                  <a:pt x="30" y="86"/>
                </a:cubicBezTo>
                <a:cubicBezTo>
                  <a:pt x="40" y="88"/>
                  <a:pt x="40" y="88"/>
                  <a:pt x="40" y="88"/>
                </a:cubicBezTo>
                <a:cubicBezTo>
                  <a:pt x="46" y="79"/>
                  <a:pt x="46" y="79"/>
                  <a:pt x="46" y="79"/>
                </a:cubicBezTo>
                <a:cubicBezTo>
                  <a:pt x="46" y="79"/>
                  <a:pt x="46" y="78"/>
                  <a:pt x="47" y="79"/>
                </a:cubicBezTo>
                <a:cubicBezTo>
                  <a:pt x="47" y="79"/>
                  <a:pt x="47" y="79"/>
                  <a:pt x="47" y="80"/>
                </a:cubicBezTo>
                <a:close/>
                <a:moveTo>
                  <a:pt x="48" y="54"/>
                </a:moveTo>
                <a:cubicBezTo>
                  <a:pt x="44" y="55"/>
                  <a:pt x="39" y="53"/>
                  <a:pt x="38" y="48"/>
                </a:cubicBezTo>
                <a:cubicBezTo>
                  <a:pt x="37" y="44"/>
                  <a:pt x="39" y="39"/>
                  <a:pt x="44" y="38"/>
                </a:cubicBezTo>
                <a:cubicBezTo>
                  <a:pt x="48" y="37"/>
                  <a:pt x="53" y="39"/>
                  <a:pt x="54" y="44"/>
                </a:cubicBezTo>
                <a:cubicBezTo>
                  <a:pt x="55" y="48"/>
                  <a:pt x="52" y="53"/>
                  <a:pt x="48" y="54"/>
                </a:cubicBezTo>
                <a:close/>
                <a:moveTo>
                  <a:pt x="52" y="4"/>
                </a:moveTo>
                <a:cubicBezTo>
                  <a:pt x="46" y="13"/>
                  <a:pt x="46" y="13"/>
                  <a:pt x="46" y="13"/>
                </a:cubicBezTo>
                <a:cubicBezTo>
                  <a:pt x="46" y="14"/>
                  <a:pt x="45" y="14"/>
                  <a:pt x="45" y="14"/>
                </a:cubicBezTo>
                <a:cubicBezTo>
                  <a:pt x="45" y="13"/>
                  <a:pt x="45" y="13"/>
                  <a:pt x="45" y="12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51" y="2"/>
                  <a:pt x="51" y="2"/>
                  <a:pt x="51" y="2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5"/>
                  <a:pt x="63" y="5"/>
                  <a:pt x="63" y="5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7"/>
                  <a:pt x="63" y="17"/>
                  <a:pt x="63" y="17"/>
                </a:cubicBezTo>
                <a:cubicBezTo>
                  <a:pt x="63" y="18"/>
                  <a:pt x="63" y="18"/>
                  <a:pt x="63" y="18"/>
                </a:cubicBezTo>
                <a:cubicBezTo>
                  <a:pt x="62" y="18"/>
                  <a:pt x="62" y="18"/>
                  <a:pt x="62" y="17"/>
                </a:cubicBezTo>
                <a:cubicBezTo>
                  <a:pt x="62" y="7"/>
                  <a:pt x="62" y="7"/>
                  <a:pt x="62" y="7"/>
                </a:cubicBezTo>
                <a:lnTo>
                  <a:pt x="52" y="4"/>
                </a:lnTo>
                <a:close/>
                <a:moveTo>
                  <a:pt x="81" y="72"/>
                </a:move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81" y="73"/>
                  <a:pt x="81" y="73"/>
                  <a:pt x="81" y="73"/>
                </a:cubicBezTo>
                <a:cubicBezTo>
                  <a:pt x="73" y="81"/>
                  <a:pt x="73" y="81"/>
                  <a:pt x="73" y="81"/>
                </a:cubicBezTo>
                <a:cubicBezTo>
                  <a:pt x="73" y="81"/>
                  <a:pt x="73" y="81"/>
                  <a:pt x="73" y="81"/>
                </a:cubicBezTo>
                <a:cubicBezTo>
                  <a:pt x="73" y="81"/>
                  <a:pt x="73" y="81"/>
                  <a:pt x="73" y="81"/>
                </a:cubicBezTo>
                <a:cubicBezTo>
                  <a:pt x="73" y="81"/>
                  <a:pt x="73" y="81"/>
                  <a:pt x="73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72" y="81"/>
                  <a:pt x="72" y="81"/>
                  <a:pt x="72" y="81"/>
                </a:cubicBezTo>
                <a:cubicBezTo>
                  <a:pt x="62" y="76"/>
                  <a:pt x="62" y="76"/>
                  <a:pt x="62" y="76"/>
                </a:cubicBezTo>
                <a:cubicBezTo>
                  <a:pt x="61" y="75"/>
                  <a:pt x="61" y="75"/>
                  <a:pt x="62" y="75"/>
                </a:cubicBezTo>
                <a:cubicBezTo>
                  <a:pt x="62" y="74"/>
                  <a:pt x="62" y="74"/>
                  <a:pt x="63" y="74"/>
                </a:cubicBezTo>
                <a:cubicBezTo>
                  <a:pt x="72" y="80"/>
                  <a:pt x="72" y="80"/>
                  <a:pt x="72" y="80"/>
                </a:cubicBezTo>
                <a:cubicBezTo>
                  <a:pt x="79" y="72"/>
                  <a:pt x="79" y="72"/>
                  <a:pt x="79" y="72"/>
                </a:cubicBezTo>
                <a:cubicBezTo>
                  <a:pt x="74" y="63"/>
                  <a:pt x="74" y="63"/>
                  <a:pt x="74" y="63"/>
                </a:cubicBezTo>
                <a:cubicBezTo>
                  <a:pt x="74" y="62"/>
                  <a:pt x="74" y="62"/>
                  <a:pt x="74" y="62"/>
                </a:cubicBezTo>
                <a:cubicBezTo>
                  <a:pt x="75" y="61"/>
                  <a:pt x="75" y="62"/>
                  <a:pt x="75" y="62"/>
                </a:cubicBezTo>
                <a:cubicBezTo>
                  <a:pt x="81" y="72"/>
                  <a:pt x="81" y="72"/>
                  <a:pt x="81" y="72"/>
                </a:cubicBezTo>
                <a:cubicBezTo>
                  <a:pt x="81" y="72"/>
                  <a:pt x="81" y="72"/>
                  <a:pt x="81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7" name="Freeform 502"/>
          <p:cNvSpPr>
            <a:spLocks noEditPoints="1"/>
          </p:cNvSpPr>
          <p:nvPr/>
        </p:nvSpPr>
        <p:spPr bwMode="auto">
          <a:xfrm>
            <a:off x="8878888" y="1905000"/>
            <a:ext cx="593725" cy="439738"/>
          </a:xfrm>
          <a:custGeom>
            <a:avLst/>
            <a:gdLst>
              <a:gd name="T0" fmla="*/ 106 w 107"/>
              <a:gd name="T1" fmla="*/ 33 h 79"/>
              <a:gd name="T2" fmla="*/ 17 w 107"/>
              <a:gd name="T3" fmla="*/ 33 h 79"/>
              <a:gd name="T4" fmla="*/ 16 w 107"/>
              <a:gd name="T5" fmla="*/ 35 h 79"/>
              <a:gd name="T6" fmla="*/ 0 w 107"/>
              <a:gd name="T7" fmla="*/ 79 h 79"/>
              <a:gd name="T8" fmla="*/ 91 w 107"/>
              <a:gd name="T9" fmla="*/ 79 h 79"/>
              <a:gd name="T10" fmla="*/ 107 w 107"/>
              <a:gd name="T11" fmla="*/ 35 h 79"/>
              <a:gd name="T12" fmla="*/ 106 w 107"/>
              <a:gd name="T13" fmla="*/ 33 h 79"/>
              <a:gd name="T14" fmla="*/ 17 w 107"/>
              <a:gd name="T15" fmla="*/ 30 h 79"/>
              <a:gd name="T16" fmla="*/ 91 w 107"/>
              <a:gd name="T17" fmla="*/ 30 h 79"/>
              <a:gd name="T18" fmla="*/ 91 w 107"/>
              <a:gd name="T19" fmla="*/ 14 h 79"/>
              <a:gd name="T20" fmla="*/ 90 w 107"/>
              <a:gd name="T21" fmla="*/ 13 h 79"/>
              <a:gd name="T22" fmla="*/ 41 w 107"/>
              <a:gd name="T23" fmla="*/ 13 h 79"/>
              <a:gd name="T24" fmla="*/ 40 w 107"/>
              <a:gd name="T25" fmla="*/ 12 h 79"/>
              <a:gd name="T26" fmla="*/ 40 w 107"/>
              <a:gd name="T27" fmla="*/ 5 h 79"/>
              <a:gd name="T28" fmla="*/ 35 w 107"/>
              <a:gd name="T29" fmla="*/ 0 h 79"/>
              <a:gd name="T30" fmla="*/ 5 w 107"/>
              <a:gd name="T31" fmla="*/ 0 h 79"/>
              <a:gd name="T32" fmla="*/ 0 w 107"/>
              <a:gd name="T33" fmla="*/ 5 h 79"/>
              <a:gd name="T34" fmla="*/ 0 w 107"/>
              <a:gd name="T35" fmla="*/ 70 h 79"/>
              <a:gd name="T36" fmla="*/ 13 w 107"/>
              <a:gd name="T37" fmla="*/ 34 h 79"/>
              <a:gd name="T38" fmla="*/ 17 w 107"/>
              <a:gd name="T39" fmla="*/ 30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07" h="79">
                <a:moveTo>
                  <a:pt x="106" y="33"/>
                </a:moveTo>
                <a:cubicBezTo>
                  <a:pt x="17" y="33"/>
                  <a:pt x="17" y="33"/>
                  <a:pt x="17" y="33"/>
                </a:cubicBezTo>
                <a:cubicBezTo>
                  <a:pt x="17" y="33"/>
                  <a:pt x="16" y="34"/>
                  <a:pt x="16" y="35"/>
                </a:cubicBezTo>
                <a:cubicBezTo>
                  <a:pt x="0" y="79"/>
                  <a:pt x="0" y="79"/>
                  <a:pt x="0" y="79"/>
                </a:cubicBezTo>
                <a:cubicBezTo>
                  <a:pt x="91" y="79"/>
                  <a:pt x="91" y="79"/>
                  <a:pt x="91" y="79"/>
                </a:cubicBezTo>
                <a:cubicBezTo>
                  <a:pt x="107" y="35"/>
                  <a:pt x="107" y="35"/>
                  <a:pt x="107" y="35"/>
                </a:cubicBezTo>
                <a:cubicBezTo>
                  <a:pt x="107" y="34"/>
                  <a:pt x="107" y="33"/>
                  <a:pt x="106" y="33"/>
                </a:cubicBezTo>
                <a:close/>
                <a:moveTo>
                  <a:pt x="17" y="30"/>
                </a:moveTo>
                <a:cubicBezTo>
                  <a:pt x="91" y="30"/>
                  <a:pt x="91" y="30"/>
                  <a:pt x="91" y="30"/>
                </a:cubicBezTo>
                <a:cubicBezTo>
                  <a:pt x="91" y="14"/>
                  <a:pt x="91" y="14"/>
                  <a:pt x="91" y="14"/>
                </a:cubicBezTo>
                <a:cubicBezTo>
                  <a:pt x="91" y="13"/>
                  <a:pt x="90" y="13"/>
                  <a:pt x="90" y="13"/>
                </a:cubicBezTo>
                <a:cubicBezTo>
                  <a:pt x="41" y="13"/>
                  <a:pt x="41" y="13"/>
                  <a:pt x="41" y="13"/>
                </a:cubicBezTo>
                <a:cubicBezTo>
                  <a:pt x="40" y="13"/>
                  <a:pt x="40" y="12"/>
                  <a:pt x="40" y="12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2"/>
                  <a:pt x="38" y="0"/>
                  <a:pt x="35" y="0"/>
                </a:cubicBezTo>
                <a:cubicBezTo>
                  <a:pt x="5" y="0"/>
                  <a:pt x="5" y="0"/>
                  <a:pt x="5" y="0"/>
                </a:cubicBezTo>
                <a:cubicBezTo>
                  <a:pt x="2" y="0"/>
                  <a:pt x="0" y="2"/>
                  <a:pt x="0" y="5"/>
                </a:cubicBezTo>
                <a:cubicBezTo>
                  <a:pt x="0" y="70"/>
                  <a:pt x="0" y="70"/>
                  <a:pt x="0" y="70"/>
                </a:cubicBezTo>
                <a:cubicBezTo>
                  <a:pt x="13" y="34"/>
                  <a:pt x="13" y="34"/>
                  <a:pt x="13" y="34"/>
                </a:cubicBezTo>
                <a:cubicBezTo>
                  <a:pt x="13" y="32"/>
                  <a:pt x="15" y="30"/>
                  <a:pt x="17" y="3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448" name="Freeform 370"/>
          <p:cNvSpPr>
            <a:spLocks noEditPoints="1"/>
          </p:cNvSpPr>
          <p:nvPr/>
        </p:nvSpPr>
        <p:spPr bwMode="auto">
          <a:xfrm>
            <a:off x="2613025" y="1917700"/>
            <a:ext cx="495300" cy="600075"/>
          </a:xfrm>
          <a:custGeom>
            <a:avLst/>
            <a:gdLst>
              <a:gd name="T0" fmla="*/ 60 w 73"/>
              <a:gd name="T1" fmla="*/ 8 h 88"/>
              <a:gd name="T2" fmla="*/ 28 w 73"/>
              <a:gd name="T3" fmla="*/ 13 h 88"/>
              <a:gd name="T4" fmla="*/ 29 w 73"/>
              <a:gd name="T5" fmla="*/ 41 h 88"/>
              <a:gd name="T6" fmla="*/ 2 w 73"/>
              <a:gd name="T7" fmla="*/ 79 h 88"/>
              <a:gd name="T8" fmla="*/ 4 w 73"/>
              <a:gd name="T9" fmla="*/ 87 h 88"/>
              <a:gd name="T10" fmla="*/ 4 w 73"/>
              <a:gd name="T11" fmla="*/ 87 h 88"/>
              <a:gd name="T12" fmla="*/ 4 w 73"/>
              <a:gd name="T13" fmla="*/ 87 h 88"/>
              <a:gd name="T14" fmla="*/ 4 w 73"/>
              <a:gd name="T15" fmla="*/ 87 h 88"/>
              <a:gd name="T16" fmla="*/ 31 w 73"/>
              <a:gd name="T17" fmla="*/ 49 h 88"/>
              <a:gd name="T18" fmla="*/ 33 w 73"/>
              <a:gd name="T19" fmla="*/ 49 h 88"/>
              <a:gd name="T20" fmla="*/ 33 w 73"/>
              <a:gd name="T21" fmla="*/ 51 h 88"/>
              <a:gd name="T22" fmla="*/ 6 w 73"/>
              <a:gd name="T23" fmla="*/ 88 h 88"/>
              <a:gd name="T24" fmla="*/ 13 w 73"/>
              <a:gd name="T25" fmla="*/ 87 h 88"/>
              <a:gd name="T26" fmla="*/ 14 w 73"/>
              <a:gd name="T27" fmla="*/ 85 h 88"/>
              <a:gd name="T28" fmla="*/ 20 w 73"/>
              <a:gd name="T29" fmla="*/ 84 h 88"/>
              <a:gd name="T30" fmla="*/ 18 w 73"/>
              <a:gd name="T31" fmla="*/ 80 h 88"/>
              <a:gd name="T32" fmla="*/ 20 w 73"/>
              <a:gd name="T33" fmla="*/ 79 h 88"/>
              <a:gd name="T34" fmla="*/ 23 w 73"/>
              <a:gd name="T35" fmla="*/ 78 h 88"/>
              <a:gd name="T36" fmla="*/ 25 w 73"/>
              <a:gd name="T37" fmla="*/ 75 h 88"/>
              <a:gd name="T38" fmla="*/ 29 w 73"/>
              <a:gd name="T39" fmla="*/ 75 h 88"/>
              <a:gd name="T40" fmla="*/ 31 w 73"/>
              <a:gd name="T41" fmla="*/ 72 h 88"/>
              <a:gd name="T42" fmla="*/ 30 w 73"/>
              <a:gd name="T43" fmla="*/ 66 h 88"/>
              <a:gd name="T44" fmla="*/ 31 w 73"/>
              <a:gd name="T45" fmla="*/ 65 h 88"/>
              <a:gd name="T46" fmla="*/ 37 w 73"/>
              <a:gd name="T47" fmla="*/ 64 h 88"/>
              <a:gd name="T48" fmla="*/ 34 w 73"/>
              <a:gd name="T49" fmla="*/ 59 h 88"/>
              <a:gd name="T50" fmla="*/ 40 w 73"/>
              <a:gd name="T51" fmla="*/ 57 h 88"/>
              <a:gd name="T52" fmla="*/ 36 w 73"/>
              <a:gd name="T53" fmla="*/ 51 h 88"/>
              <a:gd name="T54" fmla="*/ 39 w 73"/>
              <a:gd name="T55" fmla="*/ 48 h 88"/>
              <a:gd name="T56" fmla="*/ 66 w 73"/>
              <a:gd name="T57" fmla="*/ 40 h 88"/>
              <a:gd name="T58" fmla="*/ 60 w 73"/>
              <a:gd name="T59" fmla="*/ 8 h 88"/>
              <a:gd name="T60" fmla="*/ 58 w 73"/>
              <a:gd name="T61" fmla="*/ 19 h 88"/>
              <a:gd name="T62" fmla="*/ 51 w 73"/>
              <a:gd name="T63" fmla="*/ 20 h 88"/>
              <a:gd name="T64" fmla="*/ 50 w 73"/>
              <a:gd name="T65" fmla="*/ 14 h 88"/>
              <a:gd name="T66" fmla="*/ 57 w 73"/>
              <a:gd name="T67" fmla="*/ 13 h 88"/>
              <a:gd name="T68" fmla="*/ 58 w 73"/>
              <a:gd name="T69" fmla="*/ 19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3" h="88">
                <a:moveTo>
                  <a:pt x="60" y="8"/>
                </a:moveTo>
                <a:cubicBezTo>
                  <a:pt x="50" y="0"/>
                  <a:pt x="36" y="3"/>
                  <a:pt x="28" y="13"/>
                </a:cubicBezTo>
                <a:cubicBezTo>
                  <a:pt x="22" y="22"/>
                  <a:pt x="23" y="33"/>
                  <a:pt x="29" y="41"/>
                </a:cubicBezTo>
                <a:cubicBezTo>
                  <a:pt x="2" y="79"/>
                  <a:pt x="2" y="79"/>
                  <a:pt x="2" y="79"/>
                </a:cubicBezTo>
                <a:cubicBezTo>
                  <a:pt x="0" y="81"/>
                  <a:pt x="1" y="85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2" y="48"/>
                  <a:pt x="33" y="49"/>
                </a:cubicBezTo>
                <a:cubicBezTo>
                  <a:pt x="34" y="49"/>
                  <a:pt x="34" y="50"/>
                  <a:pt x="33" y="51"/>
                </a:cubicBezTo>
                <a:cubicBezTo>
                  <a:pt x="6" y="88"/>
                  <a:pt x="6" y="88"/>
                  <a:pt x="6" y="88"/>
                </a:cubicBezTo>
                <a:cubicBezTo>
                  <a:pt x="13" y="87"/>
                  <a:pt x="13" y="87"/>
                  <a:pt x="13" y="87"/>
                </a:cubicBezTo>
                <a:cubicBezTo>
                  <a:pt x="14" y="85"/>
                  <a:pt x="14" y="85"/>
                  <a:pt x="14" y="85"/>
                </a:cubicBezTo>
                <a:cubicBezTo>
                  <a:pt x="20" y="84"/>
                  <a:pt x="20" y="84"/>
                  <a:pt x="20" y="84"/>
                </a:cubicBezTo>
                <a:cubicBezTo>
                  <a:pt x="18" y="80"/>
                  <a:pt x="18" y="80"/>
                  <a:pt x="18" y="80"/>
                </a:cubicBezTo>
                <a:cubicBezTo>
                  <a:pt x="20" y="79"/>
                  <a:pt x="20" y="79"/>
                  <a:pt x="20" y="79"/>
                </a:cubicBezTo>
                <a:cubicBezTo>
                  <a:pt x="23" y="78"/>
                  <a:pt x="23" y="78"/>
                  <a:pt x="23" y="78"/>
                </a:cubicBezTo>
                <a:cubicBezTo>
                  <a:pt x="25" y="75"/>
                  <a:pt x="25" y="75"/>
                  <a:pt x="25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1" y="72"/>
                  <a:pt x="31" y="72"/>
                  <a:pt x="31" y="72"/>
                </a:cubicBezTo>
                <a:cubicBezTo>
                  <a:pt x="30" y="66"/>
                  <a:pt x="30" y="66"/>
                  <a:pt x="30" y="66"/>
                </a:cubicBezTo>
                <a:cubicBezTo>
                  <a:pt x="31" y="65"/>
                  <a:pt x="31" y="65"/>
                  <a:pt x="31" y="65"/>
                </a:cubicBezTo>
                <a:cubicBezTo>
                  <a:pt x="37" y="64"/>
                  <a:pt x="37" y="64"/>
                  <a:pt x="37" y="64"/>
                </a:cubicBezTo>
                <a:cubicBezTo>
                  <a:pt x="34" y="59"/>
                  <a:pt x="34" y="59"/>
                  <a:pt x="34" y="59"/>
                </a:cubicBezTo>
                <a:cubicBezTo>
                  <a:pt x="40" y="57"/>
                  <a:pt x="40" y="57"/>
                  <a:pt x="40" y="57"/>
                </a:cubicBezTo>
                <a:cubicBezTo>
                  <a:pt x="36" y="51"/>
                  <a:pt x="36" y="51"/>
                  <a:pt x="36" y="51"/>
                </a:cubicBezTo>
                <a:cubicBezTo>
                  <a:pt x="39" y="48"/>
                  <a:pt x="39" y="48"/>
                  <a:pt x="39" y="48"/>
                </a:cubicBezTo>
                <a:cubicBezTo>
                  <a:pt x="48" y="52"/>
                  <a:pt x="59" y="49"/>
                  <a:pt x="66" y="40"/>
                </a:cubicBezTo>
                <a:cubicBezTo>
                  <a:pt x="73" y="30"/>
                  <a:pt x="71" y="15"/>
                  <a:pt x="60" y="8"/>
                </a:cubicBezTo>
                <a:close/>
                <a:moveTo>
                  <a:pt x="58" y="19"/>
                </a:moveTo>
                <a:cubicBezTo>
                  <a:pt x="56" y="21"/>
                  <a:pt x="53" y="22"/>
                  <a:pt x="51" y="20"/>
                </a:cubicBezTo>
                <a:cubicBezTo>
                  <a:pt x="49" y="19"/>
                  <a:pt x="49" y="16"/>
                  <a:pt x="50" y="14"/>
                </a:cubicBezTo>
                <a:cubicBezTo>
                  <a:pt x="52" y="12"/>
                  <a:pt x="55" y="11"/>
                  <a:pt x="57" y="13"/>
                </a:cubicBezTo>
                <a:cubicBezTo>
                  <a:pt x="59" y="14"/>
                  <a:pt x="59" y="17"/>
                  <a:pt x="58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59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0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4421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4-2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主要产品介绍</a:t>
            </a:r>
          </a:p>
        </p:txBody>
      </p:sp>
      <p:sp>
        <p:nvSpPr>
          <p:cNvPr id="19461" name="六边形 6"/>
          <p:cNvSpPr>
            <a:spLocks noChangeArrowheads="1"/>
          </p:cNvSpPr>
          <p:nvPr/>
        </p:nvSpPr>
        <p:spPr bwMode="auto">
          <a:xfrm>
            <a:off x="1370013" y="1966913"/>
            <a:ext cx="1706562" cy="1470025"/>
          </a:xfrm>
          <a:prstGeom prst="hexagon">
            <a:avLst>
              <a:gd name="adj" fmla="val 25002"/>
              <a:gd name="vf" fmla="val 115470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19462" name="六边形 7"/>
          <p:cNvSpPr>
            <a:spLocks noChangeArrowheads="1"/>
          </p:cNvSpPr>
          <p:nvPr/>
        </p:nvSpPr>
        <p:spPr bwMode="auto">
          <a:xfrm>
            <a:off x="1479550" y="2057400"/>
            <a:ext cx="1493838" cy="1287463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grpSp>
        <p:nvGrpSpPr>
          <p:cNvPr id="19463" name="组合 9"/>
          <p:cNvGrpSpPr>
            <a:grpSpLocks/>
          </p:cNvGrpSpPr>
          <p:nvPr/>
        </p:nvGrpSpPr>
        <p:grpSpPr bwMode="auto">
          <a:xfrm>
            <a:off x="1671638" y="2263775"/>
            <a:ext cx="1355725" cy="911225"/>
            <a:chOff x="0" y="0"/>
            <a:chExt cx="2318097" cy="912144"/>
          </a:xfrm>
        </p:grpSpPr>
        <p:sp>
          <p:nvSpPr>
            <p:cNvPr id="19464" name="TextBox 35"/>
            <p:cNvSpPr txBox="1">
              <a:spLocks noChangeArrowheads="1"/>
            </p:cNvSpPr>
            <p:nvPr/>
          </p:nvSpPr>
          <p:spPr bwMode="auto">
            <a:xfrm>
              <a:off x="0" y="311980"/>
              <a:ext cx="1763944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endPara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65" name="文本框 11"/>
            <p:cNvSpPr txBox="1">
              <a:spLocks noChangeArrowheads="1"/>
            </p:cNvSpPr>
            <p:nvPr/>
          </p:nvSpPr>
          <p:spPr bwMode="auto">
            <a:xfrm>
              <a:off x="91372" y="0"/>
              <a:ext cx="22267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9466" name="六边形 11"/>
          <p:cNvSpPr>
            <a:spLocks noChangeArrowheads="1"/>
          </p:cNvSpPr>
          <p:nvPr/>
        </p:nvSpPr>
        <p:spPr bwMode="auto">
          <a:xfrm>
            <a:off x="2963863" y="2757488"/>
            <a:ext cx="1706562" cy="1471612"/>
          </a:xfrm>
          <a:prstGeom prst="hexagon">
            <a:avLst>
              <a:gd name="adj" fmla="val 25002"/>
              <a:gd name="vf" fmla="val 115470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19467" name="六边形 12"/>
          <p:cNvSpPr>
            <a:spLocks noChangeArrowheads="1"/>
          </p:cNvSpPr>
          <p:nvPr/>
        </p:nvSpPr>
        <p:spPr bwMode="auto">
          <a:xfrm>
            <a:off x="3073400" y="2849563"/>
            <a:ext cx="1493838" cy="1287462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grpSp>
        <p:nvGrpSpPr>
          <p:cNvPr id="19468" name="组合 19"/>
          <p:cNvGrpSpPr>
            <a:grpSpLocks/>
          </p:cNvGrpSpPr>
          <p:nvPr/>
        </p:nvGrpSpPr>
        <p:grpSpPr bwMode="auto">
          <a:xfrm>
            <a:off x="3268663" y="3054350"/>
            <a:ext cx="1355725" cy="912813"/>
            <a:chOff x="0" y="0"/>
            <a:chExt cx="2318097" cy="912144"/>
          </a:xfrm>
        </p:grpSpPr>
        <p:sp>
          <p:nvSpPr>
            <p:cNvPr id="19469" name="TextBox 35"/>
            <p:cNvSpPr txBox="1">
              <a:spLocks noChangeArrowheads="1"/>
            </p:cNvSpPr>
            <p:nvPr/>
          </p:nvSpPr>
          <p:spPr bwMode="auto">
            <a:xfrm>
              <a:off x="0" y="311980"/>
              <a:ext cx="1763944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endPara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70" name="文本框 21"/>
            <p:cNvSpPr txBox="1">
              <a:spLocks noChangeArrowheads="1"/>
            </p:cNvSpPr>
            <p:nvPr/>
          </p:nvSpPr>
          <p:spPr bwMode="auto">
            <a:xfrm>
              <a:off x="91372" y="0"/>
              <a:ext cx="22267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9471" name="六边形 16"/>
          <p:cNvSpPr>
            <a:spLocks noChangeArrowheads="1"/>
          </p:cNvSpPr>
          <p:nvPr/>
        </p:nvSpPr>
        <p:spPr bwMode="auto">
          <a:xfrm>
            <a:off x="6046788" y="2944813"/>
            <a:ext cx="1706562" cy="1471612"/>
          </a:xfrm>
          <a:prstGeom prst="hexagon">
            <a:avLst>
              <a:gd name="adj" fmla="val 25002"/>
              <a:gd name="vf" fmla="val 115470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19472" name="六边形 17"/>
          <p:cNvSpPr>
            <a:spLocks noChangeArrowheads="1"/>
          </p:cNvSpPr>
          <p:nvPr/>
        </p:nvSpPr>
        <p:spPr bwMode="auto">
          <a:xfrm>
            <a:off x="6156325" y="3036888"/>
            <a:ext cx="1493838" cy="1287462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grpSp>
        <p:nvGrpSpPr>
          <p:cNvPr id="19473" name="组合 24"/>
          <p:cNvGrpSpPr>
            <a:grpSpLocks/>
          </p:cNvGrpSpPr>
          <p:nvPr/>
        </p:nvGrpSpPr>
        <p:grpSpPr bwMode="auto">
          <a:xfrm>
            <a:off x="6343650" y="3173413"/>
            <a:ext cx="1355725" cy="912812"/>
            <a:chOff x="0" y="0"/>
            <a:chExt cx="2318097" cy="912144"/>
          </a:xfrm>
        </p:grpSpPr>
        <p:sp>
          <p:nvSpPr>
            <p:cNvPr id="19474" name="TextBox 35"/>
            <p:cNvSpPr txBox="1">
              <a:spLocks noChangeArrowheads="1"/>
            </p:cNvSpPr>
            <p:nvPr/>
          </p:nvSpPr>
          <p:spPr bwMode="auto">
            <a:xfrm>
              <a:off x="0" y="311980"/>
              <a:ext cx="1763944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endPara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75" name="文本框 26"/>
            <p:cNvSpPr txBox="1">
              <a:spLocks noChangeArrowheads="1"/>
            </p:cNvSpPr>
            <p:nvPr/>
          </p:nvSpPr>
          <p:spPr bwMode="auto">
            <a:xfrm>
              <a:off x="91372" y="0"/>
              <a:ext cx="22267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9476" name="六边形 21"/>
          <p:cNvSpPr>
            <a:spLocks noChangeArrowheads="1"/>
          </p:cNvSpPr>
          <p:nvPr/>
        </p:nvSpPr>
        <p:spPr bwMode="auto">
          <a:xfrm>
            <a:off x="9110663" y="2962275"/>
            <a:ext cx="1706562" cy="1471613"/>
          </a:xfrm>
          <a:prstGeom prst="hexagon">
            <a:avLst>
              <a:gd name="adj" fmla="val 25002"/>
              <a:gd name="vf" fmla="val 115470"/>
            </a:avLst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sp>
        <p:nvSpPr>
          <p:cNvPr id="19477" name="六边形 22"/>
          <p:cNvSpPr>
            <a:spLocks noChangeArrowheads="1"/>
          </p:cNvSpPr>
          <p:nvPr/>
        </p:nvSpPr>
        <p:spPr bwMode="auto">
          <a:xfrm>
            <a:off x="9220200" y="3054350"/>
            <a:ext cx="1493838" cy="1287463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grpSp>
        <p:nvGrpSpPr>
          <p:cNvPr id="19478" name="组合 29"/>
          <p:cNvGrpSpPr>
            <a:grpSpLocks/>
          </p:cNvGrpSpPr>
          <p:nvPr/>
        </p:nvGrpSpPr>
        <p:grpSpPr bwMode="auto">
          <a:xfrm>
            <a:off x="9445625" y="3235325"/>
            <a:ext cx="1355725" cy="911225"/>
            <a:chOff x="0" y="0"/>
            <a:chExt cx="2318097" cy="912144"/>
          </a:xfrm>
        </p:grpSpPr>
        <p:sp>
          <p:nvSpPr>
            <p:cNvPr id="19479" name="TextBox 35"/>
            <p:cNvSpPr txBox="1">
              <a:spLocks noChangeArrowheads="1"/>
            </p:cNvSpPr>
            <p:nvPr/>
          </p:nvSpPr>
          <p:spPr bwMode="auto">
            <a:xfrm>
              <a:off x="0" y="311980"/>
              <a:ext cx="1763944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endPara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480" name="文本框 31"/>
            <p:cNvSpPr txBox="1">
              <a:spLocks noChangeArrowheads="1"/>
            </p:cNvSpPr>
            <p:nvPr/>
          </p:nvSpPr>
          <p:spPr bwMode="auto">
            <a:xfrm>
              <a:off x="91372" y="0"/>
              <a:ext cx="2226725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19481" name="六边形 26"/>
          <p:cNvSpPr>
            <a:spLocks noChangeArrowheads="1"/>
          </p:cNvSpPr>
          <p:nvPr/>
        </p:nvSpPr>
        <p:spPr bwMode="auto">
          <a:xfrm>
            <a:off x="4449763" y="3681413"/>
            <a:ext cx="1706562" cy="1470025"/>
          </a:xfrm>
          <a:prstGeom prst="hexagon">
            <a:avLst>
              <a:gd name="adj" fmla="val 25002"/>
              <a:gd name="vf" fmla="val 115470"/>
            </a:avLst>
          </a:prstGeom>
          <a:noFill/>
          <a:ln w="19050" cmpd="sng">
            <a:solidFill>
              <a:srgbClr val="F4BB3D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pic>
        <p:nvPicPr>
          <p:cNvPr id="19482" name="图片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1388" y="3883025"/>
            <a:ext cx="1101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83" name="六边形 28"/>
          <p:cNvSpPr>
            <a:spLocks noChangeArrowheads="1"/>
          </p:cNvSpPr>
          <p:nvPr/>
        </p:nvSpPr>
        <p:spPr bwMode="auto">
          <a:xfrm>
            <a:off x="7594600" y="2163763"/>
            <a:ext cx="1706563" cy="1470025"/>
          </a:xfrm>
          <a:prstGeom prst="hexagon">
            <a:avLst>
              <a:gd name="adj" fmla="val 25003"/>
              <a:gd name="vf" fmla="val 115470"/>
            </a:avLst>
          </a:prstGeom>
          <a:noFill/>
          <a:ln w="19050" cmpd="sng">
            <a:solidFill>
              <a:srgbClr val="F4BB3D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pic>
        <p:nvPicPr>
          <p:cNvPr id="19484" name="图片 3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2888" y="2360613"/>
            <a:ext cx="1152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85" name="六边形 30"/>
          <p:cNvSpPr>
            <a:spLocks noChangeArrowheads="1"/>
          </p:cNvSpPr>
          <p:nvPr/>
        </p:nvSpPr>
        <p:spPr bwMode="auto">
          <a:xfrm>
            <a:off x="1458913" y="3681413"/>
            <a:ext cx="1708150" cy="1470025"/>
          </a:xfrm>
          <a:prstGeom prst="hexagon">
            <a:avLst>
              <a:gd name="adj" fmla="val 24999"/>
              <a:gd name="vf" fmla="val 115470"/>
            </a:avLst>
          </a:prstGeom>
          <a:noFill/>
          <a:ln w="19050" cmpd="sng">
            <a:solidFill>
              <a:srgbClr val="F4BB3D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pic>
        <p:nvPicPr>
          <p:cNvPr id="19486" name="图片 3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3924300"/>
            <a:ext cx="1019175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87" name="六边形 32"/>
          <p:cNvSpPr>
            <a:spLocks noChangeArrowheads="1"/>
          </p:cNvSpPr>
          <p:nvPr/>
        </p:nvSpPr>
        <p:spPr bwMode="auto">
          <a:xfrm>
            <a:off x="7594600" y="3848100"/>
            <a:ext cx="1706563" cy="1471613"/>
          </a:xfrm>
          <a:prstGeom prst="hexagon">
            <a:avLst>
              <a:gd name="adj" fmla="val 25002"/>
              <a:gd name="vf" fmla="val 115470"/>
            </a:avLst>
          </a:prstGeom>
          <a:noFill/>
          <a:ln w="19050" cmpd="sng">
            <a:solidFill>
              <a:srgbClr val="F4BB3D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chemeClr val="bg1"/>
              </a:solidFill>
            </a:endParaRPr>
          </a:p>
        </p:txBody>
      </p:sp>
      <p:pic>
        <p:nvPicPr>
          <p:cNvPr id="19488" name="图片 3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238" y="4086225"/>
            <a:ext cx="1101725" cy="110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3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4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44211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4-3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产品的市场及竞争力</a:t>
            </a:r>
          </a:p>
        </p:txBody>
      </p:sp>
      <p:sp>
        <p:nvSpPr>
          <p:cNvPr id="20485" name="饼形 6"/>
          <p:cNvSpPr>
            <a:spLocks/>
          </p:cNvSpPr>
          <p:nvPr/>
        </p:nvSpPr>
        <p:spPr bwMode="auto">
          <a:xfrm>
            <a:off x="3127375" y="2774950"/>
            <a:ext cx="2073275" cy="2017713"/>
          </a:xfrm>
          <a:custGeom>
            <a:avLst/>
            <a:gdLst>
              <a:gd name="T0" fmla="*/ 2073275 w 2073275"/>
              <a:gd name="T1" fmla="*/ 1008857 h 2017713"/>
              <a:gd name="T2" fmla="*/ 1036637 w 2073275"/>
              <a:gd name="T3" fmla="*/ 2017714 h 2017713"/>
              <a:gd name="T4" fmla="*/ -1 w 2073275"/>
              <a:gd name="T5" fmla="*/ 1008858 h 2017713"/>
              <a:gd name="T6" fmla="*/ 1036638 w 2073275"/>
              <a:gd name="T7" fmla="*/ 1008857 h 2017713"/>
              <a:gd name="T8" fmla="*/ 2073275 w 2073275"/>
              <a:gd name="T9" fmla="*/ 1008857 h 2017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3275" h="2017713">
                <a:moveTo>
                  <a:pt x="2073275" y="1008857"/>
                </a:moveTo>
                <a:cubicBezTo>
                  <a:pt x="2073275" y="1566033"/>
                  <a:pt x="1609157" y="2017714"/>
                  <a:pt x="1036637" y="2017714"/>
                </a:cubicBezTo>
                <a:cubicBezTo>
                  <a:pt x="464118" y="2017714"/>
                  <a:pt x="-1" y="1566034"/>
                  <a:pt x="-1" y="1008858"/>
                </a:cubicBezTo>
                <a:lnTo>
                  <a:pt x="1036638" y="1008857"/>
                </a:lnTo>
                <a:lnTo>
                  <a:pt x="2073275" y="1008857"/>
                </a:lnTo>
                <a:close/>
              </a:path>
            </a:pathLst>
          </a:cu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6" name="饼形 7"/>
          <p:cNvSpPr>
            <a:spLocks/>
          </p:cNvSpPr>
          <p:nvPr/>
        </p:nvSpPr>
        <p:spPr bwMode="auto">
          <a:xfrm rot="5400000">
            <a:off x="2117726" y="3754437"/>
            <a:ext cx="2017712" cy="2074863"/>
          </a:xfrm>
          <a:custGeom>
            <a:avLst/>
            <a:gdLst>
              <a:gd name="T0" fmla="*/ 2017712 w 2017712"/>
              <a:gd name="T1" fmla="*/ 1037432 h 2074863"/>
              <a:gd name="T2" fmla="*/ 1008856 w 2017712"/>
              <a:gd name="T3" fmla="*/ 2074864 h 2074863"/>
              <a:gd name="T4" fmla="*/ 0 w 2017712"/>
              <a:gd name="T5" fmla="*/ 1037433 h 2074863"/>
              <a:gd name="T6" fmla="*/ 1008856 w 2017712"/>
              <a:gd name="T7" fmla="*/ 1037432 h 2074863"/>
              <a:gd name="T8" fmla="*/ 2017712 w 2017712"/>
              <a:gd name="T9" fmla="*/ 1037432 h 2074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7712" h="2074863">
                <a:moveTo>
                  <a:pt x="2017712" y="1037432"/>
                </a:moveTo>
                <a:cubicBezTo>
                  <a:pt x="2017712" y="1610390"/>
                  <a:pt x="1566032" y="2074864"/>
                  <a:pt x="1008856" y="2074864"/>
                </a:cubicBezTo>
                <a:cubicBezTo>
                  <a:pt x="451680" y="2074864"/>
                  <a:pt x="0" y="1610390"/>
                  <a:pt x="0" y="1037433"/>
                </a:cubicBezTo>
                <a:lnTo>
                  <a:pt x="1008856" y="1037432"/>
                </a:lnTo>
                <a:lnTo>
                  <a:pt x="2017712" y="1037432"/>
                </a:lnTo>
                <a:close/>
              </a:path>
            </a:pathLst>
          </a:cu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7" name="饼形 8"/>
          <p:cNvSpPr>
            <a:spLocks/>
          </p:cNvSpPr>
          <p:nvPr/>
        </p:nvSpPr>
        <p:spPr bwMode="auto">
          <a:xfrm rot="16200000">
            <a:off x="2118519" y="1737519"/>
            <a:ext cx="2016125" cy="2074863"/>
          </a:xfrm>
          <a:custGeom>
            <a:avLst/>
            <a:gdLst>
              <a:gd name="T0" fmla="*/ 2016125 w 2016125"/>
              <a:gd name="T1" fmla="*/ 1037432 h 2074863"/>
              <a:gd name="T2" fmla="*/ 1008062 w 2016125"/>
              <a:gd name="T3" fmla="*/ 2074864 h 2074863"/>
              <a:gd name="T4" fmla="*/ -1 w 2016125"/>
              <a:gd name="T5" fmla="*/ 1037433 h 2074863"/>
              <a:gd name="T6" fmla="*/ 1008063 w 2016125"/>
              <a:gd name="T7" fmla="*/ 1037432 h 2074863"/>
              <a:gd name="T8" fmla="*/ 2016125 w 2016125"/>
              <a:gd name="T9" fmla="*/ 1037432 h 2074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6125" h="2074863">
                <a:moveTo>
                  <a:pt x="2016125" y="1037432"/>
                </a:moveTo>
                <a:cubicBezTo>
                  <a:pt x="2016125" y="1610390"/>
                  <a:pt x="1564800" y="2074864"/>
                  <a:pt x="1008062" y="2074864"/>
                </a:cubicBezTo>
                <a:cubicBezTo>
                  <a:pt x="451324" y="2074864"/>
                  <a:pt x="-1" y="1610390"/>
                  <a:pt x="-1" y="1037433"/>
                </a:cubicBezTo>
                <a:lnTo>
                  <a:pt x="1008063" y="1037432"/>
                </a:lnTo>
                <a:lnTo>
                  <a:pt x="2016125" y="1037432"/>
                </a:lnTo>
                <a:close/>
              </a:path>
            </a:pathLst>
          </a:cu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8" name="饼形 9"/>
          <p:cNvSpPr>
            <a:spLocks/>
          </p:cNvSpPr>
          <p:nvPr/>
        </p:nvSpPr>
        <p:spPr bwMode="auto">
          <a:xfrm rot="10800000">
            <a:off x="1052513" y="2774950"/>
            <a:ext cx="2074862" cy="2017713"/>
          </a:xfrm>
          <a:custGeom>
            <a:avLst/>
            <a:gdLst>
              <a:gd name="T0" fmla="*/ 2074862 w 2074862"/>
              <a:gd name="T1" fmla="*/ 1008857 h 2017713"/>
              <a:gd name="T2" fmla="*/ 1037431 w 2074862"/>
              <a:gd name="T3" fmla="*/ 2017714 h 2017713"/>
              <a:gd name="T4" fmla="*/ 0 w 2074862"/>
              <a:gd name="T5" fmla="*/ 1008858 h 2017713"/>
              <a:gd name="T6" fmla="*/ 1037431 w 2074862"/>
              <a:gd name="T7" fmla="*/ 1008857 h 2017713"/>
              <a:gd name="T8" fmla="*/ 2074862 w 2074862"/>
              <a:gd name="T9" fmla="*/ 1008857 h 2017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862" h="2017713">
                <a:moveTo>
                  <a:pt x="2074862" y="1008857"/>
                </a:moveTo>
                <a:cubicBezTo>
                  <a:pt x="2074862" y="1566033"/>
                  <a:pt x="1610388" y="2017714"/>
                  <a:pt x="1037431" y="2017714"/>
                </a:cubicBezTo>
                <a:cubicBezTo>
                  <a:pt x="464474" y="2017714"/>
                  <a:pt x="0" y="1566034"/>
                  <a:pt x="0" y="1008858"/>
                </a:cubicBezTo>
                <a:lnTo>
                  <a:pt x="1037431" y="1008857"/>
                </a:lnTo>
                <a:lnTo>
                  <a:pt x="2074862" y="1008857"/>
                </a:lnTo>
                <a:close/>
              </a:path>
            </a:pathLst>
          </a:cu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9" name="椭圆 10"/>
          <p:cNvSpPr>
            <a:spLocks noChangeArrowheads="1"/>
          </p:cNvSpPr>
          <p:nvPr/>
        </p:nvSpPr>
        <p:spPr bwMode="auto">
          <a:xfrm>
            <a:off x="2927350" y="3590925"/>
            <a:ext cx="398463" cy="385763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90" name="椭圆 11"/>
          <p:cNvSpPr>
            <a:spLocks noChangeArrowheads="1"/>
          </p:cNvSpPr>
          <p:nvPr/>
        </p:nvSpPr>
        <p:spPr bwMode="auto">
          <a:xfrm>
            <a:off x="6246813" y="1766888"/>
            <a:ext cx="442912" cy="442912"/>
          </a:xfrm>
          <a:prstGeom prst="ellips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chemeClr val="bg1"/>
                </a:solidFill>
              </a:rPr>
              <a:t>1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20491" name="矩形 22"/>
          <p:cNvSpPr>
            <a:spLocks noChangeArrowheads="1"/>
          </p:cNvSpPr>
          <p:nvPr/>
        </p:nvSpPr>
        <p:spPr bwMode="auto">
          <a:xfrm>
            <a:off x="6799263" y="1882775"/>
            <a:ext cx="4249737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2" name="文本框 23"/>
          <p:cNvSpPr txBox="1">
            <a:spLocks noChangeArrowheads="1"/>
          </p:cNvSpPr>
          <p:nvPr/>
        </p:nvSpPr>
        <p:spPr bwMode="auto">
          <a:xfrm>
            <a:off x="6799263" y="1512888"/>
            <a:ext cx="12366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您的文本</a:t>
            </a:r>
          </a:p>
        </p:txBody>
      </p:sp>
      <p:sp>
        <p:nvSpPr>
          <p:cNvPr id="20493" name="椭圆 14"/>
          <p:cNvSpPr>
            <a:spLocks noChangeArrowheads="1"/>
          </p:cNvSpPr>
          <p:nvPr/>
        </p:nvSpPr>
        <p:spPr bwMode="auto">
          <a:xfrm>
            <a:off x="6246813" y="2889250"/>
            <a:ext cx="442912" cy="442913"/>
          </a:xfrm>
          <a:prstGeom prst="ellips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chemeClr val="bg1"/>
                </a:solidFill>
              </a:rPr>
              <a:t>2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20494" name="矩形 25"/>
          <p:cNvSpPr>
            <a:spLocks noChangeArrowheads="1"/>
          </p:cNvSpPr>
          <p:nvPr/>
        </p:nvSpPr>
        <p:spPr bwMode="auto">
          <a:xfrm>
            <a:off x="6799263" y="3003550"/>
            <a:ext cx="42497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5" name="文本框 26"/>
          <p:cNvSpPr txBox="1">
            <a:spLocks noChangeArrowheads="1"/>
          </p:cNvSpPr>
          <p:nvPr/>
        </p:nvSpPr>
        <p:spPr bwMode="auto">
          <a:xfrm>
            <a:off x="6799263" y="2635250"/>
            <a:ext cx="12366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您的文本</a:t>
            </a:r>
          </a:p>
        </p:txBody>
      </p:sp>
      <p:sp>
        <p:nvSpPr>
          <p:cNvPr id="20496" name="椭圆 17"/>
          <p:cNvSpPr>
            <a:spLocks noChangeArrowheads="1"/>
          </p:cNvSpPr>
          <p:nvPr/>
        </p:nvSpPr>
        <p:spPr bwMode="auto">
          <a:xfrm>
            <a:off x="6246813" y="4098925"/>
            <a:ext cx="442912" cy="442913"/>
          </a:xfrm>
          <a:prstGeom prst="ellips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chemeClr val="bg1"/>
                </a:solidFill>
              </a:rPr>
              <a:t>3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20497" name="矩形 28"/>
          <p:cNvSpPr>
            <a:spLocks noChangeArrowheads="1"/>
          </p:cNvSpPr>
          <p:nvPr/>
        </p:nvSpPr>
        <p:spPr bwMode="auto">
          <a:xfrm>
            <a:off x="6799263" y="4213225"/>
            <a:ext cx="42497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8" name="文本框 29"/>
          <p:cNvSpPr txBox="1">
            <a:spLocks noChangeArrowheads="1"/>
          </p:cNvSpPr>
          <p:nvPr/>
        </p:nvSpPr>
        <p:spPr bwMode="auto">
          <a:xfrm>
            <a:off x="6799263" y="3844925"/>
            <a:ext cx="12366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您的文本</a:t>
            </a:r>
          </a:p>
        </p:txBody>
      </p:sp>
      <p:sp>
        <p:nvSpPr>
          <p:cNvPr id="20499" name="椭圆 20"/>
          <p:cNvSpPr>
            <a:spLocks noChangeArrowheads="1"/>
          </p:cNvSpPr>
          <p:nvPr/>
        </p:nvSpPr>
        <p:spPr bwMode="auto">
          <a:xfrm>
            <a:off x="6246813" y="5267325"/>
            <a:ext cx="442912" cy="442913"/>
          </a:xfrm>
          <a:prstGeom prst="ellips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>
                <a:solidFill>
                  <a:schemeClr val="bg1"/>
                </a:solidFill>
              </a:rPr>
              <a:t>4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20500" name="矩形 31"/>
          <p:cNvSpPr>
            <a:spLocks noChangeArrowheads="1"/>
          </p:cNvSpPr>
          <p:nvPr/>
        </p:nvSpPr>
        <p:spPr bwMode="auto">
          <a:xfrm>
            <a:off x="6799263" y="5381625"/>
            <a:ext cx="424973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01" name="文本框 32"/>
          <p:cNvSpPr txBox="1">
            <a:spLocks noChangeArrowheads="1"/>
          </p:cNvSpPr>
          <p:nvPr/>
        </p:nvSpPr>
        <p:spPr bwMode="auto">
          <a:xfrm>
            <a:off x="6799263" y="5013325"/>
            <a:ext cx="12366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您的文本</a:t>
            </a:r>
          </a:p>
        </p:txBody>
      </p:sp>
      <p:sp>
        <p:nvSpPr>
          <p:cNvPr id="20502" name="Freeform 188"/>
          <p:cNvSpPr>
            <a:spLocks/>
          </p:cNvSpPr>
          <p:nvPr/>
        </p:nvSpPr>
        <p:spPr bwMode="auto">
          <a:xfrm>
            <a:off x="3349625" y="2528888"/>
            <a:ext cx="504825" cy="549275"/>
          </a:xfrm>
          <a:custGeom>
            <a:avLst/>
            <a:gdLst>
              <a:gd name="T0" fmla="*/ 91 w 92"/>
              <a:gd name="T1" fmla="*/ 74 h 100"/>
              <a:gd name="T2" fmla="*/ 73 w 92"/>
              <a:gd name="T3" fmla="*/ 53 h 100"/>
              <a:gd name="T4" fmla="*/ 62 w 92"/>
              <a:gd name="T5" fmla="*/ 10 h 100"/>
              <a:gd name="T6" fmla="*/ 46 w 92"/>
              <a:gd name="T7" fmla="*/ 0 h 100"/>
              <a:gd name="T8" fmla="*/ 30 w 92"/>
              <a:gd name="T9" fmla="*/ 10 h 100"/>
              <a:gd name="T10" fmla="*/ 19 w 92"/>
              <a:gd name="T11" fmla="*/ 53 h 100"/>
              <a:gd name="T12" fmla="*/ 1 w 92"/>
              <a:gd name="T13" fmla="*/ 74 h 100"/>
              <a:gd name="T14" fmla="*/ 26 w 92"/>
              <a:gd name="T15" fmla="*/ 74 h 100"/>
              <a:gd name="T16" fmla="*/ 25 w 92"/>
              <a:gd name="T17" fmla="*/ 79 h 100"/>
              <a:gd name="T18" fmla="*/ 20 w 92"/>
              <a:gd name="T19" fmla="*/ 86 h 100"/>
              <a:gd name="T20" fmla="*/ 25 w 92"/>
              <a:gd name="T21" fmla="*/ 99 h 100"/>
              <a:gd name="T22" fmla="*/ 35 w 92"/>
              <a:gd name="T23" fmla="*/ 91 h 100"/>
              <a:gd name="T24" fmla="*/ 35 w 92"/>
              <a:gd name="T25" fmla="*/ 82 h 100"/>
              <a:gd name="T26" fmla="*/ 37 w 92"/>
              <a:gd name="T27" fmla="*/ 74 h 100"/>
              <a:gd name="T28" fmla="*/ 91 w 92"/>
              <a:gd name="T29" fmla="*/ 7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2" h="100">
                <a:moveTo>
                  <a:pt x="91" y="74"/>
                </a:moveTo>
                <a:cubicBezTo>
                  <a:pt x="92" y="65"/>
                  <a:pt x="79" y="59"/>
                  <a:pt x="73" y="53"/>
                </a:cubicBezTo>
                <a:cubicBezTo>
                  <a:pt x="60" y="40"/>
                  <a:pt x="68" y="25"/>
                  <a:pt x="62" y="10"/>
                </a:cubicBezTo>
                <a:cubicBezTo>
                  <a:pt x="59" y="3"/>
                  <a:pt x="53" y="0"/>
                  <a:pt x="46" y="0"/>
                </a:cubicBezTo>
                <a:cubicBezTo>
                  <a:pt x="39" y="0"/>
                  <a:pt x="33" y="3"/>
                  <a:pt x="30" y="10"/>
                </a:cubicBezTo>
                <a:cubicBezTo>
                  <a:pt x="24" y="25"/>
                  <a:pt x="32" y="40"/>
                  <a:pt x="19" y="53"/>
                </a:cubicBezTo>
                <a:cubicBezTo>
                  <a:pt x="12" y="59"/>
                  <a:pt x="0" y="65"/>
                  <a:pt x="1" y="74"/>
                </a:cubicBezTo>
                <a:cubicBezTo>
                  <a:pt x="26" y="74"/>
                  <a:pt x="26" y="74"/>
                  <a:pt x="26" y="74"/>
                </a:cubicBezTo>
                <a:cubicBezTo>
                  <a:pt x="25" y="79"/>
                  <a:pt x="25" y="79"/>
                  <a:pt x="25" y="79"/>
                </a:cubicBezTo>
                <a:cubicBezTo>
                  <a:pt x="23" y="80"/>
                  <a:pt x="21" y="83"/>
                  <a:pt x="20" y="86"/>
                </a:cubicBezTo>
                <a:cubicBezTo>
                  <a:pt x="18" y="92"/>
                  <a:pt x="20" y="97"/>
                  <a:pt x="25" y="99"/>
                </a:cubicBezTo>
                <a:cubicBezTo>
                  <a:pt x="29" y="100"/>
                  <a:pt x="34" y="96"/>
                  <a:pt x="35" y="91"/>
                </a:cubicBezTo>
                <a:cubicBezTo>
                  <a:pt x="36" y="88"/>
                  <a:pt x="36" y="85"/>
                  <a:pt x="35" y="82"/>
                </a:cubicBezTo>
                <a:cubicBezTo>
                  <a:pt x="37" y="74"/>
                  <a:pt x="37" y="74"/>
                  <a:pt x="37" y="74"/>
                </a:cubicBezTo>
                <a:lnTo>
                  <a:pt x="91" y="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3" name="Freeform 414"/>
          <p:cNvSpPr>
            <a:spLocks/>
          </p:cNvSpPr>
          <p:nvPr/>
        </p:nvSpPr>
        <p:spPr bwMode="auto">
          <a:xfrm>
            <a:off x="1811338" y="2987675"/>
            <a:ext cx="538162" cy="557213"/>
          </a:xfrm>
          <a:custGeom>
            <a:avLst/>
            <a:gdLst>
              <a:gd name="T0" fmla="*/ 78 w 98"/>
              <a:gd name="T1" fmla="*/ 72 h 101"/>
              <a:gd name="T2" fmla="*/ 41 w 98"/>
              <a:gd name="T3" fmla="*/ 0 h 101"/>
              <a:gd name="T4" fmla="*/ 43 w 98"/>
              <a:gd name="T5" fmla="*/ 72 h 101"/>
              <a:gd name="T6" fmla="*/ 39 w 98"/>
              <a:gd name="T7" fmla="*/ 72 h 101"/>
              <a:gd name="T8" fmla="*/ 41 w 98"/>
              <a:gd name="T9" fmla="*/ 0 h 101"/>
              <a:gd name="T10" fmla="*/ 25 w 98"/>
              <a:gd name="T11" fmla="*/ 72 h 101"/>
              <a:gd name="T12" fmla="*/ 0 w 98"/>
              <a:gd name="T13" fmla="*/ 72 h 101"/>
              <a:gd name="T14" fmla="*/ 31 w 98"/>
              <a:gd name="T15" fmla="*/ 99 h 101"/>
              <a:gd name="T16" fmla="*/ 98 w 98"/>
              <a:gd name="T17" fmla="*/ 72 h 101"/>
              <a:gd name="T18" fmla="*/ 78 w 98"/>
              <a:gd name="T19" fmla="*/ 7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8" h="101">
                <a:moveTo>
                  <a:pt x="78" y="72"/>
                </a:moveTo>
                <a:cubicBezTo>
                  <a:pt x="98" y="37"/>
                  <a:pt x="41" y="0"/>
                  <a:pt x="41" y="0"/>
                </a:cubicBezTo>
                <a:cubicBezTo>
                  <a:pt x="59" y="17"/>
                  <a:pt x="49" y="54"/>
                  <a:pt x="43" y="72"/>
                </a:cubicBezTo>
                <a:cubicBezTo>
                  <a:pt x="39" y="72"/>
                  <a:pt x="39" y="72"/>
                  <a:pt x="39" y="72"/>
                </a:cubicBezTo>
                <a:cubicBezTo>
                  <a:pt x="55" y="31"/>
                  <a:pt x="41" y="0"/>
                  <a:pt x="41" y="0"/>
                </a:cubicBezTo>
                <a:cubicBezTo>
                  <a:pt x="49" y="18"/>
                  <a:pt x="33" y="55"/>
                  <a:pt x="25" y="72"/>
                </a:cubicBezTo>
                <a:cubicBezTo>
                  <a:pt x="11" y="72"/>
                  <a:pt x="0" y="72"/>
                  <a:pt x="0" y="72"/>
                </a:cubicBezTo>
                <a:cubicBezTo>
                  <a:pt x="0" y="72"/>
                  <a:pt x="8" y="96"/>
                  <a:pt x="31" y="99"/>
                </a:cubicBezTo>
                <a:cubicBezTo>
                  <a:pt x="53" y="101"/>
                  <a:pt x="85" y="91"/>
                  <a:pt x="98" y="72"/>
                </a:cubicBezTo>
                <a:lnTo>
                  <a:pt x="78" y="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4" name="Freeform 276"/>
          <p:cNvSpPr>
            <a:spLocks/>
          </p:cNvSpPr>
          <p:nvPr/>
        </p:nvSpPr>
        <p:spPr bwMode="auto">
          <a:xfrm>
            <a:off x="2328863" y="4583113"/>
            <a:ext cx="614362" cy="530225"/>
          </a:xfrm>
          <a:custGeom>
            <a:avLst/>
            <a:gdLst>
              <a:gd name="T0" fmla="*/ 3 w 101"/>
              <a:gd name="T1" fmla="*/ 67 h 87"/>
              <a:gd name="T2" fmla="*/ 44 w 101"/>
              <a:gd name="T3" fmla="*/ 39 h 87"/>
              <a:gd name="T4" fmla="*/ 46 w 101"/>
              <a:gd name="T5" fmla="*/ 19 h 87"/>
              <a:gd name="T6" fmla="*/ 79 w 101"/>
              <a:gd name="T7" fmla="*/ 3 h 87"/>
              <a:gd name="T8" fmla="*/ 64 w 101"/>
              <a:gd name="T9" fmla="*/ 14 h 87"/>
              <a:gd name="T10" fmla="*/ 65 w 101"/>
              <a:gd name="T11" fmla="*/ 36 h 87"/>
              <a:gd name="T12" fmla="*/ 85 w 101"/>
              <a:gd name="T13" fmla="*/ 45 h 87"/>
              <a:gd name="T14" fmla="*/ 101 w 101"/>
              <a:gd name="T15" fmla="*/ 34 h 87"/>
              <a:gd name="T16" fmla="*/ 98 w 101"/>
              <a:gd name="T17" fmla="*/ 43 h 87"/>
              <a:gd name="T18" fmla="*/ 60 w 101"/>
              <a:gd name="T19" fmla="*/ 57 h 87"/>
              <a:gd name="T20" fmla="*/ 58 w 101"/>
              <a:gd name="T21" fmla="*/ 56 h 87"/>
              <a:gd name="T22" fmla="*/ 16 w 101"/>
              <a:gd name="T23" fmla="*/ 86 h 87"/>
              <a:gd name="T24" fmla="*/ 9 w 101"/>
              <a:gd name="T25" fmla="*/ 84 h 87"/>
              <a:gd name="T26" fmla="*/ 2 w 101"/>
              <a:gd name="T27" fmla="*/ 75 h 87"/>
              <a:gd name="T28" fmla="*/ 3 w 101"/>
              <a:gd name="T29" fmla="*/ 6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01" h="87">
                <a:moveTo>
                  <a:pt x="3" y="67"/>
                </a:moveTo>
                <a:cubicBezTo>
                  <a:pt x="44" y="39"/>
                  <a:pt x="44" y="39"/>
                  <a:pt x="44" y="39"/>
                </a:cubicBezTo>
                <a:cubicBezTo>
                  <a:pt x="42" y="32"/>
                  <a:pt x="43" y="25"/>
                  <a:pt x="46" y="19"/>
                </a:cubicBezTo>
                <a:cubicBezTo>
                  <a:pt x="52" y="6"/>
                  <a:pt x="66" y="0"/>
                  <a:pt x="79" y="3"/>
                </a:cubicBezTo>
                <a:cubicBezTo>
                  <a:pt x="64" y="14"/>
                  <a:pt x="64" y="14"/>
                  <a:pt x="64" y="14"/>
                </a:cubicBezTo>
                <a:cubicBezTo>
                  <a:pt x="65" y="36"/>
                  <a:pt x="65" y="36"/>
                  <a:pt x="65" y="36"/>
                </a:cubicBezTo>
                <a:cubicBezTo>
                  <a:pt x="85" y="45"/>
                  <a:pt x="85" y="45"/>
                  <a:pt x="85" y="45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0" y="37"/>
                  <a:pt x="100" y="40"/>
                  <a:pt x="98" y="43"/>
                </a:cubicBezTo>
                <a:cubicBezTo>
                  <a:pt x="92" y="58"/>
                  <a:pt x="74" y="64"/>
                  <a:pt x="60" y="57"/>
                </a:cubicBezTo>
                <a:cubicBezTo>
                  <a:pt x="59" y="57"/>
                  <a:pt x="59" y="57"/>
                  <a:pt x="58" y="56"/>
                </a:cubicBezTo>
                <a:cubicBezTo>
                  <a:pt x="16" y="86"/>
                  <a:pt x="16" y="86"/>
                  <a:pt x="16" y="86"/>
                </a:cubicBezTo>
                <a:cubicBezTo>
                  <a:pt x="13" y="87"/>
                  <a:pt x="10" y="87"/>
                  <a:pt x="9" y="84"/>
                </a:cubicBezTo>
                <a:cubicBezTo>
                  <a:pt x="2" y="75"/>
                  <a:pt x="2" y="75"/>
                  <a:pt x="2" y="75"/>
                </a:cubicBezTo>
                <a:cubicBezTo>
                  <a:pt x="0" y="72"/>
                  <a:pt x="1" y="69"/>
                  <a:pt x="3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05" name="Freeform 277"/>
          <p:cNvSpPr>
            <a:spLocks noEditPoints="1"/>
          </p:cNvSpPr>
          <p:nvPr/>
        </p:nvSpPr>
        <p:spPr bwMode="auto">
          <a:xfrm>
            <a:off x="3971925" y="4014788"/>
            <a:ext cx="438150" cy="522287"/>
          </a:xfrm>
          <a:custGeom>
            <a:avLst/>
            <a:gdLst>
              <a:gd name="T0" fmla="*/ 62 w 72"/>
              <a:gd name="T1" fmla="*/ 33 h 86"/>
              <a:gd name="T2" fmla="*/ 57 w 72"/>
              <a:gd name="T3" fmla="*/ 33 h 86"/>
              <a:gd name="T4" fmla="*/ 57 w 72"/>
              <a:gd name="T5" fmla="*/ 19 h 86"/>
              <a:gd name="T6" fmla="*/ 38 w 72"/>
              <a:gd name="T7" fmla="*/ 0 h 86"/>
              <a:gd name="T8" fmla="*/ 34 w 72"/>
              <a:gd name="T9" fmla="*/ 0 h 86"/>
              <a:gd name="T10" fmla="*/ 15 w 72"/>
              <a:gd name="T11" fmla="*/ 19 h 86"/>
              <a:gd name="T12" fmla="*/ 15 w 72"/>
              <a:gd name="T13" fmla="*/ 33 h 86"/>
              <a:gd name="T14" fmla="*/ 10 w 72"/>
              <a:gd name="T15" fmla="*/ 33 h 86"/>
              <a:gd name="T16" fmla="*/ 0 w 72"/>
              <a:gd name="T17" fmla="*/ 43 h 86"/>
              <a:gd name="T18" fmla="*/ 0 w 72"/>
              <a:gd name="T19" fmla="*/ 76 h 86"/>
              <a:gd name="T20" fmla="*/ 10 w 72"/>
              <a:gd name="T21" fmla="*/ 86 h 86"/>
              <a:gd name="T22" fmla="*/ 62 w 72"/>
              <a:gd name="T23" fmla="*/ 86 h 86"/>
              <a:gd name="T24" fmla="*/ 72 w 72"/>
              <a:gd name="T25" fmla="*/ 76 h 86"/>
              <a:gd name="T26" fmla="*/ 72 w 72"/>
              <a:gd name="T27" fmla="*/ 43 h 86"/>
              <a:gd name="T28" fmla="*/ 62 w 72"/>
              <a:gd name="T29" fmla="*/ 33 h 86"/>
              <a:gd name="T30" fmla="*/ 42 w 72"/>
              <a:gd name="T31" fmla="*/ 78 h 86"/>
              <a:gd name="T32" fmla="*/ 31 w 72"/>
              <a:gd name="T33" fmla="*/ 78 h 86"/>
              <a:gd name="T34" fmla="*/ 32 w 72"/>
              <a:gd name="T35" fmla="*/ 64 h 86"/>
              <a:gd name="T36" fmla="*/ 29 w 72"/>
              <a:gd name="T37" fmla="*/ 58 h 86"/>
              <a:gd name="T38" fmla="*/ 36 w 72"/>
              <a:gd name="T39" fmla="*/ 51 h 86"/>
              <a:gd name="T40" fmla="*/ 43 w 72"/>
              <a:gd name="T41" fmla="*/ 58 h 86"/>
              <a:gd name="T42" fmla="*/ 40 w 72"/>
              <a:gd name="T43" fmla="*/ 64 h 86"/>
              <a:gd name="T44" fmla="*/ 42 w 72"/>
              <a:gd name="T45" fmla="*/ 78 h 86"/>
              <a:gd name="T46" fmla="*/ 50 w 72"/>
              <a:gd name="T47" fmla="*/ 33 h 86"/>
              <a:gd name="T48" fmla="*/ 22 w 72"/>
              <a:gd name="T49" fmla="*/ 33 h 86"/>
              <a:gd name="T50" fmla="*/ 22 w 72"/>
              <a:gd name="T51" fmla="*/ 19 h 86"/>
              <a:gd name="T52" fmla="*/ 34 w 72"/>
              <a:gd name="T53" fmla="*/ 7 h 86"/>
              <a:gd name="T54" fmla="*/ 38 w 72"/>
              <a:gd name="T55" fmla="*/ 7 h 86"/>
              <a:gd name="T56" fmla="*/ 50 w 72"/>
              <a:gd name="T57" fmla="*/ 19 h 86"/>
              <a:gd name="T58" fmla="*/ 50 w 72"/>
              <a:gd name="T59" fmla="*/ 3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2" h="86">
                <a:moveTo>
                  <a:pt x="62" y="33"/>
                </a:moveTo>
                <a:cubicBezTo>
                  <a:pt x="57" y="33"/>
                  <a:pt x="57" y="33"/>
                  <a:pt x="57" y="33"/>
                </a:cubicBezTo>
                <a:cubicBezTo>
                  <a:pt x="57" y="19"/>
                  <a:pt x="57" y="19"/>
                  <a:pt x="57" y="19"/>
                </a:cubicBezTo>
                <a:cubicBezTo>
                  <a:pt x="57" y="9"/>
                  <a:pt x="49" y="0"/>
                  <a:pt x="3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24" y="0"/>
                  <a:pt x="15" y="9"/>
                  <a:pt x="15" y="19"/>
                </a:cubicBezTo>
                <a:cubicBezTo>
                  <a:pt x="15" y="33"/>
                  <a:pt x="15" y="33"/>
                  <a:pt x="15" y="33"/>
                </a:cubicBezTo>
                <a:cubicBezTo>
                  <a:pt x="10" y="33"/>
                  <a:pt x="10" y="33"/>
                  <a:pt x="10" y="33"/>
                </a:cubicBezTo>
                <a:cubicBezTo>
                  <a:pt x="5" y="33"/>
                  <a:pt x="0" y="37"/>
                  <a:pt x="0" y="43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81"/>
                  <a:pt x="5" y="86"/>
                  <a:pt x="10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68" y="86"/>
                  <a:pt x="72" y="81"/>
                  <a:pt x="72" y="76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37"/>
                  <a:pt x="68" y="33"/>
                  <a:pt x="62" y="33"/>
                </a:cubicBezTo>
                <a:close/>
                <a:moveTo>
                  <a:pt x="42" y="78"/>
                </a:moveTo>
                <a:cubicBezTo>
                  <a:pt x="31" y="78"/>
                  <a:pt x="31" y="78"/>
                  <a:pt x="31" y="78"/>
                </a:cubicBezTo>
                <a:cubicBezTo>
                  <a:pt x="32" y="64"/>
                  <a:pt x="32" y="64"/>
                  <a:pt x="32" y="64"/>
                </a:cubicBezTo>
                <a:cubicBezTo>
                  <a:pt x="30" y="63"/>
                  <a:pt x="29" y="60"/>
                  <a:pt x="29" y="58"/>
                </a:cubicBezTo>
                <a:cubicBezTo>
                  <a:pt x="29" y="54"/>
                  <a:pt x="32" y="51"/>
                  <a:pt x="36" y="51"/>
                </a:cubicBezTo>
                <a:cubicBezTo>
                  <a:pt x="40" y="51"/>
                  <a:pt x="43" y="54"/>
                  <a:pt x="43" y="58"/>
                </a:cubicBezTo>
                <a:cubicBezTo>
                  <a:pt x="43" y="60"/>
                  <a:pt x="42" y="63"/>
                  <a:pt x="40" y="64"/>
                </a:cubicBezTo>
                <a:lnTo>
                  <a:pt x="42" y="78"/>
                </a:lnTo>
                <a:close/>
                <a:moveTo>
                  <a:pt x="50" y="33"/>
                </a:moveTo>
                <a:cubicBezTo>
                  <a:pt x="22" y="33"/>
                  <a:pt x="22" y="33"/>
                  <a:pt x="22" y="33"/>
                </a:cubicBezTo>
                <a:cubicBezTo>
                  <a:pt x="22" y="19"/>
                  <a:pt x="22" y="19"/>
                  <a:pt x="22" y="19"/>
                </a:cubicBezTo>
                <a:cubicBezTo>
                  <a:pt x="22" y="13"/>
                  <a:pt x="28" y="7"/>
                  <a:pt x="34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45" y="7"/>
                  <a:pt x="50" y="13"/>
                  <a:pt x="50" y="19"/>
                </a:cubicBezTo>
                <a:lnTo>
                  <a:pt x="50" y="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1347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</a:p>
        </p:txBody>
      </p:sp>
      <p:sp>
        <p:nvSpPr>
          <p:cNvPr id="21507" name="直角三角形 106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508" name="直角三角形 107"/>
          <p:cNvSpPr>
            <a:spLocks noChangeArrowheads="1"/>
          </p:cNvSpPr>
          <p:nvPr/>
        </p:nvSpPr>
        <p:spPr bwMode="auto">
          <a:xfrm rot="16200000">
            <a:off x="1377950" y="5588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1509" name="组合 13"/>
          <p:cNvGrpSpPr>
            <a:grpSpLocks/>
          </p:cNvGrpSpPr>
          <p:nvPr/>
        </p:nvGrpSpPr>
        <p:grpSpPr bwMode="auto">
          <a:xfrm>
            <a:off x="2447925" y="2133600"/>
            <a:ext cx="7354888" cy="1209675"/>
            <a:chOff x="0" y="0"/>
            <a:chExt cx="4366201" cy="718167"/>
          </a:xfrm>
        </p:grpSpPr>
        <p:sp>
          <p:nvSpPr>
            <p:cNvPr id="21510" name="任意多边形 45"/>
            <p:cNvSpPr>
              <a:spLocks/>
            </p:cNvSpPr>
            <p:nvPr/>
          </p:nvSpPr>
          <p:spPr bwMode="auto">
            <a:xfrm>
              <a:off x="21207" y="616567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11" name="任意多边形 126"/>
            <p:cNvSpPr>
              <a:spLocks/>
            </p:cNvSpPr>
            <p:nvPr/>
          </p:nvSpPr>
          <p:spPr bwMode="auto">
            <a:xfrm>
              <a:off x="1439654" y="616567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1512" name="文本框 69"/>
            <p:cNvSpPr txBox="1">
              <a:spLocks noChangeArrowheads="1"/>
            </p:cNvSpPr>
            <p:nvPr/>
          </p:nvSpPr>
          <p:spPr bwMode="auto">
            <a:xfrm>
              <a:off x="1516284" y="0"/>
              <a:ext cx="2849917" cy="602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6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营销策略</a:t>
              </a:r>
            </a:p>
          </p:txBody>
        </p:sp>
        <p:sp>
          <p:nvSpPr>
            <p:cNvPr id="21513" name="文本框 69"/>
            <p:cNvSpPr txBox="1">
              <a:spLocks noChangeArrowheads="1"/>
            </p:cNvSpPr>
            <p:nvPr/>
          </p:nvSpPr>
          <p:spPr bwMode="auto">
            <a:xfrm>
              <a:off x="0" y="146159"/>
              <a:ext cx="1329134" cy="456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4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第五节</a:t>
              </a:r>
            </a:p>
          </p:txBody>
        </p:sp>
      </p:grpSp>
      <p:sp>
        <p:nvSpPr>
          <p:cNvPr id="21514" name="矩形 47"/>
          <p:cNvSpPr>
            <a:spLocks noChangeArrowheads="1"/>
          </p:cNvSpPr>
          <p:nvPr/>
        </p:nvSpPr>
        <p:spPr bwMode="auto">
          <a:xfrm>
            <a:off x="5129213" y="3451225"/>
            <a:ext cx="4294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市场机构和营销渠道的选择</a:t>
            </a:r>
          </a:p>
        </p:txBody>
      </p:sp>
      <p:sp>
        <p:nvSpPr>
          <p:cNvPr id="21515" name="矩形 50"/>
          <p:cNvSpPr>
            <a:spLocks noChangeArrowheads="1"/>
          </p:cNvSpPr>
          <p:nvPr/>
        </p:nvSpPr>
        <p:spPr bwMode="auto">
          <a:xfrm>
            <a:off x="5129213" y="3983038"/>
            <a:ext cx="34305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促销计划和广告策略</a:t>
            </a:r>
          </a:p>
        </p:txBody>
      </p:sp>
      <p:sp>
        <p:nvSpPr>
          <p:cNvPr id="21516" name="矩形 47"/>
          <p:cNvSpPr>
            <a:spLocks noChangeArrowheads="1"/>
          </p:cNvSpPr>
          <p:nvPr/>
        </p:nvSpPr>
        <p:spPr bwMode="auto">
          <a:xfrm>
            <a:off x="5129213" y="4514850"/>
            <a:ext cx="35575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价格决策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1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2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4598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5-1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市场机构和营销渠道的选择</a:t>
            </a:r>
          </a:p>
        </p:txBody>
      </p:sp>
      <p:cxnSp>
        <p:nvCxnSpPr>
          <p:cNvPr id="22533" name="直接连接符 6"/>
          <p:cNvCxnSpPr>
            <a:cxnSpLocks noChangeShapeType="1"/>
          </p:cNvCxnSpPr>
          <p:nvPr/>
        </p:nvCxnSpPr>
        <p:spPr bwMode="auto">
          <a:xfrm flipV="1">
            <a:off x="7467600" y="5267325"/>
            <a:ext cx="1143000" cy="0"/>
          </a:xfrm>
          <a:prstGeom prst="line">
            <a:avLst/>
          </a:prstGeom>
          <a:noFill/>
          <a:ln w="12700" cmpd="sng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4" name="椭圆 7"/>
          <p:cNvSpPr>
            <a:spLocks noChangeArrowheads="1"/>
          </p:cNvSpPr>
          <p:nvPr/>
        </p:nvSpPr>
        <p:spPr bwMode="auto">
          <a:xfrm>
            <a:off x="8561388" y="5227638"/>
            <a:ext cx="98425" cy="9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262626"/>
              </a:solidFill>
            </a:endParaRPr>
          </a:p>
        </p:txBody>
      </p:sp>
      <p:cxnSp>
        <p:nvCxnSpPr>
          <p:cNvPr id="22535" name="直接连接符 8"/>
          <p:cNvCxnSpPr>
            <a:cxnSpLocks noChangeShapeType="1"/>
          </p:cNvCxnSpPr>
          <p:nvPr/>
        </p:nvCxnSpPr>
        <p:spPr bwMode="auto">
          <a:xfrm>
            <a:off x="8145463" y="3784600"/>
            <a:ext cx="415925" cy="0"/>
          </a:xfrm>
          <a:prstGeom prst="line">
            <a:avLst/>
          </a:prstGeom>
          <a:noFill/>
          <a:ln w="12700" cmpd="sng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36" name="椭圆 9"/>
          <p:cNvSpPr>
            <a:spLocks noChangeArrowheads="1"/>
          </p:cNvSpPr>
          <p:nvPr/>
        </p:nvSpPr>
        <p:spPr bwMode="auto">
          <a:xfrm>
            <a:off x="8561388" y="3732213"/>
            <a:ext cx="98425" cy="9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22537" name="六边形 10"/>
          <p:cNvSpPr>
            <a:spLocks noChangeArrowheads="1"/>
          </p:cNvSpPr>
          <p:nvPr/>
        </p:nvSpPr>
        <p:spPr bwMode="auto">
          <a:xfrm>
            <a:off x="4419600" y="2298700"/>
            <a:ext cx="3470275" cy="2990850"/>
          </a:xfrm>
          <a:prstGeom prst="hexagon">
            <a:avLst>
              <a:gd name="adj" fmla="val 25000"/>
              <a:gd name="vf" fmla="val 115470"/>
            </a:avLst>
          </a:prstGeom>
          <a:noFill/>
          <a:ln w="12700" cmpd="sng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262626"/>
              </a:solidFill>
            </a:endParaRPr>
          </a:p>
        </p:txBody>
      </p:sp>
      <p:cxnSp>
        <p:nvCxnSpPr>
          <p:cNvPr id="22538" name="直接连接符 11"/>
          <p:cNvCxnSpPr>
            <a:cxnSpLocks noChangeShapeType="1"/>
            <a:stCxn id="22537" idx="3"/>
            <a:endCxn id="22537" idx="2"/>
          </p:cNvCxnSpPr>
          <p:nvPr/>
        </p:nvCxnSpPr>
        <p:spPr bwMode="auto">
          <a:xfrm>
            <a:off x="5167313" y="2298700"/>
            <a:ext cx="1974850" cy="2990850"/>
          </a:xfrm>
          <a:prstGeom prst="line">
            <a:avLst/>
          </a:prstGeom>
          <a:noFill/>
          <a:ln w="3175" cmpd="sng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39" name="直接连接符 12"/>
          <p:cNvCxnSpPr>
            <a:cxnSpLocks noChangeShapeType="1"/>
          </p:cNvCxnSpPr>
          <p:nvPr/>
        </p:nvCxnSpPr>
        <p:spPr bwMode="auto">
          <a:xfrm flipH="1">
            <a:off x="5167313" y="2298700"/>
            <a:ext cx="1974850" cy="2990850"/>
          </a:xfrm>
          <a:prstGeom prst="line">
            <a:avLst/>
          </a:prstGeom>
          <a:noFill/>
          <a:ln w="3175" cmpd="sng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540" name="直接连接符 13"/>
          <p:cNvCxnSpPr>
            <a:cxnSpLocks noChangeShapeType="1"/>
            <a:endCxn id="22537" idx="1"/>
          </p:cNvCxnSpPr>
          <p:nvPr/>
        </p:nvCxnSpPr>
        <p:spPr bwMode="auto">
          <a:xfrm>
            <a:off x="4419600" y="3794125"/>
            <a:ext cx="3470275" cy="0"/>
          </a:xfrm>
          <a:prstGeom prst="line">
            <a:avLst/>
          </a:prstGeom>
          <a:noFill/>
          <a:ln w="3175" cmpd="sng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41" name="椭圆 14"/>
          <p:cNvSpPr>
            <a:spLocks noChangeArrowheads="1"/>
          </p:cNvSpPr>
          <p:nvPr/>
        </p:nvSpPr>
        <p:spPr bwMode="auto">
          <a:xfrm>
            <a:off x="6594475" y="1847850"/>
            <a:ext cx="881063" cy="8826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262626"/>
              </a:solidFill>
            </a:endParaRPr>
          </a:p>
        </p:txBody>
      </p:sp>
      <p:sp>
        <p:nvSpPr>
          <p:cNvPr id="22542" name="椭圆 15"/>
          <p:cNvSpPr>
            <a:spLocks noChangeArrowheads="1"/>
          </p:cNvSpPr>
          <p:nvPr/>
        </p:nvSpPr>
        <p:spPr bwMode="auto">
          <a:xfrm>
            <a:off x="6659563" y="1914525"/>
            <a:ext cx="749300" cy="749300"/>
          </a:xfrm>
          <a:prstGeom prst="ellips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262626"/>
              </a:solidFill>
            </a:endParaRPr>
          </a:p>
        </p:txBody>
      </p:sp>
      <p:pic>
        <p:nvPicPr>
          <p:cNvPr id="22543" name="图片 2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613" y="2055813"/>
            <a:ext cx="468312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4" name="椭圆 17"/>
          <p:cNvSpPr>
            <a:spLocks noChangeArrowheads="1"/>
          </p:cNvSpPr>
          <p:nvPr/>
        </p:nvSpPr>
        <p:spPr bwMode="auto">
          <a:xfrm>
            <a:off x="4727575" y="4759325"/>
            <a:ext cx="881063" cy="8810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262626"/>
              </a:solidFill>
            </a:endParaRPr>
          </a:p>
        </p:txBody>
      </p:sp>
      <p:sp>
        <p:nvSpPr>
          <p:cNvPr id="22545" name="椭圆 18"/>
          <p:cNvSpPr>
            <a:spLocks noChangeArrowheads="1"/>
          </p:cNvSpPr>
          <p:nvPr/>
        </p:nvSpPr>
        <p:spPr bwMode="auto">
          <a:xfrm>
            <a:off x="4792663" y="4824413"/>
            <a:ext cx="750887" cy="749300"/>
          </a:xfrm>
          <a:prstGeom prst="ellips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262626"/>
              </a:solidFill>
            </a:endParaRPr>
          </a:p>
        </p:txBody>
      </p:sp>
      <p:pic>
        <p:nvPicPr>
          <p:cNvPr id="22546" name="图片 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650" y="4984750"/>
            <a:ext cx="441325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47" name="椭圆 20"/>
          <p:cNvSpPr>
            <a:spLocks noChangeArrowheads="1"/>
          </p:cNvSpPr>
          <p:nvPr/>
        </p:nvSpPr>
        <p:spPr bwMode="auto">
          <a:xfrm>
            <a:off x="4098925" y="3352800"/>
            <a:ext cx="881063" cy="8810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262626"/>
              </a:solidFill>
            </a:endParaRPr>
          </a:p>
        </p:txBody>
      </p:sp>
      <p:sp>
        <p:nvSpPr>
          <p:cNvPr id="22548" name="椭圆 21"/>
          <p:cNvSpPr>
            <a:spLocks noChangeArrowheads="1"/>
          </p:cNvSpPr>
          <p:nvPr/>
        </p:nvSpPr>
        <p:spPr bwMode="auto">
          <a:xfrm>
            <a:off x="4164013" y="3417888"/>
            <a:ext cx="750887" cy="750887"/>
          </a:xfrm>
          <a:prstGeom prst="ellips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262626"/>
              </a:solidFill>
            </a:endParaRPr>
          </a:p>
        </p:txBody>
      </p:sp>
      <p:pic>
        <p:nvPicPr>
          <p:cNvPr id="22549" name="图片 3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650" y="3589338"/>
            <a:ext cx="465138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50" name="椭圆 23"/>
          <p:cNvSpPr>
            <a:spLocks noChangeArrowheads="1"/>
          </p:cNvSpPr>
          <p:nvPr/>
        </p:nvSpPr>
        <p:spPr bwMode="auto">
          <a:xfrm>
            <a:off x="6651625" y="4759325"/>
            <a:ext cx="881063" cy="8810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262626"/>
              </a:solidFill>
            </a:endParaRPr>
          </a:p>
        </p:txBody>
      </p:sp>
      <p:sp>
        <p:nvSpPr>
          <p:cNvPr id="22551" name="椭圆 24"/>
          <p:cNvSpPr>
            <a:spLocks noChangeArrowheads="1"/>
          </p:cNvSpPr>
          <p:nvPr/>
        </p:nvSpPr>
        <p:spPr bwMode="auto">
          <a:xfrm>
            <a:off x="6716713" y="4824413"/>
            <a:ext cx="750887" cy="749300"/>
          </a:xfrm>
          <a:prstGeom prst="ellips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262626"/>
              </a:solidFill>
            </a:endParaRPr>
          </a:p>
        </p:txBody>
      </p:sp>
      <p:pic>
        <p:nvPicPr>
          <p:cNvPr id="22552" name="图片 3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388" y="5014913"/>
            <a:ext cx="369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53" name="椭圆 26"/>
          <p:cNvSpPr>
            <a:spLocks noChangeArrowheads="1"/>
          </p:cNvSpPr>
          <p:nvPr/>
        </p:nvSpPr>
        <p:spPr bwMode="auto">
          <a:xfrm>
            <a:off x="4727575" y="1847850"/>
            <a:ext cx="881063" cy="88265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262626"/>
              </a:solidFill>
            </a:endParaRPr>
          </a:p>
        </p:txBody>
      </p:sp>
      <p:sp>
        <p:nvSpPr>
          <p:cNvPr id="22554" name="椭圆 27"/>
          <p:cNvSpPr>
            <a:spLocks noChangeArrowheads="1"/>
          </p:cNvSpPr>
          <p:nvPr/>
        </p:nvSpPr>
        <p:spPr bwMode="auto">
          <a:xfrm>
            <a:off x="4792663" y="1914525"/>
            <a:ext cx="750887" cy="749300"/>
          </a:xfrm>
          <a:prstGeom prst="ellips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262626"/>
              </a:solidFill>
            </a:endParaRPr>
          </a:p>
        </p:txBody>
      </p:sp>
      <p:pic>
        <p:nvPicPr>
          <p:cNvPr id="22555" name="图片 3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650" y="2055813"/>
            <a:ext cx="468313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56" name="椭圆 29"/>
          <p:cNvSpPr>
            <a:spLocks noChangeArrowheads="1"/>
          </p:cNvSpPr>
          <p:nvPr/>
        </p:nvSpPr>
        <p:spPr bwMode="auto">
          <a:xfrm>
            <a:off x="7310438" y="3352800"/>
            <a:ext cx="881062" cy="881063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round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262626"/>
              </a:solidFill>
            </a:endParaRPr>
          </a:p>
        </p:txBody>
      </p:sp>
      <p:sp>
        <p:nvSpPr>
          <p:cNvPr id="22557" name="椭圆 30"/>
          <p:cNvSpPr>
            <a:spLocks noChangeArrowheads="1"/>
          </p:cNvSpPr>
          <p:nvPr/>
        </p:nvSpPr>
        <p:spPr bwMode="auto">
          <a:xfrm>
            <a:off x="7375525" y="3417888"/>
            <a:ext cx="750888" cy="750887"/>
          </a:xfrm>
          <a:prstGeom prst="ellips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262626"/>
              </a:solidFill>
            </a:endParaRPr>
          </a:p>
        </p:txBody>
      </p:sp>
      <p:pic>
        <p:nvPicPr>
          <p:cNvPr id="22558" name="图片 4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675" y="3589338"/>
            <a:ext cx="382588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559" name="直接连接符 32"/>
          <p:cNvCxnSpPr>
            <a:cxnSpLocks noChangeShapeType="1"/>
          </p:cNvCxnSpPr>
          <p:nvPr/>
        </p:nvCxnSpPr>
        <p:spPr bwMode="auto">
          <a:xfrm flipV="1">
            <a:off x="7467600" y="2298700"/>
            <a:ext cx="1143000" cy="0"/>
          </a:xfrm>
          <a:prstGeom prst="line">
            <a:avLst/>
          </a:prstGeom>
          <a:noFill/>
          <a:ln w="12700" cmpd="sng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60" name="椭圆 33"/>
          <p:cNvSpPr>
            <a:spLocks noChangeArrowheads="1"/>
          </p:cNvSpPr>
          <p:nvPr/>
        </p:nvSpPr>
        <p:spPr bwMode="auto">
          <a:xfrm>
            <a:off x="8561388" y="2257425"/>
            <a:ext cx="98425" cy="9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262626"/>
              </a:solidFill>
            </a:endParaRPr>
          </a:p>
        </p:txBody>
      </p:sp>
      <p:cxnSp>
        <p:nvCxnSpPr>
          <p:cNvPr id="22561" name="直接连接符 34"/>
          <p:cNvCxnSpPr>
            <a:cxnSpLocks noChangeShapeType="1"/>
          </p:cNvCxnSpPr>
          <p:nvPr/>
        </p:nvCxnSpPr>
        <p:spPr bwMode="auto">
          <a:xfrm flipH="1" flipV="1">
            <a:off x="3581400" y="5286375"/>
            <a:ext cx="1143000" cy="0"/>
          </a:xfrm>
          <a:prstGeom prst="line">
            <a:avLst/>
          </a:prstGeom>
          <a:noFill/>
          <a:ln w="12700" cmpd="sng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62" name="椭圆 35"/>
          <p:cNvSpPr>
            <a:spLocks noChangeArrowheads="1"/>
          </p:cNvSpPr>
          <p:nvPr/>
        </p:nvSpPr>
        <p:spPr bwMode="auto">
          <a:xfrm flipH="1">
            <a:off x="3532188" y="5246688"/>
            <a:ext cx="98425" cy="9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262626"/>
              </a:solidFill>
            </a:endParaRPr>
          </a:p>
        </p:txBody>
      </p:sp>
      <p:cxnSp>
        <p:nvCxnSpPr>
          <p:cNvPr id="22563" name="直接连接符 36"/>
          <p:cNvCxnSpPr>
            <a:cxnSpLocks noChangeShapeType="1"/>
          </p:cNvCxnSpPr>
          <p:nvPr/>
        </p:nvCxnSpPr>
        <p:spPr bwMode="auto">
          <a:xfrm flipH="1">
            <a:off x="3636963" y="3794125"/>
            <a:ext cx="415925" cy="0"/>
          </a:xfrm>
          <a:prstGeom prst="line">
            <a:avLst/>
          </a:prstGeom>
          <a:noFill/>
          <a:ln w="12700" cmpd="sng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64" name="椭圆 37"/>
          <p:cNvSpPr>
            <a:spLocks noChangeArrowheads="1"/>
          </p:cNvSpPr>
          <p:nvPr/>
        </p:nvSpPr>
        <p:spPr bwMode="auto">
          <a:xfrm flipH="1">
            <a:off x="3536950" y="3741738"/>
            <a:ext cx="100013" cy="9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262626"/>
              </a:solidFill>
            </a:endParaRPr>
          </a:p>
        </p:txBody>
      </p:sp>
      <p:cxnSp>
        <p:nvCxnSpPr>
          <p:cNvPr id="22565" name="直接连接符 38"/>
          <p:cNvCxnSpPr>
            <a:cxnSpLocks noChangeShapeType="1"/>
          </p:cNvCxnSpPr>
          <p:nvPr/>
        </p:nvCxnSpPr>
        <p:spPr bwMode="auto">
          <a:xfrm flipH="1" flipV="1">
            <a:off x="3581400" y="2317750"/>
            <a:ext cx="1143000" cy="0"/>
          </a:xfrm>
          <a:prstGeom prst="line">
            <a:avLst/>
          </a:prstGeom>
          <a:noFill/>
          <a:ln w="12700" cmpd="sng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566" name="椭圆 39"/>
          <p:cNvSpPr>
            <a:spLocks noChangeArrowheads="1"/>
          </p:cNvSpPr>
          <p:nvPr/>
        </p:nvSpPr>
        <p:spPr bwMode="auto">
          <a:xfrm flipH="1">
            <a:off x="3532188" y="2278063"/>
            <a:ext cx="98425" cy="98425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262626"/>
              </a:solidFill>
            </a:endParaRPr>
          </a:p>
        </p:txBody>
      </p:sp>
      <p:grpSp>
        <p:nvGrpSpPr>
          <p:cNvPr id="22567" name="组合 49"/>
          <p:cNvGrpSpPr>
            <a:grpSpLocks/>
          </p:cNvGrpSpPr>
          <p:nvPr/>
        </p:nvGrpSpPr>
        <p:grpSpPr bwMode="auto">
          <a:xfrm>
            <a:off x="8874125" y="1874838"/>
            <a:ext cx="2767013" cy="804862"/>
            <a:chOff x="0" y="0"/>
            <a:chExt cx="2766958" cy="804703"/>
          </a:xfrm>
        </p:grpSpPr>
        <p:sp>
          <p:nvSpPr>
            <p:cNvPr id="22568" name="TextBox 35"/>
            <p:cNvSpPr txBox="1">
              <a:spLocks noChangeArrowheads="1"/>
            </p:cNvSpPr>
            <p:nvPr/>
          </p:nvSpPr>
          <p:spPr bwMode="auto">
            <a:xfrm>
              <a:off x="142" y="343038"/>
              <a:ext cx="27668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69" name="文本框 51"/>
            <p:cNvSpPr txBox="1">
              <a:spLocks noChangeArrowheads="1"/>
            </p:cNvSpPr>
            <p:nvPr/>
          </p:nvSpPr>
          <p:spPr bwMode="auto">
            <a:xfrm>
              <a:off x="0" y="0"/>
              <a:ext cx="15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22570" name="组合 52"/>
          <p:cNvGrpSpPr>
            <a:grpSpLocks/>
          </p:cNvGrpSpPr>
          <p:nvPr/>
        </p:nvGrpSpPr>
        <p:grpSpPr bwMode="auto">
          <a:xfrm>
            <a:off x="8874125" y="3328988"/>
            <a:ext cx="2767013" cy="804862"/>
            <a:chOff x="0" y="0"/>
            <a:chExt cx="2766958" cy="804703"/>
          </a:xfrm>
        </p:grpSpPr>
        <p:sp>
          <p:nvSpPr>
            <p:cNvPr id="22571" name="TextBox 35"/>
            <p:cNvSpPr txBox="1">
              <a:spLocks noChangeArrowheads="1"/>
            </p:cNvSpPr>
            <p:nvPr/>
          </p:nvSpPr>
          <p:spPr bwMode="auto">
            <a:xfrm>
              <a:off x="142" y="343038"/>
              <a:ext cx="27668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72" name="文本框 54"/>
            <p:cNvSpPr txBox="1">
              <a:spLocks noChangeArrowheads="1"/>
            </p:cNvSpPr>
            <p:nvPr/>
          </p:nvSpPr>
          <p:spPr bwMode="auto">
            <a:xfrm>
              <a:off x="0" y="0"/>
              <a:ext cx="15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22573" name="组合 55"/>
          <p:cNvGrpSpPr>
            <a:grpSpLocks/>
          </p:cNvGrpSpPr>
          <p:nvPr/>
        </p:nvGrpSpPr>
        <p:grpSpPr bwMode="auto">
          <a:xfrm>
            <a:off x="8874125" y="4797425"/>
            <a:ext cx="2767013" cy="804863"/>
            <a:chOff x="0" y="0"/>
            <a:chExt cx="2766958" cy="804703"/>
          </a:xfrm>
        </p:grpSpPr>
        <p:sp>
          <p:nvSpPr>
            <p:cNvPr id="22574" name="TextBox 35"/>
            <p:cNvSpPr txBox="1">
              <a:spLocks noChangeArrowheads="1"/>
            </p:cNvSpPr>
            <p:nvPr/>
          </p:nvSpPr>
          <p:spPr bwMode="auto">
            <a:xfrm>
              <a:off x="142" y="343038"/>
              <a:ext cx="27668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75" name="文本框 57"/>
            <p:cNvSpPr txBox="1">
              <a:spLocks noChangeArrowheads="1"/>
            </p:cNvSpPr>
            <p:nvPr/>
          </p:nvSpPr>
          <p:spPr bwMode="auto">
            <a:xfrm>
              <a:off x="0" y="0"/>
              <a:ext cx="15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22576" name="组合 58"/>
          <p:cNvGrpSpPr>
            <a:grpSpLocks/>
          </p:cNvGrpSpPr>
          <p:nvPr/>
        </p:nvGrpSpPr>
        <p:grpSpPr bwMode="auto">
          <a:xfrm>
            <a:off x="709613" y="1871663"/>
            <a:ext cx="2944812" cy="800100"/>
            <a:chOff x="0" y="0"/>
            <a:chExt cx="2944245" cy="800219"/>
          </a:xfrm>
        </p:grpSpPr>
        <p:sp>
          <p:nvSpPr>
            <p:cNvPr id="22577" name="TextBox 35"/>
            <p:cNvSpPr txBox="1">
              <a:spLocks noChangeArrowheads="1"/>
            </p:cNvSpPr>
            <p:nvPr/>
          </p:nvSpPr>
          <p:spPr bwMode="auto">
            <a:xfrm>
              <a:off x="0" y="338554"/>
              <a:ext cx="27668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78" name="文本框 60"/>
            <p:cNvSpPr txBox="1">
              <a:spLocks noChangeArrowheads="1"/>
            </p:cNvSpPr>
            <p:nvPr/>
          </p:nvSpPr>
          <p:spPr bwMode="auto">
            <a:xfrm>
              <a:off x="1377446" y="0"/>
              <a:ext cx="15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22579" name="组合 61"/>
          <p:cNvGrpSpPr>
            <a:grpSpLocks/>
          </p:cNvGrpSpPr>
          <p:nvPr/>
        </p:nvGrpSpPr>
        <p:grpSpPr bwMode="auto">
          <a:xfrm>
            <a:off x="665163" y="3324225"/>
            <a:ext cx="2943225" cy="800100"/>
            <a:chOff x="0" y="0"/>
            <a:chExt cx="2944245" cy="800219"/>
          </a:xfrm>
        </p:grpSpPr>
        <p:sp>
          <p:nvSpPr>
            <p:cNvPr id="22580" name="TextBox 35"/>
            <p:cNvSpPr txBox="1">
              <a:spLocks noChangeArrowheads="1"/>
            </p:cNvSpPr>
            <p:nvPr/>
          </p:nvSpPr>
          <p:spPr bwMode="auto">
            <a:xfrm>
              <a:off x="0" y="338554"/>
              <a:ext cx="27668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81" name="文本框 63"/>
            <p:cNvSpPr txBox="1">
              <a:spLocks noChangeArrowheads="1"/>
            </p:cNvSpPr>
            <p:nvPr/>
          </p:nvSpPr>
          <p:spPr bwMode="auto">
            <a:xfrm>
              <a:off x="1377446" y="0"/>
              <a:ext cx="15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grpSp>
        <p:nvGrpSpPr>
          <p:cNvPr id="22582" name="组合 64"/>
          <p:cNvGrpSpPr>
            <a:grpSpLocks/>
          </p:cNvGrpSpPr>
          <p:nvPr/>
        </p:nvGrpSpPr>
        <p:grpSpPr bwMode="auto">
          <a:xfrm>
            <a:off x="635000" y="4810125"/>
            <a:ext cx="2944813" cy="801688"/>
            <a:chOff x="0" y="0"/>
            <a:chExt cx="2944245" cy="800219"/>
          </a:xfrm>
        </p:grpSpPr>
        <p:sp>
          <p:nvSpPr>
            <p:cNvPr id="22583" name="TextBox 35"/>
            <p:cNvSpPr txBox="1">
              <a:spLocks noChangeArrowheads="1"/>
            </p:cNvSpPr>
            <p:nvPr/>
          </p:nvSpPr>
          <p:spPr bwMode="auto">
            <a:xfrm>
              <a:off x="0" y="338554"/>
              <a:ext cx="276681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584" name="文本框 66"/>
            <p:cNvSpPr txBox="1">
              <a:spLocks noChangeArrowheads="1"/>
            </p:cNvSpPr>
            <p:nvPr/>
          </p:nvSpPr>
          <p:spPr bwMode="auto">
            <a:xfrm>
              <a:off x="1377446" y="0"/>
              <a:ext cx="156679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55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56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4598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5-2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促销计划和广告策略</a:t>
            </a:r>
          </a:p>
        </p:txBody>
      </p:sp>
      <p:sp>
        <p:nvSpPr>
          <p:cNvPr id="23557" name="矩形 6"/>
          <p:cNvSpPr>
            <a:spLocks noChangeArrowheads="1"/>
          </p:cNvSpPr>
          <p:nvPr/>
        </p:nvSpPr>
        <p:spPr bwMode="auto">
          <a:xfrm>
            <a:off x="428625" y="1822450"/>
            <a:ext cx="2820988" cy="145097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38100" dir="18900000" algn="ctr" rotWithShape="0">
              <a:srgbClr val="000000">
                <a:alpha val="39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23558" name="文本框 11"/>
          <p:cNvSpPr txBox="1">
            <a:spLocks noChangeArrowheads="1"/>
          </p:cNvSpPr>
          <p:nvPr/>
        </p:nvSpPr>
        <p:spPr bwMode="auto">
          <a:xfrm>
            <a:off x="1506538" y="1997075"/>
            <a:ext cx="7000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9" name="文本框 12"/>
          <p:cNvSpPr txBox="1">
            <a:spLocks noChangeArrowheads="1"/>
          </p:cNvSpPr>
          <p:nvPr/>
        </p:nvSpPr>
        <p:spPr bwMode="auto">
          <a:xfrm>
            <a:off x="811213" y="2693988"/>
            <a:ext cx="2124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3560" name="矩形 9"/>
          <p:cNvSpPr>
            <a:spLocks noChangeArrowheads="1"/>
          </p:cNvSpPr>
          <p:nvPr/>
        </p:nvSpPr>
        <p:spPr bwMode="auto">
          <a:xfrm>
            <a:off x="428625" y="3273425"/>
            <a:ext cx="2827338" cy="1308100"/>
          </a:xfrm>
          <a:prstGeom prst="rect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61" name="TextBox 35"/>
          <p:cNvSpPr txBox="1">
            <a:spLocks noChangeArrowheads="1"/>
          </p:cNvSpPr>
          <p:nvPr/>
        </p:nvSpPr>
        <p:spPr bwMode="auto">
          <a:xfrm>
            <a:off x="558800" y="3449638"/>
            <a:ext cx="25590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2" name="矩形 11"/>
          <p:cNvSpPr>
            <a:spLocks noChangeArrowheads="1"/>
          </p:cNvSpPr>
          <p:nvPr/>
        </p:nvSpPr>
        <p:spPr bwMode="auto">
          <a:xfrm>
            <a:off x="3249613" y="3273425"/>
            <a:ext cx="2820987" cy="1308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38100" dir="18900000" algn="ctr" rotWithShape="0">
              <a:srgbClr val="000000">
                <a:alpha val="39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23563" name="矩形 12"/>
          <p:cNvSpPr>
            <a:spLocks noChangeArrowheads="1"/>
          </p:cNvSpPr>
          <p:nvPr/>
        </p:nvSpPr>
        <p:spPr bwMode="auto">
          <a:xfrm>
            <a:off x="3249613" y="4584700"/>
            <a:ext cx="2827337" cy="1309688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64" name="TextBox 35"/>
          <p:cNvSpPr txBox="1">
            <a:spLocks noChangeArrowheads="1"/>
          </p:cNvSpPr>
          <p:nvPr/>
        </p:nvSpPr>
        <p:spPr bwMode="auto">
          <a:xfrm>
            <a:off x="3379788" y="4762500"/>
            <a:ext cx="25590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5" name="文本框 20"/>
          <p:cNvSpPr txBox="1">
            <a:spLocks noChangeArrowheads="1"/>
          </p:cNvSpPr>
          <p:nvPr/>
        </p:nvSpPr>
        <p:spPr bwMode="auto">
          <a:xfrm>
            <a:off x="4313238" y="3417888"/>
            <a:ext cx="698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6" name="文本框 21"/>
          <p:cNvSpPr txBox="1">
            <a:spLocks noChangeArrowheads="1"/>
          </p:cNvSpPr>
          <p:nvPr/>
        </p:nvSpPr>
        <p:spPr bwMode="auto">
          <a:xfrm>
            <a:off x="3600450" y="4027488"/>
            <a:ext cx="2124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3567" name="矩形 16"/>
          <p:cNvSpPr>
            <a:spLocks noChangeArrowheads="1"/>
          </p:cNvSpPr>
          <p:nvPr/>
        </p:nvSpPr>
        <p:spPr bwMode="auto">
          <a:xfrm>
            <a:off x="6070600" y="3255963"/>
            <a:ext cx="2827338" cy="1309687"/>
          </a:xfrm>
          <a:prstGeom prst="rect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68" name="TextBox 35"/>
          <p:cNvSpPr txBox="1">
            <a:spLocks noChangeArrowheads="1"/>
          </p:cNvSpPr>
          <p:nvPr/>
        </p:nvSpPr>
        <p:spPr bwMode="auto">
          <a:xfrm>
            <a:off x="6200775" y="3433763"/>
            <a:ext cx="25590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9" name="矩形 18"/>
          <p:cNvSpPr>
            <a:spLocks noChangeArrowheads="1"/>
          </p:cNvSpPr>
          <p:nvPr/>
        </p:nvSpPr>
        <p:spPr bwMode="auto">
          <a:xfrm>
            <a:off x="6076950" y="1806575"/>
            <a:ext cx="2820988" cy="14493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38100" dir="18900000" algn="ctr" rotWithShape="0">
              <a:srgbClr val="000000">
                <a:alpha val="39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23570" name="文本框 25"/>
          <p:cNvSpPr txBox="1">
            <a:spLocks noChangeArrowheads="1"/>
          </p:cNvSpPr>
          <p:nvPr/>
        </p:nvSpPr>
        <p:spPr bwMode="auto">
          <a:xfrm>
            <a:off x="7154863" y="1979613"/>
            <a:ext cx="7000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71" name="文本框 26"/>
          <p:cNvSpPr txBox="1">
            <a:spLocks noChangeArrowheads="1"/>
          </p:cNvSpPr>
          <p:nvPr/>
        </p:nvSpPr>
        <p:spPr bwMode="auto">
          <a:xfrm>
            <a:off x="6459538" y="2678113"/>
            <a:ext cx="21240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3572" name="矩形 21"/>
          <p:cNvSpPr>
            <a:spLocks noChangeArrowheads="1"/>
          </p:cNvSpPr>
          <p:nvPr/>
        </p:nvSpPr>
        <p:spPr bwMode="auto">
          <a:xfrm>
            <a:off x="8897938" y="3255963"/>
            <a:ext cx="2820987" cy="130968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38100" dir="18900000" algn="ctr" rotWithShape="0">
              <a:srgbClr val="000000">
                <a:alpha val="39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23573" name="矩形 22"/>
          <p:cNvSpPr>
            <a:spLocks noChangeArrowheads="1"/>
          </p:cNvSpPr>
          <p:nvPr/>
        </p:nvSpPr>
        <p:spPr bwMode="auto">
          <a:xfrm>
            <a:off x="8897938" y="4568825"/>
            <a:ext cx="2827337" cy="1308100"/>
          </a:xfrm>
          <a:prstGeom prst="rect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74" name="TextBox 35"/>
          <p:cNvSpPr txBox="1">
            <a:spLocks noChangeArrowheads="1"/>
          </p:cNvSpPr>
          <p:nvPr/>
        </p:nvSpPr>
        <p:spPr bwMode="auto">
          <a:xfrm>
            <a:off x="9028113" y="4746625"/>
            <a:ext cx="25590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75" name="文本框 30"/>
          <p:cNvSpPr txBox="1">
            <a:spLocks noChangeArrowheads="1"/>
          </p:cNvSpPr>
          <p:nvPr/>
        </p:nvSpPr>
        <p:spPr bwMode="auto">
          <a:xfrm>
            <a:off x="9961563" y="3402013"/>
            <a:ext cx="6985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b="1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76" name="文本框 31"/>
          <p:cNvSpPr txBox="1">
            <a:spLocks noChangeArrowheads="1"/>
          </p:cNvSpPr>
          <p:nvPr/>
        </p:nvSpPr>
        <p:spPr bwMode="auto">
          <a:xfrm>
            <a:off x="9248775" y="4010025"/>
            <a:ext cx="2124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1800" b="1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79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0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4598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5-3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价格决策</a:t>
            </a:r>
          </a:p>
        </p:txBody>
      </p:sp>
      <p:grpSp>
        <p:nvGrpSpPr>
          <p:cNvPr id="24581" name="组合 6"/>
          <p:cNvGrpSpPr>
            <a:grpSpLocks/>
          </p:cNvGrpSpPr>
          <p:nvPr/>
        </p:nvGrpSpPr>
        <p:grpSpPr bwMode="auto">
          <a:xfrm>
            <a:off x="1228725" y="1854200"/>
            <a:ext cx="7993063" cy="3811588"/>
            <a:chOff x="0" y="0"/>
            <a:chExt cx="7992888" cy="3811445"/>
          </a:xfrm>
        </p:grpSpPr>
        <p:sp>
          <p:nvSpPr>
            <p:cNvPr id="24582" name="AutoShape 3"/>
            <p:cNvSpPr>
              <a:spLocks noChangeArrowheads="1"/>
            </p:cNvSpPr>
            <p:nvPr/>
          </p:nvSpPr>
          <p:spPr bwMode="auto">
            <a:xfrm>
              <a:off x="0" y="139695"/>
              <a:ext cx="7992888" cy="3671750"/>
            </a:xfrm>
            <a:prstGeom prst="rect">
              <a:avLst/>
            </a:prstGeom>
            <a:solidFill>
              <a:srgbClr val="595959">
                <a:alpha val="78000"/>
              </a:srgbClr>
            </a:solidFill>
            <a:ln w="12700" cmpd="sng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4583" name="AutoShape 3"/>
            <p:cNvSpPr>
              <a:spLocks noChangeArrowheads="1"/>
            </p:cNvSpPr>
            <p:nvPr/>
          </p:nvSpPr>
          <p:spPr bwMode="auto">
            <a:xfrm>
              <a:off x="38099" y="0"/>
              <a:ext cx="7805567" cy="3706674"/>
            </a:xfrm>
            <a:prstGeom prst="rect">
              <a:avLst/>
            </a:prstGeom>
            <a:solidFill>
              <a:srgbClr val="F4BB3D">
                <a:alpha val="87999"/>
              </a:srgbClr>
            </a:solidFill>
            <a:ln w="12700" cmpd="sng">
              <a:solidFill>
                <a:srgbClr val="FFFFFF"/>
              </a:solidFill>
              <a:bevel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rgbClr val="1F497D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584" name="Rectangle 13"/>
            <p:cNvSpPr>
              <a:spLocks noChangeArrowheads="1"/>
            </p:cNvSpPr>
            <p:nvPr/>
          </p:nvSpPr>
          <p:spPr bwMode="auto">
            <a:xfrm>
              <a:off x="255582" y="380986"/>
              <a:ext cx="7362664" cy="30018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4572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Aft>
                  <a:spcPts val="800"/>
                </a:spcAft>
              </a:pPr>
              <a:r>
                <a:rPr lang="zh-CN" altLang="en-US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秋收万颗籽，点滴进步，成就价值是我们的一贯的追求。工作室为您提供专业的</a:t>
              </a:r>
              <a:r>
                <a:rPr lang="en-US" altLang="zh-CN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模板、</a:t>
              </a:r>
              <a:r>
                <a:rPr lang="en-US" altLang="zh-CN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培训、</a:t>
              </a:r>
              <a:r>
                <a:rPr lang="en-US" altLang="zh-CN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美化与定制。凭借对于</a:t>
              </a:r>
              <a:r>
                <a:rPr lang="en-US" altLang="zh-CN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的热爱与探索，我们掌握了国内一流的</a:t>
              </a:r>
              <a:r>
                <a:rPr lang="en-US" altLang="zh-CN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2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制作技术，工作室作品风格多样、题材丰富、覆盖面广、富有独特的设计深度。</a:t>
              </a:r>
            </a:p>
          </p:txBody>
        </p:sp>
      </p:grpSp>
      <p:cxnSp>
        <p:nvCxnSpPr>
          <p:cNvPr id="24585" name="直接连接符 10"/>
          <p:cNvCxnSpPr>
            <a:cxnSpLocks noChangeShapeType="1"/>
          </p:cNvCxnSpPr>
          <p:nvPr/>
        </p:nvCxnSpPr>
        <p:spPr bwMode="auto">
          <a:xfrm>
            <a:off x="1285875" y="1668463"/>
            <a:ext cx="7758113" cy="0"/>
          </a:xfrm>
          <a:prstGeom prst="line">
            <a:avLst/>
          </a:prstGeom>
          <a:noFill/>
          <a:ln w="19050" cmpd="sng">
            <a:solidFill>
              <a:srgbClr val="F4BB3D"/>
            </a:solidFill>
            <a:round/>
            <a:headEnd/>
            <a:tailEnd/>
          </a:ln>
          <a:effectLst>
            <a:outerShdw dist="38100" dir="5400000" algn="ctr" rotWithShape="0">
              <a:srgbClr val="000000">
                <a:alpha val="3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4586" name="图片 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2795588"/>
            <a:ext cx="32512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1347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</a:p>
        </p:txBody>
      </p:sp>
      <p:sp>
        <p:nvSpPr>
          <p:cNvPr id="25603" name="直角三角形 106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04" name="直角三角形 107"/>
          <p:cNvSpPr>
            <a:spLocks noChangeArrowheads="1"/>
          </p:cNvSpPr>
          <p:nvPr/>
        </p:nvSpPr>
        <p:spPr bwMode="auto">
          <a:xfrm rot="16200000">
            <a:off x="1377950" y="5588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5605" name="组合 13"/>
          <p:cNvGrpSpPr>
            <a:grpSpLocks/>
          </p:cNvGrpSpPr>
          <p:nvPr/>
        </p:nvGrpSpPr>
        <p:grpSpPr bwMode="auto">
          <a:xfrm>
            <a:off x="2447925" y="2006600"/>
            <a:ext cx="7354888" cy="1209675"/>
            <a:chOff x="0" y="0"/>
            <a:chExt cx="4366201" cy="718167"/>
          </a:xfrm>
        </p:grpSpPr>
        <p:sp>
          <p:nvSpPr>
            <p:cNvPr id="25606" name="任意多边形 45"/>
            <p:cNvSpPr>
              <a:spLocks/>
            </p:cNvSpPr>
            <p:nvPr/>
          </p:nvSpPr>
          <p:spPr bwMode="auto">
            <a:xfrm>
              <a:off x="21207" y="616567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5607" name="任意多边形 126"/>
            <p:cNvSpPr>
              <a:spLocks/>
            </p:cNvSpPr>
            <p:nvPr/>
          </p:nvSpPr>
          <p:spPr bwMode="auto">
            <a:xfrm>
              <a:off x="1439654" y="616567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5608" name="文本框 69"/>
            <p:cNvSpPr txBox="1">
              <a:spLocks noChangeArrowheads="1"/>
            </p:cNvSpPr>
            <p:nvPr/>
          </p:nvSpPr>
          <p:spPr bwMode="auto">
            <a:xfrm>
              <a:off x="1516284" y="0"/>
              <a:ext cx="2849917" cy="602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6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财务计划</a:t>
              </a:r>
            </a:p>
          </p:txBody>
        </p:sp>
        <p:sp>
          <p:nvSpPr>
            <p:cNvPr id="25609" name="文本框 69"/>
            <p:cNvSpPr txBox="1">
              <a:spLocks noChangeArrowheads="1"/>
            </p:cNvSpPr>
            <p:nvPr/>
          </p:nvSpPr>
          <p:spPr bwMode="auto">
            <a:xfrm>
              <a:off x="0" y="146159"/>
              <a:ext cx="1329134" cy="456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4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第六节</a:t>
              </a:r>
            </a:p>
          </p:txBody>
        </p:sp>
      </p:grpSp>
      <p:sp>
        <p:nvSpPr>
          <p:cNvPr id="25610" name="矩形 47"/>
          <p:cNvSpPr>
            <a:spLocks noChangeArrowheads="1"/>
          </p:cNvSpPr>
          <p:nvPr/>
        </p:nvSpPr>
        <p:spPr bwMode="auto">
          <a:xfrm>
            <a:off x="5129213" y="3324225"/>
            <a:ext cx="42941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本公司财务说明</a:t>
            </a:r>
          </a:p>
        </p:txBody>
      </p:sp>
      <p:sp>
        <p:nvSpPr>
          <p:cNvPr id="25611" name="矩形 50"/>
          <p:cNvSpPr>
            <a:spLocks noChangeArrowheads="1"/>
          </p:cNvSpPr>
          <p:nvPr/>
        </p:nvSpPr>
        <p:spPr bwMode="auto">
          <a:xfrm>
            <a:off x="5129213" y="3856038"/>
            <a:ext cx="34305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财务汇总</a:t>
            </a:r>
          </a:p>
        </p:txBody>
      </p:sp>
      <p:sp>
        <p:nvSpPr>
          <p:cNvPr id="25612" name="矩形 47"/>
          <p:cNvSpPr>
            <a:spLocks noChangeArrowheads="1"/>
          </p:cNvSpPr>
          <p:nvPr/>
        </p:nvSpPr>
        <p:spPr bwMode="auto">
          <a:xfrm>
            <a:off x="5129213" y="4387850"/>
            <a:ext cx="35575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资金需求</a:t>
            </a:r>
          </a:p>
        </p:txBody>
      </p:sp>
      <p:sp>
        <p:nvSpPr>
          <p:cNvPr id="25613" name="矩形 47"/>
          <p:cNvSpPr>
            <a:spLocks noChangeArrowheads="1"/>
          </p:cNvSpPr>
          <p:nvPr/>
        </p:nvSpPr>
        <p:spPr bwMode="auto">
          <a:xfrm>
            <a:off x="5129213" y="4918075"/>
            <a:ext cx="35575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定价策略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27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28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4598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6-1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本公司财务说明</a:t>
            </a:r>
          </a:p>
        </p:txBody>
      </p:sp>
      <p:graphicFrame>
        <p:nvGraphicFramePr>
          <p:cNvPr id="26629" name="Group 5"/>
          <p:cNvGraphicFramePr>
            <a:graphicFrameLocks noGrp="1"/>
          </p:cNvGraphicFramePr>
          <p:nvPr/>
        </p:nvGraphicFramePr>
        <p:xfrm>
          <a:off x="1158875" y="1597025"/>
          <a:ext cx="8332788" cy="3663951"/>
        </p:xfrm>
        <a:graphic>
          <a:graphicData uri="http://schemas.openxmlformats.org/drawingml/2006/table">
            <a:tbl>
              <a:tblPr/>
              <a:tblGrid>
                <a:gridCol w="2082800"/>
                <a:gridCol w="2084388"/>
                <a:gridCol w="2082800"/>
                <a:gridCol w="2082800"/>
              </a:tblGrid>
              <a:tr h="523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内容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</a:tr>
              <a:tr h="522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AA5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AA5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AA5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AA57"/>
                    </a:solidFill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AA5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AA5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AA5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AA57"/>
                    </a:solidFill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</a:tr>
              <a:tr h="5222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AA5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AA5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AA57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AA57"/>
                    </a:solidFill>
                  </a:tcPr>
                </a:tc>
              </a:tr>
              <a:tr h="5238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单击添加标题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添加数值</a:t>
                      </a:r>
                    </a:p>
                  </a:txBody>
                  <a:tcPr marL="91425" marR="91425" marT="45718" marB="45718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176AB"/>
                    </a:solidFill>
                  </a:tcPr>
                </a:tc>
              </a:tr>
            </a:tbl>
          </a:graphicData>
        </a:graphic>
      </p:graphicFrame>
      <p:pic>
        <p:nvPicPr>
          <p:cNvPr id="26676" name="图片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373" r="63333"/>
          <a:stretch>
            <a:fillRect/>
          </a:stretch>
        </p:blipFill>
        <p:spPr bwMode="auto">
          <a:xfrm>
            <a:off x="8732838" y="3844925"/>
            <a:ext cx="2433637" cy="215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1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2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4598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6-2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财务汇总</a:t>
            </a:r>
          </a:p>
        </p:txBody>
      </p:sp>
      <p:pic>
        <p:nvPicPr>
          <p:cNvPr id="27653" name="图片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1987550"/>
            <a:ext cx="4875212" cy="376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4" name="组合 11"/>
          <p:cNvGrpSpPr>
            <a:grpSpLocks/>
          </p:cNvGrpSpPr>
          <p:nvPr/>
        </p:nvGrpSpPr>
        <p:grpSpPr bwMode="auto">
          <a:xfrm>
            <a:off x="7507288" y="1490663"/>
            <a:ext cx="3813175" cy="995362"/>
            <a:chOff x="0" y="0"/>
            <a:chExt cx="3812031" cy="996324"/>
          </a:xfrm>
        </p:grpSpPr>
        <p:sp>
          <p:nvSpPr>
            <p:cNvPr id="27655" name="文本框 12"/>
            <p:cNvSpPr txBox="1">
              <a:spLocks noChangeArrowheads="1"/>
            </p:cNvSpPr>
            <p:nvPr/>
          </p:nvSpPr>
          <p:spPr bwMode="auto">
            <a:xfrm>
              <a:off x="0" y="0"/>
              <a:ext cx="19828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0176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7656" name="TextBox 35"/>
            <p:cNvSpPr txBox="1">
              <a:spLocks noChangeArrowheads="1"/>
            </p:cNvSpPr>
            <p:nvPr/>
          </p:nvSpPr>
          <p:spPr bwMode="auto">
            <a:xfrm>
              <a:off x="48453" y="349993"/>
              <a:ext cx="3763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grpSp>
        <p:nvGrpSpPr>
          <p:cNvPr id="27657" name="组合 14"/>
          <p:cNvGrpSpPr>
            <a:grpSpLocks/>
          </p:cNvGrpSpPr>
          <p:nvPr/>
        </p:nvGrpSpPr>
        <p:grpSpPr bwMode="auto">
          <a:xfrm>
            <a:off x="7507288" y="2609850"/>
            <a:ext cx="3813175" cy="996950"/>
            <a:chOff x="0" y="0"/>
            <a:chExt cx="3812031" cy="996324"/>
          </a:xfrm>
        </p:grpSpPr>
        <p:sp>
          <p:nvSpPr>
            <p:cNvPr id="27658" name="文本框 15"/>
            <p:cNvSpPr txBox="1">
              <a:spLocks noChangeArrowheads="1"/>
            </p:cNvSpPr>
            <p:nvPr/>
          </p:nvSpPr>
          <p:spPr bwMode="auto">
            <a:xfrm>
              <a:off x="0" y="0"/>
              <a:ext cx="19828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F4B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7659" name="TextBox 35"/>
            <p:cNvSpPr txBox="1">
              <a:spLocks noChangeArrowheads="1"/>
            </p:cNvSpPr>
            <p:nvPr/>
          </p:nvSpPr>
          <p:spPr bwMode="auto">
            <a:xfrm>
              <a:off x="48453" y="349993"/>
              <a:ext cx="3763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grpSp>
        <p:nvGrpSpPr>
          <p:cNvPr id="27660" name="组合 19"/>
          <p:cNvGrpSpPr>
            <a:grpSpLocks/>
          </p:cNvGrpSpPr>
          <p:nvPr/>
        </p:nvGrpSpPr>
        <p:grpSpPr bwMode="auto">
          <a:xfrm>
            <a:off x="7507288" y="3730625"/>
            <a:ext cx="3813175" cy="996950"/>
            <a:chOff x="0" y="0"/>
            <a:chExt cx="3812031" cy="996324"/>
          </a:xfrm>
        </p:grpSpPr>
        <p:sp>
          <p:nvSpPr>
            <p:cNvPr id="27661" name="文本框 20"/>
            <p:cNvSpPr txBox="1">
              <a:spLocks noChangeArrowheads="1"/>
            </p:cNvSpPr>
            <p:nvPr/>
          </p:nvSpPr>
          <p:spPr bwMode="auto">
            <a:xfrm>
              <a:off x="0" y="0"/>
              <a:ext cx="19828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0176AB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7662" name="TextBox 35"/>
            <p:cNvSpPr txBox="1">
              <a:spLocks noChangeArrowheads="1"/>
            </p:cNvSpPr>
            <p:nvPr/>
          </p:nvSpPr>
          <p:spPr bwMode="auto">
            <a:xfrm>
              <a:off x="48453" y="349993"/>
              <a:ext cx="3763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grpSp>
        <p:nvGrpSpPr>
          <p:cNvPr id="27663" name="组合 22"/>
          <p:cNvGrpSpPr>
            <a:grpSpLocks/>
          </p:cNvGrpSpPr>
          <p:nvPr/>
        </p:nvGrpSpPr>
        <p:grpSpPr bwMode="auto">
          <a:xfrm>
            <a:off x="7507288" y="4851400"/>
            <a:ext cx="3813175" cy="996950"/>
            <a:chOff x="0" y="0"/>
            <a:chExt cx="3812031" cy="996324"/>
          </a:xfrm>
        </p:grpSpPr>
        <p:sp>
          <p:nvSpPr>
            <p:cNvPr id="27664" name="文本框 23"/>
            <p:cNvSpPr txBox="1">
              <a:spLocks noChangeArrowheads="1"/>
            </p:cNvSpPr>
            <p:nvPr/>
          </p:nvSpPr>
          <p:spPr bwMode="auto">
            <a:xfrm>
              <a:off x="0" y="0"/>
              <a:ext cx="198288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1600" b="1">
                  <a:solidFill>
                    <a:srgbClr val="F4BB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7665" name="TextBox 35"/>
            <p:cNvSpPr txBox="1">
              <a:spLocks noChangeArrowheads="1"/>
            </p:cNvSpPr>
            <p:nvPr/>
          </p:nvSpPr>
          <p:spPr bwMode="auto">
            <a:xfrm>
              <a:off x="48453" y="349993"/>
              <a:ext cx="376357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秋实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工作室由一群充满青春朝气的年轻人组成。春种一粒粟</a:t>
              </a:r>
              <a:r>
                <a:rPr lang="en-US" altLang="zh-CN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秋收万颗籽，点滴进步，成就价值是我们的一贯的追求。</a:t>
              </a:r>
            </a:p>
          </p:txBody>
        </p:sp>
      </p:grpSp>
      <p:sp>
        <p:nvSpPr>
          <p:cNvPr id="27666" name="椭圆 19"/>
          <p:cNvSpPr>
            <a:spLocks noChangeArrowheads="1"/>
          </p:cNvSpPr>
          <p:nvPr/>
        </p:nvSpPr>
        <p:spPr bwMode="auto">
          <a:xfrm>
            <a:off x="6561138" y="1619250"/>
            <a:ext cx="581025" cy="581025"/>
          </a:xfrm>
          <a:prstGeom prst="ellips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7667" name="图片 2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1406525"/>
            <a:ext cx="10033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8" name="文本框 27"/>
          <p:cNvSpPr txBox="1">
            <a:spLocks noChangeArrowheads="1"/>
          </p:cNvSpPr>
          <p:nvPr/>
        </p:nvSpPr>
        <p:spPr bwMode="auto">
          <a:xfrm>
            <a:off x="6634163" y="1670050"/>
            <a:ext cx="50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9" name="椭圆 22"/>
          <p:cNvSpPr>
            <a:spLocks noChangeArrowheads="1"/>
          </p:cNvSpPr>
          <p:nvPr/>
        </p:nvSpPr>
        <p:spPr bwMode="auto">
          <a:xfrm>
            <a:off x="6561138" y="2749550"/>
            <a:ext cx="581025" cy="581025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7670" name="图片 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2538413"/>
            <a:ext cx="10033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71" name="文本框 30"/>
          <p:cNvSpPr txBox="1">
            <a:spLocks noChangeArrowheads="1"/>
          </p:cNvSpPr>
          <p:nvPr/>
        </p:nvSpPr>
        <p:spPr bwMode="auto">
          <a:xfrm>
            <a:off x="6643688" y="2808288"/>
            <a:ext cx="508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72" name="椭圆 25"/>
          <p:cNvSpPr>
            <a:spLocks noChangeArrowheads="1"/>
          </p:cNvSpPr>
          <p:nvPr/>
        </p:nvSpPr>
        <p:spPr bwMode="auto">
          <a:xfrm>
            <a:off x="6561138" y="3879850"/>
            <a:ext cx="581025" cy="579438"/>
          </a:xfrm>
          <a:prstGeom prst="ellips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7673" name="图片 3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3667125"/>
            <a:ext cx="1003300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74" name="文本框 33"/>
          <p:cNvSpPr txBox="1">
            <a:spLocks noChangeArrowheads="1"/>
          </p:cNvSpPr>
          <p:nvPr/>
        </p:nvSpPr>
        <p:spPr bwMode="auto">
          <a:xfrm>
            <a:off x="6654800" y="3924300"/>
            <a:ext cx="508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75" name="椭圆 28"/>
          <p:cNvSpPr>
            <a:spLocks noChangeArrowheads="1"/>
          </p:cNvSpPr>
          <p:nvPr/>
        </p:nvSpPr>
        <p:spPr bwMode="auto">
          <a:xfrm>
            <a:off x="6561138" y="5008563"/>
            <a:ext cx="581025" cy="581025"/>
          </a:xfrm>
          <a:prstGeom prst="ellipse">
            <a:avLst/>
          </a:prstGeom>
          <a:solidFill>
            <a:srgbClr val="F4BB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27676" name="图片 3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813" y="4797425"/>
            <a:ext cx="10033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77" name="文本框 36"/>
          <p:cNvSpPr txBox="1">
            <a:spLocks noChangeArrowheads="1"/>
          </p:cNvSpPr>
          <p:nvPr/>
        </p:nvSpPr>
        <p:spPr bwMode="auto">
          <a:xfrm>
            <a:off x="6643688" y="5068888"/>
            <a:ext cx="508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5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6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4598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6-3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资金需求</a:t>
            </a:r>
          </a:p>
        </p:txBody>
      </p:sp>
      <p:sp>
        <p:nvSpPr>
          <p:cNvPr id="28677" name="AutoShape 6"/>
          <p:cNvSpPr>
            <a:spLocks/>
          </p:cNvSpPr>
          <p:nvPr/>
        </p:nvSpPr>
        <p:spPr bwMode="auto">
          <a:xfrm rot="10800000">
            <a:off x="4195763" y="5326063"/>
            <a:ext cx="7200900" cy="417512"/>
          </a:xfrm>
          <a:custGeom>
            <a:avLst/>
            <a:gdLst>
              <a:gd name="T0" fmla="*/ 0 w 21600"/>
              <a:gd name="T1" fmla="*/ 0 h 21600"/>
              <a:gd name="T2" fmla="*/ 1072 w 21600"/>
              <a:gd name="T3" fmla="*/ 21600 h 21600"/>
              <a:gd name="T4" fmla="*/ 20528 w 21600"/>
              <a:gd name="T5" fmla="*/ 21600 h 21600"/>
              <a:gd name="T6" fmla="*/ 21600 w 21600"/>
              <a:gd name="T7" fmla="*/ 0 h 21600"/>
              <a:gd name="T8" fmla="*/ 0 w 21600"/>
              <a:gd name="T9" fmla="*/ 0 h 21600"/>
              <a:gd name="T10" fmla="*/ 2336 w 21600"/>
              <a:gd name="T11" fmla="*/ 2336 h 21600"/>
              <a:gd name="T12" fmla="*/ 19264 w 21600"/>
              <a:gd name="T13" fmla="*/ 1926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0" y="0"/>
                </a:moveTo>
                <a:lnTo>
                  <a:pt x="1072" y="21600"/>
                </a:lnTo>
                <a:lnTo>
                  <a:pt x="20528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FFFFFF">
                  <a:alpha val="0"/>
                </a:srgbClr>
              </a:gs>
              <a:gs pos="100000">
                <a:srgbClr val="EAEAEA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8678" name="Rectangle 8"/>
          <p:cNvSpPr>
            <a:spLocks noChangeArrowheads="1"/>
          </p:cNvSpPr>
          <p:nvPr/>
        </p:nvSpPr>
        <p:spPr bwMode="auto">
          <a:xfrm rot="10800000">
            <a:off x="6716713" y="3911600"/>
            <a:ext cx="2162175" cy="1412875"/>
          </a:xfrm>
          <a:prstGeom prst="rect">
            <a:avLst/>
          </a:prstGeom>
          <a:solidFill>
            <a:srgbClr val="0176AB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79" name="WordArt 12"/>
          <p:cNvSpPr>
            <a:spLocks noChangeArrowheads="1" noChangeShapeType="1"/>
          </p:cNvSpPr>
          <p:nvPr/>
        </p:nvSpPr>
        <p:spPr bwMode="auto">
          <a:xfrm>
            <a:off x="7256463" y="4375150"/>
            <a:ext cx="1044575" cy="28892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680" name="Rectangle 7"/>
          <p:cNvSpPr>
            <a:spLocks noChangeArrowheads="1"/>
          </p:cNvSpPr>
          <p:nvPr/>
        </p:nvSpPr>
        <p:spPr bwMode="auto">
          <a:xfrm rot="10800000">
            <a:off x="4554538" y="4552950"/>
            <a:ext cx="2162175" cy="771525"/>
          </a:xfrm>
          <a:prstGeom prst="rect">
            <a:avLst/>
          </a:prstGeom>
          <a:solidFill>
            <a:srgbClr val="E5AA57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1" name="WordArt 13"/>
          <p:cNvSpPr>
            <a:spLocks noChangeArrowheads="1" noChangeShapeType="1"/>
          </p:cNvSpPr>
          <p:nvPr/>
        </p:nvSpPr>
        <p:spPr bwMode="auto">
          <a:xfrm>
            <a:off x="5060950" y="4794250"/>
            <a:ext cx="1042988" cy="2873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682" name="Rectangle 10"/>
          <p:cNvSpPr>
            <a:spLocks noChangeArrowheads="1"/>
          </p:cNvSpPr>
          <p:nvPr/>
        </p:nvSpPr>
        <p:spPr bwMode="auto">
          <a:xfrm rot="10800000">
            <a:off x="8877300" y="4394200"/>
            <a:ext cx="2162175" cy="930275"/>
          </a:xfrm>
          <a:prstGeom prst="rect">
            <a:avLst/>
          </a:prstGeom>
          <a:solidFill>
            <a:srgbClr val="E5AA57"/>
          </a:solidFill>
          <a:ln w="3175" cmpd="sng">
            <a:solidFill>
              <a:schemeClr val="bg1"/>
            </a:solidFill>
            <a:miter lim="800000"/>
            <a:headEnd/>
            <a:tailE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3" name="WordArt 14"/>
          <p:cNvSpPr>
            <a:spLocks noChangeArrowheads="1" noChangeShapeType="1"/>
          </p:cNvSpPr>
          <p:nvPr/>
        </p:nvSpPr>
        <p:spPr bwMode="auto">
          <a:xfrm>
            <a:off x="9417050" y="4664075"/>
            <a:ext cx="1044575" cy="28733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684" name="Rectangle 15"/>
          <p:cNvSpPr>
            <a:spLocks noChangeArrowheads="1"/>
          </p:cNvSpPr>
          <p:nvPr/>
        </p:nvSpPr>
        <p:spPr bwMode="auto">
          <a:xfrm>
            <a:off x="4627563" y="1763713"/>
            <a:ext cx="2019300" cy="2559050"/>
          </a:xfrm>
          <a:prstGeom prst="rect">
            <a:avLst/>
          </a:prstGeom>
          <a:solidFill>
            <a:srgbClr val="FCF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8685" name="Text Box 44"/>
          <p:cNvSpPr txBox="1">
            <a:spLocks noChangeArrowheads="1"/>
          </p:cNvSpPr>
          <p:nvPr/>
        </p:nvSpPr>
        <p:spPr bwMode="auto">
          <a:xfrm>
            <a:off x="4625975" y="2262188"/>
            <a:ext cx="201930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sp>
        <p:nvSpPr>
          <p:cNvPr id="28686" name="Rectangle 3"/>
          <p:cNvSpPr>
            <a:spLocks noChangeArrowheads="1"/>
          </p:cNvSpPr>
          <p:nvPr/>
        </p:nvSpPr>
        <p:spPr bwMode="auto">
          <a:xfrm>
            <a:off x="6784975" y="1116013"/>
            <a:ext cx="2019300" cy="2559050"/>
          </a:xfrm>
          <a:prstGeom prst="rect">
            <a:avLst/>
          </a:prstGeom>
          <a:solidFill>
            <a:srgbClr val="FCF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8687" name="Rectangle 5"/>
          <p:cNvSpPr>
            <a:spLocks noChangeArrowheads="1"/>
          </p:cNvSpPr>
          <p:nvPr/>
        </p:nvSpPr>
        <p:spPr bwMode="auto">
          <a:xfrm>
            <a:off x="8948738" y="1619250"/>
            <a:ext cx="2019300" cy="2559050"/>
          </a:xfrm>
          <a:prstGeom prst="rect">
            <a:avLst/>
          </a:prstGeom>
          <a:solidFill>
            <a:srgbClr val="FCF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endParaRPr lang="zh-CN" altLang="en-US" sz="120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28688" name="Text Box 44"/>
          <p:cNvSpPr txBox="1">
            <a:spLocks noChangeArrowheads="1"/>
          </p:cNvSpPr>
          <p:nvPr/>
        </p:nvSpPr>
        <p:spPr bwMode="auto">
          <a:xfrm>
            <a:off x="6783388" y="1622425"/>
            <a:ext cx="201930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sp>
        <p:nvSpPr>
          <p:cNvPr id="28689" name="Text Box 44"/>
          <p:cNvSpPr txBox="1">
            <a:spLocks noChangeArrowheads="1"/>
          </p:cNvSpPr>
          <p:nvPr/>
        </p:nvSpPr>
        <p:spPr bwMode="auto">
          <a:xfrm>
            <a:off x="8945563" y="2089150"/>
            <a:ext cx="2019300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29999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7207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7207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工作室致力于专业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</a:p>
        </p:txBody>
      </p:sp>
      <p:pic>
        <p:nvPicPr>
          <p:cNvPr id="28690" name="Picture 2" descr="C:\Users\user\Desktop\未标题-3 拷贝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2659063"/>
            <a:ext cx="3146425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699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00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4598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6-4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定价策略</a:t>
            </a:r>
          </a:p>
        </p:txBody>
      </p:sp>
      <p:pic>
        <p:nvPicPr>
          <p:cNvPr id="29701" name="Picture 3" descr="E:\仝德志文件，勿删！\03-参考文档\！PPT图片及版面资源\06-PPT精选插图\04-图标\154124059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3162300"/>
            <a:ext cx="3252788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463" y="1282700"/>
            <a:ext cx="8837612" cy="424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矩形 12"/>
          <p:cNvSpPr>
            <a:spLocks noChangeArrowheads="1"/>
          </p:cNvSpPr>
          <p:nvPr/>
        </p:nvSpPr>
        <p:spPr bwMode="auto">
          <a:xfrm>
            <a:off x="4610100" y="2081213"/>
            <a:ext cx="59785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美化与定制。凭借对于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的热爱与探索，我们掌握了国内一流的</a:t>
            </a:r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制作技术，工作室作品风格多样、题材丰富、覆盖面广、富有独特的设计深度。</a:t>
            </a:r>
            <a:endParaRPr lang="zh-CN" altLang="en-US" sz="16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1347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过渡页</a:t>
            </a:r>
          </a:p>
        </p:txBody>
      </p:sp>
      <p:sp>
        <p:nvSpPr>
          <p:cNvPr id="30723" name="直角三角形 106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24" name="直角三角形 107"/>
          <p:cNvSpPr>
            <a:spLocks noChangeArrowheads="1"/>
          </p:cNvSpPr>
          <p:nvPr/>
        </p:nvSpPr>
        <p:spPr bwMode="auto">
          <a:xfrm rot="16200000">
            <a:off x="1377950" y="5588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0725" name="组合 13"/>
          <p:cNvGrpSpPr>
            <a:grpSpLocks/>
          </p:cNvGrpSpPr>
          <p:nvPr/>
        </p:nvGrpSpPr>
        <p:grpSpPr bwMode="auto">
          <a:xfrm>
            <a:off x="2447925" y="2386013"/>
            <a:ext cx="7375525" cy="1096962"/>
            <a:chOff x="0" y="0"/>
            <a:chExt cx="4378502" cy="651094"/>
          </a:xfrm>
        </p:grpSpPr>
        <p:sp>
          <p:nvSpPr>
            <p:cNvPr id="30726" name="任意多边形 45"/>
            <p:cNvSpPr>
              <a:spLocks/>
            </p:cNvSpPr>
            <p:nvPr/>
          </p:nvSpPr>
          <p:spPr bwMode="auto">
            <a:xfrm>
              <a:off x="21207" y="549494"/>
              <a:ext cx="1307927" cy="101600"/>
            </a:xfrm>
            <a:custGeom>
              <a:avLst/>
              <a:gdLst>
                <a:gd name="T0" fmla="*/ 0 w 1307927"/>
                <a:gd name="T1" fmla="*/ 0 h 101600"/>
                <a:gd name="T2" fmla="*/ 1223454 w 1307927"/>
                <a:gd name="T3" fmla="*/ 0 h 101600"/>
                <a:gd name="T4" fmla="*/ 1307927 w 1307927"/>
                <a:gd name="T5" fmla="*/ 101600 h 101600"/>
                <a:gd name="T6" fmla="*/ 0 w 1307927"/>
                <a:gd name="T7" fmla="*/ 101600 h 101600"/>
                <a:gd name="T8" fmla="*/ 0 w 1307927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7927" h="101600">
                  <a:moveTo>
                    <a:pt x="0" y="0"/>
                  </a:moveTo>
                  <a:lnTo>
                    <a:pt x="1223454" y="0"/>
                  </a:lnTo>
                  <a:lnTo>
                    <a:pt x="1307927" y="101600"/>
                  </a:lnTo>
                  <a:lnTo>
                    <a:pt x="0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727" name="任意多边形 126"/>
            <p:cNvSpPr>
              <a:spLocks/>
            </p:cNvSpPr>
            <p:nvPr/>
          </p:nvSpPr>
          <p:spPr bwMode="auto">
            <a:xfrm>
              <a:off x="1439654" y="549494"/>
              <a:ext cx="2891416" cy="101600"/>
            </a:xfrm>
            <a:custGeom>
              <a:avLst/>
              <a:gdLst>
                <a:gd name="T0" fmla="*/ 0 w 2891416"/>
                <a:gd name="T1" fmla="*/ 0 h 101600"/>
                <a:gd name="T2" fmla="*/ 2891416 w 2891416"/>
                <a:gd name="T3" fmla="*/ 0 h 101600"/>
                <a:gd name="T4" fmla="*/ 2891416 w 2891416"/>
                <a:gd name="T5" fmla="*/ 101600 h 101600"/>
                <a:gd name="T6" fmla="*/ 84473 w 2891416"/>
                <a:gd name="T7" fmla="*/ 101600 h 101600"/>
                <a:gd name="T8" fmla="*/ 0 w 2891416"/>
                <a:gd name="T9" fmla="*/ 0 h 10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1416" h="101600">
                  <a:moveTo>
                    <a:pt x="0" y="0"/>
                  </a:moveTo>
                  <a:lnTo>
                    <a:pt x="2891416" y="0"/>
                  </a:lnTo>
                  <a:lnTo>
                    <a:pt x="2891416" y="101600"/>
                  </a:lnTo>
                  <a:lnTo>
                    <a:pt x="84473" y="10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728" name="文本框 69"/>
            <p:cNvSpPr txBox="1">
              <a:spLocks noChangeArrowheads="1"/>
            </p:cNvSpPr>
            <p:nvPr/>
          </p:nvSpPr>
          <p:spPr bwMode="auto">
            <a:xfrm>
              <a:off x="1392221" y="0"/>
              <a:ext cx="2986281" cy="548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5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风险与风险管理 </a:t>
              </a:r>
            </a:p>
          </p:txBody>
        </p:sp>
        <p:sp>
          <p:nvSpPr>
            <p:cNvPr id="30729" name="文本框 69"/>
            <p:cNvSpPr txBox="1">
              <a:spLocks noChangeArrowheads="1"/>
            </p:cNvSpPr>
            <p:nvPr/>
          </p:nvSpPr>
          <p:spPr bwMode="auto">
            <a:xfrm>
              <a:off x="0" y="79086"/>
              <a:ext cx="1329134" cy="456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zh-CN" sz="4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第七节</a:t>
              </a:r>
            </a:p>
          </p:txBody>
        </p:sp>
      </p:grpSp>
      <p:sp>
        <p:nvSpPr>
          <p:cNvPr id="30730" name="矩形 47"/>
          <p:cNvSpPr>
            <a:spLocks noChangeArrowheads="1"/>
          </p:cNvSpPr>
          <p:nvPr/>
        </p:nvSpPr>
        <p:spPr bwMode="auto">
          <a:xfrm>
            <a:off x="5129213" y="3590925"/>
            <a:ext cx="25542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基本风险分析</a:t>
            </a:r>
          </a:p>
        </p:txBody>
      </p:sp>
      <p:sp>
        <p:nvSpPr>
          <p:cNvPr id="30731" name="矩形 50"/>
          <p:cNvSpPr>
            <a:spLocks noChangeArrowheads="1"/>
          </p:cNvSpPr>
          <p:nvPr/>
        </p:nvSpPr>
        <p:spPr bwMode="auto">
          <a:xfrm>
            <a:off x="5129213" y="4122738"/>
            <a:ext cx="2038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zh-CN" altLang="zh-CN" sz="2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7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8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29098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7-1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基本风险分析 </a:t>
            </a:r>
          </a:p>
        </p:txBody>
      </p:sp>
      <p:sp>
        <p:nvSpPr>
          <p:cNvPr id="31749" name="椭圆 6"/>
          <p:cNvSpPr>
            <a:spLocks noChangeArrowheads="1"/>
          </p:cNvSpPr>
          <p:nvPr/>
        </p:nvSpPr>
        <p:spPr bwMode="auto">
          <a:xfrm>
            <a:off x="4149725" y="1555750"/>
            <a:ext cx="2160588" cy="2160588"/>
          </a:xfrm>
          <a:prstGeom prst="ellips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750" name="椭圆 7"/>
          <p:cNvSpPr>
            <a:spLocks noChangeArrowheads="1"/>
          </p:cNvSpPr>
          <p:nvPr/>
        </p:nvSpPr>
        <p:spPr bwMode="auto">
          <a:xfrm>
            <a:off x="5708650" y="1555750"/>
            <a:ext cx="2160588" cy="2160588"/>
          </a:xfrm>
          <a:prstGeom prst="ellips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751" name="椭圆 8"/>
          <p:cNvSpPr>
            <a:spLocks noChangeArrowheads="1"/>
          </p:cNvSpPr>
          <p:nvPr/>
        </p:nvSpPr>
        <p:spPr bwMode="auto">
          <a:xfrm>
            <a:off x="4149725" y="3073400"/>
            <a:ext cx="2160588" cy="2160588"/>
          </a:xfrm>
          <a:prstGeom prst="ellips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752" name="椭圆 9"/>
          <p:cNvSpPr>
            <a:spLocks noChangeArrowheads="1"/>
          </p:cNvSpPr>
          <p:nvPr/>
        </p:nvSpPr>
        <p:spPr bwMode="auto">
          <a:xfrm>
            <a:off x="5708650" y="3073400"/>
            <a:ext cx="2160588" cy="2160588"/>
          </a:xfrm>
          <a:prstGeom prst="ellips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31753" name="组合 1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6113" y="1884363"/>
            <a:ext cx="3097212" cy="300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4" name="文本框 24"/>
          <p:cNvSpPr txBox="1">
            <a:spLocks noChangeArrowheads="1"/>
          </p:cNvSpPr>
          <p:nvPr/>
        </p:nvSpPr>
        <p:spPr bwMode="auto">
          <a:xfrm>
            <a:off x="4638675" y="1884363"/>
            <a:ext cx="7207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Broadway" panose="04040905080B02020502" pitchFamily="82" charset="0"/>
              </a:rPr>
              <a:t>S</a:t>
            </a:r>
            <a:endParaRPr lang="zh-CN" altLang="en-US" sz="6600" b="1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31755" name="文本框 25"/>
          <p:cNvSpPr txBox="1">
            <a:spLocks noChangeArrowheads="1"/>
          </p:cNvSpPr>
          <p:nvPr/>
        </p:nvSpPr>
        <p:spPr bwMode="auto">
          <a:xfrm>
            <a:off x="6440488" y="1884363"/>
            <a:ext cx="7207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Broadway" panose="04040905080B02020502" pitchFamily="82" charset="0"/>
              </a:rPr>
              <a:t>W</a:t>
            </a:r>
            <a:endParaRPr lang="zh-CN" altLang="en-US" sz="6600" b="1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31756" name="文本框 26"/>
          <p:cNvSpPr txBox="1">
            <a:spLocks noChangeArrowheads="1"/>
          </p:cNvSpPr>
          <p:nvPr/>
        </p:nvSpPr>
        <p:spPr bwMode="auto">
          <a:xfrm>
            <a:off x="4624388" y="3795713"/>
            <a:ext cx="72072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Broadway" panose="04040905080B02020502" pitchFamily="82" charset="0"/>
              </a:rPr>
              <a:t>O</a:t>
            </a:r>
            <a:endParaRPr lang="zh-CN" altLang="en-US" sz="6600" b="1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31757" name="文本框 27"/>
          <p:cNvSpPr txBox="1">
            <a:spLocks noChangeArrowheads="1"/>
          </p:cNvSpPr>
          <p:nvPr/>
        </p:nvSpPr>
        <p:spPr bwMode="auto">
          <a:xfrm>
            <a:off x="6572250" y="3795713"/>
            <a:ext cx="722313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6600" b="1">
                <a:solidFill>
                  <a:schemeClr val="bg1"/>
                </a:solidFill>
                <a:latin typeface="Broadway" panose="04040905080B02020502" pitchFamily="82" charset="0"/>
              </a:rPr>
              <a:t>T</a:t>
            </a:r>
            <a:endParaRPr lang="zh-CN" altLang="en-US" sz="6600" b="1">
              <a:solidFill>
                <a:schemeClr val="bg1"/>
              </a:solidFill>
              <a:latin typeface="Broadway" panose="04040905080B02020502" pitchFamily="82" charset="0"/>
            </a:endParaRPr>
          </a:p>
        </p:txBody>
      </p:sp>
      <p:sp>
        <p:nvSpPr>
          <p:cNvPr id="31758" name="矩形 28"/>
          <p:cNvSpPr>
            <a:spLocks noChangeArrowheads="1"/>
          </p:cNvSpPr>
          <p:nvPr/>
        </p:nvSpPr>
        <p:spPr bwMode="auto">
          <a:xfrm>
            <a:off x="7999413" y="1884363"/>
            <a:ext cx="29051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31759" name="矩形 29"/>
          <p:cNvSpPr>
            <a:spLocks noChangeArrowheads="1"/>
          </p:cNvSpPr>
          <p:nvPr/>
        </p:nvSpPr>
        <p:spPr bwMode="auto">
          <a:xfrm>
            <a:off x="7999413" y="3981450"/>
            <a:ext cx="29051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31760" name="矩形 30"/>
          <p:cNvSpPr>
            <a:spLocks noChangeArrowheads="1"/>
          </p:cNvSpPr>
          <p:nvPr/>
        </p:nvSpPr>
        <p:spPr bwMode="auto">
          <a:xfrm>
            <a:off x="1052513" y="3981450"/>
            <a:ext cx="29051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  <p:sp>
        <p:nvSpPr>
          <p:cNvPr id="31761" name="矩形 31"/>
          <p:cNvSpPr>
            <a:spLocks noChangeArrowheads="1"/>
          </p:cNvSpPr>
          <p:nvPr/>
        </p:nvSpPr>
        <p:spPr bwMode="auto">
          <a:xfrm>
            <a:off x="1066800" y="1884363"/>
            <a:ext cx="2905125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直角三角形 3"/>
          <p:cNvSpPr>
            <a:spLocks noChangeArrowheads="1"/>
          </p:cNvSpPr>
          <p:nvPr/>
        </p:nvSpPr>
        <p:spPr bwMode="auto">
          <a:xfrm rot="5400000">
            <a:off x="107156" y="121444"/>
            <a:ext cx="274638" cy="273050"/>
          </a:xfrm>
          <a:prstGeom prst="rtTriangle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1" name="直角三角形 4"/>
          <p:cNvSpPr>
            <a:spLocks noChangeArrowheads="1"/>
          </p:cNvSpPr>
          <p:nvPr/>
        </p:nvSpPr>
        <p:spPr bwMode="auto">
          <a:xfrm rot="16200000">
            <a:off x="11830050" y="6515100"/>
            <a:ext cx="273050" cy="273050"/>
          </a:xfrm>
          <a:prstGeom prst="rtTriangle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2" name="文本框 69"/>
          <p:cNvSpPr txBox="1">
            <a:spLocks noChangeArrowheads="1"/>
          </p:cNvSpPr>
          <p:nvPr/>
        </p:nvSpPr>
        <p:spPr bwMode="auto">
          <a:xfrm>
            <a:off x="303213" y="179388"/>
            <a:ext cx="29098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7-2  </a:t>
            </a:r>
            <a:r>
              <a:rPr lang="zh-CN" altLang="en-US" sz="2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风险管理</a:t>
            </a:r>
          </a:p>
        </p:txBody>
      </p:sp>
      <p:cxnSp>
        <p:nvCxnSpPr>
          <p:cNvPr id="32773" name="直接连接符 6"/>
          <p:cNvCxnSpPr>
            <a:cxnSpLocks noChangeShapeType="1"/>
          </p:cNvCxnSpPr>
          <p:nvPr/>
        </p:nvCxnSpPr>
        <p:spPr bwMode="auto">
          <a:xfrm>
            <a:off x="6042025" y="1208088"/>
            <a:ext cx="0" cy="4719637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4" name="直接连接符 7"/>
          <p:cNvCxnSpPr>
            <a:cxnSpLocks noChangeShapeType="1"/>
          </p:cNvCxnSpPr>
          <p:nvPr/>
        </p:nvCxnSpPr>
        <p:spPr bwMode="auto">
          <a:xfrm>
            <a:off x="1052513" y="1208088"/>
            <a:ext cx="4989512" cy="0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5" name="直接连接符 8"/>
          <p:cNvCxnSpPr>
            <a:cxnSpLocks noChangeShapeType="1"/>
          </p:cNvCxnSpPr>
          <p:nvPr/>
        </p:nvCxnSpPr>
        <p:spPr bwMode="auto">
          <a:xfrm>
            <a:off x="6042025" y="5927725"/>
            <a:ext cx="4989513" cy="0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776" name="矩形 9"/>
          <p:cNvSpPr>
            <a:spLocks noChangeArrowheads="1"/>
          </p:cNvSpPr>
          <p:nvPr/>
        </p:nvSpPr>
        <p:spPr bwMode="auto">
          <a:xfrm>
            <a:off x="1052513" y="1481138"/>
            <a:ext cx="4727575" cy="3467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32777" name="矩形 10"/>
          <p:cNvSpPr>
            <a:spLocks noChangeArrowheads="1"/>
          </p:cNvSpPr>
          <p:nvPr/>
        </p:nvSpPr>
        <p:spPr bwMode="auto">
          <a:xfrm>
            <a:off x="1052513" y="5057775"/>
            <a:ext cx="4727575" cy="869950"/>
          </a:xfrm>
          <a:prstGeom prst="rect">
            <a:avLst/>
          </a:prstGeom>
          <a:solidFill>
            <a:srgbClr val="0176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32778" name="矩形 11"/>
          <p:cNvSpPr>
            <a:spLocks noChangeArrowheads="1"/>
          </p:cNvSpPr>
          <p:nvPr/>
        </p:nvSpPr>
        <p:spPr bwMode="auto">
          <a:xfrm>
            <a:off x="6303963" y="2262188"/>
            <a:ext cx="4727575" cy="34671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D9D9D9"/>
              </a:gs>
            </a:gsLst>
            <a:lin ang="5400000" scaled="1"/>
          </a:gradFill>
          <a:ln w="12700" cmpd="sng">
            <a:solidFill>
              <a:schemeClr val="bg1"/>
            </a:solidFill>
            <a:miter lim="800000"/>
            <a:headEnd/>
            <a:tailEnd/>
          </a:ln>
          <a:effectLst>
            <a:outerShdw dist="63500" dir="8100000" algn="ctr" rotWithShape="0">
              <a:srgbClr val="000000">
                <a:alpha val="25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32779" name="矩形 12"/>
          <p:cNvSpPr>
            <a:spLocks noChangeArrowheads="1"/>
          </p:cNvSpPr>
          <p:nvPr/>
        </p:nvSpPr>
        <p:spPr bwMode="auto">
          <a:xfrm>
            <a:off x="6303963" y="1195388"/>
            <a:ext cx="4727575" cy="868362"/>
          </a:xfrm>
          <a:prstGeom prst="rect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100">
              <a:solidFill>
                <a:srgbClr val="FFFFFF"/>
              </a:solidFill>
            </a:endParaRPr>
          </a:p>
        </p:txBody>
      </p:sp>
      <p:sp>
        <p:nvSpPr>
          <p:cNvPr id="32780" name="文本框 21"/>
          <p:cNvSpPr txBox="1">
            <a:spLocks noChangeArrowheads="1"/>
          </p:cNvSpPr>
          <p:nvPr/>
        </p:nvSpPr>
        <p:spPr bwMode="auto">
          <a:xfrm>
            <a:off x="2536825" y="5303838"/>
            <a:ext cx="2749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2781" name="文本框 22"/>
          <p:cNvSpPr txBox="1">
            <a:spLocks noChangeArrowheads="1"/>
          </p:cNvSpPr>
          <p:nvPr/>
        </p:nvSpPr>
        <p:spPr bwMode="auto">
          <a:xfrm>
            <a:off x="7496175" y="1398588"/>
            <a:ext cx="27495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2782" name="TextBox 35"/>
          <p:cNvSpPr txBox="1">
            <a:spLocks noChangeArrowheads="1"/>
          </p:cNvSpPr>
          <p:nvPr/>
        </p:nvSpPr>
        <p:spPr bwMode="auto">
          <a:xfrm>
            <a:off x="1430338" y="1876425"/>
            <a:ext cx="3971925" cy="289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美化与定制。凭借对于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的热爱与探索，我们掌握了国内一流的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制作技术，工作室作品风格多样、题材丰富、覆盖面广、富有独特的设计深度。团队中的成员在国内的各类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大赛中也屡获大奖。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品过春绿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难忘秋黄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回味春华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欣喜秋实。希望我们的活力和热情能带给您工作上的成就和收获。和秋实工作室一起，感受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带来的魅力和喜悦吧！</a:t>
            </a:r>
          </a:p>
        </p:txBody>
      </p:sp>
      <p:sp>
        <p:nvSpPr>
          <p:cNvPr id="32783" name="TextBox 35"/>
          <p:cNvSpPr txBox="1">
            <a:spLocks noChangeArrowheads="1"/>
          </p:cNvSpPr>
          <p:nvPr/>
        </p:nvSpPr>
        <p:spPr bwMode="auto">
          <a:xfrm>
            <a:off x="6681788" y="2625725"/>
            <a:ext cx="3971925" cy="289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秋实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工作室由一群充满青春朝气的年轻人组成。春种一粒粟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秋收万颗籽，点滴进步，成就价值是我们的一贯的追求。工作室为您提供专业的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培训、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美化与定制。凭借对于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的热爱与探索，我们掌握了国内一流的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制作技术，工作室作品风格多样、题材丰富、覆盖面广、富有独特的设计深度。团队中的成员在国内的各类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大赛中也屡获大奖。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品过春绿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难忘秋黄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回味春华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欣喜秋实。希望我们的活力和热情能带给您工作上的成就和收获。和秋实工作室一起，感受</a:t>
            </a: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rPr>
              <a:t>带来的魅力和喜悦吧！</a:t>
            </a:r>
          </a:p>
        </p:txBody>
      </p:sp>
      <p:sp>
        <p:nvSpPr>
          <p:cNvPr id="32784" name="Freeform 334"/>
          <p:cNvSpPr>
            <a:spLocks noEditPoints="1"/>
          </p:cNvSpPr>
          <p:nvPr/>
        </p:nvSpPr>
        <p:spPr bwMode="auto">
          <a:xfrm>
            <a:off x="1782763" y="5195888"/>
            <a:ext cx="520700" cy="533400"/>
          </a:xfrm>
          <a:custGeom>
            <a:avLst/>
            <a:gdLst>
              <a:gd name="T0" fmla="*/ 90 w 91"/>
              <a:gd name="T1" fmla="*/ 45 h 93"/>
              <a:gd name="T2" fmla="*/ 49 w 91"/>
              <a:gd name="T3" fmla="*/ 6 h 93"/>
              <a:gd name="T4" fmla="*/ 43 w 91"/>
              <a:gd name="T5" fmla="*/ 6 h 93"/>
              <a:gd name="T6" fmla="*/ 2 w 91"/>
              <a:gd name="T7" fmla="*/ 45 h 93"/>
              <a:gd name="T8" fmla="*/ 2 w 91"/>
              <a:gd name="T9" fmla="*/ 51 h 93"/>
              <a:gd name="T10" fmla="*/ 4 w 91"/>
              <a:gd name="T11" fmla="*/ 52 h 93"/>
              <a:gd name="T12" fmla="*/ 7 w 91"/>
              <a:gd name="T13" fmla="*/ 51 h 93"/>
              <a:gd name="T14" fmla="*/ 46 w 91"/>
              <a:gd name="T15" fmla="*/ 13 h 93"/>
              <a:gd name="T16" fmla="*/ 85 w 91"/>
              <a:gd name="T17" fmla="*/ 51 h 93"/>
              <a:gd name="T18" fmla="*/ 90 w 91"/>
              <a:gd name="T19" fmla="*/ 51 h 93"/>
              <a:gd name="T20" fmla="*/ 90 w 91"/>
              <a:gd name="T21" fmla="*/ 45 h 93"/>
              <a:gd name="T22" fmla="*/ 45 w 91"/>
              <a:gd name="T23" fmla="*/ 20 h 93"/>
              <a:gd name="T24" fmla="*/ 15 w 91"/>
              <a:gd name="T25" fmla="*/ 48 h 93"/>
              <a:gd name="T26" fmla="*/ 15 w 91"/>
              <a:gd name="T27" fmla="*/ 89 h 93"/>
              <a:gd name="T28" fmla="*/ 19 w 91"/>
              <a:gd name="T29" fmla="*/ 93 h 93"/>
              <a:gd name="T30" fmla="*/ 32 w 91"/>
              <a:gd name="T31" fmla="*/ 93 h 93"/>
              <a:gd name="T32" fmla="*/ 32 w 91"/>
              <a:gd name="T33" fmla="*/ 52 h 93"/>
              <a:gd name="T34" fmla="*/ 36 w 91"/>
              <a:gd name="T35" fmla="*/ 48 h 93"/>
              <a:gd name="T36" fmla="*/ 56 w 91"/>
              <a:gd name="T37" fmla="*/ 48 h 93"/>
              <a:gd name="T38" fmla="*/ 60 w 91"/>
              <a:gd name="T39" fmla="*/ 52 h 93"/>
              <a:gd name="T40" fmla="*/ 60 w 91"/>
              <a:gd name="T41" fmla="*/ 93 h 93"/>
              <a:gd name="T42" fmla="*/ 73 w 91"/>
              <a:gd name="T43" fmla="*/ 93 h 93"/>
              <a:gd name="T44" fmla="*/ 77 w 91"/>
              <a:gd name="T45" fmla="*/ 89 h 93"/>
              <a:gd name="T46" fmla="*/ 77 w 91"/>
              <a:gd name="T47" fmla="*/ 48 h 93"/>
              <a:gd name="T48" fmla="*/ 47 w 91"/>
              <a:gd name="T49" fmla="*/ 20 h 93"/>
              <a:gd name="T50" fmla="*/ 45 w 91"/>
              <a:gd name="T51" fmla="*/ 20 h 93"/>
              <a:gd name="T52" fmla="*/ 33 w 91"/>
              <a:gd name="T53" fmla="*/ 2 h 93"/>
              <a:gd name="T54" fmla="*/ 31 w 91"/>
              <a:gd name="T55" fmla="*/ 0 h 93"/>
              <a:gd name="T56" fmla="*/ 21 w 91"/>
              <a:gd name="T57" fmla="*/ 0 h 93"/>
              <a:gd name="T58" fmla="*/ 19 w 91"/>
              <a:gd name="T59" fmla="*/ 2 h 93"/>
              <a:gd name="T60" fmla="*/ 19 w 91"/>
              <a:gd name="T61" fmla="*/ 24 h 93"/>
              <a:gd name="T62" fmla="*/ 33 w 91"/>
              <a:gd name="T63" fmla="*/ 10 h 93"/>
              <a:gd name="T64" fmla="*/ 33 w 91"/>
              <a:gd name="T65" fmla="*/ 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1" h="93">
                <a:moveTo>
                  <a:pt x="90" y="45"/>
                </a:moveTo>
                <a:cubicBezTo>
                  <a:pt x="49" y="6"/>
                  <a:pt x="49" y="6"/>
                  <a:pt x="49" y="6"/>
                </a:cubicBezTo>
                <a:cubicBezTo>
                  <a:pt x="47" y="4"/>
                  <a:pt x="45" y="4"/>
                  <a:pt x="43" y="6"/>
                </a:cubicBezTo>
                <a:cubicBezTo>
                  <a:pt x="2" y="45"/>
                  <a:pt x="2" y="45"/>
                  <a:pt x="2" y="45"/>
                </a:cubicBezTo>
                <a:cubicBezTo>
                  <a:pt x="0" y="47"/>
                  <a:pt x="0" y="49"/>
                  <a:pt x="2" y="51"/>
                </a:cubicBezTo>
                <a:cubicBezTo>
                  <a:pt x="2" y="51"/>
                  <a:pt x="3" y="52"/>
                  <a:pt x="4" y="52"/>
                </a:cubicBezTo>
                <a:cubicBezTo>
                  <a:pt x="5" y="52"/>
                  <a:pt x="6" y="52"/>
                  <a:pt x="7" y="51"/>
                </a:cubicBezTo>
                <a:cubicBezTo>
                  <a:pt x="46" y="13"/>
                  <a:pt x="46" y="13"/>
                  <a:pt x="46" y="13"/>
                </a:cubicBezTo>
                <a:cubicBezTo>
                  <a:pt x="85" y="51"/>
                  <a:pt x="85" y="51"/>
                  <a:pt x="85" y="51"/>
                </a:cubicBezTo>
                <a:cubicBezTo>
                  <a:pt x="86" y="52"/>
                  <a:pt x="89" y="52"/>
                  <a:pt x="90" y="51"/>
                </a:cubicBezTo>
                <a:cubicBezTo>
                  <a:pt x="91" y="49"/>
                  <a:pt x="91" y="47"/>
                  <a:pt x="90" y="45"/>
                </a:cubicBezTo>
                <a:close/>
                <a:moveTo>
                  <a:pt x="45" y="20"/>
                </a:moveTo>
                <a:cubicBezTo>
                  <a:pt x="15" y="48"/>
                  <a:pt x="15" y="48"/>
                  <a:pt x="15" y="48"/>
                </a:cubicBezTo>
                <a:cubicBezTo>
                  <a:pt x="15" y="89"/>
                  <a:pt x="15" y="89"/>
                  <a:pt x="15" y="89"/>
                </a:cubicBezTo>
                <a:cubicBezTo>
                  <a:pt x="15" y="91"/>
                  <a:pt x="17" y="93"/>
                  <a:pt x="19" y="93"/>
                </a:cubicBezTo>
                <a:cubicBezTo>
                  <a:pt x="32" y="93"/>
                  <a:pt x="32" y="93"/>
                  <a:pt x="32" y="93"/>
                </a:cubicBezTo>
                <a:cubicBezTo>
                  <a:pt x="32" y="52"/>
                  <a:pt x="32" y="52"/>
                  <a:pt x="32" y="52"/>
                </a:cubicBezTo>
                <a:cubicBezTo>
                  <a:pt x="32" y="50"/>
                  <a:pt x="33" y="48"/>
                  <a:pt x="36" y="48"/>
                </a:cubicBezTo>
                <a:cubicBezTo>
                  <a:pt x="56" y="48"/>
                  <a:pt x="56" y="48"/>
                  <a:pt x="56" y="48"/>
                </a:cubicBezTo>
                <a:cubicBezTo>
                  <a:pt x="58" y="48"/>
                  <a:pt x="60" y="50"/>
                  <a:pt x="60" y="52"/>
                </a:cubicBezTo>
                <a:cubicBezTo>
                  <a:pt x="60" y="93"/>
                  <a:pt x="60" y="93"/>
                  <a:pt x="60" y="93"/>
                </a:cubicBezTo>
                <a:cubicBezTo>
                  <a:pt x="73" y="93"/>
                  <a:pt x="73" y="93"/>
                  <a:pt x="73" y="93"/>
                </a:cubicBezTo>
                <a:cubicBezTo>
                  <a:pt x="75" y="93"/>
                  <a:pt x="77" y="91"/>
                  <a:pt x="77" y="89"/>
                </a:cubicBezTo>
                <a:cubicBezTo>
                  <a:pt x="77" y="48"/>
                  <a:pt x="77" y="48"/>
                  <a:pt x="77" y="48"/>
                </a:cubicBezTo>
                <a:cubicBezTo>
                  <a:pt x="47" y="20"/>
                  <a:pt x="47" y="20"/>
                  <a:pt x="47" y="20"/>
                </a:cubicBezTo>
                <a:cubicBezTo>
                  <a:pt x="46" y="19"/>
                  <a:pt x="45" y="19"/>
                  <a:pt x="45" y="20"/>
                </a:cubicBezTo>
                <a:close/>
                <a:moveTo>
                  <a:pt x="33" y="2"/>
                </a:moveTo>
                <a:cubicBezTo>
                  <a:pt x="33" y="1"/>
                  <a:pt x="32" y="0"/>
                  <a:pt x="31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0" y="0"/>
                  <a:pt x="19" y="1"/>
                  <a:pt x="19" y="2"/>
                </a:cubicBezTo>
                <a:cubicBezTo>
                  <a:pt x="19" y="24"/>
                  <a:pt x="19" y="24"/>
                  <a:pt x="19" y="24"/>
                </a:cubicBezTo>
                <a:cubicBezTo>
                  <a:pt x="33" y="10"/>
                  <a:pt x="33" y="10"/>
                  <a:pt x="33" y="10"/>
                </a:cubicBezTo>
                <a:lnTo>
                  <a:pt x="33" y="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85" name="Freeform 313"/>
          <p:cNvSpPr>
            <a:spLocks noEditPoints="1"/>
          </p:cNvSpPr>
          <p:nvPr/>
        </p:nvSpPr>
        <p:spPr bwMode="auto">
          <a:xfrm>
            <a:off x="6727825" y="1422400"/>
            <a:ext cx="636588" cy="411163"/>
          </a:xfrm>
          <a:custGeom>
            <a:avLst/>
            <a:gdLst>
              <a:gd name="T0" fmla="*/ 49 w 98"/>
              <a:gd name="T1" fmla="*/ 28 h 63"/>
              <a:gd name="T2" fmla="*/ 42 w 98"/>
              <a:gd name="T3" fmla="*/ 34 h 63"/>
              <a:gd name="T4" fmla="*/ 49 w 98"/>
              <a:gd name="T5" fmla="*/ 41 h 63"/>
              <a:gd name="T6" fmla="*/ 56 w 98"/>
              <a:gd name="T7" fmla="*/ 34 h 63"/>
              <a:gd name="T8" fmla="*/ 49 w 98"/>
              <a:gd name="T9" fmla="*/ 28 h 63"/>
              <a:gd name="T10" fmla="*/ 91 w 98"/>
              <a:gd name="T11" fmla="*/ 6 h 63"/>
              <a:gd name="T12" fmla="*/ 86 w 98"/>
              <a:gd name="T13" fmla="*/ 6 h 63"/>
              <a:gd name="T14" fmla="*/ 86 w 98"/>
              <a:gd name="T15" fmla="*/ 5 h 63"/>
              <a:gd name="T16" fmla="*/ 84 w 98"/>
              <a:gd name="T17" fmla="*/ 0 h 63"/>
              <a:gd name="T18" fmla="*/ 76 w 98"/>
              <a:gd name="T19" fmla="*/ 0 h 63"/>
              <a:gd name="T20" fmla="*/ 74 w 98"/>
              <a:gd name="T21" fmla="*/ 5 h 63"/>
              <a:gd name="T22" fmla="*/ 74 w 98"/>
              <a:gd name="T23" fmla="*/ 6 h 63"/>
              <a:gd name="T24" fmla="*/ 8 w 98"/>
              <a:gd name="T25" fmla="*/ 6 h 63"/>
              <a:gd name="T26" fmla="*/ 0 w 98"/>
              <a:gd name="T27" fmla="*/ 12 h 63"/>
              <a:gd name="T28" fmla="*/ 0 w 98"/>
              <a:gd name="T29" fmla="*/ 57 h 63"/>
              <a:gd name="T30" fmla="*/ 8 w 98"/>
              <a:gd name="T31" fmla="*/ 63 h 63"/>
              <a:gd name="T32" fmla="*/ 91 w 98"/>
              <a:gd name="T33" fmla="*/ 63 h 63"/>
              <a:gd name="T34" fmla="*/ 98 w 98"/>
              <a:gd name="T35" fmla="*/ 57 h 63"/>
              <a:gd name="T36" fmla="*/ 98 w 98"/>
              <a:gd name="T37" fmla="*/ 12 h 63"/>
              <a:gd name="T38" fmla="*/ 91 w 98"/>
              <a:gd name="T39" fmla="*/ 6 h 63"/>
              <a:gd name="T40" fmla="*/ 19 w 98"/>
              <a:gd name="T41" fmla="*/ 19 h 63"/>
              <a:gd name="T42" fmla="*/ 17 w 98"/>
              <a:gd name="T43" fmla="*/ 21 h 63"/>
              <a:gd name="T44" fmla="*/ 6 w 98"/>
              <a:gd name="T45" fmla="*/ 21 h 63"/>
              <a:gd name="T46" fmla="*/ 4 w 98"/>
              <a:gd name="T47" fmla="*/ 19 h 63"/>
              <a:gd name="T48" fmla="*/ 4 w 98"/>
              <a:gd name="T49" fmla="*/ 13 h 63"/>
              <a:gd name="T50" fmla="*/ 6 w 98"/>
              <a:gd name="T51" fmla="*/ 12 h 63"/>
              <a:gd name="T52" fmla="*/ 17 w 98"/>
              <a:gd name="T53" fmla="*/ 12 h 63"/>
              <a:gd name="T54" fmla="*/ 19 w 98"/>
              <a:gd name="T55" fmla="*/ 13 h 63"/>
              <a:gd name="T56" fmla="*/ 19 w 98"/>
              <a:gd name="T57" fmla="*/ 19 h 63"/>
              <a:gd name="T58" fmla="*/ 49 w 98"/>
              <a:gd name="T59" fmla="*/ 55 h 63"/>
              <a:gd name="T60" fmla="*/ 29 w 98"/>
              <a:gd name="T61" fmla="*/ 34 h 63"/>
              <a:gd name="T62" fmla="*/ 49 w 98"/>
              <a:gd name="T63" fmla="*/ 14 h 63"/>
              <a:gd name="T64" fmla="*/ 69 w 98"/>
              <a:gd name="T65" fmla="*/ 34 h 63"/>
              <a:gd name="T66" fmla="*/ 49 w 98"/>
              <a:gd name="T67" fmla="*/ 5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8" h="63">
                <a:moveTo>
                  <a:pt x="49" y="28"/>
                </a:moveTo>
                <a:cubicBezTo>
                  <a:pt x="45" y="28"/>
                  <a:pt x="42" y="31"/>
                  <a:pt x="42" y="34"/>
                </a:cubicBezTo>
                <a:cubicBezTo>
                  <a:pt x="42" y="38"/>
                  <a:pt x="45" y="41"/>
                  <a:pt x="49" y="41"/>
                </a:cubicBezTo>
                <a:cubicBezTo>
                  <a:pt x="53" y="41"/>
                  <a:pt x="56" y="38"/>
                  <a:pt x="56" y="34"/>
                </a:cubicBezTo>
                <a:cubicBezTo>
                  <a:pt x="56" y="31"/>
                  <a:pt x="53" y="28"/>
                  <a:pt x="49" y="28"/>
                </a:cubicBezTo>
                <a:close/>
                <a:moveTo>
                  <a:pt x="91" y="6"/>
                </a:moveTo>
                <a:cubicBezTo>
                  <a:pt x="86" y="6"/>
                  <a:pt x="86" y="6"/>
                  <a:pt x="86" y="6"/>
                </a:cubicBezTo>
                <a:cubicBezTo>
                  <a:pt x="86" y="5"/>
                  <a:pt x="86" y="5"/>
                  <a:pt x="86" y="5"/>
                </a:cubicBezTo>
                <a:cubicBezTo>
                  <a:pt x="86" y="2"/>
                  <a:pt x="85" y="0"/>
                  <a:pt x="84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5" y="0"/>
                  <a:pt x="74" y="2"/>
                  <a:pt x="74" y="5"/>
                </a:cubicBezTo>
                <a:cubicBezTo>
                  <a:pt x="74" y="6"/>
                  <a:pt x="74" y="6"/>
                  <a:pt x="74" y="6"/>
                </a:cubicBezTo>
                <a:cubicBezTo>
                  <a:pt x="8" y="6"/>
                  <a:pt x="8" y="6"/>
                  <a:pt x="8" y="6"/>
                </a:cubicBezTo>
                <a:cubicBezTo>
                  <a:pt x="3" y="6"/>
                  <a:pt x="0" y="8"/>
                  <a:pt x="0" y="12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60"/>
                  <a:pt x="3" y="63"/>
                  <a:pt x="8" y="63"/>
                </a:cubicBezTo>
                <a:cubicBezTo>
                  <a:pt x="91" y="63"/>
                  <a:pt x="91" y="63"/>
                  <a:pt x="91" y="63"/>
                </a:cubicBezTo>
                <a:cubicBezTo>
                  <a:pt x="95" y="63"/>
                  <a:pt x="98" y="60"/>
                  <a:pt x="98" y="57"/>
                </a:cubicBezTo>
                <a:cubicBezTo>
                  <a:pt x="98" y="12"/>
                  <a:pt x="98" y="12"/>
                  <a:pt x="98" y="12"/>
                </a:cubicBezTo>
                <a:cubicBezTo>
                  <a:pt x="98" y="8"/>
                  <a:pt x="95" y="6"/>
                  <a:pt x="91" y="6"/>
                </a:cubicBezTo>
                <a:close/>
                <a:moveTo>
                  <a:pt x="19" y="19"/>
                </a:moveTo>
                <a:cubicBezTo>
                  <a:pt x="19" y="20"/>
                  <a:pt x="18" y="21"/>
                  <a:pt x="17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4" y="20"/>
                  <a:pt x="4" y="19"/>
                </a:cubicBezTo>
                <a:cubicBezTo>
                  <a:pt x="4" y="13"/>
                  <a:pt x="4" y="13"/>
                  <a:pt x="4" y="13"/>
                </a:cubicBezTo>
                <a:cubicBezTo>
                  <a:pt x="4" y="12"/>
                  <a:pt x="5" y="12"/>
                  <a:pt x="6" y="12"/>
                </a:cubicBezTo>
                <a:cubicBezTo>
                  <a:pt x="17" y="12"/>
                  <a:pt x="17" y="12"/>
                  <a:pt x="17" y="12"/>
                </a:cubicBezTo>
                <a:cubicBezTo>
                  <a:pt x="18" y="12"/>
                  <a:pt x="19" y="12"/>
                  <a:pt x="19" y="13"/>
                </a:cubicBezTo>
                <a:lnTo>
                  <a:pt x="19" y="19"/>
                </a:lnTo>
                <a:close/>
                <a:moveTo>
                  <a:pt x="49" y="55"/>
                </a:moveTo>
                <a:cubicBezTo>
                  <a:pt x="38" y="55"/>
                  <a:pt x="29" y="46"/>
                  <a:pt x="29" y="34"/>
                </a:cubicBezTo>
                <a:cubicBezTo>
                  <a:pt x="29" y="23"/>
                  <a:pt x="38" y="14"/>
                  <a:pt x="49" y="14"/>
                </a:cubicBezTo>
                <a:cubicBezTo>
                  <a:pt x="60" y="14"/>
                  <a:pt x="69" y="23"/>
                  <a:pt x="69" y="34"/>
                </a:cubicBezTo>
                <a:cubicBezTo>
                  <a:pt x="69" y="46"/>
                  <a:pt x="60" y="55"/>
                  <a:pt x="4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0176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>
            <a:spLocks noChangeArrowheads="1"/>
          </p:cNvSpPr>
          <p:nvPr/>
        </p:nvSpPr>
        <p:spPr bwMode="auto">
          <a:xfrm>
            <a:off x="0" y="0"/>
            <a:ext cx="12192000" cy="1727200"/>
          </a:xfrm>
          <a:prstGeom prst="rect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5" name="文本框 31"/>
          <p:cNvSpPr txBox="1">
            <a:spLocks noChangeArrowheads="1"/>
          </p:cNvSpPr>
          <p:nvPr/>
        </p:nvSpPr>
        <p:spPr bwMode="auto">
          <a:xfrm>
            <a:off x="2085975" y="2498725"/>
            <a:ext cx="8929688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 大 家！</a:t>
            </a:r>
          </a:p>
        </p:txBody>
      </p:sp>
      <p:sp>
        <p:nvSpPr>
          <p:cNvPr id="33796" name="矩形 33"/>
          <p:cNvSpPr>
            <a:spLocks noChangeArrowheads="1"/>
          </p:cNvSpPr>
          <p:nvPr/>
        </p:nvSpPr>
        <p:spPr bwMode="auto">
          <a:xfrm>
            <a:off x="0" y="5130800"/>
            <a:ext cx="12192000" cy="1727200"/>
          </a:xfrm>
          <a:prstGeom prst="rect">
            <a:avLst/>
          </a:prstGeom>
          <a:solidFill>
            <a:srgbClr val="E5AA5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FE93157D-346F-4FC4-A1E5-E5B0DBB80E5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D:\Documents\Downloads\126套商业计划书模版\商业计划书模版46套"/>
  <p:tag name="ISPRING_PRESENTATION_TITLE" val="亮亮图文---商业计划书15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Pages>0</Pages>
  <Words>2962</Words>
  <Characters>0</Characters>
  <Application>Microsoft Office PowerPoint</Application>
  <DocSecurity>0</DocSecurity>
  <PresentationFormat>宽屏</PresentationFormat>
  <Lines>0</Lines>
  <Paragraphs>269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9" baseType="lpstr">
      <vt:lpstr>方正大黑简体</vt:lpstr>
      <vt:lpstr>宋体</vt:lpstr>
      <vt:lpstr>微软雅黑</vt:lpstr>
      <vt:lpstr>Arial</vt:lpstr>
      <vt:lpstr>Broadway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topppt.cn</Company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亮亮图文---商业计划书15</dc:title>
  <dc:subject/>
  <dc:creator>Administrator</dc:creator>
  <cp:keywords/>
  <dc:description/>
  <cp:lastModifiedBy>faith123</cp:lastModifiedBy>
  <cp:revision>22</cp:revision>
  <dcterms:created xsi:type="dcterms:W3CDTF">2015-08-29T13:46:17Z</dcterms:created>
  <dcterms:modified xsi:type="dcterms:W3CDTF">2018-07-12T02:02:02Z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