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notesSlides/notesSlide1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notesSlides/notesSlide19.xml" ContentType="application/vnd.openxmlformats-officedocument.presentationml.notesSlide+xml"/>
  <Override PartName="/ppt/tags/tag30.xml" ContentType="application/vnd.openxmlformats-officedocument.presentationml.tags+xml"/>
  <Override PartName="/ppt/notesSlides/notesSlide20.xml" ContentType="application/vnd.openxmlformats-officedocument.presentationml.notesSlide+xml"/>
  <Override PartName="/ppt/tags/tag31.xml" ContentType="application/vnd.openxmlformats-officedocument.presentationml.tags+xml"/>
  <Override PartName="/ppt/notesSlides/notesSlide21.xml" ContentType="application/vnd.openxmlformats-officedocument.presentationml.notesSlide+xml"/>
  <Override PartName="/ppt/tags/tag32.xml" ContentType="application/vnd.openxmlformats-officedocument.presentationml.tags+xml"/>
  <Override PartName="/ppt/notesSlides/notesSlide22.xml" ContentType="application/vnd.openxmlformats-officedocument.presentationml.notesSlide+xml"/>
  <Override PartName="/ppt/tags/tag33.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notesSlides/notesSlide24.xml" ContentType="application/vnd.openxmlformats-officedocument.presentationml.notesSlide+xml"/>
  <Override PartName="/ppt/tags/tag35.xml" ContentType="application/vnd.openxmlformats-officedocument.presentationml.tags+xml"/>
  <Override PartName="/ppt/notesSlides/notesSlide25.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2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27.xml" ContentType="application/vnd.openxmlformats-officedocument.presentationml.notesSlide+xml"/>
  <Override PartName="/ppt/tags/tag40.xml" ContentType="application/vnd.openxmlformats-officedocument.presentationml.tags+xml"/>
  <Override PartName="/ppt/notesSlides/notesSlide28.xml" ContentType="application/vnd.openxmlformats-officedocument.presentationml.notesSlide+xml"/>
  <Override PartName="/ppt/tags/tag41.xml" ContentType="application/vnd.openxmlformats-officedocument.presentationml.tags+xml"/>
  <Override PartName="/ppt/notesSlides/notesSlide29.xml" ContentType="application/vnd.openxmlformats-officedocument.presentationml.notesSlide+xml"/>
  <Override PartName="/ppt/tags/tag42.xml" ContentType="application/vnd.openxmlformats-officedocument.presentationml.tags+xml"/>
  <Override PartName="/ppt/notesSlides/notesSlide30.xml" ContentType="application/vnd.openxmlformats-officedocument.presentationml.notesSlide+xml"/>
  <Override PartName="/ppt/tags/tag43.xml" ContentType="application/vnd.openxmlformats-officedocument.presentationml.tags+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7" r:id="rId2"/>
    <p:sldId id="258" r:id="rId3"/>
    <p:sldId id="275" r:id="rId4"/>
    <p:sldId id="261" r:id="rId5"/>
    <p:sldId id="262" r:id="rId6"/>
    <p:sldId id="263" r:id="rId7"/>
    <p:sldId id="260" r:id="rId8"/>
    <p:sldId id="265" r:id="rId9"/>
    <p:sldId id="266" r:id="rId10"/>
    <p:sldId id="290" r:id="rId11"/>
    <p:sldId id="267" r:id="rId12"/>
    <p:sldId id="269" r:id="rId13"/>
    <p:sldId id="270" r:id="rId14"/>
    <p:sldId id="286" r:id="rId15"/>
    <p:sldId id="272" r:id="rId16"/>
    <p:sldId id="264" r:id="rId17"/>
    <p:sldId id="291" r:id="rId18"/>
    <p:sldId id="276" r:id="rId19"/>
    <p:sldId id="277" r:id="rId20"/>
    <p:sldId id="278" r:id="rId21"/>
    <p:sldId id="279" r:id="rId22"/>
    <p:sldId id="280" r:id="rId23"/>
    <p:sldId id="281" r:id="rId24"/>
    <p:sldId id="292" r:id="rId25"/>
    <p:sldId id="283" r:id="rId26"/>
    <p:sldId id="284" r:id="rId27"/>
    <p:sldId id="271" r:id="rId28"/>
    <p:sldId id="285" r:id="rId29"/>
    <p:sldId id="289" r:id="rId30"/>
    <p:sldId id="287" r:id="rId31"/>
    <p:sldId id="288" r:id="rId32"/>
    <p:sldId id="293"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9">
          <p15:clr>
            <a:srgbClr val="A4A3A4"/>
          </p15:clr>
        </p15:guide>
        <p15:guide id="2" pos="3840">
          <p15:clr>
            <a:srgbClr val="A4A3A4"/>
          </p15:clr>
        </p15:guide>
        <p15:guide id="3" pos="2933">
          <p15:clr>
            <a:srgbClr val="A4A3A4"/>
          </p15:clr>
        </p15:guide>
        <p15:guide id="4" pos="47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D0AB"/>
    <a:srgbClr val="242C60"/>
    <a:srgbClr val="1F235E"/>
    <a:srgbClr val="DFD4B2"/>
    <a:srgbClr val="996C42"/>
    <a:srgbClr val="3E2519"/>
    <a:srgbClr val="A7794B"/>
    <a:srgbClr val="8696A6"/>
    <a:srgbClr val="121427"/>
    <a:srgbClr val="D5C3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21" autoAdjust="0"/>
    <p:restoredTop sz="94660"/>
  </p:normalViewPr>
  <p:slideViewPr>
    <p:cSldViewPr snapToGrid="0" showGuides="1">
      <p:cViewPr varScale="1">
        <p:scale>
          <a:sx n="87" d="100"/>
          <a:sy n="87" d="100"/>
        </p:scale>
        <p:origin x="834" y="102"/>
      </p:cViewPr>
      <p:guideLst>
        <p:guide orient="horz" pos="2169"/>
        <p:guide pos="3840"/>
        <p:guide pos="2933"/>
        <p:guide pos="4717"/>
      </p:guideLst>
    </p:cSldViewPr>
  </p:slideViewPr>
  <p:notesTextViewPr>
    <p:cViewPr>
      <p:scale>
        <a:sx n="1" d="1"/>
        <a:sy n="1" d="1"/>
      </p:scale>
      <p:origin x="0" y="0"/>
    </p:cViewPr>
  </p:notesTextViewPr>
  <p:sorterViewPr>
    <p:cViewPr>
      <p:scale>
        <a:sx n="65" d="100"/>
        <a:sy n="65" d="100"/>
      </p:scale>
      <p:origin x="0" y="-336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Series 1</c:v>
                </c:pt>
              </c:strCache>
            </c:strRef>
          </c:tx>
          <c:spPr>
            <a:ln w="12700" cap="rnd">
              <a:solidFill>
                <a:srgbClr val="E2D0AB"/>
              </a:solidFill>
              <a:round/>
            </a:ln>
            <a:effectLst/>
          </c:spPr>
          <c:marker>
            <c:symbol val="none"/>
          </c:marker>
          <c:dPt>
            <c:idx val="6"/>
            <c:marker>
              <c:symbol val="none"/>
            </c:marker>
            <c:bubble3D val="0"/>
            <c:spPr>
              <a:ln w="12700" cap="rnd">
                <a:solidFill>
                  <a:srgbClr val="E2D0AB"/>
                </a:solidFill>
                <a:round/>
              </a:ln>
              <a:effectLst/>
            </c:spPr>
          </c:dPt>
          <c:cat>
            <c:strRef>
              <c:f>Sheet1!$A$2:$A$26</c:f>
              <c:strCache>
                <c:ptCount val="25"/>
                <c:pt idx="0">
                  <c:v>BV</c:v>
                </c:pt>
                <c:pt idx="1">
                  <c:v>MN</c:v>
                </c:pt>
                <c:pt idx="2">
                  <c:v>HN</c:v>
                </c:pt>
                <c:pt idx="3">
                  <c:v>TG</c:v>
                </c:pt>
                <c:pt idx="4">
                  <c:v>QR</c:v>
                </c:pt>
                <c:pt idx="5">
                  <c:v>PL</c:v>
                </c:pt>
                <c:pt idx="6">
                  <c:v>UH</c:v>
                </c:pt>
                <c:pt idx="7">
                  <c:v>UT</c:v>
                </c:pt>
                <c:pt idx="8">
                  <c:v>JH</c:v>
                </c:pt>
                <c:pt idx="9">
                  <c:v>LK</c:v>
                </c:pt>
                <c:pt idx="10">
                  <c:v>PL</c:v>
                </c:pt>
                <c:pt idx="11">
                  <c:v>AS</c:v>
                </c:pt>
                <c:pt idx="12">
                  <c:v>DF</c:v>
                </c:pt>
                <c:pt idx="13">
                  <c:v>CD</c:v>
                </c:pt>
                <c:pt idx="14">
                  <c:v>XV</c:v>
                </c:pt>
                <c:pt idx="15">
                  <c:v>CN</c:v>
                </c:pt>
                <c:pt idx="16">
                  <c:v>PT</c:v>
                </c:pt>
                <c:pt idx="17">
                  <c:v>JE</c:v>
                </c:pt>
                <c:pt idx="18">
                  <c:v>AS</c:v>
                </c:pt>
                <c:pt idx="19">
                  <c:v>GD</c:v>
                </c:pt>
                <c:pt idx="20">
                  <c:v>AR</c:v>
                </c:pt>
                <c:pt idx="21">
                  <c:v>UC</c:v>
                </c:pt>
                <c:pt idx="22">
                  <c:v>BN</c:v>
                </c:pt>
                <c:pt idx="23">
                  <c:v>MX</c:v>
                </c:pt>
                <c:pt idx="24">
                  <c:v>XI</c:v>
                </c:pt>
              </c:strCache>
            </c:strRef>
          </c:cat>
          <c:val>
            <c:numRef>
              <c:f>Sheet1!$B$2:$B$26</c:f>
              <c:numCache>
                <c:formatCode>General</c:formatCode>
                <c:ptCount val="25"/>
                <c:pt idx="0">
                  <c:v>3</c:v>
                </c:pt>
                <c:pt idx="1">
                  <c:v>2</c:v>
                </c:pt>
                <c:pt idx="2">
                  <c:v>1.5</c:v>
                </c:pt>
                <c:pt idx="3">
                  <c:v>4</c:v>
                </c:pt>
                <c:pt idx="4">
                  <c:v>8</c:v>
                </c:pt>
                <c:pt idx="5">
                  <c:v>2</c:v>
                </c:pt>
                <c:pt idx="6">
                  <c:v>4</c:v>
                </c:pt>
                <c:pt idx="7">
                  <c:v>6</c:v>
                </c:pt>
                <c:pt idx="8">
                  <c:v>2.5</c:v>
                </c:pt>
                <c:pt idx="9">
                  <c:v>2</c:v>
                </c:pt>
                <c:pt idx="10">
                  <c:v>3</c:v>
                </c:pt>
                <c:pt idx="11">
                  <c:v>5</c:v>
                </c:pt>
                <c:pt idx="12">
                  <c:v>1</c:v>
                </c:pt>
                <c:pt idx="13">
                  <c:v>2.5</c:v>
                </c:pt>
                <c:pt idx="14">
                  <c:v>6</c:v>
                </c:pt>
                <c:pt idx="15">
                  <c:v>4</c:v>
                </c:pt>
                <c:pt idx="16">
                  <c:v>5</c:v>
                </c:pt>
                <c:pt idx="17">
                  <c:v>3</c:v>
                </c:pt>
                <c:pt idx="18">
                  <c:v>1.5</c:v>
                </c:pt>
                <c:pt idx="19">
                  <c:v>3.5</c:v>
                </c:pt>
                <c:pt idx="20">
                  <c:v>3</c:v>
                </c:pt>
                <c:pt idx="21">
                  <c:v>5.5</c:v>
                </c:pt>
                <c:pt idx="22">
                  <c:v>2</c:v>
                </c:pt>
                <c:pt idx="23">
                  <c:v>3.5</c:v>
                </c:pt>
                <c:pt idx="24">
                  <c:v>1.2</c:v>
                </c:pt>
              </c:numCache>
            </c:numRef>
          </c:val>
          <c:smooth val="1"/>
        </c:ser>
        <c:dLbls>
          <c:showLegendKey val="0"/>
          <c:showVal val="0"/>
          <c:showCatName val="0"/>
          <c:showSerName val="0"/>
          <c:showPercent val="0"/>
          <c:showBubbleSize val="0"/>
        </c:dLbls>
        <c:smooth val="0"/>
        <c:axId val="-382484064"/>
        <c:axId val="-382474272"/>
      </c:lineChart>
      <c:catAx>
        <c:axId val="-38248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accent6">
                    <a:lumMod val="75000"/>
                  </a:schemeClr>
                </a:solidFill>
                <a:latin typeface="Roboto Light" panose="02000000000000000000" pitchFamily="2" charset="0"/>
                <a:ea typeface="Roboto Light" panose="02000000000000000000" pitchFamily="2" charset="0"/>
                <a:cs typeface="Open Sans" panose="020B0606030504020204" pitchFamily="34" charset="0"/>
              </a:defRPr>
            </a:pPr>
            <a:endParaRPr lang="zh-CN"/>
          </a:p>
        </c:txPr>
        <c:crossAx val="-382474272"/>
        <c:crosses val="autoZero"/>
        <c:auto val="1"/>
        <c:lblAlgn val="ctr"/>
        <c:lblOffset val="100"/>
        <c:noMultiLvlLbl val="0"/>
      </c:catAx>
      <c:valAx>
        <c:axId val="-382474272"/>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38248406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4D2AE1-0ECB-4D7C-BA25-9847301AA2E4}" type="datetimeFigureOut">
              <a:rPr lang="zh-CN" altLang="en-US" smtClean="0"/>
              <a:t>2020/6/23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11FAF-0FA0-45E3-A667-5D1AC470885F}" type="slidenum">
              <a:rPr lang="zh-CN" altLang="en-US" smtClean="0"/>
              <a:t>‹#›</a:t>
            </a:fld>
            <a:endParaRPr lang="zh-CN" altLang="en-US"/>
          </a:p>
        </p:txBody>
      </p:sp>
    </p:spTree>
    <p:extLst>
      <p:ext uri="{BB962C8B-B14F-4D97-AF65-F5344CB8AC3E}">
        <p14:creationId xmlns:p14="http://schemas.microsoft.com/office/powerpoint/2010/main" val="1156158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a:t>
            </a:fld>
            <a:endParaRPr lang="zh-CN" altLang="en-US"/>
          </a:p>
        </p:txBody>
      </p:sp>
    </p:spTree>
    <p:extLst>
      <p:ext uri="{BB962C8B-B14F-4D97-AF65-F5344CB8AC3E}">
        <p14:creationId xmlns:p14="http://schemas.microsoft.com/office/powerpoint/2010/main" val="4249880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a:t>
            </a:fld>
            <a:endParaRPr lang="zh-CN" altLang="en-US"/>
          </a:p>
        </p:txBody>
      </p:sp>
    </p:spTree>
    <p:extLst>
      <p:ext uri="{BB962C8B-B14F-4D97-AF65-F5344CB8AC3E}">
        <p14:creationId xmlns:p14="http://schemas.microsoft.com/office/powerpoint/2010/main" val="3723771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3</a:t>
            </a:fld>
            <a:endParaRPr lang="zh-CN" altLang="en-US"/>
          </a:p>
        </p:txBody>
      </p:sp>
    </p:spTree>
    <p:extLst>
      <p:ext uri="{BB962C8B-B14F-4D97-AF65-F5344CB8AC3E}">
        <p14:creationId xmlns:p14="http://schemas.microsoft.com/office/powerpoint/2010/main" val="971660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4</a:t>
            </a:fld>
            <a:endParaRPr lang="zh-CN" altLang="en-US"/>
          </a:p>
        </p:txBody>
      </p:sp>
    </p:spTree>
    <p:extLst>
      <p:ext uri="{BB962C8B-B14F-4D97-AF65-F5344CB8AC3E}">
        <p14:creationId xmlns:p14="http://schemas.microsoft.com/office/powerpoint/2010/main" val="4125268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5</a:t>
            </a:fld>
            <a:endParaRPr lang="zh-CN" altLang="en-US"/>
          </a:p>
        </p:txBody>
      </p:sp>
    </p:spTree>
    <p:extLst>
      <p:ext uri="{BB962C8B-B14F-4D97-AF65-F5344CB8AC3E}">
        <p14:creationId xmlns:p14="http://schemas.microsoft.com/office/powerpoint/2010/main" val="80433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6</a:t>
            </a:fld>
            <a:endParaRPr lang="zh-CN" altLang="en-US"/>
          </a:p>
        </p:txBody>
      </p:sp>
    </p:spTree>
    <p:extLst>
      <p:ext uri="{BB962C8B-B14F-4D97-AF65-F5344CB8AC3E}">
        <p14:creationId xmlns:p14="http://schemas.microsoft.com/office/powerpoint/2010/main" val="2755870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7</a:t>
            </a:fld>
            <a:endParaRPr lang="zh-CN" altLang="en-US"/>
          </a:p>
        </p:txBody>
      </p:sp>
    </p:spTree>
    <p:extLst>
      <p:ext uri="{BB962C8B-B14F-4D97-AF65-F5344CB8AC3E}">
        <p14:creationId xmlns:p14="http://schemas.microsoft.com/office/powerpoint/2010/main" val="2461143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8</a:t>
            </a:fld>
            <a:endParaRPr lang="zh-CN" altLang="en-US"/>
          </a:p>
        </p:txBody>
      </p:sp>
    </p:spTree>
    <p:extLst>
      <p:ext uri="{BB962C8B-B14F-4D97-AF65-F5344CB8AC3E}">
        <p14:creationId xmlns:p14="http://schemas.microsoft.com/office/powerpoint/2010/main" val="2350219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9</a:t>
            </a:fld>
            <a:endParaRPr lang="zh-CN" altLang="en-US"/>
          </a:p>
        </p:txBody>
      </p:sp>
    </p:spTree>
    <p:extLst>
      <p:ext uri="{BB962C8B-B14F-4D97-AF65-F5344CB8AC3E}">
        <p14:creationId xmlns:p14="http://schemas.microsoft.com/office/powerpoint/2010/main" val="2117822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10</a:t>
            </a:fld>
            <a:endParaRPr lang="zh-CN" altLang="en-US"/>
          </a:p>
        </p:txBody>
      </p:sp>
    </p:spTree>
    <p:extLst>
      <p:ext uri="{BB962C8B-B14F-4D97-AF65-F5344CB8AC3E}">
        <p14:creationId xmlns:p14="http://schemas.microsoft.com/office/powerpoint/2010/main" val="245269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11</a:t>
            </a:fld>
            <a:endParaRPr lang="zh-CN" altLang="en-US"/>
          </a:p>
        </p:txBody>
      </p:sp>
    </p:spTree>
    <p:extLst>
      <p:ext uri="{BB962C8B-B14F-4D97-AF65-F5344CB8AC3E}">
        <p14:creationId xmlns:p14="http://schemas.microsoft.com/office/powerpoint/2010/main" val="2204999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12</a:t>
            </a:fld>
            <a:endParaRPr lang="zh-CN" altLang="en-US"/>
          </a:p>
        </p:txBody>
      </p:sp>
    </p:spTree>
    <p:extLst>
      <p:ext uri="{BB962C8B-B14F-4D97-AF65-F5344CB8AC3E}">
        <p14:creationId xmlns:p14="http://schemas.microsoft.com/office/powerpoint/2010/main" val="4205965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13</a:t>
            </a:fld>
            <a:endParaRPr lang="zh-CN" altLang="en-US"/>
          </a:p>
        </p:txBody>
      </p:sp>
    </p:spTree>
    <p:extLst>
      <p:ext uri="{BB962C8B-B14F-4D97-AF65-F5344CB8AC3E}">
        <p14:creationId xmlns:p14="http://schemas.microsoft.com/office/powerpoint/2010/main" val="4176774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14</a:t>
            </a:fld>
            <a:endParaRPr lang="zh-CN" altLang="en-US"/>
          </a:p>
        </p:txBody>
      </p:sp>
    </p:spTree>
    <p:extLst>
      <p:ext uri="{BB962C8B-B14F-4D97-AF65-F5344CB8AC3E}">
        <p14:creationId xmlns:p14="http://schemas.microsoft.com/office/powerpoint/2010/main" val="1410283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15</a:t>
            </a:fld>
            <a:endParaRPr lang="zh-CN" altLang="en-US"/>
          </a:p>
        </p:txBody>
      </p:sp>
    </p:spTree>
    <p:extLst>
      <p:ext uri="{BB962C8B-B14F-4D97-AF65-F5344CB8AC3E}">
        <p14:creationId xmlns:p14="http://schemas.microsoft.com/office/powerpoint/2010/main" val="833071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16</a:t>
            </a:fld>
            <a:endParaRPr lang="zh-CN" altLang="en-US"/>
          </a:p>
        </p:txBody>
      </p:sp>
    </p:spTree>
    <p:extLst>
      <p:ext uri="{BB962C8B-B14F-4D97-AF65-F5344CB8AC3E}">
        <p14:creationId xmlns:p14="http://schemas.microsoft.com/office/powerpoint/2010/main" val="3299195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17</a:t>
            </a:fld>
            <a:endParaRPr lang="zh-CN" altLang="en-US"/>
          </a:p>
        </p:txBody>
      </p:sp>
    </p:spTree>
    <p:extLst>
      <p:ext uri="{BB962C8B-B14F-4D97-AF65-F5344CB8AC3E}">
        <p14:creationId xmlns:p14="http://schemas.microsoft.com/office/powerpoint/2010/main" val="1487922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18</a:t>
            </a:fld>
            <a:endParaRPr lang="zh-CN" altLang="en-US"/>
          </a:p>
        </p:txBody>
      </p:sp>
    </p:spTree>
    <p:extLst>
      <p:ext uri="{BB962C8B-B14F-4D97-AF65-F5344CB8AC3E}">
        <p14:creationId xmlns:p14="http://schemas.microsoft.com/office/powerpoint/2010/main" val="2010053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19</a:t>
            </a:fld>
            <a:endParaRPr lang="zh-CN" altLang="en-US"/>
          </a:p>
        </p:txBody>
      </p:sp>
    </p:spTree>
    <p:extLst>
      <p:ext uri="{BB962C8B-B14F-4D97-AF65-F5344CB8AC3E}">
        <p14:creationId xmlns:p14="http://schemas.microsoft.com/office/powerpoint/2010/main" val="826220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20</a:t>
            </a:fld>
            <a:endParaRPr lang="zh-CN" altLang="en-US"/>
          </a:p>
        </p:txBody>
      </p:sp>
    </p:spTree>
    <p:extLst>
      <p:ext uri="{BB962C8B-B14F-4D97-AF65-F5344CB8AC3E}">
        <p14:creationId xmlns:p14="http://schemas.microsoft.com/office/powerpoint/2010/main" val="2849094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21</a:t>
            </a:fld>
            <a:endParaRPr lang="zh-CN" altLang="en-US"/>
          </a:p>
        </p:txBody>
      </p:sp>
    </p:spTree>
    <p:extLst>
      <p:ext uri="{BB962C8B-B14F-4D97-AF65-F5344CB8AC3E}">
        <p14:creationId xmlns:p14="http://schemas.microsoft.com/office/powerpoint/2010/main" val="2815897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22</a:t>
            </a:fld>
            <a:endParaRPr lang="zh-CN" altLang="en-US"/>
          </a:p>
        </p:txBody>
      </p:sp>
    </p:spTree>
    <p:extLst>
      <p:ext uri="{BB962C8B-B14F-4D97-AF65-F5344CB8AC3E}">
        <p14:creationId xmlns:p14="http://schemas.microsoft.com/office/powerpoint/2010/main" val="3457438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23</a:t>
            </a:fld>
            <a:endParaRPr lang="zh-CN" altLang="en-US"/>
          </a:p>
        </p:txBody>
      </p:sp>
    </p:spTree>
    <p:extLst>
      <p:ext uri="{BB962C8B-B14F-4D97-AF65-F5344CB8AC3E}">
        <p14:creationId xmlns:p14="http://schemas.microsoft.com/office/powerpoint/2010/main" val="3241228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24</a:t>
            </a:fld>
            <a:endParaRPr lang="zh-CN" altLang="en-US"/>
          </a:p>
        </p:txBody>
      </p:sp>
    </p:spTree>
    <p:extLst>
      <p:ext uri="{BB962C8B-B14F-4D97-AF65-F5344CB8AC3E}">
        <p14:creationId xmlns:p14="http://schemas.microsoft.com/office/powerpoint/2010/main" val="3584647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25</a:t>
            </a:fld>
            <a:endParaRPr lang="zh-CN" altLang="en-US"/>
          </a:p>
        </p:txBody>
      </p:sp>
    </p:spTree>
    <p:extLst>
      <p:ext uri="{BB962C8B-B14F-4D97-AF65-F5344CB8AC3E}">
        <p14:creationId xmlns:p14="http://schemas.microsoft.com/office/powerpoint/2010/main" val="1075089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26</a:t>
            </a:fld>
            <a:endParaRPr lang="zh-CN" altLang="en-US"/>
          </a:p>
        </p:txBody>
      </p:sp>
    </p:spTree>
    <p:extLst>
      <p:ext uri="{BB962C8B-B14F-4D97-AF65-F5344CB8AC3E}">
        <p14:creationId xmlns:p14="http://schemas.microsoft.com/office/powerpoint/2010/main" val="2578917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27</a:t>
            </a:fld>
            <a:endParaRPr lang="zh-CN" altLang="en-US"/>
          </a:p>
        </p:txBody>
      </p:sp>
    </p:spTree>
    <p:extLst>
      <p:ext uri="{BB962C8B-B14F-4D97-AF65-F5344CB8AC3E}">
        <p14:creationId xmlns:p14="http://schemas.microsoft.com/office/powerpoint/2010/main" val="3905560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28</a:t>
            </a:fld>
            <a:endParaRPr lang="zh-CN" altLang="en-US"/>
          </a:p>
        </p:txBody>
      </p:sp>
    </p:spTree>
    <p:extLst>
      <p:ext uri="{BB962C8B-B14F-4D97-AF65-F5344CB8AC3E}">
        <p14:creationId xmlns:p14="http://schemas.microsoft.com/office/powerpoint/2010/main" val="2430799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29</a:t>
            </a:fld>
            <a:endParaRPr lang="zh-CN" altLang="en-US"/>
          </a:p>
        </p:txBody>
      </p:sp>
    </p:spTree>
    <p:extLst>
      <p:ext uri="{BB962C8B-B14F-4D97-AF65-F5344CB8AC3E}">
        <p14:creationId xmlns:p14="http://schemas.microsoft.com/office/powerpoint/2010/main" val="1873231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30</a:t>
            </a:fld>
            <a:endParaRPr lang="zh-CN" altLang="en-US"/>
          </a:p>
        </p:txBody>
      </p:sp>
    </p:spTree>
    <p:extLst>
      <p:ext uri="{BB962C8B-B14F-4D97-AF65-F5344CB8AC3E}">
        <p14:creationId xmlns:p14="http://schemas.microsoft.com/office/powerpoint/2010/main" val="20662591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31</a:t>
            </a:fld>
            <a:endParaRPr lang="zh-CN" altLang="en-US"/>
          </a:p>
        </p:txBody>
      </p:sp>
    </p:spTree>
    <p:extLst>
      <p:ext uri="{BB962C8B-B14F-4D97-AF65-F5344CB8AC3E}">
        <p14:creationId xmlns:p14="http://schemas.microsoft.com/office/powerpoint/2010/main" val="553736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11FAF-0FA0-45E3-A667-5D1AC470885F}" type="slidenum">
              <a:rPr lang="zh-CN" altLang="en-US" smtClean="0"/>
              <a:t>32</a:t>
            </a:fld>
            <a:endParaRPr lang="zh-CN" altLang="en-US"/>
          </a:p>
        </p:txBody>
      </p:sp>
    </p:spTree>
    <p:extLst>
      <p:ext uri="{BB962C8B-B14F-4D97-AF65-F5344CB8AC3E}">
        <p14:creationId xmlns:p14="http://schemas.microsoft.com/office/powerpoint/2010/main" val="3310618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21427"/>
            </a:gs>
            <a:gs pos="100000">
              <a:srgbClr val="121427"/>
            </a:gs>
          </a:gsLst>
          <a:lin ang="0" scaled="1"/>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5" Type="http://schemas.openxmlformats.org/officeDocument/2006/relationships/image" Target="../media/image3.png"/><Relationship Id="rId10" Type="http://schemas.microsoft.com/office/2007/relationships/media" Target="../media/media1.mp3"/><Relationship Id="rId4" Type="http://schemas.openxmlformats.org/officeDocument/2006/relationships/tags" Target="../tags/tag5.xml"/><Relationship Id="rId9" Type="http://schemas.openxmlformats.org/officeDocument/2006/relationships/audio" Target="NULL" TargetMode="External"/><Relationship Id="rId1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chart" Target="../charts/chart1.xml"/></Relationships>
</file>

<file path=ppt/slides/_rels/slide32.xml.rels><?xml version="1.0" encoding="UTF-8" standalone="yes"?>
<Relationships xmlns="http://schemas.openxmlformats.org/package/2006/relationships"><Relationship Id="rId8" Type="http://schemas.openxmlformats.org/officeDocument/2006/relationships/tags" Target="../tags/tag5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image" Target="../media/image3.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image" Target="../media/image2.png"/><Relationship Id="rId5" Type="http://schemas.openxmlformats.org/officeDocument/2006/relationships/tags" Target="../tags/tag48.xml"/><Relationship Id="rId10" Type="http://schemas.openxmlformats.org/officeDocument/2006/relationships/notesSlide" Target="../notesSlides/notesSlide32.xml"/><Relationship Id="rId4" Type="http://schemas.openxmlformats.org/officeDocument/2006/relationships/tags" Target="../tags/tag47.xml"/><Relationship Id="rId9"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21427"/>
            </a:gs>
            <a:gs pos="100000">
              <a:srgbClr val="121427"/>
            </a:gs>
          </a:gsLst>
          <a:lin ang="0" scaled="1"/>
          <a:tileRect/>
        </a:gradFill>
        <a:effectLst/>
      </p:bgPr>
    </p:bg>
    <p:spTree>
      <p:nvGrpSpPr>
        <p:cNvPr id="1" name=""/>
        <p:cNvGrpSpPr/>
        <p:nvPr/>
      </p:nvGrpSpPr>
      <p:grpSpPr>
        <a:xfrm>
          <a:off x="0" y="0"/>
          <a:ext cx="0" cy="0"/>
          <a:chOff x="0" y="0"/>
          <a:chExt cx="0" cy="0"/>
        </a:xfrm>
      </p:grpSpPr>
      <p:cxnSp>
        <p:nvCxnSpPr>
          <p:cNvPr id="9" name="PA_直接连接符 8"/>
          <p:cNvCxnSpPr/>
          <p:nvPr>
            <p:custDataLst>
              <p:tags r:id="rId2"/>
            </p:custDataLst>
          </p:nvPr>
        </p:nvCxnSpPr>
        <p:spPr>
          <a:xfrm>
            <a:off x="0" y="5454870"/>
            <a:ext cx="11819467" cy="0"/>
          </a:xfrm>
          <a:prstGeom prst="line">
            <a:avLst/>
          </a:prstGeom>
          <a:ln w="31750">
            <a:gradFill flip="none" rotWithShape="1">
              <a:gsLst>
                <a:gs pos="0">
                  <a:srgbClr val="382116"/>
                </a:gs>
                <a:gs pos="50300">
                  <a:srgbClr val="A57547"/>
                </a:gs>
                <a:gs pos="100000">
                  <a:srgbClr val="E1D6B5"/>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5" name="PA_文本框 14"/>
          <p:cNvSpPr txBox="1"/>
          <p:nvPr>
            <p:custDataLst>
              <p:tags r:id="rId3"/>
            </p:custDataLst>
          </p:nvPr>
        </p:nvSpPr>
        <p:spPr>
          <a:xfrm>
            <a:off x="837367" y="3442935"/>
            <a:ext cx="1146468" cy="1200329"/>
          </a:xfrm>
          <a:prstGeom prst="rect">
            <a:avLst/>
          </a:prstGeom>
          <a:noFill/>
        </p:spPr>
        <p:txBody>
          <a:bodyPr wrap="none" rtlCol="0">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年</a:t>
            </a:r>
          </a:p>
        </p:txBody>
      </p:sp>
      <p:sp>
        <p:nvSpPr>
          <p:cNvPr id="16" name="PA_矩形 15"/>
          <p:cNvSpPr/>
          <p:nvPr>
            <p:custDataLst>
              <p:tags r:id="rId4"/>
            </p:custDataLst>
          </p:nvPr>
        </p:nvSpPr>
        <p:spPr>
          <a:xfrm>
            <a:off x="837367" y="4643264"/>
            <a:ext cx="3954929" cy="369332"/>
          </a:xfrm>
          <a:prstGeom prst="rect">
            <a:avLst/>
          </a:prstGeom>
        </p:spPr>
        <p:txBody>
          <a:bodyPr wrap="none">
            <a:spAutoFit/>
          </a:bodyPr>
          <a:lstStyle/>
          <a:p>
            <a:r>
              <a:rPr lang="zh-CN" altLang="en-US" spc="300">
                <a:solidFill>
                  <a:srgbClr val="CCCCCC"/>
                </a:solidFill>
                <a:latin typeface="微软雅黑 Light" panose="020B0502040204020203" pitchFamily="34" charset="-122"/>
                <a:ea typeface="微软雅黑 Light" panose="020B0502040204020203" pitchFamily="34" charset="-122"/>
              </a:rPr>
              <a:t>年终总结丨工作报告丨商业汇报</a:t>
            </a:r>
          </a:p>
        </p:txBody>
      </p:sp>
      <p:sp>
        <p:nvSpPr>
          <p:cNvPr id="17" name="PA_矩形 16"/>
          <p:cNvSpPr/>
          <p:nvPr>
            <p:custDataLst>
              <p:tags r:id="rId5"/>
            </p:custDataLst>
          </p:nvPr>
        </p:nvSpPr>
        <p:spPr>
          <a:xfrm>
            <a:off x="837367" y="5012596"/>
            <a:ext cx="5579242" cy="309637"/>
          </a:xfrm>
          <a:prstGeom prst="rect">
            <a:avLst/>
          </a:prstGeom>
        </p:spPr>
        <p:txBody>
          <a:bodyPr wrap="square">
            <a:spAutoFit/>
          </a:bodyPr>
          <a:lstStyle/>
          <a:p>
            <a:pPr>
              <a:lnSpc>
                <a:spcPct val="150000"/>
              </a:lnSpc>
            </a:pPr>
            <a:r>
              <a:rPr lang="zh-CN" altLang="en-US" sz="1050">
                <a:solidFill>
                  <a:srgbClr val="DCCEAC">
                    <a:alpha val="80000"/>
                  </a:srgbClr>
                </a:solidFill>
              </a:rPr>
              <a:t>Please add your text content here, or copy your text, paste it here, and select only the text. </a:t>
            </a:r>
          </a:p>
        </p:txBody>
      </p:sp>
      <p:sp>
        <p:nvSpPr>
          <p:cNvPr id="19" name="PA_矩形 18"/>
          <p:cNvSpPr/>
          <p:nvPr>
            <p:custDataLst>
              <p:tags r:id="rId6"/>
            </p:custDataLst>
          </p:nvPr>
        </p:nvSpPr>
        <p:spPr>
          <a:xfrm>
            <a:off x="1594629" y="3442935"/>
            <a:ext cx="1146468" cy="1200329"/>
          </a:xfrm>
          <a:prstGeom prst="rect">
            <a:avLst/>
          </a:prstGeom>
        </p:spPr>
        <p:txBody>
          <a:bodyPr wrap="none">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终</a:t>
            </a:r>
            <a:endParaRPr lang="zh-CN" altLang="en-US" sz="2000">
              <a:gradFill>
                <a:gsLst>
                  <a:gs pos="0">
                    <a:srgbClr val="DCCEAC"/>
                  </a:gs>
                  <a:gs pos="40000">
                    <a:srgbClr val="B77F49"/>
                  </a:gs>
                  <a:gs pos="100000">
                    <a:srgbClr val="B77F49">
                      <a:alpha val="0"/>
                    </a:srgbClr>
                  </a:gs>
                </a:gsLst>
                <a:lin ang="0" scaled="1"/>
              </a:gradFill>
            </a:endParaRPr>
          </a:p>
        </p:txBody>
      </p:sp>
      <p:sp>
        <p:nvSpPr>
          <p:cNvPr id="21" name="PA_矩形 20"/>
          <p:cNvSpPr/>
          <p:nvPr>
            <p:custDataLst>
              <p:tags r:id="rId7"/>
            </p:custDataLst>
          </p:nvPr>
        </p:nvSpPr>
        <p:spPr>
          <a:xfrm>
            <a:off x="2351891" y="3442935"/>
            <a:ext cx="1146468" cy="1200329"/>
          </a:xfrm>
          <a:prstGeom prst="rect">
            <a:avLst/>
          </a:prstGeom>
        </p:spPr>
        <p:txBody>
          <a:bodyPr wrap="none">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总</a:t>
            </a:r>
            <a:endParaRPr lang="zh-CN" altLang="en-US" sz="2000">
              <a:gradFill>
                <a:gsLst>
                  <a:gs pos="0">
                    <a:srgbClr val="DCCEAC"/>
                  </a:gs>
                  <a:gs pos="40000">
                    <a:srgbClr val="B77F49"/>
                  </a:gs>
                  <a:gs pos="100000">
                    <a:srgbClr val="B77F49">
                      <a:alpha val="0"/>
                    </a:srgbClr>
                  </a:gs>
                </a:gsLst>
                <a:lin ang="0" scaled="1"/>
              </a:gradFill>
            </a:endParaRPr>
          </a:p>
        </p:txBody>
      </p:sp>
      <p:sp>
        <p:nvSpPr>
          <p:cNvPr id="23" name="PA_矩形 22"/>
          <p:cNvSpPr/>
          <p:nvPr>
            <p:custDataLst>
              <p:tags r:id="rId8"/>
            </p:custDataLst>
          </p:nvPr>
        </p:nvSpPr>
        <p:spPr>
          <a:xfrm>
            <a:off x="3109153" y="3442935"/>
            <a:ext cx="1146468" cy="1200329"/>
          </a:xfrm>
          <a:prstGeom prst="rect">
            <a:avLst/>
          </a:prstGeom>
        </p:spPr>
        <p:txBody>
          <a:bodyPr wrap="none">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结</a:t>
            </a:r>
            <a:endParaRPr lang="zh-CN" altLang="en-US" sz="2000">
              <a:gradFill>
                <a:gsLst>
                  <a:gs pos="0">
                    <a:srgbClr val="DCCEAC"/>
                  </a:gs>
                  <a:gs pos="40000">
                    <a:srgbClr val="B77F49"/>
                  </a:gs>
                  <a:gs pos="100000">
                    <a:srgbClr val="B77F49">
                      <a:alpha val="0"/>
                    </a:srgbClr>
                  </a:gs>
                </a:gsLst>
                <a:lin ang="0" scaled="1"/>
              </a:gradFill>
            </a:endParaRPr>
          </a:p>
        </p:txBody>
      </p:sp>
      <p:pic>
        <p:nvPicPr>
          <p:cNvPr id="267" name="PA_好听">
            <a:hlinkClick r:id="" action="ppaction://media"/>
          </p:cNvPr>
          <p:cNvPicPr>
            <a:picLocks noChangeAspect="1"/>
          </p:cNvPicPr>
          <p:nvPr>
            <a:audioFile r:link="rId9"/>
            <p:extLst>
              <p:ext uri="{DAA4B4D4-6D71-4841-9C94-3DE7FCFB9230}">
                <p14:media xmlns:p14="http://schemas.microsoft.com/office/powerpoint/2010/main" r:embed="rId10">
                  <p14:trim end="5500.049805"/>
                </p14:media>
              </p:ext>
            </p:extLst>
          </p:nvPr>
        </p:nvPicPr>
        <p:blipFill>
          <a:blip r:embed="rId13"/>
          <a:stretch>
            <a:fillRect/>
          </a:stretch>
        </p:blipFill>
        <p:spPr>
          <a:xfrm>
            <a:off x="1742406" y="-1786160"/>
            <a:ext cx="609600" cy="609600"/>
          </a:xfrm>
          <a:prstGeom prst="rect">
            <a:avLst/>
          </a:prstGeom>
        </p:spPr>
      </p:pic>
      <p:pic>
        <p:nvPicPr>
          <p:cNvPr id="3" name="图片 2" descr="创意黑金融地产开盘倒计时海报"/>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a:xfrm>
            <a:off x="4939665" y="-1036955"/>
            <a:ext cx="7252335" cy="7696835"/>
          </a:xfrm>
          <a:prstGeom prst="rect">
            <a:avLst/>
          </a:prstGeom>
        </p:spPr>
      </p:pic>
      <p:pic>
        <p:nvPicPr>
          <p:cNvPr id="4" name="图片 3" descr="创意黑金融地产开盘倒计时海报"/>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a:xfrm flipH="1">
            <a:off x="0" y="0"/>
            <a:ext cx="2028190" cy="188595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67"/>
                                        </p:tgtEl>
                                      </p:cBhvr>
                                    </p:cmd>
                                  </p:childTnLst>
                                </p:cTn>
                              </p:par>
                            </p:childTnLst>
                          </p:cTn>
                        </p:par>
                        <p:par>
                          <p:cTn id="7" fill="hold">
                            <p:stCondLst>
                              <p:cond delay="0"/>
                            </p:stCondLst>
                            <p:childTnLst>
                              <p:par>
                                <p:cTn id="8" presetID="17" presetClass="entr" presetSubtype="1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750" fill="hold"/>
                                        <p:tgtEl>
                                          <p:spTgt spid="15"/>
                                        </p:tgtEl>
                                        <p:attrNameLst>
                                          <p:attrName>ppt_w</p:attrName>
                                        </p:attrNameLst>
                                      </p:cBhvr>
                                      <p:tavLst>
                                        <p:tav tm="0">
                                          <p:val>
                                            <p:fltVal val="0"/>
                                          </p:val>
                                        </p:tav>
                                        <p:tav tm="100000">
                                          <p:val>
                                            <p:strVal val="#ppt_w"/>
                                          </p:val>
                                        </p:tav>
                                      </p:tavLst>
                                    </p:anim>
                                    <p:anim calcmode="lin" valueType="num">
                                      <p:cBhvr>
                                        <p:cTn id="11" dur="750" fill="hold"/>
                                        <p:tgtEl>
                                          <p:spTgt spid="15"/>
                                        </p:tgtEl>
                                        <p:attrNameLst>
                                          <p:attrName>ppt_h</p:attrName>
                                        </p:attrNameLst>
                                      </p:cBhvr>
                                      <p:tavLst>
                                        <p:tav tm="0">
                                          <p:val>
                                            <p:strVal val="#ppt_h"/>
                                          </p:val>
                                        </p:tav>
                                        <p:tav tm="100000">
                                          <p:val>
                                            <p:strVal val="#ppt_h"/>
                                          </p:val>
                                        </p:tav>
                                      </p:tavLst>
                                    </p:anim>
                                  </p:childTnLst>
                                </p:cTn>
                              </p:par>
                              <p:par>
                                <p:cTn id="12" presetID="17" presetClass="entr" presetSubtype="10"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 calcmode="lin" valueType="num">
                                      <p:cBhvr>
                                        <p:cTn id="14" dur="750" fill="hold"/>
                                        <p:tgtEl>
                                          <p:spTgt spid="19"/>
                                        </p:tgtEl>
                                        <p:attrNameLst>
                                          <p:attrName>ppt_w</p:attrName>
                                        </p:attrNameLst>
                                      </p:cBhvr>
                                      <p:tavLst>
                                        <p:tav tm="0">
                                          <p:val>
                                            <p:fltVal val="0"/>
                                          </p:val>
                                        </p:tav>
                                        <p:tav tm="100000">
                                          <p:val>
                                            <p:strVal val="#ppt_w"/>
                                          </p:val>
                                        </p:tav>
                                      </p:tavLst>
                                    </p:anim>
                                    <p:anim calcmode="lin" valueType="num">
                                      <p:cBhvr>
                                        <p:cTn id="15" dur="750" fill="hold"/>
                                        <p:tgtEl>
                                          <p:spTgt spid="19"/>
                                        </p:tgtEl>
                                        <p:attrNameLst>
                                          <p:attrName>ppt_h</p:attrName>
                                        </p:attrNameLst>
                                      </p:cBhvr>
                                      <p:tavLst>
                                        <p:tav tm="0">
                                          <p:val>
                                            <p:strVal val="#ppt_h"/>
                                          </p:val>
                                        </p:tav>
                                        <p:tav tm="100000">
                                          <p:val>
                                            <p:strVal val="#ppt_h"/>
                                          </p:val>
                                        </p:tav>
                                      </p:tavLst>
                                    </p:anim>
                                  </p:childTnLst>
                                </p:cTn>
                              </p:par>
                              <p:par>
                                <p:cTn id="16" presetID="17" presetClass="entr" presetSubtype="10"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 calcmode="lin" valueType="num">
                                      <p:cBhvr>
                                        <p:cTn id="18" dur="750" fill="hold"/>
                                        <p:tgtEl>
                                          <p:spTgt spid="21"/>
                                        </p:tgtEl>
                                        <p:attrNameLst>
                                          <p:attrName>ppt_w</p:attrName>
                                        </p:attrNameLst>
                                      </p:cBhvr>
                                      <p:tavLst>
                                        <p:tav tm="0">
                                          <p:val>
                                            <p:fltVal val="0"/>
                                          </p:val>
                                        </p:tav>
                                        <p:tav tm="100000">
                                          <p:val>
                                            <p:strVal val="#ppt_w"/>
                                          </p:val>
                                        </p:tav>
                                      </p:tavLst>
                                    </p:anim>
                                    <p:anim calcmode="lin" valueType="num">
                                      <p:cBhvr>
                                        <p:cTn id="19" dur="750" fill="hold"/>
                                        <p:tgtEl>
                                          <p:spTgt spid="21"/>
                                        </p:tgtEl>
                                        <p:attrNameLst>
                                          <p:attrName>ppt_h</p:attrName>
                                        </p:attrNameLst>
                                      </p:cBhvr>
                                      <p:tavLst>
                                        <p:tav tm="0">
                                          <p:val>
                                            <p:strVal val="#ppt_h"/>
                                          </p:val>
                                        </p:tav>
                                        <p:tav tm="100000">
                                          <p:val>
                                            <p:strVal val="#ppt_h"/>
                                          </p:val>
                                        </p:tav>
                                      </p:tavLst>
                                    </p:anim>
                                  </p:childTnLst>
                                </p:cTn>
                              </p:par>
                              <p:par>
                                <p:cTn id="20" presetID="17" presetClass="entr" presetSubtype="10" fill="hold" grpId="0" nodeType="withEffect">
                                  <p:stCondLst>
                                    <p:cond delay="750"/>
                                  </p:stCondLst>
                                  <p:childTnLst>
                                    <p:set>
                                      <p:cBhvr>
                                        <p:cTn id="21" dur="1" fill="hold">
                                          <p:stCondLst>
                                            <p:cond delay="0"/>
                                          </p:stCondLst>
                                        </p:cTn>
                                        <p:tgtEl>
                                          <p:spTgt spid="23"/>
                                        </p:tgtEl>
                                        <p:attrNameLst>
                                          <p:attrName>style.visibility</p:attrName>
                                        </p:attrNameLst>
                                      </p:cBhvr>
                                      <p:to>
                                        <p:strVal val="visible"/>
                                      </p:to>
                                    </p:set>
                                    <p:anim calcmode="lin" valueType="num">
                                      <p:cBhvr>
                                        <p:cTn id="22" dur="750" fill="hold"/>
                                        <p:tgtEl>
                                          <p:spTgt spid="23"/>
                                        </p:tgtEl>
                                        <p:attrNameLst>
                                          <p:attrName>ppt_w</p:attrName>
                                        </p:attrNameLst>
                                      </p:cBhvr>
                                      <p:tavLst>
                                        <p:tav tm="0">
                                          <p:val>
                                            <p:fltVal val="0"/>
                                          </p:val>
                                        </p:tav>
                                        <p:tav tm="100000">
                                          <p:val>
                                            <p:strVal val="#ppt_w"/>
                                          </p:val>
                                        </p:tav>
                                      </p:tavLst>
                                    </p:anim>
                                    <p:anim calcmode="lin" valueType="num">
                                      <p:cBhvr>
                                        <p:cTn id="23" dur="750" fill="hold"/>
                                        <p:tgtEl>
                                          <p:spTgt spid="23"/>
                                        </p:tgtEl>
                                        <p:attrNameLst>
                                          <p:attrName>ppt_h</p:attrName>
                                        </p:attrNameLst>
                                      </p:cBhvr>
                                      <p:tavLst>
                                        <p:tav tm="0">
                                          <p:val>
                                            <p:strVal val="#ppt_h"/>
                                          </p:val>
                                        </p:tav>
                                        <p:tav tm="100000">
                                          <p:val>
                                            <p:strVal val="#ppt_h"/>
                                          </p:val>
                                        </p:tav>
                                      </p:tavLst>
                                    </p:anim>
                                  </p:childTnLst>
                                </p:cTn>
                              </p:par>
                              <p:par>
                                <p:cTn id="24" presetID="10" presetClass="entr" presetSubtype="0" fill="hold" grpId="0" nodeType="withEffect">
                                  <p:stCondLst>
                                    <p:cond delay="15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750"/>
                                        <p:tgtEl>
                                          <p:spTgt spid="16"/>
                                        </p:tgtEl>
                                      </p:cBhvr>
                                    </p:animEffect>
                                  </p:childTnLst>
                                </p:cTn>
                              </p:par>
                              <p:par>
                                <p:cTn id="27" presetID="35" presetClass="path" presetSubtype="0" decel="100000" fill="hold" grpId="1" nodeType="withEffect">
                                  <p:stCondLst>
                                    <p:cond delay="1500"/>
                                  </p:stCondLst>
                                  <p:childTnLst>
                                    <p:animMotion origin="layout" path="M 2.91667E-6 -7.40741E-7 L 0.15169 -7.40741E-7 " pathEditMode="relative" rAng="0" ptsTypes="AA">
                                      <p:cBhvr>
                                        <p:cTn id="28" dur="2000" spd="-100000" fill="hold"/>
                                        <p:tgtEl>
                                          <p:spTgt spid="16"/>
                                        </p:tgtEl>
                                        <p:attrNameLst>
                                          <p:attrName>ppt_x</p:attrName>
                                          <p:attrName>ppt_y</p:attrName>
                                        </p:attrNameLst>
                                      </p:cBhvr>
                                      <p:rCtr x="7578" y="0"/>
                                    </p:animMotion>
                                  </p:childTnLst>
                                </p:cTn>
                              </p:par>
                              <p:par>
                                <p:cTn id="29" presetID="10" presetClass="entr" presetSubtype="0" fill="hold" grpId="0" nodeType="withEffect">
                                  <p:stCondLst>
                                    <p:cond delay="15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750"/>
                                        <p:tgtEl>
                                          <p:spTgt spid="17"/>
                                        </p:tgtEl>
                                      </p:cBhvr>
                                    </p:animEffect>
                                  </p:childTnLst>
                                </p:cTn>
                              </p:par>
                              <p:par>
                                <p:cTn id="32" presetID="35" presetClass="path" presetSubtype="0" decel="100000" fill="hold" grpId="1" nodeType="withEffect">
                                  <p:stCondLst>
                                    <p:cond delay="1500"/>
                                  </p:stCondLst>
                                  <p:childTnLst>
                                    <p:animMotion origin="layout" path="M 4.16667E-6 -2.22222E-6 L -0.16667 -2.22222E-6 " pathEditMode="relative" rAng="0" ptsTypes="AA">
                                      <p:cBhvr>
                                        <p:cTn id="33" dur="2000" spd="-100000" fill="hold"/>
                                        <p:tgtEl>
                                          <p:spTgt spid="17"/>
                                        </p:tgtEl>
                                        <p:attrNameLst>
                                          <p:attrName>ppt_x</p:attrName>
                                          <p:attrName>ppt_y</p:attrName>
                                        </p:attrNameLst>
                                      </p:cBhvr>
                                      <p:rCtr x="-8333" y="0"/>
                                    </p:animMotion>
                                  </p:childTnLst>
                                </p:cTn>
                              </p:par>
                              <p:par>
                                <p:cTn id="34" presetID="10" presetClass="entr" presetSubtype="0" fill="hold" nodeType="withEffect">
                                  <p:stCondLst>
                                    <p:cond delay="15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750"/>
                                        <p:tgtEl>
                                          <p:spTgt spid="9"/>
                                        </p:tgtEl>
                                      </p:cBhvr>
                                    </p:animEffect>
                                  </p:childTnLst>
                                </p:cTn>
                              </p:par>
                              <p:par>
                                <p:cTn id="37" presetID="35" presetClass="path" presetSubtype="0" decel="100000" fill="hold" nodeType="withEffect">
                                  <p:stCondLst>
                                    <p:cond delay="1500"/>
                                  </p:stCondLst>
                                  <p:childTnLst>
                                    <p:animMotion origin="layout" path="M 0.00052 0.17755 L 4.58333E-6 0.00023 " pathEditMode="relative" rAng="0" ptsTypes="AA">
                                      <p:cBhvr>
                                        <p:cTn id="38" dur="2000" fill="hold"/>
                                        <p:tgtEl>
                                          <p:spTgt spid="9"/>
                                        </p:tgtEl>
                                        <p:attrNameLst>
                                          <p:attrName>ppt_x</p:attrName>
                                          <p:attrName>ppt_y</p:attrName>
                                        </p:attrNameLst>
                                      </p:cBhvr>
                                      <p:rCtr x="-26" y="-8866"/>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9" repeatCount="indefinite" fill="hold" display="0">
                  <p:stCondLst>
                    <p:cond delay="indefinite"/>
                  </p:stCondLst>
                  <p:endCondLst>
                    <p:cond evt="onStopAudio" delay="0">
                      <p:tgtEl>
                        <p:sldTgt/>
                      </p:tgtEl>
                    </p:cond>
                  </p:endCondLst>
                </p:cTn>
                <p:tgtEl>
                  <p:spTgt spid="267"/>
                </p:tgtEl>
              </p:cMediaNode>
            </p:audio>
          </p:childTnLst>
        </p:cTn>
      </p:par>
    </p:tnLst>
    <p:bldLst>
      <p:bldP spid="15" grpId="0"/>
      <p:bldP spid="16" grpId="0"/>
      <p:bldP spid="16" grpId="1"/>
      <p:bldP spid="17" grpId="0"/>
      <p:bldP spid="17" grpId="1"/>
      <p:bldP spid="19" grpId="0"/>
      <p:bldP spid="21"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19320000">
            <a:off x="714229" y="2906931"/>
            <a:ext cx="3474028" cy="502920"/>
          </a:xfrm>
          <a:prstGeom prst="rect">
            <a:avLst/>
          </a:prstGeom>
        </p:spPr>
        <p:txBody>
          <a:bodyPr wrap="none">
            <a:prstTxWarp prst="textArchUp">
              <a:avLst/>
            </a:prstTxWarp>
            <a:spAutoFit/>
          </a:bodyPr>
          <a:lstStyle/>
          <a:p>
            <a:r>
              <a:rPr lang="zh-CN" altLang="en-US" sz="3600">
                <a:solidFill>
                  <a:srgbClr val="D0D0D0"/>
                </a:solidFill>
                <a:latin typeface="Engravers MT" panose="02090707080505020304" pitchFamily="18" charset="0"/>
              </a:rPr>
              <a:t>CONTENTS</a:t>
            </a:r>
          </a:p>
        </p:txBody>
      </p:sp>
      <p:sp>
        <p:nvSpPr>
          <p:cNvPr id="5" name="文本框 4"/>
          <p:cNvSpPr txBox="1"/>
          <p:nvPr/>
        </p:nvSpPr>
        <p:spPr>
          <a:xfrm>
            <a:off x="3259117" y="3428667"/>
            <a:ext cx="923330" cy="1323439"/>
          </a:xfrm>
          <a:prstGeom prst="rect">
            <a:avLst/>
          </a:prstGeom>
          <a:noFill/>
        </p:spPr>
        <p:txBody>
          <a:bodyPr vert="eaVert" wrap="none" rtlCol="0">
            <a:spAutoFit/>
          </a:bodyPr>
          <a:lstStyle/>
          <a:p>
            <a:r>
              <a:rPr lang="zh-CN" altLang="en-US" sz="4800">
                <a:solidFill>
                  <a:srgbClr val="A7794B">
                    <a:alpha val="70000"/>
                  </a:srgbClr>
                </a:solidFill>
                <a:latin typeface="方正小标宋简体" panose="03000509000000000000" pitchFamily="65" charset="-122"/>
                <a:ea typeface="方正小标宋简体" panose="03000509000000000000" pitchFamily="65" charset="-122"/>
              </a:rPr>
              <a:t>目录</a:t>
            </a:r>
          </a:p>
        </p:txBody>
      </p:sp>
      <p:sp>
        <p:nvSpPr>
          <p:cNvPr id="8" name="矩形 7"/>
          <p:cNvSpPr/>
          <p:nvPr/>
        </p:nvSpPr>
        <p:spPr>
          <a:xfrm>
            <a:off x="6316380" y="1654958"/>
            <a:ext cx="649537" cy="523220"/>
          </a:xfrm>
          <a:prstGeom prst="rect">
            <a:avLst/>
          </a:prstGeom>
        </p:spPr>
        <p:txBody>
          <a:bodyPr wrap="none">
            <a:spAutoFit/>
          </a:bodyPr>
          <a:lstStyle/>
          <a:p>
            <a:r>
              <a:rPr lang="en-US" altLang="zh-CN" sz="2800">
                <a:solidFill>
                  <a:srgbClr val="A7794B"/>
                </a:solidFill>
                <a:latin typeface="Engravers MT" panose="02090707080505020304" pitchFamily="18" charset="0"/>
              </a:rPr>
              <a:t>01</a:t>
            </a:r>
            <a:endParaRPr lang="zh-CN" altLang="en-US" sz="2800">
              <a:solidFill>
                <a:srgbClr val="A7794B"/>
              </a:solidFill>
              <a:latin typeface="Engravers MT" panose="02090707080505020304" pitchFamily="18" charset="0"/>
            </a:endParaRPr>
          </a:p>
        </p:txBody>
      </p:sp>
      <p:sp>
        <p:nvSpPr>
          <p:cNvPr id="9" name="矩形 8"/>
          <p:cNvSpPr/>
          <p:nvPr/>
        </p:nvSpPr>
        <p:spPr>
          <a:xfrm>
            <a:off x="6316380" y="2494563"/>
            <a:ext cx="649537" cy="523220"/>
          </a:xfrm>
          <a:prstGeom prst="rect">
            <a:avLst/>
          </a:prstGeom>
        </p:spPr>
        <p:txBody>
          <a:bodyPr wrap="none">
            <a:spAutoFit/>
          </a:bodyPr>
          <a:lstStyle/>
          <a:p>
            <a:r>
              <a:rPr lang="en-US" altLang="zh-CN" sz="2800">
                <a:solidFill>
                  <a:srgbClr val="A7794B"/>
                </a:solidFill>
                <a:latin typeface="Engravers MT" panose="02090707080505020304" pitchFamily="18" charset="0"/>
              </a:rPr>
              <a:t>02</a:t>
            </a:r>
            <a:endParaRPr lang="zh-CN" altLang="en-US" sz="2800">
              <a:solidFill>
                <a:srgbClr val="A7794B"/>
              </a:solidFill>
              <a:latin typeface="Engravers MT" panose="02090707080505020304" pitchFamily="18" charset="0"/>
            </a:endParaRPr>
          </a:p>
        </p:txBody>
      </p:sp>
      <p:sp>
        <p:nvSpPr>
          <p:cNvPr id="10" name="矩形 9"/>
          <p:cNvSpPr/>
          <p:nvPr/>
        </p:nvSpPr>
        <p:spPr>
          <a:xfrm>
            <a:off x="6316380" y="3334168"/>
            <a:ext cx="649537" cy="523220"/>
          </a:xfrm>
          <a:prstGeom prst="rect">
            <a:avLst/>
          </a:prstGeom>
        </p:spPr>
        <p:txBody>
          <a:bodyPr wrap="none">
            <a:spAutoFit/>
          </a:bodyPr>
          <a:lstStyle/>
          <a:p>
            <a:r>
              <a:rPr lang="en-US" altLang="zh-CN" sz="2800">
                <a:solidFill>
                  <a:srgbClr val="A7794B"/>
                </a:solidFill>
                <a:latin typeface="Engravers MT" panose="02090707080505020304" pitchFamily="18" charset="0"/>
              </a:rPr>
              <a:t>03</a:t>
            </a:r>
            <a:endParaRPr lang="zh-CN" altLang="en-US" sz="2800">
              <a:solidFill>
                <a:srgbClr val="A7794B"/>
              </a:solidFill>
              <a:latin typeface="Engravers MT" panose="02090707080505020304" pitchFamily="18" charset="0"/>
            </a:endParaRPr>
          </a:p>
        </p:txBody>
      </p:sp>
      <p:sp>
        <p:nvSpPr>
          <p:cNvPr id="11" name="矩形 10"/>
          <p:cNvSpPr/>
          <p:nvPr/>
        </p:nvSpPr>
        <p:spPr>
          <a:xfrm>
            <a:off x="6316380" y="4173772"/>
            <a:ext cx="649537" cy="523220"/>
          </a:xfrm>
          <a:prstGeom prst="rect">
            <a:avLst/>
          </a:prstGeom>
        </p:spPr>
        <p:txBody>
          <a:bodyPr wrap="none">
            <a:spAutoFit/>
          </a:bodyPr>
          <a:lstStyle/>
          <a:p>
            <a:r>
              <a:rPr lang="en-US" altLang="zh-CN" sz="2800">
                <a:solidFill>
                  <a:srgbClr val="A7794B"/>
                </a:solidFill>
                <a:latin typeface="Engravers MT" panose="02090707080505020304" pitchFamily="18" charset="0"/>
              </a:rPr>
              <a:t>04</a:t>
            </a:r>
            <a:endParaRPr lang="zh-CN" altLang="en-US" sz="2800">
              <a:solidFill>
                <a:srgbClr val="A7794B"/>
              </a:solidFill>
              <a:latin typeface="Engravers MT" panose="02090707080505020304" pitchFamily="18" charset="0"/>
            </a:endParaRPr>
          </a:p>
        </p:txBody>
      </p:sp>
      <p:sp>
        <p:nvSpPr>
          <p:cNvPr id="12" name="矩形 11"/>
          <p:cNvSpPr/>
          <p:nvPr/>
        </p:nvSpPr>
        <p:spPr>
          <a:xfrm>
            <a:off x="7169948" y="1783103"/>
            <a:ext cx="2044149" cy="400110"/>
          </a:xfrm>
          <a:prstGeom prst="rect">
            <a:avLst/>
          </a:prstGeom>
        </p:spPr>
        <p:txBody>
          <a:bodyPr wrap="none">
            <a:spAutoFit/>
          </a:bodyPr>
          <a:lstStyle/>
          <a:p>
            <a:r>
              <a:rPr lang="zh-CN" altLang="en-US" sz="2000">
                <a:solidFill>
                  <a:srgbClr val="D0D0D0"/>
                </a:solidFill>
                <a:latin typeface="方正小标宋简体" panose="03000509000000000000" pitchFamily="65" charset="-122"/>
                <a:ea typeface="方正小标宋简体" panose="03000509000000000000" pitchFamily="65" charset="-122"/>
              </a:rPr>
              <a:t>上阶段工作概述 </a:t>
            </a:r>
          </a:p>
        </p:txBody>
      </p:sp>
      <p:sp>
        <p:nvSpPr>
          <p:cNvPr id="13" name="矩形 12"/>
          <p:cNvSpPr/>
          <p:nvPr/>
        </p:nvSpPr>
        <p:spPr>
          <a:xfrm>
            <a:off x="7169948" y="2621029"/>
            <a:ext cx="1980029" cy="400110"/>
          </a:xfrm>
          <a:prstGeom prst="rect">
            <a:avLst/>
          </a:prstGeom>
        </p:spPr>
        <p:txBody>
          <a:bodyPr wrap="none">
            <a:spAutoFit/>
          </a:bodyPr>
          <a:lstStyle/>
          <a:p>
            <a:r>
              <a:rPr lang="zh-CN" altLang="en-US" sz="2000">
                <a:solidFill>
                  <a:srgbClr val="D0D0D0"/>
                </a:solidFill>
                <a:latin typeface="方正小标宋简体" panose="03000509000000000000" pitchFamily="65" charset="-122"/>
                <a:ea typeface="方正小标宋简体" panose="03000509000000000000" pitchFamily="65" charset="-122"/>
              </a:rPr>
              <a:t>已完成工作情况</a:t>
            </a:r>
          </a:p>
        </p:txBody>
      </p:sp>
      <p:sp>
        <p:nvSpPr>
          <p:cNvPr id="14" name="矩形 13"/>
          <p:cNvSpPr/>
          <p:nvPr/>
        </p:nvSpPr>
        <p:spPr>
          <a:xfrm>
            <a:off x="7169948" y="3458955"/>
            <a:ext cx="1980029" cy="400110"/>
          </a:xfrm>
          <a:prstGeom prst="rect">
            <a:avLst/>
          </a:prstGeom>
        </p:spPr>
        <p:txBody>
          <a:bodyPr wrap="none">
            <a:spAutoFit/>
          </a:bodyPr>
          <a:lstStyle/>
          <a:p>
            <a:r>
              <a:rPr lang="zh-CN" altLang="en-US" sz="2000">
                <a:solidFill>
                  <a:srgbClr val="D0D0D0"/>
                </a:solidFill>
                <a:latin typeface="方正小标宋简体" panose="03000509000000000000" pitchFamily="65" charset="-122"/>
                <a:ea typeface="方正小标宋简体" panose="03000509000000000000" pitchFamily="65" charset="-122"/>
              </a:rPr>
              <a:t>分析不足与改善</a:t>
            </a:r>
          </a:p>
        </p:txBody>
      </p:sp>
      <p:sp>
        <p:nvSpPr>
          <p:cNvPr id="15" name="矩形 14"/>
          <p:cNvSpPr/>
          <p:nvPr/>
        </p:nvSpPr>
        <p:spPr>
          <a:xfrm>
            <a:off x="7169948" y="4296882"/>
            <a:ext cx="1980029" cy="400110"/>
          </a:xfrm>
          <a:prstGeom prst="rect">
            <a:avLst/>
          </a:prstGeom>
        </p:spPr>
        <p:txBody>
          <a:bodyPr wrap="none">
            <a:spAutoFit/>
          </a:bodyPr>
          <a:lstStyle/>
          <a:p>
            <a:r>
              <a:rPr lang="zh-CN" altLang="en-US" sz="2000">
                <a:solidFill>
                  <a:srgbClr val="D0D0D0"/>
                </a:solidFill>
                <a:latin typeface="方正小标宋简体" panose="03000509000000000000" pitchFamily="65" charset="-122"/>
                <a:ea typeface="方正小标宋简体" panose="03000509000000000000" pitchFamily="65" charset="-122"/>
              </a:rPr>
              <a:t>下阶段工作计划</a:t>
            </a:r>
          </a:p>
        </p:txBody>
      </p:sp>
      <p:sp>
        <p:nvSpPr>
          <p:cNvPr id="16" name="矩形 15"/>
          <p:cNvSpPr/>
          <p:nvPr/>
        </p:nvSpPr>
        <p:spPr>
          <a:xfrm>
            <a:off x="6316380" y="5673974"/>
            <a:ext cx="3893566" cy="369332"/>
          </a:xfrm>
          <a:prstGeom prst="rect">
            <a:avLst/>
          </a:prstGeom>
        </p:spPr>
        <p:txBody>
          <a:bodyPr wrap="none">
            <a:spAutoFit/>
          </a:bodyPr>
          <a:lstStyle/>
          <a:p>
            <a:r>
              <a:rPr lang="zh-CN" altLang="en-US">
                <a:solidFill>
                  <a:srgbClr val="A7794B"/>
                </a:solidFill>
              </a:rPr>
              <a:t>PLEASE CLICK HERE TO ADD YOUR TITLE</a:t>
            </a:r>
          </a:p>
        </p:txBody>
      </p:sp>
      <p:pic>
        <p:nvPicPr>
          <p:cNvPr id="2" name="图片 1" descr="创意黑金融地产开盘倒计时海报"/>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3648075"/>
            <a:ext cx="3585845" cy="380555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64" presetClass="path" presetSubtype="0" decel="100000" fill="hold" grpId="1" nodeType="withEffect">
                                  <p:stCondLst>
                                    <p:cond delay="1000"/>
                                  </p:stCondLst>
                                  <p:childTnLst>
                                    <p:animMotion origin="layout" path="M -3.54167E-6 -1.11111E-6 L -3.54167E-6 -0.08657 " pathEditMode="relative" rAng="0" ptsTypes="AA">
                                      <p:cBhvr>
                                        <p:cTn id="12" dur="1000" spd="-100000" fill="hold"/>
                                        <p:tgtEl>
                                          <p:spTgt spid="5"/>
                                        </p:tgtEl>
                                        <p:attrNameLst>
                                          <p:attrName>ppt_x</p:attrName>
                                          <p:attrName>ppt_y</p:attrName>
                                        </p:attrNameLst>
                                      </p:cBhvr>
                                      <p:rCtr x="0" y="-4329"/>
                                    </p:animMotion>
                                  </p:childTnLst>
                                </p:cTn>
                              </p:par>
                              <p:par>
                                <p:cTn id="13" presetID="10" presetClass="entr" presetSubtype="0" fill="hold" grpId="0" nodeType="withEffect">
                                  <p:stCondLst>
                                    <p:cond delay="20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64" presetClass="path" presetSubtype="0" decel="100000" fill="hold" grpId="1" nodeType="withEffect">
                                  <p:stCondLst>
                                    <p:cond delay="2000"/>
                                  </p:stCondLst>
                                  <p:childTnLst>
                                    <p:animMotion origin="layout" path="M -2.5E-6 3.7037E-6 L -2.5E-6 -0.18473 " pathEditMode="relative" rAng="0" ptsTypes="AA">
                                      <p:cBhvr>
                                        <p:cTn id="17" dur="1250" spd="-100000" fill="hold"/>
                                        <p:tgtEl>
                                          <p:spTgt spid="8"/>
                                        </p:tgtEl>
                                        <p:attrNameLst>
                                          <p:attrName>ppt_x</p:attrName>
                                          <p:attrName>ppt_y</p:attrName>
                                        </p:attrNameLst>
                                      </p:cBhvr>
                                      <p:rCtr x="0" y="-9236"/>
                                    </p:animMotion>
                                  </p:childTnLst>
                                </p:cTn>
                              </p:par>
                              <p:par>
                                <p:cTn id="18" presetID="10" presetClass="entr" presetSubtype="0" fill="hold" grpId="0" nodeType="withEffect">
                                  <p:stCondLst>
                                    <p:cond delay="20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childTnLst>
                                </p:cTn>
                              </p:par>
                              <p:par>
                                <p:cTn id="21" presetID="64" presetClass="path" presetSubtype="0" decel="100000" fill="hold" grpId="1" nodeType="withEffect">
                                  <p:stCondLst>
                                    <p:cond delay="2000"/>
                                  </p:stCondLst>
                                  <p:childTnLst>
                                    <p:animMotion origin="layout" path="M -2.5E-6 -3.7037E-7 L -2.5E-6 -0.34468 " pathEditMode="relative" rAng="0" ptsTypes="AA">
                                      <p:cBhvr>
                                        <p:cTn id="22" dur="1500" spd="-100000" fill="hold"/>
                                        <p:tgtEl>
                                          <p:spTgt spid="9"/>
                                        </p:tgtEl>
                                        <p:attrNameLst>
                                          <p:attrName>ppt_x</p:attrName>
                                          <p:attrName>ppt_y</p:attrName>
                                        </p:attrNameLst>
                                      </p:cBhvr>
                                      <p:rCtr x="0" y="-17245"/>
                                    </p:animMotion>
                                  </p:childTnLst>
                                </p:cTn>
                              </p:par>
                              <p:par>
                                <p:cTn id="23" presetID="10" presetClass="entr" presetSubtype="0" fill="hold" grpId="0" nodeType="withEffect">
                                  <p:stCondLst>
                                    <p:cond delay="2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par>
                                <p:cTn id="26" presetID="64" presetClass="path" presetSubtype="0" decel="100000" fill="hold" grpId="1" nodeType="withEffect">
                                  <p:stCondLst>
                                    <p:cond delay="2000"/>
                                  </p:stCondLst>
                                  <p:childTnLst>
                                    <p:animMotion origin="layout" path="M -2.5E-6 3.7037E-7 L -2.5E-6 -0.50417 " pathEditMode="relative" rAng="0" ptsTypes="AA">
                                      <p:cBhvr>
                                        <p:cTn id="27" dur="1750" spd="-100000" fill="hold"/>
                                        <p:tgtEl>
                                          <p:spTgt spid="10"/>
                                        </p:tgtEl>
                                        <p:attrNameLst>
                                          <p:attrName>ppt_x</p:attrName>
                                          <p:attrName>ppt_y</p:attrName>
                                        </p:attrNameLst>
                                      </p:cBhvr>
                                      <p:rCtr x="0" y="-25208"/>
                                    </p:animMotion>
                                  </p:childTnLst>
                                </p:cTn>
                              </p:par>
                              <p:par>
                                <p:cTn id="28" presetID="10" presetClass="entr" presetSubtype="0" fill="hold" grpId="0" nodeType="withEffect">
                                  <p:stCondLst>
                                    <p:cond delay="20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childTnLst>
                                </p:cTn>
                              </p:par>
                              <p:par>
                                <p:cTn id="31" presetID="64" presetClass="path" presetSubtype="0" decel="100000" fill="hold" grpId="1" nodeType="withEffect">
                                  <p:stCondLst>
                                    <p:cond delay="2000"/>
                                  </p:stCondLst>
                                  <p:childTnLst>
                                    <p:animMotion origin="layout" path="M -2.5E-6 1.85185E-6 L -2.5E-6 -0.67361 " pathEditMode="relative" rAng="0" ptsTypes="AA">
                                      <p:cBhvr>
                                        <p:cTn id="32" dur="2000" spd="-100000" fill="hold"/>
                                        <p:tgtEl>
                                          <p:spTgt spid="11"/>
                                        </p:tgtEl>
                                        <p:attrNameLst>
                                          <p:attrName>ppt_x</p:attrName>
                                          <p:attrName>ppt_y</p:attrName>
                                        </p:attrNameLst>
                                      </p:cBhvr>
                                      <p:rCtr x="0" y="-33681"/>
                                    </p:animMotion>
                                  </p:childTnLst>
                                </p:cTn>
                              </p:par>
                              <p:par>
                                <p:cTn id="33" presetID="10" presetClass="entr" presetSubtype="0" fill="hold" grpId="0" nodeType="withEffect">
                                  <p:stCondLst>
                                    <p:cond delay="35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50"/>
                                        <p:tgtEl>
                                          <p:spTgt spid="12"/>
                                        </p:tgtEl>
                                      </p:cBhvr>
                                    </p:animEffect>
                                  </p:childTnLst>
                                </p:cTn>
                              </p:par>
                              <p:par>
                                <p:cTn id="36" presetID="35" presetClass="path" presetSubtype="0" decel="100000" fill="hold" grpId="1" nodeType="withEffect">
                                  <p:stCondLst>
                                    <p:cond delay="3500"/>
                                  </p:stCondLst>
                                  <p:childTnLst>
                                    <p:animMotion origin="layout" path="M -4.375E-6 -4.07407E-6 L 0.04493 -4.07407E-6 " pathEditMode="relative" rAng="0" ptsTypes="AA">
                                      <p:cBhvr>
                                        <p:cTn id="37" dur="1250" spd="-100000" fill="hold"/>
                                        <p:tgtEl>
                                          <p:spTgt spid="12"/>
                                        </p:tgtEl>
                                        <p:attrNameLst>
                                          <p:attrName>ppt_x</p:attrName>
                                          <p:attrName>ppt_y</p:attrName>
                                        </p:attrNameLst>
                                      </p:cBhvr>
                                      <p:rCtr x="2240" y="0"/>
                                    </p:animMotion>
                                  </p:childTnLst>
                                </p:cTn>
                              </p:par>
                              <p:par>
                                <p:cTn id="38" presetID="10" presetClass="entr" presetSubtype="0" fill="hold" grpId="0" nodeType="withEffect">
                                  <p:stCondLst>
                                    <p:cond delay="37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750"/>
                                        <p:tgtEl>
                                          <p:spTgt spid="13"/>
                                        </p:tgtEl>
                                      </p:cBhvr>
                                    </p:animEffect>
                                  </p:childTnLst>
                                </p:cTn>
                              </p:par>
                              <p:par>
                                <p:cTn id="41" presetID="35" presetClass="path" presetSubtype="0" decel="100000" fill="hold" grpId="1" nodeType="withEffect">
                                  <p:stCondLst>
                                    <p:cond delay="3750"/>
                                  </p:stCondLst>
                                  <p:childTnLst>
                                    <p:animMotion origin="layout" path="M -4.375E-6 -4.07407E-6 L 0.04493 -4.07407E-6 " pathEditMode="relative" rAng="0" ptsTypes="AA">
                                      <p:cBhvr>
                                        <p:cTn id="42" dur="1250" spd="-100000" fill="hold"/>
                                        <p:tgtEl>
                                          <p:spTgt spid="13"/>
                                        </p:tgtEl>
                                        <p:attrNameLst>
                                          <p:attrName>ppt_x</p:attrName>
                                          <p:attrName>ppt_y</p:attrName>
                                        </p:attrNameLst>
                                      </p:cBhvr>
                                      <p:rCtr x="2240" y="0"/>
                                    </p:animMotion>
                                  </p:childTnLst>
                                </p:cTn>
                              </p:par>
                              <p:par>
                                <p:cTn id="43" presetID="10" presetClass="entr" presetSubtype="0" fill="hold" grpId="0" nodeType="withEffect">
                                  <p:stCondLst>
                                    <p:cond delay="40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750"/>
                                        <p:tgtEl>
                                          <p:spTgt spid="14"/>
                                        </p:tgtEl>
                                      </p:cBhvr>
                                    </p:animEffect>
                                  </p:childTnLst>
                                </p:cTn>
                              </p:par>
                              <p:par>
                                <p:cTn id="46" presetID="35" presetClass="path" presetSubtype="0" decel="100000" fill="hold" grpId="1" nodeType="withEffect">
                                  <p:stCondLst>
                                    <p:cond delay="4000"/>
                                  </p:stCondLst>
                                  <p:childTnLst>
                                    <p:animMotion origin="layout" path="M -4.375E-6 -4.07407E-6 L 0.04493 -4.07407E-6 " pathEditMode="relative" rAng="0" ptsTypes="AA">
                                      <p:cBhvr>
                                        <p:cTn id="47" dur="1250" spd="-100000" fill="hold"/>
                                        <p:tgtEl>
                                          <p:spTgt spid="14"/>
                                        </p:tgtEl>
                                        <p:attrNameLst>
                                          <p:attrName>ppt_x</p:attrName>
                                          <p:attrName>ppt_y</p:attrName>
                                        </p:attrNameLst>
                                      </p:cBhvr>
                                      <p:rCtr x="2240" y="0"/>
                                    </p:animMotion>
                                  </p:childTnLst>
                                </p:cTn>
                              </p:par>
                              <p:par>
                                <p:cTn id="48" presetID="10" presetClass="entr" presetSubtype="0" fill="hold" grpId="0" nodeType="withEffect">
                                  <p:stCondLst>
                                    <p:cond delay="4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750"/>
                                        <p:tgtEl>
                                          <p:spTgt spid="15"/>
                                        </p:tgtEl>
                                      </p:cBhvr>
                                    </p:animEffect>
                                  </p:childTnLst>
                                </p:cTn>
                              </p:par>
                              <p:par>
                                <p:cTn id="51" presetID="35" presetClass="path" presetSubtype="0" decel="100000" fill="hold" grpId="1" nodeType="withEffect">
                                  <p:stCondLst>
                                    <p:cond delay="4250"/>
                                  </p:stCondLst>
                                  <p:childTnLst>
                                    <p:animMotion origin="layout" path="M -4.375E-6 -4.07407E-6 L 0.04493 -4.07407E-6 " pathEditMode="relative" rAng="0" ptsTypes="AA">
                                      <p:cBhvr>
                                        <p:cTn id="52" dur="1250" spd="-100000" fill="hold"/>
                                        <p:tgtEl>
                                          <p:spTgt spid="15"/>
                                        </p:tgtEl>
                                        <p:attrNameLst>
                                          <p:attrName>ppt_x</p:attrName>
                                          <p:attrName>ppt_y</p:attrName>
                                        </p:attrNameLst>
                                      </p:cBhvr>
                                      <p:rCtr x="2240" y="0"/>
                                    </p:animMotion>
                                  </p:childTnLst>
                                </p:cTn>
                              </p:par>
                              <p:par>
                                <p:cTn id="53" presetID="10" presetClass="entr" presetSubtype="0" fill="hold" grpId="0" nodeType="withEffect">
                                  <p:stCondLst>
                                    <p:cond delay="500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750"/>
                                        <p:tgtEl>
                                          <p:spTgt spid="16"/>
                                        </p:tgtEl>
                                      </p:cBhvr>
                                    </p:animEffect>
                                  </p:childTnLst>
                                </p:cTn>
                              </p:par>
                              <p:par>
                                <p:cTn id="56" presetID="35" presetClass="path" presetSubtype="0" decel="100000" fill="hold" grpId="1" nodeType="withEffect">
                                  <p:stCondLst>
                                    <p:cond delay="5000"/>
                                  </p:stCondLst>
                                  <p:childTnLst>
                                    <p:animMotion origin="layout" path="M 4.375E-6 7.40741E-7 L -0.04011 7.40741E-7 " pathEditMode="relative" rAng="0" ptsTypes="AA">
                                      <p:cBhvr>
                                        <p:cTn id="57" dur="1250" spd="-100000" fill="hold"/>
                                        <p:tgtEl>
                                          <p:spTgt spid="16"/>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创意黑金融地产开盘倒计时海报"/>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39665" y="478790"/>
            <a:ext cx="7252335" cy="7696835"/>
          </a:xfrm>
          <a:prstGeom prst="rect">
            <a:avLst/>
          </a:prstGeom>
        </p:spPr>
      </p:pic>
      <p:sp>
        <p:nvSpPr>
          <p:cNvPr id="6" name="矩形 5"/>
          <p:cNvSpPr/>
          <p:nvPr/>
        </p:nvSpPr>
        <p:spPr>
          <a:xfrm rot="19020000">
            <a:off x="6997327" y="1639520"/>
            <a:ext cx="4073922" cy="1056143"/>
          </a:xfrm>
          <a:prstGeom prst="rect">
            <a:avLst/>
          </a:prstGeom>
        </p:spPr>
        <p:txBody>
          <a:bodyPr wrap="none">
            <a:prstTxWarp prst="textCanDown">
              <a:avLst/>
            </a:prstTxWarp>
            <a:spAutoFit/>
          </a:bodyPr>
          <a:lstStyle/>
          <a:p>
            <a:r>
              <a:rPr lang="zh-CN" altLang="en-US" sz="2000">
                <a:gradFill>
                  <a:gsLst>
                    <a:gs pos="53000">
                      <a:srgbClr val="E2D0AB"/>
                    </a:gs>
                    <a:gs pos="1000">
                      <a:srgbClr val="5A3D23"/>
                    </a:gs>
                    <a:gs pos="100000">
                      <a:srgbClr val="674428"/>
                    </a:gs>
                  </a:gsLst>
                  <a:lin ang="0" scaled="1"/>
                </a:gradFill>
                <a:latin typeface="Engravers MT" panose="02090707080505020304" pitchFamily="18" charset="0"/>
              </a:rPr>
              <a:t>第一部分</a:t>
            </a:r>
          </a:p>
        </p:txBody>
      </p:sp>
      <p:sp>
        <p:nvSpPr>
          <p:cNvPr id="7" name="矩形 6"/>
          <p:cNvSpPr/>
          <p:nvPr/>
        </p:nvSpPr>
        <p:spPr>
          <a:xfrm>
            <a:off x="507294" y="392147"/>
            <a:ext cx="1774845" cy="1569660"/>
          </a:xfrm>
          <a:prstGeom prst="rect">
            <a:avLst/>
          </a:prstGeom>
        </p:spPr>
        <p:txBody>
          <a:bodyPr wrap="none">
            <a:spAutoFit/>
          </a:bodyPr>
          <a:lstStyle/>
          <a:p>
            <a:r>
              <a:rPr lang="en-US" altLang="zh-CN" sz="9600">
                <a:solidFill>
                  <a:srgbClr val="E6D7B3">
                    <a:alpha val="20000"/>
                  </a:srgbClr>
                </a:solidFill>
                <a:latin typeface="Engravers MT" panose="02090707080505020304" pitchFamily="18" charset="0"/>
              </a:rPr>
              <a:t>01</a:t>
            </a:r>
            <a:endParaRPr lang="zh-CN" altLang="en-US" sz="9600">
              <a:solidFill>
                <a:srgbClr val="E6D7B3">
                  <a:alpha val="20000"/>
                </a:srgbClr>
              </a:solidFill>
              <a:latin typeface="Engravers MT" panose="02090707080505020304" pitchFamily="18" charset="0"/>
            </a:endParaRPr>
          </a:p>
        </p:txBody>
      </p:sp>
      <p:sp>
        <p:nvSpPr>
          <p:cNvPr id="9" name="矩形 8"/>
          <p:cNvSpPr/>
          <p:nvPr/>
        </p:nvSpPr>
        <p:spPr>
          <a:xfrm>
            <a:off x="526535" y="1918590"/>
            <a:ext cx="3511209" cy="369332"/>
          </a:xfrm>
          <a:prstGeom prst="rect">
            <a:avLst/>
          </a:prstGeom>
        </p:spPr>
        <p:txBody>
          <a:bodyPr vert="horz" wrap="square">
            <a:spAutoFit/>
          </a:bodyPr>
          <a:lstStyle/>
          <a:p>
            <a:r>
              <a:rPr lang="en-US" altLang="zh-CN" sz="900">
                <a:solidFill>
                  <a:srgbClr val="E2D0AB">
                    <a:alpha val="50000"/>
                  </a:srgbClr>
                </a:solidFill>
                <a:latin typeface="+mj-lt"/>
              </a:rPr>
              <a:t>Please add your text content here, or copy your text, paste it here and select only the text.</a:t>
            </a:r>
            <a:endParaRPr lang="zh-CN" altLang="en-US" sz="900">
              <a:solidFill>
                <a:srgbClr val="E2D0AB">
                  <a:alpha val="50000"/>
                </a:srgbClr>
              </a:solidFill>
              <a:latin typeface="+mj-lt"/>
            </a:endParaRPr>
          </a:p>
        </p:txBody>
      </p:sp>
      <p:sp>
        <p:nvSpPr>
          <p:cNvPr id="10" name="文本框 9"/>
          <p:cNvSpPr txBox="1"/>
          <p:nvPr/>
        </p:nvSpPr>
        <p:spPr>
          <a:xfrm>
            <a:off x="46483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上</a:t>
            </a:r>
          </a:p>
        </p:txBody>
      </p:sp>
      <p:sp>
        <p:nvSpPr>
          <p:cNvPr id="11" name="矩形 10"/>
          <p:cNvSpPr/>
          <p:nvPr/>
        </p:nvSpPr>
        <p:spPr>
          <a:xfrm>
            <a:off x="94076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阶</a:t>
            </a:r>
          </a:p>
        </p:txBody>
      </p:sp>
      <p:sp>
        <p:nvSpPr>
          <p:cNvPr id="12" name="矩形 11"/>
          <p:cNvSpPr/>
          <p:nvPr/>
        </p:nvSpPr>
        <p:spPr>
          <a:xfrm>
            <a:off x="141669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段</a:t>
            </a:r>
          </a:p>
        </p:txBody>
      </p:sp>
      <p:sp>
        <p:nvSpPr>
          <p:cNvPr id="13" name="矩形 12"/>
          <p:cNvSpPr/>
          <p:nvPr/>
        </p:nvSpPr>
        <p:spPr>
          <a:xfrm>
            <a:off x="189262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工</a:t>
            </a:r>
          </a:p>
        </p:txBody>
      </p:sp>
      <p:sp>
        <p:nvSpPr>
          <p:cNvPr id="14" name="矩形 13"/>
          <p:cNvSpPr/>
          <p:nvPr/>
        </p:nvSpPr>
        <p:spPr>
          <a:xfrm>
            <a:off x="236855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作</a:t>
            </a:r>
          </a:p>
        </p:txBody>
      </p:sp>
      <p:sp>
        <p:nvSpPr>
          <p:cNvPr id="15" name="矩形 14"/>
          <p:cNvSpPr/>
          <p:nvPr/>
        </p:nvSpPr>
        <p:spPr>
          <a:xfrm>
            <a:off x="284448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概</a:t>
            </a:r>
          </a:p>
        </p:txBody>
      </p:sp>
      <p:sp>
        <p:nvSpPr>
          <p:cNvPr id="16" name="矩形 15"/>
          <p:cNvSpPr/>
          <p:nvPr/>
        </p:nvSpPr>
        <p:spPr>
          <a:xfrm>
            <a:off x="3320414"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述</a:t>
            </a:r>
          </a:p>
        </p:txBody>
      </p:sp>
      <p:sp>
        <p:nvSpPr>
          <p:cNvPr id="17" name="矩形 16"/>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7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par>
                                <p:cTn id="11" presetID="35" presetClass="path" presetSubtype="0" decel="100000" fill="hold" grpId="1" nodeType="withEffect">
                                  <p:stCondLst>
                                    <p:cond delay="1750"/>
                                  </p:stCondLst>
                                  <p:childTnLst>
                                    <p:animMotion origin="layout" path="M 4.375E-6 7.40741E-7 L -0.04011 7.40741E-7 " pathEditMode="relative" rAng="0" ptsTypes="AA">
                                      <p:cBhvr>
                                        <p:cTn id="12" dur="1250" spd="-100000" fill="hold"/>
                                        <p:tgtEl>
                                          <p:spTgt spid="7"/>
                                        </p:tgtEl>
                                        <p:attrNameLst>
                                          <p:attrName>ppt_x</p:attrName>
                                          <p:attrName>ppt_y</p:attrName>
                                        </p:attrNameLst>
                                      </p:cBhvr>
                                      <p:rCtr x="-2005" y="0"/>
                                    </p:animMotion>
                                  </p:childTnLst>
                                </p:cTn>
                              </p:par>
                              <p:par>
                                <p:cTn id="13" presetID="10" presetClass="entr" presetSubtype="0" fill="hold" grpId="0" nodeType="withEffect">
                                  <p:stCondLst>
                                    <p:cond delay="2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childTnLst>
                                </p:cTn>
                              </p:par>
                              <p:par>
                                <p:cTn id="16" presetID="35" presetClass="path" presetSubtype="0" decel="100000" fill="hold" grpId="1" nodeType="withEffect">
                                  <p:stCondLst>
                                    <p:cond delay="2500"/>
                                  </p:stCondLst>
                                  <p:childTnLst>
                                    <p:animMotion origin="layout" path="M -4.375E-6 -4.07407E-6 L 0.04493 -4.07407E-6 " pathEditMode="relative" rAng="0" ptsTypes="AA">
                                      <p:cBhvr>
                                        <p:cTn id="17" dur="1250" spd="-100000" fill="hold"/>
                                        <p:tgtEl>
                                          <p:spTgt spid="10"/>
                                        </p:tgtEl>
                                        <p:attrNameLst>
                                          <p:attrName>ppt_x</p:attrName>
                                          <p:attrName>ppt_y</p:attrName>
                                        </p:attrNameLst>
                                      </p:cBhvr>
                                      <p:rCtr x="2240" y="0"/>
                                    </p:animMotion>
                                  </p:childTnLst>
                                </p:cTn>
                              </p:par>
                              <p:par>
                                <p:cTn id="18" presetID="10" presetClass="entr" presetSubtype="0" fill="hold" grpId="0" nodeType="withEffect">
                                  <p:stCondLst>
                                    <p:cond delay="275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50"/>
                                        <p:tgtEl>
                                          <p:spTgt spid="11"/>
                                        </p:tgtEl>
                                      </p:cBhvr>
                                    </p:animEffect>
                                  </p:childTnLst>
                                </p:cTn>
                              </p:par>
                              <p:par>
                                <p:cTn id="21" presetID="35" presetClass="path" presetSubtype="0" decel="100000" fill="hold" grpId="1" nodeType="withEffect">
                                  <p:stCondLst>
                                    <p:cond delay="2750"/>
                                  </p:stCondLst>
                                  <p:childTnLst>
                                    <p:animMotion origin="layout" path="M -4.375E-6 -4.07407E-6 L 0.04493 -4.07407E-6 " pathEditMode="relative" rAng="0" ptsTypes="AA">
                                      <p:cBhvr>
                                        <p:cTn id="22" dur="1250" spd="-100000" fill="hold"/>
                                        <p:tgtEl>
                                          <p:spTgt spid="11"/>
                                        </p:tgtEl>
                                        <p:attrNameLst>
                                          <p:attrName>ppt_x</p:attrName>
                                          <p:attrName>ppt_y</p:attrName>
                                        </p:attrNameLst>
                                      </p:cBhvr>
                                      <p:rCtr x="2240" y="0"/>
                                    </p:animMotion>
                                  </p:childTnLst>
                                </p:cTn>
                              </p:par>
                              <p:par>
                                <p:cTn id="23" presetID="10" presetClass="entr" presetSubtype="0" fill="hold" grpId="0" nodeType="withEffect">
                                  <p:stCondLst>
                                    <p:cond delay="3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750"/>
                                        <p:tgtEl>
                                          <p:spTgt spid="12"/>
                                        </p:tgtEl>
                                      </p:cBhvr>
                                    </p:animEffect>
                                  </p:childTnLst>
                                </p:cTn>
                              </p:par>
                              <p:par>
                                <p:cTn id="26" presetID="35" presetClass="path" presetSubtype="0" decel="100000" fill="hold" grpId="1" nodeType="withEffect">
                                  <p:stCondLst>
                                    <p:cond delay="3000"/>
                                  </p:stCondLst>
                                  <p:childTnLst>
                                    <p:animMotion origin="layout" path="M -4.375E-6 -4.07407E-6 L 0.04493 -4.07407E-6 " pathEditMode="relative" rAng="0" ptsTypes="AA">
                                      <p:cBhvr>
                                        <p:cTn id="27" dur="1250" spd="-100000" fill="hold"/>
                                        <p:tgtEl>
                                          <p:spTgt spid="12"/>
                                        </p:tgtEl>
                                        <p:attrNameLst>
                                          <p:attrName>ppt_x</p:attrName>
                                          <p:attrName>ppt_y</p:attrName>
                                        </p:attrNameLst>
                                      </p:cBhvr>
                                      <p:rCtr x="2240" y="0"/>
                                    </p:animMotion>
                                  </p:childTnLst>
                                </p:cTn>
                              </p:par>
                              <p:par>
                                <p:cTn id="28" presetID="10" presetClass="entr" presetSubtype="0" fill="hold" grpId="0" nodeType="withEffect">
                                  <p:stCondLst>
                                    <p:cond delay="3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childTnLst>
                                </p:cTn>
                              </p:par>
                              <p:par>
                                <p:cTn id="31" presetID="35" presetClass="path" presetSubtype="0" decel="100000" fill="hold" grpId="1" nodeType="withEffect">
                                  <p:stCondLst>
                                    <p:cond delay="3250"/>
                                  </p:stCondLst>
                                  <p:childTnLst>
                                    <p:animMotion origin="layout" path="M -4.375E-6 -4.07407E-6 L 0.04493 -4.07407E-6 " pathEditMode="relative" rAng="0" ptsTypes="AA">
                                      <p:cBhvr>
                                        <p:cTn id="32" dur="1250" spd="-100000" fill="hold"/>
                                        <p:tgtEl>
                                          <p:spTgt spid="13"/>
                                        </p:tgtEl>
                                        <p:attrNameLst>
                                          <p:attrName>ppt_x</p:attrName>
                                          <p:attrName>ppt_y</p:attrName>
                                        </p:attrNameLst>
                                      </p:cBhvr>
                                      <p:rCtr x="2240" y="0"/>
                                    </p:animMotion>
                                  </p:childTnLst>
                                </p:cTn>
                              </p:par>
                              <p:par>
                                <p:cTn id="33" presetID="10" presetClass="entr" presetSubtype="0" fill="hold" grpId="0" nodeType="withEffect">
                                  <p:stCondLst>
                                    <p:cond delay="35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50"/>
                                        <p:tgtEl>
                                          <p:spTgt spid="14"/>
                                        </p:tgtEl>
                                      </p:cBhvr>
                                    </p:animEffect>
                                  </p:childTnLst>
                                </p:cTn>
                              </p:par>
                              <p:par>
                                <p:cTn id="36" presetID="35" presetClass="path" presetSubtype="0" decel="100000" fill="hold" grpId="1" nodeType="withEffect">
                                  <p:stCondLst>
                                    <p:cond delay="3500"/>
                                  </p:stCondLst>
                                  <p:childTnLst>
                                    <p:animMotion origin="layout" path="M -4.375E-6 -4.07407E-6 L 0.04493 -4.07407E-6 " pathEditMode="relative" rAng="0" ptsTypes="AA">
                                      <p:cBhvr>
                                        <p:cTn id="37" dur="1250" spd="-100000" fill="hold"/>
                                        <p:tgtEl>
                                          <p:spTgt spid="14"/>
                                        </p:tgtEl>
                                        <p:attrNameLst>
                                          <p:attrName>ppt_x</p:attrName>
                                          <p:attrName>ppt_y</p:attrName>
                                        </p:attrNameLst>
                                      </p:cBhvr>
                                      <p:rCtr x="2240" y="0"/>
                                    </p:animMotion>
                                  </p:childTnLst>
                                </p:cTn>
                              </p:par>
                              <p:par>
                                <p:cTn id="38" presetID="10" presetClass="entr" presetSubtype="0" fill="hold" grpId="0" nodeType="withEffect">
                                  <p:stCondLst>
                                    <p:cond delay="375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35" presetClass="path" presetSubtype="0" decel="100000" fill="hold" grpId="1" nodeType="withEffect">
                                  <p:stCondLst>
                                    <p:cond delay="3750"/>
                                  </p:stCondLst>
                                  <p:childTnLst>
                                    <p:animMotion origin="layout" path="M -4.375E-6 -4.07407E-6 L 0.04493 -4.07407E-6 " pathEditMode="relative" rAng="0" ptsTypes="AA">
                                      <p:cBhvr>
                                        <p:cTn id="42" dur="1250" spd="-100000" fill="hold"/>
                                        <p:tgtEl>
                                          <p:spTgt spid="15"/>
                                        </p:tgtEl>
                                        <p:attrNameLst>
                                          <p:attrName>ppt_x</p:attrName>
                                          <p:attrName>ppt_y</p:attrName>
                                        </p:attrNameLst>
                                      </p:cBhvr>
                                      <p:rCtr x="2240" y="0"/>
                                    </p:animMotion>
                                  </p:childTnLst>
                                </p:cTn>
                              </p:par>
                              <p:par>
                                <p:cTn id="43" presetID="10" presetClass="entr" presetSubtype="0" fill="hold" grpId="0" nodeType="withEffect">
                                  <p:stCondLst>
                                    <p:cond delay="35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750"/>
                                        <p:tgtEl>
                                          <p:spTgt spid="16"/>
                                        </p:tgtEl>
                                      </p:cBhvr>
                                    </p:animEffect>
                                  </p:childTnLst>
                                </p:cTn>
                              </p:par>
                              <p:par>
                                <p:cTn id="46" presetID="35" presetClass="path" presetSubtype="0" decel="100000" fill="hold" grpId="1" nodeType="withEffect">
                                  <p:stCondLst>
                                    <p:cond delay="3500"/>
                                  </p:stCondLst>
                                  <p:childTnLst>
                                    <p:animMotion origin="layout" path="M -4.375E-6 -4.07407E-6 L 0.04493 -4.07407E-6 " pathEditMode="relative" rAng="0" ptsTypes="AA">
                                      <p:cBhvr>
                                        <p:cTn id="47" dur="1250" spd="-100000" fill="hold"/>
                                        <p:tgtEl>
                                          <p:spTgt spid="16"/>
                                        </p:tgtEl>
                                        <p:attrNameLst>
                                          <p:attrName>ppt_x</p:attrName>
                                          <p:attrName>ppt_y</p:attrName>
                                        </p:attrNameLst>
                                      </p:cBhvr>
                                      <p:rCtr x="2240" y="0"/>
                                    </p:animMotion>
                                  </p:childTnLst>
                                </p:cTn>
                              </p:par>
                              <p:par>
                                <p:cTn id="48" presetID="10" presetClass="entr" presetSubtype="0" fill="hold" grpId="0" nodeType="withEffect">
                                  <p:stCondLst>
                                    <p:cond delay="40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childTnLst>
                                </p:cTn>
                              </p:par>
                              <p:par>
                                <p:cTn id="51" presetID="64" presetClass="path" presetSubtype="0" decel="100000" fill="hold" grpId="1" nodeType="withEffect">
                                  <p:stCondLst>
                                    <p:cond delay="4000"/>
                                  </p:stCondLst>
                                  <p:childTnLst>
                                    <p:animMotion origin="layout" path="M -3.54167E-6 -1.11111E-6 L -3.54167E-6 -0.08657 " pathEditMode="relative" rAng="0" ptsTypes="AA">
                                      <p:cBhvr>
                                        <p:cTn id="52" dur="1000" spd="-100000" fill="hold"/>
                                        <p:tgtEl>
                                          <p:spTgt spid="9"/>
                                        </p:tgtEl>
                                        <p:attrNameLst>
                                          <p:attrName>ppt_x</p:attrName>
                                          <p:attrName>ppt_y</p:attrName>
                                        </p:attrNameLst>
                                      </p:cBhvr>
                                      <p:rCtr x="0" y="-4329"/>
                                    </p:animMotion>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上阶段工作概述 </a:t>
            </a:r>
          </a:p>
        </p:txBody>
      </p:sp>
      <p:sp>
        <p:nvSpPr>
          <p:cNvPr id="5" name="矩形 4"/>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6" name="直接连接符 5"/>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794512" y="2186608"/>
            <a:ext cx="4442791" cy="3458817"/>
          </a:xfrm>
          <a:prstGeom prst="rect">
            <a:avLst/>
          </a:prstGeom>
          <a:blipFill>
            <a:blip r:embed="rId5" cstate="email">
              <a:extLst>
                <a:ext uri="{28A0092B-C50C-407E-A947-70E740481C1C}">
                  <a14:useLocalDpi xmlns:a14="http://schemas.microsoft.com/office/drawing/2010/main"/>
                </a:ext>
              </a:extLst>
            </a:blip>
            <a:srcRect/>
            <a:stretch>
              <a:fillRect l="-3770" r="-3770"/>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79713" y="2186608"/>
            <a:ext cx="3916016" cy="1659835"/>
          </a:xfrm>
          <a:prstGeom prst="rect">
            <a:avLst/>
          </a:prstGeom>
          <a:blipFill>
            <a:blip r:embed="rId6" cstate="email">
              <a:extLst>
                <a:ext uri="{28A0092B-C50C-407E-A947-70E740481C1C}">
                  <a14:useLocalDpi xmlns:a14="http://schemas.microsoft.com/office/drawing/2010/main"/>
                </a:ext>
              </a:extLst>
            </a:blip>
            <a:srcRect/>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95"/>
          <p:cNvSpPr txBox="1"/>
          <p:nvPr/>
        </p:nvSpPr>
        <p:spPr>
          <a:xfrm>
            <a:off x="1679713" y="4156379"/>
            <a:ext cx="2967479" cy="892552"/>
          </a:xfrm>
          <a:prstGeom prst="rect">
            <a:avLst/>
          </a:prstGeom>
          <a:noFill/>
        </p:spPr>
        <p:txBody>
          <a:bodyPr wrap="none" rtlCol="0">
            <a:spAutoFit/>
          </a:bodyPr>
          <a:lstStyle/>
          <a:p>
            <a:r>
              <a:rPr lang="zh-CN" altLang="en-US" sz="2400" spc="300">
                <a:solidFill>
                  <a:srgbClr val="B77F49"/>
                </a:solidFill>
                <a:latin typeface="微软雅黑" panose="020B0503020204020204" charset="-122"/>
                <a:ea typeface="微软雅黑" panose="020B0503020204020204" charset="-122"/>
                <a:cs typeface="Segoe UI Light" panose="020B0502040204020203" pitchFamily="34" charset="0"/>
              </a:rPr>
              <a:t>创意图示</a:t>
            </a:r>
            <a:endParaRPr lang="en-US" altLang="zh-CN" sz="2400" spc="300">
              <a:solidFill>
                <a:srgbClr val="B77F49"/>
              </a:solidFill>
              <a:latin typeface="微软雅黑" panose="020B0503020204020204" charset="-122"/>
              <a:ea typeface="微软雅黑" panose="020B0503020204020204" charset="-122"/>
              <a:cs typeface="Segoe UI Light" panose="020B0502040204020203" pitchFamily="34" charset="0"/>
            </a:endParaRPr>
          </a:p>
          <a:p>
            <a:r>
              <a:rPr lang="zh-CN" altLang="en-US" sz="2800" b="1" spc="300">
                <a:solidFill>
                  <a:schemeClr val="bg2"/>
                </a:solidFill>
                <a:latin typeface="微软雅黑" panose="020B0503020204020204" charset="-122"/>
                <a:ea typeface="微软雅黑" panose="020B0503020204020204" charset="-122"/>
                <a:cs typeface="Segoe UI Light" panose="020B0502040204020203" pitchFamily="34" charset="0"/>
              </a:rPr>
              <a:t>为您的演示助力</a:t>
            </a:r>
            <a:endParaRPr lang="id-ID" sz="2800" b="1" spc="300" dirty="0">
              <a:solidFill>
                <a:schemeClr val="bg2"/>
              </a:solidFill>
              <a:latin typeface="微软雅黑" panose="020B0503020204020204" charset="-122"/>
              <a:ea typeface="微软雅黑" panose="020B0503020204020204" charset="-122"/>
              <a:cs typeface="Segoe UI Light" panose="020B0502040204020203" pitchFamily="34" charset="0"/>
            </a:endParaRPr>
          </a:p>
        </p:txBody>
      </p:sp>
      <p:sp>
        <p:nvSpPr>
          <p:cNvPr id="14" name="PA_Rectangle: Rounded Corners 39"/>
          <p:cNvSpPr/>
          <p:nvPr>
            <p:custDataLst>
              <p:tags r:id="rId1"/>
            </p:custDataLst>
          </p:nvPr>
        </p:nvSpPr>
        <p:spPr>
          <a:xfrm>
            <a:off x="1762790" y="5080665"/>
            <a:ext cx="360000" cy="67142"/>
          </a:xfrm>
          <a:prstGeom prst="roundRect">
            <a:avLst>
              <a:gd name="adj" fmla="val 50000"/>
            </a:avLst>
          </a:prstGeom>
          <a:solidFill>
            <a:srgbClr val="8696A6"/>
          </a:solidFill>
          <a:ln w="12700" cap="flat" cmpd="sng" algn="ctr">
            <a:noFill/>
            <a:prstDash val="solid"/>
            <a:miter lim="800000"/>
          </a:ln>
          <a:effectLst/>
        </p:spPr>
        <p:txBody>
          <a:bodyPr rtlCol="0" anchor="ctr"/>
          <a:lstStyle/>
          <a:p>
            <a:pPr algn="ctr">
              <a:defRPr/>
            </a:pPr>
            <a:endParaRPr lang="id-ID" kern="0">
              <a:solidFill>
                <a:prstClr val="white"/>
              </a:solidFill>
              <a:ea typeface="微软雅黑" panose="020B0503020204020204" charset="-122"/>
            </a:endParaRPr>
          </a:p>
        </p:txBody>
      </p:sp>
      <p:sp>
        <p:nvSpPr>
          <p:cNvPr id="17" name="矩形 16"/>
          <p:cNvSpPr/>
          <p:nvPr/>
        </p:nvSpPr>
        <p:spPr>
          <a:xfrm>
            <a:off x="1679713" y="5276093"/>
            <a:ext cx="3975209" cy="369332"/>
          </a:xfrm>
          <a:prstGeom prst="rect">
            <a:avLst/>
          </a:prstGeom>
        </p:spPr>
        <p:txBody>
          <a:bodyPr wrap="square">
            <a:spAutoFit/>
          </a:bodyPr>
          <a:lstStyle/>
          <a:p>
            <a:r>
              <a:rPr lang="zh-CN" altLang="en-US" sz="900">
                <a:solidFill>
                  <a:schemeClr val="tx1">
                    <a:lumMod val="50000"/>
                    <a:lumOff val="50000"/>
                  </a:schemeClr>
                </a:solidFill>
              </a:rPr>
              <a:t>Ut wisi enim ad minim veniam, quis nostrud exerci tation ullamcorper nibh euismod tincidunt ut laoreet dolore magna</a:t>
            </a:r>
          </a:p>
        </p:txBody>
      </p:sp>
      <p:sp>
        <p:nvSpPr>
          <p:cNvPr id="11" name="矩形 10"/>
          <p:cNvSpPr/>
          <p:nvPr>
            <p:custDataLst>
              <p:tags r:id="rId2"/>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4"/>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par>
                                <p:cTn id="27" presetID="35" presetClass="path" presetSubtype="0" decel="100000" fill="hold" grpId="1" nodeType="withEffect">
                                  <p:stCondLst>
                                    <p:cond delay="0"/>
                                  </p:stCondLst>
                                  <p:childTnLst>
                                    <p:animMotion origin="layout" path="M 4.375E-6 7.40741E-7 L -0.04011 7.40741E-7 " pathEditMode="relative" rAng="0" ptsTypes="AA">
                                      <p:cBhvr>
                                        <p:cTn id="28" dur="1250" spd="-100000" fill="hold"/>
                                        <p:tgtEl>
                                          <p:spTgt spid="8"/>
                                        </p:tgtEl>
                                        <p:attrNameLst>
                                          <p:attrName>ppt_x</p:attrName>
                                          <p:attrName>ppt_y</p:attrName>
                                        </p:attrNameLst>
                                      </p:cBhvr>
                                      <p:rCtr x="-2005" y="0"/>
                                    </p:animMotion>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childTnLst>
                                </p:cTn>
                              </p:par>
                              <p:par>
                                <p:cTn id="32" presetID="64" presetClass="path" presetSubtype="0" decel="100000" fill="hold" grpId="1" nodeType="withEffect">
                                  <p:stCondLst>
                                    <p:cond delay="0"/>
                                  </p:stCondLst>
                                  <p:childTnLst>
                                    <p:animMotion origin="layout" path="M -3.54167E-6 -1.11111E-6 L -3.54167E-6 -0.08657 " pathEditMode="relative" rAng="0" ptsTypes="AA">
                                      <p:cBhvr>
                                        <p:cTn id="33" dur="1000" spd="-100000" fill="hold"/>
                                        <p:tgtEl>
                                          <p:spTgt spid="7"/>
                                        </p:tgtEl>
                                        <p:attrNameLst>
                                          <p:attrName>ppt_x</p:attrName>
                                          <p:attrName>ppt_y</p:attrName>
                                        </p:attrNameLst>
                                      </p:cBhvr>
                                      <p:rCtr x="0" y="-4329"/>
                                    </p:animMotion>
                                  </p:childTnLst>
                                </p:cTn>
                              </p:par>
                              <p:par>
                                <p:cTn id="34" presetID="10"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750"/>
                                        <p:tgtEl>
                                          <p:spTgt spid="12"/>
                                        </p:tgtEl>
                                      </p:cBhvr>
                                    </p:animEffect>
                                  </p:childTnLst>
                                </p:cTn>
                              </p:par>
                              <p:par>
                                <p:cTn id="37" presetID="35" presetClass="path" presetSubtype="0" decel="100000" fill="hold" grpId="1" nodeType="withEffect">
                                  <p:stCondLst>
                                    <p:cond delay="1000"/>
                                  </p:stCondLst>
                                  <p:childTnLst>
                                    <p:animMotion origin="layout" path="M -1.875E-6 -3.7037E-7 L 0.06003 -3.7037E-7 " pathEditMode="relative" rAng="0" ptsTypes="AA">
                                      <p:cBhvr>
                                        <p:cTn id="38" dur="1250" spd="-100000" fill="hold"/>
                                        <p:tgtEl>
                                          <p:spTgt spid="12"/>
                                        </p:tgtEl>
                                        <p:attrNameLst>
                                          <p:attrName>ppt_x</p:attrName>
                                          <p:attrName>ppt_y</p:attrName>
                                        </p:attrNameLst>
                                      </p:cBhvr>
                                      <p:rCtr x="2995" y="0"/>
                                    </p:animMotion>
                                  </p:childTnLst>
                                </p:cTn>
                              </p:par>
                              <p:par>
                                <p:cTn id="39" presetID="10" presetClass="entr" presetSubtype="0" fill="hold" grpId="0" nodeType="withEffect">
                                  <p:stCondLst>
                                    <p:cond delay="125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750"/>
                                        <p:tgtEl>
                                          <p:spTgt spid="14"/>
                                        </p:tgtEl>
                                      </p:cBhvr>
                                    </p:animEffect>
                                  </p:childTnLst>
                                </p:cTn>
                              </p:par>
                              <p:par>
                                <p:cTn id="42" presetID="35" presetClass="path" presetSubtype="0" decel="100000" fill="hold" grpId="1" nodeType="withEffect">
                                  <p:stCondLst>
                                    <p:cond delay="1250"/>
                                  </p:stCondLst>
                                  <p:childTnLst>
                                    <p:animMotion origin="layout" path="M -1.875E-6 -3.7037E-7 L 0.06003 -3.7037E-7 " pathEditMode="relative" rAng="0" ptsTypes="AA">
                                      <p:cBhvr>
                                        <p:cTn id="43" dur="1250" spd="-100000" fill="hold"/>
                                        <p:tgtEl>
                                          <p:spTgt spid="14"/>
                                        </p:tgtEl>
                                        <p:attrNameLst>
                                          <p:attrName>ppt_x</p:attrName>
                                          <p:attrName>ppt_y</p:attrName>
                                        </p:attrNameLst>
                                      </p:cBhvr>
                                      <p:rCtr x="2995" y="0"/>
                                    </p:animMotion>
                                  </p:childTnLst>
                                </p:cTn>
                              </p:par>
                              <p:par>
                                <p:cTn id="44" presetID="10" presetClass="entr" presetSubtype="0" fill="hold" grpId="0" nodeType="withEffect">
                                  <p:stCondLst>
                                    <p:cond delay="15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750"/>
                                        <p:tgtEl>
                                          <p:spTgt spid="17"/>
                                        </p:tgtEl>
                                      </p:cBhvr>
                                    </p:animEffect>
                                  </p:childTnLst>
                                </p:cTn>
                              </p:par>
                              <p:par>
                                <p:cTn id="47" presetID="35" presetClass="path" presetSubtype="0" decel="100000" fill="hold" grpId="1" nodeType="withEffect">
                                  <p:stCondLst>
                                    <p:cond delay="1500"/>
                                  </p:stCondLst>
                                  <p:childTnLst>
                                    <p:animMotion origin="layout" path="M 4.375E-6 7.40741E-7 L -0.04011 7.40741E-7 " pathEditMode="relative" rAng="0" ptsTypes="AA">
                                      <p:cBhvr>
                                        <p:cTn id="48" dur="1250" spd="-100000" fill="hold"/>
                                        <p:tgtEl>
                                          <p:spTgt spid="17"/>
                                        </p:tgtEl>
                                        <p:attrNameLst>
                                          <p:attrName>ppt_x</p:attrName>
                                          <p:attrName>ppt_y</p:attrName>
                                        </p:attrNameLst>
                                      </p:cBhvr>
                                      <p:rCtr x="-2005" y="0"/>
                                    </p:animMotion>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7" grpId="0" animBg="1"/>
      <p:bldP spid="7" grpId="1" animBg="1"/>
      <p:bldP spid="8" grpId="0" animBg="1"/>
      <p:bldP spid="8" grpId="1" animBg="1"/>
      <p:bldP spid="12" grpId="0"/>
      <p:bldP spid="12" grpId="1"/>
      <p:bldP spid="14" grpId="0" animBg="1"/>
      <p:bldP spid="14" grpId="1" animBg="1"/>
      <p:bldP spid="17" grpId="0"/>
      <p:bldP spid="17" grpId="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344794" y="1990003"/>
            <a:ext cx="4751206" cy="2840182"/>
          </a:xfrm>
          <a:prstGeom prst="rect">
            <a:avLst/>
          </a:prstGeom>
          <a:solidFill>
            <a:schemeClr val="tx2">
              <a:alpha val="21000"/>
            </a:schemeClr>
          </a:solidFill>
          <a:ln>
            <a:gradFill flip="none" rotWithShape="1">
              <a:gsLst>
                <a:gs pos="0">
                  <a:schemeClr val="bg1"/>
                </a:gs>
                <a:gs pos="13000">
                  <a:srgbClr val="D5C39F">
                    <a:alpha val="0"/>
                  </a:srgbClr>
                </a:gs>
                <a:gs pos="100000">
                  <a:srgbClr val="D5C39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095999" y="1990001"/>
            <a:ext cx="4751206" cy="2840183"/>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3711388" y="1990000"/>
            <a:ext cx="0" cy="2840184"/>
          </a:xfrm>
          <a:prstGeom prst="line">
            <a:avLst/>
          </a:prstGeom>
          <a:ln w="0">
            <a:gradFill>
              <a:gsLst>
                <a:gs pos="1676">
                  <a:srgbClr val="1F235E"/>
                </a:gs>
                <a:gs pos="29000">
                  <a:srgbClr val="A7794B"/>
                </a:gs>
                <a:gs pos="77000">
                  <a:srgbClr val="B77F49"/>
                </a:gs>
                <a:gs pos="97765">
                  <a:srgbClr val="1F235E"/>
                </a:gs>
                <a:gs pos="55000">
                  <a:srgbClr val="DCCEAC"/>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TextBox 95"/>
          <p:cNvSpPr txBox="1"/>
          <p:nvPr/>
        </p:nvSpPr>
        <p:spPr>
          <a:xfrm>
            <a:off x="1525664" y="2437455"/>
            <a:ext cx="877163" cy="461665"/>
          </a:xfrm>
          <a:prstGeom prst="rect">
            <a:avLst/>
          </a:prstGeom>
          <a:noFill/>
        </p:spPr>
        <p:txBody>
          <a:bodyPr wrap="none" rtlCol="0">
            <a:spAutoFit/>
          </a:bodyPr>
          <a:lstStyle/>
          <a:p>
            <a:r>
              <a:rPr lang="zh-CN" altLang="en-US" sz="2400" spc="300">
                <a:solidFill>
                  <a:srgbClr val="B77F49"/>
                </a:solidFill>
                <a:latin typeface="微软雅黑" panose="020B0503020204020204" charset="-122"/>
                <a:ea typeface="微软雅黑" panose="020B0503020204020204" charset="-122"/>
                <a:cs typeface="Segoe UI Light" panose="020B0502040204020203" pitchFamily="34" charset="0"/>
              </a:rPr>
              <a:t>创意</a:t>
            </a:r>
            <a:endParaRPr lang="id-ID" sz="3600" b="1" spc="300" dirty="0">
              <a:solidFill>
                <a:srgbClr val="B77F49"/>
              </a:solidFill>
              <a:latin typeface="微软雅黑" panose="020B0503020204020204" charset="-122"/>
              <a:ea typeface="微软雅黑" panose="020B0503020204020204" charset="-122"/>
              <a:cs typeface="Segoe UI Light" panose="020B0502040204020203" pitchFamily="34" charset="0"/>
            </a:endParaRPr>
          </a:p>
        </p:txBody>
      </p:sp>
      <p:sp>
        <p:nvSpPr>
          <p:cNvPr id="21" name="矩形 20"/>
          <p:cNvSpPr/>
          <p:nvPr/>
        </p:nvSpPr>
        <p:spPr>
          <a:xfrm>
            <a:off x="2212645" y="2605236"/>
            <a:ext cx="776175" cy="261610"/>
          </a:xfrm>
          <a:prstGeom prst="rect">
            <a:avLst/>
          </a:prstGeom>
        </p:spPr>
        <p:txBody>
          <a:bodyPr wrap="none">
            <a:spAutoFit/>
          </a:bodyPr>
          <a:lstStyle/>
          <a:p>
            <a:r>
              <a:rPr lang="en-US" altLang="zh-CN" sz="1050">
                <a:solidFill>
                  <a:schemeClr val="bg2"/>
                </a:solidFill>
                <a:latin typeface="Century Gothic" panose="020B0502020202020204" pitchFamily="34" charset="0"/>
                <a:ea typeface="微软雅黑" panose="020B0503020204020204" charset="-122"/>
              </a:rPr>
              <a:t>Creative</a:t>
            </a:r>
            <a:endParaRPr lang="zh-CN" altLang="en-US" sz="1050">
              <a:solidFill>
                <a:schemeClr val="bg2"/>
              </a:solidFill>
              <a:latin typeface="Century Gothic" panose="020B0502020202020204" pitchFamily="34" charset="0"/>
              <a:ea typeface="微软雅黑" panose="020B0503020204020204" charset="-122"/>
            </a:endParaRPr>
          </a:p>
        </p:txBody>
      </p:sp>
      <p:sp>
        <p:nvSpPr>
          <p:cNvPr id="22" name="TextBox 95"/>
          <p:cNvSpPr txBox="1"/>
          <p:nvPr/>
        </p:nvSpPr>
        <p:spPr>
          <a:xfrm>
            <a:off x="3892258" y="2437455"/>
            <a:ext cx="877163" cy="461665"/>
          </a:xfrm>
          <a:prstGeom prst="rect">
            <a:avLst/>
          </a:prstGeom>
          <a:noFill/>
        </p:spPr>
        <p:txBody>
          <a:bodyPr wrap="none" rtlCol="0">
            <a:spAutoFit/>
          </a:bodyPr>
          <a:lstStyle/>
          <a:p>
            <a:r>
              <a:rPr lang="zh-CN" altLang="en-US" sz="2400" spc="300">
                <a:solidFill>
                  <a:srgbClr val="B77F49"/>
                </a:solidFill>
                <a:latin typeface="微软雅黑" panose="020B0503020204020204" charset="-122"/>
                <a:ea typeface="微软雅黑" panose="020B0503020204020204" charset="-122"/>
                <a:cs typeface="Segoe UI Light" panose="020B0502040204020203" pitchFamily="34" charset="0"/>
              </a:rPr>
              <a:t>图示</a:t>
            </a:r>
            <a:endParaRPr lang="id-ID" sz="3600" b="1" spc="300" dirty="0">
              <a:solidFill>
                <a:srgbClr val="B77F49"/>
              </a:solidFill>
              <a:latin typeface="微软雅黑" panose="020B0503020204020204" charset="-122"/>
              <a:ea typeface="微软雅黑" panose="020B0503020204020204" charset="-122"/>
              <a:cs typeface="Segoe UI Light" panose="020B0502040204020203" pitchFamily="34" charset="0"/>
            </a:endParaRPr>
          </a:p>
        </p:txBody>
      </p:sp>
      <p:sp>
        <p:nvSpPr>
          <p:cNvPr id="23" name="矩形 22"/>
          <p:cNvSpPr/>
          <p:nvPr/>
        </p:nvSpPr>
        <p:spPr>
          <a:xfrm>
            <a:off x="4579239" y="2605236"/>
            <a:ext cx="471604" cy="253916"/>
          </a:xfrm>
          <a:prstGeom prst="rect">
            <a:avLst/>
          </a:prstGeom>
        </p:spPr>
        <p:txBody>
          <a:bodyPr wrap="none">
            <a:spAutoFit/>
          </a:bodyPr>
          <a:lstStyle/>
          <a:p>
            <a:r>
              <a:rPr lang="en-US" altLang="zh-CN" sz="1050">
                <a:solidFill>
                  <a:schemeClr val="bg2"/>
                </a:solidFill>
                <a:latin typeface="Century Gothic" panose="020B0502020202020204" pitchFamily="34" charset="0"/>
                <a:ea typeface="微软雅黑" panose="020B0503020204020204" charset="-122"/>
              </a:rPr>
              <a:t>Icon</a:t>
            </a:r>
            <a:endParaRPr lang="zh-CN" altLang="en-US" sz="1050">
              <a:solidFill>
                <a:schemeClr val="bg2"/>
              </a:solidFill>
              <a:latin typeface="Century Gothic" panose="020B0502020202020204" pitchFamily="34" charset="0"/>
              <a:ea typeface="微软雅黑" panose="020B0503020204020204" charset="-122"/>
            </a:endParaRPr>
          </a:p>
        </p:txBody>
      </p:sp>
      <p:sp>
        <p:nvSpPr>
          <p:cNvPr id="24" name="矩形 23"/>
          <p:cNvSpPr/>
          <p:nvPr/>
        </p:nvSpPr>
        <p:spPr>
          <a:xfrm>
            <a:off x="1562571" y="3175311"/>
            <a:ext cx="1922033" cy="1200329"/>
          </a:xfrm>
          <a:prstGeom prst="rect">
            <a:avLst/>
          </a:prstGeom>
        </p:spPr>
        <p:txBody>
          <a:bodyPr wrap="square">
            <a:spAutoFit/>
          </a:bodyPr>
          <a:lstStyle/>
          <a:p>
            <a:pPr marL="171450" indent="-171450">
              <a:lnSpc>
                <a:spcPct val="200000"/>
              </a:lnSpc>
              <a:buFont typeface="Wingdings" panose="05000000000000000000" pitchFamily="2" charset="2"/>
              <a:buChar char="l"/>
            </a:pPr>
            <a:r>
              <a:rPr lang="zh-CN" altLang="en-US" sz="1200">
                <a:solidFill>
                  <a:schemeClr val="bg1"/>
                </a:solidFill>
                <a:latin typeface="微软雅黑 Light" panose="020B0502040204020203" pitchFamily="34" charset="-122"/>
                <a:ea typeface="微软雅黑 Light" panose="020B0502040204020203" pitchFamily="34" charset="-122"/>
              </a:rPr>
              <a:t>请在这里添加您的文</a:t>
            </a:r>
            <a:endParaRPr lang="en-US" altLang="zh-CN" sz="1200">
              <a:solidFill>
                <a:schemeClr val="bg1"/>
              </a:solidFill>
              <a:latin typeface="微软雅黑 Light" panose="020B0502040204020203" pitchFamily="34" charset="-122"/>
              <a:ea typeface="微软雅黑 Light" panose="020B0502040204020203" pitchFamily="34" charset="-122"/>
            </a:endParaRPr>
          </a:p>
          <a:p>
            <a:pPr marL="171450" indent="-171450">
              <a:lnSpc>
                <a:spcPct val="200000"/>
              </a:lnSpc>
              <a:buFont typeface="Wingdings" panose="05000000000000000000" pitchFamily="2" charset="2"/>
              <a:buChar char="l"/>
            </a:pPr>
            <a:r>
              <a:rPr lang="zh-CN" altLang="en-US" sz="1200">
                <a:solidFill>
                  <a:srgbClr val="9CA8B8"/>
                </a:solidFill>
                <a:latin typeface="微软雅黑 Light" panose="020B0502040204020203" pitchFamily="34" charset="-122"/>
                <a:ea typeface="微软雅黑 Light" panose="020B0502040204020203" pitchFamily="34" charset="-122"/>
              </a:rPr>
              <a:t>或者复制您的文本在这</a:t>
            </a:r>
            <a:endParaRPr lang="en-US" altLang="zh-CN" sz="1200">
              <a:solidFill>
                <a:srgbClr val="9CA8B8"/>
              </a:solidFill>
              <a:latin typeface="微软雅黑 Light" panose="020B0502040204020203" pitchFamily="34" charset="-122"/>
              <a:ea typeface="微软雅黑 Light" panose="020B0502040204020203" pitchFamily="34" charset="-122"/>
            </a:endParaRPr>
          </a:p>
          <a:p>
            <a:pPr marL="171450" indent="-171450">
              <a:lnSpc>
                <a:spcPct val="200000"/>
              </a:lnSpc>
              <a:buFont typeface="Wingdings" panose="05000000000000000000" pitchFamily="2" charset="2"/>
              <a:buChar char="l"/>
            </a:pPr>
            <a:r>
              <a:rPr lang="zh-CN" altLang="en-US" sz="1200">
                <a:solidFill>
                  <a:srgbClr val="9CA8B8"/>
                </a:solidFill>
                <a:latin typeface="微软雅黑 Light" panose="020B0502040204020203" pitchFamily="34" charset="-122"/>
                <a:ea typeface="微软雅黑 Light" panose="020B0502040204020203" pitchFamily="34" charset="-122"/>
              </a:rPr>
              <a:t>选择仅保留文本即可</a:t>
            </a:r>
            <a:endParaRPr lang="zh-CN" altLang="en-US" sz="1200">
              <a:solidFill>
                <a:schemeClr val="bg1"/>
              </a:solidFill>
              <a:latin typeface="微软雅黑 Light" panose="020B0502040204020203" pitchFamily="34" charset="-122"/>
              <a:ea typeface="微软雅黑 Light" panose="020B0502040204020203" pitchFamily="34" charset="-122"/>
            </a:endParaRPr>
          </a:p>
        </p:txBody>
      </p:sp>
      <p:sp>
        <p:nvSpPr>
          <p:cNvPr id="25" name="矩形 24"/>
          <p:cNvSpPr/>
          <p:nvPr/>
        </p:nvSpPr>
        <p:spPr>
          <a:xfrm>
            <a:off x="3919197" y="3175311"/>
            <a:ext cx="1922033" cy="1200329"/>
          </a:xfrm>
          <a:prstGeom prst="rect">
            <a:avLst/>
          </a:prstGeom>
        </p:spPr>
        <p:txBody>
          <a:bodyPr wrap="square">
            <a:spAutoFit/>
          </a:bodyPr>
          <a:lstStyle/>
          <a:p>
            <a:pPr marL="171450" indent="-171450">
              <a:lnSpc>
                <a:spcPct val="200000"/>
              </a:lnSpc>
              <a:buFont typeface="Wingdings" panose="05000000000000000000" pitchFamily="2" charset="2"/>
              <a:buChar char="l"/>
            </a:pPr>
            <a:r>
              <a:rPr lang="zh-CN" altLang="en-US" sz="1200">
                <a:solidFill>
                  <a:schemeClr val="bg1"/>
                </a:solidFill>
                <a:latin typeface="微软雅黑 Light" panose="020B0502040204020203" pitchFamily="34" charset="-122"/>
                <a:ea typeface="微软雅黑 Light" panose="020B0502040204020203" pitchFamily="34" charset="-122"/>
              </a:rPr>
              <a:t>请在这里添加您的文</a:t>
            </a:r>
            <a:endParaRPr lang="en-US" altLang="zh-CN" sz="1200">
              <a:solidFill>
                <a:schemeClr val="bg1"/>
              </a:solidFill>
              <a:latin typeface="微软雅黑 Light" panose="020B0502040204020203" pitchFamily="34" charset="-122"/>
              <a:ea typeface="微软雅黑 Light" panose="020B0502040204020203" pitchFamily="34" charset="-122"/>
            </a:endParaRPr>
          </a:p>
          <a:p>
            <a:pPr marL="171450" indent="-171450">
              <a:lnSpc>
                <a:spcPct val="200000"/>
              </a:lnSpc>
              <a:buFont typeface="Wingdings" panose="05000000000000000000" pitchFamily="2" charset="2"/>
              <a:buChar char="l"/>
            </a:pPr>
            <a:r>
              <a:rPr lang="zh-CN" altLang="en-US" sz="1200">
                <a:solidFill>
                  <a:srgbClr val="9CA8B8"/>
                </a:solidFill>
                <a:latin typeface="微软雅黑 Light" panose="020B0502040204020203" pitchFamily="34" charset="-122"/>
                <a:ea typeface="微软雅黑 Light" panose="020B0502040204020203" pitchFamily="34" charset="-122"/>
              </a:rPr>
              <a:t>或者复制您的文本在这</a:t>
            </a:r>
            <a:endParaRPr lang="en-US" altLang="zh-CN" sz="1200">
              <a:solidFill>
                <a:srgbClr val="9CA8B8"/>
              </a:solidFill>
              <a:latin typeface="微软雅黑 Light" panose="020B0502040204020203" pitchFamily="34" charset="-122"/>
              <a:ea typeface="微软雅黑 Light" panose="020B0502040204020203" pitchFamily="34" charset="-122"/>
            </a:endParaRPr>
          </a:p>
          <a:p>
            <a:pPr marL="171450" indent="-171450">
              <a:lnSpc>
                <a:spcPct val="200000"/>
              </a:lnSpc>
              <a:buFont typeface="Wingdings" panose="05000000000000000000" pitchFamily="2" charset="2"/>
              <a:buChar char="l"/>
            </a:pPr>
            <a:r>
              <a:rPr lang="zh-CN" altLang="en-US" sz="1200">
                <a:solidFill>
                  <a:schemeClr val="bg1"/>
                </a:solidFill>
                <a:latin typeface="微软雅黑 Light" panose="020B0502040204020203" pitchFamily="34" charset="-122"/>
                <a:ea typeface="微软雅黑 Light" panose="020B0502040204020203" pitchFamily="34" charset="-122"/>
              </a:rPr>
              <a:t>选择仅保留文本即可</a:t>
            </a:r>
          </a:p>
        </p:txBody>
      </p:sp>
      <p:sp>
        <p:nvSpPr>
          <p:cNvPr id="9" name="矩形 8"/>
          <p:cNvSpPr/>
          <p:nvPr/>
        </p:nvSpPr>
        <p:spPr>
          <a:xfrm>
            <a:off x="1344794" y="4830184"/>
            <a:ext cx="9502411" cy="989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413574" y="4978787"/>
            <a:ext cx="3570208" cy="692497"/>
          </a:xfrm>
          <a:prstGeom prst="rect">
            <a:avLst/>
          </a:prstGeom>
        </p:spPr>
        <p:txBody>
          <a:bodyPr wrap="none">
            <a:spAutoFit/>
          </a:bodyPr>
          <a:lstStyle/>
          <a:p>
            <a:pPr>
              <a:lnSpc>
                <a:spcPct val="130000"/>
              </a:lnSpc>
            </a:pPr>
            <a:r>
              <a:rPr lang="zh-CN" altLang="en-US" dirty="0">
                <a:solidFill>
                  <a:srgbClr val="1F235E"/>
                </a:solidFill>
                <a:latin typeface="微软雅黑" panose="020B0503020204020204" charset="-122"/>
                <a:ea typeface="微软雅黑" panose="020B0503020204020204" charset="-122"/>
              </a:rPr>
              <a:t>创新思维思路</a:t>
            </a:r>
            <a:endParaRPr lang="en-US" altLang="zh-CN" dirty="0">
              <a:solidFill>
                <a:srgbClr val="1F235E"/>
              </a:solidFill>
              <a:latin typeface="微软雅黑" panose="020B0503020204020204" charset="-122"/>
              <a:ea typeface="微软雅黑" panose="020B0503020204020204" charset="-122"/>
            </a:endParaRPr>
          </a:p>
          <a:p>
            <a:pPr>
              <a:lnSpc>
                <a:spcPct val="130000"/>
              </a:lnSpc>
            </a:pPr>
            <a:r>
              <a:rPr lang="zh-CN" altLang="en-US" sz="1200">
                <a:solidFill>
                  <a:prstClr val="black">
                    <a:lumMod val="50000"/>
                    <a:lumOff val="50000"/>
                  </a:prstClr>
                </a:solidFill>
                <a:latin typeface="Century Gothic" panose="020B0502020202020204" pitchFamily="34" charset="0"/>
                <a:ea typeface="微软雅黑" panose="020B0503020204020204" charset="-122"/>
              </a:rPr>
              <a:t>在这里添加相关的文字描述可以从您的文案中复制</a:t>
            </a:r>
            <a:endParaRPr lang="zh-CN" altLang="en-US" sz="1200" dirty="0">
              <a:solidFill>
                <a:prstClr val="black">
                  <a:lumMod val="50000"/>
                  <a:lumOff val="50000"/>
                </a:prstClr>
              </a:solidFill>
              <a:latin typeface="Century Gothic" panose="020B0502020202020204" pitchFamily="34" charset="0"/>
              <a:ea typeface="微软雅黑" panose="020B0503020204020204" charset="-122"/>
            </a:endParaRPr>
          </a:p>
        </p:txBody>
      </p:sp>
      <p:grpSp>
        <p:nvGrpSpPr>
          <p:cNvPr id="6" name="组合 5"/>
          <p:cNvGrpSpPr/>
          <p:nvPr/>
        </p:nvGrpSpPr>
        <p:grpSpPr>
          <a:xfrm>
            <a:off x="1335786" y="5336366"/>
            <a:ext cx="475966" cy="483520"/>
            <a:chOff x="1335786" y="5336366"/>
            <a:chExt cx="475966" cy="483520"/>
          </a:xfrm>
        </p:grpSpPr>
        <p:sp>
          <p:nvSpPr>
            <p:cNvPr id="26" name="矩形 25"/>
            <p:cNvSpPr/>
            <p:nvPr/>
          </p:nvSpPr>
          <p:spPr>
            <a:xfrm>
              <a:off x="1335786" y="5486973"/>
              <a:ext cx="331650" cy="332913"/>
            </a:xfrm>
            <a:prstGeom prst="rect">
              <a:avLst/>
            </a:prstGeom>
            <a:solidFill>
              <a:srgbClr val="A77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667436" y="5336366"/>
              <a:ext cx="144316" cy="150607"/>
            </a:xfrm>
            <a:prstGeom prst="rect">
              <a:avLst/>
            </a:prstGeom>
            <a:solidFill>
              <a:srgbClr val="DCCE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935293" y="4978787"/>
            <a:ext cx="3570208" cy="692497"/>
          </a:xfrm>
          <a:prstGeom prst="rect">
            <a:avLst/>
          </a:prstGeom>
        </p:spPr>
        <p:txBody>
          <a:bodyPr wrap="none">
            <a:spAutoFit/>
          </a:bodyPr>
          <a:lstStyle/>
          <a:p>
            <a:pPr>
              <a:lnSpc>
                <a:spcPct val="130000"/>
              </a:lnSpc>
            </a:pPr>
            <a:r>
              <a:rPr lang="zh-CN" altLang="en-US">
                <a:solidFill>
                  <a:srgbClr val="1F235E"/>
                </a:solidFill>
                <a:latin typeface="微软雅黑" panose="020B0503020204020204" charset="-122"/>
                <a:ea typeface="微软雅黑" panose="020B0503020204020204" charset="-122"/>
              </a:rPr>
              <a:t>合理利用资源</a:t>
            </a:r>
          </a:p>
          <a:p>
            <a:pPr>
              <a:lnSpc>
                <a:spcPct val="130000"/>
              </a:lnSpc>
            </a:pPr>
            <a:r>
              <a:rPr lang="zh-CN" altLang="en-US" sz="1200">
                <a:solidFill>
                  <a:prstClr val="black">
                    <a:lumMod val="50000"/>
                    <a:lumOff val="50000"/>
                  </a:prstClr>
                </a:solidFill>
                <a:latin typeface="Century Gothic" panose="020B0502020202020204" pitchFamily="34" charset="0"/>
                <a:ea typeface="微软雅黑" panose="020B0503020204020204" charset="-122"/>
              </a:rPr>
              <a:t>在这里添加相关的文字描述可以从您的文案中复制</a:t>
            </a:r>
            <a:endParaRPr lang="zh-CN" altLang="en-US" sz="1200" dirty="0">
              <a:solidFill>
                <a:prstClr val="black">
                  <a:lumMod val="50000"/>
                  <a:lumOff val="50000"/>
                </a:prstClr>
              </a:solidFill>
              <a:latin typeface="Century Gothic" panose="020B0502020202020204" pitchFamily="34" charset="0"/>
              <a:ea typeface="微软雅黑" panose="020B0503020204020204" charset="-122"/>
            </a:endParaRPr>
          </a:p>
        </p:txBody>
      </p:sp>
      <p:cxnSp>
        <p:nvCxnSpPr>
          <p:cNvPr id="28" name="直接连接符 27"/>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上阶段工作概述 </a:t>
            </a:r>
          </a:p>
        </p:txBody>
      </p:sp>
      <p:sp>
        <p:nvSpPr>
          <p:cNvPr id="30" name="矩形 29"/>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32" name="直接连接符 31"/>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3" name="矩形 32"/>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8"/>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750"/>
                                        <p:tgtEl>
                                          <p:spTgt spid="32"/>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32"/>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29"/>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par>
                                <p:cTn id="27" presetID="35" presetClass="path" presetSubtype="0" decel="100000" fill="hold" grpId="1" nodeType="withEffect">
                                  <p:stCondLst>
                                    <p:cond delay="0"/>
                                  </p:stCondLst>
                                  <p:childTnLst>
                                    <p:animMotion origin="layout" path="M 4.375E-6 7.40741E-7 L -0.04011 7.40741E-7 " pathEditMode="relative" rAng="0" ptsTypes="AA">
                                      <p:cBhvr>
                                        <p:cTn id="28" dur="1250" spd="-100000" fill="hold"/>
                                        <p:tgtEl>
                                          <p:spTgt spid="8"/>
                                        </p:tgtEl>
                                        <p:attrNameLst>
                                          <p:attrName>ppt_x</p:attrName>
                                          <p:attrName>ppt_y</p:attrName>
                                        </p:attrNameLst>
                                      </p:cBhvr>
                                      <p:rCtr x="-2005" y="0"/>
                                    </p:animMotion>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childTnLst>
                                </p:cTn>
                              </p:par>
                              <p:par>
                                <p:cTn id="32" presetID="35" presetClass="path" presetSubtype="0" decel="100000" fill="hold" grpId="1" nodeType="withEffect">
                                  <p:stCondLst>
                                    <p:cond delay="0"/>
                                  </p:stCondLst>
                                  <p:childTnLst>
                                    <p:animMotion origin="layout" path="M 1.875E-6 -2.22222E-6 L 0.04492 -2.22222E-6 " pathEditMode="relative" rAng="0" ptsTypes="AA">
                                      <p:cBhvr>
                                        <p:cTn id="33" dur="1250" spd="-100000" fill="hold"/>
                                        <p:tgtEl>
                                          <p:spTgt spid="7"/>
                                        </p:tgtEl>
                                        <p:attrNameLst>
                                          <p:attrName>ppt_x</p:attrName>
                                          <p:attrName>ppt_y</p:attrName>
                                        </p:attrNameLst>
                                      </p:cBhvr>
                                      <p:rCtr x="2240" y="0"/>
                                    </p:animMotion>
                                  </p:childTnLst>
                                </p:cTn>
                              </p:par>
                            </p:childTnLst>
                          </p:cTn>
                        </p:par>
                        <p:par>
                          <p:cTn id="34" fill="hold">
                            <p:stCondLst>
                              <p:cond delay="2000"/>
                            </p:stCondLst>
                            <p:childTnLst>
                              <p:par>
                                <p:cTn id="35" presetID="16" presetClass="entr" presetSubtype="42"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outHorizontal)">
                                      <p:cBhvr>
                                        <p:cTn id="37" dur="500"/>
                                        <p:tgtEl>
                                          <p:spTgt spid="11"/>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750"/>
                                        <p:tgtEl>
                                          <p:spTgt spid="20"/>
                                        </p:tgtEl>
                                      </p:cBhvr>
                                    </p:animEffect>
                                  </p:childTnLst>
                                </p:cTn>
                              </p:par>
                              <p:par>
                                <p:cTn id="42" presetID="35" presetClass="path" presetSubtype="0" decel="100000" fill="hold" grpId="1" nodeType="withEffect">
                                  <p:stCondLst>
                                    <p:cond delay="0"/>
                                  </p:stCondLst>
                                  <p:childTnLst>
                                    <p:animMotion origin="layout" path="M -1.875E-6 -3.7037E-7 L 0.06003 -3.7037E-7 " pathEditMode="relative" rAng="0" ptsTypes="AA">
                                      <p:cBhvr>
                                        <p:cTn id="43" dur="1250" spd="-100000" fill="hold"/>
                                        <p:tgtEl>
                                          <p:spTgt spid="20"/>
                                        </p:tgtEl>
                                        <p:attrNameLst>
                                          <p:attrName>ppt_x</p:attrName>
                                          <p:attrName>ppt_y</p:attrName>
                                        </p:attrNameLst>
                                      </p:cBhvr>
                                      <p:rCtr x="2995" y="0"/>
                                    </p:animMotion>
                                  </p:childTnLst>
                                </p:cTn>
                              </p:par>
                              <p:par>
                                <p:cTn id="44" presetID="10" presetClass="entr" presetSubtype="0" fill="hold" grpId="0" nodeType="withEffect">
                                  <p:stCondLst>
                                    <p:cond delay="75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750"/>
                                        <p:tgtEl>
                                          <p:spTgt spid="22"/>
                                        </p:tgtEl>
                                      </p:cBhvr>
                                    </p:animEffect>
                                  </p:childTnLst>
                                </p:cTn>
                              </p:par>
                              <p:par>
                                <p:cTn id="50" presetID="35" presetClass="path" presetSubtype="0" decel="100000" fill="hold" grpId="1" nodeType="withEffect">
                                  <p:stCondLst>
                                    <p:cond delay="0"/>
                                  </p:stCondLst>
                                  <p:childTnLst>
                                    <p:animMotion origin="layout" path="M -1.875E-6 -3.7037E-7 L 0.06003 -3.7037E-7 " pathEditMode="relative" rAng="0" ptsTypes="AA">
                                      <p:cBhvr>
                                        <p:cTn id="51" dur="1250" spd="-100000" fill="hold"/>
                                        <p:tgtEl>
                                          <p:spTgt spid="22"/>
                                        </p:tgtEl>
                                        <p:attrNameLst>
                                          <p:attrName>ppt_x</p:attrName>
                                          <p:attrName>ppt_y</p:attrName>
                                        </p:attrNameLst>
                                      </p:cBhvr>
                                      <p:rCtr x="2995" y="0"/>
                                    </p:animMotion>
                                  </p:childTnLst>
                                </p:cTn>
                              </p:par>
                              <p:par>
                                <p:cTn id="52" presetID="10" presetClass="entr" presetSubtype="0" fill="hold" grpId="0" nodeType="withEffect">
                                  <p:stCondLst>
                                    <p:cond delay="75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75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childTnLst>
                                </p:cTn>
                              </p:par>
                              <p:par>
                                <p:cTn id="58" presetID="64" presetClass="path" presetSubtype="0" decel="100000" fill="hold" grpId="1" nodeType="withEffect">
                                  <p:stCondLst>
                                    <p:cond delay="750"/>
                                  </p:stCondLst>
                                  <p:childTnLst>
                                    <p:animMotion origin="layout" path="M -3.54167E-6 -1.11111E-6 L -3.54167E-6 -0.08657 " pathEditMode="relative" rAng="0" ptsTypes="AA">
                                      <p:cBhvr>
                                        <p:cTn id="59" dur="1000" spd="-100000" fill="hold"/>
                                        <p:tgtEl>
                                          <p:spTgt spid="24"/>
                                        </p:tgtEl>
                                        <p:attrNameLst>
                                          <p:attrName>ppt_x</p:attrName>
                                          <p:attrName>ppt_y</p:attrName>
                                        </p:attrNameLst>
                                      </p:cBhvr>
                                      <p:rCtr x="0" y="-4329"/>
                                    </p:animMotion>
                                  </p:childTnLst>
                                </p:cTn>
                              </p:par>
                              <p:par>
                                <p:cTn id="60" presetID="10" presetClass="entr" presetSubtype="0" fill="hold" grpId="0" nodeType="withEffect">
                                  <p:stCondLst>
                                    <p:cond delay="75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childTnLst>
                                </p:cTn>
                              </p:par>
                              <p:par>
                                <p:cTn id="63" presetID="64" presetClass="path" presetSubtype="0" decel="100000" fill="hold" grpId="1" nodeType="withEffect">
                                  <p:stCondLst>
                                    <p:cond delay="750"/>
                                  </p:stCondLst>
                                  <p:childTnLst>
                                    <p:animMotion origin="layout" path="M -4.16667E-7 -2.96296E-6 L -4.16667E-7 0.0875 " pathEditMode="relative" rAng="0" ptsTypes="AA">
                                      <p:cBhvr>
                                        <p:cTn id="64" dur="1000" spd="-100000" fill="hold"/>
                                        <p:tgtEl>
                                          <p:spTgt spid="25"/>
                                        </p:tgtEl>
                                        <p:attrNameLst>
                                          <p:attrName>ppt_x</p:attrName>
                                          <p:attrName>ppt_y</p:attrName>
                                        </p:attrNameLst>
                                      </p:cBhvr>
                                      <p:rCtr x="0" y="4375"/>
                                    </p:animMotion>
                                  </p:childTnLst>
                                </p:cTn>
                              </p:par>
                            </p:childTnLst>
                          </p:cTn>
                        </p:par>
                        <p:par>
                          <p:cTn id="65" fill="hold">
                            <p:stCondLst>
                              <p:cond delay="3500"/>
                            </p:stCondLst>
                            <p:childTnLst>
                              <p:par>
                                <p:cTn id="66" presetID="16" presetClass="entr" presetSubtype="37"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barn(outVertical)">
                                      <p:cBhvr>
                                        <p:cTn id="68" dur="1000"/>
                                        <p:tgtEl>
                                          <p:spTgt spid="9"/>
                                        </p:tgtEl>
                                      </p:cBhvr>
                                    </p:animEffect>
                                  </p:childTnLst>
                                </p:cTn>
                              </p:par>
                              <p:par>
                                <p:cTn id="69" presetID="10" presetClass="entr" presetSubtype="0" fill="hold" nodeType="withEffect">
                                  <p:stCondLst>
                                    <p:cond delay="50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childTnLst>
                                </p:cTn>
                              </p:par>
                              <p:par>
                                <p:cTn id="72" presetID="10" presetClass="entr" presetSubtype="0" fill="hold" grpId="0" nodeType="withEffect">
                                  <p:stCondLst>
                                    <p:cond delay="75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750"/>
                                        <p:tgtEl>
                                          <p:spTgt spid="15"/>
                                        </p:tgtEl>
                                      </p:cBhvr>
                                    </p:animEffect>
                                  </p:childTnLst>
                                </p:cTn>
                              </p:par>
                              <p:par>
                                <p:cTn id="75" presetID="35" presetClass="path" presetSubtype="0" decel="100000" fill="hold" grpId="1" nodeType="withEffect">
                                  <p:stCondLst>
                                    <p:cond delay="750"/>
                                  </p:stCondLst>
                                  <p:childTnLst>
                                    <p:animMotion origin="layout" path="M -3.95833E-6 -1.48148E-6 L 0.06003 -1.48148E-6 " pathEditMode="relative" rAng="0" ptsTypes="AA">
                                      <p:cBhvr>
                                        <p:cTn id="76" dur="1250" spd="-100000" fill="hold"/>
                                        <p:tgtEl>
                                          <p:spTgt spid="15"/>
                                        </p:tgtEl>
                                        <p:attrNameLst>
                                          <p:attrName>ppt_x</p:attrName>
                                          <p:attrName>ppt_y</p:attrName>
                                        </p:attrNameLst>
                                      </p:cBhvr>
                                      <p:rCtr x="2995" y="0"/>
                                    </p:animMotion>
                                  </p:childTnLst>
                                </p:cTn>
                              </p:par>
                              <p:par>
                                <p:cTn id="77" presetID="10" presetClass="entr" presetSubtype="0" fill="hold" grpId="0" nodeType="withEffect">
                                  <p:stCondLst>
                                    <p:cond delay="125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par>
                                <p:cTn id="80" presetID="35" presetClass="path" presetSubtype="0" decel="100000" fill="hold" grpId="1" nodeType="withEffect">
                                  <p:stCondLst>
                                    <p:cond delay="1250"/>
                                  </p:stCondLst>
                                  <p:childTnLst>
                                    <p:animMotion origin="layout" path="M -3.95833E-6 -1.48148E-6 L 0.06003 -1.48148E-6 " pathEditMode="relative" rAng="0" ptsTypes="AA">
                                      <p:cBhvr>
                                        <p:cTn id="81" dur="1250" spd="-100000" fill="hold"/>
                                        <p:tgtEl>
                                          <p:spTgt spid="31"/>
                                        </p:tgtEl>
                                        <p:attrNameLst>
                                          <p:attrName>ppt_x</p:attrName>
                                          <p:attrName>ppt_y</p:attrName>
                                        </p:attrNameLst>
                                      </p:cBhvr>
                                      <p:rCtr x="2995" y="0"/>
                                    </p:animMotion>
                                  </p:childTnLst>
                                </p:cTn>
                              </p:par>
                            </p:childTnLst>
                          </p:cTn>
                        </p:par>
                        <p:par>
                          <p:cTn id="82" fill="hold">
                            <p:stCondLst>
                              <p:cond delay="4500"/>
                            </p:stCondLst>
                            <p:childTnLst>
                              <p:par>
                                <p:cTn id="83" presetID="10"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20" grpId="0"/>
      <p:bldP spid="20" grpId="1"/>
      <p:bldP spid="21" grpId="0"/>
      <p:bldP spid="22" grpId="0"/>
      <p:bldP spid="22" grpId="1"/>
      <p:bldP spid="23" grpId="0"/>
      <p:bldP spid="24" grpId="0"/>
      <p:bldP spid="24" grpId="1"/>
      <p:bldP spid="25" grpId="0"/>
      <p:bldP spid="25" grpId="1"/>
      <p:bldP spid="9" grpId="0" animBg="1"/>
      <p:bldP spid="15" grpId="0"/>
      <p:bldP spid="15" grpId="1"/>
      <p:bldP spid="31" grpId="0"/>
      <p:bldP spid="31" grpId="1"/>
      <p:bldP spid="29" grpId="0"/>
      <p:bldP spid="29" grpId="1"/>
      <p:bldP spid="30" grpId="0"/>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827" y="1970030"/>
            <a:ext cx="2616726" cy="2616726"/>
          </a:xfrm>
          <a:prstGeom prst="rect">
            <a:avLst/>
          </a:prstGeom>
          <a:effectLst>
            <a:outerShdw blurRad="63500" sx="102000" sy="102000" algn="ctr" rotWithShape="0">
              <a:prstClr val="black">
                <a:alpha val="40000"/>
              </a:prstClr>
            </a:outerShdw>
          </a:effectLst>
        </p:spPr>
      </p:pic>
      <p:grpSp>
        <p:nvGrpSpPr>
          <p:cNvPr id="7" name="组合 6"/>
          <p:cNvGrpSpPr/>
          <p:nvPr/>
        </p:nvGrpSpPr>
        <p:grpSpPr>
          <a:xfrm>
            <a:off x="2239384" y="2519979"/>
            <a:ext cx="1893345" cy="1516828"/>
            <a:chOff x="2239384" y="2519979"/>
            <a:chExt cx="1893345" cy="1516828"/>
          </a:xfrm>
        </p:grpSpPr>
        <p:sp>
          <p:nvSpPr>
            <p:cNvPr id="6" name="椭圆 5"/>
            <p:cNvSpPr/>
            <p:nvPr/>
          </p:nvSpPr>
          <p:spPr>
            <a:xfrm>
              <a:off x="2615901" y="2519979"/>
              <a:ext cx="1516828" cy="1516828"/>
            </a:xfrm>
            <a:prstGeom prst="ellipse">
              <a:avLst/>
            </a:prstGeom>
            <a:noFill/>
            <a:ln>
              <a:solidFill>
                <a:srgbClr val="DCCE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39384" y="3061626"/>
              <a:ext cx="419549" cy="433534"/>
            </a:xfrm>
            <a:prstGeom prst="rect">
              <a:avLst/>
            </a:prstGeom>
          </p:spPr>
        </p:pic>
      </p:grpSp>
      <p:grpSp>
        <p:nvGrpSpPr>
          <p:cNvPr id="9" name="组合 8"/>
          <p:cNvGrpSpPr/>
          <p:nvPr/>
        </p:nvGrpSpPr>
        <p:grpSpPr>
          <a:xfrm>
            <a:off x="8059271" y="2519979"/>
            <a:ext cx="1904789" cy="1516828"/>
            <a:chOff x="8059271" y="2519979"/>
            <a:chExt cx="1904789" cy="1516828"/>
          </a:xfrm>
        </p:grpSpPr>
        <p:sp>
          <p:nvSpPr>
            <p:cNvPr id="8" name="椭圆 7"/>
            <p:cNvSpPr/>
            <p:nvPr/>
          </p:nvSpPr>
          <p:spPr>
            <a:xfrm>
              <a:off x="8059271" y="2519979"/>
              <a:ext cx="1516828" cy="1516828"/>
            </a:xfrm>
            <a:prstGeom prst="ellipse">
              <a:avLst/>
            </a:prstGeom>
            <a:noFill/>
            <a:ln>
              <a:solidFill>
                <a:srgbClr val="DCCE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544511" y="3061626"/>
              <a:ext cx="419549" cy="433534"/>
            </a:xfrm>
            <a:prstGeom prst="rect">
              <a:avLst/>
            </a:prstGeom>
          </p:spPr>
        </p:pic>
      </p:grpSp>
      <p:grpSp>
        <p:nvGrpSpPr>
          <p:cNvPr id="16" name="Group 2"/>
          <p:cNvGrpSpPr/>
          <p:nvPr/>
        </p:nvGrpSpPr>
        <p:grpSpPr>
          <a:xfrm>
            <a:off x="3209215" y="3037093"/>
            <a:ext cx="330200" cy="482600"/>
            <a:chOff x="6258454" y="3849160"/>
            <a:chExt cx="330200" cy="482600"/>
          </a:xfrm>
          <a:solidFill>
            <a:srgbClr val="DCCEAC"/>
          </a:solidFill>
        </p:grpSpPr>
        <p:sp>
          <p:nvSpPr>
            <p:cNvPr id="17"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8"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9" name="组合 18"/>
          <p:cNvGrpSpPr/>
          <p:nvPr/>
        </p:nvGrpSpPr>
        <p:grpSpPr>
          <a:xfrm>
            <a:off x="8624287" y="3005243"/>
            <a:ext cx="481012" cy="482600"/>
            <a:chOff x="8250026" y="2143316"/>
            <a:chExt cx="481012" cy="482600"/>
          </a:xfrm>
          <a:solidFill>
            <a:srgbClr val="DCCEAC"/>
          </a:solidFill>
        </p:grpSpPr>
        <p:sp>
          <p:nvSpPr>
            <p:cNvPr id="20"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1"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sp>
        <p:nvSpPr>
          <p:cNvPr id="23" name="矩形 22"/>
          <p:cNvSpPr/>
          <p:nvPr/>
        </p:nvSpPr>
        <p:spPr>
          <a:xfrm>
            <a:off x="5500768" y="2792106"/>
            <a:ext cx="1210589" cy="972574"/>
          </a:xfrm>
          <a:prstGeom prst="rect">
            <a:avLst/>
          </a:prstGeom>
        </p:spPr>
        <p:txBody>
          <a:bodyPr wrap="none">
            <a:spAutoFit/>
          </a:bodyPr>
          <a:lstStyle/>
          <a:p>
            <a:pPr lvl="0" algn="ctr">
              <a:lnSpc>
                <a:spcPct val="130000"/>
              </a:lnSpc>
            </a:pPr>
            <a:r>
              <a:rPr lang="zh-CN" altLang="en-US" sz="2400" b="1">
                <a:solidFill>
                  <a:srgbClr val="A7794B"/>
                </a:solidFill>
                <a:latin typeface="微软雅黑" panose="020B0503020204020204" charset="-122"/>
                <a:ea typeface="微软雅黑" panose="020B0503020204020204" charset="-122"/>
              </a:rPr>
              <a:t>强化</a:t>
            </a:r>
            <a:endParaRPr lang="en-US" altLang="zh-CN" sz="2400" b="1">
              <a:solidFill>
                <a:srgbClr val="A7794B"/>
              </a:solidFill>
              <a:latin typeface="微软雅黑" panose="020B0503020204020204" charset="-122"/>
              <a:ea typeface="微软雅黑" panose="020B0503020204020204" charset="-122"/>
            </a:endParaRPr>
          </a:p>
          <a:p>
            <a:pPr lvl="0" algn="ctr">
              <a:lnSpc>
                <a:spcPct val="130000"/>
              </a:lnSpc>
            </a:pPr>
            <a:r>
              <a:rPr lang="zh-CN" altLang="en-US" sz="2000">
                <a:solidFill>
                  <a:srgbClr val="A7794B"/>
                </a:solidFill>
                <a:latin typeface="微软雅黑" panose="020B0503020204020204" charset="-122"/>
                <a:ea typeface="微软雅黑" panose="020B0503020204020204" charset="-122"/>
              </a:rPr>
              <a:t>团队管理</a:t>
            </a:r>
            <a:endParaRPr lang="en-US" altLang="zh-CN" sz="2000" dirty="0">
              <a:solidFill>
                <a:srgbClr val="A7794B"/>
              </a:solidFill>
              <a:latin typeface="微软雅黑" panose="020B0503020204020204" charset="-122"/>
              <a:ea typeface="微软雅黑" panose="020B0503020204020204" charset="-122"/>
            </a:endParaRPr>
          </a:p>
        </p:txBody>
      </p:sp>
      <p:sp>
        <p:nvSpPr>
          <p:cNvPr id="24" name="矩形 23"/>
          <p:cNvSpPr/>
          <p:nvPr/>
        </p:nvSpPr>
        <p:spPr>
          <a:xfrm>
            <a:off x="2226683" y="4553921"/>
            <a:ext cx="2295264" cy="830997"/>
          </a:xfrm>
          <a:prstGeom prst="rect">
            <a:avLst/>
          </a:prstGeom>
        </p:spPr>
        <p:txBody>
          <a:bodyPr wrap="square">
            <a:spAutoFit/>
          </a:bodyPr>
          <a:lstStyle/>
          <a:p>
            <a:pPr algn="ctr"/>
            <a:r>
              <a:rPr lang="zh-CN" altLang="en-US" sz="1200">
                <a:solidFill>
                  <a:srgbClr val="AFB0B2"/>
                </a:solidFill>
              </a:rPr>
              <a:t>Ut wisi enim ad minim veniam, quis nostrud exerci tation ullamcorper nibh euismod tincidunt ut laoreet</a:t>
            </a:r>
          </a:p>
        </p:txBody>
      </p:sp>
      <p:sp>
        <p:nvSpPr>
          <p:cNvPr id="25" name="矩形 24"/>
          <p:cNvSpPr/>
          <p:nvPr/>
        </p:nvSpPr>
        <p:spPr>
          <a:xfrm>
            <a:off x="4958430" y="4822862"/>
            <a:ext cx="2295264" cy="830997"/>
          </a:xfrm>
          <a:prstGeom prst="rect">
            <a:avLst/>
          </a:prstGeom>
        </p:spPr>
        <p:txBody>
          <a:bodyPr wrap="square">
            <a:spAutoFit/>
          </a:bodyPr>
          <a:lstStyle/>
          <a:p>
            <a:pPr algn="ctr"/>
            <a:r>
              <a:rPr lang="zh-CN" altLang="en-US" sz="1200">
                <a:solidFill>
                  <a:srgbClr val="AFB0B2"/>
                </a:solidFill>
              </a:rPr>
              <a:t>Ut wisi enim ad minim veniam, quis nostrud exerci tation ullamcorper nibh euismod tincidunt ut laoreet</a:t>
            </a:r>
          </a:p>
        </p:txBody>
      </p:sp>
      <p:sp>
        <p:nvSpPr>
          <p:cNvPr id="26" name="矩形 25"/>
          <p:cNvSpPr/>
          <p:nvPr/>
        </p:nvSpPr>
        <p:spPr>
          <a:xfrm>
            <a:off x="7690177" y="4553920"/>
            <a:ext cx="2295264" cy="830997"/>
          </a:xfrm>
          <a:prstGeom prst="rect">
            <a:avLst/>
          </a:prstGeom>
        </p:spPr>
        <p:txBody>
          <a:bodyPr wrap="square">
            <a:spAutoFit/>
          </a:bodyPr>
          <a:lstStyle/>
          <a:p>
            <a:pPr algn="ctr"/>
            <a:r>
              <a:rPr lang="zh-CN" altLang="en-US" sz="1200">
                <a:solidFill>
                  <a:srgbClr val="AFB0B2"/>
                </a:solidFill>
              </a:rPr>
              <a:t>Ut wisi enim ad minim veniam, quis nostrud exerci tation ullamcorper nibh euismod tincidunt ut laoreet</a:t>
            </a:r>
          </a:p>
        </p:txBody>
      </p:sp>
      <p:cxnSp>
        <p:nvCxnSpPr>
          <p:cNvPr id="22" name="直接连接符 21"/>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上阶段工作概述 </a:t>
            </a:r>
          </a:p>
        </p:txBody>
      </p:sp>
      <p:sp>
        <p:nvSpPr>
          <p:cNvPr id="28" name="矩形 27"/>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29" name="直接连接符 28"/>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0" name="矩形 29"/>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2"/>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750"/>
                                        <p:tgtEl>
                                          <p:spTgt spid="29"/>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9"/>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27"/>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64" presetClass="path" presetSubtype="0" decel="100000" fill="hold" nodeType="withEffect">
                                  <p:stCondLst>
                                    <p:cond delay="0"/>
                                  </p:stCondLst>
                                  <p:childTnLst>
                                    <p:animMotion origin="layout" path="M -3.54167E-6 -1.11111E-6 L -3.54167E-6 -0.08657 " pathEditMode="relative" rAng="0" ptsTypes="AA">
                                      <p:cBhvr>
                                        <p:cTn id="28" dur="1000" spd="-100000" fill="hold"/>
                                        <p:tgtEl>
                                          <p:spTgt spid="12"/>
                                        </p:tgtEl>
                                        <p:attrNameLst>
                                          <p:attrName>ppt_x</p:attrName>
                                          <p:attrName>ppt_y</p:attrName>
                                        </p:attrNameLst>
                                      </p:cBhvr>
                                      <p:rCtr x="0" y="-4329"/>
                                    </p:animMotion>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childTnLst>
                                </p:cTn>
                              </p:par>
                              <p:par>
                                <p:cTn id="32" presetID="64" presetClass="path" presetSubtype="0" decel="100000" fill="hold" grpId="1" nodeType="withEffect">
                                  <p:stCondLst>
                                    <p:cond delay="0"/>
                                  </p:stCondLst>
                                  <p:childTnLst>
                                    <p:animMotion origin="layout" path="M -1.25E-6 2.59259E-6 L -1.25E-6 0.10208 " pathEditMode="relative" rAng="0" ptsTypes="AA">
                                      <p:cBhvr>
                                        <p:cTn id="33" dur="1000" spd="-100000" fill="hold"/>
                                        <p:tgtEl>
                                          <p:spTgt spid="25"/>
                                        </p:tgtEl>
                                        <p:attrNameLst>
                                          <p:attrName>ppt_x</p:attrName>
                                          <p:attrName>ppt_y</p:attrName>
                                        </p:attrNameLst>
                                      </p:cBhvr>
                                      <p:rCtr x="0" y="5093"/>
                                    </p:animMotion>
                                  </p:childTnLst>
                                </p:cTn>
                              </p:par>
                              <p:par>
                                <p:cTn id="34" presetID="53" presetClass="entr" presetSubtype="16" fill="hold" grpId="0" nodeType="withEffect">
                                  <p:stCondLst>
                                    <p:cond delay="50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par>
                          <p:cTn id="39" fill="hold">
                            <p:stCondLst>
                              <p:cond delay="2000"/>
                            </p:stCondLst>
                            <p:childTnLst>
                              <p:par>
                                <p:cTn id="40" presetID="49" presetClass="entr" presetSubtype="0" decel="10000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750" fill="hold"/>
                                        <p:tgtEl>
                                          <p:spTgt spid="7"/>
                                        </p:tgtEl>
                                        <p:attrNameLst>
                                          <p:attrName>ppt_w</p:attrName>
                                        </p:attrNameLst>
                                      </p:cBhvr>
                                      <p:tavLst>
                                        <p:tav tm="0">
                                          <p:val>
                                            <p:fltVal val="0"/>
                                          </p:val>
                                        </p:tav>
                                        <p:tav tm="100000">
                                          <p:val>
                                            <p:strVal val="#ppt_w"/>
                                          </p:val>
                                        </p:tav>
                                      </p:tavLst>
                                    </p:anim>
                                    <p:anim calcmode="lin" valueType="num">
                                      <p:cBhvr>
                                        <p:cTn id="43" dur="750" fill="hold"/>
                                        <p:tgtEl>
                                          <p:spTgt spid="7"/>
                                        </p:tgtEl>
                                        <p:attrNameLst>
                                          <p:attrName>ppt_h</p:attrName>
                                        </p:attrNameLst>
                                      </p:cBhvr>
                                      <p:tavLst>
                                        <p:tav tm="0">
                                          <p:val>
                                            <p:fltVal val="0"/>
                                          </p:val>
                                        </p:tav>
                                        <p:tav tm="100000">
                                          <p:val>
                                            <p:strVal val="#ppt_h"/>
                                          </p:val>
                                        </p:tav>
                                      </p:tavLst>
                                    </p:anim>
                                    <p:anim calcmode="lin" valueType="num">
                                      <p:cBhvr>
                                        <p:cTn id="44" dur="750" fill="hold"/>
                                        <p:tgtEl>
                                          <p:spTgt spid="7"/>
                                        </p:tgtEl>
                                        <p:attrNameLst>
                                          <p:attrName>style.rotation</p:attrName>
                                        </p:attrNameLst>
                                      </p:cBhvr>
                                      <p:tavLst>
                                        <p:tav tm="0">
                                          <p:val>
                                            <p:fltVal val="360"/>
                                          </p:val>
                                        </p:tav>
                                        <p:tav tm="100000">
                                          <p:val>
                                            <p:fltVal val="0"/>
                                          </p:val>
                                        </p:tav>
                                      </p:tavLst>
                                    </p:anim>
                                    <p:animEffect transition="in" filter="fade">
                                      <p:cBhvr>
                                        <p:cTn id="45" dur="750"/>
                                        <p:tgtEl>
                                          <p:spTgt spid="7"/>
                                        </p:tgtEl>
                                      </p:cBhvr>
                                    </p:animEffect>
                                  </p:childTnLst>
                                </p:cTn>
                              </p:par>
                              <p:par>
                                <p:cTn id="46" presetID="49" presetClass="entr" presetSubtype="0" decel="100000"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750" fill="hold"/>
                                        <p:tgtEl>
                                          <p:spTgt spid="9"/>
                                        </p:tgtEl>
                                        <p:attrNameLst>
                                          <p:attrName>ppt_w</p:attrName>
                                        </p:attrNameLst>
                                      </p:cBhvr>
                                      <p:tavLst>
                                        <p:tav tm="0">
                                          <p:val>
                                            <p:fltVal val="0"/>
                                          </p:val>
                                        </p:tav>
                                        <p:tav tm="100000">
                                          <p:val>
                                            <p:strVal val="#ppt_w"/>
                                          </p:val>
                                        </p:tav>
                                      </p:tavLst>
                                    </p:anim>
                                    <p:anim calcmode="lin" valueType="num">
                                      <p:cBhvr>
                                        <p:cTn id="49" dur="750" fill="hold"/>
                                        <p:tgtEl>
                                          <p:spTgt spid="9"/>
                                        </p:tgtEl>
                                        <p:attrNameLst>
                                          <p:attrName>ppt_h</p:attrName>
                                        </p:attrNameLst>
                                      </p:cBhvr>
                                      <p:tavLst>
                                        <p:tav tm="0">
                                          <p:val>
                                            <p:fltVal val="0"/>
                                          </p:val>
                                        </p:tav>
                                        <p:tav tm="100000">
                                          <p:val>
                                            <p:strVal val="#ppt_h"/>
                                          </p:val>
                                        </p:tav>
                                      </p:tavLst>
                                    </p:anim>
                                    <p:anim calcmode="lin" valueType="num">
                                      <p:cBhvr>
                                        <p:cTn id="50" dur="750" fill="hold"/>
                                        <p:tgtEl>
                                          <p:spTgt spid="9"/>
                                        </p:tgtEl>
                                        <p:attrNameLst>
                                          <p:attrName>style.rotation</p:attrName>
                                        </p:attrNameLst>
                                      </p:cBhvr>
                                      <p:tavLst>
                                        <p:tav tm="0">
                                          <p:val>
                                            <p:fltVal val="360"/>
                                          </p:val>
                                        </p:tav>
                                        <p:tav tm="100000">
                                          <p:val>
                                            <p:fltVal val="0"/>
                                          </p:val>
                                        </p:tav>
                                      </p:tavLst>
                                    </p:anim>
                                    <p:animEffect transition="in" filter="fade">
                                      <p:cBhvr>
                                        <p:cTn id="51" dur="750"/>
                                        <p:tgtEl>
                                          <p:spTgt spid="9"/>
                                        </p:tgtEl>
                                      </p:cBhvr>
                                    </p:animEffect>
                                  </p:childTnLst>
                                </p:cTn>
                              </p:par>
                              <p:par>
                                <p:cTn id="52" presetID="10" presetClass="entr" presetSubtype="0" fill="hold" nodeType="withEffect">
                                  <p:stCondLst>
                                    <p:cond delay="5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750"/>
                                        <p:tgtEl>
                                          <p:spTgt spid="16"/>
                                        </p:tgtEl>
                                      </p:cBhvr>
                                    </p:animEffect>
                                  </p:childTnLst>
                                </p:cTn>
                              </p:par>
                              <p:par>
                                <p:cTn id="55" presetID="35" presetClass="path" presetSubtype="0" decel="100000" fill="hold" nodeType="withEffect">
                                  <p:stCondLst>
                                    <p:cond delay="500"/>
                                  </p:stCondLst>
                                  <p:childTnLst>
                                    <p:animMotion origin="layout" path="M 4.375E-6 7.40741E-7 L -0.04011 7.40741E-7 " pathEditMode="relative" rAng="0" ptsTypes="AA">
                                      <p:cBhvr>
                                        <p:cTn id="56" dur="1250" spd="-100000" fill="hold"/>
                                        <p:tgtEl>
                                          <p:spTgt spid="16"/>
                                        </p:tgtEl>
                                        <p:attrNameLst>
                                          <p:attrName>ppt_x</p:attrName>
                                          <p:attrName>ppt_y</p:attrName>
                                        </p:attrNameLst>
                                      </p:cBhvr>
                                      <p:rCtr x="-2005" y="0"/>
                                    </p:animMotion>
                                  </p:childTnLst>
                                </p:cTn>
                              </p:par>
                              <p:par>
                                <p:cTn id="57" presetID="10" presetClass="entr" presetSubtype="0" fill="hold" nodeType="withEffect">
                                  <p:stCondLst>
                                    <p:cond delay="5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750"/>
                                        <p:tgtEl>
                                          <p:spTgt spid="19"/>
                                        </p:tgtEl>
                                      </p:cBhvr>
                                    </p:animEffect>
                                  </p:childTnLst>
                                </p:cTn>
                              </p:par>
                              <p:par>
                                <p:cTn id="60" presetID="35" presetClass="path" presetSubtype="0" decel="100000" fill="hold" nodeType="withEffect">
                                  <p:stCondLst>
                                    <p:cond delay="500"/>
                                  </p:stCondLst>
                                  <p:childTnLst>
                                    <p:animMotion origin="layout" path="M -4.375E-6 -4.07407E-6 L 0.04493 -4.07407E-6 " pathEditMode="relative" rAng="0" ptsTypes="AA">
                                      <p:cBhvr>
                                        <p:cTn id="61" dur="1250" spd="-100000" fill="hold"/>
                                        <p:tgtEl>
                                          <p:spTgt spid="19"/>
                                        </p:tgtEl>
                                        <p:attrNameLst>
                                          <p:attrName>ppt_x</p:attrName>
                                          <p:attrName>ppt_y</p:attrName>
                                        </p:attrNameLst>
                                      </p:cBhvr>
                                      <p:rCtr x="2240" y="0"/>
                                    </p:animMotion>
                                  </p:childTnLst>
                                </p:cTn>
                              </p:par>
                              <p:par>
                                <p:cTn id="62" presetID="10" presetClass="entr" presetSubtype="0" fill="hold" grpId="0" nodeType="withEffect">
                                  <p:stCondLst>
                                    <p:cond delay="125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750"/>
                                        <p:tgtEl>
                                          <p:spTgt spid="24"/>
                                        </p:tgtEl>
                                      </p:cBhvr>
                                    </p:animEffect>
                                  </p:childTnLst>
                                </p:cTn>
                              </p:par>
                              <p:par>
                                <p:cTn id="65" presetID="35" presetClass="path" presetSubtype="0" decel="100000" fill="hold" grpId="1" nodeType="withEffect">
                                  <p:stCondLst>
                                    <p:cond delay="1250"/>
                                  </p:stCondLst>
                                  <p:childTnLst>
                                    <p:animMotion origin="layout" path="M -4.375E-6 -4.07407E-6 L 0.04493 -4.07407E-6 " pathEditMode="relative" rAng="0" ptsTypes="AA">
                                      <p:cBhvr>
                                        <p:cTn id="66" dur="1250" spd="-100000" fill="hold"/>
                                        <p:tgtEl>
                                          <p:spTgt spid="24"/>
                                        </p:tgtEl>
                                        <p:attrNameLst>
                                          <p:attrName>ppt_x</p:attrName>
                                          <p:attrName>ppt_y</p:attrName>
                                        </p:attrNameLst>
                                      </p:cBhvr>
                                      <p:rCtr x="2240" y="0"/>
                                    </p:animMotion>
                                  </p:childTnLst>
                                </p:cTn>
                              </p:par>
                              <p:par>
                                <p:cTn id="67" presetID="10" presetClass="entr" presetSubtype="0" fill="hold" grpId="0" nodeType="withEffect">
                                  <p:stCondLst>
                                    <p:cond delay="125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750"/>
                                        <p:tgtEl>
                                          <p:spTgt spid="26"/>
                                        </p:tgtEl>
                                      </p:cBhvr>
                                    </p:animEffect>
                                  </p:childTnLst>
                                </p:cTn>
                              </p:par>
                              <p:par>
                                <p:cTn id="70" presetID="35" presetClass="path" presetSubtype="0" decel="100000" fill="hold" grpId="1" nodeType="withEffect">
                                  <p:stCondLst>
                                    <p:cond delay="1250"/>
                                  </p:stCondLst>
                                  <p:childTnLst>
                                    <p:animMotion origin="layout" path="M 4.375E-6 7.40741E-7 L -0.04011 7.40741E-7 " pathEditMode="relative" rAng="0" ptsTypes="AA">
                                      <p:cBhvr>
                                        <p:cTn id="71" dur="1250" spd="-100000" fill="hold"/>
                                        <p:tgtEl>
                                          <p:spTgt spid="26"/>
                                        </p:tgtEl>
                                        <p:attrNameLst>
                                          <p:attrName>ppt_x</p:attrName>
                                          <p:attrName>ppt_y</p:attrName>
                                        </p:attrNameLst>
                                      </p:cBhvr>
                                      <p:rCtr x="-2005" y="0"/>
                                    </p:animMotion>
                                  </p:childTnLst>
                                </p:cTn>
                              </p:par>
                            </p:childTnLst>
                          </p:cTn>
                        </p:par>
                        <p:par>
                          <p:cTn id="72" fill="hold">
                            <p:stCondLst>
                              <p:cond delay="3000"/>
                            </p:stCondLst>
                            <p:childTnLst>
                              <p:par>
                                <p:cTn id="73" presetID="10" presetClass="entr" presetSubtype="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4" grpId="1"/>
      <p:bldP spid="25" grpId="0"/>
      <p:bldP spid="25" grpId="1"/>
      <p:bldP spid="26" grpId="0"/>
      <p:bldP spid="26" grpId="1"/>
      <p:bldP spid="27" grpId="0"/>
      <p:bldP spid="27" grpId="1"/>
      <p:bldP spid="28" grpId="0"/>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620520" y="2540311"/>
            <a:ext cx="8950960" cy="2186167"/>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281481" y="4998927"/>
            <a:ext cx="7629038" cy="646331"/>
          </a:xfrm>
          <a:prstGeom prst="rect">
            <a:avLst/>
          </a:prstGeom>
        </p:spPr>
        <p:txBody>
          <a:bodyPr wrap="square">
            <a:spAutoFit/>
          </a:bodyPr>
          <a:lstStyle/>
          <a:p>
            <a:pPr algn="ctr"/>
            <a:r>
              <a:rPr lang="zh-CN" altLang="en-US" sz="1200">
                <a:solidFill>
                  <a:schemeClr val="bg2"/>
                </a:solidFill>
              </a:rPr>
              <a:t>Ut wisi enim ad minim veniam, quis nostrud exerci tation ullamcorper nibh euismod tincidunt ut laoreet dolore magna aliquam erat volutpat. Ut wisi enim ad minim veniam, quis nostrud exerci. exerci tation ullamcorper nibh euismod tincidunt ut laoreet dolore magna aliquam erat volutpat.</a:t>
            </a:r>
          </a:p>
        </p:txBody>
      </p:sp>
      <p:sp>
        <p:nvSpPr>
          <p:cNvPr id="51" name="文本框 50"/>
          <p:cNvSpPr txBox="1"/>
          <p:nvPr/>
        </p:nvSpPr>
        <p:spPr>
          <a:xfrm>
            <a:off x="4964921" y="2034755"/>
            <a:ext cx="2262158" cy="369332"/>
          </a:xfrm>
          <a:prstGeom prst="rect">
            <a:avLst/>
          </a:prstGeom>
          <a:noFill/>
        </p:spPr>
        <p:txBody>
          <a:bodyPr wrap="none" rtlCol="0">
            <a:spAutoFit/>
          </a:bodyPr>
          <a:lstStyle/>
          <a:p>
            <a:r>
              <a:rPr lang="zh-CN" altLang="en-US">
                <a:solidFill>
                  <a:srgbClr val="DFD4B2"/>
                </a:solidFill>
                <a:latin typeface="微软雅黑 Light" panose="020B0502040204020203" pitchFamily="34" charset="-122"/>
                <a:ea typeface="微软雅黑 Light" panose="020B0502040204020203" pitchFamily="34" charset="-122"/>
              </a:rPr>
              <a:t>自适应图示修改简便</a:t>
            </a:r>
            <a:endParaRPr lang="en-US" altLang="zh-CN" dirty="0">
              <a:solidFill>
                <a:srgbClr val="DFD4B2"/>
              </a:solidFill>
              <a:latin typeface="微软雅黑 Light" panose="020B0502040204020203" pitchFamily="34" charset="-122"/>
              <a:ea typeface="微软雅黑 Light" panose="020B0502040204020203" pitchFamily="34" charset="-122"/>
            </a:endParaRPr>
          </a:p>
        </p:txBody>
      </p:sp>
      <p:sp>
        <p:nvSpPr>
          <p:cNvPr id="52" name="任意多边形 51"/>
          <p:cNvSpPr/>
          <p:nvPr/>
        </p:nvSpPr>
        <p:spPr>
          <a:xfrm>
            <a:off x="1138901" y="3503596"/>
            <a:ext cx="259594" cy="259595"/>
          </a:xfrm>
          <a:custGeom>
            <a:avLst/>
            <a:gdLst/>
            <a:ahLst/>
            <a:cxnLst/>
            <a:rect l="l" t="t" r="r" b="b"/>
            <a:pathLst>
              <a:path w="220435" h="220436">
                <a:moveTo>
                  <a:pt x="123995" y="35878"/>
                </a:moveTo>
                <a:cubicBezTo>
                  <a:pt x="121507" y="35878"/>
                  <a:pt x="119355" y="36787"/>
                  <a:pt x="117537" y="38605"/>
                </a:cubicBezTo>
                <a:lnTo>
                  <a:pt x="52382" y="103760"/>
                </a:lnTo>
                <a:cubicBezTo>
                  <a:pt x="50564" y="105578"/>
                  <a:pt x="49655" y="107730"/>
                  <a:pt x="49655" y="110218"/>
                </a:cubicBezTo>
                <a:cubicBezTo>
                  <a:pt x="49655" y="112705"/>
                  <a:pt x="50564" y="114858"/>
                  <a:pt x="52382" y="116676"/>
                </a:cubicBezTo>
                <a:lnTo>
                  <a:pt x="117537" y="181831"/>
                </a:lnTo>
                <a:cubicBezTo>
                  <a:pt x="119355" y="183649"/>
                  <a:pt x="121507" y="184558"/>
                  <a:pt x="123995" y="184558"/>
                </a:cubicBezTo>
                <a:cubicBezTo>
                  <a:pt x="126482" y="184558"/>
                  <a:pt x="128635" y="183649"/>
                  <a:pt x="130453" y="181831"/>
                </a:cubicBezTo>
                <a:lnTo>
                  <a:pt x="145091" y="167192"/>
                </a:lnTo>
                <a:cubicBezTo>
                  <a:pt x="146909" y="165375"/>
                  <a:pt x="147818" y="163222"/>
                  <a:pt x="147818" y="160734"/>
                </a:cubicBezTo>
                <a:cubicBezTo>
                  <a:pt x="147818" y="158247"/>
                  <a:pt x="146909" y="156094"/>
                  <a:pt x="145091" y="154276"/>
                </a:cubicBezTo>
                <a:lnTo>
                  <a:pt x="101033" y="110218"/>
                </a:lnTo>
                <a:lnTo>
                  <a:pt x="145091" y="66159"/>
                </a:lnTo>
                <a:cubicBezTo>
                  <a:pt x="146909" y="64342"/>
                  <a:pt x="147818" y="62189"/>
                  <a:pt x="147818" y="59701"/>
                </a:cubicBezTo>
                <a:cubicBezTo>
                  <a:pt x="147818" y="57214"/>
                  <a:pt x="146909" y="55061"/>
                  <a:pt x="145091" y="53243"/>
                </a:cubicBezTo>
                <a:lnTo>
                  <a:pt x="130453" y="38605"/>
                </a:lnTo>
                <a:cubicBezTo>
                  <a:pt x="128635" y="36787"/>
                  <a:pt x="126482" y="35878"/>
                  <a:pt x="123995" y="35878"/>
                </a:cubicBezTo>
                <a:close/>
                <a:moveTo>
                  <a:pt x="110218" y="0"/>
                </a:moveTo>
                <a:cubicBezTo>
                  <a:pt x="130214" y="0"/>
                  <a:pt x="148655" y="4927"/>
                  <a:pt x="165542" y="14782"/>
                </a:cubicBezTo>
                <a:cubicBezTo>
                  <a:pt x="182428" y="24636"/>
                  <a:pt x="195799" y="38007"/>
                  <a:pt x="205654" y="54894"/>
                </a:cubicBezTo>
                <a:cubicBezTo>
                  <a:pt x="215508" y="71780"/>
                  <a:pt x="220435" y="90222"/>
                  <a:pt x="220435" y="110218"/>
                </a:cubicBezTo>
                <a:cubicBezTo>
                  <a:pt x="220435" y="130214"/>
                  <a:pt x="215508" y="148655"/>
                  <a:pt x="205654" y="165542"/>
                </a:cubicBezTo>
                <a:cubicBezTo>
                  <a:pt x="195799" y="182429"/>
                  <a:pt x="182428" y="195799"/>
                  <a:pt x="165542" y="205654"/>
                </a:cubicBezTo>
                <a:cubicBezTo>
                  <a:pt x="148655" y="215508"/>
                  <a:pt x="130214" y="220436"/>
                  <a:pt x="110218" y="220436"/>
                </a:cubicBezTo>
                <a:cubicBezTo>
                  <a:pt x="90221" y="220436"/>
                  <a:pt x="71780" y="215508"/>
                  <a:pt x="54893" y="205654"/>
                </a:cubicBezTo>
                <a:cubicBezTo>
                  <a:pt x="38007" y="195799"/>
                  <a:pt x="24636" y="182429"/>
                  <a:pt x="14782" y="165542"/>
                </a:cubicBezTo>
                <a:cubicBezTo>
                  <a:pt x="4927" y="148655"/>
                  <a:pt x="0" y="130214"/>
                  <a:pt x="0" y="110218"/>
                </a:cubicBezTo>
                <a:cubicBezTo>
                  <a:pt x="0" y="90222"/>
                  <a:pt x="4927" y="71780"/>
                  <a:pt x="14782" y="54894"/>
                </a:cubicBezTo>
                <a:cubicBezTo>
                  <a:pt x="24636" y="38007"/>
                  <a:pt x="38007" y="24636"/>
                  <a:pt x="54893" y="14782"/>
                </a:cubicBezTo>
                <a:cubicBezTo>
                  <a:pt x="71780" y="4927"/>
                  <a:pt x="90221" y="0"/>
                  <a:pt x="110218" y="0"/>
                </a:cubicBezTo>
                <a:close/>
              </a:path>
            </a:pathLst>
          </a:custGeom>
          <a:solidFill>
            <a:srgbClr val="DFD4B2"/>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US" sz="2000" dirty="0">
              <a:latin typeface="FontAwesome" pitchFamily="2" charset="0"/>
            </a:endParaRPr>
          </a:p>
        </p:txBody>
      </p:sp>
      <p:sp>
        <p:nvSpPr>
          <p:cNvPr id="53" name="任意多边形 52"/>
          <p:cNvSpPr/>
          <p:nvPr/>
        </p:nvSpPr>
        <p:spPr>
          <a:xfrm flipH="1">
            <a:off x="10793505" y="3503596"/>
            <a:ext cx="259594" cy="259595"/>
          </a:xfrm>
          <a:custGeom>
            <a:avLst/>
            <a:gdLst/>
            <a:ahLst/>
            <a:cxnLst/>
            <a:rect l="l" t="t" r="r" b="b"/>
            <a:pathLst>
              <a:path w="220435" h="220436">
                <a:moveTo>
                  <a:pt x="123995" y="35878"/>
                </a:moveTo>
                <a:cubicBezTo>
                  <a:pt x="121507" y="35878"/>
                  <a:pt x="119355" y="36787"/>
                  <a:pt x="117537" y="38605"/>
                </a:cubicBezTo>
                <a:lnTo>
                  <a:pt x="52382" y="103760"/>
                </a:lnTo>
                <a:cubicBezTo>
                  <a:pt x="50564" y="105578"/>
                  <a:pt x="49655" y="107730"/>
                  <a:pt x="49655" y="110218"/>
                </a:cubicBezTo>
                <a:cubicBezTo>
                  <a:pt x="49655" y="112705"/>
                  <a:pt x="50564" y="114858"/>
                  <a:pt x="52382" y="116676"/>
                </a:cubicBezTo>
                <a:lnTo>
                  <a:pt x="117537" y="181831"/>
                </a:lnTo>
                <a:cubicBezTo>
                  <a:pt x="119355" y="183649"/>
                  <a:pt x="121507" y="184558"/>
                  <a:pt x="123995" y="184558"/>
                </a:cubicBezTo>
                <a:cubicBezTo>
                  <a:pt x="126482" y="184558"/>
                  <a:pt x="128635" y="183649"/>
                  <a:pt x="130453" y="181831"/>
                </a:cubicBezTo>
                <a:lnTo>
                  <a:pt x="145091" y="167192"/>
                </a:lnTo>
                <a:cubicBezTo>
                  <a:pt x="146909" y="165375"/>
                  <a:pt x="147818" y="163222"/>
                  <a:pt x="147818" y="160734"/>
                </a:cubicBezTo>
                <a:cubicBezTo>
                  <a:pt x="147818" y="158247"/>
                  <a:pt x="146909" y="156094"/>
                  <a:pt x="145091" y="154276"/>
                </a:cubicBezTo>
                <a:lnTo>
                  <a:pt x="101033" y="110218"/>
                </a:lnTo>
                <a:lnTo>
                  <a:pt x="145091" y="66159"/>
                </a:lnTo>
                <a:cubicBezTo>
                  <a:pt x="146909" y="64342"/>
                  <a:pt x="147818" y="62189"/>
                  <a:pt x="147818" y="59701"/>
                </a:cubicBezTo>
                <a:cubicBezTo>
                  <a:pt x="147818" y="57214"/>
                  <a:pt x="146909" y="55061"/>
                  <a:pt x="145091" y="53243"/>
                </a:cubicBezTo>
                <a:lnTo>
                  <a:pt x="130453" y="38605"/>
                </a:lnTo>
                <a:cubicBezTo>
                  <a:pt x="128635" y="36787"/>
                  <a:pt x="126482" y="35878"/>
                  <a:pt x="123995" y="35878"/>
                </a:cubicBezTo>
                <a:close/>
                <a:moveTo>
                  <a:pt x="110218" y="0"/>
                </a:moveTo>
                <a:cubicBezTo>
                  <a:pt x="130214" y="0"/>
                  <a:pt x="148655" y="4927"/>
                  <a:pt x="165542" y="14782"/>
                </a:cubicBezTo>
                <a:cubicBezTo>
                  <a:pt x="182428" y="24636"/>
                  <a:pt x="195799" y="38007"/>
                  <a:pt x="205654" y="54894"/>
                </a:cubicBezTo>
                <a:cubicBezTo>
                  <a:pt x="215508" y="71780"/>
                  <a:pt x="220435" y="90222"/>
                  <a:pt x="220435" y="110218"/>
                </a:cubicBezTo>
                <a:cubicBezTo>
                  <a:pt x="220435" y="130214"/>
                  <a:pt x="215508" y="148655"/>
                  <a:pt x="205654" y="165542"/>
                </a:cubicBezTo>
                <a:cubicBezTo>
                  <a:pt x="195799" y="182429"/>
                  <a:pt x="182428" y="195799"/>
                  <a:pt x="165542" y="205654"/>
                </a:cubicBezTo>
                <a:cubicBezTo>
                  <a:pt x="148655" y="215508"/>
                  <a:pt x="130214" y="220436"/>
                  <a:pt x="110218" y="220436"/>
                </a:cubicBezTo>
                <a:cubicBezTo>
                  <a:pt x="90221" y="220436"/>
                  <a:pt x="71780" y="215508"/>
                  <a:pt x="54893" y="205654"/>
                </a:cubicBezTo>
                <a:cubicBezTo>
                  <a:pt x="38007" y="195799"/>
                  <a:pt x="24636" y="182429"/>
                  <a:pt x="14782" y="165542"/>
                </a:cubicBezTo>
                <a:cubicBezTo>
                  <a:pt x="4927" y="148655"/>
                  <a:pt x="0" y="130214"/>
                  <a:pt x="0" y="110218"/>
                </a:cubicBezTo>
                <a:cubicBezTo>
                  <a:pt x="0" y="90222"/>
                  <a:pt x="4927" y="71780"/>
                  <a:pt x="14782" y="54894"/>
                </a:cubicBezTo>
                <a:cubicBezTo>
                  <a:pt x="24636" y="38007"/>
                  <a:pt x="38007" y="24636"/>
                  <a:pt x="54893" y="14782"/>
                </a:cubicBezTo>
                <a:cubicBezTo>
                  <a:pt x="71780" y="4927"/>
                  <a:pt x="90221" y="0"/>
                  <a:pt x="110218" y="0"/>
                </a:cubicBezTo>
                <a:close/>
              </a:path>
            </a:pathLst>
          </a:custGeom>
          <a:solidFill>
            <a:srgbClr val="DFD4B2"/>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US" sz="2000" dirty="0">
              <a:latin typeface="FontAwesome" pitchFamily="2" charset="0"/>
            </a:endParaRPr>
          </a:p>
        </p:txBody>
      </p:sp>
      <p:cxnSp>
        <p:nvCxnSpPr>
          <p:cNvPr id="11" name="直接连接符 10"/>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上阶段工作概述 </a:t>
            </a:r>
          </a:p>
        </p:txBody>
      </p:sp>
      <p:sp>
        <p:nvSpPr>
          <p:cNvPr id="13" name="矩形 12"/>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14" name="直接连接符 13"/>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6" name="矩形 15"/>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1"/>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750"/>
                                        <p:tgtEl>
                                          <p:spTgt spid="14"/>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14"/>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12"/>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750"/>
                                        <p:tgtEl>
                                          <p:spTgt spid="51"/>
                                        </p:tgtEl>
                                      </p:cBhvr>
                                    </p:animEffect>
                                  </p:childTnLst>
                                </p:cTn>
                              </p:par>
                              <p:par>
                                <p:cTn id="27" presetID="35" presetClass="path" presetSubtype="0" decel="100000" fill="hold" grpId="1" nodeType="withEffect">
                                  <p:stCondLst>
                                    <p:cond delay="0"/>
                                  </p:stCondLst>
                                  <p:childTnLst>
                                    <p:animMotion origin="layout" path="M -1.66667E-6 2.96296E-6 L -0.04557 2.96296E-6 " pathEditMode="relative" rAng="0" ptsTypes="AA">
                                      <p:cBhvr>
                                        <p:cTn id="28" dur="1500" spd="-100000" fill="hold"/>
                                        <p:tgtEl>
                                          <p:spTgt spid="51"/>
                                        </p:tgtEl>
                                        <p:attrNameLst>
                                          <p:attrName>ppt_x</p:attrName>
                                          <p:attrName>ppt_y</p:attrName>
                                        </p:attrNameLst>
                                      </p:cBhvr>
                                      <p:rCtr x="-2279" y="0"/>
                                    </p:animMotion>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childTnLst>
                                </p:cTn>
                              </p:par>
                              <p:par>
                                <p:cTn id="32" presetID="64" presetClass="path" presetSubtype="0" decel="100000" fill="hold" grpId="1" nodeType="withEffect">
                                  <p:stCondLst>
                                    <p:cond delay="0"/>
                                  </p:stCondLst>
                                  <p:childTnLst>
                                    <p:animMotion origin="layout" path="M 0 3.7037E-7 L 0 0.05972 " pathEditMode="relative" rAng="0" ptsTypes="AA">
                                      <p:cBhvr>
                                        <p:cTn id="33" dur="1000" spd="-100000" fill="hold"/>
                                        <p:tgtEl>
                                          <p:spTgt spid="15"/>
                                        </p:tgtEl>
                                        <p:attrNameLst>
                                          <p:attrName>ppt_x</p:attrName>
                                          <p:attrName>ppt_y</p:attrName>
                                        </p:attrNameLst>
                                      </p:cBhvr>
                                      <p:rCtr x="0" y="2986"/>
                                    </p:animMotion>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childTnLst>
                                </p:cTn>
                              </p:par>
                              <p:par>
                                <p:cTn id="37" presetID="64" presetClass="path" presetSubtype="0" decel="100000" fill="hold" grpId="1" nodeType="withEffect">
                                  <p:stCondLst>
                                    <p:cond delay="0"/>
                                  </p:stCondLst>
                                  <p:childTnLst>
                                    <p:animMotion origin="layout" path="M -3.54167E-6 -1.11111E-6 L -3.54167E-6 -0.08657 " pathEditMode="relative" rAng="0" ptsTypes="AA">
                                      <p:cBhvr>
                                        <p:cTn id="38" dur="1000" spd="-100000" fill="hold"/>
                                        <p:tgtEl>
                                          <p:spTgt spid="19"/>
                                        </p:tgtEl>
                                        <p:attrNameLst>
                                          <p:attrName>ppt_x</p:attrName>
                                          <p:attrName>ppt_y</p:attrName>
                                        </p:attrNameLst>
                                      </p:cBhvr>
                                      <p:rCtr x="0" y="-4329"/>
                                    </p:animMotion>
                                  </p:childTnLst>
                                </p:cTn>
                              </p:par>
                              <p:par>
                                <p:cTn id="39" presetID="10" presetClass="entr" presetSubtype="0" fill="hold" grpId="0" nodeType="withEffect">
                                  <p:stCondLst>
                                    <p:cond delay="125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750"/>
                                        <p:tgtEl>
                                          <p:spTgt spid="53"/>
                                        </p:tgtEl>
                                      </p:cBhvr>
                                    </p:animEffect>
                                  </p:childTnLst>
                                </p:cTn>
                              </p:par>
                              <p:par>
                                <p:cTn id="42" presetID="35" presetClass="path" presetSubtype="0" decel="100000" fill="hold" grpId="1" nodeType="withEffect">
                                  <p:stCondLst>
                                    <p:cond delay="1250"/>
                                  </p:stCondLst>
                                  <p:childTnLst>
                                    <p:animMotion origin="layout" path="M 4.375E-6 7.40741E-7 L -0.04011 7.40741E-7 " pathEditMode="relative" rAng="0" ptsTypes="AA">
                                      <p:cBhvr>
                                        <p:cTn id="43" dur="1250" spd="-100000" fill="hold"/>
                                        <p:tgtEl>
                                          <p:spTgt spid="53"/>
                                        </p:tgtEl>
                                        <p:attrNameLst>
                                          <p:attrName>ppt_x</p:attrName>
                                          <p:attrName>ppt_y</p:attrName>
                                        </p:attrNameLst>
                                      </p:cBhvr>
                                      <p:rCtr x="-2005" y="0"/>
                                    </p:animMotion>
                                  </p:childTnLst>
                                </p:cTn>
                              </p:par>
                              <p:par>
                                <p:cTn id="44" presetID="10" presetClass="entr" presetSubtype="0" fill="hold" grpId="0" nodeType="withEffect">
                                  <p:stCondLst>
                                    <p:cond delay="125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750"/>
                                        <p:tgtEl>
                                          <p:spTgt spid="52"/>
                                        </p:tgtEl>
                                      </p:cBhvr>
                                    </p:animEffect>
                                  </p:childTnLst>
                                </p:cTn>
                              </p:par>
                              <p:par>
                                <p:cTn id="47" presetID="35" presetClass="path" presetSubtype="0" decel="100000" fill="hold" grpId="1" nodeType="withEffect">
                                  <p:stCondLst>
                                    <p:cond delay="1250"/>
                                  </p:stCondLst>
                                  <p:childTnLst>
                                    <p:animMotion origin="layout" path="M -4.375E-6 -4.07407E-6 L 0.04493 -4.07407E-6 " pathEditMode="relative" rAng="0" ptsTypes="AA">
                                      <p:cBhvr>
                                        <p:cTn id="48" dur="1250" spd="-100000" fill="hold"/>
                                        <p:tgtEl>
                                          <p:spTgt spid="52"/>
                                        </p:tgtEl>
                                        <p:attrNameLst>
                                          <p:attrName>ppt_x</p:attrName>
                                          <p:attrName>ppt_y</p:attrName>
                                        </p:attrNameLst>
                                      </p:cBhvr>
                                      <p:rCtr x="2240" y="0"/>
                                    </p:animMotion>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9" grpId="0"/>
      <p:bldP spid="19" grpId="1"/>
      <p:bldP spid="51" grpId="0"/>
      <p:bldP spid="51" grpId="1"/>
      <p:bldP spid="52" grpId="0" animBg="1"/>
      <p:bldP spid="52" grpId="1" animBg="1"/>
      <p:bldP spid="53" grpId="0" animBg="1"/>
      <p:bldP spid="53" grpId="1" animBg="1"/>
      <p:bldP spid="12" grpId="0"/>
      <p:bldP spid="12" grpId="1"/>
      <p:bldP spid="13" grpId="0"/>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539888" y="4461917"/>
            <a:ext cx="9112224" cy="5258271"/>
            <a:chOff x="1539888" y="4461917"/>
            <a:chExt cx="9112224" cy="5258271"/>
          </a:xfrm>
        </p:grpSpPr>
        <p:pic>
          <p:nvPicPr>
            <p:cNvPr id="12" name="图片 11"/>
            <p:cNvPicPr>
              <a:picLocks noChangeAspect="1"/>
            </p:cNvPicPr>
            <p:nvPr/>
          </p:nvPicPr>
          <p:blipFill>
            <a:blip r:embed="rId4"/>
            <a:stretch>
              <a:fillRect/>
            </a:stretch>
          </p:blipFill>
          <p:spPr>
            <a:xfrm>
              <a:off x="1539888" y="4461917"/>
              <a:ext cx="9112224" cy="5258271"/>
            </a:xfrm>
            <a:prstGeom prst="rect">
              <a:avLst/>
            </a:prstGeom>
          </p:spPr>
        </p:pic>
        <p:sp>
          <p:nvSpPr>
            <p:cNvPr id="13" name="矩形 12"/>
            <p:cNvSpPr/>
            <p:nvPr/>
          </p:nvSpPr>
          <p:spPr>
            <a:xfrm>
              <a:off x="2605177" y="4744528"/>
              <a:ext cx="6987397" cy="4432723"/>
            </a:xfrm>
            <a:prstGeom prst="rect">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圆角矩形 15"/>
          <p:cNvSpPr/>
          <p:nvPr/>
        </p:nvSpPr>
        <p:spPr>
          <a:xfrm>
            <a:off x="3701143" y="2775662"/>
            <a:ext cx="958138" cy="958138"/>
          </a:xfrm>
          <a:prstGeom prst="roundRect">
            <a:avLst>
              <a:gd name="adj" fmla="val 7578"/>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4982028" y="2775662"/>
            <a:ext cx="958138" cy="958138"/>
          </a:xfrm>
          <a:prstGeom prst="roundRect">
            <a:avLst>
              <a:gd name="adj" fmla="val 7578"/>
            </a:avLst>
          </a:prstGeom>
          <a:noFill/>
          <a:ln>
            <a:solidFill>
              <a:srgbClr val="A779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6262913" y="2775662"/>
            <a:ext cx="958138" cy="958138"/>
          </a:xfrm>
          <a:prstGeom prst="roundRect">
            <a:avLst>
              <a:gd name="adj" fmla="val 7578"/>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7543799" y="2775662"/>
            <a:ext cx="958138" cy="958138"/>
          </a:xfrm>
          <a:prstGeom prst="roundRect">
            <a:avLst>
              <a:gd name="adj" fmla="val 7578"/>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Shape 2748"/>
          <p:cNvSpPr/>
          <p:nvPr/>
        </p:nvSpPr>
        <p:spPr>
          <a:xfrm>
            <a:off x="5321433" y="295515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rgbClr val="DCCEAC"/>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1" name="Shape 2754"/>
          <p:cNvSpPr/>
          <p:nvPr/>
        </p:nvSpPr>
        <p:spPr>
          <a:xfrm>
            <a:off x="7895900" y="2955155"/>
            <a:ext cx="253935"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5709"/>
                </a:moveTo>
                <a:cubicBezTo>
                  <a:pt x="10203" y="15709"/>
                  <a:pt x="9720" y="16149"/>
                  <a:pt x="9720" y="16691"/>
                </a:cubicBezTo>
                <a:cubicBezTo>
                  <a:pt x="9720" y="17233"/>
                  <a:pt x="10203" y="17673"/>
                  <a:pt x="10800" y="17673"/>
                </a:cubicBezTo>
                <a:cubicBezTo>
                  <a:pt x="11396" y="17673"/>
                  <a:pt x="11880" y="17233"/>
                  <a:pt x="11880" y="16691"/>
                </a:cubicBezTo>
                <a:cubicBezTo>
                  <a:pt x="11880" y="16149"/>
                  <a:pt x="11396" y="15709"/>
                  <a:pt x="10800" y="15709"/>
                </a:cubicBezTo>
                <a:moveTo>
                  <a:pt x="12960" y="10800"/>
                </a:moveTo>
                <a:cubicBezTo>
                  <a:pt x="12363" y="10800"/>
                  <a:pt x="11880" y="11240"/>
                  <a:pt x="11880" y="11782"/>
                </a:cubicBezTo>
                <a:cubicBezTo>
                  <a:pt x="11880" y="12324"/>
                  <a:pt x="12363" y="12764"/>
                  <a:pt x="12960" y="12764"/>
                </a:cubicBezTo>
                <a:cubicBezTo>
                  <a:pt x="13556" y="12764"/>
                  <a:pt x="14040" y="12324"/>
                  <a:pt x="14040" y="11782"/>
                </a:cubicBezTo>
                <a:cubicBezTo>
                  <a:pt x="14040" y="11240"/>
                  <a:pt x="13556" y="10800"/>
                  <a:pt x="12960" y="10800"/>
                </a:cubicBezTo>
                <a:moveTo>
                  <a:pt x="15660" y="14727"/>
                </a:moveTo>
                <a:cubicBezTo>
                  <a:pt x="15362" y="14727"/>
                  <a:pt x="15120" y="14947"/>
                  <a:pt x="15120" y="15218"/>
                </a:cubicBezTo>
                <a:cubicBezTo>
                  <a:pt x="15120" y="15490"/>
                  <a:pt x="15362" y="15709"/>
                  <a:pt x="15660" y="15709"/>
                </a:cubicBezTo>
                <a:cubicBezTo>
                  <a:pt x="15958" y="15709"/>
                  <a:pt x="16200" y="15490"/>
                  <a:pt x="16200" y="15218"/>
                </a:cubicBezTo>
                <a:cubicBezTo>
                  <a:pt x="16200" y="14947"/>
                  <a:pt x="15958" y="14727"/>
                  <a:pt x="15660" y="14727"/>
                </a:cubicBezTo>
                <a:moveTo>
                  <a:pt x="16740" y="17673"/>
                </a:moveTo>
                <a:cubicBezTo>
                  <a:pt x="16442" y="17673"/>
                  <a:pt x="16200" y="17892"/>
                  <a:pt x="16200" y="18164"/>
                </a:cubicBezTo>
                <a:cubicBezTo>
                  <a:pt x="16200" y="18435"/>
                  <a:pt x="16442" y="18655"/>
                  <a:pt x="16740" y="18655"/>
                </a:cubicBezTo>
                <a:cubicBezTo>
                  <a:pt x="17038" y="18655"/>
                  <a:pt x="17280" y="18435"/>
                  <a:pt x="17280" y="18164"/>
                </a:cubicBezTo>
                <a:cubicBezTo>
                  <a:pt x="17280" y="17892"/>
                  <a:pt x="17038" y="17673"/>
                  <a:pt x="16740" y="17673"/>
                </a:cubicBezTo>
                <a:moveTo>
                  <a:pt x="7020" y="13745"/>
                </a:moveTo>
                <a:cubicBezTo>
                  <a:pt x="6722" y="13745"/>
                  <a:pt x="6480" y="13525"/>
                  <a:pt x="6480" y="13255"/>
                </a:cubicBezTo>
                <a:cubicBezTo>
                  <a:pt x="6480" y="12983"/>
                  <a:pt x="6722" y="12764"/>
                  <a:pt x="7020" y="12764"/>
                </a:cubicBezTo>
                <a:cubicBezTo>
                  <a:pt x="7318" y="12764"/>
                  <a:pt x="7560" y="12983"/>
                  <a:pt x="7560" y="13255"/>
                </a:cubicBezTo>
                <a:cubicBezTo>
                  <a:pt x="7560" y="13525"/>
                  <a:pt x="7318" y="13745"/>
                  <a:pt x="7020" y="13745"/>
                </a:cubicBezTo>
                <a:moveTo>
                  <a:pt x="7020" y="11782"/>
                </a:moveTo>
                <a:cubicBezTo>
                  <a:pt x="6126" y="11782"/>
                  <a:pt x="5400" y="12441"/>
                  <a:pt x="5400" y="13255"/>
                </a:cubicBezTo>
                <a:cubicBezTo>
                  <a:pt x="5400" y="14068"/>
                  <a:pt x="6126" y="14727"/>
                  <a:pt x="7020" y="14727"/>
                </a:cubicBezTo>
                <a:cubicBezTo>
                  <a:pt x="7914" y="14727"/>
                  <a:pt x="8640" y="14068"/>
                  <a:pt x="8640" y="13255"/>
                </a:cubicBezTo>
                <a:cubicBezTo>
                  <a:pt x="8640" y="12441"/>
                  <a:pt x="7914" y="11782"/>
                  <a:pt x="7020" y="11782"/>
                </a:cubicBezTo>
                <a:moveTo>
                  <a:pt x="16200" y="20618"/>
                </a:moveTo>
                <a:lnTo>
                  <a:pt x="5400" y="20618"/>
                </a:lnTo>
                <a:cubicBezTo>
                  <a:pt x="5224" y="20618"/>
                  <a:pt x="1080" y="20574"/>
                  <a:pt x="1080" y="16691"/>
                </a:cubicBezTo>
                <a:cubicBezTo>
                  <a:pt x="1080" y="12965"/>
                  <a:pt x="3149" y="11214"/>
                  <a:pt x="4975" y="9670"/>
                </a:cubicBezTo>
                <a:cubicBezTo>
                  <a:pt x="6031" y="8777"/>
                  <a:pt x="7028" y="7920"/>
                  <a:pt x="7400" y="6808"/>
                </a:cubicBezTo>
                <a:cubicBezTo>
                  <a:pt x="7683" y="6848"/>
                  <a:pt x="7974" y="6878"/>
                  <a:pt x="8279" y="6878"/>
                </a:cubicBezTo>
                <a:cubicBezTo>
                  <a:pt x="9182" y="6878"/>
                  <a:pt x="10166" y="6687"/>
                  <a:pt x="11184" y="6177"/>
                </a:cubicBezTo>
                <a:cubicBezTo>
                  <a:pt x="12256" y="5642"/>
                  <a:pt x="13226" y="5425"/>
                  <a:pt x="14040" y="5367"/>
                </a:cubicBezTo>
                <a:lnTo>
                  <a:pt x="14040" y="5891"/>
                </a:lnTo>
                <a:cubicBezTo>
                  <a:pt x="14040" y="7483"/>
                  <a:pt x="15296" y="8546"/>
                  <a:pt x="16625" y="9670"/>
                </a:cubicBezTo>
                <a:cubicBezTo>
                  <a:pt x="18451" y="11214"/>
                  <a:pt x="20520" y="12965"/>
                  <a:pt x="20520" y="16691"/>
                </a:cubicBezTo>
                <a:cubicBezTo>
                  <a:pt x="20520" y="20474"/>
                  <a:pt x="16637" y="20614"/>
                  <a:pt x="16200" y="20618"/>
                </a:cubicBezTo>
                <a:moveTo>
                  <a:pt x="14040" y="2945"/>
                </a:moveTo>
                <a:lnTo>
                  <a:pt x="14040" y="4432"/>
                </a:lnTo>
                <a:cubicBezTo>
                  <a:pt x="13069" y="4489"/>
                  <a:pt x="11917" y="4734"/>
                  <a:pt x="10654" y="5365"/>
                </a:cubicBezTo>
                <a:cubicBezTo>
                  <a:pt x="9547" y="5920"/>
                  <a:pt x="8485" y="6015"/>
                  <a:pt x="7560" y="5894"/>
                </a:cubicBezTo>
                <a:lnTo>
                  <a:pt x="7560" y="5891"/>
                </a:lnTo>
                <a:lnTo>
                  <a:pt x="7560" y="2945"/>
                </a:lnTo>
                <a:cubicBezTo>
                  <a:pt x="7560" y="2945"/>
                  <a:pt x="14040" y="2945"/>
                  <a:pt x="14040" y="2945"/>
                </a:cubicBezTo>
                <a:close/>
                <a:moveTo>
                  <a:pt x="5400" y="982"/>
                </a:moveTo>
                <a:lnTo>
                  <a:pt x="16200" y="982"/>
                </a:lnTo>
                <a:lnTo>
                  <a:pt x="16200" y="1964"/>
                </a:lnTo>
                <a:lnTo>
                  <a:pt x="5400" y="1964"/>
                </a:lnTo>
                <a:cubicBezTo>
                  <a:pt x="5400" y="1964"/>
                  <a:pt x="5400" y="982"/>
                  <a:pt x="5400" y="982"/>
                </a:cubicBezTo>
                <a:close/>
                <a:moveTo>
                  <a:pt x="15120" y="5891"/>
                </a:moveTo>
                <a:lnTo>
                  <a:pt x="15120" y="2945"/>
                </a:lnTo>
                <a:lnTo>
                  <a:pt x="16200" y="2945"/>
                </a:lnTo>
                <a:cubicBezTo>
                  <a:pt x="16796" y="2945"/>
                  <a:pt x="17280" y="2505"/>
                  <a:pt x="17280" y="1964"/>
                </a:cubicBezTo>
                <a:lnTo>
                  <a:pt x="17280" y="982"/>
                </a:lnTo>
                <a:cubicBezTo>
                  <a:pt x="17280" y="440"/>
                  <a:pt x="16796" y="0"/>
                  <a:pt x="16200" y="0"/>
                </a:cubicBezTo>
                <a:lnTo>
                  <a:pt x="5400" y="0"/>
                </a:lnTo>
                <a:cubicBezTo>
                  <a:pt x="4803" y="0"/>
                  <a:pt x="4320" y="440"/>
                  <a:pt x="4320" y="982"/>
                </a:cubicBezTo>
                <a:lnTo>
                  <a:pt x="4320" y="1964"/>
                </a:lnTo>
                <a:cubicBezTo>
                  <a:pt x="4320" y="2505"/>
                  <a:pt x="4803" y="2945"/>
                  <a:pt x="5400" y="2945"/>
                </a:cubicBezTo>
                <a:lnTo>
                  <a:pt x="6480" y="2945"/>
                </a:lnTo>
                <a:lnTo>
                  <a:pt x="6480" y="5891"/>
                </a:lnTo>
                <a:cubicBezTo>
                  <a:pt x="6480" y="8836"/>
                  <a:pt x="0" y="9818"/>
                  <a:pt x="0" y="16691"/>
                </a:cubicBezTo>
                <a:cubicBezTo>
                  <a:pt x="0" y="21600"/>
                  <a:pt x="5400" y="21600"/>
                  <a:pt x="5400" y="21600"/>
                </a:cubicBezTo>
                <a:lnTo>
                  <a:pt x="16200" y="21600"/>
                </a:lnTo>
                <a:cubicBezTo>
                  <a:pt x="16200" y="21600"/>
                  <a:pt x="21600" y="21600"/>
                  <a:pt x="21600" y="16691"/>
                </a:cubicBezTo>
                <a:cubicBezTo>
                  <a:pt x="21600" y="9818"/>
                  <a:pt x="15120" y="8836"/>
                  <a:pt x="15120" y="5891"/>
                </a:cubicBezTo>
                <a:moveTo>
                  <a:pt x="5940" y="16691"/>
                </a:moveTo>
                <a:cubicBezTo>
                  <a:pt x="5642" y="16691"/>
                  <a:pt x="5400" y="16910"/>
                  <a:pt x="5400" y="17182"/>
                </a:cubicBezTo>
                <a:cubicBezTo>
                  <a:pt x="5400" y="17453"/>
                  <a:pt x="5642" y="17673"/>
                  <a:pt x="5940" y="17673"/>
                </a:cubicBezTo>
                <a:cubicBezTo>
                  <a:pt x="6238" y="17673"/>
                  <a:pt x="6480" y="17453"/>
                  <a:pt x="6480" y="17182"/>
                </a:cubicBezTo>
                <a:cubicBezTo>
                  <a:pt x="6480" y="16910"/>
                  <a:pt x="6238" y="16691"/>
                  <a:pt x="5940" y="16691"/>
                </a:cubicBezTo>
              </a:path>
            </a:pathLst>
          </a:custGeom>
          <a:solidFill>
            <a:srgbClr val="DCCEAC"/>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2" name="Shape 2775"/>
          <p:cNvSpPr/>
          <p:nvPr/>
        </p:nvSpPr>
        <p:spPr>
          <a:xfrm>
            <a:off x="6602318" y="3031335"/>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0800" y="10755"/>
                </a:moveTo>
                <a:lnTo>
                  <a:pt x="1866" y="6075"/>
                </a:lnTo>
                <a:lnTo>
                  <a:pt x="10800" y="1395"/>
                </a:lnTo>
                <a:lnTo>
                  <a:pt x="19735" y="6075"/>
                </a:lnTo>
                <a:cubicBezTo>
                  <a:pt x="19735" y="6075"/>
                  <a:pt x="10800" y="10755"/>
                  <a:pt x="10800" y="10755"/>
                </a:cubicBezTo>
                <a:close/>
                <a:moveTo>
                  <a:pt x="18031" y="17315"/>
                </a:moveTo>
                <a:lnTo>
                  <a:pt x="14834" y="16216"/>
                </a:lnTo>
                <a:lnTo>
                  <a:pt x="14832" y="16229"/>
                </a:lnTo>
                <a:cubicBezTo>
                  <a:pt x="14797" y="16218"/>
                  <a:pt x="14765" y="16200"/>
                  <a:pt x="14727" y="16200"/>
                </a:cubicBezTo>
                <a:cubicBezTo>
                  <a:pt x="14627" y="16200"/>
                  <a:pt x="14538" y="16251"/>
                  <a:pt x="14460" y="16324"/>
                </a:cubicBezTo>
                <a:lnTo>
                  <a:pt x="14455" y="16313"/>
                </a:lnTo>
                <a:lnTo>
                  <a:pt x="10820" y="20061"/>
                </a:lnTo>
                <a:lnTo>
                  <a:pt x="7658" y="16334"/>
                </a:lnTo>
                <a:lnTo>
                  <a:pt x="7653" y="16344"/>
                </a:lnTo>
                <a:cubicBezTo>
                  <a:pt x="7571" y="16259"/>
                  <a:pt x="7474" y="16200"/>
                  <a:pt x="7364" y="16200"/>
                </a:cubicBezTo>
                <a:cubicBezTo>
                  <a:pt x="7327" y="16200"/>
                  <a:pt x="7294" y="16218"/>
                  <a:pt x="7259" y="16229"/>
                </a:cubicBezTo>
                <a:lnTo>
                  <a:pt x="7257" y="16216"/>
                </a:lnTo>
                <a:lnTo>
                  <a:pt x="4013" y="17331"/>
                </a:lnTo>
                <a:lnTo>
                  <a:pt x="4767" y="9035"/>
                </a:lnTo>
                <a:lnTo>
                  <a:pt x="10589" y="12084"/>
                </a:lnTo>
                <a:lnTo>
                  <a:pt x="10591" y="12080"/>
                </a:lnTo>
                <a:cubicBezTo>
                  <a:pt x="10655" y="12122"/>
                  <a:pt x="10724" y="12150"/>
                  <a:pt x="10800" y="12150"/>
                </a:cubicBezTo>
                <a:cubicBezTo>
                  <a:pt x="10876" y="12150"/>
                  <a:pt x="10946" y="12122"/>
                  <a:pt x="11009" y="12080"/>
                </a:cubicBezTo>
                <a:lnTo>
                  <a:pt x="11011" y="12084"/>
                </a:lnTo>
                <a:lnTo>
                  <a:pt x="16897" y="9001"/>
                </a:lnTo>
                <a:cubicBezTo>
                  <a:pt x="16897" y="9001"/>
                  <a:pt x="18031" y="17315"/>
                  <a:pt x="18031" y="17315"/>
                </a:cubicBezTo>
                <a:close/>
                <a:moveTo>
                  <a:pt x="21600" y="6075"/>
                </a:moveTo>
                <a:cubicBezTo>
                  <a:pt x="21600" y="5806"/>
                  <a:pt x="21484" y="5579"/>
                  <a:pt x="21319" y="5470"/>
                </a:cubicBezTo>
                <a:lnTo>
                  <a:pt x="21320" y="5466"/>
                </a:lnTo>
                <a:lnTo>
                  <a:pt x="21306" y="5458"/>
                </a:lnTo>
                <a:cubicBezTo>
                  <a:pt x="21301" y="5455"/>
                  <a:pt x="21296" y="5453"/>
                  <a:pt x="21292" y="5451"/>
                </a:cubicBezTo>
                <a:lnTo>
                  <a:pt x="11011" y="66"/>
                </a:lnTo>
                <a:lnTo>
                  <a:pt x="11009" y="70"/>
                </a:lnTo>
                <a:cubicBezTo>
                  <a:pt x="10946" y="28"/>
                  <a:pt x="10876" y="0"/>
                  <a:pt x="10800" y="0"/>
                </a:cubicBezTo>
                <a:cubicBezTo>
                  <a:pt x="10724" y="0"/>
                  <a:pt x="10655" y="28"/>
                  <a:pt x="10591" y="70"/>
                </a:cubicBezTo>
                <a:lnTo>
                  <a:pt x="10589" y="66"/>
                </a:lnTo>
                <a:lnTo>
                  <a:pt x="309" y="5451"/>
                </a:lnTo>
                <a:cubicBezTo>
                  <a:pt x="304" y="5453"/>
                  <a:pt x="299" y="5455"/>
                  <a:pt x="295" y="5458"/>
                </a:cubicBezTo>
                <a:lnTo>
                  <a:pt x="280" y="5466"/>
                </a:lnTo>
                <a:lnTo>
                  <a:pt x="281" y="5470"/>
                </a:lnTo>
                <a:cubicBezTo>
                  <a:pt x="116" y="5579"/>
                  <a:pt x="0" y="5806"/>
                  <a:pt x="0" y="6075"/>
                </a:cubicBezTo>
                <a:cubicBezTo>
                  <a:pt x="0" y="6344"/>
                  <a:pt x="116" y="6571"/>
                  <a:pt x="281" y="6680"/>
                </a:cubicBezTo>
                <a:lnTo>
                  <a:pt x="280" y="6684"/>
                </a:lnTo>
                <a:lnTo>
                  <a:pt x="295" y="6692"/>
                </a:lnTo>
                <a:cubicBezTo>
                  <a:pt x="299" y="6695"/>
                  <a:pt x="304" y="6697"/>
                  <a:pt x="309" y="6699"/>
                </a:cubicBezTo>
                <a:lnTo>
                  <a:pt x="1230" y="7182"/>
                </a:lnTo>
                <a:lnTo>
                  <a:pt x="608" y="13603"/>
                </a:lnTo>
                <a:cubicBezTo>
                  <a:pt x="251" y="13805"/>
                  <a:pt x="0" y="14287"/>
                  <a:pt x="0" y="14850"/>
                </a:cubicBezTo>
                <a:cubicBezTo>
                  <a:pt x="0" y="15596"/>
                  <a:pt x="439" y="16200"/>
                  <a:pt x="982" y="16200"/>
                </a:cubicBezTo>
                <a:cubicBezTo>
                  <a:pt x="1524" y="16200"/>
                  <a:pt x="1964" y="15596"/>
                  <a:pt x="1964" y="14850"/>
                </a:cubicBezTo>
                <a:cubicBezTo>
                  <a:pt x="1964" y="14416"/>
                  <a:pt x="1812" y="14034"/>
                  <a:pt x="1580" y="13787"/>
                </a:cubicBezTo>
                <a:lnTo>
                  <a:pt x="2173" y="7676"/>
                </a:lnTo>
                <a:lnTo>
                  <a:pt x="3822" y="8540"/>
                </a:lnTo>
                <a:lnTo>
                  <a:pt x="2950" y="18135"/>
                </a:lnTo>
                <a:lnTo>
                  <a:pt x="2958" y="18138"/>
                </a:lnTo>
                <a:cubicBezTo>
                  <a:pt x="2955" y="18167"/>
                  <a:pt x="2945" y="18193"/>
                  <a:pt x="2945" y="18225"/>
                </a:cubicBezTo>
                <a:cubicBezTo>
                  <a:pt x="2945" y="18598"/>
                  <a:pt x="3165" y="18900"/>
                  <a:pt x="3436" y="18900"/>
                </a:cubicBezTo>
                <a:cubicBezTo>
                  <a:pt x="3474" y="18900"/>
                  <a:pt x="3506" y="18884"/>
                  <a:pt x="3541" y="18873"/>
                </a:cubicBezTo>
                <a:lnTo>
                  <a:pt x="3543" y="18884"/>
                </a:lnTo>
                <a:lnTo>
                  <a:pt x="7238" y="17613"/>
                </a:lnTo>
                <a:lnTo>
                  <a:pt x="10506" y="21465"/>
                </a:lnTo>
                <a:lnTo>
                  <a:pt x="10510" y="21456"/>
                </a:lnTo>
                <a:cubicBezTo>
                  <a:pt x="10593" y="21541"/>
                  <a:pt x="10690" y="21600"/>
                  <a:pt x="10800" y="21600"/>
                </a:cubicBezTo>
                <a:cubicBezTo>
                  <a:pt x="10901" y="21600"/>
                  <a:pt x="10989" y="21548"/>
                  <a:pt x="11068" y="21476"/>
                </a:cubicBezTo>
                <a:lnTo>
                  <a:pt x="11072" y="21487"/>
                </a:lnTo>
                <a:lnTo>
                  <a:pt x="14834" y="17607"/>
                </a:lnTo>
                <a:lnTo>
                  <a:pt x="18548" y="18884"/>
                </a:lnTo>
                <a:lnTo>
                  <a:pt x="18550" y="18871"/>
                </a:lnTo>
                <a:cubicBezTo>
                  <a:pt x="18585" y="18882"/>
                  <a:pt x="18618" y="18900"/>
                  <a:pt x="18655" y="18900"/>
                </a:cubicBezTo>
                <a:cubicBezTo>
                  <a:pt x="18926" y="18900"/>
                  <a:pt x="19145" y="18598"/>
                  <a:pt x="19145" y="18225"/>
                </a:cubicBezTo>
                <a:cubicBezTo>
                  <a:pt x="19145" y="18181"/>
                  <a:pt x="19135" y="18143"/>
                  <a:pt x="19130" y="18102"/>
                </a:cubicBezTo>
                <a:lnTo>
                  <a:pt x="19137" y="18100"/>
                </a:lnTo>
                <a:lnTo>
                  <a:pt x="17830" y="8513"/>
                </a:lnTo>
                <a:lnTo>
                  <a:pt x="21292" y="6699"/>
                </a:lnTo>
                <a:cubicBezTo>
                  <a:pt x="21296" y="6697"/>
                  <a:pt x="21301" y="6695"/>
                  <a:pt x="21306" y="6692"/>
                </a:cubicBezTo>
                <a:lnTo>
                  <a:pt x="21320" y="6684"/>
                </a:lnTo>
                <a:lnTo>
                  <a:pt x="21319" y="6680"/>
                </a:lnTo>
                <a:cubicBezTo>
                  <a:pt x="21484" y="6571"/>
                  <a:pt x="21600" y="6344"/>
                  <a:pt x="21600" y="6075"/>
                </a:cubicBezTo>
              </a:path>
            </a:pathLst>
          </a:custGeom>
          <a:solidFill>
            <a:srgbClr val="DCCEAC"/>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3" name="Shape 2784"/>
          <p:cNvSpPr/>
          <p:nvPr/>
        </p:nvSpPr>
        <p:spPr>
          <a:xfrm>
            <a:off x="4040548" y="295515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DCCEAC"/>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5" name="矩形 24"/>
          <p:cNvSpPr/>
          <p:nvPr/>
        </p:nvSpPr>
        <p:spPr>
          <a:xfrm>
            <a:off x="3901129" y="3314514"/>
            <a:ext cx="558166" cy="307777"/>
          </a:xfrm>
          <a:prstGeom prst="rect">
            <a:avLst/>
          </a:prstGeom>
        </p:spPr>
        <p:txBody>
          <a:bodyPr wrap="none">
            <a:spAutoFit/>
          </a:bodyPr>
          <a:lstStyle/>
          <a:p>
            <a:r>
              <a:rPr lang="en-US" altLang="zh-CN" sz="1400">
                <a:solidFill>
                  <a:srgbClr val="DFD4B2"/>
                </a:solidFill>
                <a:latin typeface="Century Gothic" panose="020B0502020202020204" pitchFamily="34" charset="0"/>
                <a:ea typeface="微软雅黑" panose="020B0503020204020204" charset="-122"/>
              </a:rPr>
              <a:t>TITLE</a:t>
            </a:r>
            <a:endParaRPr lang="zh-CN" altLang="en-US" sz="1400">
              <a:solidFill>
                <a:srgbClr val="DFD4B2"/>
              </a:solidFill>
              <a:latin typeface="Century Gothic" panose="020B0502020202020204" pitchFamily="34" charset="0"/>
              <a:ea typeface="微软雅黑" panose="020B0503020204020204" charset="-122"/>
            </a:endParaRPr>
          </a:p>
        </p:txBody>
      </p:sp>
      <p:sp>
        <p:nvSpPr>
          <p:cNvPr id="26" name="矩形 25"/>
          <p:cNvSpPr/>
          <p:nvPr/>
        </p:nvSpPr>
        <p:spPr>
          <a:xfrm>
            <a:off x="5182014" y="3314514"/>
            <a:ext cx="558166" cy="307777"/>
          </a:xfrm>
          <a:prstGeom prst="rect">
            <a:avLst/>
          </a:prstGeom>
        </p:spPr>
        <p:txBody>
          <a:bodyPr wrap="none">
            <a:spAutoFit/>
          </a:bodyPr>
          <a:lstStyle/>
          <a:p>
            <a:r>
              <a:rPr lang="en-US" altLang="zh-CN" sz="1400" b="1">
                <a:solidFill>
                  <a:srgbClr val="A7794B"/>
                </a:solidFill>
                <a:latin typeface="Century Gothic" panose="020B0502020202020204" pitchFamily="34" charset="0"/>
                <a:ea typeface="微软雅黑" panose="020B0503020204020204" charset="-122"/>
              </a:rPr>
              <a:t>TITLE</a:t>
            </a:r>
            <a:endParaRPr lang="zh-CN" altLang="en-US" sz="1400" b="1">
              <a:solidFill>
                <a:srgbClr val="A7794B"/>
              </a:solidFill>
              <a:latin typeface="Century Gothic" panose="020B0502020202020204" pitchFamily="34" charset="0"/>
              <a:ea typeface="微软雅黑" panose="020B0503020204020204" charset="-122"/>
            </a:endParaRPr>
          </a:p>
        </p:txBody>
      </p:sp>
      <p:sp>
        <p:nvSpPr>
          <p:cNvPr id="27" name="矩形 26"/>
          <p:cNvSpPr/>
          <p:nvPr/>
        </p:nvSpPr>
        <p:spPr>
          <a:xfrm>
            <a:off x="6462899" y="3314514"/>
            <a:ext cx="558166" cy="307777"/>
          </a:xfrm>
          <a:prstGeom prst="rect">
            <a:avLst/>
          </a:prstGeom>
        </p:spPr>
        <p:txBody>
          <a:bodyPr wrap="none">
            <a:spAutoFit/>
          </a:bodyPr>
          <a:lstStyle/>
          <a:p>
            <a:r>
              <a:rPr lang="en-US" altLang="zh-CN" sz="1400">
                <a:solidFill>
                  <a:srgbClr val="DFD4B2"/>
                </a:solidFill>
                <a:latin typeface="Century Gothic" panose="020B0502020202020204" pitchFamily="34" charset="0"/>
                <a:ea typeface="微软雅黑" panose="020B0503020204020204" charset="-122"/>
              </a:rPr>
              <a:t>TITLE</a:t>
            </a:r>
            <a:endParaRPr lang="zh-CN" altLang="en-US" sz="1400">
              <a:solidFill>
                <a:srgbClr val="DFD4B2"/>
              </a:solidFill>
              <a:latin typeface="Century Gothic" panose="020B0502020202020204" pitchFamily="34" charset="0"/>
              <a:ea typeface="微软雅黑" panose="020B0503020204020204" charset="-122"/>
            </a:endParaRPr>
          </a:p>
        </p:txBody>
      </p:sp>
      <p:sp>
        <p:nvSpPr>
          <p:cNvPr id="28" name="矩形 27"/>
          <p:cNvSpPr/>
          <p:nvPr/>
        </p:nvSpPr>
        <p:spPr>
          <a:xfrm>
            <a:off x="7743784" y="3314514"/>
            <a:ext cx="558166" cy="307777"/>
          </a:xfrm>
          <a:prstGeom prst="rect">
            <a:avLst/>
          </a:prstGeom>
        </p:spPr>
        <p:txBody>
          <a:bodyPr wrap="none">
            <a:spAutoFit/>
          </a:bodyPr>
          <a:lstStyle/>
          <a:p>
            <a:r>
              <a:rPr lang="en-US" altLang="zh-CN" sz="1400">
                <a:solidFill>
                  <a:srgbClr val="DFD4B2"/>
                </a:solidFill>
                <a:latin typeface="Century Gothic" panose="020B0502020202020204" pitchFamily="34" charset="0"/>
                <a:ea typeface="微软雅黑" panose="020B0503020204020204" charset="-122"/>
              </a:rPr>
              <a:t>TITLE</a:t>
            </a:r>
            <a:endParaRPr lang="zh-CN" altLang="en-US" sz="1400">
              <a:solidFill>
                <a:srgbClr val="DFD4B2"/>
              </a:solidFill>
              <a:latin typeface="Century Gothic" panose="020B0502020202020204" pitchFamily="34" charset="0"/>
              <a:ea typeface="微软雅黑" panose="020B0503020204020204" charset="-122"/>
            </a:endParaRPr>
          </a:p>
        </p:txBody>
      </p:sp>
      <p:sp>
        <p:nvSpPr>
          <p:cNvPr id="29" name="文本框 28"/>
          <p:cNvSpPr txBox="1"/>
          <p:nvPr/>
        </p:nvSpPr>
        <p:spPr>
          <a:xfrm>
            <a:off x="4964921" y="1813006"/>
            <a:ext cx="2262158" cy="369332"/>
          </a:xfrm>
          <a:prstGeom prst="rect">
            <a:avLst/>
          </a:prstGeom>
          <a:noFill/>
        </p:spPr>
        <p:txBody>
          <a:bodyPr wrap="none" rtlCol="0">
            <a:spAutoFit/>
          </a:bodyPr>
          <a:lstStyle/>
          <a:p>
            <a:r>
              <a:rPr lang="zh-CN" altLang="en-US">
                <a:solidFill>
                  <a:srgbClr val="DFD4B2"/>
                </a:solidFill>
                <a:latin typeface="微软雅黑 Light" panose="020B0502040204020203" pitchFamily="34" charset="-122"/>
                <a:ea typeface="微软雅黑 Light" panose="020B0502040204020203" pitchFamily="34" charset="-122"/>
              </a:rPr>
              <a:t>自适应图示修改简便</a:t>
            </a:r>
            <a:endParaRPr lang="en-US" altLang="zh-CN" dirty="0">
              <a:solidFill>
                <a:srgbClr val="DFD4B2"/>
              </a:solidFill>
              <a:latin typeface="微软雅黑 Light" panose="020B0502040204020203" pitchFamily="34" charset="-122"/>
              <a:ea typeface="微软雅黑 Light" panose="020B0502040204020203" pitchFamily="34" charset="-122"/>
            </a:endParaRPr>
          </a:p>
        </p:txBody>
      </p:sp>
      <p:cxnSp>
        <p:nvCxnSpPr>
          <p:cNvPr id="24" name="直接连接符 23"/>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上阶段工作概述 </a:t>
            </a:r>
          </a:p>
        </p:txBody>
      </p:sp>
      <p:sp>
        <p:nvSpPr>
          <p:cNvPr id="31" name="矩形 30"/>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32" name="直接连接符 31"/>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3" name="矩形 32"/>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4"/>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750"/>
                                        <p:tgtEl>
                                          <p:spTgt spid="32"/>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32"/>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1000"/>
                                        <p:tgtEl>
                                          <p:spTgt spid="30"/>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30"/>
                                        </p:tgtEl>
                                        <p:attrNameLst>
                                          <p:attrName>ppt_x</p:attrName>
                                          <p:attrName>ppt_y</p:attrName>
                                        </p:attrNameLst>
                                      </p:cBhvr>
                                      <p:rCtr x="0" y="-4329"/>
                                    </p:animMotion>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par>
                                <p:cTn id="32" presetID="64" presetClass="path" presetSubtype="0" decel="100000" fill="hold" grpId="1" nodeType="withEffect">
                                  <p:stCondLst>
                                    <p:cond delay="0"/>
                                  </p:stCondLst>
                                  <p:childTnLst>
                                    <p:animMotion origin="layout" path="M -3.54167E-6 -1.11111E-6 L -3.54167E-6 -0.08657 " pathEditMode="relative" rAng="0" ptsTypes="AA">
                                      <p:cBhvr>
                                        <p:cTn id="33" dur="1000" spd="-100000" fill="hold"/>
                                        <p:tgtEl>
                                          <p:spTgt spid="29"/>
                                        </p:tgtEl>
                                        <p:attrNameLst>
                                          <p:attrName>ppt_x</p:attrName>
                                          <p:attrName>ppt_y</p:attrName>
                                        </p:attrNameLst>
                                      </p:cBhvr>
                                      <p:rCtr x="0" y="-4329"/>
                                    </p:animMotion>
                                  </p:childTnLst>
                                </p:cTn>
                              </p:par>
                              <p:par>
                                <p:cTn id="34" presetID="10" presetClass="entr" presetSubtype="0" fill="hold" grpId="0" nodeType="withEffect">
                                  <p:stCondLst>
                                    <p:cond delay="7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childTnLst>
                                </p:cTn>
                              </p:par>
                              <p:par>
                                <p:cTn id="37" presetID="64" presetClass="path" presetSubtype="0" decel="100000" fill="hold" grpId="1" nodeType="withEffect">
                                  <p:stCondLst>
                                    <p:cond delay="750"/>
                                  </p:stCondLst>
                                  <p:childTnLst>
                                    <p:animMotion origin="layout" path="M 1.45833E-6 2.96296E-6 L 1.45833E-6 0.0699 " pathEditMode="relative" rAng="0" ptsTypes="AA">
                                      <p:cBhvr>
                                        <p:cTn id="38" dur="1000" spd="-100000" fill="hold"/>
                                        <p:tgtEl>
                                          <p:spTgt spid="16"/>
                                        </p:tgtEl>
                                        <p:attrNameLst>
                                          <p:attrName>ppt_x</p:attrName>
                                          <p:attrName>ppt_y</p:attrName>
                                        </p:attrNameLst>
                                      </p:cBhvr>
                                      <p:rCtr x="0" y="3495"/>
                                    </p:animMotion>
                                  </p:childTnLst>
                                </p:cTn>
                              </p:par>
                              <p:par>
                                <p:cTn id="39" presetID="10" presetClass="entr" presetSubtype="0" fill="hold" grpId="0" nodeType="withEffect">
                                  <p:stCondLst>
                                    <p:cond delay="75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750"/>
                                        <p:tgtEl>
                                          <p:spTgt spid="23"/>
                                        </p:tgtEl>
                                      </p:cBhvr>
                                    </p:animEffect>
                                  </p:childTnLst>
                                </p:cTn>
                              </p:par>
                              <p:par>
                                <p:cTn id="42" presetID="35" presetClass="path" presetSubtype="0" decel="100000" fill="hold" grpId="1" nodeType="withEffect">
                                  <p:stCondLst>
                                    <p:cond delay="750"/>
                                  </p:stCondLst>
                                  <p:childTnLst>
                                    <p:animMotion origin="layout" path="M 4.375E-6 7.40741E-7 L -0.04011 7.40741E-7 " pathEditMode="relative" rAng="0" ptsTypes="AA">
                                      <p:cBhvr>
                                        <p:cTn id="43" dur="1250" spd="-100000" fill="hold"/>
                                        <p:tgtEl>
                                          <p:spTgt spid="23"/>
                                        </p:tgtEl>
                                        <p:attrNameLst>
                                          <p:attrName>ppt_x</p:attrName>
                                          <p:attrName>ppt_y</p:attrName>
                                        </p:attrNameLst>
                                      </p:cBhvr>
                                      <p:rCtr x="-2005" y="0"/>
                                    </p:animMotion>
                                  </p:childTnLst>
                                </p:cTn>
                              </p:par>
                              <p:par>
                                <p:cTn id="44" presetID="10" presetClass="entr" presetSubtype="0" fill="hold" grpId="0" nodeType="withEffect">
                                  <p:stCondLst>
                                    <p:cond delay="75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750"/>
                                        <p:tgtEl>
                                          <p:spTgt spid="25"/>
                                        </p:tgtEl>
                                      </p:cBhvr>
                                    </p:animEffect>
                                  </p:childTnLst>
                                </p:cTn>
                              </p:par>
                              <p:par>
                                <p:cTn id="47" presetID="35" presetClass="path" presetSubtype="0" decel="100000" fill="hold" grpId="1" nodeType="withEffect">
                                  <p:stCondLst>
                                    <p:cond delay="750"/>
                                  </p:stCondLst>
                                  <p:childTnLst>
                                    <p:animMotion origin="layout" path="M -4.375E-6 -4.07407E-6 L 0.04493 -4.07407E-6 " pathEditMode="relative" rAng="0" ptsTypes="AA">
                                      <p:cBhvr>
                                        <p:cTn id="48" dur="1250" spd="-100000" fill="hold"/>
                                        <p:tgtEl>
                                          <p:spTgt spid="25"/>
                                        </p:tgtEl>
                                        <p:attrNameLst>
                                          <p:attrName>ppt_x</p:attrName>
                                          <p:attrName>ppt_y</p:attrName>
                                        </p:attrNameLst>
                                      </p:cBhvr>
                                      <p:rCtr x="2240" y="0"/>
                                    </p:animMotion>
                                  </p:childTnLst>
                                </p:cTn>
                              </p:par>
                              <p:par>
                                <p:cTn id="49" presetID="10" presetClass="entr" presetSubtype="0" fill="hold" grpId="0" nodeType="withEffect">
                                  <p:stCondLst>
                                    <p:cond delay="150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childTnLst>
                                </p:cTn>
                              </p:par>
                              <p:par>
                                <p:cTn id="52" presetID="64" presetClass="path" presetSubtype="0" decel="100000" fill="hold" grpId="1" nodeType="withEffect">
                                  <p:stCondLst>
                                    <p:cond delay="1500"/>
                                  </p:stCondLst>
                                  <p:childTnLst>
                                    <p:animMotion origin="layout" path="M 1.45833E-6 2.96296E-6 L 1.45833E-6 0.0699 " pathEditMode="relative" rAng="0" ptsTypes="AA">
                                      <p:cBhvr>
                                        <p:cTn id="53" dur="1000" spd="-100000" fill="hold"/>
                                        <p:tgtEl>
                                          <p:spTgt spid="17"/>
                                        </p:tgtEl>
                                        <p:attrNameLst>
                                          <p:attrName>ppt_x</p:attrName>
                                          <p:attrName>ppt_y</p:attrName>
                                        </p:attrNameLst>
                                      </p:cBhvr>
                                      <p:rCtr x="0" y="3495"/>
                                    </p:animMotion>
                                  </p:childTnLst>
                                </p:cTn>
                              </p:par>
                              <p:par>
                                <p:cTn id="54" presetID="10" presetClass="entr" presetSubtype="0" fill="hold" grpId="0" nodeType="withEffect">
                                  <p:stCondLst>
                                    <p:cond delay="15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750"/>
                                        <p:tgtEl>
                                          <p:spTgt spid="20"/>
                                        </p:tgtEl>
                                      </p:cBhvr>
                                    </p:animEffect>
                                  </p:childTnLst>
                                </p:cTn>
                              </p:par>
                              <p:par>
                                <p:cTn id="57" presetID="35" presetClass="path" presetSubtype="0" decel="100000" fill="hold" grpId="1" nodeType="withEffect">
                                  <p:stCondLst>
                                    <p:cond delay="1500"/>
                                  </p:stCondLst>
                                  <p:childTnLst>
                                    <p:animMotion origin="layout" path="M 4.375E-6 7.40741E-7 L -0.04011 7.40741E-7 " pathEditMode="relative" rAng="0" ptsTypes="AA">
                                      <p:cBhvr>
                                        <p:cTn id="58" dur="1250" spd="-100000" fill="hold"/>
                                        <p:tgtEl>
                                          <p:spTgt spid="20"/>
                                        </p:tgtEl>
                                        <p:attrNameLst>
                                          <p:attrName>ppt_x</p:attrName>
                                          <p:attrName>ppt_y</p:attrName>
                                        </p:attrNameLst>
                                      </p:cBhvr>
                                      <p:rCtr x="-2005" y="0"/>
                                    </p:animMotion>
                                  </p:childTnLst>
                                </p:cTn>
                              </p:par>
                              <p:par>
                                <p:cTn id="59" presetID="10" presetClass="entr" presetSubtype="0" fill="hold" grpId="0" nodeType="withEffect">
                                  <p:stCondLst>
                                    <p:cond delay="150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750"/>
                                        <p:tgtEl>
                                          <p:spTgt spid="26"/>
                                        </p:tgtEl>
                                      </p:cBhvr>
                                    </p:animEffect>
                                  </p:childTnLst>
                                </p:cTn>
                              </p:par>
                              <p:par>
                                <p:cTn id="62" presetID="35" presetClass="path" presetSubtype="0" decel="100000" fill="hold" grpId="1" nodeType="withEffect">
                                  <p:stCondLst>
                                    <p:cond delay="1500"/>
                                  </p:stCondLst>
                                  <p:childTnLst>
                                    <p:animMotion origin="layout" path="M -4.375E-6 -4.07407E-6 L 0.04493 -4.07407E-6 " pathEditMode="relative" rAng="0" ptsTypes="AA">
                                      <p:cBhvr>
                                        <p:cTn id="63" dur="1250" spd="-100000" fill="hold"/>
                                        <p:tgtEl>
                                          <p:spTgt spid="26"/>
                                        </p:tgtEl>
                                        <p:attrNameLst>
                                          <p:attrName>ppt_x</p:attrName>
                                          <p:attrName>ppt_y</p:attrName>
                                        </p:attrNameLst>
                                      </p:cBhvr>
                                      <p:rCtr x="2240" y="0"/>
                                    </p:animMotion>
                                  </p:childTnLst>
                                </p:cTn>
                              </p:par>
                              <p:par>
                                <p:cTn id="64" presetID="10" presetClass="entr" presetSubtype="0" fill="hold" grpId="0" nodeType="withEffect">
                                  <p:stCondLst>
                                    <p:cond delay="225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1000"/>
                                        <p:tgtEl>
                                          <p:spTgt spid="18"/>
                                        </p:tgtEl>
                                      </p:cBhvr>
                                    </p:animEffect>
                                  </p:childTnLst>
                                </p:cTn>
                              </p:par>
                              <p:par>
                                <p:cTn id="67" presetID="64" presetClass="path" presetSubtype="0" decel="100000" fill="hold" grpId="1" nodeType="withEffect">
                                  <p:stCondLst>
                                    <p:cond delay="2250"/>
                                  </p:stCondLst>
                                  <p:childTnLst>
                                    <p:animMotion origin="layout" path="M 1.45833E-6 2.96296E-6 L 1.45833E-6 0.0699 " pathEditMode="relative" rAng="0" ptsTypes="AA">
                                      <p:cBhvr>
                                        <p:cTn id="68" dur="1000" spd="-100000" fill="hold"/>
                                        <p:tgtEl>
                                          <p:spTgt spid="18"/>
                                        </p:tgtEl>
                                        <p:attrNameLst>
                                          <p:attrName>ppt_x</p:attrName>
                                          <p:attrName>ppt_y</p:attrName>
                                        </p:attrNameLst>
                                      </p:cBhvr>
                                      <p:rCtr x="0" y="3495"/>
                                    </p:animMotion>
                                  </p:childTnLst>
                                </p:cTn>
                              </p:par>
                              <p:par>
                                <p:cTn id="69" presetID="10" presetClass="entr" presetSubtype="0" fill="hold" grpId="0" nodeType="withEffect">
                                  <p:stCondLst>
                                    <p:cond delay="225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750"/>
                                        <p:tgtEl>
                                          <p:spTgt spid="22"/>
                                        </p:tgtEl>
                                      </p:cBhvr>
                                    </p:animEffect>
                                  </p:childTnLst>
                                </p:cTn>
                              </p:par>
                              <p:par>
                                <p:cTn id="72" presetID="35" presetClass="path" presetSubtype="0" decel="100000" fill="hold" grpId="1" nodeType="withEffect">
                                  <p:stCondLst>
                                    <p:cond delay="2250"/>
                                  </p:stCondLst>
                                  <p:childTnLst>
                                    <p:animMotion origin="layout" path="M 4.375E-6 7.40741E-7 L -0.04011 7.40741E-7 " pathEditMode="relative" rAng="0" ptsTypes="AA">
                                      <p:cBhvr>
                                        <p:cTn id="73" dur="1250" spd="-100000" fill="hold"/>
                                        <p:tgtEl>
                                          <p:spTgt spid="22"/>
                                        </p:tgtEl>
                                        <p:attrNameLst>
                                          <p:attrName>ppt_x</p:attrName>
                                          <p:attrName>ppt_y</p:attrName>
                                        </p:attrNameLst>
                                      </p:cBhvr>
                                      <p:rCtr x="-2005" y="0"/>
                                    </p:animMotion>
                                  </p:childTnLst>
                                </p:cTn>
                              </p:par>
                              <p:par>
                                <p:cTn id="74" presetID="10" presetClass="entr" presetSubtype="0" fill="hold" grpId="0" nodeType="withEffect">
                                  <p:stCondLst>
                                    <p:cond delay="225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750"/>
                                        <p:tgtEl>
                                          <p:spTgt spid="27"/>
                                        </p:tgtEl>
                                      </p:cBhvr>
                                    </p:animEffect>
                                  </p:childTnLst>
                                </p:cTn>
                              </p:par>
                              <p:par>
                                <p:cTn id="77" presetID="35" presetClass="path" presetSubtype="0" decel="100000" fill="hold" grpId="1" nodeType="withEffect">
                                  <p:stCondLst>
                                    <p:cond delay="2250"/>
                                  </p:stCondLst>
                                  <p:childTnLst>
                                    <p:animMotion origin="layout" path="M -4.375E-6 -4.07407E-6 L 0.04493 -4.07407E-6 " pathEditMode="relative" rAng="0" ptsTypes="AA">
                                      <p:cBhvr>
                                        <p:cTn id="78" dur="1250" spd="-100000" fill="hold"/>
                                        <p:tgtEl>
                                          <p:spTgt spid="27"/>
                                        </p:tgtEl>
                                        <p:attrNameLst>
                                          <p:attrName>ppt_x</p:attrName>
                                          <p:attrName>ppt_y</p:attrName>
                                        </p:attrNameLst>
                                      </p:cBhvr>
                                      <p:rCtr x="2240" y="0"/>
                                    </p:animMotion>
                                  </p:childTnLst>
                                </p:cTn>
                              </p:par>
                              <p:par>
                                <p:cTn id="79" presetID="10" presetClass="entr" presetSubtype="0" fill="hold" grpId="0" nodeType="withEffect">
                                  <p:stCondLst>
                                    <p:cond delay="300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childTnLst>
                                </p:cTn>
                              </p:par>
                              <p:par>
                                <p:cTn id="82" presetID="64" presetClass="path" presetSubtype="0" decel="100000" fill="hold" grpId="1" nodeType="withEffect">
                                  <p:stCondLst>
                                    <p:cond delay="3000"/>
                                  </p:stCondLst>
                                  <p:childTnLst>
                                    <p:animMotion origin="layout" path="M 1.45833E-6 2.96296E-6 L 1.45833E-6 0.0699 " pathEditMode="relative" rAng="0" ptsTypes="AA">
                                      <p:cBhvr>
                                        <p:cTn id="83" dur="1000" spd="-100000" fill="hold"/>
                                        <p:tgtEl>
                                          <p:spTgt spid="19"/>
                                        </p:tgtEl>
                                        <p:attrNameLst>
                                          <p:attrName>ppt_x</p:attrName>
                                          <p:attrName>ppt_y</p:attrName>
                                        </p:attrNameLst>
                                      </p:cBhvr>
                                      <p:rCtr x="0" y="3495"/>
                                    </p:animMotion>
                                  </p:childTnLst>
                                </p:cTn>
                              </p:par>
                              <p:par>
                                <p:cTn id="84" presetID="10" presetClass="entr" presetSubtype="0" fill="hold" grpId="0" nodeType="withEffect">
                                  <p:stCondLst>
                                    <p:cond delay="300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750"/>
                                        <p:tgtEl>
                                          <p:spTgt spid="21"/>
                                        </p:tgtEl>
                                      </p:cBhvr>
                                    </p:animEffect>
                                  </p:childTnLst>
                                </p:cTn>
                              </p:par>
                              <p:par>
                                <p:cTn id="87" presetID="35" presetClass="path" presetSubtype="0" decel="100000" fill="hold" grpId="1" nodeType="withEffect">
                                  <p:stCondLst>
                                    <p:cond delay="3000"/>
                                  </p:stCondLst>
                                  <p:childTnLst>
                                    <p:animMotion origin="layout" path="M 4.375E-6 7.40741E-7 L -0.04011 7.40741E-7 " pathEditMode="relative" rAng="0" ptsTypes="AA">
                                      <p:cBhvr>
                                        <p:cTn id="88" dur="1250" spd="-100000" fill="hold"/>
                                        <p:tgtEl>
                                          <p:spTgt spid="21"/>
                                        </p:tgtEl>
                                        <p:attrNameLst>
                                          <p:attrName>ppt_x</p:attrName>
                                          <p:attrName>ppt_y</p:attrName>
                                        </p:attrNameLst>
                                      </p:cBhvr>
                                      <p:rCtr x="-2005" y="0"/>
                                    </p:animMotion>
                                  </p:childTnLst>
                                </p:cTn>
                              </p:par>
                              <p:par>
                                <p:cTn id="89" presetID="10" presetClass="entr" presetSubtype="0" fill="hold" grpId="0" nodeType="withEffect">
                                  <p:stCondLst>
                                    <p:cond delay="300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750"/>
                                        <p:tgtEl>
                                          <p:spTgt spid="28"/>
                                        </p:tgtEl>
                                      </p:cBhvr>
                                    </p:animEffect>
                                  </p:childTnLst>
                                </p:cTn>
                              </p:par>
                              <p:par>
                                <p:cTn id="92" presetID="35" presetClass="path" presetSubtype="0" decel="100000" fill="hold" grpId="1" nodeType="withEffect">
                                  <p:stCondLst>
                                    <p:cond delay="3000"/>
                                  </p:stCondLst>
                                  <p:childTnLst>
                                    <p:animMotion origin="layout" path="M -4.375E-6 -4.07407E-6 L 0.04493 -4.07407E-6 " pathEditMode="relative" rAng="0" ptsTypes="AA">
                                      <p:cBhvr>
                                        <p:cTn id="93" dur="1250" spd="-100000" fill="hold"/>
                                        <p:tgtEl>
                                          <p:spTgt spid="28"/>
                                        </p:tgtEl>
                                        <p:attrNameLst>
                                          <p:attrName>ppt_x</p:attrName>
                                          <p:attrName>ppt_y</p:attrName>
                                        </p:attrNameLst>
                                      </p:cBhvr>
                                      <p:rCtr x="2240" y="0"/>
                                    </p:animMotion>
                                  </p:childTnLst>
                                </p:cTn>
                              </p:par>
                            </p:childTnLst>
                          </p:cTn>
                        </p:par>
                        <p:par>
                          <p:cTn id="94" fill="hold">
                            <p:stCondLst>
                              <p:cond delay="2000"/>
                            </p:stCondLst>
                            <p:childTnLst>
                              <p:par>
                                <p:cTn id="95" presetID="10" presetClass="entr" presetSubtype="0"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5" grpId="0"/>
      <p:bldP spid="25" grpId="1"/>
      <p:bldP spid="26" grpId="0"/>
      <p:bldP spid="26" grpId="1"/>
      <p:bldP spid="27" grpId="0"/>
      <p:bldP spid="27" grpId="1"/>
      <p:bldP spid="28" grpId="0"/>
      <p:bldP spid="28" grpId="1"/>
      <p:bldP spid="29" grpId="0"/>
      <p:bldP spid="29" grpId="1"/>
      <p:bldP spid="30" grpId="0"/>
      <p:bldP spid="30" grpId="1"/>
      <p:bldP spid="31" grpId="0"/>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294330" y="1967184"/>
            <a:ext cx="3603339" cy="3597573"/>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897669" y="1967184"/>
            <a:ext cx="3603339" cy="3597573"/>
          </a:xfrm>
          <a:prstGeom prst="rect">
            <a:avLst/>
          </a:prstGeom>
          <a:solidFill>
            <a:srgbClr val="DFD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90991" y="1967184"/>
            <a:ext cx="3603339" cy="3597573"/>
          </a:xfrm>
          <a:prstGeom prst="rect">
            <a:avLst/>
          </a:prstGeom>
          <a:solidFill>
            <a:srgbClr val="DFD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4"/>
          <p:cNvSpPr/>
          <p:nvPr/>
        </p:nvSpPr>
        <p:spPr>
          <a:xfrm>
            <a:off x="1403700" y="2384946"/>
            <a:ext cx="2208429" cy="394660"/>
          </a:xfrm>
          <a:prstGeom prst="rect">
            <a:avLst/>
          </a:prstGeom>
        </p:spPr>
        <p:txBody>
          <a:bodyPr wrap="square">
            <a:spAutoFit/>
          </a:bodyPr>
          <a:lstStyle/>
          <a:p>
            <a:pPr algn="ctr">
              <a:lnSpc>
                <a:spcPct val="120000"/>
              </a:lnSpc>
            </a:pPr>
            <a:r>
              <a:rPr lang="zh-CN" altLang="en-US">
                <a:solidFill>
                  <a:srgbClr val="1F235E"/>
                </a:solidFill>
                <a:latin typeface="Montserrat Light" panose="00000400000000000000" pitchFamily="50" charset="0"/>
                <a:ea typeface="微软雅黑" panose="020B0503020204020204" charset="-122"/>
                <a:cs typeface="Segoe UI Light" panose="020B0502040204020203" pitchFamily="34" charset="0"/>
              </a:rPr>
              <a:t>团队分工协作良好</a:t>
            </a:r>
            <a:endParaRPr lang="en-US" dirty="0">
              <a:solidFill>
                <a:srgbClr val="1F235E"/>
              </a:solidFill>
              <a:latin typeface="Montserrat Light" panose="00000400000000000000" pitchFamily="50" charset="0"/>
              <a:ea typeface="微软雅黑" panose="020B0503020204020204" charset="-122"/>
              <a:cs typeface="Segoe UI Light" panose="020B0502040204020203" pitchFamily="34" charset="0"/>
            </a:endParaRPr>
          </a:p>
        </p:txBody>
      </p:sp>
      <p:sp>
        <p:nvSpPr>
          <p:cNvPr id="16" name="Rectangle 5"/>
          <p:cNvSpPr/>
          <p:nvPr/>
        </p:nvSpPr>
        <p:spPr>
          <a:xfrm>
            <a:off x="954468" y="2895604"/>
            <a:ext cx="3106893" cy="2308324"/>
          </a:xfrm>
          <a:prstGeom prst="rect">
            <a:avLst/>
          </a:prstGeom>
        </p:spPr>
        <p:txBody>
          <a:bodyPr wrap="square">
            <a:spAutoFit/>
          </a:bodyPr>
          <a:lstStyle/>
          <a:p>
            <a:pPr algn="ctr">
              <a:lnSpc>
                <a:spcPct val="150000"/>
              </a:lnSpc>
            </a:pPr>
            <a:r>
              <a:rPr lang="zh-CN" altLang="en-US" sz="1200">
                <a:solidFill>
                  <a:schemeClr val="tx1">
                    <a:lumMod val="75000"/>
                    <a:lumOff val="2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图片修改请选择填充里的图片或纹理填充或参考修改教程里的帮助文档进行修改。图片修改请选择填充里的图片或纹理填充或参考修改教程里的帮助文档进行修改。图片修改请选择填充里的图片或纹理填充或参考修改教程里的帮助文档进行修改。图片修改请选择填充里的图片或纹理填充或参考修改教程里的帮助文档进行修改。</a:t>
            </a:r>
            <a:endParaRPr lang="en-US" altLang="zh-CN" sz="1200">
              <a:solidFill>
                <a:schemeClr val="tx1">
                  <a:lumMod val="75000"/>
                  <a:lumOff val="25000"/>
                </a:schemeClr>
              </a:solidFill>
              <a:latin typeface="微软雅黑 Light" panose="020B0502040204020203" pitchFamily="34" charset="-122"/>
              <a:ea typeface="微软雅黑 Light" panose="020B0502040204020203" pitchFamily="34" charset="-122"/>
              <a:cs typeface="Segoe UI Light" panose="020B0502040204020203" pitchFamily="34" charset="0"/>
            </a:endParaRPr>
          </a:p>
        </p:txBody>
      </p:sp>
      <p:sp>
        <p:nvSpPr>
          <p:cNvPr id="17" name="Rectangle 4"/>
          <p:cNvSpPr/>
          <p:nvPr/>
        </p:nvSpPr>
        <p:spPr>
          <a:xfrm>
            <a:off x="8595124" y="2384946"/>
            <a:ext cx="2208429" cy="394660"/>
          </a:xfrm>
          <a:prstGeom prst="rect">
            <a:avLst/>
          </a:prstGeom>
        </p:spPr>
        <p:txBody>
          <a:bodyPr wrap="square">
            <a:spAutoFit/>
          </a:bodyPr>
          <a:lstStyle/>
          <a:p>
            <a:pPr algn="ctr">
              <a:lnSpc>
                <a:spcPct val="120000"/>
              </a:lnSpc>
            </a:pPr>
            <a:r>
              <a:rPr lang="zh-CN" altLang="en-US">
                <a:solidFill>
                  <a:srgbClr val="1F235E"/>
                </a:solidFill>
                <a:latin typeface="Montserrat Light" panose="00000400000000000000" pitchFamily="50" charset="0"/>
                <a:ea typeface="微软雅黑" panose="020B0503020204020204" charset="-122"/>
                <a:cs typeface="Segoe UI Light" panose="020B0502040204020203" pitchFamily="34" charset="0"/>
              </a:rPr>
              <a:t>团队分工协作良好</a:t>
            </a:r>
            <a:endParaRPr lang="en-US" dirty="0">
              <a:solidFill>
                <a:srgbClr val="1F235E"/>
              </a:solidFill>
              <a:latin typeface="Montserrat Light" panose="00000400000000000000" pitchFamily="50" charset="0"/>
              <a:ea typeface="微软雅黑" panose="020B0503020204020204" charset="-122"/>
              <a:cs typeface="Segoe UI Light" panose="020B0502040204020203" pitchFamily="34" charset="0"/>
            </a:endParaRPr>
          </a:p>
        </p:txBody>
      </p:sp>
      <p:sp>
        <p:nvSpPr>
          <p:cNvPr id="18" name="Rectangle 5"/>
          <p:cNvSpPr/>
          <p:nvPr/>
        </p:nvSpPr>
        <p:spPr>
          <a:xfrm>
            <a:off x="8145892" y="2895604"/>
            <a:ext cx="3106893" cy="2308324"/>
          </a:xfrm>
          <a:prstGeom prst="rect">
            <a:avLst/>
          </a:prstGeom>
        </p:spPr>
        <p:txBody>
          <a:bodyPr wrap="square">
            <a:spAutoFit/>
          </a:bodyPr>
          <a:lstStyle/>
          <a:p>
            <a:pPr algn="ctr">
              <a:lnSpc>
                <a:spcPct val="150000"/>
              </a:lnSpc>
            </a:pPr>
            <a:r>
              <a:rPr lang="zh-CN" altLang="en-US" sz="1200">
                <a:solidFill>
                  <a:schemeClr val="tx1">
                    <a:lumMod val="75000"/>
                    <a:lumOff val="2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图片修改请选择填充里的图片或纹理填充或参考修改教程里的帮助文档进行修改。图片修改请选择填充里的图片或纹理填充或参考修改教程里的帮助文档进行修改。图片修改请选择填充里的图片或纹理填充或参考修改教程里的帮助文档进行修改。图片修改请选择填充里的图片或纹理填充或参考修改教程里的帮助文档进行修改。</a:t>
            </a:r>
            <a:endParaRPr lang="en-US" altLang="zh-CN" sz="1200">
              <a:solidFill>
                <a:schemeClr val="tx1">
                  <a:lumMod val="75000"/>
                  <a:lumOff val="25000"/>
                </a:schemeClr>
              </a:solidFill>
              <a:latin typeface="微软雅黑 Light" panose="020B0502040204020203" pitchFamily="34" charset="-122"/>
              <a:ea typeface="微软雅黑 Light" panose="020B0502040204020203" pitchFamily="34" charset="-122"/>
              <a:cs typeface="Segoe UI Light" panose="020B0502040204020203" pitchFamily="34" charset="0"/>
            </a:endParaRPr>
          </a:p>
        </p:txBody>
      </p:sp>
      <p:cxnSp>
        <p:nvCxnSpPr>
          <p:cNvPr id="13" name="直接连接符 12"/>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上阶段工作概述 </a:t>
            </a:r>
          </a:p>
        </p:txBody>
      </p:sp>
      <p:sp>
        <p:nvSpPr>
          <p:cNvPr id="19" name="矩形 18"/>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20" name="直接连接符 19"/>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1" name="矩形 20"/>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750"/>
                                        <p:tgtEl>
                                          <p:spTgt spid="20"/>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0"/>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14"/>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64" presetClass="path" presetSubtype="0" decel="100000" fill="hold" grpId="1" nodeType="withEffect">
                                  <p:stCondLst>
                                    <p:cond delay="0"/>
                                  </p:stCondLst>
                                  <p:childTnLst>
                                    <p:animMotion origin="layout" path="M -3.54167E-6 -1.11111E-6 L -3.54167E-6 -0.08657 " pathEditMode="relative" rAng="0" ptsTypes="AA">
                                      <p:cBhvr>
                                        <p:cTn id="28" dur="1000" spd="-100000" fill="hold"/>
                                        <p:tgtEl>
                                          <p:spTgt spid="9"/>
                                        </p:tgtEl>
                                        <p:attrNameLst>
                                          <p:attrName>ppt_x</p:attrName>
                                          <p:attrName>ppt_y</p:attrName>
                                        </p:attrNameLst>
                                      </p:cBhvr>
                                      <p:rCtr x="0" y="-4329"/>
                                    </p:animMotion>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750"/>
                                        <p:tgtEl>
                                          <p:spTgt spid="11"/>
                                        </p:tgtEl>
                                      </p:cBhvr>
                                    </p:animEffect>
                                  </p:childTnLst>
                                </p:cTn>
                              </p:par>
                              <p:par>
                                <p:cTn id="32" presetID="35" presetClass="path" presetSubtype="0" decel="100000" fill="hold" grpId="1" nodeType="withEffect">
                                  <p:stCondLst>
                                    <p:cond delay="0"/>
                                  </p:stCondLst>
                                  <p:childTnLst>
                                    <p:animMotion origin="layout" path="M -4.375E-6 -4.07407E-6 L 0.04493 -4.07407E-6 " pathEditMode="relative" rAng="0" ptsTypes="AA">
                                      <p:cBhvr>
                                        <p:cTn id="33" dur="1250" spd="-100000" fill="hold"/>
                                        <p:tgtEl>
                                          <p:spTgt spid="11"/>
                                        </p:tgtEl>
                                        <p:attrNameLst>
                                          <p:attrName>ppt_x</p:attrName>
                                          <p:attrName>ppt_y</p:attrName>
                                        </p:attrNameLst>
                                      </p:cBhvr>
                                      <p:rCtr x="2240" y="0"/>
                                    </p:animMotion>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childTnLst>
                                </p:cTn>
                              </p:par>
                              <p:par>
                                <p:cTn id="37" presetID="35" presetClass="path" presetSubtype="0" decel="100000" fill="hold" grpId="1" nodeType="withEffect">
                                  <p:stCondLst>
                                    <p:cond delay="0"/>
                                  </p:stCondLst>
                                  <p:childTnLst>
                                    <p:animMotion origin="layout" path="M 4.375E-6 7.40741E-7 L -0.04011 7.40741E-7 " pathEditMode="relative" rAng="0" ptsTypes="AA">
                                      <p:cBhvr>
                                        <p:cTn id="38" dur="1250" spd="-100000" fill="hold"/>
                                        <p:tgtEl>
                                          <p:spTgt spid="10"/>
                                        </p:tgtEl>
                                        <p:attrNameLst>
                                          <p:attrName>ppt_x</p:attrName>
                                          <p:attrName>ppt_y</p:attrName>
                                        </p:attrNameLst>
                                      </p:cBhvr>
                                      <p:rCtr x="-2005" y="0"/>
                                    </p:animMotion>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childTnLst>
                                </p:cTn>
                              </p:par>
                              <p:par>
                                <p:cTn id="43" presetID="64" presetClass="path" presetSubtype="0" decel="100000" fill="hold" grpId="1" nodeType="withEffect">
                                  <p:stCondLst>
                                    <p:cond delay="0"/>
                                  </p:stCondLst>
                                  <p:childTnLst>
                                    <p:animMotion origin="layout" path="M -2.29167E-6 3.33333E-6 L -2.29167E-6 0.10162 " pathEditMode="relative" rAng="0" ptsTypes="AA">
                                      <p:cBhvr>
                                        <p:cTn id="44" dur="1000" spd="-100000" fill="hold"/>
                                        <p:tgtEl>
                                          <p:spTgt spid="15"/>
                                        </p:tgtEl>
                                        <p:attrNameLst>
                                          <p:attrName>ppt_x</p:attrName>
                                          <p:attrName>ppt_y</p:attrName>
                                        </p:attrNameLst>
                                      </p:cBhvr>
                                      <p:rCtr x="0" y="5069"/>
                                    </p:animMotion>
                                  </p:childTnLst>
                                </p:cTn>
                              </p:par>
                              <p:par>
                                <p:cTn id="45" presetID="10" presetClass="entr" presetSubtype="0" fill="hold" grpId="0" nodeType="withEffect">
                                  <p:stCondLst>
                                    <p:cond delay="25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par>
                                <p:cTn id="48" presetID="64" presetClass="path" presetSubtype="0" decel="100000" fill="hold" grpId="1" nodeType="withEffect">
                                  <p:stCondLst>
                                    <p:cond delay="250"/>
                                  </p:stCondLst>
                                  <p:childTnLst>
                                    <p:animMotion origin="layout" path="M -1.04167E-6 7.40741E-7 L -1.04167E-6 0.10162 " pathEditMode="relative" rAng="0" ptsTypes="AA">
                                      <p:cBhvr>
                                        <p:cTn id="49" dur="1000" spd="-100000" fill="hold"/>
                                        <p:tgtEl>
                                          <p:spTgt spid="16"/>
                                        </p:tgtEl>
                                        <p:attrNameLst>
                                          <p:attrName>ppt_x</p:attrName>
                                          <p:attrName>ppt_y</p:attrName>
                                        </p:attrNameLst>
                                      </p:cBhvr>
                                      <p:rCtr x="0" y="5069"/>
                                    </p:animMotion>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childTnLst>
                                </p:cTn>
                              </p:par>
                              <p:par>
                                <p:cTn id="53" presetID="64" presetClass="path" presetSubtype="0" decel="100000" fill="hold" grpId="1" nodeType="withEffect">
                                  <p:stCondLst>
                                    <p:cond delay="0"/>
                                  </p:stCondLst>
                                  <p:childTnLst>
                                    <p:animMotion origin="layout" path="M -2.29167E-6 3.33333E-6 L -2.29167E-6 0.10162 " pathEditMode="relative" rAng="0" ptsTypes="AA">
                                      <p:cBhvr>
                                        <p:cTn id="54" dur="1000" spd="-100000" fill="hold"/>
                                        <p:tgtEl>
                                          <p:spTgt spid="17"/>
                                        </p:tgtEl>
                                        <p:attrNameLst>
                                          <p:attrName>ppt_x</p:attrName>
                                          <p:attrName>ppt_y</p:attrName>
                                        </p:attrNameLst>
                                      </p:cBhvr>
                                      <p:rCtr x="0" y="5069"/>
                                    </p:animMotion>
                                  </p:childTnLst>
                                </p:cTn>
                              </p:par>
                              <p:par>
                                <p:cTn id="55" presetID="10" presetClass="entr" presetSubtype="0" fill="hold" grpId="0" nodeType="withEffect">
                                  <p:stCondLst>
                                    <p:cond delay="25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childTnLst>
                                </p:cTn>
                              </p:par>
                              <p:par>
                                <p:cTn id="58" presetID="64" presetClass="path" presetSubtype="0" decel="100000" fill="hold" grpId="1" nodeType="withEffect">
                                  <p:stCondLst>
                                    <p:cond delay="250"/>
                                  </p:stCondLst>
                                  <p:childTnLst>
                                    <p:animMotion origin="layout" path="M -1.04167E-6 7.40741E-7 L -1.04167E-6 0.10162 " pathEditMode="relative" rAng="0" ptsTypes="AA">
                                      <p:cBhvr>
                                        <p:cTn id="59" dur="1000" spd="-100000" fill="hold"/>
                                        <p:tgtEl>
                                          <p:spTgt spid="18"/>
                                        </p:tgtEl>
                                        <p:attrNameLst>
                                          <p:attrName>ppt_x</p:attrName>
                                          <p:attrName>ppt_y</p:attrName>
                                        </p:attrNameLst>
                                      </p:cBhvr>
                                      <p:rCtr x="0" y="5069"/>
                                    </p:animMotion>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5" grpId="0"/>
      <p:bldP spid="15" grpId="1"/>
      <p:bldP spid="16" grpId="0"/>
      <p:bldP spid="16" grpId="1"/>
      <p:bldP spid="17" grpId="0"/>
      <p:bldP spid="17" grpId="1"/>
      <p:bldP spid="18" grpId="0"/>
      <p:bldP spid="18" grpId="1"/>
      <p:bldP spid="14" grpId="0"/>
      <p:bldP spid="14" grpId="1"/>
      <p:bldP spid="19" grpId="0"/>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rot="19020000">
            <a:off x="7488182" y="2591385"/>
            <a:ext cx="4073922" cy="1056143"/>
          </a:xfrm>
          <a:prstGeom prst="rect">
            <a:avLst/>
          </a:prstGeom>
        </p:spPr>
        <p:txBody>
          <a:bodyPr wrap="none">
            <a:prstTxWarp prst="textCanDown">
              <a:avLst/>
            </a:prstTxWarp>
            <a:spAutoFit/>
          </a:bodyPr>
          <a:lstStyle/>
          <a:p>
            <a:r>
              <a:rPr lang="zh-CN" altLang="en-US" sz="2000">
                <a:gradFill>
                  <a:gsLst>
                    <a:gs pos="53000">
                      <a:srgbClr val="E2D0AB"/>
                    </a:gs>
                    <a:gs pos="1000">
                      <a:srgbClr val="5A3D23"/>
                    </a:gs>
                    <a:gs pos="100000">
                      <a:srgbClr val="674428"/>
                    </a:gs>
                  </a:gsLst>
                  <a:lin ang="0" scaled="1"/>
                </a:gradFill>
                <a:latin typeface="Engravers MT" panose="02090707080505020304" pitchFamily="18" charset="0"/>
              </a:rPr>
              <a:t>第二部分</a:t>
            </a:r>
          </a:p>
        </p:txBody>
      </p:sp>
      <p:sp>
        <p:nvSpPr>
          <p:cNvPr id="7" name="矩形 6"/>
          <p:cNvSpPr/>
          <p:nvPr/>
        </p:nvSpPr>
        <p:spPr>
          <a:xfrm>
            <a:off x="507294" y="392147"/>
            <a:ext cx="1774845" cy="1569660"/>
          </a:xfrm>
          <a:prstGeom prst="rect">
            <a:avLst/>
          </a:prstGeom>
        </p:spPr>
        <p:txBody>
          <a:bodyPr wrap="none">
            <a:spAutoFit/>
          </a:bodyPr>
          <a:lstStyle/>
          <a:p>
            <a:r>
              <a:rPr lang="en-US" altLang="zh-CN" sz="9600">
                <a:solidFill>
                  <a:srgbClr val="E6D7B3">
                    <a:alpha val="20000"/>
                  </a:srgbClr>
                </a:solidFill>
                <a:latin typeface="Engravers MT" panose="02090707080505020304" pitchFamily="18" charset="0"/>
              </a:rPr>
              <a:t>02</a:t>
            </a:r>
            <a:endParaRPr lang="zh-CN" altLang="en-US" sz="9600">
              <a:solidFill>
                <a:srgbClr val="E6D7B3">
                  <a:alpha val="20000"/>
                </a:srgbClr>
              </a:solidFill>
              <a:latin typeface="Engravers MT" panose="02090707080505020304" pitchFamily="18" charset="0"/>
            </a:endParaRPr>
          </a:p>
        </p:txBody>
      </p:sp>
      <p:sp>
        <p:nvSpPr>
          <p:cNvPr id="9" name="矩形 8"/>
          <p:cNvSpPr/>
          <p:nvPr/>
        </p:nvSpPr>
        <p:spPr>
          <a:xfrm>
            <a:off x="526535" y="1918590"/>
            <a:ext cx="3511209" cy="369332"/>
          </a:xfrm>
          <a:prstGeom prst="rect">
            <a:avLst/>
          </a:prstGeom>
        </p:spPr>
        <p:txBody>
          <a:bodyPr vert="horz" wrap="square">
            <a:spAutoFit/>
          </a:bodyPr>
          <a:lstStyle/>
          <a:p>
            <a:r>
              <a:rPr lang="en-US" altLang="zh-CN" sz="900">
                <a:solidFill>
                  <a:srgbClr val="E2D0AB">
                    <a:alpha val="50000"/>
                  </a:srgbClr>
                </a:solidFill>
                <a:latin typeface="+mj-lt"/>
              </a:rPr>
              <a:t>Please add your text content here, or copy your text, paste it here and select only the text.</a:t>
            </a:r>
            <a:endParaRPr lang="zh-CN" altLang="en-US" sz="900">
              <a:solidFill>
                <a:srgbClr val="E2D0AB">
                  <a:alpha val="50000"/>
                </a:srgbClr>
              </a:solidFill>
              <a:latin typeface="+mj-lt"/>
            </a:endParaRPr>
          </a:p>
        </p:txBody>
      </p:sp>
      <p:sp>
        <p:nvSpPr>
          <p:cNvPr id="10" name="文本框 9"/>
          <p:cNvSpPr txBox="1"/>
          <p:nvPr/>
        </p:nvSpPr>
        <p:spPr>
          <a:xfrm>
            <a:off x="46483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已</a:t>
            </a:r>
          </a:p>
        </p:txBody>
      </p:sp>
      <p:sp>
        <p:nvSpPr>
          <p:cNvPr id="11" name="矩形 10"/>
          <p:cNvSpPr/>
          <p:nvPr/>
        </p:nvSpPr>
        <p:spPr>
          <a:xfrm>
            <a:off x="94076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完</a:t>
            </a:r>
          </a:p>
        </p:txBody>
      </p:sp>
      <p:sp>
        <p:nvSpPr>
          <p:cNvPr id="12" name="矩形 11"/>
          <p:cNvSpPr/>
          <p:nvPr/>
        </p:nvSpPr>
        <p:spPr>
          <a:xfrm>
            <a:off x="141669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成</a:t>
            </a:r>
          </a:p>
        </p:txBody>
      </p:sp>
      <p:sp>
        <p:nvSpPr>
          <p:cNvPr id="13" name="矩形 12"/>
          <p:cNvSpPr/>
          <p:nvPr/>
        </p:nvSpPr>
        <p:spPr>
          <a:xfrm>
            <a:off x="189262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工</a:t>
            </a:r>
          </a:p>
        </p:txBody>
      </p:sp>
      <p:sp>
        <p:nvSpPr>
          <p:cNvPr id="14" name="矩形 13"/>
          <p:cNvSpPr/>
          <p:nvPr/>
        </p:nvSpPr>
        <p:spPr>
          <a:xfrm>
            <a:off x="236855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作</a:t>
            </a:r>
          </a:p>
        </p:txBody>
      </p:sp>
      <p:sp>
        <p:nvSpPr>
          <p:cNvPr id="15" name="矩形 14"/>
          <p:cNvSpPr/>
          <p:nvPr/>
        </p:nvSpPr>
        <p:spPr>
          <a:xfrm>
            <a:off x="284448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情</a:t>
            </a:r>
          </a:p>
        </p:txBody>
      </p:sp>
      <p:sp>
        <p:nvSpPr>
          <p:cNvPr id="16" name="矩形 15"/>
          <p:cNvSpPr/>
          <p:nvPr/>
        </p:nvSpPr>
        <p:spPr>
          <a:xfrm>
            <a:off x="3320414"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况</a:t>
            </a:r>
          </a:p>
        </p:txBody>
      </p:sp>
      <p:sp>
        <p:nvSpPr>
          <p:cNvPr id="17" name="矩形 16"/>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创意黑金融地产开盘倒计时海报"/>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39665" y="478790"/>
            <a:ext cx="7252335" cy="76968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7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par>
                                <p:cTn id="11" presetID="35" presetClass="path" presetSubtype="0" decel="100000" fill="hold" grpId="1" nodeType="withEffect">
                                  <p:stCondLst>
                                    <p:cond delay="1750"/>
                                  </p:stCondLst>
                                  <p:childTnLst>
                                    <p:animMotion origin="layout" path="M 4.375E-6 7.40741E-7 L -0.04011 7.40741E-7 " pathEditMode="relative" rAng="0" ptsTypes="AA">
                                      <p:cBhvr>
                                        <p:cTn id="12" dur="1250" spd="-100000" fill="hold"/>
                                        <p:tgtEl>
                                          <p:spTgt spid="7"/>
                                        </p:tgtEl>
                                        <p:attrNameLst>
                                          <p:attrName>ppt_x</p:attrName>
                                          <p:attrName>ppt_y</p:attrName>
                                        </p:attrNameLst>
                                      </p:cBhvr>
                                      <p:rCtr x="-2005" y="0"/>
                                    </p:animMotion>
                                  </p:childTnLst>
                                </p:cTn>
                              </p:par>
                              <p:par>
                                <p:cTn id="13" presetID="10" presetClass="entr" presetSubtype="0" fill="hold" grpId="0" nodeType="withEffect">
                                  <p:stCondLst>
                                    <p:cond delay="2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childTnLst>
                                </p:cTn>
                              </p:par>
                              <p:par>
                                <p:cTn id="16" presetID="35" presetClass="path" presetSubtype="0" decel="100000" fill="hold" grpId="1" nodeType="withEffect">
                                  <p:stCondLst>
                                    <p:cond delay="2500"/>
                                  </p:stCondLst>
                                  <p:childTnLst>
                                    <p:animMotion origin="layout" path="M 4.16667E-6 4.44444E-6 L 0.04492 4.44444E-6 " pathEditMode="relative" rAng="0" ptsTypes="AA">
                                      <p:cBhvr>
                                        <p:cTn id="17" dur="1250" spd="-100000" fill="hold"/>
                                        <p:tgtEl>
                                          <p:spTgt spid="10"/>
                                        </p:tgtEl>
                                        <p:attrNameLst>
                                          <p:attrName>ppt_x</p:attrName>
                                          <p:attrName>ppt_y</p:attrName>
                                        </p:attrNameLst>
                                      </p:cBhvr>
                                      <p:rCtr x="2240" y="0"/>
                                    </p:animMotion>
                                  </p:childTnLst>
                                </p:cTn>
                              </p:par>
                              <p:par>
                                <p:cTn id="18" presetID="10" presetClass="entr" presetSubtype="0" fill="hold" grpId="0" nodeType="withEffect">
                                  <p:stCondLst>
                                    <p:cond delay="275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50"/>
                                        <p:tgtEl>
                                          <p:spTgt spid="11"/>
                                        </p:tgtEl>
                                      </p:cBhvr>
                                    </p:animEffect>
                                  </p:childTnLst>
                                </p:cTn>
                              </p:par>
                              <p:par>
                                <p:cTn id="21" presetID="35" presetClass="path" presetSubtype="0" decel="100000" fill="hold" grpId="1" nodeType="withEffect">
                                  <p:stCondLst>
                                    <p:cond delay="2750"/>
                                  </p:stCondLst>
                                  <p:childTnLst>
                                    <p:animMotion origin="layout" path="M 1.66667E-6 4.44444E-6 L 0.04492 4.44444E-6 " pathEditMode="relative" rAng="0" ptsTypes="AA">
                                      <p:cBhvr>
                                        <p:cTn id="22" dur="1250" spd="-100000" fill="hold"/>
                                        <p:tgtEl>
                                          <p:spTgt spid="11"/>
                                        </p:tgtEl>
                                        <p:attrNameLst>
                                          <p:attrName>ppt_x</p:attrName>
                                          <p:attrName>ppt_y</p:attrName>
                                        </p:attrNameLst>
                                      </p:cBhvr>
                                      <p:rCtr x="2240" y="0"/>
                                    </p:animMotion>
                                  </p:childTnLst>
                                </p:cTn>
                              </p:par>
                              <p:par>
                                <p:cTn id="23" presetID="10" presetClass="entr" presetSubtype="0" fill="hold" grpId="0" nodeType="withEffect">
                                  <p:stCondLst>
                                    <p:cond delay="3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750"/>
                                        <p:tgtEl>
                                          <p:spTgt spid="12"/>
                                        </p:tgtEl>
                                      </p:cBhvr>
                                    </p:animEffect>
                                  </p:childTnLst>
                                </p:cTn>
                              </p:par>
                              <p:par>
                                <p:cTn id="26" presetID="35" presetClass="path" presetSubtype="0" decel="100000" fill="hold" grpId="1" nodeType="withEffect">
                                  <p:stCondLst>
                                    <p:cond delay="3000"/>
                                  </p:stCondLst>
                                  <p:childTnLst>
                                    <p:animMotion origin="layout" path="M -8.33333E-7 4.44444E-6 L 0.04492 4.44444E-6 " pathEditMode="relative" rAng="0" ptsTypes="AA">
                                      <p:cBhvr>
                                        <p:cTn id="27" dur="1250" spd="-100000" fill="hold"/>
                                        <p:tgtEl>
                                          <p:spTgt spid="12"/>
                                        </p:tgtEl>
                                        <p:attrNameLst>
                                          <p:attrName>ppt_x</p:attrName>
                                          <p:attrName>ppt_y</p:attrName>
                                        </p:attrNameLst>
                                      </p:cBhvr>
                                      <p:rCtr x="2240" y="0"/>
                                    </p:animMotion>
                                  </p:childTnLst>
                                </p:cTn>
                              </p:par>
                              <p:par>
                                <p:cTn id="28" presetID="10" presetClass="entr" presetSubtype="0" fill="hold" grpId="0" nodeType="withEffect">
                                  <p:stCondLst>
                                    <p:cond delay="3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childTnLst>
                                </p:cTn>
                              </p:par>
                              <p:par>
                                <p:cTn id="31" presetID="35" presetClass="path" presetSubtype="0" decel="100000" fill="hold" grpId="1" nodeType="withEffect">
                                  <p:stCondLst>
                                    <p:cond delay="3250"/>
                                  </p:stCondLst>
                                  <p:childTnLst>
                                    <p:animMotion origin="layout" path="M -4.375E-6 -4.07407E-6 L 0.04493 -4.07407E-6 " pathEditMode="relative" rAng="0" ptsTypes="AA">
                                      <p:cBhvr>
                                        <p:cTn id="32" dur="1250" spd="-100000" fill="hold"/>
                                        <p:tgtEl>
                                          <p:spTgt spid="13"/>
                                        </p:tgtEl>
                                        <p:attrNameLst>
                                          <p:attrName>ppt_x</p:attrName>
                                          <p:attrName>ppt_y</p:attrName>
                                        </p:attrNameLst>
                                      </p:cBhvr>
                                      <p:rCtr x="2240" y="0"/>
                                    </p:animMotion>
                                  </p:childTnLst>
                                </p:cTn>
                              </p:par>
                              <p:par>
                                <p:cTn id="33" presetID="10" presetClass="entr" presetSubtype="0" fill="hold" grpId="0" nodeType="withEffect">
                                  <p:stCondLst>
                                    <p:cond delay="35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50"/>
                                        <p:tgtEl>
                                          <p:spTgt spid="14"/>
                                        </p:tgtEl>
                                      </p:cBhvr>
                                    </p:animEffect>
                                  </p:childTnLst>
                                </p:cTn>
                              </p:par>
                              <p:par>
                                <p:cTn id="36" presetID="35" presetClass="path" presetSubtype="0" decel="100000" fill="hold" grpId="1" nodeType="withEffect">
                                  <p:stCondLst>
                                    <p:cond delay="3500"/>
                                  </p:stCondLst>
                                  <p:childTnLst>
                                    <p:animMotion origin="layout" path="M -4.375E-6 -4.07407E-6 L 0.04493 -4.07407E-6 " pathEditMode="relative" rAng="0" ptsTypes="AA">
                                      <p:cBhvr>
                                        <p:cTn id="37" dur="1250" spd="-100000" fill="hold"/>
                                        <p:tgtEl>
                                          <p:spTgt spid="14"/>
                                        </p:tgtEl>
                                        <p:attrNameLst>
                                          <p:attrName>ppt_x</p:attrName>
                                          <p:attrName>ppt_y</p:attrName>
                                        </p:attrNameLst>
                                      </p:cBhvr>
                                      <p:rCtr x="2240" y="0"/>
                                    </p:animMotion>
                                  </p:childTnLst>
                                </p:cTn>
                              </p:par>
                              <p:par>
                                <p:cTn id="38" presetID="10" presetClass="entr" presetSubtype="0" fill="hold" grpId="0" nodeType="withEffect">
                                  <p:stCondLst>
                                    <p:cond delay="375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35" presetClass="path" presetSubtype="0" decel="100000" fill="hold" grpId="1" nodeType="withEffect">
                                  <p:stCondLst>
                                    <p:cond delay="3750"/>
                                  </p:stCondLst>
                                  <p:childTnLst>
                                    <p:animMotion origin="layout" path="M 1.875E-6 4.44444E-6 L 0.04492 4.44444E-6 " pathEditMode="relative" rAng="0" ptsTypes="AA">
                                      <p:cBhvr>
                                        <p:cTn id="42" dur="1250" spd="-100000" fill="hold"/>
                                        <p:tgtEl>
                                          <p:spTgt spid="15"/>
                                        </p:tgtEl>
                                        <p:attrNameLst>
                                          <p:attrName>ppt_x</p:attrName>
                                          <p:attrName>ppt_y</p:attrName>
                                        </p:attrNameLst>
                                      </p:cBhvr>
                                      <p:rCtr x="2240" y="0"/>
                                    </p:animMotion>
                                  </p:childTnLst>
                                </p:cTn>
                              </p:par>
                              <p:par>
                                <p:cTn id="43" presetID="10" presetClass="entr" presetSubtype="0" fill="hold" grpId="0" nodeType="withEffect">
                                  <p:stCondLst>
                                    <p:cond delay="35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750"/>
                                        <p:tgtEl>
                                          <p:spTgt spid="16"/>
                                        </p:tgtEl>
                                      </p:cBhvr>
                                    </p:animEffect>
                                  </p:childTnLst>
                                </p:cTn>
                              </p:par>
                              <p:par>
                                <p:cTn id="46" presetID="35" presetClass="path" presetSubtype="0" decel="100000" fill="hold" grpId="1" nodeType="withEffect">
                                  <p:stCondLst>
                                    <p:cond delay="3500"/>
                                  </p:stCondLst>
                                  <p:childTnLst>
                                    <p:animMotion origin="layout" path="M -6.25E-7 4.44444E-6 L 0.04492 4.44444E-6 " pathEditMode="relative" rAng="0" ptsTypes="AA">
                                      <p:cBhvr>
                                        <p:cTn id="47" dur="1250" spd="-100000" fill="hold"/>
                                        <p:tgtEl>
                                          <p:spTgt spid="16"/>
                                        </p:tgtEl>
                                        <p:attrNameLst>
                                          <p:attrName>ppt_x</p:attrName>
                                          <p:attrName>ppt_y</p:attrName>
                                        </p:attrNameLst>
                                      </p:cBhvr>
                                      <p:rCtr x="2240" y="0"/>
                                    </p:animMotion>
                                  </p:childTnLst>
                                </p:cTn>
                              </p:par>
                              <p:par>
                                <p:cTn id="48" presetID="10" presetClass="entr" presetSubtype="0" fill="hold" grpId="0" nodeType="withEffect">
                                  <p:stCondLst>
                                    <p:cond delay="40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childTnLst>
                                </p:cTn>
                              </p:par>
                              <p:par>
                                <p:cTn id="51" presetID="64" presetClass="path" presetSubtype="0" decel="100000" fill="hold" grpId="1" nodeType="withEffect">
                                  <p:stCondLst>
                                    <p:cond delay="4000"/>
                                  </p:stCondLst>
                                  <p:childTnLst>
                                    <p:animMotion origin="layout" path="M -3.54167E-6 -1.11111E-6 L -3.54167E-6 -0.08657 " pathEditMode="relative" rAng="0" ptsTypes="AA">
                                      <p:cBhvr>
                                        <p:cTn id="52" dur="1000" spd="-100000" fill="hold"/>
                                        <p:tgtEl>
                                          <p:spTgt spid="9"/>
                                        </p:tgtEl>
                                        <p:attrNameLst>
                                          <p:attrName>ppt_x</p:attrName>
                                          <p:attrName>ppt_y</p:attrName>
                                        </p:attrNameLst>
                                      </p:cBhvr>
                                      <p:rCtr x="0" y="-4329"/>
                                    </p:animMotion>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969293" y="2291298"/>
            <a:ext cx="2426876" cy="1511480"/>
            <a:chOff x="2388386" y="3225577"/>
            <a:chExt cx="2426876" cy="1511480"/>
          </a:xfrm>
        </p:grpSpPr>
        <p:sp>
          <p:nvSpPr>
            <p:cNvPr id="14" name="圆角矩形 13"/>
            <p:cNvSpPr/>
            <p:nvPr/>
          </p:nvSpPr>
          <p:spPr>
            <a:xfrm rot="2700000">
              <a:off x="3492423" y="3662503"/>
              <a:ext cx="1325797" cy="451945"/>
            </a:xfrm>
            <a:prstGeom prst="roundRect">
              <a:avLst>
                <a:gd name="adj" fmla="val 50000"/>
              </a:avLst>
            </a:prstGeom>
            <a:solidFill>
              <a:srgbClr val="A7794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18900000" flipH="1">
              <a:off x="3489465" y="4285112"/>
              <a:ext cx="1325797" cy="451945"/>
            </a:xfrm>
            <a:prstGeom prst="roundRect">
              <a:avLst>
                <a:gd name="adj" fmla="val 50000"/>
              </a:avLst>
            </a:prstGeom>
            <a:solidFill>
              <a:srgbClr val="A7794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2388386" y="3972909"/>
              <a:ext cx="2303405" cy="451945"/>
            </a:xfrm>
            <a:prstGeom prst="roundRect">
              <a:avLst>
                <a:gd name="adj" fmla="val 50000"/>
              </a:avLst>
            </a:prstGeom>
            <a:solidFill>
              <a:srgbClr val="A77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bg1"/>
                  </a:solidFill>
                  <a:latin typeface="微软雅黑" panose="020B0503020204020204" charset="-122"/>
                  <a:ea typeface="微软雅黑" panose="020B0503020204020204" charset="-122"/>
                  <a:cs typeface="+mn-ea"/>
                  <a:sym typeface="+mn-lt"/>
                </a:rPr>
                <a:t>目标计划</a:t>
              </a:r>
              <a:endParaRPr lang="en-US" altLang="zh-CN" sz="1600" b="1">
                <a:solidFill>
                  <a:schemeClr val="bg1"/>
                </a:solidFill>
                <a:latin typeface="微软雅黑" panose="020B0503020204020204" charset="-122"/>
                <a:ea typeface="微软雅黑" panose="020B0503020204020204" charset="-122"/>
                <a:cs typeface="+mn-ea"/>
                <a:sym typeface="+mn-lt"/>
              </a:endParaRPr>
            </a:p>
          </p:txBody>
        </p:sp>
        <p:sp>
          <p:nvSpPr>
            <p:cNvPr id="16" name="椭圆 15"/>
            <p:cNvSpPr/>
            <p:nvPr/>
          </p:nvSpPr>
          <p:spPr>
            <a:xfrm>
              <a:off x="4269470" y="4001964"/>
              <a:ext cx="392590" cy="39259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897666" y="2291298"/>
            <a:ext cx="2426876" cy="1511480"/>
            <a:chOff x="2388386" y="3225577"/>
            <a:chExt cx="2426876" cy="1511480"/>
          </a:xfrm>
        </p:grpSpPr>
        <p:sp>
          <p:nvSpPr>
            <p:cNvPr id="19" name="圆角矩形 18"/>
            <p:cNvSpPr/>
            <p:nvPr/>
          </p:nvSpPr>
          <p:spPr>
            <a:xfrm rot="2700000">
              <a:off x="3492423" y="3662503"/>
              <a:ext cx="1325797" cy="451945"/>
            </a:xfrm>
            <a:prstGeom prst="roundRect">
              <a:avLst>
                <a:gd name="adj" fmla="val 50000"/>
              </a:avLst>
            </a:prstGeom>
            <a:solidFill>
              <a:srgbClr val="DFD4B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rot="18900000" flipH="1">
              <a:off x="3489465" y="4285112"/>
              <a:ext cx="1325797" cy="451945"/>
            </a:xfrm>
            <a:prstGeom prst="roundRect">
              <a:avLst>
                <a:gd name="adj" fmla="val 50000"/>
              </a:avLst>
            </a:prstGeom>
            <a:solidFill>
              <a:srgbClr val="DFD4B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2388386" y="3972909"/>
              <a:ext cx="2303405" cy="451945"/>
            </a:xfrm>
            <a:prstGeom prst="roundRect">
              <a:avLst>
                <a:gd name="adj" fmla="val 50000"/>
              </a:avLst>
            </a:prstGeom>
            <a:solidFill>
              <a:srgbClr val="DFD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sz="1600" b="1">
                  <a:solidFill>
                    <a:srgbClr val="1F235E"/>
                  </a:solidFill>
                  <a:latin typeface="微软雅黑" panose="020B0503020204020204" charset="-122"/>
                  <a:ea typeface="微软雅黑" panose="020B0503020204020204" charset="-122"/>
                  <a:cs typeface="+mn-ea"/>
                  <a:sym typeface="+mn-lt"/>
                </a:rPr>
                <a:t>目标计划</a:t>
              </a:r>
              <a:endParaRPr lang="en-US" altLang="zh-CN" sz="1600" b="1">
                <a:solidFill>
                  <a:srgbClr val="1F235E"/>
                </a:solidFill>
                <a:latin typeface="微软雅黑" panose="020B0503020204020204" charset="-122"/>
                <a:ea typeface="微软雅黑" panose="020B0503020204020204" charset="-122"/>
                <a:cs typeface="+mn-ea"/>
                <a:sym typeface="+mn-lt"/>
              </a:endParaRPr>
            </a:p>
          </p:txBody>
        </p:sp>
        <p:sp>
          <p:nvSpPr>
            <p:cNvPr id="22" name="椭圆 21"/>
            <p:cNvSpPr/>
            <p:nvPr/>
          </p:nvSpPr>
          <p:spPr>
            <a:xfrm>
              <a:off x="4269470" y="4001964"/>
              <a:ext cx="392590" cy="39259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1822224" y="4918294"/>
            <a:ext cx="2565039" cy="614912"/>
          </a:xfrm>
          <a:prstGeom prst="rect">
            <a:avLst/>
          </a:prstGeom>
        </p:spPr>
        <p:txBody>
          <a:bodyPr wrap="square">
            <a:spAutoFit/>
          </a:bodyPr>
          <a:lstStyle>
            <a:defPPr>
              <a:defRPr lang="zh-CN"/>
            </a:defPPr>
            <a:lvl1pPr lvl="0">
              <a:lnSpc>
                <a:spcPct val="130000"/>
              </a:lnSpc>
              <a:defRPr sz="1200" b="1">
                <a:solidFill>
                  <a:schemeClr val="tx1">
                    <a:lumMod val="50000"/>
                    <a:lumOff val="50000"/>
                    <a:alpha val="80000"/>
                  </a:schemeClr>
                </a:solidFill>
                <a:latin typeface="Century Gothic" panose="020B0502020202020204" pitchFamily="34" charset="0"/>
              </a:defRPr>
            </a:lvl1pPr>
          </a:lstStyle>
          <a:p>
            <a:pPr algn="ctr">
              <a:lnSpc>
                <a:spcPct val="150000"/>
              </a:lnSpc>
            </a:pPr>
            <a:r>
              <a:rPr lang="zh-CN" altLang="en-US" b="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请在这里添加您的文本内容，或者复制您的文本在这里进行粘贴</a:t>
            </a:r>
            <a:endParaRPr lang="en-US" altLang="zh-CN" sz="1100" b="0">
              <a:solidFill>
                <a:schemeClr val="bg1">
                  <a:lumMod val="65000"/>
                </a:schemeClr>
              </a:solidFill>
              <a:latin typeface="微软雅黑 Light" panose="020B0502040204020203" pitchFamily="34" charset="-122"/>
              <a:ea typeface="微软雅黑 Light" panose="020B0502040204020203" pitchFamily="34" charset="-122"/>
            </a:endParaRPr>
          </a:p>
        </p:txBody>
      </p:sp>
      <p:sp>
        <p:nvSpPr>
          <p:cNvPr id="30" name="文本框 29"/>
          <p:cNvSpPr txBox="1"/>
          <p:nvPr/>
        </p:nvSpPr>
        <p:spPr>
          <a:xfrm>
            <a:off x="2640514" y="4490789"/>
            <a:ext cx="928459" cy="369332"/>
          </a:xfrm>
          <a:prstGeom prst="rect">
            <a:avLst/>
          </a:prstGeom>
          <a:noFill/>
        </p:spPr>
        <p:txBody>
          <a:bodyPr wrap="none" rtlCol="0">
            <a:spAutoFit/>
          </a:bodyPr>
          <a:lstStyle/>
          <a:p>
            <a:pPr algn="ctr"/>
            <a:r>
              <a:rPr lang="en-US" altLang="zh-CN">
                <a:solidFill>
                  <a:srgbClr val="DFD4B2"/>
                </a:solidFill>
                <a:latin typeface="微软雅黑 Light" panose="020B0502040204020203" pitchFamily="34" charset="-122"/>
                <a:ea typeface="微软雅黑 Light" panose="020B0502040204020203" pitchFamily="34" charset="-122"/>
              </a:rPr>
              <a:t>3000</a:t>
            </a:r>
            <a:r>
              <a:rPr lang="zh-CN" altLang="en-US">
                <a:solidFill>
                  <a:srgbClr val="DFD4B2"/>
                </a:solidFill>
                <a:latin typeface="微软雅黑 Light" panose="020B0502040204020203" pitchFamily="34" charset="-122"/>
                <a:ea typeface="微软雅黑 Light" panose="020B0502040204020203" pitchFamily="34" charset="-122"/>
              </a:rPr>
              <a:t>万</a:t>
            </a:r>
          </a:p>
        </p:txBody>
      </p:sp>
      <p:sp>
        <p:nvSpPr>
          <p:cNvPr id="35" name="文本框 34"/>
          <p:cNvSpPr txBox="1"/>
          <p:nvPr/>
        </p:nvSpPr>
        <p:spPr>
          <a:xfrm>
            <a:off x="4813481" y="4918294"/>
            <a:ext cx="2565039" cy="614912"/>
          </a:xfrm>
          <a:prstGeom prst="rect">
            <a:avLst/>
          </a:prstGeom>
        </p:spPr>
        <p:txBody>
          <a:bodyPr wrap="square">
            <a:spAutoFit/>
          </a:bodyPr>
          <a:lstStyle>
            <a:defPPr>
              <a:defRPr lang="zh-CN"/>
            </a:defPPr>
            <a:lvl1pPr lvl="0">
              <a:lnSpc>
                <a:spcPct val="130000"/>
              </a:lnSpc>
              <a:defRPr sz="1200" b="1">
                <a:solidFill>
                  <a:schemeClr val="tx1">
                    <a:lumMod val="50000"/>
                    <a:lumOff val="50000"/>
                    <a:alpha val="80000"/>
                  </a:schemeClr>
                </a:solidFill>
                <a:latin typeface="Century Gothic" panose="020B0502020202020204" pitchFamily="34" charset="0"/>
              </a:defRPr>
            </a:lvl1pPr>
          </a:lstStyle>
          <a:p>
            <a:pPr algn="ctr">
              <a:lnSpc>
                <a:spcPct val="150000"/>
              </a:lnSpc>
            </a:pPr>
            <a:r>
              <a:rPr lang="zh-CN" altLang="en-US" b="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请在这里添加您的文本内容，或者复制您的文本在这里进行粘贴</a:t>
            </a:r>
            <a:endParaRPr lang="en-US" altLang="zh-CN" sz="1100" b="0">
              <a:solidFill>
                <a:schemeClr val="bg1">
                  <a:lumMod val="65000"/>
                </a:schemeClr>
              </a:solidFill>
              <a:latin typeface="微软雅黑 Light" panose="020B0502040204020203" pitchFamily="34" charset="-122"/>
              <a:ea typeface="微软雅黑 Light" panose="020B0502040204020203" pitchFamily="34" charset="-122"/>
            </a:endParaRPr>
          </a:p>
        </p:txBody>
      </p:sp>
      <p:sp>
        <p:nvSpPr>
          <p:cNvPr id="36" name="文本框 35"/>
          <p:cNvSpPr txBox="1"/>
          <p:nvPr/>
        </p:nvSpPr>
        <p:spPr>
          <a:xfrm>
            <a:off x="5631770" y="4490789"/>
            <a:ext cx="928459" cy="369332"/>
          </a:xfrm>
          <a:prstGeom prst="rect">
            <a:avLst/>
          </a:prstGeom>
          <a:noFill/>
        </p:spPr>
        <p:txBody>
          <a:bodyPr wrap="none" rtlCol="0">
            <a:spAutoFit/>
          </a:bodyPr>
          <a:lstStyle/>
          <a:p>
            <a:pPr algn="ctr"/>
            <a:r>
              <a:rPr lang="en-US" altLang="zh-CN">
                <a:solidFill>
                  <a:srgbClr val="DFD4B2"/>
                </a:solidFill>
                <a:latin typeface="微软雅黑 Light" panose="020B0502040204020203" pitchFamily="34" charset="-122"/>
                <a:ea typeface="微软雅黑 Light" panose="020B0502040204020203" pitchFamily="34" charset="-122"/>
              </a:rPr>
              <a:t>5000</a:t>
            </a:r>
            <a:r>
              <a:rPr lang="zh-CN" altLang="en-US">
                <a:solidFill>
                  <a:srgbClr val="DFD4B2"/>
                </a:solidFill>
                <a:latin typeface="微软雅黑 Light" panose="020B0502040204020203" pitchFamily="34" charset="-122"/>
                <a:ea typeface="微软雅黑 Light" panose="020B0502040204020203" pitchFamily="34" charset="-122"/>
              </a:rPr>
              <a:t>万</a:t>
            </a:r>
          </a:p>
        </p:txBody>
      </p:sp>
      <p:sp>
        <p:nvSpPr>
          <p:cNvPr id="37" name="文本框 36"/>
          <p:cNvSpPr txBox="1"/>
          <p:nvPr/>
        </p:nvSpPr>
        <p:spPr>
          <a:xfrm>
            <a:off x="7770187" y="4918294"/>
            <a:ext cx="2565039" cy="614912"/>
          </a:xfrm>
          <a:prstGeom prst="rect">
            <a:avLst/>
          </a:prstGeom>
        </p:spPr>
        <p:txBody>
          <a:bodyPr wrap="square">
            <a:spAutoFit/>
          </a:bodyPr>
          <a:lstStyle>
            <a:defPPr>
              <a:defRPr lang="zh-CN"/>
            </a:defPPr>
            <a:lvl1pPr lvl="0">
              <a:lnSpc>
                <a:spcPct val="130000"/>
              </a:lnSpc>
              <a:defRPr sz="1200" b="1">
                <a:solidFill>
                  <a:schemeClr val="tx1">
                    <a:lumMod val="50000"/>
                    <a:lumOff val="50000"/>
                    <a:alpha val="80000"/>
                  </a:schemeClr>
                </a:solidFill>
                <a:latin typeface="Century Gothic" panose="020B0502020202020204" pitchFamily="34" charset="0"/>
              </a:defRPr>
            </a:lvl1pPr>
          </a:lstStyle>
          <a:p>
            <a:pPr algn="ctr">
              <a:lnSpc>
                <a:spcPct val="150000"/>
              </a:lnSpc>
            </a:pPr>
            <a:r>
              <a:rPr lang="zh-CN" altLang="en-US" b="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请在这里添加您的文本内容，或者复制您的文本在这里进行粘贴</a:t>
            </a:r>
            <a:endParaRPr lang="en-US" altLang="zh-CN" sz="1100" b="0">
              <a:solidFill>
                <a:schemeClr val="bg1">
                  <a:lumMod val="65000"/>
                </a:schemeClr>
              </a:solidFill>
              <a:latin typeface="微软雅黑 Light" panose="020B0502040204020203" pitchFamily="34" charset="-122"/>
              <a:ea typeface="微软雅黑 Light" panose="020B0502040204020203" pitchFamily="34" charset="-122"/>
            </a:endParaRPr>
          </a:p>
        </p:txBody>
      </p:sp>
      <p:sp>
        <p:nvSpPr>
          <p:cNvPr id="38" name="文本框 37"/>
          <p:cNvSpPr txBox="1"/>
          <p:nvPr/>
        </p:nvSpPr>
        <p:spPr>
          <a:xfrm>
            <a:off x="8588476" y="4490789"/>
            <a:ext cx="928459" cy="369332"/>
          </a:xfrm>
          <a:prstGeom prst="rect">
            <a:avLst/>
          </a:prstGeom>
          <a:noFill/>
        </p:spPr>
        <p:txBody>
          <a:bodyPr wrap="none" rtlCol="0">
            <a:spAutoFit/>
          </a:bodyPr>
          <a:lstStyle/>
          <a:p>
            <a:pPr algn="ctr"/>
            <a:r>
              <a:rPr lang="en-US" altLang="zh-CN">
                <a:solidFill>
                  <a:srgbClr val="DFD4B2"/>
                </a:solidFill>
                <a:latin typeface="微软雅黑 Light" panose="020B0502040204020203" pitchFamily="34" charset="-122"/>
                <a:ea typeface="微软雅黑 Light" panose="020B0502040204020203" pitchFamily="34" charset="-122"/>
              </a:rPr>
              <a:t>8000</a:t>
            </a:r>
            <a:r>
              <a:rPr lang="zh-CN" altLang="en-US">
                <a:solidFill>
                  <a:srgbClr val="DFD4B2"/>
                </a:solidFill>
                <a:latin typeface="微软雅黑 Light" panose="020B0502040204020203" pitchFamily="34" charset="-122"/>
                <a:ea typeface="微软雅黑 Light" panose="020B0502040204020203" pitchFamily="34" charset="-122"/>
              </a:rPr>
              <a:t>万</a:t>
            </a:r>
          </a:p>
        </p:txBody>
      </p:sp>
      <p:grpSp>
        <p:nvGrpSpPr>
          <p:cNvPr id="39" name="组合 38"/>
          <p:cNvGrpSpPr/>
          <p:nvPr/>
        </p:nvGrpSpPr>
        <p:grpSpPr>
          <a:xfrm>
            <a:off x="7826038" y="2291298"/>
            <a:ext cx="2426876" cy="1511480"/>
            <a:chOff x="2388386" y="3225577"/>
            <a:chExt cx="2426876" cy="1511480"/>
          </a:xfrm>
        </p:grpSpPr>
        <p:sp>
          <p:nvSpPr>
            <p:cNvPr id="40" name="圆角矩形 39"/>
            <p:cNvSpPr/>
            <p:nvPr/>
          </p:nvSpPr>
          <p:spPr>
            <a:xfrm rot="2700000">
              <a:off x="3492423" y="3662503"/>
              <a:ext cx="1325797" cy="451945"/>
            </a:xfrm>
            <a:prstGeom prst="roundRect">
              <a:avLst>
                <a:gd name="adj" fmla="val 50000"/>
              </a:avLst>
            </a:prstGeom>
            <a:solidFill>
              <a:srgbClr val="D0D0D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rot="18900000" flipH="1">
              <a:off x="3489465" y="4285112"/>
              <a:ext cx="1325797" cy="451945"/>
            </a:xfrm>
            <a:prstGeom prst="roundRect">
              <a:avLst>
                <a:gd name="adj" fmla="val 50000"/>
              </a:avLst>
            </a:prstGeom>
            <a:solidFill>
              <a:srgbClr val="D0D0D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388386" y="3972909"/>
              <a:ext cx="2303405" cy="451945"/>
            </a:xfrm>
            <a:prstGeom prst="roundRect">
              <a:avLst>
                <a:gd name="adj" fmla="val 50000"/>
              </a:avLst>
            </a:prstGeom>
            <a:solidFill>
              <a:srgbClr val="D0D0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sz="1600" b="1">
                  <a:solidFill>
                    <a:srgbClr val="1F235E"/>
                  </a:solidFill>
                  <a:latin typeface="微软雅黑" panose="020B0503020204020204" charset="-122"/>
                  <a:ea typeface="微软雅黑" panose="020B0503020204020204" charset="-122"/>
                  <a:cs typeface="+mn-ea"/>
                  <a:sym typeface="+mn-lt"/>
                </a:rPr>
                <a:t>目标计划</a:t>
              </a:r>
              <a:endParaRPr lang="en-US" altLang="zh-CN" sz="1600" b="1">
                <a:solidFill>
                  <a:srgbClr val="1F235E"/>
                </a:solidFill>
                <a:latin typeface="微软雅黑" panose="020B0503020204020204" charset="-122"/>
                <a:ea typeface="微软雅黑" panose="020B0503020204020204" charset="-122"/>
                <a:cs typeface="+mn-ea"/>
                <a:sym typeface="+mn-lt"/>
              </a:endParaRPr>
            </a:p>
          </p:txBody>
        </p:sp>
        <p:sp>
          <p:nvSpPr>
            <p:cNvPr id="43" name="椭圆 42"/>
            <p:cNvSpPr/>
            <p:nvPr/>
          </p:nvSpPr>
          <p:spPr>
            <a:xfrm>
              <a:off x="4269470" y="4001964"/>
              <a:ext cx="392590" cy="39259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已完成工作情况</a:t>
            </a:r>
          </a:p>
        </p:txBody>
      </p:sp>
      <p:sp>
        <p:nvSpPr>
          <p:cNvPr id="31" name="矩形 30"/>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32" name="直接连接符 31"/>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3" name="矩形 32"/>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7"/>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750"/>
                                        <p:tgtEl>
                                          <p:spTgt spid="32"/>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32"/>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28"/>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750"/>
                                        <p:tgtEl>
                                          <p:spTgt spid="17"/>
                                        </p:tgtEl>
                                      </p:cBhvr>
                                    </p:animEffect>
                                  </p:childTnLst>
                                </p:cTn>
                              </p:par>
                              <p:par>
                                <p:cTn id="27" presetID="35" presetClass="path" presetSubtype="0" decel="100000" fill="hold" nodeType="withEffect">
                                  <p:stCondLst>
                                    <p:cond delay="0"/>
                                  </p:stCondLst>
                                  <p:childTnLst>
                                    <p:animMotion origin="layout" path="M 4.375E-6 7.40741E-7 L -0.04011 7.40741E-7 " pathEditMode="relative" rAng="0" ptsTypes="AA">
                                      <p:cBhvr>
                                        <p:cTn id="28" dur="1250" spd="-100000" fill="hold"/>
                                        <p:tgtEl>
                                          <p:spTgt spid="17"/>
                                        </p:tgtEl>
                                        <p:attrNameLst>
                                          <p:attrName>ppt_x</p:attrName>
                                          <p:attrName>ppt_y</p:attrName>
                                        </p:attrNameLst>
                                      </p:cBhvr>
                                      <p:rCtr x="-2005" y="0"/>
                                    </p:animMotion>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750"/>
                                        <p:tgtEl>
                                          <p:spTgt spid="29"/>
                                        </p:tgtEl>
                                      </p:cBhvr>
                                    </p:animEffect>
                                  </p:childTnLst>
                                </p:cTn>
                              </p:par>
                              <p:par>
                                <p:cTn id="32" presetID="42" presetClass="path" presetSubtype="0" decel="100000" fill="hold" grpId="1" nodeType="withEffect">
                                  <p:stCondLst>
                                    <p:cond delay="0"/>
                                  </p:stCondLst>
                                  <p:childTnLst>
                                    <p:animMotion origin="layout" path="M 4.16667E-6 1.11111E-6 L 0.08033 -0.00093 " pathEditMode="relative" rAng="0" ptsTypes="AA">
                                      <p:cBhvr>
                                        <p:cTn id="33" dur="1250" spd="-100000" fill="hold"/>
                                        <p:tgtEl>
                                          <p:spTgt spid="29"/>
                                        </p:tgtEl>
                                        <p:attrNameLst>
                                          <p:attrName>ppt_x</p:attrName>
                                          <p:attrName>ppt_y</p:attrName>
                                        </p:attrNameLst>
                                      </p:cBhvr>
                                      <p:rCtr x="4010" y="-46"/>
                                    </p:animMotion>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750"/>
                                        <p:tgtEl>
                                          <p:spTgt spid="30"/>
                                        </p:tgtEl>
                                      </p:cBhvr>
                                    </p:animEffect>
                                  </p:childTnLst>
                                </p:cTn>
                              </p:par>
                              <p:par>
                                <p:cTn id="37" presetID="35" presetClass="path" presetSubtype="0" decel="100000" fill="hold" grpId="1" nodeType="withEffect">
                                  <p:stCondLst>
                                    <p:cond delay="0"/>
                                  </p:stCondLst>
                                  <p:childTnLst>
                                    <p:animMotion origin="layout" path="M -1.66667E-6 2.96296E-6 L -0.04557 2.96296E-6 " pathEditMode="relative" rAng="0" ptsTypes="AA">
                                      <p:cBhvr>
                                        <p:cTn id="38" dur="1500" spd="-100000" fill="hold"/>
                                        <p:tgtEl>
                                          <p:spTgt spid="30"/>
                                        </p:tgtEl>
                                        <p:attrNameLst>
                                          <p:attrName>ppt_x</p:attrName>
                                          <p:attrName>ppt_y</p:attrName>
                                        </p:attrNameLst>
                                      </p:cBhvr>
                                      <p:rCtr x="-2279" y="0"/>
                                    </p:animMotion>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childTnLst>
                                </p:cTn>
                              </p:par>
                              <p:par>
                                <p:cTn id="43" presetID="35" presetClass="path" presetSubtype="0" decel="100000" fill="hold" nodeType="withEffect">
                                  <p:stCondLst>
                                    <p:cond delay="0"/>
                                  </p:stCondLst>
                                  <p:childTnLst>
                                    <p:animMotion origin="layout" path="M 4.375E-6 7.40741E-7 L -0.04011 7.40741E-7 " pathEditMode="relative" rAng="0" ptsTypes="AA">
                                      <p:cBhvr>
                                        <p:cTn id="44" dur="1250" spd="-100000" fill="hold"/>
                                        <p:tgtEl>
                                          <p:spTgt spid="18"/>
                                        </p:tgtEl>
                                        <p:attrNameLst>
                                          <p:attrName>ppt_x</p:attrName>
                                          <p:attrName>ppt_y</p:attrName>
                                        </p:attrNameLst>
                                      </p:cBhvr>
                                      <p:rCtr x="-2005" y="0"/>
                                    </p:animMotion>
                                  </p:childTnLst>
                                </p:cTn>
                              </p:par>
                              <p:par>
                                <p:cTn id="45" presetID="10"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750"/>
                                        <p:tgtEl>
                                          <p:spTgt spid="35"/>
                                        </p:tgtEl>
                                      </p:cBhvr>
                                    </p:animEffect>
                                  </p:childTnLst>
                                </p:cTn>
                              </p:par>
                              <p:par>
                                <p:cTn id="48" presetID="42" presetClass="path" presetSubtype="0" decel="100000" fill="hold" grpId="1" nodeType="withEffect">
                                  <p:stCondLst>
                                    <p:cond delay="0"/>
                                  </p:stCondLst>
                                  <p:childTnLst>
                                    <p:animMotion origin="layout" path="M 4.16667E-6 1.11111E-6 L 0.08033 -0.00093 " pathEditMode="relative" rAng="0" ptsTypes="AA">
                                      <p:cBhvr>
                                        <p:cTn id="49" dur="1250" spd="-100000" fill="hold"/>
                                        <p:tgtEl>
                                          <p:spTgt spid="35"/>
                                        </p:tgtEl>
                                        <p:attrNameLst>
                                          <p:attrName>ppt_x</p:attrName>
                                          <p:attrName>ppt_y</p:attrName>
                                        </p:attrNameLst>
                                      </p:cBhvr>
                                      <p:rCtr x="4010" y="-46"/>
                                    </p:animMotion>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750"/>
                                        <p:tgtEl>
                                          <p:spTgt spid="36"/>
                                        </p:tgtEl>
                                      </p:cBhvr>
                                    </p:animEffect>
                                  </p:childTnLst>
                                </p:cTn>
                              </p:par>
                              <p:par>
                                <p:cTn id="53" presetID="35" presetClass="path" presetSubtype="0" decel="100000" fill="hold" grpId="1" nodeType="withEffect">
                                  <p:stCondLst>
                                    <p:cond delay="0"/>
                                  </p:stCondLst>
                                  <p:childTnLst>
                                    <p:animMotion origin="layout" path="M -1.66667E-6 2.96296E-6 L -0.04557 2.96296E-6 " pathEditMode="relative" rAng="0" ptsTypes="AA">
                                      <p:cBhvr>
                                        <p:cTn id="54" dur="1500" spd="-100000" fill="hold"/>
                                        <p:tgtEl>
                                          <p:spTgt spid="36"/>
                                        </p:tgtEl>
                                        <p:attrNameLst>
                                          <p:attrName>ppt_x</p:attrName>
                                          <p:attrName>ppt_y</p:attrName>
                                        </p:attrNameLst>
                                      </p:cBhvr>
                                      <p:rCtr x="-2279" y="0"/>
                                    </p:animMotion>
                                  </p:childTnLst>
                                </p:cTn>
                              </p:par>
                            </p:childTnLst>
                          </p:cTn>
                        </p:par>
                        <p:par>
                          <p:cTn id="55" fill="hold">
                            <p:stCondLst>
                              <p:cond delay="3000"/>
                            </p:stCondLst>
                            <p:childTnLst>
                              <p:par>
                                <p:cTn id="56" presetID="10" presetClass="entr" presetSubtype="0"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750"/>
                                        <p:tgtEl>
                                          <p:spTgt spid="39"/>
                                        </p:tgtEl>
                                      </p:cBhvr>
                                    </p:animEffect>
                                  </p:childTnLst>
                                </p:cTn>
                              </p:par>
                              <p:par>
                                <p:cTn id="59" presetID="35" presetClass="path" presetSubtype="0" decel="100000" fill="hold" nodeType="withEffect">
                                  <p:stCondLst>
                                    <p:cond delay="0"/>
                                  </p:stCondLst>
                                  <p:childTnLst>
                                    <p:animMotion origin="layout" path="M 4.375E-6 7.40741E-7 L -0.04011 7.40741E-7 " pathEditMode="relative" rAng="0" ptsTypes="AA">
                                      <p:cBhvr>
                                        <p:cTn id="60" dur="1250" spd="-100000" fill="hold"/>
                                        <p:tgtEl>
                                          <p:spTgt spid="39"/>
                                        </p:tgtEl>
                                        <p:attrNameLst>
                                          <p:attrName>ppt_x</p:attrName>
                                          <p:attrName>ppt_y</p:attrName>
                                        </p:attrNameLst>
                                      </p:cBhvr>
                                      <p:rCtr x="-2005" y="0"/>
                                    </p:animMotion>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750"/>
                                        <p:tgtEl>
                                          <p:spTgt spid="37"/>
                                        </p:tgtEl>
                                      </p:cBhvr>
                                    </p:animEffect>
                                  </p:childTnLst>
                                </p:cTn>
                              </p:par>
                              <p:par>
                                <p:cTn id="64" presetID="42" presetClass="path" presetSubtype="0" decel="100000" fill="hold" grpId="1" nodeType="withEffect">
                                  <p:stCondLst>
                                    <p:cond delay="0"/>
                                  </p:stCondLst>
                                  <p:childTnLst>
                                    <p:animMotion origin="layout" path="M 4.16667E-6 1.11111E-6 L 0.08033 -0.00093 " pathEditMode="relative" rAng="0" ptsTypes="AA">
                                      <p:cBhvr>
                                        <p:cTn id="65" dur="1250" spd="-100000" fill="hold"/>
                                        <p:tgtEl>
                                          <p:spTgt spid="37"/>
                                        </p:tgtEl>
                                        <p:attrNameLst>
                                          <p:attrName>ppt_x</p:attrName>
                                          <p:attrName>ppt_y</p:attrName>
                                        </p:attrNameLst>
                                      </p:cBhvr>
                                      <p:rCtr x="4010" y="-46"/>
                                    </p:animMotion>
                                  </p:childTnLst>
                                </p:cTn>
                              </p:par>
                              <p:par>
                                <p:cTn id="66" presetID="10"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750"/>
                                        <p:tgtEl>
                                          <p:spTgt spid="38"/>
                                        </p:tgtEl>
                                      </p:cBhvr>
                                    </p:animEffect>
                                  </p:childTnLst>
                                </p:cTn>
                              </p:par>
                              <p:par>
                                <p:cTn id="69" presetID="35" presetClass="path" presetSubtype="0" decel="100000" fill="hold" grpId="1" nodeType="withEffect">
                                  <p:stCondLst>
                                    <p:cond delay="0"/>
                                  </p:stCondLst>
                                  <p:childTnLst>
                                    <p:animMotion origin="layout" path="M -1.66667E-6 2.96296E-6 L -0.04557 2.96296E-6 " pathEditMode="relative" rAng="0" ptsTypes="AA">
                                      <p:cBhvr>
                                        <p:cTn id="70" dur="1500" spd="-100000" fill="hold"/>
                                        <p:tgtEl>
                                          <p:spTgt spid="38"/>
                                        </p:tgtEl>
                                        <p:attrNameLst>
                                          <p:attrName>ppt_x</p:attrName>
                                          <p:attrName>ppt_y</p:attrName>
                                        </p:attrNameLst>
                                      </p:cBhvr>
                                      <p:rCtr x="-2279" y="0"/>
                                    </p:animMotion>
                                  </p:childTnLst>
                                </p:cTn>
                              </p:par>
                            </p:childTnLst>
                          </p:cTn>
                        </p:par>
                        <p:par>
                          <p:cTn id="71" fill="hold">
                            <p:stCondLst>
                              <p:cond delay="4000"/>
                            </p:stCondLst>
                            <p:childTnLst>
                              <p:par>
                                <p:cTn id="72" presetID="10" presetClass="entr" presetSubtype="0"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0" grpId="0"/>
      <p:bldP spid="30" grpId="1"/>
      <p:bldP spid="35" grpId="0"/>
      <p:bldP spid="35" grpId="1"/>
      <p:bldP spid="36" grpId="0"/>
      <p:bldP spid="36" grpId="1"/>
      <p:bldP spid="37" grpId="0"/>
      <p:bldP spid="37" grpId="1"/>
      <p:bldP spid="38" grpId="0"/>
      <p:bldP spid="38" grpId="1"/>
      <p:bldP spid="28" grpId="0"/>
      <p:bldP spid="28" grpId="1"/>
      <p:bldP spid="31" grpId="0"/>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0207148" y="3866906"/>
            <a:ext cx="345148" cy="360333"/>
            <a:chOff x="10207148" y="4329361"/>
            <a:chExt cx="345148" cy="360333"/>
          </a:xfrm>
        </p:grpSpPr>
        <p:sp>
          <p:nvSpPr>
            <p:cNvPr id="21" name="矩形 20"/>
            <p:cNvSpPr/>
            <p:nvPr/>
          </p:nvSpPr>
          <p:spPr>
            <a:xfrm>
              <a:off x="10207148" y="4329361"/>
              <a:ext cx="345148" cy="360333"/>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Shape 2917"/>
            <p:cNvSpPr/>
            <p:nvPr/>
          </p:nvSpPr>
          <p:spPr>
            <a:xfrm>
              <a:off x="10339612" y="4454088"/>
              <a:ext cx="75599" cy="110878"/>
            </a:xfrm>
            <a:custGeom>
              <a:avLst/>
              <a:gdLst/>
              <a:ahLst/>
              <a:cxnLst>
                <a:cxn ang="0">
                  <a:pos x="wd2" y="hd2"/>
                </a:cxn>
                <a:cxn ang="5400000">
                  <a:pos x="wd2" y="hd2"/>
                </a:cxn>
                <a:cxn ang="10800000">
                  <a:pos x="wd2" y="hd2"/>
                </a:cxn>
                <a:cxn ang="16200000">
                  <a:pos x="wd2" y="hd2"/>
                </a:cxn>
              </a:cxnLst>
              <a:rect l="0" t="0" r="r" b="b"/>
              <a:pathLst>
                <a:path w="21600" h="21600" extrusionOk="0">
                  <a:moveTo>
                    <a:pt x="10800" y="20415"/>
                  </a:moveTo>
                  <a:lnTo>
                    <a:pt x="2459" y="14727"/>
                  </a:lnTo>
                  <a:lnTo>
                    <a:pt x="8640" y="14727"/>
                  </a:lnTo>
                  <a:lnTo>
                    <a:pt x="8640" y="1964"/>
                  </a:lnTo>
                  <a:cubicBezTo>
                    <a:pt x="8640" y="1422"/>
                    <a:pt x="9285" y="982"/>
                    <a:pt x="10080" y="982"/>
                  </a:cubicBezTo>
                  <a:lnTo>
                    <a:pt x="11520" y="982"/>
                  </a:lnTo>
                  <a:cubicBezTo>
                    <a:pt x="12315" y="982"/>
                    <a:pt x="12960" y="1422"/>
                    <a:pt x="12960" y="1964"/>
                  </a:cubicBezTo>
                  <a:lnTo>
                    <a:pt x="12960" y="14727"/>
                  </a:lnTo>
                  <a:lnTo>
                    <a:pt x="19142" y="14727"/>
                  </a:lnTo>
                  <a:cubicBezTo>
                    <a:pt x="19142" y="14727"/>
                    <a:pt x="10800" y="20415"/>
                    <a:pt x="10800" y="20415"/>
                  </a:cubicBezTo>
                  <a:close/>
                  <a:moveTo>
                    <a:pt x="20880" y="13745"/>
                  </a:moveTo>
                  <a:lnTo>
                    <a:pt x="14400" y="13745"/>
                  </a:lnTo>
                  <a:lnTo>
                    <a:pt x="14400" y="1964"/>
                  </a:lnTo>
                  <a:cubicBezTo>
                    <a:pt x="14400" y="879"/>
                    <a:pt x="13110" y="0"/>
                    <a:pt x="11520" y="0"/>
                  </a:cubicBezTo>
                  <a:lnTo>
                    <a:pt x="10080" y="0"/>
                  </a:lnTo>
                  <a:cubicBezTo>
                    <a:pt x="8490" y="0"/>
                    <a:pt x="7200" y="879"/>
                    <a:pt x="7200" y="1964"/>
                  </a:cubicBezTo>
                  <a:lnTo>
                    <a:pt x="7200" y="13745"/>
                  </a:lnTo>
                  <a:lnTo>
                    <a:pt x="720" y="13745"/>
                  </a:lnTo>
                  <a:cubicBezTo>
                    <a:pt x="323" y="13745"/>
                    <a:pt x="0" y="13966"/>
                    <a:pt x="0" y="14236"/>
                  </a:cubicBezTo>
                  <a:cubicBezTo>
                    <a:pt x="0" y="14373"/>
                    <a:pt x="81" y="14495"/>
                    <a:pt x="212" y="14584"/>
                  </a:cubicBezTo>
                  <a:lnTo>
                    <a:pt x="10290" y="21456"/>
                  </a:lnTo>
                  <a:cubicBezTo>
                    <a:pt x="10421" y="21545"/>
                    <a:pt x="10601" y="21600"/>
                    <a:pt x="10800" y="21600"/>
                  </a:cubicBezTo>
                  <a:cubicBezTo>
                    <a:pt x="10999" y="21600"/>
                    <a:pt x="11179" y="21545"/>
                    <a:pt x="11310" y="21456"/>
                  </a:cubicBezTo>
                  <a:lnTo>
                    <a:pt x="21388" y="14584"/>
                  </a:lnTo>
                  <a:cubicBezTo>
                    <a:pt x="21519" y="14495"/>
                    <a:pt x="21600" y="14373"/>
                    <a:pt x="21600" y="14236"/>
                  </a:cubicBezTo>
                  <a:cubicBezTo>
                    <a:pt x="21600" y="13966"/>
                    <a:pt x="21277" y="13745"/>
                    <a:pt x="20880" y="13745"/>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grpSp>
        <p:nvGrpSpPr>
          <p:cNvPr id="26" name="组合 25"/>
          <p:cNvGrpSpPr/>
          <p:nvPr/>
        </p:nvGrpSpPr>
        <p:grpSpPr>
          <a:xfrm>
            <a:off x="10207148" y="3503735"/>
            <a:ext cx="345148" cy="360333"/>
            <a:chOff x="10207148" y="3966190"/>
            <a:chExt cx="345148" cy="360333"/>
          </a:xfrm>
        </p:grpSpPr>
        <p:sp>
          <p:nvSpPr>
            <p:cNvPr id="23" name="Shape 2917"/>
            <p:cNvSpPr/>
            <p:nvPr/>
          </p:nvSpPr>
          <p:spPr>
            <a:xfrm flipV="1">
              <a:off x="10339612" y="4093517"/>
              <a:ext cx="75599" cy="110878"/>
            </a:xfrm>
            <a:custGeom>
              <a:avLst/>
              <a:gdLst/>
              <a:ahLst/>
              <a:cxnLst>
                <a:cxn ang="0">
                  <a:pos x="wd2" y="hd2"/>
                </a:cxn>
                <a:cxn ang="5400000">
                  <a:pos x="wd2" y="hd2"/>
                </a:cxn>
                <a:cxn ang="10800000">
                  <a:pos x="wd2" y="hd2"/>
                </a:cxn>
                <a:cxn ang="16200000">
                  <a:pos x="wd2" y="hd2"/>
                </a:cxn>
              </a:cxnLst>
              <a:rect l="0" t="0" r="r" b="b"/>
              <a:pathLst>
                <a:path w="21600" h="21600" extrusionOk="0">
                  <a:moveTo>
                    <a:pt x="10800" y="20415"/>
                  </a:moveTo>
                  <a:lnTo>
                    <a:pt x="2459" y="14727"/>
                  </a:lnTo>
                  <a:lnTo>
                    <a:pt x="8640" y="14727"/>
                  </a:lnTo>
                  <a:lnTo>
                    <a:pt x="8640" y="1964"/>
                  </a:lnTo>
                  <a:cubicBezTo>
                    <a:pt x="8640" y="1422"/>
                    <a:pt x="9285" y="982"/>
                    <a:pt x="10080" y="982"/>
                  </a:cubicBezTo>
                  <a:lnTo>
                    <a:pt x="11520" y="982"/>
                  </a:lnTo>
                  <a:cubicBezTo>
                    <a:pt x="12315" y="982"/>
                    <a:pt x="12960" y="1422"/>
                    <a:pt x="12960" y="1964"/>
                  </a:cubicBezTo>
                  <a:lnTo>
                    <a:pt x="12960" y="14727"/>
                  </a:lnTo>
                  <a:lnTo>
                    <a:pt x="19142" y="14727"/>
                  </a:lnTo>
                  <a:cubicBezTo>
                    <a:pt x="19142" y="14727"/>
                    <a:pt x="10800" y="20415"/>
                    <a:pt x="10800" y="20415"/>
                  </a:cubicBezTo>
                  <a:close/>
                  <a:moveTo>
                    <a:pt x="20880" y="13745"/>
                  </a:moveTo>
                  <a:lnTo>
                    <a:pt x="14400" y="13745"/>
                  </a:lnTo>
                  <a:lnTo>
                    <a:pt x="14400" y="1964"/>
                  </a:lnTo>
                  <a:cubicBezTo>
                    <a:pt x="14400" y="879"/>
                    <a:pt x="13110" y="0"/>
                    <a:pt x="11520" y="0"/>
                  </a:cubicBezTo>
                  <a:lnTo>
                    <a:pt x="10080" y="0"/>
                  </a:lnTo>
                  <a:cubicBezTo>
                    <a:pt x="8490" y="0"/>
                    <a:pt x="7200" y="879"/>
                    <a:pt x="7200" y="1964"/>
                  </a:cubicBezTo>
                  <a:lnTo>
                    <a:pt x="7200" y="13745"/>
                  </a:lnTo>
                  <a:lnTo>
                    <a:pt x="720" y="13745"/>
                  </a:lnTo>
                  <a:cubicBezTo>
                    <a:pt x="323" y="13745"/>
                    <a:pt x="0" y="13966"/>
                    <a:pt x="0" y="14236"/>
                  </a:cubicBezTo>
                  <a:cubicBezTo>
                    <a:pt x="0" y="14373"/>
                    <a:pt x="81" y="14495"/>
                    <a:pt x="212" y="14584"/>
                  </a:cubicBezTo>
                  <a:lnTo>
                    <a:pt x="10290" y="21456"/>
                  </a:lnTo>
                  <a:cubicBezTo>
                    <a:pt x="10421" y="21545"/>
                    <a:pt x="10601" y="21600"/>
                    <a:pt x="10800" y="21600"/>
                  </a:cubicBezTo>
                  <a:cubicBezTo>
                    <a:pt x="10999" y="21600"/>
                    <a:pt x="11179" y="21545"/>
                    <a:pt x="11310" y="21456"/>
                  </a:cubicBezTo>
                  <a:lnTo>
                    <a:pt x="21388" y="14584"/>
                  </a:lnTo>
                  <a:cubicBezTo>
                    <a:pt x="21519" y="14495"/>
                    <a:pt x="21600" y="14373"/>
                    <a:pt x="21600" y="14236"/>
                  </a:cubicBezTo>
                  <a:cubicBezTo>
                    <a:pt x="21600" y="13966"/>
                    <a:pt x="21277" y="13745"/>
                    <a:pt x="20880" y="13745"/>
                  </a:cubicBezTo>
                </a:path>
              </a:pathLst>
            </a:custGeom>
            <a:solidFill>
              <a:schemeClr val="bg1"/>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4" name="矩形 23"/>
            <p:cNvSpPr/>
            <p:nvPr/>
          </p:nvSpPr>
          <p:spPr>
            <a:xfrm>
              <a:off x="10207148" y="3966190"/>
              <a:ext cx="345148" cy="360333"/>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9" name="矩形 8"/>
          <p:cNvSpPr/>
          <p:nvPr/>
        </p:nvSpPr>
        <p:spPr>
          <a:xfrm>
            <a:off x="5967184" y="2609192"/>
            <a:ext cx="4238361" cy="2535150"/>
          </a:xfrm>
          <a:prstGeom prst="rect">
            <a:avLst/>
          </a:prstGeom>
          <a:ln>
            <a:solidFill>
              <a:srgbClr val="DCCEAC">
                <a:alpha val="5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矩形 7"/>
          <p:cNvSpPr/>
          <p:nvPr/>
        </p:nvSpPr>
        <p:spPr>
          <a:xfrm>
            <a:off x="1941722" y="2966545"/>
            <a:ext cx="4238361" cy="2535150"/>
          </a:xfrm>
          <a:prstGeom prst="rect">
            <a:avLst/>
          </a:prstGeom>
          <a:ln>
            <a:solidFill>
              <a:srgbClr val="DCCEAC">
                <a:alpha val="5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4"/>
          <p:cNvSpPr/>
          <p:nvPr/>
        </p:nvSpPr>
        <p:spPr>
          <a:xfrm>
            <a:off x="2396314" y="3452691"/>
            <a:ext cx="2208429" cy="424732"/>
          </a:xfrm>
          <a:prstGeom prst="rect">
            <a:avLst/>
          </a:prstGeom>
        </p:spPr>
        <p:txBody>
          <a:bodyPr wrap="square">
            <a:spAutoFit/>
          </a:bodyPr>
          <a:lstStyle/>
          <a:p>
            <a:pP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超额完成目标计划</a:t>
            </a:r>
          </a:p>
        </p:txBody>
      </p:sp>
      <p:sp>
        <p:nvSpPr>
          <p:cNvPr id="11" name="Rectangle 5"/>
          <p:cNvSpPr/>
          <p:nvPr/>
        </p:nvSpPr>
        <p:spPr>
          <a:xfrm>
            <a:off x="2401007" y="3898436"/>
            <a:ext cx="3106893" cy="1168910"/>
          </a:xfrm>
          <a:prstGeom prst="rect">
            <a:avLst/>
          </a:prstGeom>
        </p:spPr>
        <p:txBody>
          <a:bodyPr wrap="square">
            <a:spAutoFit/>
          </a:bodyPr>
          <a:lstStyle/>
          <a:p>
            <a:pPr>
              <a:lnSpc>
                <a:spcPct val="150000"/>
              </a:lnSpc>
            </a:pPr>
            <a:r>
              <a:rPr lang="zh-CN" altLang="en-US" sz="120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图片修改请选择填充里的图片或纹理填充或参考修改教程里的帮助文档进行修改。图片修改请选择填充里的图片或纹理填充或参考修改教程里的帮助文档进行修改。</a:t>
            </a:r>
            <a:endParaRPr lang="en-US" altLang="zh-CN" sz="120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endParaRPr>
          </a:p>
        </p:txBody>
      </p:sp>
      <p:sp>
        <p:nvSpPr>
          <p:cNvPr id="12" name="Rectangle 4"/>
          <p:cNvSpPr/>
          <p:nvPr/>
        </p:nvSpPr>
        <p:spPr>
          <a:xfrm>
            <a:off x="6547901" y="3058031"/>
            <a:ext cx="2208429" cy="424732"/>
          </a:xfrm>
          <a:prstGeom prst="rect">
            <a:avLst/>
          </a:prstGeom>
        </p:spPr>
        <p:txBody>
          <a:bodyPr wrap="square">
            <a:spAutoFit/>
          </a:bodyPr>
          <a:lstStyle/>
          <a:p>
            <a:pP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超额完成目标计划</a:t>
            </a:r>
          </a:p>
        </p:txBody>
      </p:sp>
      <p:sp>
        <p:nvSpPr>
          <p:cNvPr id="13" name="Rectangle 5"/>
          <p:cNvSpPr/>
          <p:nvPr/>
        </p:nvSpPr>
        <p:spPr>
          <a:xfrm>
            <a:off x="6552594" y="3503776"/>
            <a:ext cx="3106893" cy="1168910"/>
          </a:xfrm>
          <a:prstGeom prst="rect">
            <a:avLst/>
          </a:prstGeom>
        </p:spPr>
        <p:txBody>
          <a:bodyPr wrap="square">
            <a:spAutoFit/>
          </a:bodyPr>
          <a:lstStyle/>
          <a:p>
            <a:pPr>
              <a:lnSpc>
                <a:spcPct val="150000"/>
              </a:lnSpc>
            </a:pPr>
            <a:r>
              <a:rPr lang="zh-CN" altLang="en-US" sz="120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图片修改请选择填充里的图片或纹理填充或参考修改教程里的帮助文档进行修改。图片修改请选择填充里的图片或纹理填充或参考修改教程里的帮助文档进行修改。</a:t>
            </a:r>
            <a:endParaRPr lang="en-US" altLang="zh-CN" sz="120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endParaRPr>
          </a:p>
        </p:txBody>
      </p:sp>
      <p:sp>
        <p:nvSpPr>
          <p:cNvPr id="14" name="矩形 13"/>
          <p:cNvSpPr/>
          <p:nvPr/>
        </p:nvSpPr>
        <p:spPr>
          <a:xfrm>
            <a:off x="9292173" y="4373276"/>
            <a:ext cx="912429" cy="769441"/>
          </a:xfrm>
          <a:prstGeom prst="rect">
            <a:avLst/>
          </a:prstGeom>
        </p:spPr>
        <p:txBody>
          <a:bodyPr wrap="none">
            <a:spAutoFit/>
          </a:bodyPr>
          <a:lstStyle/>
          <a:p>
            <a:r>
              <a:rPr lang="en-US" altLang="zh-CN" sz="4400">
                <a:solidFill>
                  <a:srgbClr val="A7794B"/>
                </a:solidFill>
                <a:latin typeface="Engravers MT" panose="02090707080505020304" pitchFamily="18" charset="0"/>
              </a:rPr>
              <a:t>02</a:t>
            </a:r>
            <a:endParaRPr lang="zh-CN" altLang="en-US" sz="4400">
              <a:solidFill>
                <a:srgbClr val="A7794B"/>
              </a:solidFill>
              <a:latin typeface="Engravers MT" panose="02090707080505020304" pitchFamily="18" charset="0"/>
            </a:endParaRPr>
          </a:p>
        </p:txBody>
      </p:sp>
      <p:sp>
        <p:nvSpPr>
          <p:cNvPr id="15" name="矩形 14"/>
          <p:cNvSpPr/>
          <p:nvPr/>
        </p:nvSpPr>
        <p:spPr>
          <a:xfrm>
            <a:off x="5267125" y="4720547"/>
            <a:ext cx="912429" cy="769441"/>
          </a:xfrm>
          <a:prstGeom prst="rect">
            <a:avLst/>
          </a:prstGeom>
        </p:spPr>
        <p:txBody>
          <a:bodyPr wrap="none">
            <a:spAutoFit/>
          </a:bodyPr>
          <a:lstStyle/>
          <a:p>
            <a:r>
              <a:rPr lang="en-US" altLang="zh-CN" sz="4400">
                <a:solidFill>
                  <a:srgbClr val="A7794B"/>
                </a:solidFill>
                <a:latin typeface="Engravers MT" panose="02090707080505020304" pitchFamily="18" charset="0"/>
              </a:rPr>
              <a:t>01</a:t>
            </a:r>
            <a:endParaRPr lang="zh-CN" altLang="en-US" sz="4400">
              <a:solidFill>
                <a:srgbClr val="A7794B"/>
              </a:solidFill>
              <a:latin typeface="Engravers MT" panose="02090707080505020304" pitchFamily="18" charset="0"/>
            </a:endParaRPr>
          </a:p>
        </p:txBody>
      </p:sp>
      <p:sp>
        <p:nvSpPr>
          <p:cNvPr id="16" name="椭圆 15"/>
          <p:cNvSpPr/>
          <p:nvPr/>
        </p:nvSpPr>
        <p:spPr>
          <a:xfrm>
            <a:off x="6662795" y="5411542"/>
            <a:ext cx="90153" cy="90153"/>
          </a:xfrm>
          <a:prstGeom prst="ellipse">
            <a:avLst/>
          </a:prstGeom>
          <a:solidFill>
            <a:srgbClr val="E6D7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842853" y="5433759"/>
            <a:ext cx="45719" cy="45719"/>
          </a:xfrm>
          <a:prstGeom prst="ellipse">
            <a:avLst/>
          </a:prstGeom>
          <a:solidFill>
            <a:srgbClr val="E6D7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978477" y="5433759"/>
            <a:ext cx="45719" cy="45719"/>
          </a:xfrm>
          <a:prstGeom prst="ellipse">
            <a:avLst/>
          </a:prstGeom>
          <a:solidFill>
            <a:srgbClr val="E6D7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114101" y="5433759"/>
            <a:ext cx="45719" cy="45719"/>
          </a:xfrm>
          <a:prstGeom prst="ellipse">
            <a:avLst/>
          </a:prstGeom>
          <a:solidFill>
            <a:srgbClr val="E6D7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已完成工作情况</a:t>
            </a:r>
          </a:p>
        </p:txBody>
      </p:sp>
      <p:sp>
        <p:nvSpPr>
          <p:cNvPr id="29" name="矩形 28"/>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30" name="直接连接符 29"/>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1" name="矩形 30"/>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7"/>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750"/>
                                        <p:tgtEl>
                                          <p:spTgt spid="30"/>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30"/>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28"/>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par>
                                <p:cTn id="27" presetID="35" presetClass="path" presetSubtype="0" decel="100000" fill="hold" grpId="1" nodeType="withEffect">
                                  <p:stCondLst>
                                    <p:cond delay="0"/>
                                  </p:stCondLst>
                                  <p:childTnLst>
                                    <p:animMotion origin="layout" path="M 4.375E-6 7.40741E-7 L -0.04011 7.40741E-7 " pathEditMode="relative" rAng="0" ptsTypes="AA">
                                      <p:cBhvr>
                                        <p:cTn id="28" dur="1250" spd="-100000" fill="hold"/>
                                        <p:tgtEl>
                                          <p:spTgt spid="8"/>
                                        </p:tgtEl>
                                        <p:attrNameLst>
                                          <p:attrName>ppt_x</p:attrName>
                                          <p:attrName>ppt_y</p:attrName>
                                        </p:attrNameLst>
                                      </p:cBhvr>
                                      <p:rCtr x="-2005" y="0"/>
                                    </p:animMotion>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750"/>
                                        <p:tgtEl>
                                          <p:spTgt spid="15"/>
                                        </p:tgtEl>
                                      </p:cBhvr>
                                    </p:animEffect>
                                  </p:childTnLst>
                                </p:cTn>
                              </p:par>
                              <p:par>
                                <p:cTn id="32" presetID="35" presetClass="path" presetSubtype="0" decel="100000" fill="hold" grpId="1" nodeType="withEffect">
                                  <p:stCondLst>
                                    <p:cond delay="0"/>
                                  </p:stCondLst>
                                  <p:childTnLst>
                                    <p:animMotion origin="layout" path="M -4.375E-6 -4.07407E-6 L 0.04493 -4.07407E-6 " pathEditMode="relative" rAng="0" ptsTypes="AA">
                                      <p:cBhvr>
                                        <p:cTn id="33" dur="1250" spd="-100000" fill="hold"/>
                                        <p:tgtEl>
                                          <p:spTgt spid="15"/>
                                        </p:tgtEl>
                                        <p:attrNameLst>
                                          <p:attrName>ppt_x</p:attrName>
                                          <p:attrName>ppt_y</p:attrName>
                                        </p:attrNameLst>
                                      </p:cBhvr>
                                      <p:rCtr x="2240" y="0"/>
                                    </p:animMotion>
                                  </p:childTnLst>
                                </p:cTn>
                              </p:par>
                              <p:par>
                                <p:cTn id="34" presetID="10" presetClass="entr" presetSubtype="0" fill="hold" grpId="0" nodeType="withEffect">
                                  <p:stCondLst>
                                    <p:cond delay="5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childTnLst>
                                </p:cTn>
                              </p:par>
                              <p:par>
                                <p:cTn id="37" presetID="64" presetClass="path" presetSubtype="0" decel="100000" fill="hold" grpId="1" nodeType="withEffect">
                                  <p:stCondLst>
                                    <p:cond delay="500"/>
                                  </p:stCondLst>
                                  <p:childTnLst>
                                    <p:animMotion origin="layout" path="M -2.29167E-6 3.33333E-6 L -2.29167E-6 0.10162 " pathEditMode="relative" rAng="0" ptsTypes="AA">
                                      <p:cBhvr>
                                        <p:cTn id="38" dur="1000" spd="-100000" fill="hold"/>
                                        <p:tgtEl>
                                          <p:spTgt spid="10"/>
                                        </p:tgtEl>
                                        <p:attrNameLst>
                                          <p:attrName>ppt_x</p:attrName>
                                          <p:attrName>ppt_y</p:attrName>
                                        </p:attrNameLst>
                                      </p:cBhvr>
                                      <p:rCtr x="0" y="5069"/>
                                    </p:animMotion>
                                  </p:childTnLst>
                                </p:cTn>
                              </p:par>
                              <p:par>
                                <p:cTn id="39" presetID="10" presetClass="entr" presetSubtype="0" fill="hold" grpId="0" nodeType="withEffect">
                                  <p:stCondLst>
                                    <p:cond delay="75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childTnLst>
                                </p:cTn>
                              </p:par>
                              <p:par>
                                <p:cTn id="42" presetID="64" presetClass="path" presetSubtype="0" decel="100000" fill="hold" grpId="1" nodeType="withEffect">
                                  <p:stCondLst>
                                    <p:cond delay="750"/>
                                  </p:stCondLst>
                                  <p:childTnLst>
                                    <p:animMotion origin="layout" path="M -1.04167E-6 7.40741E-7 L -1.04167E-6 0.10162 " pathEditMode="relative" rAng="0" ptsTypes="AA">
                                      <p:cBhvr>
                                        <p:cTn id="43" dur="1000" spd="-100000" fill="hold"/>
                                        <p:tgtEl>
                                          <p:spTgt spid="11"/>
                                        </p:tgtEl>
                                        <p:attrNameLst>
                                          <p:attrName>ppt_x</p:attrName>
                                          <p:attrName>ppt_y</p:attrName>
                                        </p:attrNameLst>
                                      </p:cBhvr>
                                      <p:rCtr x="0" y="5069"/>
                                    </p:animMotion>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750"/>
                                        <p:tgtEl>
                                          <p:spTgt spid="9"/>
                                        </p:tgtEl>
                                      </p:cBhvr>
                                    </p:animEffect>
                                  </p:childTnLst>
                                </p:cTn>
                              </p:par>
                              <p:par>
                                <p:cTn id="48" presetID="35" presetClass="path" presetSubtype="0" decel="100000" fill="hold" grpId="1" nodeType="withEffect">
                                  <p:stCondLst>
                                    <p:cond delay="0"/>
                                  </p:stCondLst>
                                  <p:childTnLst>
                                    <p:animMotion origin="layout" path="M -4.375E-6 -4.07407E-6 L 0.04493 -4.07407E-6 " pathEditMode="relative" rAng="0" ptsTypes="AA">
                                      <p:cBhvr>
                                        <p:cTn id="49" dur="1250" spd="-100000" fill="hold"/>
                                        <p:tgtEl>
                                          <p:spTgt spid="9"/>
                                        </p:tgtEl>
                                        <p:attrNameLst>
                                          <p:attrName>ppt_x</p:attrName>
                                          <p:attrName>ppt_y</p:attrName>
                                        </p:attrNameLst>
                                      </p:cBhvr>
                                      <p:rCtr x="2240" y="0"/>
                                    </p:animMotion>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750"/>
                                        <p:tgtEl>
                                          <p:spTgt spid="14"/>
                                        </p:tgtEl>
                                      </p:cBhvr>
                                    </p:animEffect>
                                  </p:childTnLst>
                                </p:cTn>
                              </p:par>
                              <p:par>
                                <p:cTn id="53" presetID="35" presetClass="path" presetSubtype="0" decel="100000" fill="hold" grpId="1" nodeType="withEffect">
                                  <p:stCondLst>
                                    <p:cond delay="0"/>
                                  </p:stCondLst>
                                  <p:childTnLst>
                                    <p:animMotion origin="layout" path="M 4.375E-6 7.40741E-7 L -0.04011 7.40741E-7 " pathEditMode="relative" rAng="0" ptsTypes="AA">
                                      <p:cBhvr>
                                        <p:cTn id="54" dur="1250" spd="-100000" fill="hold"/>
                                        <p:tgtEl>
                                          <p:spTgt spid="14"/>
                                        </p:tgtEl>
                                        <p:attrNameLst>
                                          <p:attrName>ppt_x</p:attrName>
                                          <p:attrName>ppt_y</p:attrName>
                                        </p:attrNameLst>
                                      </p:cBhvr>
                                      <p:rCtr x="-2005" y="0"/>
                                    </p:animMotion>
                                  </p:childTnLst>
                                </p:cTn>
                              </p:par>
                              <p:par>
                                <p:cTn id="55" presetID="10" presetClass="entr" presetSubtype="0" fill="hold" grpId="0" nodeType="withEffect">
                                  <p:stCondLst>
                                    <p:cond delay="50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childTnLst>
                                </p:cTn>
                              </p:par>
                              <p:par>
                                <p:cTn id="58" presetID="64" presetClass="path" presetSubtype="0" decel="100000" fill="hold" grpId="1" nodeType="withEffect">
                                  <p:stCondLst>
                                    <p:cond delay="500"/>
                                  </p:stCondLst>
                                  <p:childTnLst>
                                    <p:animMotion origin="layout" path="M -2.29167E-6 3.33333E-6 L -2.29167E-6 0.10162 " pathEditMode="relative" rAng="0" ptsTypes="AA">
                                      <p:cBhvr>
                                        <p:cTn id="59" dur="1000" spd="-100000" fill="hold"/>
                                        <p:tgtEl>
                                          <p:spTgt spid="12"/>
                                        </p:tgtEl>
                                        <p:attrNameLst>
                                          <p:attrName>ppt_x</p:attrName>
                                          <p:attrName>ppt_y</p:attrName>
                                        </p:attrNameLst>
                                      </p:cBhvr>
                                      <p:rCtr x="0" y="5069"/>
                                    </p:animMotion>
                                  </p:childTnLst>
                                </p:cTn>
                              </p:par>
                              <p:par>
                                <p:cTn id="60" presetID="10" presetClass="entr" presetSubtype="0" fill="hold" grpId="0" nodeType="withEffect">
                                  <p:stCondLst>
                                    <p:cond delay="7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childTnLst>
                                </p:cTn>
                              </p:par>
                              <p:par>
                                <p:cTn id="63" presetID="64" presetClass="path" presetSubtype="0" decel="100000" fill="hold" grpId="1" nodeType="withEffect">
                                  <p:stCondLst>
                                    <p:cond delay="750"/>
                                  </p:stCondLst>
                                  <p:childTnLst>
                                    <p:animMotion origin="layout" path="M -1.04167E-6 7.40741E-7 L -1.04167E-6 0.10162 " pathEditMode="relative" rAng="0" ptsTypes="AA">
                                      <p:cBhvr>
                                        <p:cTn id="64" dur="1000" spd="-100000" fill="hold"/>
                                        <p:tgtEl>
                                          <p:spTgt spid="13"/>
                                        </p:tgtEl>
                                        <p:attrNameLst>
                                          <p:attrName>ppt_x</p:attrName>
                                          <p:attrName>ppt_y</p:attrName>
                                        </p:attrNameLst>
                                      </p:cBhvr>
                                      <p:rCtr x="0" y="5069"/>
                                    </p:animMotion>
                                  </p:childTnLst>
                                </p:cTn>
                              </p:par>
                              <p:par>
                                <p:cTn id="65" presetID="10" presetClass="entr" presetSubtype="0" fill="hold" grpId="0" nodeType="withEffect">
                                  <p:stCondLst>
                                    <p:cond delay="125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750"/>
                                        <p:tgtEl>
                                          <p:spTgt spid="16"/>
                                        </p:tgtEl>
                                      </p:cBhvr>
                                    </p:animEffect>
                                  </p:childTnLst>
                                </p:cTn>
                              </p:par>
                              <p:par>
                                <p:cTn id="68" presetID="35" presetClass="path" presetSubtype="0" decel="100000" fill="hold" grpId="1" nodeType="withEffect">
                                  <p:stCondLst>
                                    <p:cond delay="1250"/>
                                  </p:stCondLst>
                                  <p:childTnLst>
                                    <p:animMotion origin="layout" path="M -4.375E-6 -4.07407E-6 L 0.04493 -4.07407E-6 " pathEditMode="relative" rAng="0" ptsTypes="AA">
                                      <p:cBhvr>
                                        <p:cTn id="69" dur="1250" spd="-100000" fill="hold"/>
                                        <p:tgtEl>
                                          <p:spTgt spid="16"/>
                                        </p:tgtEl>
                                        <p:attrNameLst>
                                          <p:attrName>ppt_x</p:attrName>
                                          <p:attrName>ppt_y</p:attrName>
                                        </p:attrNameLst>
                                      </p:cBhvr>
                                      <p:rCtr x="2240" y="0"/>
                                    </p:animMotion>
                                  </p:childTnLst>
                                </p:cTn>
                              </p:par>
                              <p:par>
                                <p:cTn id="70" presetID="10" presetClass="entr" presetSubtype="0" fill="hold" grpId="0" nodeType="withEffect">
                                  <p:stCondLst>
                                    <p:cond delay="150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750"/>
                                        <p:tgtEl>
                                          <p:spTgt spid="17"/>
                                        </p:tgtEl>
                                      </p:cBhvr>
                                    </p:animEffect>
                                  </p:childTnLst>
                                </p:cTn>
                              </p:par>
                              <p:par>
                                <p:cTn id="73" presetID="35" presetClass="path" presetSubtype="0" decel="100000" fill="hold" grpId="1" nodeType="withEffect">
                                  <p:stCondLst>
                                    <p:cond delay="1500"/>
                                  </p:stCondLst>
                                  <p:childTnLst>
                                    <p:animMotion origin="layout" path="M -4.375E-6 -4.07407E-6 L 0.04493 -4.07407E-6 " pathEditMode="relative" rAng="0" ptsTypes="AA">
                                      <p:cBhvr>
                                        <p:cTn id="74" dur="1250" spd="-100000" fill="hold"/>
                                        <p:tgtEl>
                                          <p:spTgt spid="17"/>
                                        </p:tgtEl>
                                        <p:attrNameLst>
                                          <p:attrName>ppt_x</p:attrName>
                                          <p:attrName>ppt_y</p:attrName>
                                        </p:attrNameLst>
                                      </p:cBhvr>
                                      <p:rCtr x="2240" y="0"/>
                                    </p:animMotion>
                                  </p:childTnLst>
                                </p:cTn>
                              </p:par>
                              <p:par>
                                <p:cTn id="75" presetID="10" presetClass="entr" presetSubtype="0" fill="hold" grpId="0" nodeType="withEffect">
                                  <p:stCondLst>
                                    <p:cond delay="175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750"/>
                                        <p:tgtEl>
                                          <p:spTgt spid="18"/>
                                        </p:tgtEl>
                                      </p:cBhvr>
                                    </p:animEffect>
                                  </p:childTnLst>
                                </p:cTn>
                              </p:par>
                              <p:par>
                                <p:cTn id="78" presetID="35" presetClass="path" presetSubtype="0" decel="100000" fill="hold" grpId="1" nodeType="withEffect">
                                  <p:stCondLst>
                                    <p:cond delay="1750"/>
                                  </p:stCondLst>
                                  <p:childTnLst>
                                    <p:animMotion origin="layout" path="M -4.375E-6 -4.07407E-6 L 0.04493 -4.07407E-6 " pathEditMode="relative" rAng="0" ptsTypes="AA">
                                      <p:cBhvr>
                                        <p:cTn id="79" dur="1250" spd="-100000" fill="hold"/>
                                        <p:tgtEl>
                                          <p:spTgt spid="18"/>
                                        </p:tgtEl>
                                        <p:attrNameLst>
                                          <p:attrName>ppt_x</p:attrName>
                                          <p:attrName>ppt_y</p:attrName>
                                        </p:attrNameLst>
                                      </p:cBhvr>
                                      <p:rCtr x="2240" y="0"/>
                                    </p:animMotion>
                                  </p:childTnLst>
                                </p:cTn>
                              </p:par>
                              <p:par>
                                <p:cTn id="80" presetID="10" presetClass="entr" presetSubtype="0" fill="hold" grpId="0" nodeType="withEffect">
                                  <p:stCondLst>
                                    <p:cond delay="200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750"/>
                                        <p:tgtEl>
                                          <p:spTgt spid="19"/>
                                        </p:tgtEl>
                                      </p:cBhvr>
                                    </p:animEffect>
                                  </p:childTnLst>
                                </p:cTn>
                              </p:par>
                              <p:par>
                                <p:cTn id="83" presetID="35" presetClass="path" presetSubtype="0" decel="100000" fill="hold" grpId="1" nodeType="withEffect">
                                  <p:stCondLst>
                                    <p:cond delay="2000"/>
                                  </p:stCondLst>
                                  <p:childTnLst>
                                    <p:animMotion origin="layout" path="M -4.375E-6 -4.07407E-6 L 0.04493 -4.07407E-6 " pathEditMode="relative" rAng="0" ptsTypes="AA">
                                      <p:cBhvr>
                                        <p:cTn id="84" dur="1250" spd="-100000" fill="hold"/>
                                        <p:tgtEl>
                                          <p:spTgt spid="19"/>
                                        </p:tgtEl>
                                        <p:attrNameLst>
                                          <p:attrName>ppt_x</p:attrName>
                                          <p:attrName>ppt_y</p:attrName>
                                        </p:attrNameLst>
                                      </p:cBhvr>
                                      <p:rCtr x="2240" y="0"/>
                                    </p:animMotion>
                                  </p:childTnLst>
                                </p:cTn>
                              </p:par>
                              <p:par>
                                <p:cTn id="85" presetID="10" presetClass="entr" presetSubtype="0" fill="hold" nodeType="withEffect">
                                  <p:stCondLst>
                                    <p:cond delay="200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1000"/>
                                        <p:tgtEl>
                                          <p:spTgt spid="25"/>
                                        </p:tgtEl>
                                      </p:cBhvr>
                                    </p:animEffect>
                                  </p:childTnLst>
                                </p:cTn>
                              </p:par>
                              <p:par>
                                <p:cTn id="88" presetID="64" presetClass="path" presetSubtype="0" decel="100000" fill="hold" nodeType="withEffect">
                                  <p:stCondLst>
                                    <p:cond delay="2000"/>
                                  </p:stCondLst>
                                  <p:childTnLst>
                                    <p:animMotion origin="layout" path="M -3.54167E-6 -1.11111E-6 L -3.54167E-6 -0.08657 " pathEditMode="relative" rAng="0" ptsTypes="AA">
                                      <p:cBhvr>
                                        <p:cTn id="89" dur="1000" spd="-100000" fill="hold"/>
                                        <p:tgtEl>
                                          <p:spTgt spid="25"/>
                                        </p:tgtEl>
                                        <p:attrNameLst>
                                          <p:attrName>ppt_x</p:attrName>
                                          <p:attrName>ppt_y</p:attrName>
                                        </p:attrNameLst>
                                      </p:cBhvr>
                                      <p:rCtr x="0" y="-4329"/>
                                    </p:animMotion>
                                  </p:childTnLst>
                                </p:cTn>
                              </p:par>
                              <p:par>
                                <p:cTn id="90" presetID="10" presetClass="entr" presetSubtype="0" fill="hold" nodeType="withEffect">
                                  <p:stCondLst>
                                    <p:cond delay="200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1000"/>
                                        <p:tgtEl>
                                          <p:spTgt spid="26"/>
                                        </p:tgtEl>
                                      </p:cBhvr>
                                    </p:animEffect>
                                  </p:childTnLst>
                                </p:cTn>
                              </p:par>
                              <p:par>
                                <p:cTn id="93" presetID="64" presetClass="path" presetSubtype="0" decel="100000" fill="hold" nodeType="withEffect">
                                  <p:stCondLst>
                                    <p:cond delay="2000"/>
                                  </p:stCondLst>
                                  <p:childTnLst>
                                    <p:animMotion origin="layout" path="M -2.08333E-6 2.96296E-6 L -2.08333E-6 0.05301 " pathEditMode="relative" rAng="0" ptsTypes="AA">
                                      <p:cBhvr>
                                        <p:cTn id="94" dur="1000" spd="-100000" fill="hold"/>
                                        <p:tgtEl>
                                          <p:spTgt spid="26"/>
                                        </p:tgtEl>
                                        <p:attrNameLst>
                                          <p:attrName>ppt_x</p:attrName>
                                          <p:attrName>ppt_y</p:attrName>
                                        </p:attrNameLst>
                                      </p:cBhvr>
                                      <p:rCtr x="0" y="3056"/>
                                    </p:animMotion>
                                  </p:childTnLst>
                                </p:cTn>
                              </p:par>
                            </p:childTnLst>
                          </p:cTn>
                        </p:par>
                        <p:par>
                          <p:cTn id="95" fill="hold">
                            <p:stCondLst>
                              <p:cond delay="3000"/>
                            </p:stCondLst>
                            <p:childTnLst>
                              <p:par>
                                <p:cTn id="96" presetID="10" presetClass="entr" presetSubtype="0"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8" grpId="0" animBg="1"/>
      <p:bldP spid="8" grpId="1" animBg="1"/>
      <p:bldP spid="10" grpId="0"/>
      <p:bldP spid="10" grpId="1"/>
      <p:bldP spid="11" grpId="0"/>
      <p:bldP spid="11" grpId="1"/>
      <p:bldP spid="12" grpId="0"/>
      <p:bldP spid="12" grpId="1"/>
      <p:bldP spid="13" grpId="0"/>
      <p:bldP spid="13" grpId="1"/>
      <p:bldP spid="14" grpId="0"/>
      <p:bldP spid="14" grpId="1"/>
      <p:bldP spid="15" grpId="0"/>
      <p:bldP spid="15" grpId="1"/>
      <p:bldP spid="16" grpId="0" animBg="1"/>
      <p:bldP spid="16" grpId="1" animBg="1"/>
      <p:bldP spid="17" grpId="0" animBg="1"/>
      <p:bldP spid="17" grpId="1" animBg="1"/>
      <p:bldP spid="18" grpId="0" animBg="1"/>
      <p:bldP spid="18" grpId="1" animBg="1"/>
      <p:bldP spid="19" grpId="0" animBg="1"/>
      <p:bldP spid="19" grpId="1" animBg="1"/>
      <p:bldP spid="28" grpId="0"/>
      <p:bldP spid="28" grpId="1"/>
      <p:bldP spid="29" grpId="0"/>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835571" y="1309332"/>
            <a:ext cx="2569934" cy="1200329"/>
          </a:xfrm>
          <a:prstGeom prst="rect">
            <a:avLst/>
          </a:prstGeom>
        </p:spPr>
        <p:txBody>
          <a:bodyPr wrap="none">
            <a:spAutoFit/>
          </a:bodyPr>
          <a:lstStyle/>
          <a:p>
            <a:r>
              <a:rPr lang="en-US" altLang="zh-CN" sz="7200">
                <a:solidFill>
                  <a:srgbClr val="A7794B">
                    <a:alpha val="36000"/>
                  </a:srgbClr>
                </a:solidFill>
                <a:latin typeface="Engravers MT" panose="02090707080505020304" pitchFamily="18" charset="0"/>
              </a:rPr>
              <a:t>2018</a:t>
            </a:r>
            <a:endParaRPr lang="zh-CN" altLang="en-US" sz="7200">
              <a:solidFill>
                <a:srgbClr val="A7794B">
                  <a:alpha val="36000"/>
                </a:srgbClr>
              </a:solidFill>
              <a:latin typeface="Engravers MT" panose="02090707080505020304" pitchFamily="18" charset="0"/>
            </a:endParaRPr>
          </a:p>
        </p:txBody>
      </p:sp>
      <p:sp>
        <p:nvSpPr>
          <p:cNvPr id="30" name="矩形 29"/>
          <p:cNvSpPr/>
          <p:nvPr/>
        </p:nvSpPr>
        <p:spPr>
          <a:xfrm>
            <a:off x="835571" y="2058637"/>
            <a:ext cx="10520855" cy="3774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2231344" y="2827101"/>
            <a:ext cx="640916" cy="640916"/>
            <a:chOff x="2231344" y="2827101"/>
            <a:chExt cx="640916" cy="640916"/>
          </a:xfrm>
        </p:grpSpPr>
        <p:sp>
          <p:nvSpPr>
            <p:cNvPr id="10" name="任意多边形 9"/>
            <p:cNvSpPr/>
            <p:nvPr/>
          </p:nvSpPr>
          <p:spPr>
            <a:xfrm>
              <a:off x="2231344" y="2827101"/>
              <a:ext cx="640916" cy="640916"/>
            </a:xfrm>
            <a:custGeom>
              <a:avLst/>
              <a:gdLst>
                <a:gd name="connsiteX0" fmla="*/ 320458 w 640916"/>
                <a:gd name="connsiteY0" fmla="*/ 0 h 640916"/>
                <a:gd name="connsiteX1" fmla="*/ 640916 w 640916"/>
                <a:gd name="connsiteY1" fmla="*/ 320458 h 640916"/>
                <a:gd name="connsiteX2" fmla="*/ 320458 w 640916"/>
                <a:gd name="connsiteY2" fmla="*/ 640916 h 640916"/>
                <a:gd name="connsiteX3" fmla="*/ 195722 w 640916"/>
                <a:gd name="connsiteY3" fmla="*/ 615733 h 640916"/>
                <a:gd name="connsiteX4" fmla="*/ 165567 w 640916"/>
                <a:gd name="connsiteY4" fmla="*/ 599366 h 640916"/>
                <a:gd name="connsiteX5" fmla="*/ 67599 w 640916"/>
                <a:gd name="connsiteY5" fmla="*/ 614749 h 640916"/>
                <a:gd name="connsiteX6" fmla="*/ 67701 w 640916"/>
                <a:gd name="connsiteY6" fmla="*/ 515350 h 640916"/>
                <a:gd name="connsiteX7" fmla="*/ 54729 w 640916"/>
                <a:gd name="connsiteY7" fmla="*/ 499629 h 640916"/>
                <a:gd name="connsiteX8" fmla="*/ 0 w 640916"/>
                <a:gd name="connsiteY8" fmla="*/ 320458 h 640916"/>
                <a:gd name="connsiteX9" fmla="*/ 320458 w 640916"/>
                <a:gd name="connsiteY9" fmla="*/ 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0916" h="640916">
                  <a:moveTo>
                    <a:pt x="320458" y="0"/>
                  </a:moveTo>
                  <a:cubicBezTo>
                    <a:pt x="497442" y="0"/>
                    <a:pt x="640916" y="143474"/>
                    <a:pt x="640916" y="320458"/>
                  </a:cubicBezTo>
                  <a:cubicBezTo>
                    <a:pt x="640916" y="497442"/>
                    <a:pt x="497442" y="640916"/>
                    <a:pt x="320458" y="640916"/>
                  </a:cubicBezTo>
                  <a:cubicBezTo>
                    <a:pt x="276212" y="640916"/>
                    <a:pt x="234061" y="631949"/>
                    <a:pt x="195722" y="615733"/>
                  </a:cubicBezTo>
                  <a:lnTo>
                    <a:pt x="165567" y="599366"/>
                  </a:lnTo>
                  <a:lnTo>
                    <a:pt x="67599" y="614749"/>
                  </a:lnTo>
                  <a:lnTo>
                    <a:pt x="67701" y="515350"/>
                  </a:lnTo>
                  <a:lnTo>
                    <a:pt x="54729" y="499629"/>
                  </a:lnTo>
                  <a:cubicBezTo>
                    <a:pt x="20176" y="448484"/>
                    <a:pt x="0" y="386827"/>
                    <a:pt x="0" y="320458"/>
                  </a:cubicBezTo>
                  <a:cubicBezTo>
                    <a:pt x="0" y="143474"/>
                    <a:pt x="143474" y="0"/>
                    <a:pt x="320458" y="0"/>
                  </a:cubicBezTo>
                  <a:close/>
                </a:path>
              </a:pathLst>
            </a:custGeom>
            <a:solidFill>
              <a:srgbClr val="1F2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Shape 2784"/>
            <p:cNvSpPr/>
            <p:nvPr/>
          </p:nvSpPr>
          <p:spPr>
            <a:xfrm>
              <a:off x="2425811" y="3023538"/>
              <a:ext cx="251981" cy="251981"/>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DFD4B2"/>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grpSp>
        <p:nvGrpSpPr>
          <p:cNvPr id="7" name="组合 6"/>
          <p:cNvGrpSpPr/>
          <p:nvPr/>
        </p:nvGrpSpPr>
        <p:grpSpPr>
          <a:xfrm>
            <a:off x="4436662" y="2827101"/>
            <a:ext cx="640916" cy="640916"/>
            <a:chOff x="4436662" y="2827101"/>
            <a:chExt cx="640916" cy="640916"/>
          </a:xfrm>
        </p:grpSpPr>
        <p:sp>
          <p:nvSpPr>
            <p:cNvPr id="11" name="任意多边形 10"/>
            <p:cNvSpPr/>
            <p:nvPr/>
          </p:nvSpPr>
          <p:spPr>
            <a:xfrm>
              <a:off x="4436662" y="2827101"/>
              <a:ext cx="640916" cy="640916"/>
            </a:xfrm>
            <a:custGeom>
              <a:avLst/>
              <a:gdLst>
                <a:gd name="connsiteX0" fmla="*/ 320458 w 640916"/>
                <a:gd name="connsiteY0" fmla="*/ 0 h 640916"/>
                <a:gd name="connsiteX1" fmla="*/ 640916 w 640916"/>
                <a:gd name="connsiteY1" fmla="*/ 320458 h 640916"/>
                <a:gd name="connsiteX2" fmla="*/ 320458 w 640916"/>
                <a:gd name="connsiteY2" fmla="*/ 640916 h 640916"/>
                <a:gd name="connsiteX3" fmla="*/ 195722 w 640916"/>
                <a:gd name="connsiteY3" fmla="*/ 615733 h 640916"/>
                <a:gd name="connsiteX4" fmla="*/ 165567 w 640916"/>
                <a:gd name="connsiteY4" fmla="*/ 599366 h 640916"/>
                <a:gd name="connsiteX5" fmla="*/ 67599 w 640916"/>
                <a:gd name="connsiteY5" fmla="*/ 614749 h 640916"/>
                <a:gd name="connsiteX6" fmla="*/ 67701 w 640916"/>
                <a:gd name="connsiteY6" fmla="*/ 515350 h 640916"/>
                <a:gd name="connsiteX7" fmla="*/ 54729 w 640916"/>
                <a:gd name="connsiteY7" fmla="*/ 499629 h 640916"/>
                <a:gd name="connsiteX8" fmla="*/ 0 w 640916"/>
                <a:gd name="connsiteY8" fmla="*/ 320458 h 640916"/>
                <a:gd name="connsiteX9" fmla="*/ 320458 w 640916"/>
                <a:gd name="connsiteY9" fmla="*/ 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0916" h="640916">
                  <a:moveTo>
                    <a:pt x="320458" y="0"/>
                  </a:moveTo>
                  <a:cubicBezTo>
                    <a:pt x="497442" y="0"/>
                    <a:pt x="640916" y="143474"/>
                    <a:pt x="640916" y="320458"/>
                  </a:cubicBezTo>
                  <a:cubicBezTo>
                    <a:pt x="640916" y="497442"/>
                    <a:pt x="497442" y="640916"/>
                    <a:pt x="320458" y="640916"/>
                  </a:cubicBezTo>
                  <a:cubicBezTo>
                    <a:pt x="276212" y="640916"/>
                    <a:pt x="234061" y="631949"/>
                    <a:pt x="195722" y="615733"/>
                  </a:cubicBezTo>
                  <a:lnTo>
                    <a:pt x="165567" y="599366"/>
                  </a:lnTo>
                  <a:lnTo>
                    <a:pt x="67599" y="614749"/>
                  </a:lnTo>
                  <a:lnTo>
                    <a:pt x="67701" y="515350"/>
                  </a:lnTo>
                  <a:lnTo>
                    <a:pt x="54729" y="499629"/>
                  </a:lnTo>
                  <a:cubicBezTo>
                    <a:pt x="20176" y="448484"/>
                    <a:pt x="0" y="386827"/>
                    <a:pt x="0" y="320458"/>
                  </a:cubicBezTo>
                  <a:cubicBezTo>
                    <a:pt x="0" y="143474"/>
                    <a:pt x="143474" y="0"/>
                    <a:pt x="320458" y="0"/>
                  </a:cubicBezTo>
                  <a:close/>
                </a:path>
              </a:pathLst>
            </a:custGeom>
            <a:solidFill>
              <a:srgbClr val="1F2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Shape 2785"/>
            <p:cNvSpPr/>
            <p:nvPr/>
          </p:nvSpPr>
          <p:spPr>
            <a:xfrm>
              <a:off x="4631129" y="3048364"/>
              <a:ext cx="251981" cy="20616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rgbClr val="E2D0AB"/>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grpSp>
        <p:nvGrpSpPr>
          <p:cNvPr id="2" name="组合 1"/>
          <p:cNvGrpSpPr/>
          <p:nvPr/>
        </p:nvGrpSpPr>
        <p:grpSpPr>
          <a:xfrm>
            <a:off x="6641980" y="2827101"/>
            <a:ext cx="640916" cy="640916"/>
            <a:chOff x="6641980" y="2827101"/>
            <a:chExt cx="640916" cy="640916"/>
          </a:xfrm>
        </p:grpSpPr>
        <p:sp>
          <p:nvSpPr>
            <p:cNvPr id="12" name="任意多边形 11"/>
            <p:cNvSpPr/>
            <p:nvPr/>
          </p:nvSpPr>
          <p:spPr>
            <a:xfrm>
              <a:off x="6641980" y="2827101"/>
              <a:ext cx="640916" cy="640916"/>
            </a:xfrm>
            <a:custGeom>
              <a:avLst/>
              <a:gdLst>
                <a:gd name="connsiteX0" fmla="*/ 320458 w 640916"/>
                <a:gd name="connsiteY0" fmla="*/ 0 h 640916"/>
                <a:gd name="connsiteX1" fmla="*/ 640916 w 640916"/>
                <a:gd name="connsiteY1" fmla="*/ 320458 h 640916"/>
                <a:gd name="connsiteX2" fmla="*/ 320458 w 640916"/>
                <a:gd name="connsiteY2" fmla="*/ 640916 h 640916"/>
                <a:gd name="connsiteX3" fmla="*/ 195722 w 640916"/>
                <a:gd name="connsiteY3" fmla="*/ 615733 h 640916"/>
                <a:gd name="connsiteX4" fmla="*/ 165567 w 640916"/>
                <a:gd name="connsiteY4" fmla="*/ 599366 h 640916"/>
                <a:gd name="connsiteX5" fmla="*/ 67599 w 640916"/>
                <a:gd name="connsiteY5" fmla="*/ 614749 h 640916"/>
                <a:gd name="connsiteX6" fmla="*/ 67701 w 640916"/>
                <a:gd name="connsiteY6" fmla="*/ 515350 h 640916"/>
                <a:gd name="connsiteX7" fmla="*/ 54729 w 640916"/>
                <a:gd name="connsiteY7" fmla="*/ 499629 h 640916"/>
                <a:gd name="connsiteX8" fmla="*/ 0 w 640916"/>
                <a:gd name="connsiteY8" fmla="*/ 320458 h 640916"/>
                <a:gd name="connsiteX9" fmla="*/ 320458 w 640916"/>
                <a:gd name="connsiteY9" fmla="*/ 0 h 64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0916" h="640916">
                  <a:moveTo>
                    <a:pt x="320458" y="0"/>
                  </a:moveTo>
                  <a:cubicBezTo>
                    <a:pt x="497442" y="0"/>
                    <a:pt x="640916" y="143474"/>
                    <a:pt x="640916" y="320458"/>
                  </a:cubicBezTo>
                  <a:cubicBezTo>
                    <a:pt x="640916" y="497442"/>
                    <a:pt x="497442" y="640916"/>
                    <a:pt x="320458" y="640916"/>
                  </a:cubicBezTo>
                  <a:cubicBezTo>
                    <a:pt x="276212" y="640916"/>
                    <a:pt x="234061" y="631949"/>
                    <a:pt x="195722" y="615733"/>
                  </a:cubicBezTo>
                  <a:lnTo>
                    <a:pt x="165567" y="599366"/>
                  </a:lnTo>
                  <a:lnTo>
                    <a:pt x="67599" y="614749"/>
                  </a:lnTo>
                  <a:lnTo>
                    <a:pt x="67701" y="515350"/>
                  </a:lnTo>
                  <a:lnTo>
                    <a:pt x="54729" y="499629"/>
                  </a:lnTo>
                  <a:cubicBezTo>
                    <a:pt x="20176" y="448484"/>
                    <a:pt x="0" y="386827"/>
                    <a:pt x="0" y="320458"/>
                  </a:cubicBezTo>
                  <a:cubicBezTo>
                    <a:pt x="0" y="143474"/>
                    <a:pt x="143474" y="0"/>
                    <a:pt x="320458" y="0"/>
                  </a:cubicBezTo>
                  <a:close/>
                </a:path>
              </a:pathLst>
            </a:custGeom>
            <a:solidFill>
              <a:srgbClr val="1F2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Shape 2787"/>
            <p:cNvSpPr/>
            <p:nvPr/>
          </p:nvSpPr>
          <p:spPr>
            <a:xfrm>
              <a:off x="6836525" y="3021562"/>
              <a:ext cx="251825" cy="251993"/>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E2D0AB"/>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sp>
        <p:nvSpPr>
          <p:cNvPr id="16" name="文本框 15"/>
          <p:cNvSpPr txBox="1"/>
          <p:nvPr/>
        </p:nvSpPr>
        <p:spPr>
          <a:xfrm>
            <a:off x="1619188" y="4270193"/>
            <a:ext cx="1865226" cy="923330"/>
          </a:xfrm>
          <a:prstGeom prst="rect">
            <a:avLst/>
          </a:prstGeom>
        </p:spPr>
        <p:txBody>
          <a:bodyPr wrap="square">
            <a:spAutoFit/>
          </a:bodyPr>
          <a:lstStyle>
            <a:defPPr>
              <a:defRPr lang="zh-CN"/>
            </a:defPPr>
            <a:lvl1pPr lvl="0">
              <a:lnSpc>
                <a:spcPct val="130000"/>
              </a:lnSpc>
              <a:defRPr sz="1200" b="1">
                <a:solidFill>
                  <a:schemeClr val="tx1">
                    <a:lumMod val="50000"/>
                    <a:lumOff val="50000"/>
                    <a:alpha val="80000"/>
                  </a:schemeClr>
                </a:solidFill>
                <a:latin typeface="Century Gothic" panose="020B0502020202020204" pitchFamily="34" charset="0"/>
              </a:defRPr>
            </a:lvl1pPr>
          </a:lstStyle>
          <a:p>
            <a:pPr algn="ctr">
              <a:lnSpc>
                <a:spcPct val="150000"/>
              </a:lnSpc>
            </a:pPr>
            <a:r>
              <a:rPr lang="zh-CN" altLang="en-US" b="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请在这里添加您的文本内容或者复制您的文本在这里进行粘贴</a:t>
            </a:r>
            <a:endParaRPr lang="en-US" altLang="zh-CN" sz="1100" b="0">
              <a:solidFill>
                <a:schemeClr val="bg1">
                  <a:lumMod val="65000"/>
                </a:schemeClr>
              </a:solidFill>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1997803" y="3819169"/>
            <a:ext cx="1107996" cy="369332"/>
          </a:xfrm>
          <a:prstGeom prst="rect">
            <a:avLst/>
          </a:prstGeom>
          <a:noFill/>
        </p:spPr>
        <p:txBody>
          <a:bodyPr wrap="none" rtlCol="0">
            <a:spAutoFit/>
          </a:bodyPr>
          <a:lstStyle/>
          <a:p>
            <a:pPr algn="ctr"/>
            <a:r>
              <a:rPr lang="zh-CN" altLang="en-US">
                <a:solidFill>
                  <a:srgbClr val="A7794B"/>
                </a:solidFill>
                <a:latin typeface="微软雅黑 Light" panose="020B0502040204020203" pitchFamily="34" charset="-122"/>
                <a:ea typeface="微软雅黑 Light" panose="020B0502040204020203" pitchFamily="34" charset="-122"/>
              </a:rPr>
              <a:t>添加标题</a:t>
            </a:r>
          </a:p>
        </p:txBody>
      </p:sp>
      <p:sp>
        <p:nvSpPr>
          <p:cNvPr id="18" name="文本框 17"/>
          <p:cNvSpPr txBox="1"/>
          <p:nvPr/>
        </p:nvSpPr>
        <p:spPr>
          <a:xfrm>
            <a:off x="3830214" y="4270193"/>
            <a:ext cx="1865226" cy="923330"/>
          </a:xfrm>
          <a:prstGeom prst="rect">
            <a:avLst/>
          </a:prstGeom>
        </p:spPr>
        <p:txBody>
          <a:bodyPr wrap="square">
            <a:spAutoFit/>
          </a:bodyPr>
          <a:lstStyle>
            <a:defPPr>
              <a:defRPr lang="zh-CN"/>
            </a:defPPr>
            <a:lvl1pPr lvl="0">
              <a:lnSpc>
                <a:spcPct val="130000"/>
              </a:lnSpc>
              <a:defRPr sz="1200" b="1">
                <a:solidFill>
                  <a:schemeClr val="tx1">
                    <a:lumMod val="50000"/>
                    <a:lumOff val="50000"/>
                    <a:alpha val="80000"/>
                  </a:schemeClr>
                </a:solidFill>
                <a:latin typeface="Century Gothic" panose="020B0502020202020204" pitchFamily="34" charset="0"/>
              </a:defRPr>
            </a:lvl1pPr>
          </a:lstStyle>
          <a:p>
            <a:pPr algn="ctr">
              <a:lnSpc>
                <a:spcPct val="150000"/>
              </a:lnSpc>
            </a:pPr>
            <a:r>
              <a:rPr lang="zh-CN" altLang="en-US" b="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请在这里添加您的文本内容或者复制您的文本在这里进行粘贴</a:t>
            </a:r>
            <a:endParaRPr lang="en-US" altLang="zh-CN" sz="1100" b="0">
              <a:solidFill>
                <a:schemeClr val="bg1">
                  <a:lumMod val="65000"/>
                </a:schemeClr>
              </a:solidFill>
              <a:latin typeface="微软雅黑 Light" panose="020B0502040204020203" pitchFamily="34" charset="-122"/>
              <a:ea typeface="微软雅黑 Light" panose="020B0502040204020203" pitchFamily="34" charset="-122"/>
            </a:endParaRPr>
          </a:p>
        </p:txBody>
      </p:sp>
      <p:sp>
        <p:nvSpPr>
          <p:cNvPr id="19" name="文本框 18"/>
          <p:cNvSpPr txBox="1"/>
          <p:nvPr/>
        </p:nvSpPr>
        <p:spPr>
          <a:xfrm>
            <a:off x="4208829" y="3819169"/>
            <a:ext cx="1107996" cy="369332"/>
          </a:xfrm>
          <a:prstGeom prst="rect">
            <a:avLst/>
          </a:prstGeom>
          <a:noFill/>
        </p:spPr>
        <p:txBody>
          <a:bodyPr wrap="none" rtlCol="0">
            <a:spAutoFit/>
          </a:bodyPr>
          <a:lstStyle/>
          <a:p>
            <a:pPr algn="ctr"/>
            <a:r>
              <a:rPr lang="zh-CN" altLang="en-US">
                <a:solidFill>
                  <a:srgbClr val="A7794B"/>
                </a:solidFill>
                <a:latin typeface="微软雅黑 Light" panose="020B0502040204020203" pitchFamily="34" charset="-122"/>
                <a:ea typeface="微软雅黑 Light" panose="020B0502040204020203" pitchFamily="34" charset="-122"/>
              </a:rPr>
              <a:t>添加标题</a:t>
            </a:r>
          </a:p>
        </p:txBody>
      </p:sp>
      <p:sp>
        <p:nvSpPr>
          <p:cNvPr id="20" name="文本框 19"/>
          <p:cNvSpPr txBox="1"/>
          <p:nvPr/>
        </p:nvSpPr>
        <p:spPr>
          <a:xfrm>
            <a:off x="6041240" y="4270193"/>
            <a:ext cx="1865226" cy="923330"/>
          </a:xfrm>
          <a:prstGeom prst="rect">
            <a:avLst/>
          </a:prstGeom>
        </p:spPr>
        <p:txBody>
          <a:bodyPr wrap="square">
            <a:spAutoFit/>
          </a:bodyPr>
          <a:lstStyle>
            <a:defPPr>
              <a:defRPr lang="zh-CN"/>
            </a:defPPr>
            <a:lvl1pPr lvl="0">
              <a:lnSpc>
                <a:spcPct val="130000"/>
              </a:lnSpc>
              <a:defRPr sz="1200" b="1">
                <a:solidFill>
                  <a:schemeClr val="tx1">
                    <a:lumMod val="50000"/>
                    <a:lumOff val="50000"/>
                    <a:alpha val="80000"/>
                  </a:schemeClr>
                </a:solidFill>
                <a:latin typeface="Century Gothic" panose="020B0502020202020204" pitchFamily="34" charset="0"/>
              </a:defRPr>
            </a:lvl1pPr>
          </a:lstStyle>
          <a:p>
            <a:pPr algn="ctr">
              <a:lnSpc>
                <a:spcPct val="150000"/>
              </a:lnSpc>
            </a:pPr>
            <a:r>
              <a:rPr lang="zh-CN" altLang="en-US" b="0">
                <a:solidFill>
                  <a:schemeClr val="bg1">
                    <a:lumMod val="65000"/>
                  </a:schemeClr>
                </a:solidFill>
                <a:latin typeface="微软雅黑 Light" panose="020B0502040204020203" pitchFamily="34" charset="-122"/>
                <a:ea typeface="微软雅黑 Light" panose="020B0502040204020203" pitchFamily="34" charset="-122"/>
                <a:cs typeface="Segoe UI Light" panose="020B0502040204020203" pitchFamily="34" charset="0"/>
              </a:rPr>
              <a:t>请在这里添加您的文本内容或者复制您的文本在这里进行粘贴</a:t>
            </a:r>
            <a:endParaRPr lang="en-US" altLang="zh-CN" sz="1100" b="0">
              <a:solidFill>
                <a:schemeClr val="bg1">
                  <a:lumMod val="65000"/>
                </a:schemeClr>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6419855" y="3819169"/>
            <a:ext cx="1107996" cy="369332"/>
          </a:xfrm>
          <a:prstGeom prst="rect">
            <a:avLst/>
          </a:prstGeom>
          <a:noFill/>
        </p:spPr>
        <p:txBody>
          <a:bodyPr wrap="none" rtlCol="0">
            <a:spAutoFit/>
          </a:bodyPr>
          <a:lstStyle/>
          <a:p>
            <a:pPr algn="ctr"/>
            <a:r>
              <a:rPr lang="zh-CN" altLang="en-US">
                <a:solidFill>
                  <a:srgbClr val="A7794B"/>
                </a:solidFill>
                <a:latin typeface="微软雅黑 Light" panose="020B0502040204020203" pitchFamily="34" charset="-122"/>
                <a:ea typeface="微软雅黑 Light" panose="020B0502040204020203" pitchFamily="34" charset="-122"/>
              </a:rPr>
              <a:t>添加标题</a:t>
            </a:r>
          </a:p>
        </p:txBody>
      </p:sp>
      <p:sp>
        <p:nvSpPr>
          <p:cNvPr id="33" name="矩形 32"/>
          <p:cNvSpPr/>
          <p:nvPr/>
        </p:nvSpPr>
        <p:spPr>
          <a:xfrm>
            <a:off x="8731841" y="2058637"/>
            <a:ext cx="2624586" cy="3774605"/>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5098309"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已完成工作情况</a:t>
            </a:r>
          </a:p>
        </p:txBody>
      </p:sp>
      <p:sp>
        <p:nvSpPr>
          <p:cNvPr id="24" name="矩形 23"/>
          <p:cNvSpPr/>
          <p:nvPr/>
        </p:nvSpPr>
        <p:spPr>
          <a:xfrm>
            <a:off x="4939611"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25" name="直接连接符 24"/>
          <p:cNvCxnSpPr/>
          <p:nvPr/>
        </p:nvCxnSpPr>
        <p:spPr>
          <a:xfrm flipH="1">
            <a:off x="7527851" y="753455"/>
            <a:ext cx="4664150"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6" name="矩形 25"/>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2"/>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750"/>
                                        <p:tgtEl>
                                          <p:spTgt spid="25"/>
                                        </p:tgtEl>
                                      </p:cBhvr>
                                    </p:animEffect>
                                  </p:childTnLst>
                                </p:cTn>
                              </p:par>
                              <p:par>
                                <p:cTn id="13" presetID="35" presetClass="path" presetSubtype="0" decel="100000" fill="hold" nodeType="withEffect">
                                  <p:stCondLst>
                                    <p:cond delay="0"/>
                                  </p:stCondLst>
                                  <p:childTnLst>
                                    <p:animMotion origin="layout" path="M -3.95833E-6 -3.7037E-6 L 0.04493 -3.7037E-6 " pathEditMode="relative" rAng="0" ptsTypes="AA">
                                      <p:cBhvr>
                                        <p:cTn id="14" dur="1250" spd="-100000" fill="hold"/>
                                        <p:tgtEl>
                                          <p:spTgt spid="25"/>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childTnLst>
                                </p:cTn>
                              </p:par>
                              <p:par>
                                <p:cTn id="21" presetID="64" presetClass="path" presetSubtype="0" decel="100000" fill="hold" grpId="1" nodeType="withEffect">
                                  <p:stCondLst>
                                    <p:cond delay="0"/>
                                  </p:stCondLst>
                                  <p:childTnLst>
                                    <p:animMotion origin="layout" path="M -3.125E-6 1.48148E-6 L -3.125E-6 -0.08658 " pathEditMode="relative" rAng="0" ptsTypes="AA">
                                      <p:cBhvr>
                                        <p:cTn id="22" dur="1000" spd="-100000" fill="hold"/>
                                        <p:tgtEl>
                                          <p:spTgt spid="23"/>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000"/>
                                        <p:tgtEl>
                                          <p:spTgt spid="31"/>
                                        </p:tgtEl>
                                      </p:cBhvr>
                                    </p:animEffect>
                                  </p:childTnLst>
                                </p:cTn>
                              </p:par>
                              <p:par>
                                <p:cTn id="27" presetID="64" presetClass="path" presetSubtype="0" decel="100000" fill="hold" grpId="1" nodeType="withEffect">
                                  <p:stCondLst>
                                    <p:cond delay="0"/>
                                  </p:stCondLst>
                                  <p:childTnLst>
                                    <p:animMotion origin="layout" path="M -3.54167E-6 -1.11111E-6 L -3.54167E-6 -0.08657 " pathEditMode="relative" rAng="0" ptsTypes="AA">
                                      <p:cBhvr>
                                        <p:cTn id="28" dur="1000" spd="-100000" fill="hold"/>
                                        <p:tgtEl>
                                          <p:spTgt spid="31"/>
                                        </p:tgtEl>
                                        <p:attrNameLst>
                                          <p:attrName>ppt_x</p:attrName>
                                          <p:attrName>ppt_y</p:attrName>
                                        </p:attrNameLst>
                                      </p:cBhvr>
                                      <p:rCtr x="0" y="-4329"/>
                                    </p:animMotion>
                                  </p:childTnLst>
                                </p:cTn>
                              </p:par>
                              <p:par>
                                <p:cTn id="29" presetID="10" presetClass="entr" presetSubtype="0" fill="hold" grpId="0" nodeType="withEffect">
                                  <p:stCondLst>
                                    <p:cond delay="5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750"/>
                                        <p:tgtEl>
                                          <p:spTgt spid="30"/>
                                        </p:tgtEl>
                                      </p:cBhvr>
                                    </p:animEffect>
                                  </p:childTnLst>
                                </p:cTn>
                              </p:par>
                              <p:par>
                                <p:cTn id="32" presetID="35" presetClass="path" presetSubtype="0" decel="100000" fill="hold" grpId="1" nodeType="withEffect">
                                  <p:stCondLst>
                                    <p:cond delay="500"/>
                                  </p:stCondLst>
                                  <p:childTnLst>
                                    <p:animMotion origin="layout" path="M 4.375E-6 7.40741E-7 L -0.04011 7.40741E-7 " pathEditMode="relative" rAng="0" ptsTypes="AA">
                                      <p:cBhvr>
                                        <p:cTn id="33" dur="1250" spd="-100000" fill="hold"/>
                                        <p:tgtEl>
                                          <p:spTgt spid="30"/>
                                        </p:tgtEl>
                                        <p:attrNameLst>
                                          <p:attrName>ppt_x</p:attrName>
                                          <p:attrName>ppt_y</p:attrName>
                                        </p:attrNameLst>
                                      </p:cBhvr>
                                      <p:rCtr x="-2005" y="0"/>
                                    </p:animMotion>
                                  </p:childTnLst>
                                </p:cTn>
                              </p:par>
                              <p:par>
                                <p:cTn id="34" presetID="10" presetClass="entr" presetSubtype="0" fill="hold" grpId="0" nodeType="withEffect">
                                  <p:stCondLst>
                                    <p:cond delay="5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750"/>
                                        <p:tgtEl>
                                          <p:spTgt spid="33"/>
                                        </p:tgtEl>
                                      </p:cBhvr>
                                    </p:animEffect>
                                  </p:childTnLst>
                                </p:cTn>
                              </p:par>
                              <p:par>
                                <p:cTn id="37" presetID="35" presetClass="path" presetSubtype="0" decel="100000" fill="hold" grpId="1" nodeType="withEffect">
                                  <p:stCondLst>
                                    <p:cond delay="500"/>
                                  </p:stCondLst>
                                  <p:childTnLst>
                                    <p:animMotion origin="layout" path="M -4.375E-6 -4.07407E-6 L 0.04493 -4.07407E-6 " pathEditMode="relative" rAng="0" ptsTypes="AA">
                                      <p:cBhvr>
                                        <p:cTn id="38" dur="1250" spd="-100000" fill="hold"/>
                                        <p:tgtEl>
                                          <p:spTgt spid="33"/>
                                        </p:tgtEl>
                                        <p:attrNameLst>
                                          <p:attrName>ppt_x</p:attrName>
                                          <p:attrName>ppt_y</p:attrName>
                                        </p:attrNameLst>
                                      </p:cBhvr>
                                      <p:rCtr x="2240" y="0"/>
                                    </p:animMotion>
                                  </p:childTnLst>
                                </p:cTn>
                              </p:par>
                              <p:par>
                                <p:cTn id="39" presetID="10" presetClass="entr" presetSubtype="0" fill="hold" nodeType="withEffect">
                                  <p:stCondLst>
                                    <p:cond delay="15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par>
                                <p:cTn id="42" presetID="64" presetClass="path" presetSubtype="0" decel="100000" fill="hold" nodeType="withEffect">
                                  <p:stCondLst>
                                    <p:cond delay="1500"/>
                                  </p:stCondLst>
                                  <p:childTnLst>
                                    <p:animMotion origin="layout" path="M -2.5E-6 3.7037E-6 L -2.5E-6 -0.18473 " pathEditMode="relative" rAng="0" ptsTypes="AA">
                                      <p:cBhvr>
                                        <p:cTn id="43" dur="1250" spd="-100000" fill="hold"/>
                                        <p:tgtEl>
                                          <p:spTgt spid="8"/>
                                        </p:tgtEl>
                                        <p:attrNameLst>
                                          <p:attrName>ppt_x</p:attrName>
                                          <p:attrName>ppt_y</p:attrName>
                                        </p:attrNameLst>
                                      </p:cBhvr>
                                      <p:rCtr x="0" y="-9236"/>
                                    </p:animMotion>
                                  </p:childTnLst>
                                </p:cTn>
                              </p:par>
                              <p:par>
                                <p:cTn id="44" presetID="10" presetClass="entr" presetSubtype="0" fill="hold" grpId="0" nodeType="withEffect">
                                  <p:stCondLst>
                                    <p:cond delay="15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childTnLst>
                                </p:cTn>
                              </p:par>
                              <p:par>
                                <p:cTn id="47" presetID="64" presetClass="path" presetSubtype="0" decel="100000" fill="hold" grpId="1" nodeType="withEffect">
                                  <p:stCondLst>
                                    <p:cond delay="1500"/>
                                  </p:stCondLst>
                                  <p:childTnLst>
                                    <p:animMotion origin="layout" path="M -2.5E-6 -3.7037E-7 L -2.5E-6 -0.34468 " pathEditMode="relative" rAng="0" ptsTypes="AA">
                                      <p:cBhvr>
                                        <p:cTn id="48" dur="1500" spd="-100000" fill="hold"/>
                                        <p:tgtEl>
                                          <p:spTgt spid="17"/>
                                        </p:tgtEl>
                                        <p:attrNameLst>
                                          <p:attrName>ppt_x</p:attrName>
                                          <p:attrName>ppt_y</p:attrName>
                                        </p:attrNameLst>
                                      </p:cBhvr>
                                      <p:rCtr x="0" y="-17245"/>
                                    </p:animMotion>
                                  </p:childTnLst>
                                </p:cTn>
                              </p:par>
                              <p:par>
                                <p:cTn id="49" presetID="10" presetClass="entr" presetSubtype="0" fill="hold" grpId="0" nodeType="withEffect">
                                  <p:stCondLst>
                                    <p:cond delay="150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childTnLst>
                                </p:cTn>
                              </p:par>
                              <p:par>
                                <p:cTn id="52" presetID="64" presetClass="path" presetSubtype="0" decel="100000" fill="hold" grpId="1" nodeType="withEffect">
                                  <p:stCondLst>
                                    <p:cond delay="1500"/>
                                  </p:stCondLst>
                                  <p:childTnLst>
                                    <p:animMotion origin="layout" path="M -2.5E-6 3.7037E-7 L -2.5E-6 -0.50417 " pathEditMode="relative" rAng="0" ptsTypes="AA">
                                      <p:cBhvr>
                                        <p:cTn id="53" dur="1750" spd="-100000" fill="hold"/>
                                        <p:tgtEl>
                                          <p:spTgt spid="16"/>
                                        </p:tgtEl>
                                        <p:attrNameLst>
                                          <p:attrName>ppt_x</p:attrName>
                                          <p:attrName>ppt_y</p:attrName>
                                        </p:attrNameLst>
                                      </p:cBhvr>
                                      <p:rCtr x="0" y="-25208"/>
                                    </p:animMotion>
                                  </p:childTnLst>
                                </p:cTn>
                              </p:par>
                              <p:par>
                                <p:cTn id="54" presetID="10" presetClass="entr" presetSubtype="0" fill="hold" nodeType="withEffect">
                                  <p:stCondLst>
                                    <p:cond delay="250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1000"/>
                                        <p:tgtEl>
                                          <p:spTgt spid="7"/>
                                        </p:tgtEl>
                                      </p:cBhvr>
                                    </p:animEffect>
                                  </p:childTnLst>
                                </p:cTn>
                              </p:par>
                              <p:par>
                                <p:cTn id="57" presetID="64" presetClass="path" presetSubtype="0" decel="100000" fill="hold" nodeType="withEffect">
                                  <p:stCondLst>
                                    <p:cond delay="2500"/>
                                  </p:stCondLst>
                                  <p:childTnLst>
                                    <p:animMotion origin="layout" path="M -2.5E-6 3.7037E-6 L -2.5E-6 -0.18473 " pathEditMode="relative" rAng="0" ptsTypes="AA">
                                      <p:cBhvr>
                                        <p:cTn id="58" dur="1250" spd="-100000" fill="hold"/>
                                        <p:tgtEl>
                                          <p:spTgt spid="7"/>
                                        </p:tgtEl>
                                        <p:attrNameLst>
                                          <p:attrName>ppt_x</p:attrName>
                                          <p:attrName>ppt_y</p:attrName>
                                        </p:attrNameLst>
                                      </p:cBhvr>
                                      <p:rCtr x="0" y="-9236"/>
                                    </p:animMotion>
                                  </p:childTnLst>
                                </p:cTn>
                              </p:par>
                              <p:par>
                                <p:cTn id="59" presetID="10" presetClass="entr" presetSubtype="0" fill="hold" grpId="0" nodeType="withEffect">
                                  <p:stCondLst>
                                    <p:cond delay="250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childTnLst>
                                </p:cTn>
                              </p:par>
                              <p:par>
                                <p:cTn id="62" presetID="64" presetClass="path" presetSubtype="0" decel="100000" fill="hold" grpId="1" nodeType="withEffect">
                                  <p:stCondLst>
                                    <p:cond delay="2500"/>
                                  </p:stCondLst>
                                  <p:childTnLst>
                                    <p:animMotion origin="layout" path="M -2.5E-6 -3.7037E-7 L -2.5E-6 -0.34468 " pathEditMode="relative" rAng="0" ptsTypes="AA">
                                      <p:cBhvr>
                                        <p:cTn id="63" dur="1500" spd="-100000" fill="hold"/>
                                        <p:tgtEl>
                                          <p:spTgt spid="19"/>
                                        </p:tgtEl>
                                        <p:attrNameLst>
                                          <p:attrName>ppt_x</p:attrName>
                                          <p:attrName>ppt_y</p:attrName>
                                        </p:attrNameLst>
                                      </p:cBhvr>
                                      <p:rCtr x="0" y="-17245"/>
                                    </p:animMotion>
                                  </p:childTnLst>
                                </p:cTn>
                              </p:par>
                              <p:par>
                                <p:cTn id="64" presetID="10" presetClass="entr" presetSubtype="0" fill="hold" grpId="0" nodeType="withEffect">
                                  <p:stCondLst>
                                    <p:cond delay="250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1000"/>
                                        <p:tgtEl>
                                          <p:spTgt spid="18"/>
                                        </p:tgtEl>
                                      </p:cBhvr>
                                    </p:animEffect>
                                  </p:childTnLst>
                                </p:cTn>
                              </p:par>
                              <p:par>
                                <p:cTn id="67" presetID="64" presetClass="path" presetSubtype="0" decel="100000" fill="hold" grpId="1" nodeType="withEffect">
                                  <p:stCondLst>
                                    <p:cond delay="2500"/>
                                  </p:stCondLst>
                                  <p:childTnLst>
                                    <p:animMotion origin="layout" path="M -2.5E-6 3.7037E-7 L -2.5E-6 -0.50417 " pathEditMode="relative" rAng="0" ptsTypes="AA">
                                      <p:cBhvr>
                                        <p:cTn id="68" dur="1750" spd="-100000" fill="hold"/>
                                        <p:tgtEl>
                                          <p:spTgt spid="18"/>
                                        </p:tgtEl>
                                        <p:attrNameLst>
                                          <p:attrName>ppt_x</p:attrName>
                                          <p:attrName>ppt_y</p:attrName>
                                        </p:attrNameLst>
                                      </p:cBhvr>
                                      <p:rCtr x="0" y="-25208"/>
                                    </p:animMotion>
                                  </p:childTnLst>
                                </p:cTn>
                              </p:par>
                              <p:par>
                                <p:cTn id="69" presetID="10" presetClass="entr" presetSubtype="0" fill="hold" nodeType="withEffect">
                                  <p:stCondLst>
                                    <p:cond delay="3500"/>
                                  </p:stCondLst>
                                  <p:childTnLst>
                                    <p:set>
                                      <p:cBhvr>
                                        <p:cTn id="70" dur="1" fill="hold">
                                          <p:stCondLst>
                                            <p:cond delay="0"/>
                                          </p:stCondLst>
                                        </p:cTn>
                                        <p:tgtEl>
                                          <p:spTgt spid="2"/>
                                        </p:tgtEl>
                                        <p:attrNameLst>
                                          <p:attrName>style.visibility</p:attrName>
                                        </p:attrNameLst>
                                      </p:cBhvr>
                                      <p:to>
                                        <p:strVal val="visible"/>
                                      </p:to>
                                    </p:set>
                                    <p:animEffect transition="in" filter="fade">
                                      <p:cBhvr>
                                        <p:cTn id="71" dur="1000"/>
                                        <p:tgtEl>
                                          <p:spTgt spid="2"/>
                                        </p:tgtEl>
                                      </p:cBhvr>
                                    </p:animEffect>
                                  </p:childTnLst>
                                </p:cTn>
                              </p:par>
                              <p:par>
                                <p:cTn id="72" presetID="64" presetClass="path" presetSubtype="0" decel="100000" fill="hold" nodeType="withEffect">
                                  <p:stCondLst>
                                    <p:cond delay="3500"/>
                                  </p:stCondLst>
                                  <p:childTnLst>
                                    <p:animMotion origin="layout" path="M -2.5E-6 3.7037E-6 L -2.5E-6 -0.18473 " pathEditMode="relative" rAng="0" ptsTypes="AA">
                                      <p:cBhvr>
                                        <p:cTn id="73" dur="1250" spd="-100000" fill="hold"/>
                                        <p:tgtEl>
                                          <p:spTgt spid="2"/>
                                        </p:tgtEl>
                                        <p:attrNameLst>
                                          <p:attrName>ppt_x</p:attrName>
                                          <p:attrName>ppt_y</p:attrName>
                                        </p:attrNameLst>
                                      </p:cBhvr>
                                      <p:rCtr x="0" y="-9236"/>
                                    </p:animMotion>
                                  </p:childTnLst>
                                </p:cTn>
                              </p:par>
                              <p:par>
                                <p:cTn id="74" presetID="10" presetClass="entr" presetSubtype="0" fill="hold" grpId="0" nodeType="withEffect">
                                  <p:stCondLst>
                                    <p:cond delay="350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childTnLst>
                                </p:cTn>
                              </p:par>
                              <p:par>
                                <p:cTn id="77" presetID="64" presetClass="path" presetSubtype="0" decel="100000" fill="hold" grpId="1" nodeType="withEffect">
                                  <p:stCondLst>
                                    <p:cond delay="3500"/>
                                  </p:stCondLst>
                                  <p:childTnLst>
                                    <p:animMotion origin="layout" path="M -2.5E-6 -3.7037E-7 L -2.5E-6 -0.34468 " pathEditMode="relative" rAng="0" ptsTypes="AA">
                                      <p:cBhvr>
                                        <p:cTn id="78" dur="1500" spd="-100000" fill="hold"/>
                                        <p:tgtEl>
                                          <p:spTgt spid="21"/>
                                        </p:tgtEl>
                                        <p:attrNameLst>
                                          <p:attrName>ppt_x</p:attrName>
                                          <p:attrName>ppt_y</p:attrName>
                                        </p:attrNameLst>
                                      </p:cBhvr>
                                      <p:rCtr x="0" y="-17245"/>
                                    </p:animMotion>
                                  </p:childTnLst>
                                </p:cTn>
                              </p:par>
                              <p:par>
                                <p:cTn id="79" presetID="10" presetClass="entr" presetSubtype="0" fill="hold" grpId="0" nodeType="withEffect">
                                  <p:stCondLst>
                                    <p:cond delay="350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childTnLst>
                                </p:cTn>
                              </p:par>
                              <p:par>
                                <p:cTn id="82" presetID="64" presetClass="path" presetSubtype="0" decel="100000" fill="hold" grpId="1" nodeType="withEffect">
                                  <p:stCondLst>
                                    <p:cond delay="3500"/>
                                  </p:stCondLst>
                                  <p:childTnLst>
                                    <p:animMotion origin="layout" path="M -2.5E-6 3.7037E-7 L -2.5E-6 -0.50417 " pathEditMode="relative" rAng="0" ptsTypes="AA">
                                      <p:cBhvr>
                                        <p:cTn id="83" dur="1750" spd="-100000" fill="hold"/>
                                        <p:tgtEl>
                                          <p:spTgt spid="20"/>
                                        </p:tgtEl>
                                        <p:attrNameLst>
                                          <p:attrName>ppt_x</p:attrName>
                                          <p:attrName>ppt_y</p:attrName>
                                        </p:attrNameLst>
                                      </p:cBhvr>
                                      <p:rCtr x="0" y="-25208"/>
                                    </p:animMotion>
                                  </p:childTnLst>
                                </p:cTn>
                              </p:par>
                            </p:childTnLst>
                          </p:cTn>
                        </p:par>
                        <p:par>
                          <p:cTn id="84" fill="hold">
                            <p:stCondLst>
                              <p:cond delay="2000"/>
                            </p:stCondLst>
                            <p:childTnLst>
                              <p:par>
                                <p:cTn id="85" presetID="10" presetClass="entr" presetSubtype="0"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0" grpId="0" animBg="1"/>
      <p:bldP spid="30" grpId="1" animBg="1"/>
      <p:bldP spid="16" grpId="0"/>
      <p:bldP spid="16" grpId="1"/>
      <p:bldP spid="17" grpId="0"/>
      <p:bldP spid="17" grpId="1"/>
      <p:bldP spid="18" grpId="0"/>
      <p:bldP spid="18" grpId="1"/>
      <p:bldP spid="19" grpId="0"/>
      <p:bldP spid="19" grpId="1"/>
      <p:bldP spid="20" grpId="0"/>
      <p:bldP spid="20" grpId="1"/>
      <p:bldP spid="21" grpId="0"/>
      <p:bldP spid="21" grpId="1"/>
      <p:bldP spid="33" grpId="0" animBg="1"/>
      <p:bldP spid="33" grpId="1" animBg="1"/>
      <p:bldP spid="23" grpId="0"/>
      <p:bldP spid="23" grpId="1"/>
      <p:bldP spid="24" grpId="0"/>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06157" y="2232707"/>
            <a:ext cx="6001166" cy="3463014"/>
            <a:chOff x="1539888" y="4461917"/>
            <a:chExt cx="9112224" cy="5258271"/>
          </a:xfrm>
          <a:effectLst>
            <a:outerShdw blurRad="50800" dist="38100" dir="2700000" algn="tl" rotWithShape="0">
              <a:prstClr val="black">
                <a:alpha val="40000"/>
              </a:prstClr>
            </a:outerShdw>
          </a:effectLst>
        </p:grpSpPr>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39888" y="4461917"/>
              <a:ext cx="9112224" cy="5258271"/>
            </a:xfrm>
            <a:prstGeom prst="rect">
              <a:avLst/>
            </a:prstGeom>
          </p:spPr>
        </p:pic>
        <p:sp>
          <p:nvSpPr>
            <p:cNvPr id="9" name="矩形 8"/>
            <p:cNvSpPr/>
            <p:nvPr/>
          </p:nvSpPr>
          <p:spPr>
            <a:xfrm>
              <a:off x="2605177" y="4744528"/>
              <a:ext cx="6987397" cy="4432723"/>
            </a:xfrm>
            <a:prstGeom prst="rect">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6896324" y="2418830"/>
            <a:ext cx="3646817" cy="2919322"/>
          </a:xfrm>
          <a:prstGeom prst="rect">
            <a:avLst/>
          </a:prstGeom>
          <a:solidFill>
            <a:schemeClr val="tx2">
              <a:alpha val="21000"/>
            </a:schemeClr>
          </a:solidFill>
          <a:ln>
            <a:gradFill flip="none" rotWithShape="1">
              <a:gsLst>
                <a:gs pos="88000">
                  <a:srgbClr val="D5C39F">
                    <a:alpha val="0"/>
                  </a:srgbClr>
                </a:gs>
                <a:gs pos="0">
                  <a:schemeClr val="bg1"/>
                </a:gs>
                <a:gs pos="13000">
                  <a:srgbClr val="D5C39F">
                    <a:alpha val="0"/>
                  </a:srgb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7373663" y="2668337"/>
            <a:ext cx="2698175" cy="892552"/>
          </a:xfrm>
          <a:prstGeom prst="rect">
            <a:avLst/>
          </a:prstGeom>
          <a:noFill/>
        </p:spPr>
        <p:txBody>
          <a:bodyPr wrap="none" rtlCol="0">
            <a:spAutoFit/>
          </a:bodyPr>
          <a:lstStyle/>
          <a:p>
            <a:r>
              <a:rPr lang="zh-CN" altLang="en-US" sz="2400">
                <a:solidFill>
                  <a:srgbClr val="D5C39F"/>
                </a:solidFill>
                <a:latin typeface="微软雅黑" panose="020B0503020204020204" charset="-122"/>
                <a:ea typeface="微软雅黑" panose="020B0503020204020204" charset="-122"/>
              </a:rPr>
              <a:t>创意</a:t>
            </a:r>
            <a:endParaRPr lang="en-US" altLang="zh-CN" sz="2400">
              <a:solidFill>
                <a:srgbClr val="D5C39F"/>
              </a:solidFill>
              <a:latin typeface="微软雅黑" panose="020B0503020204020204" charset="-122"/>
              <a:ea typeface="微软雅黑" panose="020B0503020204020204" charset="-122"/>
            </a:endParaRPr>
          </a:p>
          <a:p>
            <a:r>
              <a:rPr lang="zh-CN" altLang="en-US" sz="2800" b="1">
                <a:solidFill>
                  <a:srgbClr val="A7794B"/>
                </a:solidFill>
                <a:latin typeface="微软雅黑" panose="020B0503020204020204" charset="-122"/>
                <a:ea typeface="微软雅黑" panose="020B0503020204020204" charset="-122"/>
              </a:rPr>
              <a:t>为您的演示助力</a:t>
            </a:r>
            <a:endParaRPr lang="en-US" altLang="zh-CN" sz="2800" b="1" dirty="0">
              <a:solidFill>
                <a:srgbClr val="A7794B"/>
              </a:solidFill>
              <a:latin typeface="微软雅黑" panose="020B0503020204020204" charset="-122"/>
              <a:ea typeface="微软雅黑" panose="020B0503020204020204" charset="-122"/>
            </a:endParaRPr>
          </a:p>
        </p:txBody>
      </p:sp>
      <p:sp>
        <p:nvSpPr>
          <p:cNvPr id="13" name="矩形 12"/>
          <p:cNvSpPr/>
          <p:nvPr/>
        </p:nvSpPr>
        <p:spPr>
          <a:xfrm>
            <a:off x="8023026" y="2736701"/>
            <a:ext cx="1930337" cy="400110"/>
          </a:xfrm>
          <a:prstGeom prst="rect">
            <a:avLst/>
          </a:prstGeom>
        </p:spPr>
        <p:txBody>
          <a:bodyPr wrap="none">
            <a:spAutoFit/>
          </a:bodyPr>
          <a:lstStyle/>
          <a:p>
            <a:r>
              <a:rPr lang="en-US" altLang="zh-CN" sz="1000">
                <a:solidFill>
                  <a:srgbClr val="8696A6"/>
                </a:solidFill>
                <a:latin typeface="Century Gothic" panose="020B0502020202020204" pitchFamily="34" charset="0"/>
                <a:ea typeface="微软雅黑" panose="020B0503020204020204" charset="-122"/>
              </a:rPr>
              <a:t>ORIGINALITY</a:t>
            </a:r>
          </a:p>
          <a:p>
            <a:r>
              <a:rPr lang="en-US" altLang="zh-CN" sz="1000">
                <a:solidFill>
                  <a:srgbClr val="8696A6"/>
                </a:solidFill>
                <a:latin typeface="Century Gothic" panose="020B0502020202020204" pitchFamily="34" charset="0"/>
                <a:ea typeface="微软雅黑" panose="020B0503020204020204" charset="-122"/>
              </a:rPr>
              <a:t>FOR YOUR DEMONSTRATION</a:t>
            </a:r>
            <a:endParaRPr lang="zh-CN" altLang="en-US" sz="1000">
              <a:solidFill>
                <a:srgbClr val="8696A6"/>
              </a:solidFill>
              <a:latin typeface="Century Gothic" panose="020B0502020202020204" pitchFamily="34" charset="0"/>
              <a:ea typeface="微软雅黑" panose="020B0503020204020204" charset="-122"/>
            </a:endParaRPr>
          </a:p>
        </p:txBody>
      </p:sp>
      <p:sp>
        <p:nvSpPr>
          <p:cNvPr id="14" name="矩形 13"/>
          <p:cNvSpPr/>
          <p:nvPr/>
        </p:nvSpPr>
        <p:spPr>
          <a:xfrm>
            <a:off x="7373663" y="3718305"/>
            <a:ext cx="2694818" cy="1338828"/>
          </a:xfrm>
          <a:prstGeom prst="rect">
            <a:avLst/>
          </a:prstGeom>
        </p:spPr>
        <p:txBody>
          <a:bodyPr wrap="square">
            <a:spAutoFit/>
          </a:bodyPr>
          <a:lstStyle/>
          <a:p>
            <a:pPr>
              <a:lnSpc>
                <a:spcPct val="150000"/>
              </a:lnSpc>
            </a:pPr>
            <a:r>
              <a:rPr lang="zh-CN" altLang="en-US" dirty="0">
                <a:solidFill>
                  <a:srgbClr val="D5C39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dirty="0">
              <a:solidFill>
                <a:srgbClr val="D5C39F"/>
              </a:solidFill>
              <a:latin typeface="微软雅黑 Light" panose="020B0502040204020203" pitchFamily="34" charset="-122"/>
              <a:ea typeface="微软雅黑 Light" panose="020B0502040204020203" pitchFamily="34" charset="-122"/>
              <a:cs typeface="+mn-ea"/>
              <a:sym typeface="+mn-lt"/>
            </a:endParaRPr>
          </a:p>
          <a:p>
            <a:pPr>
              <a:lnSpc>
                <a:spcPct val="15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在这里添加相关的文字描述，可以从您的文案中复制需要的内容到这里在这里添加相关的文字描述</a:t>
            </a:r>
          </a:p>
        </p:txBody>
      </p:sp>
      <p:cxnSp>
        <p:nvCxnSpPr>
          <p:cNvPr id="15" name="直接连接符 14"/>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已完成工作情况</a:t>
            </a:r>
          </a:p>
        </p:txBody>
      </p:sp>
      <p:sp>
        <p:nvSpPr>
          <p:cNvPr id="17" name="矩形 16"/>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18" name="直接连接符 17"/>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9" name="矩形 18"/>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5"/>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750"/>
                                        <p:tgtEl>
                                          <p:spTgt spid="18"/>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18"/>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16"/>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childTnLst>
                                </p:cTn>
                              </p:par>
                              <p:par>
                                <p:cTn id="27" presetID="35" presetClass="path" presetSubtype="0" decel="100000" fill="hold" nodeType="withEffect">
                                  <p:stCondLst>
                                    <p:cond delay="0"/>
                                  </p:stCondLst>
                                  <p:childTnLst>
                                    <p:animMotion origin="layout" path="M 4.375E-6 7.40741E-7 L -0.04011 7.40741E-7 " pathEditMode="relative" rAng="0" ptsTypes="AA">
                                      <p:cBhvr>
                                        <p:cTn id="28" dur="1250" spd="-100000" fill="hold"/>
                                        <p:tgtEl>
                                          <p:spTgt spid="7"/>
                                        </p:tgtEl>
                                        <p:attrNameLst>
                                          <p:attrName>ppt_x</p:attrName>
                                          <p:attrName>ppt_y</p:attrName>
                                        </p:attrNameLst>
                                      </p:cBhvr>
                                      <p:rCtr x="-2005" y="0"/>
                                    </p:animMotion>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750"/>
                                        <p:tgtEl>
                                          <p:spTgt spid="11"/>
                                        </p:tgtEl>
                                      </p:cBhvr>
                                    </p:animEffect>
                                  </p:childTnLst>
                                </p:cTn>
                              </p:par>
                              <p:par>
                                <p:cTn id="32" presetID="35" presetClass="path" presetSubtype="0" decel="100000" fill="hold" grpId="1" nodeType="withEffect">
                                  <p:stCondLst>
                                    <p:cond delay="0"/>
                                  </p:stCondLst>
                                  <p:childTnLst>
                                    <p:animMotion origin="layout" path="M -4.375E-6 -4.07407E-6 L 0.04493 -4.07407E-6 " pathEditMode="relative" rAng="0" ptsTypes="AA">
                                      <p:cBhvr>
                                        <p:cTn id="33" dur="1250" spd="-100000" fill="hold"/>
                                        <p:tgtEl>
                                          <p:spTgt spid="11"/>
                                        </p:tgtEl>
                                        <p:attrNameLst>
                                          <p:attrName>ppt_x</p:attrName>
                                          <p:attrName>ppt_y</p:attrName>
                                        </p:attrNameLst>
                                      </p:cBhvr>
                                      <p:rCtr x="2240" y="0"/>
                                    </p:animMotion>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childTnLst>
                                </p:cTn>
                              </p:par>
                              <p:par>
                                <p:cTn id="38" presetID="42" presetClass="path" presetSubtype="0" decel="100000" fill="hold" grpId="1" nodeType="withEffect">
                                  <p:stCondLst>
                                    <p:cond delay="0"/>
                                  </p:stCondLst>
                                  <p:childTnLst>
                                    <p:animMotion origin="layout" path="M -3.95833E-6 4.44444E-6 L 0.08034 -0.00093 " pathEditMode="relative" rAng="0" ptsTypes="AA">
                                      <p:cBhvr>
                                        <p:cTn id="39" dur="1250" spd="-100000" fill="hold"/>
                                        <p:tgtEl>
                                          <p:spTgt spid="12"/>
                                        </p:tgtEl>
                                        <p:attrNameLst>
                                          <p:attrName>ppt_x</p:attrName>
                                          <p:attrName>ppt_y</p:attrName>
                                        </p:attrNameLst>
                                      </p:cBhvr>
                                      <p:rCtr x="4010" y="-46"/>
                                    </p:animMotion>
                                  </p:childTnLst>
                                </p:cTn>
                              </p:par>
                              <p:par>
                                <p:cTn id="40" presetID="10" presetClass="entr" presetSubtype="0" fill="hold" grpId="0" nodeType="withEffect">
                                  <p:stCondLst>
                                    <p:cond delay="7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750"/>
                                        <p:tgtEl>
                                          <p:spTgt spid="14"/>
                                        </p:tgtEl>
                                      </p:cBhvr>
                                    </p:animEffect>
                                  </p:childTnLst>
                                </p:cTn>
                              </p:par>
                              <p:par>
                                <p:cTn id="46" presetID="35" presetClass="path" presetSubtype="0" decel="100000" fill="hold" grpId="1" nodeType="withEffect">
                                  <p:stCondLst>
                                    <p:cond delay="500"/>
                                  </p:stCondLst>
                                  <p:childTnLst>
                                    <p:animMotion origin="layout" path="M -2.5E-6 7.40741E-7 L 0.06003 7.40741E-7 " pathEditMode="relative" rAng="0" ptsTypes="AA">
                                      <p:cBhvr>
                                        <p:cTn id="47" dur="1250" spd="-100000" fill="hold"/>
                                        <p:tgtEl>
                                          <p:spTgt spid="14"/>
                                        </p:tgtEl>
                                        <p:attrNameLst>
                                          <p:attrName>ppt_x</p:attrName>
                                          <p:attrName>ppt_y</p:attrName>
                                        </p:attrNameLst>
                                      </p:cBhvr>
                                      <p:rCtr x="2995" y="0"/>
                                    </p:animMotion>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13" grpId="0"/>
      <p:bldP spid="14" grpId="0"/>
      <p:bldP spid="14" grpId="1"/>
      <p:bldP spid="16" grpId="0"/>
      <p:bldP spid="16" grpId="1"/>
      <p:bldP spid="17" grpId="0"/>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菱形 12"/>
          <p:cNvSpPr/>
          <p:nvPr/>
        </p:nvSpPr>
        <p:spPr>
          <a:xfrm>
            <a:off x="3996169" y="2324987"/>
            <a:ext cx="3109155" cy="3109155"/>
          </a:xfrm>
          <a:prstGeom prst="diamond">
            <a:avLst/>
          </a:prstGeom>
          <a:noFill/>
          <a:ln w="101600">
            <a:solidFill>
              <a:srgbClr val="E2D0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a:off x="4585027" y="2913845"/>
            <a:ext cx="1931438" cy="1931438"/>
          </a:xfrm>
          <a:prstGeom prst="diamond">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32"/>
          <p:cNvSpPr/>
          <p:nvPr/>
        </p:nvSpPr>
        <p:spPr>
          <a:xfrm flipH="1">
            <a:off x="7951881" y="2154706"/>
            <a:ext cx="2646878" cy="461665"/>
          </a:xfrm>
          <a:prstGeom prst="rect">
            <a:avLst/>
          </a:prstGeom>
        </p:spPr>
        <p:txBody>
          <a:bodyPr wrap="none">
            <a:spAutoFit/>
          </a:bodyPr>
          <a:lstStyle/>
          <a:p>
            <a:r>
              <a:rPr lang="zh-CN" altLang="en-US" sz="2400">
                <a:solidFill>
                  <a:srgbClr val="E2D0AB"/>
                </a:solidFill>
                <a:latin typeface="微软雅黑 Light" panose="020B0502040204020203" pitchFamily="34" charset="-122"/>
                <a:ea typeface="微软雅黑 Light" panose="020B0502040204020203" pitchFamily="34" charset="-122"/>
                <a:cs typeface="Lato" panose="020F0502020204030203" pitchFamily="34" charset="0"/>
              </a:rPr>
              <a:t>添加您的项目名称</a:t>
            </a:r>
            <a:endParaRPr lang="id-ID" altLang="zh-CN" sz="2000" dirty="0">
              <a:solidFill>
                <a:srgbClr val="E2D0AB"/>
              </a:solidFill>
              <a:latin typeface="Century Gothic" panose="020B0502020202020204" pitchFamily="34" charset="0"/>
              <a:ea typeface="Lato" panose="020F0502020204030203" pitchFamily="34" charset="0"/>
              <a:cs typeface="Lato" panose="020F0502020204030203" pitchFamily="34" charset="0"/>
            </a:endParaRPr>
          </a:p>
        </p:txBody>
      </p:sp>
      <p:sp>
        <p:nvSpPr>
          <p:cNvPr id="33" name="PA_Rectangle: Rounded Corners 39"/>
          <p:cNvSpPr/>
          <p:nvPr>
            <p:custDataLst>
              <p:tags r:id="rId1"/>
            </p:custDataLst>
          </p:nvPr>
        </p:nvSpPr>
        <p:spPr>
          <a:xfrm flipV="1">
            <a:off x="9920568" y="2809708"/>
            <a:ext cx="524079" cy="45719"/>
          </a:xfrm>
          <a:prstGeom prst="roundRect">
            <a:avLst>
              <a:gd name="adj" fmla="val 50000"/>
            </a:avLst>
          </a:prstGeom>
          <a:solidFill>
            <a:srgbClr val="A779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11" name="菱形 10"/>
          <p:cNvSpPr/>
          <p:nvPr/>
        </p:nvSpPr>
        <p:spPr>
          <a:xfrm>
            <a:off x="1326428" y="2154706"/>
            <a:ext cx="3458488" cy="3458488"/>
          </a:xfrm>
          <a:prstGeom prst="diamond">
            <a:avLst/>
          </a:prstGeom>
          <a:blipFill>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1786865" y="2615143"/>
            <a:ext cx="2537613" cy="2537613"/>
          </a:xfrm>
          <a:prstGeom prst="diamond">
            <a:avLst/>
          </a:prstGeom>
          <a:noFill/>
          <a:ln w="101600">
            <a:solidFill>
              <a:srgbClr val="A7794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495867" y="3034614"/>
            <a:ext cx="3077098" cy="2876941"/>
          </a:xfrm>
          <a:prstGeom prst="rect">
            <a:avLst/>
          </a:prstGeom>
        </p:spPr>
        <p:txBody>
          <a:bodyPr wrap="square">
            <a:spAutoFit/>
          </a:bodyPr>
          <a:lstStyle/>
          <a:p>
            <a:pPr algn="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 quis nostrud exerci tation ullamcorper nibh euismod tincidunt ut laoreet dolore magna Ut wisi enim ad minim veniam, quis nostrud exerci tation ullamcorper nibh euismod tincidunt ut laoreet dolore magna Ut wisi enim ad minim veniam, quis nostrud exerci tation ullamcorper nibh euismod tincidunt ut laoreet dolore magna Ut wisi enim ad minim veniam, quis nostrud exerci tation ullamcorper nibh euismod tincidunt ut laoreet dolore magna Ut wisi enim ad minim veniam, quis nostrud exerci tation ullamcorper nibh euismod tincidunt ut laoreet dolore magna </a:t>
            </a:r>
          </a:p>
        </p:txBody>
      </p:sp>
      <p:cxnSp>
        <p:nvCxnSpPr>
          <p:cNvPr id="15" name="直接连接符 14"/>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已完成工作情况</a:t>
            </a:r>
          </a:p>
        </p:txBody>
      </p:sp>
      <p:sp>
        <p:nvSpPr>
          <p:cNvPr id="17" name="矩形 16"/>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18" name="直接连接符 17"/>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9" name="矩形 18"/>
          <p:cNvSpPr/>
          <p:nvPr>
            <p:custDataLst>
              <p:tags r:id="rId2"/>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5"/>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750"/>
                                        <p:tgtEl>
                                          <p:spTgt spid="18"/>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18"/>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16"/>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64" presetClass="path" presetSubtype="0" decel="100000" fill="hold" grpId="1" nodeType="withEffect">
                                  <p:stCondLst>
                                    <p:cond delay="0"/>
                                  </p:stCondLst>
                                  <p:childTnLst>
                                    <p:animMotion origin="layout" path="M -3.54167E-6 -1.11111E-6 L -3.54167E-6 -0.08657 " pathEditMode="relative" rAng="0" ptsTypes="AA">
                                      <p:cBhvr>
                                        <p:cTn id="28" dur="1000" spd="-100000" fill="hold"/>
                                        <p:tgtEl>
                                          <p:spTgt spid="11"/>
                                        </p:tgtEl>
                                        <p:attrNameLst>
                                          <p:attrName>ppt_x</p:attrName>
                                          <p:attrName>ppt_y</p:attrName>
                                        </p:attrNameLst>
                                      </p:cBhvr>
                                      <p:rCtr x="0" y="-4329"/>
                                    </p:animMotion>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childTnLst>
                                </p:cTn>
                              </p:par>
                              <p:par>
                                <p:cTn id="32" presetID="64" presetClass="path" presetSubtype="0" decel="100000" fill="hold" grpId="1" nodeType="withEffect">
                                  <p:stCondLst>
                                    <p:cond delay="0"/>
                                  </p:stCondLst>
                                  <p:childTnLst>
                                    <p:animMotion origin="layout" path="M -1.04167E-6 -3.7037E-6 L -1.04167E-6 0.08797 " pathEditMode="relative" rAng="0" ptsTypes="AA">
                                      <p:cBhvr>
                                        <p:cTn id="33" dur="1000" spd="-100000" fill="hold"/>
                                        <p:tgtEl>
                                          <p:spTgt spid="12"/>
                                        </p:tgtEl>
                                        <p:attrNameLst>
                                          <p:attrName>ppt_x</p:attrName>
                                          <p:attrName>ppt_y</p:attrName>
                                        </p:attrNameLst>
                                      </p:cBhvr>
                                      <p:rCtr x="0" y="4398"/>
                                    </p:animMotion>
                                  </p:childTnLst>
                                </p:cTn>
                              </p:par>
                              <p:par>
                                <p:cTn id="34" presetID="10" presetClass="entr" presetSubtype="0" fill="hold" grpId="0" nodeType="withEffect">
                                  <p:stCondLst>
                                    <p:cond delay="5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750"/>
                                        <p:tgtEl>
                                          <p:spTgt spid="14"/>
                                        </p:tgtEl>
                                      </p:cBhvr>
                                    </p:animEffect>
                                  </p:childTnLst>
                                </p:cTn>
                              </p:par>
                              <p:par>
                                <p:cTn id="37" presetID="35" presetClass="path" presetSubtype="0" decel="100000" fill="hold" grpId="1" nodeType="withEffect">
                                  <p:stCondLst>
                                    <p:cond delay="500"/>
                                  </p:stCondLst>
                                  <p:childTnLst>
                                    <p:animMotion origin="layout" path="M -4.375E-6 -4.07407E-6 L 0.04493 -4.07407E-6 " pathEditMode="relative" rAng="0" ptsTypes="AA">
                                      <p:cBhvr>
                                        <p:cTn id="38" dur="1250" spd="-100000" fill="hold"/>
                                        <p:tgtEl>
                                          <p:spTgt spid="14"/>
                                        </p:tgtEl>
                                        <p:attrNameLst>
                                          <p:attrName>ppt_x</p:attrName>
                                          <p:attrName>ppt_y</p:attrName>
                                        </p:attrNameLst>
                                      </p:cBhvr>
                                      <p:rCtr x="2240" y="0"/>
                                    </p:animMotion>
                                  </p:childTnLst>
                                </p:cTn>
                              </p:par>
                              <p:par>
                                <p:cTn id="39" presetID="10" presetClass="entr" presetSubtype="0" fill="hold" grpId="0" nodeType="withEffect">
                                  <p:stCondLst>
                                    <p:cond delay="50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750"/>
                                        <p:tgtEl>
                                          <p:spTgt spid="13"/>
                                        </p:tgtEl>
                                      </p:cBhvr>
                                    </p:animEffect>
                                  </p:childTnLst>
                                </p:cTn>
                              </p:par>
                              <p:par>
                                <p:cTn id="42" presetID="35" presetClass="path" presetSubtype="0" decel="100000" fill="hold" grpId="1" nodeType="withEffect">
                                  <p:stCondLst>
                                    <p:cond delay="500"/>
                                  </p:stCondLst>
                                  <p:childTnLst>
                                    <p:animMotion origin="layout" path="M 4.375E-6 7.40741E-7 L -0.04011 7.40741E-7 " pathEditMode="relative" rAng="0" ptsTypes="AA">
                                      <p:cBhvr>
                                        <p:cTn id="43" dur="1250" spd="-100000" fill="hold"/>
                                        <p:tgtEl>
                                          <p:spTgt spid="13"/>
                                        </p:tgtEl>
                                        <p:attrNameLst>
                                          <p:attrName>ppt_x</p:attrName>
                                          <p:attrName>ppt_y</p:attrName>
                                        </p:attrNameLst>
                                      </p:cBhvr>
                                      <p:rCtr x="-2005" y="0"/>
                                    </p:animMotion>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anim calcmode="lin" valueType="num">
                                      <p:cBhvr>
                                        <p:cTn id="48" dur="500" fill="hold"/>
                                        <p:tgtEl>
                                          <p:spTgt spid="32"/>
                                        </p:tgtEl>
                                        <p:attrNameLst>
                                          <p:attrName>ppt_x</p:attrName>
                                        </p:attrNameLst>
                                      </p:cBhvr>
                                      <p:tavLst>
                                        <p:tav tm="0">
                                          <p:val>
                                            <p:strVal val="#ppt_x"/>
                                          </p:val>
                                        </p:tav>
                                        <p:tav tm="100000">
                                          <p:val>
                                            <p:strVal val="#ppt_x"/>
                                          </p:val>
                                        </p:tav>
                                      </p:tavLst>
                                    </p:anim>
                                    <p:anim calcmode="lin" valueType="num">
                                      <p:cBhvr>
                                        <p:cTn id="49" dur="500" fill="hold"/>
                                        <p:tgtEl>
                                          <p:spTgt spid="32"/>
                                        </p:tgtEl>
                                        <p:attrNameLst>
                                          <p:attrName>ppt_y</p:attrName>
                                        </p:attrNameLst>
                                      </p:cBhvr>
                                      <p:tavLst>
                                        <p:tav tm="0">
                                          <p:val>
                                            <p:strVal val="#ppt_y+.1"/>
                                          </p:val>
                                        </p:tav>
                                        <p:tav tm="100000">
                                          <p:val>
                                            <p:strVal val="#ppt_y"/>
                                          </p:val>
                                        </p:tav>
                                      </p:tavLst>
                                    </p:anim>
                                  </p:childTnLst>
                                </p:cTn>
                              </p:par>
                              <p:par>
                                <p:cTn id="50" presetID="22" presetClass="entr" presetSubtype="8" fill="hold" grpId="0" nodeType="withEffect">
                                  <p:stCondLst>
                                    <p:cond delay="25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par>
                                <p:cTn id="53" presetID="10" presetClass="entr" presetSubtype="0" fill="hold" grpId="0" nodeType="withEffect">
                                  <p:stCondLst>
                                    <p:cond delay="75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childTnLst>
                                </p:cTn>
                              </p:par>
                              <p:par>
                                <p:cTn id="56" presetID="64" presetClass="path" presetSubtype="0" decel="100000" fill="hold" grpId="1" nodeType="withEffect">
                                  <p:stCondLst>
                                    <p:cond delay="750"/>
                                  </p:stCondLst>
                                  <p:childTnLst>
                                    <p:animMotion origin="layout" path="M -3.54167E-6 -1.11111E-6 L -3.54167E-6 -0.08657 " pathEditMode="relative" rAng="0" ptsTypes="AA">
                                      <p:cBhvr>
                                        <p:cTn id="57" dur="1000" spd="-100000" fill="hold"/>
                                        <p:tgtEl>
                                          <p:spTgt spid="34"/>
                                        </p:tgtEl>
                                        <p:attrNameLst>
                                          <p:attrName>ppt_x</p:attrName>
                                          <p:attrName>ppt_y</p:attrName>
                                        </p:attrNameLst>
                                      </p:cBhvr>
                                      <p:rCtr x="0" y="-4329"/>
                                    </p:animMotion>
                                  </p:childTnLst>
                                </p:cTn>
                              </p:par>
                            </p:childTnLst>
                          </p:cTn>
                        </p:par>
                        <p:par>
                          <p:cTn id="58" fill="hold">
                            <p:stCondLst>
                              <p:cond delay="2500"/>
                            </p:stCondLst>
                            <p:childTnLst>
                              <p:par>
                                <p:cTn id="59" presetID="10"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32" grpId="0"/>
      <p:bldP spid="33" grpId="0" animBg="1"/>
      <p:bldP spid="11" grpId="0" animBg="1"/>
      <p:bldP spid="11" grpId="1" animBg="1"/>
      <p:bldP spid="12" grpId="0" animBg="1"/>
      <p:bldP spid="12" grpId="1" animBg="1"/>
      <p:bldP spid="34" grpId="0"/>
      <p:bldP spid="34" grpId="1"/>
      <p:bldP spid="16" grpId="0"/>
      <p:bldP spid="16" grpId="1"/>
      <p:bldP spid="17"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5" name="矩形 64"/>
          <p:cNvSpPr/>
          <p:nvPr/>
        </p:nvSpPr>
        <p:spPr>
          <a:xfrm>
            <a:off x="1684962" y="2404152"/>
            <a:ext cx="8835776" cy="3359649"/>
          </a:xfrm>
          <a:prstGeom prst="rect">
            <a:avLst/>
          </a:prstGeom>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684962" y="2404152"/>
            <a:ext cx="2208944" cy="3359649"/>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102850" y="2404152"/>
            <a:ext cx="2208944" cy="3359649"/>
          </a:xfrm>
          <a:prstGeom prst="rect">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4049569" y="2655441"/>
            <a:ext cx="713657" cy="584775"/>
          </a:xfrm>
          <a:prstGeom prst="rect">
            <a:avLst/>
          </a:prstGeom>
        </p:spPr>
        <p:txBody>
          <a:bodyPr wrap="none">
            <a:spAutoFit/>
          </a:bodyPr>
          <a:lstStyle/>
          <a:p>
            <a:r>
              <a:rPr lang="en-US" altLang="zh-CN" sz="3200">
                <a:solidFill>
                  <a:srgbClr val="A7794B"/>
                </a:solidFill>
                <a:latin typeface="Engravers MT" panose="02090707080505020304" pitchFamily="18" charset="0"/>
              </a:rPr>
              <a:t>01</a:t>
            </a:r>
            <a:endParaRPr lang="zh-CN" altLang="en-US" sz="3200">
              <a:solidFill>
                <a:srgbClr val="A7794B"/>
              </a:solidFill>
              <a:latin typeface="Engravers MT" panose="02090707080505020304" pitchFamily="18" charset="0"/>
            </a:endParaRPr>
          </a:p>
        </p:txBody>
      </p:sp>
      <p:sp>
        <p:nvSpPr>
          <p:cNvPr id="70" name="Rectangle 4"/>
          <p:cNvSpPr/>
          <p:nvPr/>
        </p:nvSpPr>
        <p:spPr>
          <a:xfrm>
            <a:off x="4049569" y="3434693"/>
            <a:ext cx="1569660" cy="424732"/>
          </a:xfrm>
          <a:prstGeom prst="rect">
            <a:avLst/>
          </a:prstGeom>
        </p:spPr>
        <p:txBody>
          <a:bodyPr wrap="none">
            <a:spAutoFit/>
          </a:bodyPr>
          <a:lstStyle/>
          <a:p>
            <a:pP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71" name="矩形 70"/>
          <p:cNvSpPr/>
          <p:nvPr/>
        </p:nvSpPr>
        <p:spPr>
          <a:xfrm>
            <a:off x="4049569" y="3957353"/>
            <a:ext cx="1897617" cy="1492716"/>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 quis nostrud exerci tation ullamcorper</a:t>
            </a:r>
          </a:p>
        </p:txBody>
      </p:sp>
      <p:sp>
        <p:nvSpPr>
          <p:cNvPr id="72" name="矩形 71"/>
          <p:cNvSpPr/>
          <p:nvPr/>
        </p:nvSpPr>
        <p:spPr>
          <a:xfrm>
            <a:off x="8467457" y="2655441"/>
            <a:ext cx="713657" cy="584775"/>
          </a:xfrm>
          <a:prstGeom prst="rect">
            <a:avLst/>
          </a:prstGeom>
        </p:spPr>
        <p:txBody>
          <a:bodyPr wrap="none">
            <a:spAutoFit/>
          </a:bodyPr>
          <a:lstStyle/>
          <a:p>
            <a:r>
              <a:rPr lang="en-US" altLang="zh-CN" sz="3200">
                <a:solidFill>
                  <a:srgbClr val="A7794B"/>
                </a:solidFill>
                <a:latin typeface="Engravers MT" panose="02090707080505020304" pitchFamily="18" charset="0"/>
              </a:rPr>
              <a:t>02</a:t>
            </a:r>
            <a:endParaRPr lang="zh-CN" altLang="en-US" sz="3200">
              <a:solidFill>
                <a:srgbClr val="A7794B"/>
              </a:solidFill>
              <a:latin typeface="Engravers MT" panose="02090707080505020304" pitchFamily="18" charset="0"/>
            </a:endParaRPr>
          </a:p>
        </p:txBody>
      </p:sp>
      <p:sp>
        <p:nvSpPr>
          <p:cNvPr id="73" name="Rectangle 4"/>
          <p:cNvSpPr/>
          <p:nvPr/>
        </p:nvSpPr>
        <p:spPr>
          <a:xfrm>
            <a:off x="8467457" y="3434693"/>
            <a:ext cx="1569660" cy="424732"/>
          </a:xfrm>
          <a:prstGeom prst="rect">
            <a:avLst/>
          </a:prstGeom>
        </p:spPr>
        <p:txBody>
          <a:bodyPr wrap="none">
            <a:spAutoFit/>
          </a:bodyPr>
          <a:lstStyle/>
          <a:p>
            <a:pP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74" name="矩形 73"/>
          <p:cNvSpPr/>
          <p:nvPr/>
        </p:nvSpPr>
        <p:spPr>
          <a:xfrm>
            <a:off x="8467457" y="3957353"/>
            <a:ext cx="1897617" cy="1492716"/>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 quis nostrud exerci tation ullamcorper</a:t>
            </a:r>
          </a:p>
        </p:txBody>
      </p:sp>
      <p:cxnSp>
        <p:nvCxnSpPr>
          <p:cNvPr id="15" name="直接连接符 14"/>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已完成工作情况</a:t>
            </a:r>
          </a:p>
        </p:txBody>
      </p:sp>
      <p:sp>
        <p:nvSpPr>
          <p:cNvPr id="17" name="矩形 16"/>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18" name="直接连接符 17"/>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9" name="矩形 18"/>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5"/>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750"/>
                                        <p:tgtEl>
                                          <p:spTgt spid="18"/>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18"/>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16"/>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1"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500"/>
                                        <p:tgtEl>
                                          <p:spTgt spid="65"/>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750"/>
                                        <p:tgtEl>
                                          <p:spTgt spid="61"/>
                                        </p:tgtEl>
                                      </p:cBhvr>
                                    </p:animEffect>
                                  </p:childTnLst>
                                </p:cTn>
                              </p:par>
                              <p:par>
                                <p:cTn id="31" presetID="35" presetClass="path" presetSubtype="0" decel="100000" fill="hold" grpId="1" nodeType="withEffect">
                                  <p:stCondLst>
                                    <p:cond delay="0"/>
                                  </p:stCondLst>
                                  <p:childTnLst>
                                    <p:animMotion origin="layout" path="M -4.375E-6 -4.07407E-6 L 0.04493 -4.07407E-6 " pathEditMode="relative" rAng="0" ptsTypes="AA">
                                      <p:cBhvr>
                                        <p:cTn id="32" dur="1250" spd="-100000" fill="hold"/>
                                        <p:tgtEl>
                                          <p:spTgt spid="61"/>
                                        </p:tgtEl>
                                        <p:attrNameLst>
                                          <p:attrName>ppt_x</p:attrName>
                                          <p:attrName>ppt_y</p:attrName>
                                        </p:attrNameLst>
                                      </p:cBhvr>
                                      <p:rCtr x="2240" y="0"/>
                                    </p:animMotion>
                                  </p:childTnLst>
                                </p:cTn>
                              </p:par>
                              <p:par>
                                <p:cTn id="33" presetID="10" presetClass="entr" presetSubtype="0" fill="hold" grpId="0" nodeType="withEffect">
                                  <p:stCondLst>
                                    <p:cond delay="75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750"/>
                                        <p:tgtEl>
                                          <p:spTgt spid="69"/>
                                        </p:tgtEl>
                                      </p:cBhvr>
                                    </p:animEffect>
                                  </p:childTnLst>
                                </p:cTn>
                              </p:par>
                              <p:par>
                                <p:cTn id="36" presetID="35" presetClass="path" presetSubtype="0" decel="100000" fill="hold" grpId="1" nodeType="withEffect">
                                  <p:stCondLst>
                                    <p:cond delay="750"/>
                                  </p:stCondLst>
                                  <p:childTnLst>
                                    <p:animMotion origin="layout" path="M 4.375E-6 7.40741E-7 L -0.04011 7.40741E-7 " pathEditMode="relative" rAng="0" ptsTypes="AA">
                                      <p:cBhvr>
                                        <p:cTn id="37" dur="1250" spd="-100000" fill="hold"/>
                                        <p:tgtEl>
                                          <p:spTgt spid="69"/>
                                        </p:tgtEl>
                                        <p:attrNameLst>
                                          <p:attrName>ppt_x</p:attrName>
                                          <p:attrName>ppt_y</p:attrName>
                                        </p:attrNameLst>
                                      </p:cBhvr>
                                      <p:rCtr x="-2005" y="0"/>
                                    </p:animMotion>
                                  </p:childTnLst>
                                </p:cTn>
                              </p:par>
                              <p:par>
                                <p:cTn id="38" presetID="10" presetClass="entr" presetSubtype="0" fill="hold" grpId="0" nodeType="withEffect">
                                  <p:stCondLst>
                                    <p:cond delay="750"/>
                                  </p:stCondLst>
                                  <p:childTnLst>
                                    <p:set>
                                      <p:cBhvr>
                                        <p:cTn id="39" dur="1" fill="hold">
                                          <p:stCondLst>
                                            <p:cond delay="0"/>
                                          </p:stCondLst>
                                        </p:cTn>
                                        <p:tgtEl>
                                          <p:spTgt spid="70"/>
                                        </p:tgtEl>
                                        <p:attrNameLst>
                                          <p:attrName>style.visibility</p:attrName>
                                        </p:attrNameLst>
                                      </p:cBhvr>
                                      <p:to>
                                        <p:strVal val="visible"/>
                                      </p:to>
                                    </p:set>
                                    <p:animEffect transition="in" filter="fade">
                                      <p:cBhvr>
                                        <p:cTn id="40" dur="750"/>
                                        <p:tgtEl>
                                          <p:spTgt spid="70"/>
                                        </p:tgtEl>
                                      </p:cBhvr>
                                    </p:animEffect>
                                  </p:childTnLst>
                                </p:cTn>
                              </p:par>
                              <p:par>
                                <p:cTn id="41" presetID="35" presetClass="path" presetSubtype="0" decel="100000" fill="hold" grpId="1" nodeType="withEffect">
                                  <p:stCondLst>
                                    <p:cond delay="750"/>
                                  </p:stCondLst>
                                  <p:childTnLst>
                                    <p:animMotion origin="layout" path="M -4.375E-6 -4.07407E-6 L 0.04493 -4.07407E-6 " pathEditMode="relative" rAng="0" ptsTypes="AA">
                                      <p:cBhvr>
                                        <p:cTn id="42" dur="1250" spd="-100000" fill="hold"/>
                                        <p:tgtEl>
                                          <p:spTgt spid="70"/>
                                        </p:tgtEl>
                                        <p:attrNameLst>
                                          <p:attrName>ppt_x</p:attrName>
                                          <p:attrName>ppt_y</p:attrName>
                                        </p:attrNameLst>
                                      </p:cBhvr>
                                      <p:rCtr x="2240" y="0"/>
                                    </p:animMotion>
                                  </p:childTnLst>
                                </p:cTn>
                              </p:par>
                              <p:par>
                                <p:cTn id="43" presetID="10" presetClass="entr" presetSubtype="0" fill="hold" grpId="0" nodeType="withEffect">
                                  <p:stCondLst>
                                    <p:cond delay="750"/>
                                  </p:stCondLst>
                                  <p:childTnLst>
                                    <p:set>
                                      <p:cBhvr>
                                        <p:cTn id="44" dur="1" fill="hold">
                                          <p:stCondLst>
                                            <p:cond delay="0"/>
                                          </p:stCondLst>
                                        </p:cTn>
                                        <p:tgtEl>
                                          <p:spTgt spid="71"/>
                                        </p:tgtEl>
                                        <p:attrNameLst>
                                          <p:attrName>style.visibility</p:attrName>
                                        </p:attrNameLst>
                                      </p:cBhvr>
                                      <p:to>
                                        <p:strVal val="visible"/>
                                      </p:to>
                                    </p:set>
                                    <p:animEffect transition="in" filter="fade">
                                      <p:cBhvr>
                                        <p:cTn id="45" dur="1000"/>
                                        <p:tgtEl>
                                          <p:spTgt spid="71"/>
                                        </p:tgtEl>
                                      </p:cBhvr>
                                    </p:animEffect>
                                  </p:childTnLst>
                                </p:cTn>
                              </p:par>
                              <p:par>
                                <p:cTn id="46" presetID="64" presetClass="path" presetSubtype="0" decel="100000" fill="hold" grpId="1" nodeType="withEffect">
                                  <p:stCondLst>
                                    <p:cond delay="750"/>
                                  </p:stCondLst>
                                  <p:childTnLst>
                                    <p:animMotion origin="layout" path="M -3.54167E-6 -1.11111E-6 L -3.54167E-6 -0.08657 " pathEditMode="relative" rAng="0" ptsTypes="AA">
                                      <p:cBhvr>
                                        <p:cTn id="47" dur="1000" spd="-100000" fill="hold"/>
                                        <p:tgtEl>
                                          <p:spTgt spid="71"/>
                                        </p:tgtEl>
                                        <p:attrNameLst>
                                          <p:attrName>ppt_x</p:attrName>
                                          <p:attrName>ppt_y</p:attrName>
                                        </p:attrNameLst>
                                      </p:cBhvr>
                                      <p:rCtr x="0" y="-4329"/>
                                    </p:animMotion>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750"/>
                                        <p:tgtEl>
                                          <p:spTgt spid="64"/>
                                        </p:tgtEl>
                                      </p:cBhvr>
                                    </p:animEffect>
                                  </p:childTnLst>
                                </p:cTn>
                              </p:par>
                              <p:par>
                                <p:cTn id="52" presetID="35" presetClass="path" presetSubtype="0" decel="100000" fill="hold" grpId="1" nodeType="withEffect">
                                  <p:stCondLst>
                                    <p:cond delay="0"/>
                                  </p:stCondLst>
                                  <p:childTnLst>
                                    <p:animMotion origin="layout" path="M -4.375E-6 -4.07407E-6 L 0.04493 -4.07407E-6 " pathEditMode="relative" rAng="0" ptsTypes="AA">
                                      <p:cBhvr>
                                        <p:cTn id="53" dur="1250" spd="-100000" fill="hold"/>
                                        <p:tgtEl>
                                          <p:spTgt spid="64"/>
                                        </p:tgtEl>
                                        <p:attrNameLst>
                                          <p:attrName>ppt_x</p:attrName>
                                          <p:attrName>ppt_y</p:attrName>
                                        </p:attrNameLst>
                                      </p:cBhvr>
                                      <p:rCtr x="2240" y="0"/>
                                    </p:animMotion>
                                  </p:childTnLst>
                                </p:cTn>
                              </p:par>
                              <p:par>
                                <p:cTn id="54" presetID="10" presetClass="entr" presetSubtype="0" fill="hold" grpId="0" nodeType="withEffect">
                                  <p:stCondLst>
                                    <p:cond delay="750"/>
                                  </p:stCondLst>
                                  <p:childTnLst>
                                    <p:set>
                                      <p:cBhvr>
                                        <p:cTn id="55" dur="1" fill="hold">
                                          <p:stCondLst>
                                            <p:cond delay="0"/>
                                          </p:stCondLst>
                                        </p:cTn>
                                        <p:tgtEl>
                                          <p:spTgt spid="72"/>
                                        </p:tgtEl>
                                        <p:attrNameLst>
                                          <p:attrName>style.visibility</p:attrName>
                                        </p:attrNameLst>
                                      </p:cBhvr>
                                      <p:to>
                                        <p:strVal val="visible"/>
                                      </p:to>
                                    </p:set>
                                    <p:animEffect transition="in" filter="fade">
                                      <p:cBhvr>
                                        <p:cTn id="56" dur="750"/>
                                        <p:tgtEl>
                                          <p:spTgt spid="72"/>
                                        </p:tgtEl>
                                      </p:cBhvr>
                                    </p:animEffect>
                                  </p:childTnLst>
                                </p:cTn>
                              </p:par>
                              <p:par>
                                <p:cTn id="57" presetID="35" presetClass="path" presetSubtype="0" decel="100000" fill="hold" grpId="1" nodeType="withEffect">
                                  <p:stCondLst>
                                    <p:cond delay="750"/>
                                  </p:stCondLst>
                                  <p:childTnLst>
                                    <p:animMotion origin="layout" path="M 4.375E-6 7.40741E-7 L -0.04011 7.40741E-7 " pathEditMode="relative" rAng="0" ptsTypes="AA">
                                      <p:cBhvr>
                                        <p:cTn id="58" dur="1250" spd="-100000" fill="hold"/>
                                        <p:tgtEl>
                                          <p:spTgt spid="72"/>
                                        </p:tgtEl>
                                        <p:attrNameLst>
                                          <p:attrName>ppt_x</p:attrName>
                                          <p:attrName>ppt_y</p:attrName>
                                        </p:attrNameLst>
                                      </p:cBhvr>
                                      <p:rCtr x="-2005" y="0"/>
                                    </p:animMotion>
                                  </p:childTnLst>
                                </p:cTn>
                              </p:par>
                              <p:par>
                                <p:cTn id="59" presetID="10" presetClass="entr" presetSubtype="0" fill="hold" grpId="0" nodeType="withEffect">
                                  <p:stCondLst>
                                    <p:cond delay="750"/>
                                  </p:stCondLst>
                                  <p:childTnLst>
                                    <p:set>
                                      <p:cBhvr>
                                        <p:cTn id="60" dur="1" fill="hold">
                                          <p:stCondLst>
                                            <p:cond delay="0"/>
                                          </p:stCondLst>
                                        </p:cTn>
                                        <p:tgtEl>
                                          <p:spTgt spid="73"/>
                                        </p:tgtEl>
                                        <p:attrNameLst>
                                          <p:attrName>style.visibility</p:attrName>
                                        </p:attrNameLst>
                                      </p:cBhvr>
                                      <p:to>
                                        <p:strVal val="visible"/>
                                      </p:to>
                                    </p:set>
                                    <p:animEffect transition="in" filter="fade">
                                      <p:cBhvr>
                                        <p:cTn id="61" dur="750"/>
                                        <p:tgtEl>
                                          <p:spTgt spid="73"/>
                                        </p:tgtEl>
                                      </p:cBhvr>
                                    </p:animEffect>
                                  </p:childTnLst>
                                </p:cTn>
                              </p:par>
                              <p:par>
                                <p:cTn id="62" presetID="35" presetClass="path" presetSubtype="0" decel="100000" fill="hold" grpId="1" nodeType="withEffect">
                                  <p:stCondLst>
                                    <p:cond delay="750"/>
                                  </p:stCondLst>
                                  <p:childTnLst>
                                    <p:animMotion origin="layout" path="M -4.375E-6 -4.07407E-6 L 0.04493 -4.07407E-6 " pathEditMode="relative" rAng="0" ptsTypes="AA">
                                      <p:cBhvr>
                                        <p:cTn id="63" dur="1250" spd="-100000" fill="hold"/>
                                        <p:tgtEl>
                                          <p:spTgt spid="73"/>
                                        </p:tgtEl>
                                        <p:attrNameLst>
                                          <p:attrName>ppt_x</p:attrName>
                                          <p:attrName>ppt_y</p:attrName>
                                        </p:attrNameLst>
                                      </p:cBhvr>
                                      <p:rCtr x="2240" y="0"/>
                                    </p:animMotion>
                                  </p:childTnLst>
                                </p:cTn>
                              </p:par>
                              <p:par>
                                <p:cTn id="64" presetID="10" presetClass="entr" presetSubtype="0" fill="hold" grpId="0" nodeType="withEffect">
                                  <p:stCondLst>
                                    <p:cond delay="75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1000"/>
                                        <p:tgtEl>
                                          <p:spTgt spid="74"/>
                                        </p:tgtEl>
                                      </p:cBhvr>
                                    </p:animEffect>
                                  </p:childTnLst>
                                </p:cTn>
                              </p:par>
                              <p:par>
                                <p:cTn id="67" presetID="64" presetClass="path" presetSubtype="0" decel="100000" fill="hold" grpId="1" nodeType="withEffect">
                                  <p:stCondLst>
                                    <p:cond delay="750"/>
                                  </p:stCondLst>
                                  <p:childTnLst>
                                    <p:animMotion origin="layout" path="M -3.54167E-6 -1.11111E-6 L -3.54167E-6 -0.08657 " pathEditMode="relative" rAng="0" ptsTypes="AA">
                                      <p:cBhvr>
                                        <p:cTn id="68" dur="1000" spd="-100000" fill="hold"/>
                                        <p:tgtEl>
                                          <p:spTgt spid="74"/>
                                        </p:tgtEl>
                                        <p:attrNameLst>
                                          <p:attrName>ppt_x</p:attrName>
                                          <p:attrName>ppt_y</p:attrName>
                                        </p:attrNameLst>
                                      </p:cBhvr>
                                      <p:rCtr x="0" y="-4329"/>
                                    </p:animMotion>
                                  </p:childTnLst>
                                </p:cTn>
                              </p:par>
                            </p:childTnLst>
                          </p:cTn>
                        </p:par>
                        <p:par>
                          <p:cTn id="69" fill="hold">
                            <p:stCondLst>
                              <p:cond delay="3500"/>
                            </p:stCondLst>
                            <p:childTnLst>
                              <p:par>
                                <p:cTn id="70" presetID="10"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1" animBg="1"/>
      <p:bldP spid="61" grpId="0" animBg="1"/>
      <p:bldP spid="61" grpId="1" animBg="1"/>
      <p:bldP spid="64" grpId="0" animBg="1"/>
      <p:bldP spid="64" grpId="1" animBg="1"/>
      <p:bldP spid="69" grpId="0"/>
      <p:bldP spid="69" grpId="1"/>
      <p:bldP spid="70" grpId="0"/>
      <p:bldP spid="70" grpId="1"/>
      <p:bldP spid="71" grpId="0"/>
      <p:bldP spid="71" grpId="1"/>
      <p:bldP spid="72" grpId="0"/>
      <p:bldP spid="72" grpId="1"/>
      <p:bldP spid="73" grpId="0"/>
      <p:bldP spid="73" grpId="1"/>
      <p:bldP spid="74" grpId="0"/>
      <p:bldP spid="74" grpId="1"/>
      <p:bldP spid="16" grpId="0"/>
      <p:bldP spid="16" grpId="1"/>
      <p:bldP spid="17" grpId="0"/>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rot="19020000">
            <a:off x="7488182" y="2591385"/>
            <a:ext cx="4073922" cy="1056143"/>
          </a:xfrm>
          <a:prstGeom prst="rect">
            <a:avLst/>
          </a:prstGeom>
        </p:spPr>
        <p:txBody>
          <a:bodyPr wrap="none">
            <a:prstTxWarp prst="textCanDown">
              <a:avLst/>
            </a:prstTxWarp>
            <a:spAutoFit/>
          </a:bodyPr>
          <a:lstStyle/>
          <a:p>
            <a:r>
              <a:rPr lang="zh-CN" altLang="en-US" sz="2000">
                <a:gradFill>
                  <a:gsLst>
                    <a:gs pos="53000">
                      <a:srgbClr val="E2D0AB"/>
                    </a:gs>
                    <a:gs pos="1000">
                      <a:srgbClr val="5A3D23"/>
                    </a:gs>
                    <a:gs pos="100000">
                      <a:srgbClr val="674428"/>
                    </a:gs>
                  </a:gsLst>
                  <a:lin ang="0" scaled="1"/>
                </a:gradFill>
                <a:latin typeface="Engravers MT" panose="02090707080505020304" pitchFamily="18" charset="0"/>
              </a:rPr>
              <a:t>第三部分</a:t>
            </a:r>
          </a:p>
        </p:txBody>
      </p:sp>
      <p:sp>
        <p:nvSpPr>
          <p:cNvPr id="7" name="矩形 6"/>
          <p:cNvSpPr/>
          <p:nvPr/>
        </p:nvSpPr>
        <p:spPr>
          <a:xfrm>
            <a:off x="507294" y="392147"/>
            <a:ext cx="1774845" cy="1569660"/>
          </a:xfrm>
          <a:prstGeom prst="rect">
            <a:avLst/>
          </a:prstGeom>
        </p:spPr>
        <p:txBody>
          <a:bodyPr wrap="none">
            <a:spAutoFit/>
          </a:bodyPr>
          <a:lstStyle/>
          <a:p>
            <a:r>
              <a:rPr lang="en-US" altLang="zh-CN" sz="9600">
                <a:solidFill>
                  <a:srgbClr val="E6D7B3">
                    <a:alpha val="20000"/>
                  </a:srgbClr>
                </a:solidFill>
                <a:latin typeface="Engravers MT" panose="02090707080505020304" pitchFamily="18" charset="0"/>
              </a:rPr>
              <a:t>03</a:t>
            </a:r>
            <a:endParaRPr lang="zh-CN" altLang="en-US" sz="9600">
              <a:solidFill>
                <a:srgbClr val="E6D7B3">
                  <a:alpha val="20000"/>
                </a:srgbClr>
              </a:solidFill>
              <a:latin typeface="Engravers MT" panose="02090707080505020304" pitchFamily="18" charset="0"/>
            </a:endParaRPr>
          </a:p>
        </p:txBody>
      </p:sp>
      <p:sp>
        <p:nvSpPr>
          <p:cNvPr id="9" name="矩形 8"/>
          <p:cNvSpPr/>
          <p:nvPr/>
        </p:nvSpPr>
        <p:spPr>
          <a:xfrm>
            <a:off x="526535" y="1918590"/>
            <a:ext cx="3511209" cy="369332"/>
          </a:xfrm>
          <a:prstGeom prst="rect">
            <a:avLst/>
          </a:prstGeom>
        </p:spPr>
        <p:txBody>
          <a:bodyPr vert="horz" wrap="square">
            <a:spAutoFit/>
          </a:bodyPr>
          <a:lstStyle/>
          <a:p>
            <a:r>
              <a:rPr lang="en-US" altLang="zh-CN" sz="900">
                <a:solidFill>
                  <a:srgbClr val="E2D0AB">
                    <a:alpha val="50000"/>
                  </a:srgbClr>
                </a:solidFill>
                <a:latin typeface="+mj-lt"/>
              </a:rPr>
              <a:t>Please add your text content here, or copy your text, paste it here and select only the text.</a:t>
            </a:r>
            <a:endParaRPr lang="zh-CN" altLang="en-US" sz="900">
              <a:solidFill>
                <a:srgbClr val="E2D0AB">
                  <a:alpha val="50000"/>
                </a:srgbClr>
              </a:solidFill>
              <a:latin typeface="+mj-lt"/>
            </a:endParaRPr>
          </a:p>
        </p:txBody>
      </p:sp>
      <p:sp>
        <p:nvSpPr>
          <p:cNvPr id="10" name="文本框 9"/>
          <p:cNvSpPr txBox="1"/>
          <p:nvPr/>
        </p:nvSpPr>
        <p:spPr>
          <a:xfrm>
            <a:off x="46483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分</a:t>
            </a:r>
          </a:p>
        </p:txBody>
      </p:sp>
      <p:sp>
        <p:nvSpPr>
          <p:cNvPr id="11" name="矩形 10"/>
          <p:cNvSpPr/>
          <p:nvPr/>
        </p:nvSpPr>
        <p:spPr>
          <a:xfrm>
            <a:off x="94076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析</a:t>
            </a:r>
          </a:p>
        </p:txBody>
      </p:sp>
      <p:sp>
        <p:nvSpPr>
          <p:cNvPr id="12" name="矩形 11"/>
          <p:cNvSpPr/>
          <p:nvPr/>
        </p:nvSpPr>
        <p:spPr>
          <a:xfrm>
            <a:off x="141669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不</a:t>
            </a:r>
          </a:p>
        </p:txBody>
      </p:sp>
      <p:sp>
        <p:nvSpPr>
          <p:cNvPr id="13" name="矩形 12"/>
          <p:cNvSpPr/>
          <p:nvPr/>
        </p:nvSpPr>
        <p:spPr>
          <a:xfrm>
            <a:off x="189262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足</a:t>
            </a:r>
          </a:p>
        </p:txBody>
      </p:sp>
      <p:sp>
        <p:nvSpPr>
          <p:cNvPr id="14" name="矩形 13"/>
          <p:cNvSpPr/>
          <p:nvPr/>
        </p:nvSpPr>
        <p:spPr>
          <a:xfrm>
            <a:off x="236855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与</a:t>
            </a:r>
          </a:p>
        </p:txBody>
      </p:sp>
      <p:sp>
        <p:nvSpPr>
          <p:cNvPr id="15" name="矩形 14"/>
          <p:cNvSpPr/>
          <p:nvPr/>
        </p:nvSpPr>
        <p:spPr>
          <a:xfrm>
            <a:off x="284448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改</a:t>
            </a:r>
          </a:p>
        </p:txBody>
      </p:sp>
      <p:sp>
        <p:nvSpPr>
          <p:cNvPr id="16" name="矩形 15"/>
          <p:cNvSpPr/>
          <p:nvPr/>
        </p:nvSpPr>
        <p:spPr>
          <a:xfrm>
            <a:off x="3320414"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善</a:t>
            </a:r>
          </a:p>
        </p:txBody>
      </p:sp>
      <p:sp>
        <p:nvSpPr>
          <p:cNvPr id="17" name="矩形 16"/>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创意黑金融地产开盘倒计时海报"/>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39665" y="478790"/>
            <a:ext cx="7252335" cy="76968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7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par>
                                <p:cTn id="11" presetID="35" presetClass="path" presetSubtype="0" decel="100000" fill="hold" grpId="1" nodeType="withEffect">
                                  <p:stCondLst>
                                    <p:cond delay="1750"/>
                                  </p:stCondLst>
                                  <p:childTnLst>
                                    <p:animMotion origin="layout" path="M 4.375E-6 7.40741E-7 L -0.04011 7.40741E-7 " pathEditMode="relative" rAng="0" ptsTypes="AA">
                                      <p:cBhvr>
                                        <p:cTn id="12" dur="1250" spd="-100000" fill="hold"/>
                                        <p:tgtEl>
                                          <p:spTgt spid="7"/>
                                        </p:tgtEl>
                                        <p:attrNameLst>
                                          <p:attrName>ppt_x</p:attrName>
                                          <p:attrName>ppt_y</p:attrName>
                                        </p:attrNameLst>
                                      </p:cBhvr>
                                      <p:rCtr x="-2005" y="0"/>
                                    </p:animMotion>
                                  </p:childTnLst>
                                </p:cTn>
                              </p:par>
                              <p:par>
                                <p:cTn id="13" presetID="10" presetClass="entr" presetSubtype="0" fill="hold" grpId="0" nodeType="withEffect">
                                  <p:stCondLst>
                                    <p:cond delay="2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childTnLst>
                                </p:cTn>
                              </p:par>
                              <p:par>
                                <p:cTn id="16" presetID="35" presetClass="path" presetSubtype="0" decel="100000" fill="hold" grpId="1" nodeType="withEffect">
                                  <p:stCondLst>
                                    <p:cond delay="2500"/>
                                  </p:stCondLst>
                                  <p:childTnLst>
                                    <p:animMotion origin="layout" path="M 4.16667E-6 4.44444E-6 L 0.04492 4.44444E-6 " pathEditMode="relative" rAng="0" ptsTypes="AA">
                                      <p:cBhvr>
                                        <p:cTn id="17" dur="1250" spd="-100000" fill="hold"/>
                                        <p:tgtEl>
                                          <p:spTgt spid="10"/>
                                        </p:tgtEl>
                                        <p:attrNameLst>
                                          <p:attrName>ppt_x</p:attrName>
                                          <p:attrName>ppt_y</p:attrName>
                                        </p:attrNameLst>
                                      </p:cBhvr>
                                      <p:rCtr x="2240" y="0"/>
                                    </p:animMotion>
                                  </p:childTnLst>
                                </p:cTn>
                              </p:par>
                              <p:par>
                                <p:cTn id="18" presetID="10" presetClass="entr" presetSubtype="0" fill="hold" grpId="0" nodeType="withEffect">
                                  <p:stCondLst>
                                    <p:cond delay="275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50"/>
                                        <p:tgtEl>
                                          <p:spTgt spid="11"/>
                                        </p:tgtEl>
                                      </p:cBhvr>
                                    </p:animEffect>
                                  </p:childTnLst>
                                </p:cTn>
                              </p:par>
                              <p:par>
                                <p:cTn id="21" presetID="35" presetClass="path" presetSubtype="0" decel="100000" fill="hold" grpId="1" nodeType="withEffect">
                                  <p:stCondLst>
                                    <p:cond delay="2750"/>
                                  </p:stCondLst>
                                  <p:childTnLst>
                                    <p:animMotion origin="layout" path="M 1.66667E-6 4.44444E-6 L 0.04492 4.44444E-6 " pathEditMode="relative" rAng="0" ptsTypes="AA">
                                      <p:cBhvr>
                                        <p:cTn id="22" dur="1250" spd="-100000" fill="hold"/>
                                        <p:tgtEl>
                                          <p:spTgt spid="11"/>
                                        </p:tgtEl>
                                        <p:attrNameLst>
                                          <p:attrName>ppt_x</p:attrName>
                                          <p:attrName>ppt_y</p:attrName>
                                        </p:attrNameLst>
                                      </p:cBhvr>
                                      <p:rCtr x="2240" y="0"/>
                                    </p:animMotion>
                                  </p:childTnLst>
                                </p:cTn>
                              </p:par>
                              <p:par>
                                <p:cTn id="23" presetID="10" presetClass="entr" presetSubtype="0" fill="hold" grpId="0" nodeType="withEffect">
                                  <p:stCondLst>
                                    <p:cond delay="3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750"/>
                                        <p:tgtEl>
                                          <p:spTgt spid="12"/>
                                        </p:tgtEl>
                                      </p:cBhvr>
                                    </p:animEffect>
                                  </p:childTnLst>
                                </p:cTn>
                              </p:par>
                              <p:par>
                                <p:cTn id="26" presetID="35" presetClass="path" presetSubtype="0" decel="100000" fill="hold" grpId="1" nodeType="withEffect">
                                  <p:stCondLst>
                                    <p:cond delay="3000"/>
                                  </p:stCondLst>
                                  <p:childTnLst>
                                    <p:animMotion origin="layout" path="M -8.33333E-7 4.44444E-6 L 0.04492 4.44444E-6 " pathEditMode="relative" rAng="0" ptsTypes="AA">
                                      <p:cBhvr>
                                        <p:cTn id="27" dur="1250" spd="-100000" fill="hold"/>
                                        <p:tgtEl>
                                          <p:spTgt spid="12"/>
                                        </p:tgtEl>
                                        <p:attrNameLst>
                                          <p:attrName>ppt_x</p:attrName>
                                          <p:attrName>ppt_y</p:attrName>
                                        </p:attrNameLst>
                                      </p:cBhvr>
                                      <p:rCtr x="2240" y="0"/>
                                    </p:animMotion>
                                  </p:childTnLst>
                                </p:cTn>
                              </p:par>
                              <p:par>
                                <p:cTn id="28" presetID="10" presetClass="entr" presetSubtype="0" fill="hold" grpId="0" nodeType="withEffect">
                                  <p:stCondLst>
                                    <p:cond delay="3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childTnLst>
                                </p:cTn>
                              </p:par>
                              <p:par>
                                <p:cTn id="31" presetID="35" presetClass="path" presetSubtype="0" decel="100000" fill="hold" grpId="1" nodeType="withEffect">
                                  <p:stCondLst>
                                    <p:cond delay="3250"/>
                                  </p:stCondLst>
                                  <p:childTnLst>
                                    <p:animMotion origin="layout" path="M -3.33333E-6 4.44444E-6 L 0.04493 4.44444E-6 " pathEditMode="relative" rAng="0" ptsTypes="AA">
                                      <p:cBhvr>
                                        <p:cTn id="32" dur="1250" spd="-100000" fill="hold"/>
                                        <p:tgtEl>
                                          <p:spTgt spid="13"/>
                                        </p:tgtEl>
                                        <p:attrNameLst>
                                          <p:attrName>ppt_x</p:attrName>
                                          <p:attrName>ppt_y</p:attrName>
                                        </p:attrNameLst>
                                      </p:cBhvr>
                                      <p:rCtr x="2240" y="0"/>
                                    </p:animMotion>
                                  </p:childTnLst>
                                </p:cTn>
                              </p:par>
                              <p:par>
                                <p:cTn id="33" presetID="10" presetClass="entr" presetSubtype="0" fill="hold" grpId="0" nodeType="withEffect">
                                  <p:stCondLst>
                                    <p:cond delay="35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50"/>
                                        <p:tgtEl>
                                          <p:spTgt spid="14"/>
                                        </p:tgtEl>
                                      </p:cBhvr>
                                    </p:animEffect>
                                  </p:childTnLst>
                                </p:cTn>
                              </p:par>
                              <p:par>
                                <p:cTn id="36" presetID="35" presetClass="path" presetSubtype="0" decel="100000" fill="hold" grpId="1" nodeType="withEffect">
                                  <p:stCondLst>
                                    <p:cond delay="3500"/>
                                  </p:stCondLst>
                                  <p:childTnLst>
                                    <p:animMotion origin="layout" path="M 4.375E-6 4.44444E-6 L 0.04492 4.44444E-6 " pathEditMode="relative" rAng="0" ptsTypes="AA">
                                      <p:cBhvr>
                                        <p:cTn id="37" dur="1250" spd="-100000" fill="hold"/>
                                        <p:tgtEl>
                                          <p:spTgt spid="14"/>
                                        </p:tgtEl>
                                        <p:attrNameLst>
                                          <p:attrName>ppt_x</p:attrName>
                                          <p:attrName>ppt_y</p:attrName>
                                        </p:attrNameLst>
                                      </p:cBhvr>
                                      <p:rCtr x="2240" y="0"/>
                                    </p:animMotion>
                                  </p:childTnLst>
                                </p:cTn>
                              </p:par>
                              <p:par>
                                <p:cTn id="38" presetID="10" presetClass="entr" presetSubtype="0" fill="hold" grpId="0" nodeType="withEffect">
                                  <p:stCondLst>
                                    <p:cond delay="375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35" presetClass="path" presetSubtype="0" decel="100000" fill="hold" grpId="1" nodeType="withEffect">
                                  <p:stCondLst>
                                    <p:cond delay="3750"/>
                                  </p:stCondLst>
                                  <p:childTnLst>
                                    <p:animMotion origin="layout" path="M 1.875E-6 4.44444E-6 L 0.04492 4.44444E-6 " pathEditMode="relative" rAng="0" ptsTypes="AA">
                                      <p:cBhvr>
                                        <p:cTn id="42" dur="1250" spd="-100000" fill="hold"/>
                                        <p:tgtEl>
                                          <p:spTgt spid="15"/>
                                        </p:tgtEl>
                                        <p:attrNameLst>
                                          <p:attrName>ppt_x</p:attrName>
                                          <p:attrName>ppt_y</p:attrName>
                                        </p:attrNameLst>
                                      </p:cBhvr>
                                      <p:rCtr x="2240" y="0"/>
                                    </p:animMotion>
                                  </p:childTnLst>
                                </p:cTn>
                              </p:par>
                              <p:par>
                                <p:cTn id="43" presetID="10" presetClass="entr" presetSubtype="0" fill="hold" grpId="0" nodeType="withEffect">
                                  <p:stCondLst>
                                    <p:cond delay="35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750"/>
                                        <p:tgtEl>
                                          <p:spTgt spid="16"/>
                                        </p:tgtEl>
                                      </p:cBhvr>
                                    </p:animEffect>
                                  </p:childTnLst>
                                </p:cTn>
                              </p:par>
                              <p:par>
                                <p:cTn id="46" presetID="35" presetClass="path" presetSubtype="0" decel="100000" fill="hold" grpId="1" nodeType="withEffect">
                                  <p:stCondLst>
                                    <p:cond delay="3500"/>
                                  </p:stCondLst>
                                  <p:childTnLst>
                                    <p:animMotion origin="layout" path="M -6.25E-7 4.44444E-6 L 0.04492 4.44444E-6 " pathEditMode="relative" rAng="0" ptsTypes="AA">
                                      <p:cBhvr>
                                        <p:cTn id="47" dur="1250" spd="-100000" fill="hold"/>
                                        <p:tgtEl>
                                          <p:spTgt spid="16"/>
                                        </p:tgtEl>
                                        <p:attrNameLst>
                                          <p:attrName>ppt_x</p:attrName>
                                          <p:attrName>ppt_y</p:attrName>
                                        </p:attrNameLst>
                                      </p:cBhvr>
                                      <p:rCtr x="2240" y="0"/>
                                    </p:animMotion>
                                  </p:childTnLst>
                                </p:cTn>
                              </p:par>
                              <p:par>
                                <p:cTn id="48" presetID="10" presetClass="entr" presetSubtype="0" fill="hold" grpId="0" nodeType="withEffect">
                                  <p:stCondLst>
                                    <p:cond delay="40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childTnLst>
                                </p:cTn>
                              </p:par>
                              <p:par>
                                <p:cTn id="51" presetID="64" presetClass="path" presetSubtype="0" decel="100000" fill="hold" grpId="1" nodeType="withEffect">
                                  <p:stCondLst>
                                    <p:cond delay="4000"/>
                                  </p:stCondLst>
                                  <p:childTnLst>
                                    <p:animMotion origin="layout" path="M -3.54167E-6 -1.11111E-6 L -3.54167E-6 -0.08657 " pathEditMode="relative" rAng="0" ptsTypes="AA">
                                      <p:cBhvr>
                                        <p:cTn id="52" dur="1000" spd="-100000" fill="hold"/>
                                        <p:tgtEl>
                                          <p:spTgt spid="9"/>
                                        </p:tgtEl>
                                        <p:attrNameLst>
                                          <p:attrName>ppt_x</p:attrName>
                                          <p:attrName>ppt_y</p:attrName>
                                        </p:attrNameLst>
                                      </p:cBhvr>
                                      <p:rCtr x="0" y="-4329"/>
                                    </p:animMotion>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97299" y="5680323"/>
            <a:ext cx="3387048" cy="442198"/>
          </a:xfrm>
          <a:prstGeom prst="rect">
            <a:avLst/>
          </a:prstGeom>
        </p:spPr>
      </p:pic>
      <p:sp>
        <p:nvSpPr>
          <p:cNvPr id="16" name="弧形 15"/>
          <p:cNvSpPr/>
          <p:nvPr/>
        </p:nvSpPr>
        <p:spPr>
          <a:xfrm rot="900000">
            <a:off x="1815751" y="3937028"/>
            <a:ext cx="1073772" cy="1073771"/>
          </a:xfrm>
          <a:prstGeom prst="arc">
            <a:avLst>
              <a:gd name="adj1" fmla="val 16328299"/>
              <a:gd name="adj2" fmla="val 1479900"/>
            </a:avLst>
          </a:prstGeom>
          <a:ln w="88900" cap="rnd">
            <a:solidFill>
              <a:srgbClr val="E2D0AB"/>
            </a:solidFill>
            <a:roun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a:solidFill>
                <a:prstClr val="black"/>
              </a:solidFill>
            </a:endParaRPr>
          </a:p>
        </p:txBody>
      </p:sp>
      <p:sp>
        <p:nvSpPr>
          <p:cNvPr id="18" name="椭圆 17"/>
          <p:cNvSpPr/>
          <p:nvPr/>
        </p:nvSpPr>
        <p:spPr>
          <a:xfrm>
            <a:off x="1841931" y="3963793"/>
            <a:ext cx="1024980" cy="1024980"/>
          </a:xfrm>
          <a:prstGeom prst="ellipse">
            <a:avLst/>
          </a:prstGeom>
          <a:solidFill>
            <a:srgbClr val="1F235E"/>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US" altLang="zh-CN" sz="2400" dirty="0">
                <a:solidFill>
                  <a:schemeClr val="bg2"/>
                </a:solidFill>
                <a:latin typeface="方正小标宋简体" panose="03000509000000000000" pitchFamily="65" charset="-122"/>
                <a:ea typeface="方正小标宋简体" panose="03000509000000000000" pitchFamily="65" charset="-122"/>
              </a:rPr>
              <a:t>42</a:t>
            </a:r>
            <a:r>
              <a:rPr lang="en-US" altLang="zh-CN" sz="1600" dirty="0">
                <a:solidFill>
                  <a:schemeClr val="bg2"/>
                </a:solidFill>
                <a:latin typeface="方正小标宋简体" panose="03000509000000000000" pitchFamily="65" charset="-122"/>
                <a:ea typeface="方正小标宋简体" panose="03000509000000000000" pitchFamily="65" charset="-122"/>
              </a:rPr>
              <a:t>%</a:t>
            </a:r>
          </a:p>
        </p:txBody>
      </p:sp>
      <p:sp>
        <p:nvSpPr>
          <p:cNvPr id="17" name="弧形 16"/>
          <p:cNvSpPr/>
          <p:nvPr/>
        </p:nvSpPr>
        <p:spPr>
          <a:xfrm rot="900000">
            <a:off x="3568393" y="3937028"/>
            <a:ext cx="1073772" cy="1073771"/>
          </a:xfrm>
          <a:prstGeom prst="arc">
            <a:avLst>
              <a:gd name="adj1" fmla="val 16328299"/>
              <a:gd name="adj2" fmla="val 13037661"/>
            </a:avLst>
          </a:prstGeom>
          <a:ln w="88900" cap="rnd">
            <a:solidFill>
              <a:srgbClr val="E2D0AB"/>
            </a:solidFill>
            <a:roun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a:solidFill>
                <a:prstClr val="black"/>
              </a:solidFill>
            </a:endParaRPr>
          </a:p>
        </p:txBody>
      </p:sp>
      <p:sp>
        <p:nvSpPr>
          <p:cNvPr id="19" name="椭圆 18"/>
          <p:cNvSpPr/>
          <p:nvPr/>
        </p:nvSpPr>
        <p:spPr>
          <a:xfrm>
            <a:off x="3600289" y="3963793"/>
            <a:ext cx="1024980" cy="1024980"/>
          </a:xfrm>
          <a:prstGeom prst="ellipse">
            <a:avLst/>
          </a:prstGeom>
          <a:solidFill>
            <a:srgbClr val="1F235E"/>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US" altLang="zh-CN" sz="2400" dirty="0">
                <a:solidFill>
                  <a:schemeClr val="bg2"/>
                </a:solidFill>
                <a:latin typeface="方正小标宋简体" panose="03000509000000000000" pitchFamily="65" charset="-122"/>
                <a:ea typeface="方正小标宋简体" panose="03000509000000000000" pitchFamily="65" charset="-122"/>
              </a:rPr>
              <a:t>92</a:t>
            </a:r>
            <a:r>
              <a:rPr lang="en-US" altLang="zh-CN" sz="1600" dirty="0">
                <a:solidFill>
                  <a:schemeClr val="bg2"/>
                </a:solidFill>
                <a:latin typeface="方正小标宋简体" panose="03000509000000000000" pitchFamily="65" charset="-122"/>
                <a:ea typeface="方正小标宋简体" panose="03000509000000000000" pitchFamily="65" charset="-122"/>
              </a:rPr>
              <a:t>%</a:t>
            </a:r>
          </a:p>
        </p:txBody>
      </p:sp>
      <p:sp>
        <p:nvSpPr>
          <p:cNvPr id="22" name="PA_Rectangle: Rounded Corners 17"/>
          <p:cNvSpPr/>
          <p:nvPr>
            <p:custDataLst>
              <p:tags r:id="rId1"/>
            </p:custDataLst>
          </p:nvPr>
        </p:nvSpPr>
        <p:spPr>
          <a:xfrm>
            <a:off x="1844204" y="2589723"/>
            <a:ext cx="360000" cy="67142"/>
          </a:xfrm>
          <a:prstGeom prst="roundRect">
            <a:avLst>
              <a:gd name="adj" fmla="val 50000"/>
            </a:avLst>
          </a:prstGeom>
          <a:solidFill>
            <a:srgbClr val="A7794B"/>
          </a:solidFill>
          <a:ln w="12700" cap="flat" cmpd="sng" algn="ctr">
            <a:noFill/>
            <a:prstDash val="solid"/>
            <a:miter lim="800000"/>
          </a:ln>
          <a:effectLst/>
        </p:spPr>
        <p:txBody>
          <a:bodyPr rtlCol="0" anchor="ctr"/>
          <a:lstStyle/>
          <a:p>
            <a:pPr algn="ctr">
              <a:defRPr/>
            </a:pPr>
            <a:endParaRPr lang="id-ID" kern="0">
              <a:solidFill>
                <a:srgbClr val="DCCEAC"/>
              </a:solidFill>
              <a:ea typeface="微软雅黑" panose="020B0503020204020204" charset="-122"/>
            </a:endParaRPr>
          </a:p>
        </p:txBody>
      </p:sp>
      <p:sp>
        <p:nvSpPr>
          <p:cNvPr id="23" name="矩形 22"/>
          <p:cNvSpPr/>
          <p:nvPr/>
        </p:nvSpPr>
        <p:spPr>
          <a:xfrm>
            <a:off x="1736003" y="2790697"/>
            <a:ext cx="4359997" cy="892552"/>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 quis nostrud exerci tation ullamcorper nibh euismod tincidunt ut laoreet dolore magna </a:t>
            </a:r>
          </a:p>
        </p:txBody>
      </p:sp>
      <p:sp>
        <p:nvSpPr>
          <p:cNvPr id="24" name="Rectangle 4"/>
          <p:cNvSpPr/>
          <p:nvPr/>
        </p:nvSpPr>
        <p:spPr>
          <a:xfrm>
            <a:off x="1707838" y="1986022"/>
            <a:ext cx="1569660" cy="424732"/>
          </a:xfrm>
          <a:prstGeom prst="rect">
            <a:avLst/>
          </a:prstGeom>
        </p:spPr>
        <p:txBody>
          <a:bodyPr wrap="none">
            <a:spAutoFit/>
          </a:bodyPr>
          <a:lstStyle/>
          <a:p>
            <a:pP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27" name="矩形 26"/>
          <p:cNvSpPr/>
          <p:nvPr/>
        </p:nvSpPr>
        <p:spPr>
          <a:xfrm>
            <a:off x="1838714" y="5278890"/>
            <a:ext cx="1027845" cy="261610"/>
          </a:xfrm>
          <a:prstGeom prst="rect">
            <a:avLst/>
          </a:prstGeom>
        </p:spPr>
        <p:txBody>
          <a:bodyPr wrap="none">
            <a:spAutoFit/>
          </a:bodyPr>
          <a:lstStyle/>
          <a:p>
            <a:pPr algn="ctr"/>
            <a:r>
              <a:rPr lang="en-US" altLang="zh-CN" sz="1050">
                <a:solidFill>
                  <a:prstClr val="white">
                    <a:lumMod val="65000"/>
                  </a:prstClr>
                </a:solidFill>
                <a:latin typeface="Century Gothic" panose="020B0502020202020204" pitchFamily="34" charset="0"/>
                <a:ea typeface="微软雅黑" panose="020B0503020204020204" charset="-122"/>
              </a:rPr>
              <a:t>ORIGINALITY</a:t>
            </a:r>
            <a:endParaRPr lang="zh-CN" altLang="en-US" sz="1050">
              <a:solidFill>
                <a:prstClr val="white">
                  <a:lumMod val="65000"/>
                </a:prstClr>
              </a:solidFill>
              <a:latin typeface="Century Gothic" panose="020B0502020202020204" pitchFamily="34" charset="0"/>
              <a:ea typeface="微软雅黑" panose="020B0503020204020204" charset="-122"/>
            </a:endParaRPr>
          </a:p>
        </p:txBody>
      </p:sp>
      <p:sp>
        <p:nvSpPr>
          <p:cNvPr id="28" name="矩形 27"/>
          <p:cNvSpPr/>
          <p:nvPr/>
        </p:nvSpPr>
        <p:spPr>
          <a:xfrm>
            <a:off x="3591356" y="5278890"/>
            <a:ext cx="1027845" cy="261610"/>
          </a:xfrm>
          <a:prstGeom prst="rect">
            <a:avLst/>
          </a:prstGeom>
        </p:spPr>
        <p:txBody>
          <a:bodyPr wrap="none">
            <a:spAutoFit/>
          </a:bodyPr>
          <a:lstStyle/>
          <a:p>
            <a:pPr algn="ctr"/>
            <a:r>
              <a:rPr lang="en-US" altLang="zh-CN" sz="1050">
                <a:solidFill>
                  <a:prstClr val="white">
                    <a:lumMod val="65000"/>
                  </a:prstClr>
                </a:solidFill>
                <a:latin typeface="Century Gothic" panose="020B0502020202020204" pitchFamily="34" charset="0"/>
                <a:ea typeface="微软雅黑" panose="020B0503020204020204" charset="-122"/>
              </a:rPr>
              <a:t>ORIGINALITY</a:t>
            </a:r>
            <a:endParaRPr lang="zh-CN" altLang="en-US" sz="1050">
              <a:solidFill>
                <a:prstClr val="white">
                  <a:lumMod val="65000"/>
                </a:prstClr>
              </a:solidFill>
              <a:latin typeface="Century Gothic" panose="020B0502020202020204" pitchFamily="34" charset="0"/>
              <a:ea typeface="微软雅黑" panose="020B0503020204020204" charset="-122"/>
            </a:endParaRPr>
          </a:p>
        </p:txBody>
      </p:sp>
      <p:grpSp>
        <p:nvGrpSpPr>
          <p:cNvPr id="7" name="组合 6"/>
          <p:cNvGrpSpPr/>
          <p:nvPr/>
        </p:nvGrpSpPr>
        <p:grpSpPr>
          <a:xfrm>
            <a:off x="7014095" y="1437795"/>
            <a:ext cx="3532458" cy="4289413"/>
            <a:chOff x="7014095" y="1437795"/>
            <a:chExt cx="3532458" cy="4289413"/>
          </a:xfrm>
        </p:grpSpPr>
        <p:pic>
          <p:nvPicPr>
            <p:cNvPr id="10" name="图片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14095" y="1437795"/>
              <a:ext cx="3532458" cy="4289413"/>
            </a:xfrm>
            <a:prstGeom prst="rect">
              <a:avLst/>
            </a:prstGeom>
          </p:spPr>
        </p:pic>
        <p:sp>
          <p:nvSpPr>
            <p:cNvPr id="34" name="任意多边形 33"/>
            <p:cNvSpPr/>
            <p:nvPr/>
          </p:nvSpPr>
          <p:spPr>
            <a:xfrm>
              <a:off x="7197773" y="1618893"/>
              <a:ext cx="3165364" cy="2964423"/>
            </a:xfrm>
            <a:custGeom>
              <a:avLst/>
              <a:gdLst>
                <a:gd name="connsiteX0" fmla="*/ 3165364 w 3165364"/>
                <a:gd name="connsiteY0" fmla="*/ 0 h 2964423"/>
                <a:gd name="connsiteX1" fmla="*/ 2887873 w 3165364"/>
                <a:gd name="connsiteY1" fmla="*/ 2647958 h 2964423"/>
                <a:gd name="connsiteX2" fmla="*/ 0 w 3165364"/>
                <a:gd name="connsiteY2" fmla="*/ 2964423 h 2964423"/>
                <a:gd name="connsiteX3" fmla="*/ 416999 w 3165364"/>
                <a:gd name="connsiteY3" fmla="*/ 842408 h 2964423"/>
              </a:gdLst>
              <a:ahLst/>
              <a:cxnLst>
                <a:cxn ang="0">
                  <a:pos x="connsiteX0" y="connsiteY0"/>
                </a:cxn>
                <a:cxn ang="0">
                  <a:pos x="connsiteX1" y="connsiteY1"/>
                </a:cxn>
                <a:cxn ang="0">
                  <a:pos x="connsiteX2" y="connsiteY2"/>
                </a:cxn>
                <a:cxn ang="0">
                  <a:pos x="connsiteX3" y="connsiteY3"/>
                </a:cxn>
              </a:cxnLst>
              <a:rect l="l" t="t" r="r" b="b"/>
              <a:pathLst>
                <a:path w="3165364" h="2964423">
                  <a:moveTo>
                    <a:pt x="3165364" y="0"/>
                  </a:moveTo>
                  <a:lnTo>
                    <a:pt x="2887873" y="2647958"/>
                  </a:lnTo>
                  <a:lnTo>
                    <a:pt x="0" y="2964423"/>
                  </a:lnTo>
                  <a:lnTo>
                    <a:pt x="416999" y="842408"/>
                  </a:lnTo>
                  <a:close/>
                </a:path>
              </a:pathLst>
            </a:custGeom>
            <a:blipFill>
              <a:blip r:embed="rId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0" name="直接连接符 19"/>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分析不足与改善</a:t>
            </a:r>
          </a:p>
        </p:txBody>
      </p:sp>
      <p:sp>
        <p:nvSpPr>
          <p:cNvPr id="25" name="矩形 24"/>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26" name="直接连接符 25"/>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9" name="矩形 28"/>
          <p:cNvSpPr/>
          <p:nvPr>
            <p:custDataLst>
              <p:tags r:id="rId2"/>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0"/>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750"/>
                                        <p:tgtEl>
                                          <p:spTgt spid="2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6"/>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21"/>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childTnLst>
                                </p:cTn>
                              </p:par>
                              <p:par>
                                <p:cTn id="27" presetID="35" presetClass="path" presetSubtype="0" decel="100000" fill="hold" nodeType="withEffect">
                                  <p:stCondLst>
                                    <p:cond delay="0"/>
                                  </p:stCondLst>
                                  <p:childTnLst>
                                    <p:animMotion origin="layout" path="M -4.375E-6 -4.07407E-6 L 0.04493 -4.07407E-6 " pathEditMode="relative" rAng="0" ptsTypes="AA">
                                      <p:cBhvr>
                                        <p:cTn id="28" dur="1250" spd="-100000" fill="hold"/>
                                        <p:tgtEl>
                                          <p:spTgt spid="7"/>
                                        </p:tgtEl>
                                        <p:attrNameLst>
                                          <p:attrName>ppt_x</p:attrName>
                                          <p:attrName>ppt_y</p:attrName>
                                        </p:attrNameLst>
                                      </p:cBhvr>
                                      <p:rCtr x="2240" y="0"/>
                                    </p:animMotion>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750"/>
                                        <p:tgtEl>
                                          <p:spTgt spid="15"/>
                                        </p:tgtEl>
                                      </p:cBhvr>
                                    </p:animEffect>
                                  </p:childTnLst>
                                </p:cTn>
                              </p:par>
                              <p:par>
                                <p:cTn id="32" presetID="35" presetClass="path" presetSubtype="0" decel="100000" fill="hold" nodeType="withEffect">
                                  <p:stCondLst>
                                    <p:cond delay="0"/>
                                  </p:stCondLst>
                                  <p:childTnLst>
                                    <p:animMotion origin="layout" path="M 4.375E-6 7.40741E-7 L -0.04011 7.40741E-7 " pathEditMode="relative" rAng="0" ptsTypes="AA">
                                      <p:cBhvr>
                                        <p:cTn id="33" dur="1250" spd="-100000" fill="hold"/>
                                        <p:tgtEl>
                                          <p:spTgt spid="15"/>
                                        </p:tgtEl>
                                        <p:attrNameLst>
                                          <p:attrName>ppt_x</p:attrName>
                                          <p:attrName>ppt_y</p:attrName>
                                        </p:attrNameLst>
                                      </p:cBhvr>
                                      <p:rCtr x="-2005" y="0"/>
                                    </p:animMotion>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childTnLst>
                                </p:cTn>
                              </p:par>
                              <p:par>
                                <p:cTn id="38" presetID="64" presetClass="path" presetSubtype="0" decel="100000" fill="hold" grpId="1" nodeType="withEffect">
                                  <p:stCondLst>
                                    <p:cond delay="0"/>
                                  </p:stCondLst>
                                  <p:childTnLst>
                                    <p:animMotion origin="layout" path="M -3.54167E-6 -1.11111E-6 L -3.54167E-6 -0.08657 " pathEditMode="relative" rAng="0" ptsTypes="AA">
                                      <p:cBhvr>
                                        <p:cTn id="39" dur="1000" spd="-100000" fill="hold"/>
                                        <p:tgtEl>
                                          <p:spTgt spid="24"/>
                                        </p:tgtEl>
                                        <p:attrNameLst>
                                          <p:attrName>ppt_x</p:attrName>
                                          <p:attrName>ppt_y</p:attrName>
                                        </p:attrNameLst>
                                      </p:cBhvr>
                                      <p:rCtr x="0" y="-4329"/>
                                    </p:animMotion>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750"/>
                                        <p:tgtEl>
                                          <p:spTgt spid="22"/>
                                        </p:tgtEl>
                                      </p:cBhvr>
                                    </p:animEffect>
                                  </p:childTnLst>
                                </p:cTn>
                              </p:par>
                              <p:par>
                                <p:cTn id="43" presetID="35" presetClass="path" presetSubtype="0" decel="100000" fill="hold" grpId="1" nodeType="withEffect">
                                  <p:stCondLst>
                                    <p:cond delay="0"/>
                                  </p:stCondLst>
                                  <p:childTnLst>
                                    <p:animMotion origin="layout" path="M 4.375E-6 7.40741E-7 L -0.04011 7.40741E-7 " pathEditMode="relative" rAng="0" ptsTypes="AA">
                                      <p:cBhvr>
                                        <p:cTn id="44" dur="1250" spd="-100000" fill="hold"/>
                                        <p:tgtEl>
                                          <p:spTgt spid="22"/>
                                        </p:tgtEl>
                                        <p:attrNameLst>
                                          <p:attrName>ppt_x</p:attrName>
                                          <p:attrName>ppt_y</p:attrName>
                                        </p:attrNameLst>
                                      </p:cBhvr>
                                      <p:rCtr x="-2005" y="0"/>
                                    </p:animMotion>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750"/>
                                        <p:tgtEl>
                                          <p:spTgt spid="23"/>
                                        </p:tgtEl>
                                      </p:cBhvr>
                                    </p:animEffect>
                                  </p:childTnLst>
                                </p:cTn>
                              </p:par>
                              <p:par>
                                <p:cTn id="48" presetID="35" presetClass="path" presetSubtype="0" decel="100000" fill="hold" grpId="1" nodeType="withEffect">
                                  <p:stCondLst>
                                    <p:cond delay="0"/>
                                  </p:stCondLst>
                                  <p:childTnLst>
                                    <p:animMotion origin="layout" path="M -4.375E-6 -4.07407E-6 L 0.04493 -4.07407E-6 " pathEditMode="relative" rAng="0" ptsTypes="AA">
                                      <p:cBhvr>
                                        <p:cTn id="49" dur="1250" spd="-100000" fill="hold"/>
                                        <p:tgtEl>
                                          <p:spTgt spid="23"/>
                                        </p:tgtEl>
                                        <p:attrNameLst>
                                          <p:attrName>ppt_x</p:attrName>
                                          <p:attrName>ppt_y</p:attrName>
                                        </p:attrNameLst>
                                      </p:cBhvr>
                                      <p:rCtr x="2240" y="0"/>
                                    </p:animMotion>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22" presetClass="entr" presetSubtype="1" fill="hold" grpId="0" nodeType="withEffect">
                                  <p:stCondLst>
                                    <p:cond delay="25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par>
                                <p:cTn id="57" presetID="10" presetClass="entr" presetSubtype="0"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childTnLst>
                                </p:cTn>
                              </p:par>
                              <p:par>
                                <p:cTn id="60" presetID="64" presetClass="path" presetSubtype="0" decel="100000" fill="hold" grpId="1" nodeType="withEffect">
                                  <p:stCondLst>
                                    <p:cond delay="250"/>
                                  </p:stCondLst>
                                  <p:childTnLst>
                                    <p:animMotion origin="layout" path="M -3.54167E-6 -1.11111E-6 L -3.54167E-6 -0.08657 " pathEditMode="relative" rAng="0" ptsTypes="AA">
                                      <p:cBhvr>
                                        <p:cTn id="61" dur="1000" spd="-100000" fill="hold"/>
                                        <p:tgtEl>
                                          <p:spTgt spid="27"/>
                                        </p:tgtEl>
                                        <p:attrNameLst>
                                          <p:attrName>ppt_x</p:attrName>
                                          <p:attrName>ppt_y</p:attrName>
                                        </p:attrNameLst>
                                      </p:cBhvr>
                                      <p:rCtr x="0" y="-4329"/>
                                    </p:animMotion>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par>
                                <p:cTn id="66" presetID="21" presetClass="entr" presetSubtype="1" fill="hold" grpId="0" nodeType="withEffect">
                                  <p:stCondLst>
                                    <p:cond delay="250"/>
                                  </p:stCondLst>
                                  <p:childTnLst>
                                    <p:set>
                                      <p:cBhvr>
                                        <p:cTn id="67" dur="1" fill="hold">
                                          <p:stCondLst>
                                            <p:cond delay="0"/>
                                          </p:stCondLst>
                                        </p:cTn>
                                        <p:tgtEl>
                                          <p:spTgt spid="17"/>
                                        </p:tgtEl>
                                        <p:attrNameLst>
                                          <p:attrName>style.visibility</p:attrName>
                                        </p:attrNameLst>
                                      </p:cBhvr>
                                      <p:to>
                                        <p:strVal val="visible"/>
                                      </p:to>
                                    </p:set>
                                    <p:animEffect transition="in" filter="wheel(1)">
                                      <p:cBhvr>
                                        <p:cTn id="68" dur="1250"/>
                                        <p:tgtEl>
                                          <p:spTgt spid="17"/>
                                        </p:tgtEl>
                                      </p:cBhvr>
                                    </p:animEffect>
                                  </p:childTnLst>
                                </p:cTn>
                              </p:par>
                              <p:par>
                                <p:cTn id="69" presetID="10" presetClass="entr" presetSubtype="0" fill="hold" grpId="0" nodeType="withEffect">
                                  <p:stCondLst>
                                    <p:cond delay="25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1000"/>
                                        <p:tgtEl>
                                          <p:spTgt spid="28"/>
                                        </p:tgtEl>
                                      </p:cBhvr>
                                    </p:animEffect>
                                  </p:childTnLst>
                                </p:cTn>
                              </p:par>
                              <p:par>
                                <p:cTn id="72" presetID="64" presetClass="path" presetSubtype="0" decel="100000" fill="hold" grpId="1" nodeType="withEffect">
                                  <p:stCondLst>
                                    <p:cond delay="250"/>
                                  </p:stCondLst>
                                  <p:childTnLst>
                                    <p:animMotion origin="layout" path="M -3.54167E-6 -1.11111E-6 L -3.54167E-6 -0.08657 " pathEditMode="relative" rAng="0" ptsTypes="AA">
                                      <p:cBhvr>
                                        <p:cTn id="73" dur="1000" spd="-100000" fill="hold"/>
                                        <p:tgtEl>
                                          <p:spTgt spid="28"/>
                                        </p:tgtEl>
                                        <p:attrNameLst>
                                          <p:attrName>ppt_x</p:attrName>
                                          <p:attrName>ppt_y</p:attrName>
                                        </p:attrNameLst>
                                      </p:cBhvr>
                                      <p:rCtr x="0" y="-4329"/>
                                    </p:animMotion>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7" grpId="0" animBg="1"/>
      <p:bldP spid="19" grpId="0" animBg="1"/>
      <p:bldP spid="22" grpId="0" animBg="1"/>
      <p:bldP spid="22" grpId="1" animBg="1"/>
      <p:bldP spid="23" grpId="0"/>
      <p:bldP spid="23" grpId="1"/>
      <p:bldP spid="24" grpId="0"/>
      <p:bldP spid="24" grpId="1"/>
      <p:bldP spid="27" grpId="0"/>
      <p:bldP spid="27" grpId="1"/>
      <p:bldP spid="28" grpId="0"/>
      <p:bldP spid="28" grpId="1"/>
      <p:bldP spid="21" grpId="0"/>
      <p:bldP spid="21" grpId="1"/>
      <p:bldP spid="25" grpId="0"/>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622216" y="1714235"/>
            <a:ext cx="8969339" cy="2505449"/>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190044" y="3022135"/>
            <a:ext cx="3014134" cy="3040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358909" y="3364550"/>
            <a:ext cx="2698175" cy="892552"/>
          </a:xfrm>
          <a:prstGeom prst="rect">
            <a:avLst/>
          </a:prstGeom>
          <a:noFill/>
        </p:spPr>
        <p:txBody>
          <a:bodyPr wrap="none" rtlCol="0">
            <a:spAutoFit/>
          </a:bodyPr>
          <a:lstStyle/>
          <a:p>
            <a:r>
              <a:rPr lang="zh-CN" altLang="en-US" sz="2400">
                <a:solidFill>
                  <a:srgbClr val="1F235E"/>
                </a:solidFill>
                <a:latin typeface="微软雅黑" panose="020B0503020204020204" charset="-122"/>
                <a:ea typeface="微软雅黑" panose="020B0503020204020204" charset="-122"/>
              </a:rPr>
              <a:t>创意</a:t>
            </a:r>
            <a:endParaRPr lang="en-US" altLang="zh-CN" sz="2400">
              <a:solidFill>
                <a:srgbClr val="1F235E"/>
              </a:solidFill>
              <a:latin typeface="微软雅黑" panose="020B0503020204020204" charset="-122"/>
              <a:ea typeface="微软雅黑" panose="020B0503020204020204" charset="-122"/>
            </a:endParaRPr>
          </a:p>
          <a:p>
            <a:r>
              <a:rPr lang="zh-CN" altLang="en-US" sz="2800" b="1">
                <a:solidFill>
                  <a:srgbClr val="A7794B"/>
                </a:solidFill>
                <a:latin typeface="微软雅黑" panose="020B0503020204020204" charset="-122"/>
                <a:ea typeface="微软雅黑" panose="020B0503020204020204" charset="-122"/>
              </a:rPr>
              <a:t>为您的演示助力</a:t>
            </a:r>
            <a:endParaRPr lang="en-US" altLang="zh-CN" sz="2800" b="1" dirty="0">
              <a:solidFill>
                <a:srgbClr val="A7794B"/>
              </a:solidFill>
              <a:latin typeface="微软雅黑" panose="020B0503020204020204" charset="-122"/>
              <a:ea typeface="微软雅黑" panose="020B0503020204020204" charset="-122"/>
            </a:endParaRPr>
          </a:p>
        </p:txBody>
      </p:sp>
      <p:sp>
        <p:nvSpPr>
          <p:cNvPr id="13" name="矩形 12"/>
          <p:cNvSpPr/>
          <p:nvPr/>
        </p:nvSpPr>
        <p:spPr>
          <a:xfrm>
            <a:off x="3008272" y="3432914"/>
            <a:ext cx="1930337" cy="400110"/>
          </a:xfrm>
          <a:prstGeom prst="rect">
            <a:avLst/>
          </a:prstGeom>
        </p:spPr>
        <p:txBody>
          <a:bodyPr wrap="none">
            <a:spAutoFit/>
          </a:bodyPr>
          <a:lstStyle/>
          <a:p>
            <a:r>
              <a:rPr lang="en-US" altLang="zh-CN" sz="1000">
                <a:solidFill>
                  <a:srgbClr val="8696A6"/>
                </a:solidFill>
                <a:latin typeface="Century Gothic" panose="020B0502020202020204" pitchFamily="34" charset="0"/>
                <a:ea typeface="微软雅黑" panose="020B0503020204020204" charset="-122"/>
              </a:rPr>
              <a:t>ORIGINALITY</a:t>
            </a:r>
          </a:p>
          <a:p>
            <a:r>
              <a:rPr lang="en-US" altLang="zh-CN" sz="1000">
                <a:solidFill>
                  <a:srgbClr val="8696A6"/>
                </a:solidFill>
                <a:latin typeface="Century Gothic" panose="020B0502020202020204" pitchFamily="34" charset="0"/>
                <a:ea typeface="微软雅黑" panose="020B0503020204020204" charset="-122"/>
              </a:rPr>
              <a:t>FOR YOUR DEMONSTRATION</a:t>
            </a:r>
            <a:endParaRPr lang="zh-CN" altLang="en-US" sz="1000">
              <a:solidFill>
                <a:srgbClr val="8696A6"/>
              </a:solidFill>
              <a:latin typeface="Century Gothic" panose="020B0502020202020204" pitchFamily="34" charset="0"/>
              <a:ea typeface="微软雅黑" panose="020B0503020204020204" charset="-122"/>
            </a:endParaRPr>
          </a:p>
        </p:txBody>
      </p:sp>
      <p:sp>
        <p:nvSpPr>
          <p:cNvPr id="15" name="矩形 14"/>
          <p:cNvSpPr/>
          <p:nvPr/>
        </p:nvSpPr>
        <p:spPr>
          <a:xfrm>
            <a:off x="2358909" y="4414518"/>
            <a:ext cx="2694818" cy="1338828"/>
          </a:xfrm>
          <a:prstGeom prst="rect">
            <a:avLst/>
          </a:prstGeom>
        </p:spPr>
        <p:txBody>
          <a:bodyPr wrap="square">
            <a:spAutoFit/>
          </a:bodyPr>
          <a:lstStyle/>
          <a:p>
            <a:pPr>
              <a:lnSpc>
                <a:spcPct val="150000"/>
              </a:lnSpc>
            </a:pPr>
            <a:r>
              <a:rPr lang="zh-CN" altLang="en-US" dirty="0">
                <a:solidFill>
                  <a:srgbClr val="000000">
                    <a:lumMod val="65000"/>
                    <a:lumOff val="35000"/>
                  </a:srgb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dirty="0">
              <a:solidFill>
                <a:srgbClr val="000000">
                  <a:lumMod val="65000"/>
                  <a:lumOff val="35000"/>
                </a:srgbClr>
              </a:solidFill>
              <a:latin typeface="微软雅黑 Light" panose="020B0502040204020203" pitchFamily="34" charset="-122"/>
              <a:ea typeface="微软雅黑 Light" panose="020B0502040204020203" pitchFamily="34" charset="-122"/>
              <a:cs typeface="+mn-ea"/>
              <a:sym typeface="+mn-lt"/>
            </a:endParaRPr>
          </a:p>
          <a:p>
            <a:pPr>
              <a:lnSpc>
                <a:spcPct val="15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在这里添加相关的文字描述，可以从您的文案中复制需要的内容到这里在这里添加相关的文字描述</a:t>
            </a:r>
          </a:p>
        </p:txBody>
      </p:sp>
      <p:sp>
        <p:nvSpPr>
          <p:cNvPr id="21" name="矩形 20"/>
          <p:cNvSpPr/>
          <p:nvPr/>
        </p:nvSpPr>
        <p:spPr>
          <a:xfrm>
            <a:off x="5766344" y="4902796"/>
            <a:ext cx="902811" cy="415498"/>
          </a:xfrm>
          <a:prstGeom prst="rect">
            <a:avLst/>
          </a:prstGeom>
        </p:spPr>
        <p:txBody>
          <a:bodyPr wrap="none" anchor="ctr" anchorCtr="0">
            <a:spAutoFit/>
          </a:bodyPr>
          <a:lstStyle/>
          <a:p>
            <a:pPr algn="ctr">
              <a:lnSpc>
                <a:spcPct val="150000"/>
              </a:lnSpc>
            </a:pPr>
            <a:r>
              <a:rPr lang="zh-CN" altLang="en-US" sz="1400">
                <a:solidFill>
                  <a:srgbClr val="E2D0AB"/>
                </a:solidFill>
                <a:latin typeface="微软雅黑 Light" panose="020B0502040204020203" pitchFamily="34" charset="-122"/>
                <a:ea typeface="微软雅黑 Light" panose="020B0502040204020203" pitchFamily="34" charset="-122"/>
                <a:cs typeface="+mn-ea"/>
                <a:sym typeface="+mn-lt"/>
              </a:rPr>
              <a:t>添加标题</a:t>
            </a:r>
            <a:endParaRPr lang="en-US" altLang="zh-CN" sz="1400" dirty="0">
              <a:solidFill>
                <a:srgbClr val="E2D0AB"/>
              </a:solidFill>
              <a:latin typeface="微软雅黑 Light" panose="020B0502040204020203" pitchFamily="34" charset="-122"/>
              <a:ea typeface="微软雅黑 Light" panose="020B0502040204020203" pitchFamily="34" charset="-122"/>
              <a:cs typeface="+mn-ea"/>
              <a:sym typeface="+mn-lt"/>
            </a:endParaRPr>
          </a:p>
        </p:txBody>
      </p:sp>
      <p:sp>
        <p:nvSpPr>
          <p:cNvPr id="22" name="矩形 21"/>
          <p:cNvSpPr/>
          <p:nvPr/>
        </p:nvSpPr>
        <p:spPr>
          <a:xfrm>
            <a:off x="6902788" y="4902796"/>
            <a:ext cx="902811" cy="415498"/>
          </a:xfrm>
          <a:prstGeom prst="rect">
            <a:avLst/>
          </a:prstGeom>
        </p:spPr>
        <p:txBody>
          <a:bodyPr wrap="none" anchor="ctr" anchorCtr="0">
            <a:spAutoFit/>
          </a:bodyPr>
          <a:lstStyle/>
          <a:p>
            <a:pPr algn="ctr">
              <a:lnSpc>
                <a:spcPct val="150000"/>
              </a:lnSpc>
            </a:pPr>
            <a:r>
              <a:rPr lang="zh-CN" altLang="en-US" sz="1400">
                <a:solidFill>
                  <a:srgbClr val="E2D0AB"/>
                </a:solidFill>
                <a:latin typeface="微软雅黑 Light" panose="020B0502040204020203" pitchFamily="34" charset="-122"/>
                <a:ea typeface="微软雅黑 Light" panose="020B0502040204020203" pitchFamily="34" charset="-122"/>
                <a:cs typeface="+mn-ea"/>
                <a:sym typeface="+mn-lt"/>
              </a:rPr>
              <a:t>添加标题</a:t>
            </a:r>
            <a:endParaRPr lang="en-US" altLang="zh-CN" sz="1400" dirty="0">
              <a:solidFill>
                <a:srgbClr val="E2D0AB"/>
              </a:solidFill>
              <a:latin typeface="微软雅黑 Light" panose="020B0502040204020203" pitchFamily="34" charset="-122"/>
              <a:ea typeface="微软雅黑 Light" panose="020B0502040204020203" pitchFamily="34" charset="-122"/>
              <a:cs typeface="+mn-ea"/>
              <a:sym typeface="+mn-lt"/>
            </a:endParaRPr>
          </a:p>
        </p:txBody>
      </p:sp>
      <p:sp>
        <p:nvSpPr>
          <p:cNvPr id="23" name="矩形 22"/>
          <p:cNvSpPr/>
          <p:nvPr/>
        </p:nvSpPr>
        <p:spPr>
          <a:xfrm>
            <a:off x="8039232" y="4902796"/>
            <a:ext cx="902811" cy="415498"/>
          </a:xfrm>
          <a:prstGeom prst="rect">
            <a:avLst/>
          </a:prstGeom>
        </p:spPr>
        <p:txBody>
          <a:bodyPr wrap="none" anchor="ctr" anchorCtr="0">
            <a:spAutoFit/>
          </a:bodyPr>
          <a:lstStyle/>
          <a:p>
            <a:pPr algn="ctr">
              <a:lnSpc>
                <a:spcPct val="150000"/>
              </a:lnSpc>
            </a:pPr>
            <a:r>
              <a:rPr lang="zh-CN" altLang="en-US" sz="1400">
                <a:solidFill>
                  <a:srgbClr val="E2D0AB"/>
                </a:solidFill>
                <a:latin typeface="微软雅黑 Light" panose="020B0502040204020203" pitchFamily="34" charset="-122"/>
                <a:ea typeface="微软雅黑 Light" panose="020B0502040204020203" pitchFamily="34" charset="-122"/>
                <a:cs typeface="+mn-ea"/>
                <a:sym typeface="+mn-lt"/>
              </a:rPr>
              <a:t>添加标题</a:t>
            </a:r>
            <a:endParaRPr lang="en-US" altLang="zh-CN" sz="1400" dirty="0">
              <a:solidFill>
                <a:srgbClr val="E2D0AB"/>
              </a:solidFill>
              <a:latin typeface="微软雅黑 Light" panose="020B0502040204020203" pitchFamily="34" charset="-122"/>
              <a:ea typeface="微软雅黑 Light" panose="020B0502040204020203" pitchFamily="34" charset="-122"/>
              <a:cs typeface="+mn-ea"/>
              <a:sym typeface="+mn-lt"/>
            </a:endParaRPr>
          </a:p>
        </p:txBody>
      </p:sp>
      <p:sp>
        <p:nvSpPr>
          <p:cNvPr id="24" name="矩形 23"/>
          <p:cNvSpPr/>
          <p:nvPr/>
        </p:nvSpPr>
        <p:spPr>
          <a:xfrm>
            <a:off x="9175676" y="4902796"/>
            <a:ext cx="902811" cy="415498"/>
          </a:xfrm>
          <a:prstGeom prst="rect">
            <a:avLst/>
          </a:prstGeom>
        </p:spPr>
        <p:txBody>
          <a:bodyPr wrap="none" anchor="ctr" anchorCtr="0">
            <a:spAutoFit/>
          </a:bodyPr>
          <a:lstStyle/>
          <a:p>
            <a:pPr algn="ctr">
              <a:lnSpc>
                <a:spcPct val="150000"/>
              </a:lnSpc>
            </a:pPr>
            <a:r>
              <a:rPr lang="zh-CN" altLang="en-US" sz="1400">
                <a:solidFill>
                  <a:srgbClr val="E2D0AB"/>
                </a:solidFill>
                <a:latin typeface="微软雅黑 Light" panose="020B0502040204020203" pitchFamily="34" charset="-122"/>
                <a:ea typeface="微软雅黑 Light" panose="020B0502040204020203" pitchFamily="34" charset="-122"/>
                <a:cs typeface="+mn-ea"/>
                <a:sym typeface="+mn-lt"/>
              </a:rPr>
              <a:t>添加标题</a:t>
            </a:r>
            <a:endParaRPr lang="en-US" altLang="zh-CN" sz="1400" dirty="0">
              <a:solidFill>
                <a:srgbClr val="E2D0AB"/>
              </a:solidFill>
              <a:latin typeface="微软雅黑 Light" panose="020B0502040204020203" pitchFamily="34" charset="-122"/>
              <a:ea typeface="微软雅黑 Light" panose="020B0502040204020203" pitchFamily="34" charset="-122"/>
              <a:cs typeface="+mn-ea"/>
              <a:sym typeface="+mn-lt"/>
            </a:endParaRPr>
          </a:p>
        </p:txBody>
      </p:sp>
      <p:sp>
        <p:nvSpPr>
          <p:cNvPr id="29" name="Shape 2754"/>
          <p:cNvSpPr/>
          <p:nvPr/>
        </p:nvSpPr>
        <p:spPr>
          <a:xfrm>
            <a:off x="9451125" y="4515769"/>
            <a:ext cx="313361" cy="344696"/>
          </a:xfrm>
          <a:custGeom>
            <a:avLst/>
            <a:gdLst/>
            <a:ahLst/>
            <a:cxnLst>
              <a:cxn ang="0">
                <a:pos x="wd2" y="hd2"/>
              </a:cxn>
              <a:cxn ang="5400000">
                <a:pos x="wd2" y="hd2"/>
              </a:cxn>
              <a:cxn ang="10800000">
                <a:pos x="wd2" y="hd2"/>
              </a:cxn>
              <a:cxn ang="16200000">
                <a:pos x="wd2" y="hd2"/>
              </a:cxn>
            </a:cxnLst>
            <a:rect l="0" t="0" r="r" b="b"/>
            <a:pathLst>
              <a:path w="21600" h="21600" extrusionOk="0">
                <a:moveTo>
                  <a:pt x="10800" y="15709"/>
                </a:moveTo>
                <a:cubicBezTo>
                  <a:pt x="10203" y="15709"/>
                  <a:pt x="9720" y="16149"/>
                  <a:pt x="9720" y="16691"/>
                </a:cubicBezTo>
                <a:cubicBezTo>
                  <a:pt x="9720" y="17233"/>
                  <a:pt x="10203" y="17673"/>
                  <a:pt x="10800" y="17673"/>
                </a:cubicBezTo>
                <a:cubicBezTo>
                  <a:pt x="11396" y="17673"/>
                  <a:pt x="11880" y="17233"/>
                  <a:pt x="11880" y="16691"/>
                </a:cubicBezTo>
                <a:cubicBezTo>
                  <a:pt x="11880" y="16149"/>
                  <a:pt x="11396" y="15709"/>
                  <a:pt x="10800" y="15709"/>
                </a:cubicBezTo>
                <a:moveTo>
                  <a:pt x="12960" y="10800"/>
                </a:moveTo>
                <a:cubicBezTo>
                  <a:pt x="12363" y="10800"/>
                  <a:pt x="11880" y="11240"/>
                  <a:pt x="11880" y="11782"/>
                </a:cubicBezTo>
                <a:cubicBezTo>
                  <a:pt x="11880" y="12324"/>
                  <a:pt x="12363" y="12764"/>
                  <a:pt x="12960" y="12764"/>
                </a:cubicBezTo>
                <a:cubicBezTo>
                  <a:pt x="13556" y="12764"/>
                  <a:pt x="14040" y="12324"/>
                  <a:pt x="14040" y="11782"/>
                </a:cubicBezTo>
                <a:cubicBezTo>
                  <a:pt x="14040" y="11240"/>
                  <a:pt x="13556" y="10800"/>
                  <a:pt x="12960" y="10800"/>
                </a:cubicBezTo>
                <a:moveTo>
                  <a:pt x="15660" y="14727"/>
                </a:moveTo>
                <a:cubicBezTo>
                  <a:pt x="15362" y="14727"/>
                  <a:pt x="15120" y="14947"/>
                  <a:pt x="15120" y="15218"/>
                </a:cubicBezTo>
                <a:cubicBezTo>
                  <a:pt x="15120" y="15490"/>
                  <a:pt x="15362" y="15709"/>
                  <a:pt x="15660" y="15709"/>
                </a:cubicBezTo>
                <a:cubicBezTo>
                  <a:pt x="15958" y="15709"/>
                  <a:pt x="16200" y="15490"/>
                  <a:pt x="16200" y="15218"/>
                </a:cubicBezTo>
                <a:cubicBezTo>
                  <a:pt x="16200" y="14947"/>
                  <a:pt x="15958" y="14727"/>
                  <a:pt x="15660" y="14727"/>
                </a:cubicBezTo>
                <a:moveTo>
                  <a:pt x="16740" y="17673"/>
                </a:moveTo>
                <a:cubicBezTo>
                  <a:pt x="16442" y="17673"/>
                  <a:pt x="16200" y="17892"/>
                  <a:pt x="16200" y="18164"/>
                </a:cubicBezTo>
                <a:cubicBezTo>
                  <a:pt x="16200" y="18435"/>
                  <a:pt x="16442" y="18655"/>
                  <a:pt x="16740" y="18655"/>
                </a:cubicBezTo>
                <a:cubicBezTo>
                  <a:pt x="17038" y="18655"/>
                  <a:pt x="17280" y="18435"/>
                  <a:pt x="17280" y="18164"/>
                </a:cubicBezTo>
                <a:cubicBezTo>
                  <a:pt x="17280" y="17892"/>
                  <a:pt x="17038" y="17673"/>
                  <a:pt x="16740" y="17673"/>
                </a:cubicBezTo>
                <a:moveTo>
                  <a:pt x="7020" y="13745"/>
                </a:moveTo>
                <a:cubicBezTo>
                  <a:pt x="6722" y="13745"/>
                  <a:pt x="6480" y="13525"/>
                  <a:pt x="6480" y="13255"/>
                </a:cubicBezTo>
                <a:cubicBezTo>
                  <a:pt x="6480" y="12983"/>
                  <a:pt x="6722" y="12764"/>
                  <a:pt x="7020" y="12764"/>
                </a:cubicBezTo>
                <a:cubicBezTo>
                  <a:pt x="7318" y="12764"/>
                  <a:pt x="7560" y="12983"/>
                  <a:pt x="7560" y="13255"/>
                </a:cubicBezTo>
                <a:cubicBezTo>
                  <a:pt x="7560" y="13525"/>
                  <a:pt x="7318" y="13745"/>
                  <a:pt x="7020" y="13745"/>
                </a:cubicBezTo>
                <a:moveTo>
                  <a:pt x="7020" y="11782"/>
                </a:moveTo>
                <a:cubicBezTo>
                  <a:pt x="6126" y="11782"/>
                  <a:pt x="5400" y="12441"/>
                  <a:pt x="5400" y="13255"/>
                </a:cubicBezTo>
                <a:cubicBezTo>
                  <a:pt x="5400" y="14068"/>
                  <a:pt x="6126" y="14727"/>
                  <a:pt x="7020" y="14727"/>
                </a:cubicBezTo>
                <a:cubicBezTo>
                  <a:pt x="7914" y="14727"/>
                  <a:pt x="8640" y="14068"/>
                  <a:pt x="8640" y="13255"/>
                </a:cubicBezTo>
                <a:cubicBezTo>
                  <a:pt x="8640" y="12441"/>
                  <a:pt x="7914" y="11782"/>
                  <a:pt x="7020" y="11782"/>
                </a:cubicBezTo>
                <a:moveTo>
                  <a:pt x="16200" y="20618"/>
                </a:moveTo>
                <a:lnTo>
                  <a:pt x="5400" y="20618"/>
                </a:lnTo>
                <a:cubicBezTo>
                  <a:pt x="5224" y="20618"/>
                  <a:pt x="1080" y="20574"/>
                  <a:pt x="1080" y="16691"/>
                </a:cubicBezTo>
                <a:cubicBezTo>
                  <a:pt x="1080" y="12965"/>
                  <a:pt x="3149" y="11214"/>
                  <a:pt x="4975" y="9670"/>
                </a:cubicBezTo>
                <a:cubicBezTo>
                  <a:pt x="6031" y="8777"/>
                  <a:pt x="7028" y="7920"/>
                  <a:pt x="7400" y="6808"/>
                </a:cubicBezTo>
                <a:cubicBezTo>
                  <a:pt x="7683" y="6848"/>
                  <a:pt x="7974" y="6878"/>
                  <a:pt x="8279" y="6878"/>
                </a:cubicBezTo>
                <a:cubicBezTo>
                  <a:pt x="9182" y="6878"/>
                  <a:pt x="10166" y="6687"/>
                  <a:pt x="11184" y="6177"/>
                </a:cubicBezTo>
                <a:cubicBezTo>
                  <a:pt x="12256" y="5642"/>
                  <a:pt x="13226" y="5425"/>
                  <a:pt x="14040" y="5367"/>
                </a:cubicBezTo>
                <a:lnTo>
                  <a:pt x="14040" y="5891"/>
                </a:lnTo>
                <a:cubicBezTo>
                  <a:pt x="14040" y="7483"/>
                  <a:pt x="15296" y="8546"/>
                  <a:pt x="16625" y="9670"/>
                </a:cubicBezTo>
                <a:cubicBezTo>
                  <a:pt x="18451" y="11214"/>
                  <a:pt x="20520" y="12965"/>
                  <a:pt x="20520" y="16691"/>
                </a:cubicBezTo>
                <a:cubicBezTo>
                  <a:pt x="20520" y="20474"/>
                  <a:pt x="16637" y="20614"/>
                  <a:pt x="16200" y="20618"/>
                </a:cubicBezTo>
                <a:moveTo>
                  <a:pt x="14040" y="2945"/>
                </a:moveTo>
                <a:lnTo>
                  <a:pt x="14040" y="4432"/>
                </a:lnTo>
                <a:cubicBezTo>
                  <a:pt x="13069" y="4489"/>
                  <a:pt x="11917" y="4734"/>
                  <a:pt x="10654" y="5365"/>
                </a:cubicBezTo>
                <a:cubicBezTo>
                  <a:pt x="9547" y="5920"/>
                  <a:pt x="8485" y="6015"/>
                  <a:pt x="7560" y="5894"/>
                </a:cubicBezTo>
                <a:lnTo>
                  <a:pt x="7560" y="5891"/>
                </a:lnTo>
                <a:lnTo>
                  <a:pt x="7560" y="2945"/>
                </a:lnTo>
                <a:cubicBezTo>
                  <a:pt x="7560" y="2945"/>
                  <a:pt x="14040" y="2945"/>
                  <a:pt x="14040" y="2945"/>
                </a:cubicBezTo>
                <a:close/>
                <a:moveTo>
                  <a:pt x="5400" y="982"/>
                </a:moveTo>
                <a:lnTo>
                  <a:pt x="16200" y="982"/>
                </a:lnTo>
                <a:lnTo>
                  <a:pt x="16200" y="1964"/>
                </a:lnTo>
                <a:lnTo>
                  <a:pt x="5400" y="1964"/>
                </a:lnTo>
                <a:cubicBezTo>
                  <a:pt x="5400" y="1964"/>
                  <a:pt x="5400" y="982"/>
                  <a:pt x="5400" y="982"/>
                </a:cubicBezTo>
                <a:close/>
                <a:moveTo>
                  <a:pt x="15120" y="5891"/>
                </a:moveTo>
                <a:lnTo>
                  <a:pt x="15120" y="2945"/>
                </a:lnTo>
                <a:lnTo>
                  <a:pt x="16200" y="2945"/>
                </a:lnTo>
                <a:cubicBezTo>
                  <a:pt x="16796" y="2945"/>
                  <a:pt x="17280" y="2505"/>
                  <a:pt x="17280" y="1964"/>
                </a:cubicBezTo>
                <a:lnTo>
                  <a:pt x="17280" y="982"/>
                </a:lnTo>
                <a:cubicBezTo>
                  <a:pt x="17280" y="440"/>
                  <a:pt x="16796" y="0"/>
                  <a:pt x="16200" y="0"/>
                </a:cubicBezTo>
                <a:lnTo>
                  <a:pt x="5400" y="0"/>
                </a:lnTo>
                <a:cubicBezTo>
                  <a:pt x="4803" y="0"/>
                  <a:pt x="4320" y="440"/>
                  <a:pt x="4320" y="982"/>
                </a:cubicBezTo>
                <a:lnTo>
                  <a:pt x="4320" y="1964"/>
                </a:lnTo>
                <a:cubicBezTo>
                  <a:pt x="4320" y="2505"/>
                  <a:pt x="4803" y="2945"/>
                  <a:pt x="5400" y="2945"/>
                </a:cubicBezTo>
                <a:lnTo>
                  <a:pt x="6480" y="2945"/>
                </a:lnTo>
                <a:lnTo>
                  <a:pt x="6480" y="5891"/>
                </a:lnTo>
                <a:cubicBezTo>
                  <a:pt x="6480" y="8836"/>
                  <a:pt x="0" y="9818"/>
                  <a:pt x="0" y="16691"/>
                </a:cubicBezTo>
                <a:cubicBezTo>
                  <a:pt x="0" y="21600"/>
                  <a:pt x="5400" y="21600"/>
                  <a:pt x="5400" y="21600"/>
                </a:cubicBezTo>
                <a:lnTo>
                  <a:pt x="16200" y="21600"/>
                </a:lnTo>
                <a:cubicBezTo>
                  <a:pt x="16200" y="21600"/>
                  <a:pt x="21600" y="21600"/>
                  <a:pt x="21600" y="16691"/>
                </a:cubicBezTo>
                <a:cubicBezTo>
                  <a:pt x="21600" y="9818"/>
                  <a:pt x="15120" y="8836"/>
                  <a:pt x="15120" y="5891"/>
                </a:cubicBezTo>
                <a:moveTo>
                  <a:pt x="5940" y="16691"/>
                </a:moveTo>
                <a:cubicBezTo>
                  <a:pt x="5642" y="16691"/>
                  <a:pt x="5400" y="16910"/>
                  <a:pt x="5400" y="17182"/>
                </a:cubicBezTo>
                <a:cubicBezTo>
                  <a:pt x="5400" y="17453"/>
                  <a:pt x="5642" y="17673"/>
                  <a:pt x="5940" y="17673"/>
                </a:cubicBezTo>
                <a:cubicBezTo>
                  <a:pt x="6238" y="17673"/>
                  <a:pt x="6480" y="17453"/>
                  <a:pt x="6480" y="17182"/>
                </a:cubicBezTo>
                <a:cubicBezTo>
                  <a:pt x="6480" y="16910"/>
                  <a:pt x="6238" y="16691"/>
                  <a:pt x="5940" y="16691"/>
                </a:cubicBezTo>
              </a:path>
            </a:pathLst>
          </a:custGeom>
          <a:solidFill>
            <a:srgbClr val="A7794B"/>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0" name="Shape 2784"/>
          <p:cNvSpPr/>
          <p:nvPr/>
        </p:nvSpPr>
        <p:spPr>
          <a:xfrm>
            <a:off x="8286342" y="4515769"/>
            <a:ext cx="344696" cy="34469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A7794B"/>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1" name="Shape 2785"/>
          <p:cNvSpPr/>
          <p:nvPr/>
        </p:nvSpPr>
        <p:spPr>
          <a:xfrm>
            <a:off x="7149898" y="4542492"/>
            <a:ext cx="344696" cy="282024"/>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rgbClr val="A7794B"/>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2" name="Shape 2787"/>
          <p:cNvSpPr/>
          <p:nvPr/>
        </p:nvSpPr>
        <p:spPr>
          <a:xfrm>
            <a:off x="6013541" y="4515757"/>
            <a:ext cx="344483" cy="344713"/>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A7794B"/>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3" name="矩形 32"/>
          <p:cNvSpPr/>
          <p:nvPr/>
        </p:nvSpPr>
        <p:spPr>
          <a:xfrm>
            <a:off x="5766344" y="5358173"/>
            <a:ext cx="4814324" cy="492443"/>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a:t>
            </a:r>
          </a:p>
        </p:txBody>
      </p:sp>
      <p:cxnSp>
        <p:nvCxnSpPr>
          <p:cNvPr id="20" name="直接连接符 19"/>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分析不足与改善</a:t>
            </a:r>
          </a:p>
        </p:txBody>
      </p:sp>
      <p:sp>
        <p:nvSpPr>
          <p:cNvPr id="26" name="矩形 25"/>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27" name="直接连接符 26"/>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8" name="矩形 27"/>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0"/>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750"/>
                                        <p:tgtEl>
                                          <p:spTgt spid="27"/>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7"/>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25"/>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par>
                                <p:cTn id="27" presetID="35" presetClass="path" presetSubtype="0" decel="100000" fill="hold" grpId="1" nodeType="withEffect">
                                  <p:stCondLst>
                                    <p:cond delay="0"/>
                                  </p:stCondLst>
                                  <p:childTnLst>
                                    <p:animMotion origin="layout" path="M 4.375E-6 7.40741E-7 L -0.04011 7.40741E-7 " pathEditMode="relative" rAng="0" ptsTypes="AA">
                                      <p:cBhvr>
                                        <p:cTn id="28" dur="1250" spd="-100000" fill="hold"/>
                                        <p:tgtEl>
                                          <p:spTgt spid="8"/>
                                        </p:tgtEl>
                                        <p:attrNameLst>
                                          <p:attrName>ppt_x</p:attrName>
                                          <p:attrName>ppt_y</p:attrName>
                                        </p:attrNameLst>
                                      </p:cBhvr>
                                      <p:rCtr x="-2005" y="0"/>
                                    </p:animMotion>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750"/>
                                        <p:tgtEl>
                                          <p:spTgt spid="9"/>
                                        </p:tgtEl>
                                      </p:cBhvr>
                                    </p:animEffect>
                                  </p:childTnLst>
                                </p:cTn>
                              </p:par>
                              <p:par>
                                <p:cTn id="32" presetID="35" presetClass="path" presetSubtype="0" decel="100000" fill="hold" grpId="1" nodeType="withEffect">
                                  <p:stCondLst>
                                    <p:cond delay="0"/>
                                  </p:stCondLst>
                                  <p:childTnLst>
                                    <p:animMotion origin="layout" path="M -4.375E-6 -4.07407E-6 L 0.04493 -4.07407E-6 " pathEditMode="relative" rAng="0" ptsTypes="AA">
                                      <p:cBhvr>
                                        <p:cTn id="33" dur="1250" spd="-100000" fill="hold"/>
                                        <p:tgtEl>
                                          <p:spTgt spid="9"/>
                                        </p:tgtEl>
                                        <p:attrNameLst>
                                          <p:attrName>ppt_x</p:attrName>
                                          <p:attrName>ppt_y</p:attrName>
                                        </p:attrNameLst>
                                      </p:cBhvr>
                                      <p:rCtr x="2240" y="0"/>
                                    </p:animMotion>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childTnLst>
                                </p:cTn>
                              </p:par>
                              <p:par>
                                <p:cTn id="38" presetID="42" presetClass="path" presetSubtype="0" decel="100000" fill="hold" grpId="1" nodeType="withEffect">
                                  <p:stCondLst>
                                    <p:cond delay="0"/>
                                  </p:stCondLst>
                                  <p:childTnLst>
                                    <p:animMotion origin="layout" path="M 3.33333E-6 4.44444E-6 L -0.11068 4.44444E-6 " pathEditMode="relative" rAng="0" ptsTypes="AA">
                                      <p:cBhvr>
                                        <p:cTn id="39" dur="1250" spd="-100000" fill="hold"/>
                                        <p:tgtEl>
                                          <p:spTgt spid="12"/>
                                        </p:tgtEl>
                                        <p:attrNameLst>
                                          <p:attrName>ppt_x</p:attrName>
                                          <p:attrName>ppt_y</p:attrName>
                                        </p:attrNameLst>
                                      </p:cBhvr>
                                      <p:rCtr x="-5534" y="0"/>
                                    </p:animMotion>
                                  </p:childTnLst>
                                </p:cTn>
                              </p:par>
                              <p:par>
                                <p:cTn id="40" presetID="10" presetClass="entr" presetSubtype="0" fill="hold" grpId="0" nodeType="withEffect">
                                  <p:stCondLst>
                                    <p:cond delay="7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750"/>
                                        <p:tgtEl>
                                          <p:spTgt spid="15"/>
                                        </p:tgtEl>
                                      </p:cBhvr>
                                    </p:animEffect>
                                  </p:childTnLst>
                                </p:cTn>
                              </p:par>
                              <p:par>
                                <p:cTn id="46" presetID="35" presetClass="path" presetSubtype="0" decel="100000" fill="hold" grpId="1" nodeType="withEffect">
                                  <p:stCondLst>
                                    <p:cond delay="0"/>
                                  </p:stCondLst>
                                  <p:childTnLst>
                                    <p:animMotion origin="layout" path="M -2.5E-6 7.40741E-7 L 0.06003 7.40741E-7 " pathEditMode="relative" rAng="0" ptsTypes="AA">
                                      <p:cBhvr>
                                        <p:cTn id="47" dur="1250" spd="-100000" fill="hold"/>
                                        <p:tgtEl>
                                          <p:spTgt spid="15"/>
                                        </p:tgtEl>
                                        <p:attrNameLst>
                                          <p:attrName>ppt_x</p:attrName>
                                          <p:attrName>ppt_y</p:attrName>
                                        </p:attrNameLst>
                                      </p:cBhvr>
                                      <p:rCtr x="2995" y="0"/>
                                    </p:animMotion>
                                  </p:childTnLst>
                                </p:cTn>
                              </p:par>
                              <p:par>
                                <p:cTn id="48" presetID="10" presetClass="entr" presetSubtype="0" fill="hold" grpId="0" nodeType="withEffect">
                                  <p:stCondLst>
                                    <p:cond delay="100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childTnLst>
                                </p:cTn>
                              </p:par>
                              <p:par>
                                <p:cTn id="51" presetID="64" presetClass="path" presetSubtype="0" decel="100000" fill="hold" grpId="1" nodeType="withEffect">
                                  <p:stCondLst>
                                    <p:cond delay="1000"/>
                                  </p:stCondLst>
                                  <p:childTnLst>
                                    <p:animMotion origin="layout" path="M -3.54167E-6 -1.11111E-6 L -3.54167E-6 -0.08657 " pathEditMode="relative" rAng="0" ptsTypes="AA">
                                      <p:cBhvr>
                                        <p:cTn id="52" dur="1000" spd="-100000" fill="hold"/>
                                        <p:tgtEl>
                                          <p:spTgt spid="32"/>
                                        </p:tgtEl>
                                        <p:attrNameLst>
                                          <p:attrName>ppt_x</p:attrName>
                                          <p:attrName>ppt_y</p:attrName>
                                        </p:attrNameLst>
                                      </p:cBhvr>
                                      <p:rCtr x="0" y="-4329"/>
                                    </p:animMotion>
                                  </p:childTnLst>
                                </p:cTn>
                              </p:par>
                              <p:par>
                                <p:cTn id="53" presetID="10"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750"/>
                                        <p:tgtEl>
                                          <p:spTgt spid="21"/>
                                        </p:tgtEl>
                                      </p:cBhvr>
                                    </p:animEffect>
                                  </p:childTnLst>
                                </p:cTn>
                              </p:par>
                              <p:par>
                                <p:cTn id="56" presetID="35" presetClass="path" presetSubtype="0" decel="100000" fill="hold" grpId="1" nodeType="withEffect">
                                  <p:stCondLst>
                                    <p:cond delay="1000"/>
                                  </p:stCondLst>
                                  <p:childTnLst>
                                    <p:animMotion origin="layout" path="M -4.375E-6 -4.07407E-6 L 0.04493 -4.07407E-6 " pathEditMode="relative" rAng="0" ptsTypes="AA">
                                      <p:cBhvr>
                                        <p:cTn id="57" dur="1250" spd="-100000" fill="hold"/>
                                        <p:tgtEl>
                                          <p:spTgt spid="21"/>
                                        </p:tgtEl>
                                        <p:attrNameLst>
                                          <p:attrName>ppt_x</p:attrName>
                                          <p:attrName>ppt_y</p:attrName>
                                        </p:attrNameLst>
                                      </p:cBhvr>
                                      <p:rCtr x="2240" y="0"/>
                                    </p:animMotion>
                                  </p:childTnLst>
                                </p:cTn>
                              </p:par>
                              <p:par>
                                <p:cTn id="58" presetID="10" presetClass="entr" presetSubtype="0" fill="hold" grpId="0" nodeType="withEffect">
                                  <p:stCondLst>
                                    <p:cond delay="150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childTnLst>
                                </p:cTn>
                              </p:par>
                              <p:par>
                                <p:cTn id="61" presetID="64" presetClass="path" presetSubtype="0" decel="100000" fill="hold" grpId="1" nodeType="withEffect">
                                  <p:stCondLst>
                                    <p:cond delay="1500"/>
                                  </p:stCondLst>
                                  <p:childTnLst>
                                    <p:animMotion origin="layout" path="M -3.54167E-6 -1.11111E-6 L -3.54167E-6 -0.08657 " pathEditMode="relative" rAng="0" ptsTypes="AA">
                                      <p:cBhvr>
                                        <p:cTn id="62" dur="1000" spd="-100000" fill="hold"/>
                                        <p:tgtEl>
                                          <p:spTgt spid="31"/>
                                        </p:tgtEl>
                                        <p:attrNameLst>
                                          <p:attrName>ppt_x</p:attrName>
                                          <p:attrName>ppt_y</p:attrName>
                                        </p:attrNameLst>
                                      </p:cBhvr>
                                      <p:rCtr x="0" y="-4329"/>
                                    </p:animMotion>
                                  </p:childTnLst>
                                </p:cTn>
                              </p:par>
                              <p:par>
                                <p:cTn id="63" presetID="10" presetClass="entr" presetSubtype="0" fill="hold" grpId="0" nodeType="withEffect">
                                  <p:stCondLst>
                                    <p:cond delay="150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750"/>
                                        <p:tgtEl>
                                          <p:spTgt spid="22"/>
                                        </p:tgtEl>
                                      </p:cBhvr>
                                    </p:animEffect>
                                  </p:childTnLst>
                                </p:cTn>
                              </p:par>
                              <p:par>
                                <p:cTn id="66" presetID="35" presetClass="path" presetSubtype="0" decel="100000" fill="hold" grpId="1" nodeType="withEffect">
                                  <p:stCondLst>
                                    <p:cond delay="1500"/>
                                  </p:stCondLst>
                                  <p:childTnLst>
                                    <p:animMotion origin="layout" path="M -4.375E-6 -4.07407E-6 L 0.04493 -4.07407E-6 " pathEditMode="relative" rAng="0" ptsTypes="AA">
                                      <p:cBhvr>
                                        <p:cTn id="67" dur="1250" spd="-100000" fill="hold"/>
                                        <p:tgtEl>
                                          <p:spTgt spid="22"/>
                                        </p:tgtEl>
                                        <p:attrNameLst>
                                          <p:attrName>ppt_x</p:attrName>
                                          <p:attrName>ppt_y</p:attrName>
                                        </p:attrNameLst>
                                      </p:cBhvr>
                                      <p:rCtr x="2240" y="0"/>
                                    </p:animMotion>
                                  </p:childTnLst>
                                </p:cTn>
                              </p:par>
                              <p:par>
                                <p:cTn id="68" presetID="10" presetClass="entr" presetSubtype="0" fill="hold" grpId="0" nodeType="withEffect">
                                  <p:stCondLst>
                                    <p:cond delay="200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childTnLst>
                                </p:cTn>
                              </p:par>
                              <p:par>
                                <p:cTn id="71" presetID="64" presetClass="path" presetSubtype="0" decel="100000" fill="hold" grpId="1" nodeType="withEffect">
                                  <p:stCondLst>
                                    <p:cond delay="2000"/>
                                  </p:stCondLst>
                                  <p:childTnLst>
                                    <p:animMotion origin="layout" path="M -3.54167E-6 -1.11111E-6 L -3.54167E-6 -0.08657 " pathEditMode="relative" rAng="0" ptsTypes="AA">
                                      <p:cBhvr>
                                        <p:cTn id="72" dur="1000" spd="-100000" fill="hold"/>
                                        <p:tgtEl>
                                          <p:spTgt spid="30"/>
                                        </p:tgtEl>
                                        <p:attrNameLst>
                                          <p:attrName>ppt_x</p:attrName>
                                          <p:attrName>ppt_y</p:attrName>
                                        </p:attrNameLst>
                                      </p:cBhvr>
                                      <p:rCtr x="0" y="-4329"/>
                                    </p:animMotion>
                                  </p:childTnLst>
                                </p:cTn>
                              </p:par>
                              <p:par>
                                <p:cTn id="73" presetID="10" presetClass="entr" presetSubtype="0" fill="hold" grpId="0" nodeType="withEffect">
                                  <p:stCondLst>
                                    <p:cond delay="200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750"/>
                                        <p:tgtEl>
                                          <p:spTgt spid="23"/>
                                        </p:tgtEl>
                                      </p:cBhvr>
                                    </p:animEffect>
                                  </p:childTnLst>
                                </p:cTn>
                              </p:par>
                              <p:par>
                                <p:cTn id="76" presetID="35" presetClass="path" presetSubtype="0" decel="100000" fill="hold" grpId="1" nodeType="withEffect">
                                  <p:stCondLst>
                                    <p:cond delay="2000"/>
                                  </p:stCondLst>
                                  <p:childTnLst>
                                    <p:animMotion origin="layout" path="M -4.375E-6 -4.07407E-6 L 0.04493 -4.07407E-6 " pathEditMode="relative" rAng="0" ptsTypes="AA">
                                      <p:cBhvr>
                                        <p:cTn id="77" dur="1250" spd="-100000" fill="hold"/>
                                        <p:tgtEl>
                                          <p:spTgt spid="23"/>
                                        </p:tgtEl>
                                        <p:attrNameLst>
                                          <p:attrName>ppt_x</p:attrName>
                                          <p:attrName>ppt_y</p:attrName>
                                        </p:attrNameLst>
                                      </p:cBhvr>
                                      <p:rCtr x="2240" y="0"/>
                                    </p:animMotion>
                                  </p:childTnLst>
                                </p:cTn>
                              </p:par>
                              <p:par>
                                <p:cTn id="78" presetID="10" presetClass="entr" presetSubtype="0" fill="hold" grpId="0" nodeType="withEffect">
                                  <p:stCondLst>
                                    <p:cond delay="250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1000"/>
                                        <p:tgtEl>
                                          <p:spTgt spid="29"/>
                                        </p:tgtEl>
                                      </p:cBhvr>
                                    </p:animEffect>
                                  </p:childTnLst>
                                </p:cTn>
                              </p:par>
                              <p:par>
                                <p:cTn id="81" presetID="64" presetClass="path" presetSubtype="0" decel="100000" fill="hold" grpId="1" nodeType="withEffect">
                                  <p:stCondLst>
                                    <p:cond delay="2500"/>
                                  </p:stCondLst>
                                  <p:childTnLst>
                                    <p:animMotion origin="layout" path="M -3.54167E-6 -1.11111E-6 L -3.54167E-6 -0.08657 " pathEditMode="relative" rAng="0" ptsTypes="AA">
                                      <p:cBhvr>
                                        <p:cTn id="82" dur="1000" spd="-100000" fill="hold"/>
                                        <p:tgtEl>
                                          <p:spTgt spid="29"/>
                                        </p:tgtEl>
                                        <p:attrNameLst>
                                          <p:attrName>ppt_x</p:attrName>
                                          <p:attrName>ppt_y</p:attrName>
                                        </p:attrNameLst>
                                      </p:cBhvr>
                                      <p:rCtr x="0" y="-4329"/>
                                    </p:animMotion>
                                  </p:childTnLst>
                                </p:cTn>
                              </p:par>
                              <p:par>
                                <p:cTn id="83" presetID="10" presetClass="entr" presetSubtype="0" fill="hold" grpId="0" nodeType="withEffect">
                                  <p:stCondLst>
                                    <p:cond delay="250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750"/>
                                        <p:tgtEl>
                                          <p:spTgt spid="24"/>
                                        </p:tgtEl>
                                      </p:cBhvr>
                                    </p:animEffect>
                                  </p:childTnLst>
                                </p:cTn>
                              </p:par>
                              <p:par>
                                <p:cTn id="86" presetID="35" presetClass="path" presetSubtype="0" decel="100000" fill="hold" grpId="1" nodeType="withEffect">
                                  <p:stCondLst>
                                    <p:cond delay="2500"/>
                                  </p:stCondLst>
                                  <p:childTnLst>
                                    <p:animMotion origin="layout" path="M -4.375E-6 -4.07407E-6 L 0.04493 -4.07407E-6 " pathEditMode="relative" rAng="0" ptsTypes="AA">
                                      <p:cBhvr>
                                        <p:cTn id="87" dur="1250" spd="-100000" fill="hold"/>
                                        <p:tgtEl>
                                          <p:spTgt spid="24"/>
                                        </p:tgtEl>
                                        <p:attrNameLst>
                                          <p:attrName>ppt_x</p:attrName>
                                          <p:attrName>ppt_y</p:attrName>
                                        </p:attrNameLst>
                                      </p:cBhvr>
                                      <p:rCtr x="2240" y="0"/>
                                    </p:animMotion>
                                  </p:childTnLst>
                                </p:cTn>
                              </p:par>
                              <p:par>
                                <p:cTn id="88" presetID="10" presetClass="entr" presetSubtype="0" fill="hold" grpId="0" nodeType="withEffect">
                                  <p:stCondLst>
                                    <p:cond delay="325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750"/>
                                        <p:tgtEl>
                                          <p:spTgt spid="33"/>
                                        </p:tgtEl>
                                      </p:cBhvr>
                                    </p:animEffect>
                                  </p:childTnLst>
                                </p:cTn>
                              </p:par>
                              <p:par>
                                <p:cTn id="91" presetID="35" presetClass="path" presetSubtype="0" decel="100000" fill="hold" grpId="1" nodeType="withEffect">
                                  <p:stCondLst>
                                    <p:cond delay="3250"/>
                                  </p:stCondLst>
                                  <p:childTnLst>
                                    <p:animMotion origin="layout" path="M -4.375E-6 -4.07407E-6 L 0.04493 -4.07407E-6 " pathEditMode="relative" rAng="0" ptsTypes="AA">
                                      <p:cBhvr>
                                        <p:cTn id="92" dur="1250" spd="-100000" fill="hold"/>
                                        <p:tgtEl>
                                          <p:spTgt spid="33"/>
                                        </p:tgtEl>
                                        <p:attrNameLst>
                                          <p:attrName>ppt_x</p:attrName>
                                          <p:attrName>ppt_y</p:attrName>
                                        </p:attrNameLst>
                                      </p:cBhvr>
                                      <p:rCtr x="2240" y="0"/>
                                    </p:animMotion>
                                  </p:childTnLst>
                                </p:cTn>
                              </p:par>
                            </p:childTnLst>
                          </p:cTn>
                        </p:par>
                        <p:par>
                          <p:cTn id="93" fill="hold">
                            <p:stCondLst>
                              <p:cond delay="3000"/>
                            </p:stCondLst>
                            <p:childTnLst>
                              <p:par>
                                <p:cTn id="94" presetID="10" presetClass="entr" presetSubtype="0" fill="hold" grpId="0" nodeType="after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2" grpId="0"/>
      <p:bldP spid="12" grpId="1"/>
      <p:bldP spid="13" grpId="0"/>
      <p:bldP spid="15" grpId="0"/>
      <p:bldP spid="15" grpId="1"/>
      <p:bldP spid="21" grpId="0"/>
      <p:bldP spid="21" grpId="1"/>
      <p:bldP spid="22" grpId="0"/>
      <p:bldP spid="22" grpId="1"/>
      <p:bldP spid="23" grpId="0"/>
      <p:bldP spid="23" grpId="1"/>
      <p:bldP spid="24" grpId="0"/>
      <p:bldP spid="24" grpId="1"/>
      <p:bldP spid="29" grpId="0" animBg="1"/>
      <p:bldP spid="29" grpId="1" animBg="1"/>
      <p:bldP spid="30" grpId="0" animBg="1"/>
      <p:bldP spid="30" grpId="1" animBg="1"/>
      <p:bldP spid="31" grpId="0" animBg="1"/>
      <p:bldP spid="31" grpId="1" animBg="1"/>
      <p:bldP spid="32" grpId="0" animBg="1"/>
      <p:bldP spid="32" grpId="1" animBg="1"/>
      <p:bldP spid="33" grpId="0"/>
      <p:bldP spid="33" grpId="1"/>
      <p:bldP spid="25" grpId="0"/>
      <p:bldP spid="25" grpId="1"/>
      <p:bldP spid="26" grpId="0"/>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220686" y="3289663"/>
            <a:ext cx="2362200" cy="2416629"/>
          </a:xfrm>
          <a:prstGeom prst="rect">
            <a:avLst/>
          </a:prstGeom>
          <a:noFill/>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Group 63"/>
          <p:cNvGrpSpPr/>
          <p:nvPr/>
        </p:nvGrpSpPr>
        <p:grpSpPr>
          <a:xfrm>
            <a:off x="8541514" y="3766945"/>
            <a:ext cx="498709" cy="218340"/>
            <a:chOff x="1482726" y="5056188"/>
            <a:chExt cx="319088" cy="139700"/>
          </a:xfrm>
          <a:solidFill>
            <a:srgbClr val="A7794B"/>
          </a:solidFill>
        </p:grpSpPr>
        <p:sp>
          <p:nvSpPr>
            <p:cNvPr id="13" name="Freeform 259"/>
            <p:cNvSpPr>
              <a:spLocks noEditPoints="1"/>
            </p:cNvSpPr>
            <p:nvPr/>
          </p:nvSpPr>
          <p:spPr bwMode="auto">
            <a:xfrm>
              <a:off x="1482726" y="5056188"/>
              <a:ext cx="319088" cy="139700"/>
            </a:xfrm>
            <a:custGeom>
              <a:avLst/>
              <a:gdLst>
                <a:gd name="T0" fmla="*/ 94 w 120"/>
                <a:gd name="T1" fmla="*/ 0 h 52"/>
                <a:gd name="T2" fmla="*/ 70 w 120"/>
                <a:gd name="T3" fmla="*/ 15 h 52"/>
                <a:gd name="T4" fmla="*/ 60 w 120"/>
                <a:gd name="T5" fmla="*/ 12 h 52"/>
                <a:gd name="T6" fmla="*/ 50 w 120"/>
                <a:gd name="T7" fmla="*/ 15 h 52"/>
                <a:gd name="T8" fmla="*/ 26 w 120"/>
                <a:gd name="T9" fmla="*/ 0 h 52"/>
                <a:gd name="T10" fmla="*/ 0 w 120"/>
                <a:gd name="T11" fmla="*/ 26 h 52"/>
                <a:gd name="T12" fmla="*/ 26 w 120"/>
                <a:gd name="T13" fmla="*/ 52 h 52"/>
                <a:gd name="T14" fmla="*/ 52 w 120"/>
                <a:gd name="T15" fmla="*/ 26 h 52"/>
                <a:gd name="T16" fmla="*/ 51 w 120"/>
                <a:gd name="T17" fmla="*/ 19 h 52"/>
                <a:gd name="T18" fmla="*/ 60 w 120"/>
                <a:gd name="T19" fmla="*/ 16 h 52"/>
                <a:gd name="T20" fmla="*/ 69 w 120"/>
                <a:gd name="T21" fmla="*/ 19 h 52"/>
                <a:gd name="T22" fmla="*/ 68 w 120"/>
                <a:gd name="T23" fmla="*/ 26 h 52"/>
                <a:gd name="T24" fmla="*/ 94 w 120"/>
                <a:gd name="T25" fmla="*/ 52 h 52"/>
                <a:gd name="T26" fmla="*/ 120 w 120"/>
                <a:gd name="T27" fmla="*/ 26 h 52"/>
                <a:gd name="T28" fmla="*/ 94 w 120"/>
                <a:gd name="T29" fmla="*/ 0 h 52"/>
                <a:gd name="T30" fmla="*/ 26 w 120"/>
                <a:gd name="T31" fmla="*/ 44 h 52"/>
                <a:gd name="T32" fmla="*/ 8 w 120"/>
                <a:gd name="T33" fmla="*/ 26 h 52"/>
                <a:gd name="T34" fmla="*/ 26 w 120"/>
                <a:gd name="T35" fmla="*/ 8 h 52"/>
                <a:gd name="T36" fmla="*/ 44 w 120"/>
                <a:gd name="T37" fmla="*/ 26 h 52"/>
                <a:gd name="T38" fmla="*/ 26 w 120"/>
                <a:gd name="T39" fmla="*/ 44 h 52"/>
                <a:gd name="T40" fmla="*/ 94 w 120"/>
                <a:gd name="T41" fmla="*/ 44 h 52"/>
                <a:gd name="T42" fmla="*/ 76 w 120"/>
                <a:gd name="T43" fmla="*/ 26 h 52"/>
                <a:gd name="T44" fmla="*/ 94 w 120"/>
                <a:gd name="T45" fmla="*/ 8 h 52"/>
                <a:gd name="T46" fmla="*/ 112 w 120"/>
                <a:gd name="T47" fmla="*/ 26 h 52"/>
                <a:gd name="T48" fmla="*/ 94 w 120"/>
                <a:gd name="T49"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0" h="52">
                  <a:moveTo>
                    <a:pt x="94" y="0"/>
                  </a:moveTo>
                  <a:cubicBezTo>
                    <a:pt x="84" y="0"/>
                    <a:pt x="75" y="6"/>
                    <a:pt x="70" y="15"/>
                  </a:cubicBezTo>
                  <a:cubicBezTo>
                    <a:pt x="68" y="13"/>
                    <a:pt x="64" y="12"/>
                    <a:pt x="60" y="12"/>
                  </a:cubicBezTo>
                  <a:cubicBezTo>
                    <a:pt x="56" y="12"/>
                    <a:pt x="52" y="13"/>
                    <a:pt x="50" y="15"/>
                  </a:cubicBezTo>
                  <a:cubicBezTo>
                    <a:pt x="45" y="6"/>
                    <a:pt x="36" y="0"/>
                    <a:pt x="26" y="0"/>
                  </a:cubicBezTo>
                  <a:cubicBezTo>
                    <a:pt x="12" y="0"/>
                    <a:pt x="0" y="12"/>
                    <a:pt x="0" y="26"/>
                  </a:cubicBezTo>
                  <a:cubicBezTo>
                    <a:pt x="0" y="40"/>
                    <a:pt x="12" y="52"/>
                    <a:pt x="26" y="52"/>
                  </a:cubicBezTo>
                  <a:cubicBezTo>
                    <a:pt x="40" y="52"/>
                    <a:pt x="52" y="40"/>
                    <a:pt x="52" y="26"/>
                  </a:cubicBezTo>
                  <a:cubicBezTo>
                    <a:pt x="52" y="24"/>
                    <a:pt x="52" y="21"/>
                    <a:pt x="51" y="19"/>
                  </a:cubicBezTo>
                  <a:cubicBezTo>
                    <a:pt x="53" y="17"/>
                    <a:pt x="56" y="16"/>
                    <a:pt x="60" y="16"/>
                  </a:cubicBezTo>
                  <a:cubicBezTo>
                    <a:pt x="64" y="16"/>
                    <a:pt x="67" y="17"/>
                    <a:pt x="69" y="19"/>
                  </a:cubicBezTo>
                  <a:cubicBezTo>
                    <a:pt x="68" y="21"/>
                    <a:pt x="68" y="24"/>
                    <a:pt x="68" y="26"/>
                  </a:cubicBezTo>
                  <a:cubicBezTo>
                    <a:pt x="68" y="40"/>
                    <a:pt x="80" y="52"/>
                    <a:pt x="94" y="52"/>
                  </a:cubicBezTo>
                  <a:cubicBezTo>
                    <a:pt x="108" y="52"/>
                    <a:pt x="120" y="40"/>
                    <a:pt x="120" y="26"/>
                  </a:cubicBezTo>
                  <a:cubicBezTo>
                    <a:pt x="120" y="12"/>
                    <a:pt x="108" y="0"/>
                    <a:pt x="94" y="0"/>
                  </a:cubicBezTo>
                  <a:close/>
                  <a:moveTo>
                    <a:pt x="26" y="44"/>
                  </a:moveTo>
                  <a:cubicBezTo>
                    <a:pt x="16" y="44"/>
                    <a:pt x="8" y="36"/>
                    <a:pt x="8" y="26"/>
                  </a:cubicBezTo>
                  <a:cubicBezTo>
                    <a:pt x="8" y="16"/>
                    <a:pt x="16" y="8"/>
                    <a:pt x="26" y="8"/>
                  </a:cubicBezTo>
                  <a:cubicBezTo>
                    <a:pt x="36" y="8"/>
                    <a:pt x="44" y="16"/>
                    <a:pt x="44" y="26"/>
                  </a:cubicBezTo>
                  <a:cubicBezTo>
                    <a:pt x="44" y="36"/>
                    <a:pt x="36" y="44"/>
                    <a:pt x="26" y="44"/>
                  </a:cubicBezTo>
                  <a:close/>
                  <a:moveTo>
                    <a:pt x="94" y="44"/>
                  </a:moveTo>
                  <a:cubicBezTo>
                    <a:pt x="84" y="44"/>
                    <a:pt x="76" y="36"/>
                    <a:pt x="76" y="26"/>
                  </a:cubicBezTo>
                  <a:cubicBezTo>
                    <a:pt x="76" y="16"/>
                    <a:pt x="84" y="8"/>
                    <a:pt x="94" y="8"/>
                  </a:cubicBezTo>
                  <a:cubicBezTo>
                    <a:pt x="104" y="8"/>
                    <a:pt x="112" y="16"/>
                    <a:pt x="112" y="26"/>
                  </a:cubicBezTo>
                  <a:cubicBezTo>
                    <a:pt x="112" y="36"/>
                    <a:pt x="104" y="44"/>
                    <a:pt x="94"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4" name="Freeform 260"/>
            <p:cNvSpPr/>
            <p:nvPr/>
          </p:nvSpPr>
          <p:spPr bwMode="auto">
            <a:xfrm>
              <a:off x="1519238" y="5094288"/>
              <a:ext cx="42863" cy="42863"/>
            </a:xfrm>
            <a:custGeom>
              <a:avLst/>
              <a:gdLst>
                <a:gd name="T0" fmla="*/ 14 w 16"/>
                <a:gd name="T1" fmla="*/ 0 h 16"/>
                <a:gd name="T2" fmla="*/ 12 w 16"/>
                <a:gd name="T3" fmla="*/ 0 h 16"/>
                <a:gd name="T4" fmla="*/ 0 w 16"/>
                <a:gd name="T5" fmla="*/ 12 h 16"/>
                <a:gd name="T6" fmla="*/ 0 w 16"/>
                <a:gd name="T7" fmla="*/ 14 h 16"/>
                <a:gd name="T8" fmla="*/ 2 w 16"/>
                <a:gd name="T9" fmla="*/ 16 h 16"/>
                <a:gd name="T10" fmla="*/ 3 w 16"/>
                <a:gd name="T11" fmla="*/ 16 h 16"/>
                <a:gd name="T12" fmla="*/ 4 w 16"/>
                <a:gd name="T13" fmla="*/ 14 h 16"/>
                <a:gd name="T14" fmla="*/ 4 w 16"/>
                <a:gd name="T15" fmla="*/ 12 h 16"/>
                <a:gd name="T16" fmla="*/ 12 w 16"/>
                <a:gd name="T17" fmla="*/ 4 h 16"/>
                <a:gd name="T18" fmla="*/ 14 w 16"/>
                <a:gd name="T19" fmla="*/ 4 h 16"/>
                <a:gd name="T20" fmla="*/ 16 w 16"/>
                <a:gd name="T21" fmla="*/ 3 h 16"/>
                <a:gd name="T22" fmla="*/ 14 w 1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14" y="0"/>
                  </a:moveTo>
                  <a:cubicBezTo>
                    <a:pt x="14" y="0"/>
                    <a:pt x="13" y="0"/>
                    <a:pt x="12" y="0"/>
                  </a:cubicBezTo>
                  <a:cubicBezTo>
                    <a:pt x="5" y="0"/>
                    <a:pt x="0" y="5"/>
                    <a:pt x="0" y="12"/>
                  </a:cubicBezTo>
                  <a:cubicBezTo>
                    <a:pt x="0" y="13"/>
                    <a:pt x="0" y="14"/>
                    <a:pt x="0" y="14"/>
                  </a:cubicBezTo>
                  <a:cubicBezTo>
                    <a:pt x="0" y="15"/>
                    <a:pt x="1" y="16"/>
                    <a:pt x="2" y="16"/>
                  </a:cubicBezTo>
                  <a:cubicBezTo>
                    <a:pt x="2" y="16"/>
                    <a:pt x="2" y="16"/>
                    <a:pt x="3" y="16"/>
                  </a:cubicBezTo>
                  <a:cubicBezTo>
                    <a:pt x="4" y="16"/>
                    <a:pt x="4" y="15"/>
                    <a:pt x="4" y="14"/>
                  </a:cubicBezTo>
                  <a:cubicBezTo>
                    <a:pt x="4" y="13"/>
                    <a:pt x="4" y="13"/>
                    <a:pt x="4" y="12"/>
                  </a:cubicBezTo>
                  <a:cubicBezTo>
                    <a:pt x="4" y="8"/>
                    <a:pt x="8" y="4"/>
                    <a:pt x="12" y="4"/>
                  </a:cubicBezTo>
                  <a:cubicBezTo>
                    <a:pt x="13" y="4"/>
                    <a:pt x="13" y="4"/>
                    <a:pt x="14" y="4"/>
                  </a:cubicBezTo>
                  <a:cubicBezTo>
                    <a:pt x="15" y="4"/>
                    <a:pt x="16" y="4"/>
                    <a:pt x="16" y="3"/>
                  </a:cubicBezTo>
                  <a:cubicBezTo>
                    <a:pt x="16" y="2"/>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5" name="Freeform 261"/>
            <p:cNvSpPr/>
            <p:nvPr/>
          </p:nvSpPr>
          <p:spPr bwMode="auto">
            <a:xfrm>
              <a:off x="1701801" y="5094288"/>
              <a:ext cx="41275" cy="42863"/>
            </a:xfrm>
            <a:custGeom>
              <a:avLst/>
              <a:gdLst>
                <a:gd name="T0" fmla="*/ 14 w 16"/>
                <a:gd name="T1" fmla="*/ 0 h 16"/>
                <a:gd name="T2" fmla="*/ 12 w 16"/>
                <a:gd name="T3" fmla="*/ 0 h 16"/>
                <a:gd name="T4" fmla="*/ 0 w 16"/>
                <a:gd name="T5" fmla="*/ 12 h 16"/>
                <a:gd name="T6" fmla="*/ 0 w 16"/>
                <a:gd name="T7" fmla="*/ 14 h 16"/>
                <a:gd name="T8" fmla="*/ 2 w 16"/>
                <a:gd name="T9" fmla="*/ 16 h 16"/>
                <a:gd name="T10" fmla="*/ 3 w 16"/>
                <a:gd name="T11" fmla="*/ 16 h 16"/>
                <a:gd name="T12" fmla="*/ 4 w 16"/>
                <a:gd name="T13" fmla="*/ 14 h 16"/>
                <a:gd name="T14" fmla="*/ 4 w 16"/>
                <a:gd name="T15" fmla="*/ 12 h 16"/>
                <a:gd name="T16" fmla="*/ 12 w 16"/>
                <a:gd name="T17" fmla="*/ 4 h 16"/>
                <a:gd name="T18" fmla="*/ 14 w 16"/>
                <a:gd name="T19" fmla="*/ 4 h 16"/>
                <a:gd name="T20" fmla="*/ 16 w 16"/>
                <a:gd name="T21" fmla="*/ 3 h 16"/>
                <a:gd name="T22" fmla="*/ 14 w 1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14" y="0"/>
                  </a:moveTo>
                  <a:cubicBezTo>
                    <a:pt x="14" y="0"/>
                    <a:pt x="13" y="0"/>
                    <a:pt x="12" y="0"/>
                  </a:cubicBezTo>
                  <a:cubicBezTo>
                    <a:pt x="5" y="0"/>
                    <a:pt x="0" y="5"/>
                    <a:pt x="0" y="12"/>
                  </a:cubicBezTo>
                  <a:cubicBezTo>
                    <a:pt x="0" y="13"/>
                    <a:pt x="0" y="14"/>
                    <a:pt x="0" y="14"/>
                  </a:cubicBezTo>
                  <a:cubicBezTo>
                    <a:pt x="0" y="15"/>
                    <a:pt x="1" y="16"/>
                    <a:pt x="2" y="16"/>
                  </a:cubicBezTo>
                  <a:cubicBezTo>
                    <a:pt x="2" y="16"/>
                    <a:pt x="2" y="16"/>
                    <a:pt x="3" y="16"/>
                  </a:cubicBezTo>
                  <a:cubicBezTo>
                    <a:pt x="4" y="16"/>
                    <a:pt x="4" y="15"/>
                    <a:pt x="4" y="14"/>
                  </a:cubicBezTo>
                  <a:cubicBezTo>
                    <a:pt x="4" y="13"/>
                    <a:pt x="4" y="13"/>
                    <a:pt x="4" y="12"/>
                  </a:cubicBezTo>
                  <a:cubicBezTo>
                    <a:pt x="4" y="8"/>
                    <a:pt x="8" y="4"/>
                    <a:pt x="12" y="4"/>
                  </a:cubicBezTo>
                  <a:cubicBezTo>
                    <a:pt x="13" y="4"/>
                    <a:pt x="13" y="4"/>
                    <a:pt x="14" y="4"/>
                  </a:cubicBezTo>
                  <a:cubicBezTo>
                    <a:pt x="15" y="4"/>
                    <a:pt x="16" y="4"/>
                    <a:pt x="16" y="3"/>
                  </a:cubicBezTo>
                  <a:cubicBezTo>
                    <a:pt x="16" y="2"/>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6" name="Group 142"/>
          <p:cNvGrpSpPr/>
          <p:nvPr/>
        </p:nvGrpSpPr>
        <p:grpSpPr>
          <a:xfrm>
            <a:off x="5894444" y="3673595"/>
            <a:ext cx="403766" cy="405040"/>
            <a:chOff x="1727201" y="319088"/>
            <a:chExt cx="503237" cy="504825"/>
          </a:xfrm>
          <a:solidFill>
            <a:srgbClr val="A7794B"/>
          </a:solidFill>
        </p:grpSpPr>
        <p:sp>
          <p:nvSpPr>
            <p:cNvPr id="17" name="Freeform 15"/>
            <p:cNvSpPr/>
            <p:nvPr/>
          </p:nvSpPr>
          <p:spPr bwMode="auto">
            <a:xfrm>
              <a:off x="1812925" y="406400"/>
              <a:ext cx="120650" cy="119062"/>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8" name="Freeform 16"/>
            <p:cNvSpPr>
              <a:spLocks noEditPoints="1"/>
            </p:cNvSpPr>
            <p:nvPr/>
          </p:nvSpPr>
          <p:spPr bwMode="auto">
            <a:xfrm>
              <a:off x="1727201" y="319088"/>
              <a:ext cx="503237" cy="504825"/>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19" name="Group 172"/>
          <p:cNvGrpSpPr/>
          <p:nvPr/>
        </p:nvGrpSpPr>
        <p:grpSpPr>
          <a:xfrm>
            <a:off x="3171304" y="3725092"/>
            <a:ext cx="460964" cy="302047"/>
            <a:chOff x="5757863" y="2919413"/>
            <a:chExt cx="695324" cy="455612"/>
          </a:xfrm>
          <a:solidFill>
            <a:srgbClr val="A7794B"/>
          </a:solidFill>
        </p:grpSpPr>
        <p:sp>
          <p:nvSpPr>
            <p:cNvPr id="20" name="Freeform 477"/>
            <p:cNvSpPr>
              <a:spLocks noEditPoints="1"/>
            </p:cNvSpPr>
            <p:nvPr/>
          </p:nvSpPr>
          <p:spPr bwMode="auto">
            <a:xfrm>
              <a:off x="5875338" y="2919413"/>
              <a:ext cx="468312" cy="455612"/>
            </a:xfrm>
            <a:custGeom>
              <a:avLst/>
              <a:gdLst>
                <a:gd name="T0" fmla="*/ 223 w 223"/>
                <a:gd name="T1" fmla="*/ 216 h 216"/>
                <a:gd name="T2" fmla="*/ 0 w 223"/>
                <a:gd name="T3" fmla="*/ 216 h 216"/>
                <a:gd name="T4" fmla="*/ 0 w 223"/>
                <a:gd name="T5" fmla="*/ 211 h 216"/>
                <a:gd name="T6" fmla="*/ 83 w 223"/>
                <a:gd name="T7" fmla="*/ 144 h 216"/>
                <a:gd name="T8" fmla="*/ 85 w 223"/>
                <a:gd name="T9" fmla="*/ 137 h 216"/>
                <a:gd name="T10" fmla="*/ 67 w 223"/>
                <a:gd name="T11" fmla="*/ 103 h 216"/>
                <a:gd name="T12" fmla="*/ 58 w 223"/>
                <a:gd name="T13" fmla="*/ 92 h 216"/>
                <a:gd name="T14" fmla="*/ 60 w 223"/>
                <a:gd name="T15" fmla="*/ 67 h 216"/>
                <a:gd name="T16" fmla="*/ 60 w 223"/>
                <a:gd name="T17" fmla="*/ 67 h 216"/>
                <a:gd name="T18" fmla="*/ 71 w 223"/>
                <a:gd name="T19" fmla="*/ 15 h 216"/>
                <a:gd name="T20" fmla="*/ 111 w 223"/>
                <a:gd name="T21" fmla="*/ 0 h 216"/>
                <a:gd name="T22" fmla="*/ 151 w 223"/>
                <a:gd name="T23" fmla="*/ 15 h 216"/>
                <a:gd name="T24" fmla="*/ 163 w 223"/>
                <a:gd name="T25" fmla="*/ 67 h 216"/>
                <a:gd name="T26" fmla="*/ 163 w 223"/>
                <a:gd name="T27" fmla="*/ 67 h 216"/>
                <a:gd name="T28" fmla="*/ 165 w 223"/>
                <a:gd name="T29" fmla="*/ 92 h 216"/>
                <a:gd name="T30" fmla="*/ 156 w 223"/>
                <a:gd name="T31" fmla="*/ 103 h 216"/>
                <a:gd name="T32" fmla="*/ 138 w 223"/>
                <a:gd name="T33" fmla="*/ 137 h 216"/>
                <a:gd name="T34" fmla="*/ 140 w 223"/>
                <a:gd name="T35" fmla="*/ 144 h 216"/>
                <a:gd name="T36" fmla="*/ 223 w 223"/>
                <a:gd name="T37" fmla="*/ 211 h 216"/>
                <a:gd name="T38" fmla="*/ 223 w 223"/>
                <a:gd name="T39" fmla="*/ 216 h 216"/>
                <a:gd name="T40" fmla="*/ 12 w 223"/>
                <a:gd name="T41" fmla="*/ 205 h 216"/>
                <a:gd name="T42" fmla="*/ 211 w 223"/>
                <a:gd name="T43" fmla="*/ 205 h 216"/>
                <a:gd name="T44" fmla="*/ 181 w 223"/>
                <a:gd name="T45" fmla="*/ 175 h 216"/>
                <a:gd name="T46" fmla="*/ 137 w 223"/>
                <a:gd name="T47" fmla="*/ 155 h 216"/>
                <a:gd name="T48" fmla="*/ 127 w 223"/>
                <a:gd name="T49" fmla="*/ 134 h 216"/>
                <a:gd name="T50" fmla="*/ 127 w 223"/>
                <a:gd name="T51" fmla="*/ 132 h 216"/>
                <a:gd name="T52" fmla="*/ 128 w 223"/>
                <a:gd name="T53" fmla="*/ 130 h 216"/>
                <a:gd name="T54" fmla="*/ 145 w 223"/>
                <a:gd name="T55" fmla="*/ 98 h 216"/>
                <a:gd name="T56" fmla="*/ 146 w 223"/>
                <a:gd name="T57" fmla="*/ 93 h 216"/>
                <a:gd name="T58" fmla="*/ 151 w 223"/>
                <a:gd name="T59" fmla="*/ 93 h 216"/>
                <a:gd name="T60" fmla="*/ 155 w 223"/>
                <a:gd name="T61" fmla="*/ 86 h 216"/>
                <a:gd name="T62" fmla="*/ 153 w 223"/>
                <a:gd name="T63" fmla="*/ 74 h 216"/>
                <a:gd name="T64" fmla="*/ 151 w 223"/>
                <a:gd name="T65" fmla="*/ 72 h 216"/>
                <a:gd name="T66" fmla="*/ 151 w 223"/>
                <a:gd name="T67" fmla="*/ 69 h 216"/>
                <a:gd name="T68" fmla="*/ 151 w 223"/>
                <a:gd name="T69" fmla="*/ 66 h 216"/>
                <a:gd name="T70" fmla="*/ 143 w 223"/>
                <a:gd name="T71" fmla="*/ 23 h 216"/>
                <a:gd name="T72" fmla="*/ 111 w 223"/>
                <a:gd name="T73" fmla="*/ 12 h 216"/>
                <a:gd name="T74" fmla="*/ 80 w 223"/>
                <a:gd name="T75" fmla="*/ 23 h 216"/>
                <a:gd name="T76" fmla="*/ 72 w 223"/>
                <a:gd name="T77" fmla="*/ 66 h 216"/>
                <a:gd name="T78" fmla="*/ 72 w 223"/>
                <a:gd name="T79" fmla="*/ 69 h 216"/>
                <a:gd name="T80" fmla="*/ 72 w 223"/>
                <a:gd name="T81" fmla="*/ 72 h 216"/>
                <a:gd name="T82" fmla="*/ 70 w 223"/>
                <a:gd name="T83" fmla="*/ 74 h 216"/>
                <a:gd name="T84" fmla="*/ 68 w 223"/>
                <a:gd name="T85" fmla="*/ 86 h 216"/>
                <a:gd name="T86" fmla="*/ 72 w 223"/>
                <a:gd name="T87" fmla="*/ 93 h 216"/>
                <a:gd name="T88" fmla="*/ 77 w 223"/>
                <a:gd name="T89" fmla="*/ 93 h 216"/>
                <a:gd name="T90" fmla="*/ 77 w 223"/>
                <a:gd name="T91" fmla="*/ 98 h 216"/>
                <a:gd name="T92" fmla="*/ 95 w 223"/>
                <a:gd name="T93" fmla="*/ 130 h 216"/>
                <a:gd name="T94" fmla="*/ 96 w 223"/>
                <a:gd name="T95" fmla="*/ 132 h 216"/>
                <a:gd name="T96" fmla="*/ 96 w 223"/>
                <a:gd name="T97" fmla="*/ 134 h 216"/>
                <a:gd name="T98" fmla="*/ 86 w 223"/>
                <a:gd name="T99" fmla="*/ 155 h 216"/>
                <a:gd name="T100" fmla="*/ 42 w 223"/>
                <a:gd name="T101" fmla="*/ 175 h 216"/>
                <a:gd name="T102" fmla="*/ 12 w 223"/>
                <a:gd name="T103" fmla="*/ 20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3" h="216">
                  <a:moveTo>
                    <a:pt x="223" y="216"/>
                  </a:moveTo>
                  <a:cubicBezTo>
                    <a:pt x="0" y="216"/>
                    <a:pt x="0" y="216"/>
                    <a:pt x="0" y="216"/>
                  </a:cubicBezTo>
                  <a:cubicBezTo>
                    <a:pt x="0" y="211"/>
                    <a:pt x="0" y="211"/>
                    <a:pt x="0" y="211"/>
                  </a:cubicBezTo>
                  <a:cubicBezTo>
                    <a:pt x="0" y="176"/>
                    <a:pt x="65" y="148"/>
                    <a:pt x="83" y="144"/>
                  </a:cubicBezTo>
                  <a:cubicBezTo>
                    <a:pt x="84" y="143"/>
                    <a:pt x="84" y="140"/>
                    <a:pt x="85" y="137"/>
                  </a:cubicBezTo>
                  <a:cubicBezTo>
                    <a:pt x="81" y="132"/>
                    <a:pt x="71" y="120"/>
                    <a:pt x="67" y="103"/>
                  </a:cubicBezTo>
                  <a:cubicBezTo>
                    <a:pt x="63" y="102"/>
                    <a:pt x="60" y="98"/>
                    <a:pt x="58" y="92"/>
                  </a:cubicBezTo>
                  <a:cubicBezTo>
                    <a:pt x="55" y="85"/>
                    <a:pt x="55" y="74"/>
                    <a:pt x="60" y="67"/>
                  </a:cubicBezTo>
                  <a:cubicBezTo>
                    <a:pt x="60" y="67"/>
                    <a:pt x="60" y="67"/>
                    <a:pt x="60" y="67"/>
                  </a:cubicBezTo>
                  <a:cubicBezTo>
                    <a:pt x="59" y="57"/>
                    <a:pt x="56" y="32"/>
                    <a:pt x="71" y="15"/>
                  </a:cubicBezTo>
                  <a:cubicBezTo>
                    <a:pt x="80" y="5"/>
                    <a:pt x="94" y="0"/>
                    <a:pt x="111" y="0"/>
                  </a:cubicBezTo>
                  <a:cubicBezTo>
                    <a:pt x="129" y="0"/>
                    <a:pt x="142" y="5"/>
                    <a:pt x="151" y="15"/>
                  </a:cubicBezTo>
                  <a:cubicBezTo>
                    <a:pt x="166" y="32"/>
                    <a:pt x="164" y="57"/>
                    <a:pt x="163" y="67"/>
                  </a:cubicBezTo>
                  <a:cubicBezTo>
                    <a:pt x="163" y="67"/>
                    <a:pt x="163" y="67"/>
                    <a:pt x="163" y="67"/>
                  </a:cubicBezTo>
                  <a:cubicBezTo>
                    <a:pt x="168" y="74"/>
                    <a:pt x="168" y="85"/>
                    <a:pt x="165" y="92"/>
                  </a:cubicBezTo>
                  <a:cubicBezTo>
                    <a:pt x="163" y="98"/>
                    <a:pt x="160" y="102"/>
                    <a:pt x="156" y="103"/>
                  </a:cubicBezTo>
                  <a:cubicBezTo>
                    <a:pt x="152" y="120"/>
                    <a:pt x="142" y="132"/>
                    <a:pt x="138" y="137"/>
                  </a:cubicBezTo>
                  <a:cubicBezTo>
                    <a:pt x="138" y="140"/>
                    <a:pt x="139" y="143"/>
                    <a:pt x="140" y="144"/>
                  </a:cubicBezTo>
                  <a:cubicBezTo>
                    <a:pt x="158" y="148"/>
                    <a:pt x="223" y="176"/>
                    <a:pt x="223" y="211"/>
                  </a:cubicBezTo>
                  <a:lnTo>
                    <a:pt x="223" y="216"/>
                  </a:lnTo>
                  <a:close/>
                  <a:moveTo>
                    <a:pt x="12" y="205"/>
                  </a:moveTo>
                  <a:cubicBezTo>
                    <a:pt x="211" y="205"/>
                    <a:pt x="211" y="205"/>
                    <a:pt x="211" y="205"/>
                  </a:cubicBezTo>
                  <a:cubicBezTo>
                    <a:pt x="208" y="195"/>
                    <a:pt x="197" y="185"/>
                    <a:pt x="181" y="175"/>
                  </a:cubicBezTo>
                  <a:cubicBezTo>
                    <a:pt x="164" y="164"/>
                    <a:pt x="144" y="157"/>
                    <a:pt x="137" y="155"/>
                  </a:cubicBezTo>
                  <a:cubicBezTo>
                    <a:pt x="128" y="154"/>
                    <a:pt x="127" y="140"/>
                    <a:pt x="127" y="134"/>
                  </a:cubicBezTo>
                  <a:cubicBezTo>
                    <a:pt x="127" y="132"/>
                    <a:pt x="127" y="132"/>
                    <a:pt x="127" y="132"/>
                  </a:cubicBezTo>
                  <a:cubicBezTo>
                    <a:pt x="128" y="130"/>
                    <a:pt x="128" y="130"/>
                    <a:pt x="128" y="130"/>
                  </a:cubicBezTo>
                  <a:cubicBezTo>
                    <a:pt x="128" y="130"/>
                    <a:pt x="142" y="116"/>
                    <a:pt x="145" y="98"/>
                  </a:cubicBezTo>
                  <a:cubicBezTo>
                    <a:pt x="146" y="93"/>
                    <a:pt x="146" y="93"/>
                    <a:pt x="146" y="93"/>
                  </a:cubicBezTo>
                  <a:cubicBezTo>
                    <a:pt x="151" y="93"/>
                    <a:pt x="151" y="93"/>
                    <a:pt x="151" y="93"/>
                  </a:cubicBezTo>
                  <a:cubicBezTo>
                    <a:pt x="152" y="93"/>
                    <a:pt x="154" y="91"/>
                    <a:pt x="155" y="86"/>
                  </a:cubicBezTo>
                  <a:cubicBezTo>
                    <a:pt x="156" y="81"/>
                    <a:pt x="155" y="76"/>
                    <a:pt x="153" y="74"/>
                  </a:cubicBezTo>
                  <a:cubicBezTo>
                    <a:pt x="151" y="72"/>
                    <a:pt x="151" y="72"/>
                    <a:pt x="151" y="72"/>
                  </a:cubicBezTo>
                  <a:cubicBezTo>
                    <a:pt x="151" y="69"/>
                    <a:pt x="151" y="69"/>
                    <a:pt x="151" y="69"/>
                  </a:cubicBezTo>
                  <a:cubicBezTo>
                    <a:pt x="151" y="68"/>
                    <a:pt x="151" y="67"/>
                    <a:pt x="151" y="66"/>
                  </a:cubicBezTo>
                  <a:cubicBezTo>
                    <a:pt x="152" y="57"/>
                    <a:pt x="154" y="36"/>
                    <a:pt x="143" y="23"/>
                  </a:cubicBezTo>
                  <a:cubicBezTo>
                    <a:pt x="136" y="15"/>
                    <a:pt x="126" y="12"/>
                    <a:pt x="111" y="12"/>
                  </a:cubicBezTo>
                  <a:cubicBezTo>
                    <a:pt x="97" y="12"/>
                    <a:pt x="87" y="15"/>
                    <a:pt x="80" y="23"/>
                  </a:cubicBezTo>
                  <a:cubicBezTo>
                    <a:pt x="68" y="36"/>
                    <a:pt x="71" y="57"/>
                    <a:pt x="72" y="66"/>
                  </a:cubicBezTo>
                  <a:cubicBezTo>
                    <a:pt x="72" y="67"/>
                    <a:pt x="72" y="68"/>
                    <a:pt x="72" y="69"/>
                  </a:cubicBezTo>
                  <a:cubicBezTo>
                    <a:pt x="72" y="72"/>
                    <a:pt x="72" y="72"/>
                    <a:pt x="72" y="72"/>
                  </a:cubicBezTo>
                  <a:cubicBezTo>
                    <a:pt x="70" y="74"/>
                    <a:pt x="70" y="74"/>
                    <a:pt x="70" y="74"/>
                  </a:cubicBezTo>
                  <a:cubicBezTo>
                    <a:pt x="67" y="76"/>
                    <a:pt x="67" y="81"/>
                    <a:pt x="68" y="86"/>
                  </a:cubicBezTo>
                  <a:cubicBezTo>
                    <a:pt x="69" y="91"/>
                    <a:pt x="71" y="93"/>
                    <a:pt x="72" y="93"/>
                  </a:cubicBezTo>
                  <a:cubicBezTo>
                    <a:pt x="77" y="93"/>
                    <a:pt x="77" y="93"/>
                    <a:pt x="77" y="93"/>
                  </a:cubicBezTo>
                  <a:cubicBezTo>
                    <a:pt x="77" y="98"/>
                    <a:pt x="77" y="98"/>
                    <a:pt x="77" y="98"/>
                  </a:cubicBezTo>
                  <a:cubicBezTo>
                    <a:pt x="80" y="116"/>
                    <a:pt x="94" y="130"/>
                    <a:pt x="95" y="130"/>
                  </a:cubicBezTo>
                  <a:cubicBezTo>
                    <a:pt x="96" y="132"/>
                    <a:pt x="96" y="132"/>
                    <a:pt x="96" y="132"/>
                  </a:cubicBezTo>
                  <a:cubicBezTo>
                    <a:pt x="96" y="134"/>
                    <a:pt x="96" y="134"/>
                    <a:pt x="96" y="134"/>
                  </a:cubicBezTo>
                  <a:cubicBezTo>
                    <a:pt x="96" y="140"/>
                    <a:pt x="95" y="154"/>
                    <a:pt x="86" y="155"/>
                  </a:cubicBezTo>
                  <a:cubicBezTo>
                    <a:pt x="79" y="157"/>
                    <a:pt x="59" y="164"/>
                    <a:pt x="42" y="175"/>
                  </a:cubicBezTo>
                  <a:cubicBezTo>
                    <a:pt x="25" y="185"/>
                    <a:pt x="15" y="195"/>
                    <a:pt x="12" y="2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1" name="Freeform 478"/>
            <p:cNvSpPr/>
            <p:nvPr/>
          </p:nvSpPr>
          <p:spPr bwMode="auto">
            <a:xfrm>
              <a:off x="6216650" y="2936875"/>
              <a:ext cx="236537" cy="381000"/>
            </a:xfrm>
            <a:custGeom>
              <a:avLst/>
              <a:gdLst>
                <a:gd name="T0" fmla="*/ 43 w 113"/>
                <a:gd name="T1" fmla="*/ 120 h 181"/>
                <a:gd name="T2" fmla="*/ 42 w 113"/>
                <a:gd name="T3" fmla="*/ 114 h 181"/>
                <a:gd name="T4" fmla="*/ 57 w 113"/>
                <a:gd name="T5" fmla="*/ 86 h 181"/>
                <a:gd name="T6" fmla="*/ 64 w 113"/>
                <a:gd name="T7" fmla="*/ 77 h 181"/>
                <a:gd name="T8" fmla="*/ 62 w 113"/>
                <a:gd name="T9" fmla="*/ 56 h 181"/>
                <a:gd name="T10" fmla="*/ 62 w 113"/>
                <a:gd name="T11" fmla="*/ 56 h 181"/>
                <a:gd name="T12" fmla="*/ 53 w 113"/>
                <a:gd name="T13" fmla="*/ 13 h 181"/>
                <a:gd name="T14" fmla="*/ 19 w 113"/>
                <a:gd name="T15" fmla="*/ 0 h 181"/>
                <a:gd name="T16" fmla="*/ 0 w 113"/>
                <a:gd name="T17" fmla="*/ 4 h 181"/>
                <a:gd name="T18" fmla="*/ 5 w 113"/>
                <a:gd name="T19" fmla="*/ 12 h 181"/>
                <a:gd name="T20" fmla="*/ 19 w 113"/>
                <a:gd name="T21" fmla="*/ 10 h 181"/>
                <a:gd name="T22" fmla="*/ 46 w 113"/>
                <a:gd name="T23" fmla="*/ 19 h 181"/>
                <a:gd name="T24" fmla="*/ 53 w 113"/>
                <a:gd name="T25" fmla="*/ 55 h 181"/>
                <a:gd name="T26" fmla="*/ 52 w 113"/>
                <a:gd name="T27" fmla="*/ 58 h 181"/>
                <a:gd name="T28" fmla="*/ 52 w 113"/>
                <a:gd name="T29" fmla="*/ 60 h 181"/>
                <a:gd name="T30" fmla="*/ 54 w 113"/>
                <a:gd name="T31" fmla="*/ 62 h 181"/>
                <a:gd name="T32" fmla="*/ 56 w 113"/>
                <a:gd name="T33" fmla="*/ 72 h 181"/>
                <a:gd name="T34" fmla="*/ 52 w 113"/>
                <a:gd name="T35" fmla="*/ 78 h 181"/>
                <a:gd name="T36" fmla="*/ 48 w 113"/>
                <a:gd name="T37" fmla="*/ 78 h 181"/>
                <a:gd name="T38" fmla="*/ 48 w 113"/>
                <a:gd name="T39" fmla="*/ 82 h 181"/>
                <a:gd name="T40" fmla="*/ 33 w 113"/>
                <a:gd name="T41" fmla="*/ 109 h 181"/>
                <a:gd name="T42" fmla="*/ 32 w 113"/>
                <a:gd name="T43" fmla="*/ 110 h 181"/>
                <a:gd name="T44" fmla="*/ 32 w 113"/>
                <a:gd name="T45" fmla="*/ 112 h 181"/>
                <a:gd name="T46" fmla="*/ 41 w 113"/>
                <a:gd name="T47" fmla="*/ 130 h 181"/>
                <a:gd name="T48" fmla="*/ 77 w 113"/>
                <a:gd name="T49" fmla="*/ 146 h 181"/>
                <a:gd name="T50" fmla="*/ 102 w 113"/>
                <a:gd name="T51" fmla="*/ 171 h 181"/>
                <a:gd name="T52" fmla="*/ 58 w 113"/>
                <a:gd name="T53" fmla="*/ 171 h 181"/>
                <a:gd name="T54" fmla="*/ 65 w 113"/>
                <a:gd name="T55" fmla="*/ 181 h 181"/>
                <a:gd name="T56" fmla="*/ 113 w 113"/>
                <a:gd name="T57" fmla="*/ 181 h 181"/>
                <a:gd name="T58" fmla="*/ 113 w 113"/>
                <a:gd name="T59" fmla="*/ 176 h 181"/>
                <a:gd name="T60" fmla="*/ 43 w 113"/>
                <a:gd name="T61" fmla="*/ 12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81">
                  <a:moveTo>
                    <a:pt x="43" y="120"/>
                  </a:moveTo>
                  <a:cubicBezTo>
                    <a:pt x="42" y="119"/>
                    <a:pt x="42" y="117"/>
                    <a:pt x="42" y="114"/>
                  </a:cubicBezTo>
                  <a:cubicBezTo>
                    <a:pt x="45" y="110"/>
                    <a:pt x="53" y="100"/>
                    <a:pt x="57" y="86"/>
                  </a:cubicBezTo>
                  <a:cubicBezTo>
                    <a:pt x="60" y="85"/>
                    <a:pt x="62" y="82"/>
                    <a:pt x="64" y="77"/>
                  </a:cubicBezTo>
                  <a:cubicBezTo>
                    <a:pt x="66" y="71"/>
                    <a:pt x="67" y="62"/>
                    <a:pt x="62" y="56"/>
                  </a:cubicBezTo>
                  <a:cubicBezTo>
                    <a:pt x="62" y="56"/>
                    <a:pt x="62" y="56"/>
                    <a:pt x="62" y="56"/>
                  </a:cubicBezTo>
                  <a:cubicBezTo>
                    <a:pt x="63" y="48"/>
                    <a:pt x="65" y="27"/>
                    <a:pt x="53" y="13"/>
                  </a:cubicBezTo>
                  <a:cubicBezTo>
                    <a:pt x="45" y="5"/>
                    <a:pt x="34" y="0"/>
                    <a:pt x="19" y="0"/>
                  </a:cubicBezTo>
                  <a:cubicBezTo>
                    <a:pt x="12" y="0"/>
                    <a:pt x="5" y="2"/>
                    <a:pt x="0" y="4"/>
                  </a:cubicBezTo>
                  <a:cubicBezTo>
                    <a:pt x="2" y="6"/>
                    <a:pt x="3" y="9"/>
                    <a:pt x="5" y="12"/>
                  </a:cubicBezTo>
                  <a:cubicBezTo>
                    <a:pt x="9" y="11"/>
                    <a:pt x="14" y="10"/>
                    <a:pt x="19" y="10"/>
                  </a:cubicBezTo>
                  <a:cubicBezTo>
                    <a:pt x="31" y="10"/>
                    <a:pt x="40" y="13"/>
                    <a:pt x="46" y="19"/>
                  </a:cubicBezTo>
                  <a:cubicBezTo>
                    <a:pt x="55" y="30"/>
                    <a:pt x="53" y="48"/>
                    <a:pt x="53" y="55"/>
                  </a:cubicBezTo>
                  <a:cubicBezTo>
                    <a:pt x="52" y="56"/>
                    <a:pt x="52" y="57"/>
                    <a:pt x="52" y="58"/>
                  </a:cubicBezTo>
                  <a:cubicBezTo>
                    <a:pt x="52" y="60"/>
                    <a:pt x="52" y="60"/>
                    <a:pt x="52" y="60"/>
                  </a:cubicBezTo>
                  <a:cubicBezTo>
                    <a:pt x="54" y="62"/>
                    <a:pt x="54" y="62"/>
                    <a:pt x="54" y="62"/>
                  </a:cubicBezTo>
                  <a:cubicBezTo>
                    <a:pt x="56" y="63"/>
                    <a:pt x="57" y="68"/>
                    <a:pt x="56" y="72"/>
                  </a:cubicBezTo>
                  <a:cubicBezTo>
                    <a:pt x="55" y="76"/>
                    <a:pt x="53" y="78"/>
                    <a:pt x="52" y="78"/>
                  </a:cubicBezTo>
                  <a:cubicBezTo>
                    <a:pt x="48" y="78"/>
                    <a:pt x="48" y="78"/>
                    <a:pt x="48" y="78"/>
                  </a:cubicBezTo>
                  <a:cubicBezTo>
                    <a:pt x="48" y="82"/>
                    <a:pt x="48" y="82"/>
                    <a:pt x="48" y="82"/>
                  </a:cubicBezTo>
                  <a:cubicBezTo>
                    <a:pt x="45" y="97"/>
                    <a:pt x="34" y="109"/>
                    <a:pt x="33" y="109"/>
                  </a:cubicBezTo>
                  <a:cubicBezTo>
                    <a:pt x="32" y="110"/>
                    <a:pt x="32" y="110"/>
                    <a:pt x="32" y="110"/>
                  </a:cubicBezTo>
                  <a:cubicBezTo>
                    <a:pt x="32" y="112"/>
                    <a:pt x="32" y="112"/>
                    <a:pt x="32" y="112"/>
                  </a:cubicBezTo>
                  <a:cubicBezTo>
                    <a:pt x="32" y="117"/>
                    <a:pt x="33" y="129"/>
                    <a:pt x="41" y="130"/>
                  </a:cubicBezTo>
                  <a:cubicBezTo>
                    <a:pt x="47" y="131"/>
                    <a:pt x="63" y="137"/>
                    <a:pt x="77" y="146"/>
                  </a:cubicBezTo>
                  <a:cubicBezTo>
                    <a:pt x="91" y="154"/>
                    <a:pt x="100" y="163"/>
                    <a:pt x="102" y="171"/>
                  </a:cubicBezTo>
                  <a:cubicBezTo>
                    <a:pt x="58" y="171"/>
                    <a:pt x="58" y="171"/>
                    <a:pt x="58" y="171"/>
                  </a:cubicBezTo>
                  <a:cubicBezTo>
                    <a:pt x="60" y="174"/>
                    <a:pt x="63" y="177"/>
                    <a:pt x="65" y="181"/>
                  </a:cubicBezTo>
                  <a:cubicBezTo>
                    <a:pt x="113" y="181"/>
                    <a:pt x="113" y="181"/>
                    <a:pt x="113" y="181"/>
                  </a:cubicBezTo>
                  <a:cubicBezTo>
                    <a:pt x="113" y="176"/>
                    <a:pt x="113" y="176"/>
                    <a:pt x="113" y="176"/>
                  </a:cubicBezTo>
                  <a:cubicBezTo>
                    <a:pt x="113" y="147"/>
                    <a:pt x="58" y="123"/>
                    <a:pt x="43"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22" name="Freeform 479"/>
            <p:cNvSpPr/>
            <p:nvPr/>
          </p:nvSpPr>
          <p:spPr bwMode="auto">
            <a:xfrm>
              <a:off x="5757863" y="2936875"/>
              <a:ext cx="244475" cy="381000"/>
            </a:xfrm>
            <a:custGeom>
              <a:avLst/>
              <a:gdLst>
                <a:gd name="T0" fmla="*/ 59 w 116"/>
                <a:gd name="T1" fmla="*/ 171 h 181"/>
                <a:gd name="T2" fmla="*/ 11 w 116"/>
                <a:gd name="T3" fmla="*/ 171 h 181"/>
                <a:gd name="T4" fmla="*/ 35 w 116"/>
                <a:gd name="T5" fmla="*/ 146 h 181"/>
                <a:gd name="T6" fmla="*/ 72 w 116"/>
                <a:gd name="T7" fmla="*/ 130 h 181"/>
                <a:gd name="T8" fmla="*/ 81 w 116"/>
                <a:gd name="T9" fmla="*/ 112 h 181"/>
                <a:gd name="T10" fmla="*/ 81 w 116"/>
                <a:gd name="T11" fmla="*/ 110 h 181"/>
                <a:gd name="T12" fmla="*/ 79 w 116"/>
                <a:gd name="T13" fmla="*/ 109 h 181"/>
                <a:gd name="T14" fmla="*/ 65 w 116"/>
                <a:gd name="T15" fmla="*/ 82 h 181"/>
                <a:gd name="T16" fmla="*/ 64 w 116"/>
                <a:gd name="T17" fmla="*/ 78 h 181"/>
                <a:gd name="T18" fmla="*/ 60 w 116"/>
                <a:gd name="T19" fmla="*/ 78 h 181"/>
                <a:gd name="T20" fmla="*/ 57 w 116"/>
                <a:gd name="T21" fmla="*/ 72 h 181"/>
                <a:gd name="T22" fmla="*/ 59 w 116"/>
                <a:gd name="T23" fmla="*/ 62 h 181"/>
                <a:gd name="T24" fmla="*/ 61 w 116"/>
                <a:gd name="T25" fmla="*/ 60 h 181"/>
                <a:gd name="T26" fmla="*/ 60 w 116"/>
                <a:gd name="T27" fmla="*/ 58 h 181"/>
                <a:gd name="T28" fmla="*/ 60 w 116"/>
                <a:gd name="T29" fmla="*/ 55 h 181"/>
                <a:gd name="T30" fmla="*/ 67 w 116"/>
                <a:gd name="T31" fmla="*/ 19 h 181"/>
                <a:gd name="T32" fmla="*/ 93 w 116"/>
                <a:gd name="T33" fmla="*/ 10 h 181"/>
                <a:gd name="T34" fmla="*/ 112 w 116"/>
                <a:gd name="T35" fmla="*/ 13 h 181"/>
                <a:gd name="T36" fmla="*/ 116 w 116"/>
                <a:gd name="T37" fmla="*/ 5 h 181"/>
                <a:gd name="T38" fmla="*/ 93 w 116"/>
                <a:gd name="T39" fmla="*/ 0 h 181"/>
                <a:gd name="T40" fmla="*/ 60 w 116"/>
                <a:gd name="T41" fmla="*/ 13 h 181"/>
                <a:gd name="T42" fmla="*/ 51 w 116"/>
                <a:gd name="T43" fmla="*/ 56 h 181"/>
                <a:gd name="T44" fmla="*/ 51 w 116"/>
                <a:gd name="T45" fmla="*/ 56 h 181"/>
                <a:gd name="T46" fmla="*/ 49 w 116"/>
                <a:gd name="T47" fmla="*/ 77 h 181"/>
                <a:gd name="T48" fmla="*/ 56 w 116"/>
                <a:gd name="T49" fmla="*/ 86 h 181"/>
                <a:gd name="T50" fmla="*/ 71 w 116"/>
                <a:gd name="T51" fmla="*/ 114 h 181"/>
                <a:gd name="T52" fmla="*/ 70 w 116"/>
                <a:gd name="T53" fmla="*/ 120 h 181"/>
                <a:gd name="T54" fmla="*/ 0 w 116"/>
                <a:gd name="T55" fmla="*/ 176 h 181"/>
                <a:gd name="T56" fmla="*/ 0 w 116"/>
                <a:gd name="T57" fmla="*/ 181 h 181"/>
                <a:gd name="T58" fmla="*/ 52 w 116"/>
                <a:gd name="T59" fmla="*/ 181 h 181"/>
                <a:gd name="T60" fmla="*/ 59 w 116"/>
                <a:gd name="T61" fmla="*/ 17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81">
                  <a:moveTo>
                    <a:pt x="59" y="171"/>
                  </a:moveTo>
                  <a:cubicBezTo>
                    <a:pt x="11" y="171"/>
                    <a:pt x="11" y="171"/>
                    <a:pt x="11" y="171"/>
                  </a:cubicBezTo>
                  <a:cubicBezTo>
                    <a:pt x="13" y="163"/>
                    <a:pt x="22" y="154"/>
                    <a:pt x="35" y="146"/>
                  </a:cubicBezTo>
                  <a:cubicBezTo>
                    <a:pt x="50" y="137"/>
                    <a:pt x="66" y="131"/>
                    <a:pt x="72" y="130"/>
                  </a:cubicBezTo>
                  <a:cubicBezTo>
                    <a:pt x="80" y="129"/>
                    <a:pt x="81" y="117"/>
                    <a:pt x="81" y="112"/>
                  </a:cubicBezTo>
                  <a:cubicBezTo>
                    <a:pt x="81" y="110"/>
                    <a:pt x="81" y="110"/>
                    <a:pt x="81" y="110"/>
                  </a:cubicBezTo>
                  <a:cubicBezTo>
                    <a:pt x="79" y="109"/>
                    <a:pt x="79" y="109"/>
                    <a:pt x="79" y="109"/>
                  </a:cubicBezTo>
                  <a:cubicBezTo>
                    <a:pt x="79" y="109"/>
                    <a:pt x="68" y="97"/>
                    <a:pt x="65" y="82"/>
                  </a:cubicBezTo>
                  <a:cubicBezTo>
                    <a:pt x="64" y="78"/>
                    <a:pt x="64" y="78"/>
                    <a:pt x="64" y="78"/>
                  </a:cubicBezTo>
                  <a:cubicBezTo>
                    <a:pt x="60" y="78"/>
                    <a:pt x="60" y="78"/>
                    <a:pt x="60" y="78"/>
                  </a:cubicBezTo>
                  <a:cubicBezTo>
                    <a:pt x="60" y="78"/>
                    <a:pt x="58" y="76"/>
                    <a:pt x="57" y="72"/>
                  </a:cubicBezTo>
                  <a:cubicBezTo>
                    <a:pt x="56" y="68"/>
                    <a:pt x="57" y="63"/>
                    <a:pt x="59" y="62"/>
                  </a:cubicBezTo>
                  <a:cubicBezTo>
                    <a:pt x="61" y="60"/>
                    <a:pt x="61" y="60"/>
                    <a:pt x="61" y="60"/>
                  </a:cubicBezTo>
                  <a:cubicBezTo>
                    <a:pt x="60" y="58"/>
                    <a:pt x="60" y="58"/>
                    <a:pt x="60" y="58"/>
                  </a:cubicBezTo>
                  <a:cubicBezTo>
                    <a:pt x="60" y="57"/>
                    <a:pt x="60" y="56"/>
                    <a:pt x="60" y="55"/>
                  </a:cubicBezTo>
                  <a:cubicBezTo>
                    <a:pt x="59" y="48"/>
                    <a:pt x="58" y="30"/>
                    <a:pt x="67" y="19"/>
                  </a:cubicBezTo>
                  <a:cubicBezTo>
                    <a:pt x="73" y="13"/>
                    <a:pt x="82" y="10"/>
                    <a:pt x="93" y="10"/>
                  </a:cubicBezTo>
                  <a:cubicBezTo>
                    <a:pt x="101" y="10"/>
                    <a:pt x="107" y="11"/>
                    <a:pt x="112" y="13"/>
                  </a:cubicBezTo>
                  <a:cubicBezTo>
                    <a:pt x="113" y="11"/>
                    <a:pt x="114" y="8"/>
                    <a:pt x="116" y="5"/>
                  </a:cubicBezTo>
                  <a:cubicBezTo>
                    <a:pt x="110" y="2"/>
                    <a:pt x="102" y="0"/>
                    <a:pt x="93" y="0"/>
                  </a:cubicBezTo>
                  <a:cubicBezTo>
                    <a:pt x="79" y="0"/>
                    <a:pt x="67" y="5"/>
                    <a:pt x="60" y="13"/>
                  </a:cubicBezTo>
                  <a:cubicBezTo>
                    <a:pt x="48" y="27"/>
                    <a:pt x="50" y="48"/>
                    <a:pt x="51" y="56"/>
                  </a:cubicBezTo>
                  <a:cubicBezTo>
                    <a:pt x="51" y="56"/>
                    <a:pt x="51" y="56"/>
                    <a:pt x="51" y="56"/>
                  </a:cubicBezTo>
                  <a:cubicBezTo>
                    <a:pt x="46" y="62"/>
                    <a:pt x="46" y="71"/>
                    <a:pt x="49" y="77"/>
                  </a:cubicBezTo>
                  <a:cubicBezTo>
                    <a:pt x="50" y="82"/>
                    <a:pt x="53" y="85"/>
                    <a:pt x="56" y="86"/>
                  </a:cubicBezTo>
                  <a:cubicBezTo>
                    <a:pt x="59" y="100"/>
                    <a:pt x="68" y="110"/>
                    <a:pt x="71" y="114"/>
                  </a:cubicBezTo>
                  <a:cubicBezTo>
                    <a:pt x="71" y="117"/>
                    <a:pt x="70" y="119"/>
                    <a:pt x="70" y="120"/>
                  </a:cubicBezTo>
                  <a:cubicBezTo>
                    <a:pt x="55" y="123"/>
                    <a:pt x="0" y="147"/>
                    <a:pt x="0" y="176"/>
                  </a:cubicBezTo>
                  <a:cubicBezTo>
                    <a:pt x="0" y="181"/>
                    <a:pt x="0" y="181"/>
                    <a:pt x="0" y="181"/>
                  </a:cubicBezTo>
                  <a:cubicBezTo>
                    <a:pt x="52" y="181"/>
                    <a:pt x="52" y="181"/>
                    <a:pt x="52" y="181"/>
                  </a:cubicBezTo>
                  <a:cubicBezTo>
                    <a:pt x="54" y="177"/>
                    <a:pt x="56" y="174"/>
                    <a:pt x="59" y="1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sp>
        <p:nvSpPr>
          <p:cNvPr id="23" name="Rectangle 4"/>
          <p:cNvSpPr/>
          <p:nvPr/>
        </p:nvSpPr>
        <p:spPr>
          <a:xfrm>
            <a:off x="2616956" y="4271028"/>
            <a:ext cx="1569660" cy="394660"/>
          </a:xfrm>
          <a:prstGeom prst="rect">
            <a:avLst/>
          </a:prstGeom>
        </p:spPr>
        <p:txBody>
          <a:bodyPr wrap="none">
            <a:spAutoFit/>
          </a:bodyPr>
          <a:lstStyle/>
          <a:p>
            <a:pPr algn="ct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24" name="矩形 23"/>
          <p:cNvSpPr/>
          <p:nvPr/>
        </p:nvSpPr>
        <p:spPr>
          <a:xfrm>
            <a:off x="2370754" y="4761030"/>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sp>
        <p:nvSpPr>
          <p:cNvPr id="25" name="矩形 24"/>
          <p:cNvSpPr/>
          <p:nvPr/>
        </p:nvSpPr>
        <p:spPr>
          <a:xfrm>
            <a:off x="4915227" y="3289663"/>
            <a:ext cx="2362200" cy="2416629"/>
          </a:xfrm>
          <a:prstGeom prst="rect">
            <a:avLst/>
          </a:prstGeom>
          <a:noFill/>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Rectangle 4"/>
          <p:cNvSpPr/>
          <p:nvPr/>
        </p:nvSpPr>
        <p:spPr>
          <a:xfrm>
            <a:off x="5311497" y="4271028"/>
            <a:ext cx="1569660" cy="394660"/>
          </a:xfrm>
          <a:prstGeom prst="rect">
            <a:avLst/>
          </a:prstGeom>
        </p:spPr>
        <p:txBody>
          <a:bodyPr wrap="none">
            <a:spAutoFit/>
          </a:bodyPr>
          <a:lstStyle/>
          <a:p>
            <a:pPr algn="ct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27" name="矩形 26"/>
          <p:cNvSpPr/>
          <p:nvPr/>
        </p:nvSpPr>
        <p:spPr>
          <a:xfrm>
            <a:off x="5065295" y="4761030"/>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sp>
        <p:nvSpPr>
          <p:cNvPr id="31" name="矩形 30"/>
          <p:cNvSpPr/>
          <p:nvPr/>
        </p:nvSpPr>
        <p:spPr>
          <a:xfrm>
            <a:off x="7609768" y="3289663"/>
            <a:ext cx="2362200" cy="2416629"/>
          </a:xfrm>
          <a:prstGeom prst="rect">
            <a:avLst/>
          </a:prstGeom>
          <a:noFill/>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4"/>
          <p:cNvSpPr/>
          <p:nvPr/>
        </p:nvSpPr>
        <p:spPr>
          <a:xfrm>
            <a:off x="8006038" y="4271028"/>
            <a:ext cx="1569660" cy="394660"/>
          </a:xfrm>
          <a:prstGeom prst="rect">
            <a:avLst/>
          </a:prstGeom>
        </p:spPr>
        <p:txBody>
          <a:bodyPr wrap="none">
            <a:spAutoFit/>
          </a:bodyPr>
          <a:lstStyle/>
          <a:p>
            <a:pPr algn="ct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33" name="矩形 32"/>
          <p:cNvSpPr/>
          <p:nvPr/>
        </p:nvSpPr>
        <p:spPr>
          <a:xfrm>
            <a:off x="7759836" y="4761030"/>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sp>
        <p:nvSpPr>
          <p:cNvPr id="34" name="矩形 33"/>
          <p:cNvSpPr/>
          <p:nvPr/>
        </p:nvSpPr>
        <p:spPr>
          <a:xfrm>
            <a:off x="2056896" y="2543988"/>
            <a:ext cx="8099979" cy="492443"/>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 quis nostrud exerci tation ullamcorper nibh euismod tincidunt ut laoreet dolore magna </a:t>
            </a:r>
          </a:p>
        </p:txBody>
      </p:sp>
      <p:sp>
        <p:nvSpPr>
          <p:cNvPr id="35" name="Rectangle 4"/>
          <p:cNvSpPr/>
          <p:nvPr/>
        </p:nvSpPr>
        <p:spPr>
          <a:xfrm>
            <a:off x="5322055" y="2093426"/>
            <a:ext cx="1569660" cy="394660"/>
          </a:xfrm>
          <a:prstGeom prst="rect">
            <a:avLst/>
          </a:prstGeom>
        </p:spPr>
        <p:txBody>
          <a:bodyPr wrap="none">
            <a:spAutoFit/>
          </a:bodyPr>
          <a:lstStyle/>
          <a:p>
            <a:pPr algn="ctr">
              <a:lnSpc>
                <a:spcPct val="120000"/>
              </a:lnSpc>
            </a:pPr>
            <a:r>
              <a:rPr lang="zh-CN" altLang="en-US">
                <a:solidFill>
                  <a:srgbClr val="8696A6"/>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cxnSp>
        <p:nvCxnSpPr>
          <p:cNvPr id="28" name="直接连接符 27"/>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分析不足与改善</a:t>
            </a:r>
          </a:p>
        </p:txBody>
      </p:sp>
      <p:sp>
        <p:nvSpPr>
          <p:cNvPr id="30" name="矩形 29"/>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36" name="直接连接符 35"/>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7" name="矩形 36"/>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8"/>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750"/>
                                        <p:tgtEl>
                                          <p:spTgt spid="3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36"/>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29"/>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750"/>
                                        <p:tgtEl>
                                          <p:spTgt spid="35"/>
                                        </p:tgtEl>
                                      </p:cBhvr>
                                    </p:animEffect>
                                  </p:childTnLst>
                                </p:cTn>
                              </p:par>
                              <p:par>
                                <p:cTn id="27" presetID="35" presetClass="path" presetSubtype="0" decel="100000" fill="hold" grpId="1" nodeType="withEffect">
                                  <p:stCondLst>
                                    <p:cond delay="0"/>
                                  </p:stCondLst>
                                  <p:childTnLst>
                                    <p:animMotion origin="layout" path="M 4.375E-6 7.40741E-7 L -0.04011 7.40741E-7 " pathEditMode="relative" rAng="0" ptsTypes="AA">
                                      <p:cBhvr>
                                        <p:cTn id="28" dur="1250" spd="-100000" fill="hold"/>
                                        <p:tgtEl>
                                          <p:spTgt spid="35"/>
                                        </p:tgtEl>
                                        <p:attrNameLst>
                                          <p:attrName>ppt_x</p:attrName>
                                          <p:attrName>ppt_y</p:attrName>
                                        </p:attrNameLst>
                                      </p:cBhvr>
                                      <p:rCtr x="-2005" y="0"/>
                                    </p:animMotion>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750"/>
                                        <p:tgtEl>
                                          <p:spTgt spid="34"/>
                                        </p:tgtEl>
                                      </p:cBhvr>
                                    </p:animEffect>
                                  </p:childTnLst>
                                </p:cTn>
                              </p:par>
                              <p:par>
                                <p:cTn id="32" presetID="35" presetClass="path" presetSubtype="0" decel="100000" fill="hold" grpId="1" nodeType="withEffect">
                                  <p:stCondLst>
                                    <p:cond delay="0"/>
                                  </p:stCondLst>
                                  <p:childTnLst>
                                    <p:animMotion origin="layout" path="M -4.375E-6 -4.07407E-6 L 0.04493 -4.07407E-6 " pathEditMode="relative" rAng="0" ptsTypes="AA">
                                      <p:cBhvr>
                                        <p:cTn id="33" dur="1250" spd="-100000" fill="hold"/>
                                        <p:tgtEl>
                                          <p:spTgt spid="34"/>
                                        </p:tgtEl>
                                        <p:attrNameLst>
                                          <p:attrName>ppt_x</p:attrName>
                                          <p:attrName>ppt_y</p:attrName>
                                        </p:attrNameLst>
                                      </p:cBhvr>
                                      <p:rCtr x="2240" y="0"/>
                                    </p:animMotion>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childTnLst>
                                </p:cTn>
                              </p:par>
                              <p:par>
                                <p:cTn id="41" presetID="64" presetClass="path" presetSubtype="0" decel="100000" fill="hold" nodeType="withEffect">
                                  <p:stCondLst>
                                    <p:cond delay="0"/>
                                  </p:stCondLst>
                                  <p:childTnLst>
                                    <p:animMotion origin="layout" path="M -3.54167E-6 -1.11111E-6 L -3.54167E-6 -0.08657 " pathEditMode="relative" rAng="0" ptsTypes="AA">
                                      <p:cBhvr>
                                        <p:cTn id="42" dur="1000" spd="-100000" fill="hold"/>
                                        <p:tgtEl>
                                          <p:spTgt spid="19"/>
                                        </p:tgtEl>
                                        <p:attrNameLst>
                                          <p:attrName>ppt_x</p:attrName>
                                          <p:attrName>ppt_y</p:attrName>
                                        </p:attrNameLst>
                                      </p:cBhvr>
                                      <p:rCtr x="0" y="-4329"/>
                                    </p:animMotion>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750"/>
                                        <p:tgtEl>
                                          <p:spTgt spid="23"/>
                                        </p:tgtEl>
                                      </p:cBhvr>
                                    </p:animEffect>
                                  </p:childTnLst>
                                </p:cTn>
                              </p:par>
                              <p:par>
                                <p:cTn id="46" presetID="35" presetClass="path" presetSubtype="0" decel="100000" fill="hold" grpId="1" nodeType="withEffect">
                                  <p:stCondLst>
                                    <p:cond delay="0"/>
                                  </p:stCondLst>
                                  <p:childTnLst>
                                    <p:animMotion origin="layout" path="M 4.375E-6 7.40741E-7 L -0.04011 7.40741E-7 " pathEditMode="relative" rAng="0" ptsTypes="AA">
                                      <p:cBhvr>
                                        <p:cTn id="47" dur="1250" spd="-100000" fill="hold"/>
                                        <p:tgtEl>
                                          <p:spTgt spid="23"/>
                                        </p:tgtEl>
                                        <p:attrNameLst>
                                          <p:attrName>ppt_x</p:attrName>
                                          <p:attrName>ppt_y</p:attrName>
                                        </p:attrNameLst>
                                      </p:cBhvr>
                                      <p:rCtr x="-2005" y="0"/>
                                    </p:animMotion>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750"/>
                                        <p:tgtEl>
                                          <p:spTgt spid="24"/>
                                        </p:tgtEl>
                                      </p:cBhvr>
                                    </p:animEffect>
                                  </p:childTnLst>
                                </p:cTn>
                              </p:par>
                              <p:par>
                                <p:cTn id="51" presetID="35" presetClass="path" presetSubtype="0" decel="100000" fill="hold" grpId="1" nodeType="withEffect">
                                  <p:stCondLst>
                                    <p:cond delay="0"/>
                                  </p:stCondLst>
                                  <p:childTnLst>
                                    <p:animMotion origin="layout" path="M -4.375E-6 -4.07407E-6 L 0.04493 -4.07407E-6 " pathEditMode="relative" rAng="0" ptsTypes="AA">
                                      <p:cBhvr>
                                        <p:cTn id="52" dur="1250" spd="-100000" fill="hold"/>
                                        <p:tgtEl>
                                          <p:spTgt spid="24"/>
                                        </p:tgtEl>
                                        <p:attrNameLst>
                                          <p:attrName>ppt_x</p:attrName>
                                          <p:attrName>ppt_y</p:attrName>
                                        </p:attrNameLst>
                                      </p:cBhvr>
                                      <p:rCtr x="2240" y="0"/>
                                    </p:animMotion>
                                  </p:childTnLst>
                                </p:cTn>
                              </p:par>
                              <p:par>
                                <p:cTn id="53" presetID="10" presetClass="entr" presetSubtype="0" fill="hold" grpId="0" nodeType="withEffect">
                                  <p:stCondLst>
                                    <p:cond delay="75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nodeType="withEffect">
                                  <p:stCondLst>
                                    <p:cond delay="75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childTnLst>
                                </p:cTn>
                              </p:par>
                              <p:par>
                                <p:cTn id="59" presetID="64" presetClass="path" presetSubtype="0" decel="100000" fill="hold" nodeType="withEffect">
                                  <p:stCondLst>
                                    <p:cond delay="750"/>
                                  </p:stCondLst>
                                  <p:childTnLst>
                                    <p:animMotion origin="layout" path="M -3.54167E-6 -1.11111E-6 L -3.54167E-6 -0.08657 " pathEditMode="relative" rAng="0" ptsTypes="AA">
                                      <p:cBhvr>
                                        <p:cTn id="60" dur="1000" spd="-100000" fill="hold"/>
                                        <p:tgtEl>
                                          <p:spTgt spid="16"/>
                                        </p:tgtEl>
                                        <p:attrNameLst>
                                          <p:attrName>ppt_x</p:attrName>
                                          <p:attrName>ppt_y</p:attrName>
                                        </p:attrNameLst>
                                      </p:cBhvr>
                                      <p:rCtr x="0" y="-4329"/>
                                    </p:animMotion>
                                  </p:childTnLst>
                                </p:cTn>
                              </p:par>
                              <p:par>
                                <p:cTn id="61" presetID="10" presetClass="entr" presetSubtype="0" fill="hold" grpId="0" nodeType="withEffect">
                                  <p:stCondLst>
                                    <p:cond delay="75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750"/>
                                        <p:tgtEl>
                                          <p:spTgt spid="26"/>
                                        </p:tgtEl>
                                      </p:cBhvr>
                                    </p:animEffect>
                                  </p:childTnLst>
                                </p:cTn>
                              </p:par>
                              <p:par>
                                <p:cTn id="64" presetID="35" presetClass="path" presetSubtype="0" decel="100000" fill="hold" grpId="1" nodeType="withEffect">
                                  <p:stCondLst>
                                    <p:cond delay="750"/>
                                  </p:stCondLst>
                                  <p:childTnLst>
                                    <p:animMotion origin="layout" path="M 4.375E-6 7.40741E-7 L -0.04011 7.40741E-7 " pathEditMode="relative" rAng="0" ptsTypes="AA">
                                      <p:cBhvr>
                                        <p:cTn id="65" dur="1250" spd="-100000" fill="hold"/>
                                        <p:tgtEl>
                                          <p:spTgt spid="26"/>
                                        </p:tgtEl>
                                        <p:attrNameLst>
                                          <p:attrName>ppt_x</p:attrName>
                                          <p:attrName>ppt_y</p:attrName>
                                        </p:attrNameLst>
                                      </p:cBhvr>
                                      <p:rCtr x="-2005" y="0"/>
                                    </p:animMotion>
                                  </p:childTnLst>
                                </p:cTn>
                              </p:par>
                              <p:par>
                                <p:cTn id="66" presetID="10" presetClass="entr" presetSubtype="0" fill="hold" grpId="0" nodeType="withEffect">
                                  <p:stCondLst>
                                    <p:cond delay="75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750"/>
                                        <p:tgtEl>
                                          <p:spTgt spid="27"/>
                                        </p:tgtEl>
                                      </p:cBhvr>
                                    </p:animEffect>
                                  </p:childTnLst>
                                </p:cTn>
                              </p:par>
                              <p:par>
                                <p:cTn id="69" presetID="35" presetClass="path" presetSubtype="0" decel="100000" fill="hold" grpId="1" nodeType="withEffect">
                                  <p:stCondLst>
                                    <p:cond delay="750"/>
                                  </p:stCondLst>
                                  <p:childTnLst>
                                    <p:animMotion origin="layout" path="M -4.375E-6 -4.07407E-6 L 0.04493 -4.07407E-6 " pathEditMode="relative" rAng="0" ptsTypes="AA">
                                      <p:cBhvr>
                                        <p:cTn id="70" dur="1250" spd="-100000" fill="hold"/>
                                        <p:tgtEl>
                                          <p:spTgt spid="27"/>
                                        </p:tgtEl>
                                        <p:attrNameLst>
                                          <p:attrName>ppt_x</p:attrName>
                                          <p:attrName>ppt_y</p:attrName>
                                        </p:attrNameLst>
                                      </p:cBhvr>
                                      <p:rCtr x="2240" y="0"/>
                                    </p:animMotion>
                                  </p:childTnLst>
                                </p:cTn>
                              </p:par>
                              <p:par>
                                <p:cTn id="71" presetID="10" presetClass="entr" presetSubtype="0" fill="hold" grpId="0" nodeType="withEffect">
                                  <p:stCondLst>
                                    <p:cond delay="150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500"/>
                                        <p:tgtEl>
                                          <p:spTgt spid="31"/>
                                        </p:tgtEl>
                                      </p:cBhvr>
                                    </p:animEffect>
                                  </p:childTnLst>
                                </p:cTn>
                              </p:par>
                              <p:par>
                                <p:cTn id="74" presetID="10" presetClass="entr" presetSubtype="0" fill="hold" nodeType="withEffect">
                                  <p:stCondLst>
                                    <p:cond delay="150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00"/>
                                        <p:tgtEl>
                                          <p:spTgt spid="12"/>
                                        </p:tgtEl>
                                      </p:cBhvr>
                                    </p:animEffect>
                                  </p:childTnLst>
                                </p:cTn>
                              </p:par>
                              <p:par>
                                <p:cTn id="77" presetID="64" presetClass="path" presetSubtype="0" decel="100000" fill="hold" nodeType="withEffect">
                                  <p:stCondLst>
                                    <p:cond delay="1500"/>
                                  </p:stCondLst>
                                  <p:childTnLst>
                                    <p:animMotion origin="layout" path="M -3.54167E-6 -1.11111E-6 L -3.54167E-6 -0.08657 " pathEditMode="relative" rAng="0" ptsTypes="AA">
                                      <p:cBhvr>
                                        <p:cTn id="78" dur="1000" spd="-100000" fill="hold"/>
                                        <p:tgtEl>
                                          <p:spTgt spid="12"/>
                                        </p:tgtEl>
                                        <p:attrNameLst>
                                          <p:attrName>ppt_x</p:attrName>
                                          <p:attrName>ppt_y</p:attrName>
                                        </p:attrNameLst>
                                      </p:cBhvr>
                                      <p:rCtr x="0" y="-4329"/>
                                    </p:animMotion>
                                  </p:childTnLst>
                                </p:cTn>
                              </p:par>
                              <p:par>
                                <p:cTn id="79" presetID="10" presetClass="entr" presetSubtype="0" fill="hold" grpId="0" nodeType="withEffect">
                                  <p:stCondLst>
                                    <p:cond delay="150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750"/>
                                        <p:tgtEl>
                                          <p:spTgt spid="32"/>
                                        </p:tgtEl>
                                      </p:cBhvr>
                                    </p:animEffect>
                                  </p:childTnLst>
                                </p:cTn>
                              </p:par>
                              <p:par>
                                <p:cTn id="82" presetID="35" presetClass="path" presetSubtype="0" decel="100000" fill="hold" grpId="1" nodeType="withEffect">
                                  <p:stCondLst>
                                    <p:cond delay="1500"/>
                                  </p:stCondLst>
                                  <p:childTnLst>
                                    <p:animMotion origin="layout" path="M 4.375E-6 7.40741E-7 L -0.04011 7.40741E-7 " pathEditMode="relative" rAng="0" ptsTypes="AA">
                                      <p:cBhvr>
                                        <p:cTn id="83" dur="1250" spd="-100000" fill="hold"/>
                                        <p:tgtEl>
                                          <p:spTgt spid="32"/>
                                        </p:tgtEl>
                                        <p:attrNameLst>
                                          <p:attrName>ppt_x</p:attrName>
                                          <p:attrName>ppt_y</p:attrName>
                                        </p:attrNameLst>
                                      </p:cBhvr>
                                      <p:rCtr x="-2005" y="0"/>
                                    </p:animMotion>
                                  </p:childTnLst>
                                </p:cTn>
                              </p:par>
                              <p:par>
                                <p:cTn id="84" presetID="10" presetClass="entr" presetSubtype="0" fill="hold" grpId="0" nodeType="withEffect">
                                  <p:stCondLst>
                                    <p:cond delay="150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750"/>
                                        <p:tgtEl>
                                          <p:spTgt spid="33"/>
                                        </p:tgtEl>
                                      </p:cBhvr>
                                    </p:animEffect>
                                  </p:childTnLst>
                                </p:cTn>
                              </p:par>
                              <p:par>
                                <p:cTn id="87" presetID="35" presetClass="path" presetSubtype="0" decel="100000" fill="hold" grpId="1" nodeType="withEffect">
                                  <p:stCondLst>
                                    <p:cond delay="1500"/>
                                  </p:stCondLst>
                                  <p:childTnLst>
                                    <p:animMotion origin="layout" path="M -4.375E-6 -4.07407E-6 L 0.04493 -4.07407E-6 " pathEditMode="relative" rAng="0" ptsTypes="AA">
                                      <p:cBhvr>
                                        <p:cTn id="88" dur="1250" spd="-100000" fill="hold"/>
                                        <p:tgtEl>
                                          <p:spTgt spid="33"/>
                                        </p:tgtEl>
                                        <p:attrNameLst>
                                          <p:attrName>ppt_x</p:attrName>
                                          <p:attrName>ppt_y</p:attrName>
                                        </p:attrNameLst>
                                      </p:cBhvr>
                                      <p:rCtr x="2240" y="0"/>
                                    </p:animMotion>
                                  </p:childTnLst>
                                </p:cTn>
                              </p:par>
                            </p:childTnLst>
                          </p:cTn>
                        </p:par>
                        <p:par>
                          <p:cTn id="89" fill="hold">
                            <p:stCondLst>
                              <p:cond delay="2500"/>
                            </p:stCondLst>
                            <p:childTnLst>
                              <p:par>
                                <p:cTn id="90" presetID="10" presetClass="entr" presetSubtype="0"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3" grpId="0"/>
      <p:bldP spid="23" grpId="1"/>
      <p:bldP spid="24" grpId="0"/>
      <p:bldP spid="24" grpId="1"/>
      <p:bldP spid="25" grpId="0" animBg="1"/>
      <p:bldP spid="26" grpId="0"/>
      <p:bldP spid="26" grpId="1"/>
      <p:bldP spid="27" grpId="0"/>
      <p:bldP spid="27" grpId="1"/>
      <p:bldP spid="31" grpId="0" animBg="1"/>
      <p:bldP spid="32" grpId="0"/>
      <p:bldP spid="32" grpId="1"/>
      <p:bldP spid="33" grpId="0"/>
      <p:bldP spid="33" grpId="1"/>
      <p:bldP spid="34" grpId="0"/>
      <p:bldP spid="34" grpId="1"/>
      <p:bldP spid="35" grpId="0"/>
      <p:bldP spid="35" grpId="1"/>
      <p:bldP spid="29" grpId="0"/>
      <p:bldP spid="29" grpId="1"/>
      <p:bldP spid="30" grpId="0"/>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668071" y="3986511"/>
            <a:ext cx="8855856" cy="0"/>
          </a:xfrm>
          <a:prstGeom prst="line">
            <a:avLst/>
          </a:prstGeom>
          <a:ln w="19050">
            <a:solidFill>
              <a:srgbClr val="A7794B"/>
            </a:solidFill>
            <a:prstDash val="sysDot"/>
            <a:headEnd type="diamond" w="lg" len="lg"/>
            <a:tailEnd type="diamond" w="lg" len="lg"/>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3073052" y="3847760"/>
            <a:ext cx="207885" cy="676700"/>
            <a:chOff x="3347754" y="3847760"/>
            <a:chExt cx="207885" cy="676700"/>
          </a:xfrm>
        </p:grpSpPr>
        <p:sp>
          <p:nvSpPr>
            <p:cNvPr id="9" name="菱形 8"/>
            <p:cNvSpPr/>
            <p:nvPr/>
          </p:nvSpPr>
          <p:spPr>
            <a:xfrm>
              <a:off x="3347754" y="3847760"/>
              <a:ext cx="207885" cy="207885"/>
            </a:xfrm>
            <a:prstGeom prst="diamond">
              <a:avLst/>
            </a:prstGeom>
            <a:solidFill>
              <a:srgbClr val="D5C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3451696" y="4029234"/>
              <a:ext cx="0" cy="495226"/>
            </a:xfrm>
            <a:prstGeom prst="line">
              <a:avLst/>
            </a:prstGeom>
            <a:ln>
              <a:solidFill>
                <a:srgbClr val="D5C39F"/>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2723630" y="4461706"/>
            <a:ext cx="2234975" cy="1004066"/>
            <a:chOff x="3019245" y="4953293"/>
            <a:chExt cx="2234975" cy="1004066"/>
          </a:xfrm>
        </p:grpSpPr>
        <p:sp>
          <p:nvSpPr>
            <p:cNvPr id="16" name="圆角矩形 15"/>
            <p:cNvSpPr/>
            <p:nvPr/>
          </p:nvSpPr>
          <p:spPr>
            <a:xfrm>
              <a:off x="3019245" y="4961604"/>
              <a:ext cx="2234975" cy="992013"/>
            </a:xfrm>
            <a:prstGeom prst="roundRect">
              <a:avLst>
                <a:gd name="adj" fmla="val 68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3019245" y="4953293"/>
              <a:ext cx="71740" cy="1004066"/>
            </a:xfrm>
            <a:custGeom>
              <a:avLst/>
              <a:gdLst>
                <a:gd name="connsiteX0" fmla="*/ 40635 w 40635"/>
                <a:gd name="connsiteY0" fmla="*/ 0 h 980056"/>
                <a:gd name="connsiteX1" fmla="*/ 40635 w 40635"/>
                <a:gd name="connsiteY1" fmla="*/ 980056 h 980056"/>
                <a:gd name="connsiteX2" fmla="*/ 19935 w 40635"/>
                <a:gd name="connsiteY2" fmla="*/ 966100 h 980056"/>
                <a:gd name="connsiteX3" fmla="*/ 0 w 40635"/>
                <a:gd name="connsiteY3" fmla="*/ 917972 h 980056"/>
                <a:gd name="connsiteX4" fmla="*/ 0 w 40635"/>
                <a:gd name="connsiteY4" fmla="*/ 62083 h 980056"/>
                <a:gd name="connsiteX5" fmla="*/ 19935 w 40635"/>
                <a:gd name="connsiteY5" fmla="*/ 13956 h 98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5" h="980056">
                  <a:moveTo>
                    <a:pt x="40635" y="0"/>
                  </a:moveTo>
                  <a:lnTo>
                    <a:pt x="40635" y="980056"/>
                  </a:lnTo>
                  <a:lnTo>
                    <a:pt x="19935" y="966100"/>
                  </a:lnTo>
                  <a:cubicBezTo>
                    <a:pt x="7618" y="953783"/>
                    <a:pt x="0" y="936767"/>
                    <a:pt x="0" y="917972"/>
                  </a:cubicBezTo>
                  <a:lnTo>
                    <a:pt x="0" y="62083"/>
                  </a:lnTo>
                  <a:cubicBezTo>
                    <a:pt x="0" y="43288"/>
                    <a:pt x="7618" y="26273"/>
                    <a:pt x="19935" y="13956"/>
                  </a:cubicBezTo>
                  <a:close/>
                </a:path>
              </a:pathLst>
            </a:custGeom>
            <a:solidFill>
              <a:srgbClr val="A77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5432106" y="2411037"/>
            <a:ext cx="2234975" cy="1004066"/>
            <a:chOff x="3019245" y="4953293"/>
            <a:chExt cx="2234975" cy="1004066"/>
          </a:xfrm>
        </p:grpSpPr>
        <p:sp>
          <p:nvSpPr>
            <p:cNvPr id="21" name="圆角矩形 20"/>
            <p:cNvSpPr/>
            <p:nvPr/>
          </p:nvSpPr>
          <p:spPr>
            <a:xfrm>
              <a:off x="3019245" y="4961604"/>
              <a:ext cx="2234975" cy="992013"/>
            </a:xfrm>
            <a:prstGeom prst="roundRect">
              <a:avLst>
                <a:gd name="adj" fmla="val 68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3019245" y="4953293"/>
              <a:ext cx="71740" cy="1004066"/>
            </a:xfrm>
            <a:custGeom>
              <a:avLst/>
              <a:gdLst>
                <a:gd name="connsiteX0" fmla="*/ 40635 w 40635"/>
                <a:gd name="connsiteY0" fmla="*/ 0 h 980056"/>
                <a:gd name="connsiteX1" fmla="*/ 40635 w 40635"/>
                <a:gd name="connsiteY1" fmla="*/ 980056 h 980056"/>
                <a:gd name="connsiteX2" fmla="*/ 19935 w 40635"/>
                <a:gd name="connsiteY2" fmla="*/ 966100 h 980056"/>
                <a:gd name="connsiteX3" fmla="*/ 0 w 40635"/>
                <a:gd name="connsiteY3" fmla="*/ 917972 h 980056"/>
                <a:gd name="connsiteX4" fmla="*/ 0 w 40635"/>
                <a:gd name="connsiteY4" fmla="*/ 62083 h 980056"/>
                <a:gd name="connsiteX5" fmla="*/ 19935 w 40635"/>
                <a:gd name="connsiteY5" fmla="*/ 13956 h 98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5" h="980056">
                  <a:moveTo>
                    <a:pt x="40635" y="0"/>
                  </a:moveTo>
                  <a:lnTo>
                    <a:pt x="40635" y="980056"/>
                  </a:lnTo>
                  <a:lnTo>
                    <a:pt x="19935" y="966100"/>
                  </a:lnTo>
                  <a:cubicBezTo>
                    <a:pt x="7618" y="953783"/>
                    <a:pt x="0" y="936767"/>
                    <a:pt x="0" y="917972"/>
                  </a:cubicBezTo>
                  <a:lnTo>
                    <a:pt x="0" y="62083"/>
                  </a:lnTo>
                  <a:cubicBezTo>
                    <a:pt x="0" y="43288"/>
                    <a:pt x="7618" y="26273"/>
                    <a:pt x="19935" y="13956"/>
                  </a:cubicBezTo>
                  <a:close/>
                </a:path>
              </a:pathLst>
            </a:custGeom>
            <a:solidFill>
              <a:srgbClr val="A77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flipV="1">
            <a:off x="5717355" y="3404714"/>
            <a:ext cx="207885" cy="676700"/>
            <a:chOff x="3347754" y="3847760"/>
            <a:chExt cx="207885" cy="676700"/>
          </a:xfrm>
        </p:grpSpPr>
        <p:sp>
          <p:nvSpPr>
            <p:cNvPr id="24" name="菱形 23"/>
            <p:cNvSpPr/>
            <p:nvPr/>
          </p:nvSpPr>
          <p:spPr>
            <a:xfrm>
              <a:off x="3347754" y="3847760"/>
              <a:ext cx="207885" cy="207885"/>
            </a:xfrm>
            <a:prstGeom prst="diamond">
              <a:avLst/>
            </a:prstGeom>
            <a:solidFill>
              <a:srgbClr val="D5C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a:off x="3451696" y="4029234"/>
              <a:ext cx="0" cy="495226"/>
            </a:xfrm>
            <a:prstGeom prst="line">
              <a:avLst/>
            </a:prstGeom>
            <a:ln>
              <a:solidFill>
                <a:srgbClr val="D5C39F"/>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8443778" y="3873529"/>
            <a:ext cx="207885" cy="676700"/>
            <a:chOff x="3347754" y="3847760"/>
            <a:chExt cx="207885" cy="676700"/>
          </a:xfrm>
        </p:grpSpPr>
        <p:sp>
          <p:nvSpPr>
            <p:cNvPr id="27" name="菱形 26"/>
            <p:cNvSpPr/>
            <p:nvPr/>
          </p:nvSpPr>
          <p:spPr>
            <a:xfrm>
              <a:off x="3347754" y="3847760"/>
              <a:ext cx="207885" cy="207885"/>
            </a:xfrm>
            <a:prstGeom prst="diamond">
              <a:avLst/>
            </a:prstGeom>
            <a:solidFill>
              <a:srgbClr val="D5C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3451696" y="4029234"/>
              <a:ext cx="0" cy="495226"/>
            </a:xfrm>
            <a:prstGeom prst="line">
              <a:avLst/>
            </a:prstGeom>
            <a:ln>
              <a:solidFill>
                <a:srgbClr val="D5C39F"/>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094356" y="4487475"/>
            <a:ext cx="2234975" cy="1004066"/>
            <a:chOff x="3019245" y="4953293"/>
            <a:chExt cx="2234975" cy="1004066"/>
          </a:xfrm>
        </p:grpSpPr>
        <p:sp>
          <p:nvSpPr>
            <p:cNvPr id="30" name="圆角矩形 29"/>
            <p:cNvSpPr/>
            <p:nvPr/>
          </p:nvSpPr>
          <p:spPr>
            <a:xfrm>
              <a:off x="3019245" y="4961604"/>
              <a:ext cx="2234975" cy="992013"/>
            </a:xfrm>
            <a:prstGeom prst="roundRect">
              <a:avLst>
                <a:gd name="adj" fmla="val 68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3019245" y="4953293"/>
              <a:ext cx="71740" cy="1004066"/>
            </a:xfrm>
            <a:custGeom>
              <a:avLst/>
              <a:gdLst>
                <a:gd name="connsiteX0" fmla="*/ 40635 w 40635"/>
                <a:gd name="connsiteY0" fmla="*/ 0 h 980056"/>
                <a:gd name="connsiteX1" fmla="*/ 40635 w 40635"/>
                <a:gd name="connsiteY1" fmla="*/ 980056 h 980056"/>
                <a:gd name="connsiteX2" fmla="*/ 19935 w 40635"/>
                <a:gd name="connsiteY2" fmla="*/ 966100 h 980056"/>
                <a:gd name="connsiteX3" fmla="*/ 0 w 40635"/>
                <a:gd name="connsiteY3" fmla="*/ 917972 h 980056"/>
                <a:gd name="connsiteX4" fmla="*/ 0 w 40635"/>
                <a:gd name="connsiteY4" fmla="*/ 62083 h 980056"/>
                <a:gd name="connsiteX5" fmla="*/ 19935 w 40635"/>
                <a:gd name="connsiteY5" fmla="*/ 13956 h 98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35" h="980056">
                  <a:moveTo>
                    <a:pt x="40635" y="0"/>
                  </a:moveTo>
                  <a:lnTo>
                    <a:pt x="40635" y="980056"/>
                  </a:lnTo>
                  <a:lnTo>
                    <a:pt x="19935" y="966100"/>
                  </a:lnTo>
                  <a:cubicBezTo>
                    <a:pt x="7618" y="953783"/>
                    <a:pt x="0" y="936767"/>
                    <a:pt x="0" y="917972"/>
                  </a:cubicBezTo>
                  <a:lnTo>
                    <a:pt x="0" y="62083"/>
                  </a:lnTo>
                  <a:cubicBezTo>
                    <a:pt x="0" y="43288"/>
                    <a:pt x="7618" y="26273"/>
                    <a:pt x="19935" y="13956"/>
                  </a:cubicBezTo>
                  <a:close/>
                </a:path>
              </a:pathLst>
            </a:custGeom>
            <a:solidFill>
              <a:srgbClr val="A77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054254" y="4577549"/>
            <a:ext cx="1859772" cy="807323"/>
            <a:chOff x="3054254" y="4577549"/>
            <a:chExt cx="1859772" cy="807323"/>
          </a:xfrm>
        </p:grpSpPr>
        <p:sp>
          <p:nvSpPr>
            <p:cNvPr id="32" name="Rectangle 4"/>
            <p:cNvSpPr/>
            <p:nvPr/>
          </p:nvSpPr>
          <p:spPr>
            <a:xfrm>
              <a:off x="3054254" y="4577549"/>
              <a:ext cx="1261884" cy="350865"/>
            </a:xfrm>
            <a:prstGeom prst="rect">
              <a:avLst/>
            </a:prstGeom>
          </p:spPr>
          <p:txBody>
            <a:bodyPr wrap="none">
              <a:spAutoFit/>
            </a:bodyPr>
            <a:lstStyle/>
            <a:p>
              <a:pPr>
                <a:lnSpc>
                  <a:spcPct val="120000"/>
                </a:lnSpc>
              </a:pPr>
              <a:r>
                <a:rPr lang="zh-CN" altLang="en-US" sz="1400">
                  <a:solidFill>
                    <a:srgbClr val="1F235E"/>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33" name="矩形 32"/>
            <p:cNvSpPr/>
            <p:nvPr/>
          </p:nvSpPr>
          <p:spPr>
            <a:xfrm>
              <a:off x="3054254" y="4892429"/>
              <a:ext cx="1859772" cy="492443"/>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a:t>
              </a:r>
            </a:p>
          </p:txBody>
        </p:sp>
      </p:grpSp>
      <p:sp>
        <p:nvSpPr>
          <p:cNvPr id="34" name="矩形 33"/>
          <p:cNvSpPr/>
          <p:nvPr/>
        </p:nvSpPr>
        <p:spPr>
          <a:xfrm>
            <a:off x="2693866" y="3254715"/>
            <a:ext cx="979755" cy="461665"/>
          </a:xfrm>
          <a:prstGeom prst="rect">
            <a:avLst/>
          </a:prstGeom>
        </p:spPr>
        <p:txBody>
          <a:bodyPr wrap="none">
            <a:spAutoFit/>
          </a:bodyPr>
          <a:lstStyle/>
          <a:p>
            <a:pPr algn="ctr"/>
            <a:r>
              <a:rPr lang="en-US" altLang="zh-CN" sz="2400" dirty="0">
                <a:solidFill>
                  <a:srgbClr val="D5C39F"/>
                </a:solidFill>
                <a:latin typeface="Engravers MT" panose="02090707080505020304" pitchFamily="18" charset="0"/>
              </a:rPr>
              <a:t>2016</a:t>
            </a:r>
            <a:endParaRPr lang="zh-CN" altLang="en-US" sz="2400" dirty="0">
              <a:solidFill>
                <a:srgbClr val="D5C39F"/>
              </a:solidFill>
              <a:latin typeface="Engravers MT" panose="02090707080505020304" pitchFamily="18" charset="0"/>
            </a:endParaRPr>
          </a:p>
        </p:txBody>
      </p:sp>
      <p:sp>
        <p:nvSpPr>
          <p:cNvPr id="35" name="矩形 34"/>
          <p:cNvSpPr/>
          <p:nvPr/>
        </p:nvSpPr>
        <p:spPr>
          <a:xfrm>
            <a:off x="5332991" y="4239184"/>
            <a:ext cx="979755" cy="461665"/>
          </a:xfrm>
          <a:prstGeom prst="rect">
            <a:avLst/>
          </a:prstGeom>
        </p:spPr>
        <p:txBody>
          <a:bodyPr wrap="none">
            <a:spAutoFit/>
          </a:bodyPr>
          <a:lstStyle/>
          <a:p>
            <a:pPr algn="ctr"/>
            <a:r>
              <a:rPr lang="en-US" altLang="zh-CN" sz="2400" dirty="0">
                <a:solidFill>
                  <a:srgbClr val="D5C39F"/>
                </a:solidFill>
                <a:latin typeface="Engravers MT" panose="02090707080505020304" pitchFamily="18" charset="0"/>
              </a:rPr>
              <a:t>2018</a:t>
            </a:r>
            <a:endParaRPr lang="zh-CN" altLang="en-US" sz="2400" dirty="0">
              <a:solidFill>
                <a:srgbClr val="D5C39F"/>
              </a:solidFill>
              <a:latin typeface="Engravers MT" panose="02090707080505020304" pitchFamily="18" charset="0"/>
            </a:endParaRPr>
          </a:p>
        </p:txBody>
      </p:sp>
      <p:grpSp>
        <p:nvGrpSpPr>
          <p:cNvPr id="10" name="组合 9"/>
          <p:cNvGrpSpPr/>
          <p:nvPr/>
        </p:nvGrpSpPr>
        <p:grpSpPr>
          <a:xfrm>
            <a:off x="5717355" y="2516165"/>
            <a:ext cx="1859772" cy="807323"/>
            <a:chOff x="5717355" y="2516165"/>
            <a:chExt cx="1859772" cy="807323"/>
          </a:xfrm>
        </p:grpSpPr>
        <p:sp>
          <p:nvSpPr>
            <p:cNvPr id="36" name="Rectangle 4"/>
            <p:cNvSpPr/>
            <p:nvPr/>
          </p:nvSpPr>
          <p:spPr>
            <a:xfrm>
              <a:off x="5717355" y="2516165"/>
              <a:ext cx="1261884" cy="350865"/>
            </a:xfrm>
            <a:prstGeom prst="rect">
              <a:avLst/>
            </a:prstGeom>
          </p:spPr>
          <p:txBody>
            <a:bodyPr wrap="none">
              <a:spAutoFit/>
            </a:bodyPr>
            <a:lstStyle/>
            <a:p>
              <a:pPr>
                <a:lnSpc>
                  <a:spcPct val="120000"/>
                </a:lnSpc>
              </a:pPr>
              <a:r>
                <a:rPr lang="zh-CN" altLang="en-US" sz="1400">
                  <a:solidFill>
                    <a:srgbClr val="1F235E"/>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37" name="矩形 36"/>
            <p:cNvSpPr/>
            <p:nvPr/>
          </p:nvSpPr>
          <p:spPr>
            <a:xfrm>
              <a:off x="5717355" y="2831045"/>
              <a:ext cx="1859772" cy="492443"/>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a:t>
              </a:r>
            </a:p>
          </p:txBody>
        </p:sp>
      </p:grpSp>
      <p:grpSp>
        <p:nvGrpSpPr>
          <p:cNvPr id="12" name="组合 11"/>
          <p:cNvGrpSpPr/>
          <p:nvPr/>
        </p:nvGrpSpPr>
        <p:grpSpPr>
          <a:xfrm>
            <a:off x="8397819" y="4577549"/>
            <a:ext cx="1859772" cy="807323"/>
            <a:chOff x="8397819" y="4577549"/>
            <a:chExt cx="1859772" cy="807323"/>
          </a:xfrm>
        </p:grpSpPr>
        <p:sp>
          <p:nvSpPr>
            <p:cNvPr id="38" name="Rectangle 4"/>
            <p:cNvSpPr/>
            <p:nvPr/>
          </p:nvSpPr>
          <p:spPr>
            <a:xfrm>
              <a:off x="8397819" y="4577549"/>
              <a:ext cx="1261884" cy="350865"/>
            </a:xfrm>
            <a:prstGeom prst="rect">
              <a:avLst/>
            </a:prstGeom>
          </p:spPr>
          <p:txBody>
            <a:bodyPr wrap="none">
              <a:spAutoFit/>
            </a:bodyPr>
            <a:lstStyle/>
            <a:p>
              <a:pPr>
                <a:lnSpc>
                  <a:spcPct val="120000"/>
                </a:lnSpc>
              </a:pPr>
              <a:r>
                <a:rPr lang="zh-CN" altLang="en-US" sz="1400">
                  <a:solidFill>
                    <a:srgbClr val="1F235E"/>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39" name="矩形 38"/>
            <p:cNvSpPr/>
            <p:nvPr/>
          </p:nvSpPr>
          <p:spPr>
            <a:xfrm>
              <a:off x="8397819" y="4892429"/>
              <a:ext cx="1859772" cy="492443"/>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a:t>
              </a:r>
            </a:p>
          </p:txBody>
        </p:sp>
      </p:grpSp>
      <p:sp>
        <p:nvSpPr>
          <p:cNvPr id="40" name="矩形 39"/>
          <p:cNvSpPr/>
          <p:nvPr/>
        </p:nvSpPr>
        <p:spPr>
          <a:xfrm>
            <a:off x="8075485" y="3254715"/>
            <a:ext cx="979755" cy="461665"/>
          </a:xfrm>
          <a:prstGeom prst="rect">
            <a:avLst/>
          </a:prstGeom>
        </p:spPr>
        <p:txBody>
          <a:bodyPr wrap="none">
            <a:spAutoFit/>
          </a:bodyPr>
          <a:lstStyle/>
          <a:p>
            <a:pPr algn="ctr"/>
            <a:r>
              <a:rPr lang="en-US" altLang="zh-CN" sz="2400" dirty="0">
                <a:solidFill>
                  <a:srgbClr val="D5C39F"/>
                </a:solidFill>
                <a:latin typeface="Engravers MT" panose="02090707080505020304" pitchFamily="18" charset="0"/>
              </a:rPr>
              <a:t>2020</a:t>
            </a:r>
            <a:endParaRPr lang="zh-CN" altLang="en-US" sz="2400" dirty="0">
              <a:solidFill>
                <a:srgbClr val="D5C39F"/>
              </a:solidFill>
              <a:latin typeface="Engravers MT" panose="02090707080505020304" pitchFamily="18" charset="0"/>
            </a:endParaRPr>
          </a:p>
        </p:txBody>
      </p:sp>
      <p:cxnSp>
        <p:nvCxnSpPr>
          <p:cNvPr id="41" name="直接连接符 40"/>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分析不足与改善</a:t>
            </a:r>
          </a:p>
        </p:txBody>
      </p:sp>
      <p:sp>
        <p:nvSpPr>
          <p:cNvPr id="43" name="矩形 42"/>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44" name="直接连接符 43"/>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45" name="矩形 44"/>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750"/>
                                        <p:tgtEl>
                                          <p:spTgt spid="41"/>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41"/>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750"/>
                                        <p:tgtEl>
                                          <p:spTgt spid="44"/>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44"/>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1000"/>
                                        <p:tgtEl>
                                          <p:spTgt spid="42"/>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42"/>
                                        </p:tgtEl>
                                        <p:attrNameLst>
                                          <p:attrName>ppt_x</p:attrName>
                                          <p:attrName>ppt_y</p:attrName>
                                        </p:attrNameLst>
                                      </p:cBhvr>
                                      <p:rCtr x="0" y="-4329"/>
                                    </p:animMotion>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1000"/>
                                        <p:tgtEl>
                                          <p:spTgt spid="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par>
                                <p:cTn id="31" presetID="64" presetClass="path" presetSubtype="0" decel="100000" fill="hold" grpId="1" nodeType="withEffect">
                                  <p:stCondLst>
                                    <p:cond delay="0"/>
                                  </p:stCondLst>
                                  <p:childTnLst>
                                    <p:animMotion origin="layout" path="M -3.54167E-6 -1.11111E-6 L -3.54167E-6 -0.08657 " pathEditMode="relative" rAng="0" ptsTypes="AA">
                                      <p:cBhvr>
                                        <p:cTn id="32" dur="1000" spd="-100000" fill="hold"/>
                                        <p:tgtEl>
                                          <p:spTgt spid="34"/>
                                        </p:tgtEl>
                                        <p:attrNameLst>
                                          <p:attrName>ppt_x</p:attrName>
                                          <p:attrName>ppt_y</p:attrName>
                                        </p:attrNameLst>
                                      </p:cBhvr>
                                      <p:rCtr x="0" y="-4329"/>
                                    </p:animMotion>
                                  </p:childTnLst>
                                </p:cTn>
                              </p:par>
                              <p:par>
                                <p:cTn id="33" presetID="10"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750"/>
                                        <p:tgtEl>
                                          <p:spTgt spid="19"/>
                                        </p:tgtEl>
                                      </p:cBhvr>
                                    </p:animEffect>
                                  </p:childTnLst>
                                </p:cTn>
                              </p:par>
                              <p:par>
                                <p:cTn id="36" presetID="35" presetClass="path" presetSubtype="0" decel="100000" fill="hold" nodeType="withEffect">
                                  <p:stCondLst>
                                    <p:cond delay="0"/>
                                  </p:stCondLst>
                                  <p:childTnLst>
                                    <p:animMotion origin="layout" path="M -4.375E-6 -4.07407E-6 L 0.04493 -4.07407E-6 " pathEditMode="relative" rAng="0" ptsTypes="AA">
                                      <p:cBhvr>
                                        <p:cTn id="37" dur="1250" spd="-100000" fill="hold"/>
                                        <p:tgtEl>
                                          <p:spTgt spid="19"/>
                                        </p:tgtEl>
                                        <p:attrNameLst>
                                          <p:attrName>ppt_x</p:attrName>
                                          <p:attrName>ppt_y</p:attrName>
                                        </p:attrNameLst>
                                      </p:cBhvr>
                                      <p:rCtr x="2240" y="0"/>
                                    </p:animMotion>
                                  </p:childTnLst>
                                </p:cTn>
                              </p:par>
                              <p:par>
                                <p:cTn id="38" presetID="10"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750"/>
                                        <p:tgtEl>
                                          <p:spTgt spid="17"/>
                                        </p:tgtEl>
                                      </p:cBhvr>
                                    </p:animEffect>
                                  </p:childTnLst>
                                </p:cTn>
                              </p:par>
                              <p:par>
                                <p:cTn id="41" presetID="35" presetClass="path" presetSubtype="0" decel="100000" fill="hold" nodeType="withEffect">
                                  <p:stCondLst>
                                    <p:cond delay="0"/>
                                  </p:stCondLst>
                                  <p:childTnLst>
                                    <p:animMotion origin="layout" path="M 4.375E-6 7.40741E-7 L -0.04011 7.40741E-7 " pathEditMode="relative" rAng="0" ptsTypes="AA">
                                      <p:cBhvr>
                                        <p:cTn id="42" dur="1250" spd="-100000" fill="hold"/>
                                        <p:tgtEl>
                                          <p:spTgt spid="17"/>
                                        </p:tgtEl>
                                        <p:attrNameLst>
                                          <p:attrName>ppt_x</p:attrName>
                                          <p:attrName>ppt_y</p:attrName>
                                        </p:attrNameLst>
                                      </p:cBhvr>
                                      <p:rCtr x="-2005" y="0"/>
                                    </p:animMotion>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childTnLst>
                                </p:cTn>
                              </p:par>
                              <p:par>
                                <p:cTn id="46" presetID="64" presetClass="path" presetSubtype="0" decel="100000" fill="hold" nodeType="withEffect">
                                  <p:stCondLst>
                                    <p:cond delay="0"/>
                                  </p:stCondLst>
                                  <p:childTnLst>
                                    <p:animMotion origin="layout" path="M -2.70833E-6 2.59259E-6 L -2.70833E-6 0.07037 " pathEditMode="relative" rAng="0" ptsTypes="AA">
                                      <p:cBhvr>
                                        <p:cTn id="47" dur="1000" spd="-100000" fill="hold"/>
                                        <p:tgtEl>
                                          <p:spTgt spid="8"/>
                                        </p:tgtEl>
                                        <p:attrNameLst>
                                          <p:attrName>ppt_x</p:attrName>
                                          <p:attrName>ppt_y</p:attrName>
                                        </p:attrNameLst>
                                      </p:cBhvr>
                                      <p:rCtr x="0" y="3519"/>
                                    </p:animMotion>
                                  </p:childTnLst>
                                </p:cTn>
                              </p:par>
                              <p:par>
                                <p:cTn id="48" presetID="10" presetClass="entr" presetSubtype="0" fill="hold" grpId="0" nodeType="withEffect">
                                  <p:stCondLst>
                                    <p:cond delay="100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1000"/>
                                        <p:tgtEl>
                                          <p:spTgt spid="35"/>
                                        </p:tgtEl>
                                      </p:cBhvr>
                                    </p:animEffect>
                                  </p:childTnLst>
                                </p:cTn>
                              </p:par>
                              <p:par>
                                <p:cTn id="51" presetID="64" presetClass="path" presetSubtype="0" decel="100000" fill="hold" grpId="1" nodeType="withEffect">
                                  <p:stCondLst>
                                    <p:cond delay="1000"/>
                                  </p:stCondLst>
                                  <p:childTnLst>
                                    <p:animMotion origin="layout" path="M -2.70833E-6 2.59259E-6 L -2.70833E-6 0.07037 " pathEditMode="relative" rAng="0" ptsTypes="AA">
                                      <p:cBhvr>
                                        <p:cTn id="52" dur="1000" spd="-100000" fill="hold"/>
                                        <p:tgtEl>
                                          <p:spTgt spid="35"/>
                                        </p:tgtEl>
                                        <p:attrNameLst>
                                          <p:attrName>ppt_x</p:attrName>
                                          <p:attrName>ppt_y</p:attrName>
                                        </p:attrNameLst>
                                      </p:cBhvr>
                                      <p:rCtr x="0" y="3519"/>
                                    </p:animMotion>
                                  </p:childTnLst>
                                </p:cTn>
                              </p:par>
                              <p:par>
                                <p:cTn id="53" presetID="10" presetClass="entr" presetSubtype="0" fill="hold" nodeType="withEffect">
                                  <p:stCondLst>
                                    <p:cond delay="100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750"/>
                                        <p:tgtEl>
                                          <p:spTgt spid="23"/>
                                        </p:tgtEl>
                                      </p:cBhvr>
                                    </p:animEffect>
                                  </p:childTnLst>
                                </p:cTn>
                              </p:par>
                              <p:par>
                                <p:cTn id="56" presetID="35" presetClass="path" presetSubtype="0" decel="100000" fill="hold" nodeType="withEffect">
                                  <p:stCondLst>
                                    <p:cond delay="1000"/>
                                  </p:stCondLst>
                                  <p:childTnLst>
                                    <p:animMotion origin="layout" path="M -4.375E-6 -4.07407E-6 L 0.04493 -4.07407E-6 " pathEditMode="relative" rAng="0" ptsTypes="AA">
                                      <p:cBhvr>
                                        <p:cTn id="57" dur="1250" spd="-100000" fill="hold"/>
                                        <p:tgtEl>
                                          <p:spTgt spid="23"/>
                                        </p:tgtEl>
                                        <p:attrNameLst>
                                          <p:attrName>ppt_x</p:attrName>
                                          <p:attrName>ppt_y</p:attrName>
                                        </p:attrNameLst>
                                      </p:cBhvr>
                                      <p:rCtr x="2240" y="0"/>
                                    </p:animMotion>
                                  </p:childTnLst>
                                </p:cTn>
                              </p:par>
                              <p:par>
                                <p:cTn id="58" presetID="10" presetClass="entr" presetSubtype="0" fill="hold" nodeType="withEffect">
                                  <p:stCondLst>
                                    <p:cond delay="10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50"/>
                                        <p:tgtEl>
                                          <p:spTgt spid="20"/>
                                        </p:tgtEl>
                                      </p:cBhvr>
                                    </p:animEffect>
                                  </p:childTnLst>
                                </p:cTn>
                              </p:par>
                              <p:par>
                                <p:cTn id="61" presetID="35" presetClass="path" presetSubtype="0" decel="100000" fill="hold" nodeType="withEffect">
                                  <p:stCondLst>
                                    <p:cond delay="1000"/>
                                  </p:stCondLst>
                                  <p:childTnLst>
                                    <p:animMotion origin="layout" path="M 4.375E-6 7.40741E-7 L -0.04011 7.40741E-7 " pathEditMode="relative" rAng="0" ptsTypes="AA">
                                      <p:cBhvr>
                                        <p:cTn id="62" dur="1250" spd="-100000" fill="hold"/>
                                        <p:tgtEl>
                                          <p:spTgt spid="20"/>
                                        </p:tgtEl>
                                        <p:attrNameLst>
                                          <p:attrName>ppt_x</p:attrName>
                                          <p:attrName>ppt_y</p:attrName>
                                        </p:attrNameLst>
                                      </p:cBhvr>
                                      <p:rCtr x="-2005" y="0"/>
                                    </p:animMotion>
                                  </p:childTnLst>
                                </p:cTn>
                              </p:par>
                              <p:par>
                                <p:cTn id="63" presetID="10" presetClass="entr" presetSubtype="0" fill="hold" nodeType="withEffect">
                                  <p:stCondLst>
                                    <p:cond delay="10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1000"/>
                                        <p:tgtEl>
                                          <p:spTgt spid="10"/>
                                        </p:tgtEl>
                                      </p:cBhvr>
                                    </p:animEffect>
                                  </p:childTnLst>
                                </p:cTn>
                              </p:par>
                              <p:par>
                                <p:cTn id="66" presetID="64" presetClass="path" presetSubtype="0" decel="100000" fill="hold" nodeType="withEffect">
                                  <p:stCondLst>
                                    <p:cond delay="1000"/>
                                  </p:stCondLst>
                                  <p:childTnLst>
                                    <p:animMotion origin="layout" path="M -3.54167E-6 -1.11111E-6 L -3.54167E-6 -0.08657 " pathEditMode="relative" rAng="0" ptsTypes="AA">
                                      <p:cBhvr>
                                        <p:cTn id="67" dur="1000" spd="-100000" fill="hold"/>
                                        <p:tgtEl>
                                          <p:spTgt spid="10"/>
                                        </p:tgtEl>
                                        <p:attrNameLst>
                                          <p:attrName>ppt_x</p:attrName>
                                          <p:attrName>ppt_y</p:attrName>
                                        </p:attrNameLst>
                                      </p:cBhvr>
                                      <p:rCtr x="0" y="-4329"/>
                                    </p:animMotion>
                                  </p:childTnLst>
                                </p:cTn>
                              </p:par>
                              <p:par>
                                <p:cTn id="68" presetID="10" presetClass="entr" presetSubtype="0" fill="hold" grpId="0" nodeType="withEffect">
                                  <p:stCondLst>
                                    <p:cond delay="200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1000"/>
                                        <p:tgtEl>
                                          <p:spTgt spid="40"/>
                                        </p:tgtEl>
                                      </p:cBhvr>
                                    </p:animEffect>
                                  </p:childTnLst>
                                </p:cTn>
                              </p:par>
                              <p:par>
                                <p:cTn id="71" presetID="64" presetClass="path" presetSubtype="0" decel="100000" fill="hold" grpId="1" nodeType="withEffect">
                                  <p:stCondLst>
                                    <p:cond delay="2000"/>
                                  </p:stCondLst>
                                  <p:childTnLst>
                                    <p:animMotion origin="layout" path="M -3.54167E-6 -1.11111E-6 L -3.54167E-6 -0.08657 " pathEditMode="relative" rAng="0" ptsTypes="AA">
                                      <p:cBhvr>
                                        <p:cTn id="72" dur="1000" spd="-100000" fill="hold"/>
                                        <p:tgtEl>
                                          <p:spTgt spid="40"/>
                                        </p:tgtEl>
                                        <p:attrNameLst>
                                          <p:attrName>ppt_x</p:attrName>
                                          <p:attrName>ppt_y</p:attrName>
                                        </p:attrNameLst>
                                      </p:cBhvr>
                                      <p:rCtr x="0" y="-4329"/>
                                    </p:animMotion>
                                  </p:childTnLst>
                                </p:cTn>
                              </p:par>
                              <p:par>
                                <p:cTn id="73" presetID="10" presetClass="entr" presetSubtype="0" fill="hold" nodeType="withEffect">
                                  <p:stCondLst>
                                    <p:cond delay="200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750"/>
                                        <p:tgtEl>
                                          <p:spTgt spid="26"/>
                                        </p:tgtEl>
                                      </p:cBhvr>
                                    </p:animEffect>
                                  </p:childTnLst>
                                </p:cTn>
                              </p:par>
                              <p:par>
                                <p:cTn id="76" presetID="35" presetClass="path" presetSubtype="0" decel="100000" fill="hold" nodeType="withEffect">
                                  <p:stCondLst>
                                    <p:cond delay="2000"/>
                                  </p:stCondLst>
                                  <p:childTnLst>
                                    <p:animMotion origin="layout" path="M -4.375E-6 -4.07407E-6 L 0.04493 -4.07407E-6 " pathEditMode="relative" rAng="0" ptsTypes="AA">
                                      <p:cBhvr>
                                        <p:cTn id="77" dur="1250" spd="-100000" fill="hold"/>
                                        <p:tgtEl>
                                          <p:spTgt spid="26"/>
                                        </p:tgtEl>
                                        <p:attrNameLst>
                                          <p:attrName>ppt_x</p:attrName>
                                          <p:attrName>ppt_y</p:attrName>
                                        </p:attrNameLst>
                                      </p:cBhvr>
                                      <p:rCtr x="2240" y="0"/>
                                    </p:animMotion>
                                  </p:childTnLst>
                                </p:cTn>
                              </p:par>
                              <p:par>
                                <p:cTn id="78" presetID="10" presetClass="entr" presetSubtype="0" fill="hold" nodeType="withEffect">
                                  <p:stCondLst>
                                    <p:cond delay="200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750"/>
                                        <p:tgtEl>
                                          <p:spTgt spid="29"/>
                                        </p:tgtEl>
                                      </p:cBhvr>
                                    </p:animEffect>
                                  </p:childTnLst>
                                </p:cTn>
                              </p:par>
                              <p:par>
                                <p:cTn id="81" presetID="35" presetClass="path" presetSubtype="0" decel="100000" fill="hold" nodeType="withEffect">
                                  <p:stCondLst>
                                    <p:cond delay="2000"/>
                                  </p:stCondLst>
                                  <p:childTnLst>
                                    <p:animMotion origin="layout" path="M 4.375E-6 7.40741E-7 L -0.04011 7.40741E-7 " pathEditMode="relative" rAng="0" ptsTypes="AA">
                                      <p:cBhvr>
                                        <p:cTn id="82" dur="1250" spd="-100000" fill="hold"/>
                                        <p:tgtEl>
                                          <p:spTgt spid="29"/>
                                        </p:tgtEl>
                                        <p:attrNameLst>
                                          <p:attrName>ppt_x</p:attrName>
                                          <p:attrName>ppt_y</p:attrName>
                                        </p:attrNameLst>
                                      </p:cBhvr>
                                      <p:rCtr x="-2005" y="0"/>
                                    </p:animMotion>
                                  </p:childTnLst>
                                </p:cTn>
                              </p:par>
                              <p:par>
                                <p:cTn id="83" presetID="10" presetClass="entr" presetSubtype="0" fill="hold" nodeType="withEffect">
                                  <p:stCondLst>
                                    <p:cond delay="2000"/>
                                  </p:stCondLst>
                                  <p:childTnLst>
                                    <p:set>
                                      <p:cBhvr>
                                        <p:cTn id="84" dur="1" fill="hold">
                                          <p:stCondLst>
                                            <p:cond delay="0"/>
                                          </p:stCondLst>
                                        </p:cTn>
                                        <p:tgtEl>
                                          <p:spTgt spid="12"/>
                                        </p:tgtEl>
                                        <p:attrNameLst>
                                          <p:attrName>style.visibility</p:attrName>
                                        </p:attrNameLst>
                                      </p:cBhvr>
                                      <p:to>
                                        <p:strVal val="visible"/>
                                      </p:to>
                                    </p:set>
                                    <p:animEffect transition="in" filter="fade">
                                      <p:cBhvr>
                                        <p:cTn id="85" dur="1000"/>
                                        <p:tgtEl>
                                          <p:spTgt spid="12"/>
                                        </p:tgtEl>
                                      </p:cBhvr>
                                    </p:animEffect>
                                  </p:childTnLst>
                                </p:cTn>
                              </p:par>
                              <p:par>
                                <p:cTn id="86" presetID="64" presetClass="path" presetSubtype="0" decel="100000" fill="hold" nodeType="withEffect">
                                  <p:stCondLst>
                                    <p:cond delay="2000"/>
                                  </p:stCondLst>
                                  <p:childTnLst>
                                    <p:animMotion origin="layout" path="M -2.70833E-6 2.59259E-6 L -2.70833E-6 0.07037 " pathEditMode="relative" rAng="0" ptsTypes="AA">
                                      <p:cBhvr>
                                        <p:cTn id="87" dur="1000" spd="-100000" fill="hold"/>
                                        <p:tgtEl>
                                          <p:spTgt spid="12"/>
                                        </p:tgtEl>
                                        <p:attrNameLst>
                                          <p:attrName>ppt_x</p:attrName>
                                          <p:attrName>ppt_y</p:attrName>
                                        </p:attrNameLst>
                                      </p:cBhvr>
                                      <p:rCtr x="0" y="3519"/>
                                    </p:animMotion>
                                  </p:childTnLst>
                                </p:cTn>
                              </p:par>
                            </p:childTnLst>
                          </p:cTn>
                        </p:par>
                        <p:par>
                          <p:cTn id="88" fill="hold">
                            <p:stCondLst>
                              <p:cond delay="3000"/>
                            </p:stCondLst>
                            <p:childTnLst>
                              <p:par>
                                <p:cTn id="89" presetID="10" presetClass="entr" presetSubtype="0"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5" grpId="0"/>
      <p:bldP spid="35" grpId="1"/>
      <p:bldP spid="40" grpId="0"/>
      <p:bldP spid="40" grpId="1"/>
      <p:bldP spid="42" grpId="0"/>
      <p:bldP spid="42" grpId="1"/>
      <p:bldP spid="43" grpId="0"/>
      <p:bldP spid="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7875529" y="2291784"/>
            <a:ext cx="2539250" cy="2592729"/>
          </a:xfrm>
          <a:prstGeom prst="roundRect">
            <a:avLst>
              <a:gd name="adj" fmla="val 3109"/>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1800371" y="2291784"/>
            <a:ext cx="2539250" cy="2592729"/>
          </a:xfrm>
          <a:prstGeom prst="roundRect">
            <a:avLst>
              <a:gd name="adj" fmla="val 3109"/>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4565171" y="2083440"/>
            <a:ext cx="3084808" cy="3148314"/>
          </a:xfrm>
          <a:prstGeom prst="roundRect">
            <a:avLst>
              <a:gd name="adj" fmla="val 3109"/>
            </a:avLst>
          </a:prstGeom>
          <a:blipFill>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800371" y="4190032"/>
            <a:ext cx="2539250" cy="694481"/>
            <a:chOff x="1800371" y="4190032"/>
            <a:chExt cx="2539250" cy="694481"/>
          </a:xfrm>
        </p:grpSpPr>
        <p:sp>
          <p:nvSpPr>
            <p:cNvPr id="12" name="任意多边形 11"/>
            <p:cNvSpPr/>
            <p:nvPr/>
          </p:nvSpPr>
          <p:spPr>
            <a:xfrm>
              <a:off x="1800371" y="4190032"/>
              <a:ext cx="2539250" cy="694481"/>
            </a:xfrm>
            <a:custGeom>
              <a:avLst/>
              <a:gdLst>
                <a:gd name="connsiteX0" fmla="*/ 0 w 2539250"/>
                <a:gd name="connsiteY0" fmla="*/ 0 h 694481"/>
                <a:gd name="connsiteX1" fmla="*/ 2539250 w 2539250"/>
                <a:gd name="connsiteY1" fmla="*/ 0 h 694481"/>
                <a:gd name="connsiteX2" fmla="*/ 2539250 w 2539250"/>
                <a:gd name="connsiteY2" fmla="*/ 615536 h 694481"/>
                <a:gd name="connsiteX3" fmla="*/ 2460305 w 2539250"/>
                <a:gd name="connsiteY3" fmla="*/ 694481 h 694481"/>
                <a:gd name="connsiteX4" fmla="*/ 78945 w 2539250"/>
                <a:gd name="connsiteY4" fmla="*/ 694481 h 694481"/>
                <a:gd name="connsiteX5" fmla="*/ 0 w 2539250"/>
                <a:gd name="connsiteY5" fmla="*/ 615536 h 69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9250" h="694481">
                  <a:moveTo>
                    <a:pt x="0" y="0"/>
                  </a:moveTo>
                  <a:lnTo>
                    <a:pt x="2539250" y="0"/>
                  </a:lnTo>
                  <a:lnTo>
                    <a:pt x="2539250" y="615536"/>
                  </a:lnTo>
                  <a:cubicBezTo>
                    <a:pt x="2539250" y="659136"/>
                    <a:pt x="2503905" y="694481"/>
                    <a:pt x="2460305" y="694481"/>
                  </a:cubicBezTo>
                  <a:lnTo>
                    <a:pt x="78945" y="694481"/>
                  </a:lnTo>
                  <a:cubicBezTo>
                    <a:pt x="35345" y="694481"/>
                    <a:pt x="0" y="659136"/>
                    <a:pt x="0" y="615536"/>
                  </a:cubicBezTo>
                  <a:close/>
                </a:path>
              </a:pathLst>
            </a:custGeom>
            <a:solidFill>
              <a:srgbClr val="D5C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Rectangle 4"/>
            <p:cNvSpPr/>
            <p:nvPr/>
          </p:nvSpPr>
          <p:spPr>
            <a:xfrm>
              <a:off x="2425429" y="4346963"/>
              <a:ext cx="1289134" cy="380617"/>
            </a:xfrm>
            <a:prstGeom prst="rect">
              <a:avLst/>
            </a:prstGeom>
          </p:spPr>
          <p:txBody>
            <a:bodyPr wrap="none">
              <a:spAutoFit/>
            </a:bodyPr>
            <a:lstStyle/>
            <a:p>
              <a:pPr lvl="0" algn="ctr">
                <a:lnSpc>
                  <a:spcPct val="130000"/>
                </a:lnSpc>
              </a:pPr>
              <a:r>
                <a:rPr lang="zh-CN" altLang="en-US" sz="1600">
                  <a:solidFill>
                    <a:srgbClr val="1F235E"/>
                  </a:solidFill>
                  <a:latin typeface="Century Gothic" panose="020B0502020202020204" pitchFamily="34" charset="0"/>
                  <a:ea typeface="微软雅黑" panose="020B0503020204020204" charset="-122"/>
                </a:rPr>
                <a:t>经验总结 </a:t>
              </a:r>
              <a:r>
                <a:rPr lang="en-US" altLang="zh-CN" sz="1600">
                  <a:solidFill>
                    <a:srgbClr val="1F235E"/>
                  </a:solidFill>
                  <a:latin typeface="Century Gothic" panose="020B0502020202020204" pitchFamily="34" charset="0"/>
                  <a:ea typeface="微软雅黑" panose="020B0503020204020204" charset="-122"/>
                </a:rPr>
                <a:t>01</a:t>
              </a:r>
              <a:endParaRPr lang="en-US" altLang="zh-CN" sz="1200" dirty="0">
                <a:solidFill>
                  <a:srgbClr val="1F235E"/>
                </a:solidFill>
                <a:latin typeface="Century Gothic" panose="020B0502020202020204" pitchFamily="34" charset="0"/>
                <a:ea typeface="微软雅黑" panose="020B0503020204020204" charset="-122"/>
              </a:endParaRPr>
            </a:p>
          </p:txBody>
        </p:sp>
      </p:grpSp>
      <p:sp>
        <p:nvSpPr>
          <p:cNvPr id="29" name="矩形 28"/>
          <p:cNvSpPr/>
          <p:nvPr/>
        </p:nvSpPr>
        <p:spPr>
          <a:xfrm>
            <a:off x="2038964" y="4942107"/>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grpSp>
        <p:nvGrpSpPr>
          <p:cNvPr id="8" name="组合 7"/>
          <p:cNvGrpSpPr/>
          <p:nvPr/>
        </p:nvGrpSpPr>
        <p:grpSpPr>
          <a:xfrm>
            <a:off x="4565171" y="4384518"/>
            <a:ext cx="3084808" cy="847237"/>
            <a:chOff x="4565171" y="4384518"/>
            <a:chExt cx="3084808" cy="847237"/>
          </a:xfrm>
        </p:grpSpPr>
        <p:sp>
          <p:nvSpPr>
            <p:cNvPr id="21" name="任意多边形 20"/>
            <p:cNvSpPr/>
            <p:nvPr/>
          </p:nvSpPr>
          <p:spPr>
            <a:xfrm>
              <a:off x="4565171" y="4384518"/>
              <a:ext cx="3084808" cy="847237"/>
            </a:xfrm>
            <a:custGeom>
              <a:avLst/>
              <a:gdLst>
                <a:gd name="connsiteX0" fmla="*/ 0 w 3084808"/>
                <a:gd name="connsiteY0" fmla="*/ 0 h 847237"/>
                <a:gd name="connsiteX1" fmla="*/ 3084808 w 3084808"/>
                <a:gd name="connsiteY1" fmla="*/ 0 h 847237"/>
                <a:gd name="connsiteX2" fmla="*/ 3084808 w 3084808"/>
                <a:gd name="connsiteY2" fmla="*/ 751330 h 847237"/>
                <a:gd name="connsiteX3" fmla="*/ 2988901 w 3084808"/>
                <a:gd name="connsiteY3" fmla="*/ 847237 h 847237"/>
                <a:gd name="connsiteX4" fmla="*/ 95907 w 3084808"/>
                <a:gd name="connsiteY4" fmla="*/ 847237 h 847237"/>
                <a:gd name="connsiteX5" fmla="*/ 0 w 3084808"/>
                <a:gd name="connsiteY5" fmla="*/ 751330 h 84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4808" h="847237">
                  <a:moveTo>
                    <a:pt x="0" y="0"/>
                  </a:moveTo>
                  <a:lnTo>
                    <a:pt x="3084808" y="0"/>
                  </a:lnTo>
                  <a:lnTo>
                    <a:pt x="3084808" y="751330"/>
                  </a:lnTo>
                  <a:cubicBezTo>
                    <a:pt x="3084808" y="804298"/>
                    <a:pt x="3041869" y="847237"/>
                    <a:pt x="2988901" y="847237"/>
                  </a:cubicBezTo>
                  <a:lnTo>
                    <a:pt x="95907" y="847237"/>
                  </a:lnTo>
                  <a:cubicBezTo>
                    <a:pt x="42939" y="847237"/>
                    <a:pt x="0" y="804298"/>
                    <a:pt x="0" y="751330"/>
                  </a:cubicBezTo>
                  <a:close/>
                </a:path>
              </a:pathLst>
            </a:custGeom>
            <a:solidFill>
              <a:srgbClr val="D5C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Rectangle 4"/>
            <p:cNvSpPr/>
            <p:nvPr/>
          </p:nvSpPr>
          <p:spPr>
            <a:xfrm>
              <a:off x="5321943" y="4581406"/>
              <a:ext cx="1571264" cy="492443"/>
            </a:xfrm>
            <a:prstGeom prst="rect">
              <a:avLst/>
            </a:prstGeom>
          </p:spPr>
          <p:txBody>
            <a:bodyPr wrap="none">
              <a:spAutoFit/>
            </a:bodyPr>
            <a:lstStyle/>
            <a:p>
              <a:pPr lvl="0" algn="ctr">
                <a:lnSpc>
                  <a:spcPct val="130000"/>
                </a:lnSpc>
              </a:pPr>
              <a:r>
                <a:rPr lang="zh-CN" altLang="en-US" sz="2000" b="1">
                  <a:solidFill>
                    <a:srgbClr val="1F235E"/>
                  </a:solidFill>
                  <a:latin typeface="Century Gothic" panose="020B0502020202020204" pitchFamily="34" charset="0"/>
                  <a:ea typeface="微软雅黑" panose="020B0503020204020204" charset="-122"/>
                </a:rPr>
                <a:t>经验总结 </a:t>
              </a:r>
              <a:r>
                <a:rPr lang="en-US" altLang="zh-CN" sz="2000" b="1">
                  <a:solidFill>
                    <a:srgbClr val="1F235E"/>
                  </a:solidFill>
                  <a:latin typeface="Century Gothic" panose="020B0502020202020204" pitchFamily="34" charset="0"/>
                  <a:ea typeface="微软雅黑" panose="020B0503020204020204" charset="-122"/>
                </a:rPr>
                <a:t>02</a:t>
              </a:r>
              <a:endParaRPr lang="en-US" altLang="zh-CN" sz="1600" b="1" dirty="0">
                <a:solidFill>
                  <a:srgbClr val="1F235E"/>
                </a:solidFill>
                <a:latin typeface="Century Gothic" panose="020B0502020202020204" pitchFamily="34" charset="0"/>
                <a:ea typeface="微软雅黑" panose="020B0503020204020204" charset="-122"/>
              </a:endParaRPr>
            </a:p>
          </p:txBody>
        </p:sp>
      </p:grpSp>
      <p:sp>
        <p:nvSpPr>
          <p:cNvPr id="31" name="矩形 30"/>
          <p:cNvSpPr/>
          <p:nvPr/>
        </p:nvSpPr>
        <p:spPr>
          <a:xfrm>
            <a:off x="5076543" y="5288355"/>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grpSp>
        <p:nvGrpSpPr>
          <p:cNvPr id="9" name="组合 8"/>
          <p:cNvGrpSpPr/>
          <p:nvPr/>
        </p:nvGrpSpPr>
        <p:grpSpPr>
          <a:xfrm>
            <a:off x="7875529" y="4190032"/>
            <a:ext cx="2539250" cy="694481"/>
            <a:chOff x="7875529" y="4190032"/>
            <a:chExt cx="2539250" cy="694481"/>
          </a:xfrm>
        </p:grpSpPr>
        <p:sp>
          <p:nvSpPr>
            <p:cNvPr id="16" name="任意多边形 15"/>
            <p:cNvSpPr/>
            <p:nvPr/>
          </p:nvSpPr>
          <p:spPr>
            <a:xfrm>
              <a:off x="7875529" y="4190032"/>
              <a:ext cx="2539250" cy="694481"/>
            </a:xfrm>
            <a:custGeom>
              <a:avLst/>
              <a:gdLst>
                <a:gd name="connsiteX0" fmla="*/ 0 w 2539250"/>
                <a:gd name="connsiteY0" fmla="*/ 0 h 694481"/>
                <a:gd name="connsiteX1" fmla="*/ 2539250 w 2539250"/>
                <a:gd name="connsiteY1" fmla="*/ 0 h 694481"/>
                <a:gd name="connsiteX2" fmla="*/ 2539250 w 2539250"/>
                <a:gd name="connsiteY2" fmla="*/ 615536 h 694481"/>
                <a:gd name="connsiteX3" fmla="*/ 2460305 w 2539250"/>
                <a:gd name="connsiteY3" fmla="*/ 694481 h 694481"/>
                <a:gd name="connsiteX4" fmla="*/ 78945 w 2539250"/>
                <a:gd name="connsiteY4" fmla="*/ 694481 h 694481"/>
                <a:gd name="connsiteX5" fmla="*/ 0 w 2539250"/>
                <a:gd name="connsiteY5" fmla="*/ 615536 h 69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9250" h="694481">
                  <a:moveTo>
                    <a:pt x="0" y="0"/>
                  </a:moveTo>
                  <a:lnTo>
                    <a:pt x="2539250" y="0"/>
                  </a:lnTo>
                  <a:lnTo>
                    <a:pt x="2539250" y="615536"/>
                  </a:lnTo>
                  <a:cubicBezTo>
                    <a:pt x="2539250" y="659136"/>
                    <a:pt x="2503905" y="694481"/>
                    <a:pt x="2460305" y="694481"/>
                  </a:cubicBezTo>
                  <a:lnTo>
                    <a:pt x="78945" y="694481"/>
                  </a:lnTo>
                  <a:cubicBezTo>
                    <a:pt x="35345" y="694481"/>
                    <a:pt x="0" y="659136"/>
                    <a:pt x="0" y="615536"/>
                  </a:cubicBezTo>
                  <a:close/>
                </a:path>
              </a:pathLst>
            </a:custGeom>
            <a:solidFill>
              <a:srgbClr val="D5C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4"/>
            <p:cNvSpPr/>
            <p:nvPr/>
          </p:nvSpPr>
          <p:spPr>
            <a:xfrm>
              <a:off x="8500587" y="4346962"/>
              <a:ext cx="1289134" cy="412421"/>
            </a:xfrm>
            <a:prstGeom prst="rect">
              <a:avLst/>
            </a:prstGeom>
          </p:spPr>
          <p:txBody>
            <a:bodyPr wrap="none">
              <a:spAutoFit/>
            </a:bodyPr>
            <a:lstStyle/>
            <a:p>
              <a:pPr lvl="0" algn="ctr">
                <a:lnSpc>
                  <a:spcPct val="130000"/>
                </a:lnSpc>
              </a:pPr>
              <a:r>
                <a:rPr lang="zh-CN" altLang="en-US" sz="1600">
                  <a:solidFill>
                    <a:srgbClr val="1F235E"/>
                  </a:solidFill>
                  <a:latin typeface="Century Gothic" panose="020B0502020202020204" pitchFamily="34" charset="0"/>
                  <a:ea typeface="微软雅黑" panose="020B0503020204020204" charset="-122"/>
                </a:rPr>
                <a:t>经验总结 </a:t>
              </a:r>
              <a:r>
                <a:rPr lang="en-US" altLang="zh-CN" sz="1600">
                  <a:solidFill>
                    <a:srgbClr val="1F235E"/>
                  </a:solidFill>
                  <a:latin typeface="Century Gothic" panose="020B0502020202020204" pitchFamily="34" charset="0"/>
                  <a:ea typeface="微软雅黑" panose="020B0503020204020204" charset="-122"/>
                </a:rPr>
                <a:t>03</a:t>
              </a:r>
              <a:endParaRPr lang="en-US" altLang="zh-CN" sz="1200" dirty="0">
                <a:solidFill>
                  <a:srgbClr val="1F235E"/>
                </a:solidFill>
                <a:latin typeface="Century Gothic" panose="020B0502020202020204" pitchFamily="34" charset="0"/>
                <a:ea typeface="微软雅黑" panose="020B0503020204020204" charset="-122"/>
              </a:endParaRPr>
            </a:p>
          </p:txBody>
        </p:sp>
      </p:grpSp>
      <p:sp>
        <p:nvSpPr>
          <p:cNvPr id="33" name="矩形 32"/>
          <p:cNvSpPr/>
          <p:nvPr/>
        </p:nvSpPr>
        <p:spPr>
          <a:xfrm>
            <a:off x="8114122" y="4942106"/>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cxnSp>
        <p:nvCxnSpPr>
          <p:cNvPr id="18" name="直接连接符 17"/>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分析不足与改善</a:t>
            </a:r>
          </a:p>
        </p:txBody>
      </p:sp>
      <p:sp>
        <p:nvSpPr>
          <p:cNvPr id="20" name="矩形 19"/>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23" name="直接连接符 22"/>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4" name="矩形 23"/>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8"/>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750"/>
                                        <p:tgtEl>
                                          <p:spTgt spid="23"/>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3"/>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childTnLst>
                                </p:cTn>
                              </p:par>
                              <p:par>
                                <p:cTn id="21" presetID="64" presetClass="path" presetSubtype="0" decel="100000" fill="hold" grpId="1" nodeType="withEffect">
                                  <p:stCondLst>
                                    <p:cond delay="0"/>
                                  </p:stCondLst>
                                  <p:childTnLst>
                                    <p:animMotion origin="layout" path="M -3.54167E-6 -1.11111E-6 L -3.54167E-6 -0.08657 " pathEditMode="relative" rAng="0" ptsTypes="AA">
                                      <p:cBhvr>
                                        <p:cTn id="22" dur="1000" spd="-100000" fill="hold"/>
                                        <p:tgtEl>
                                          <p:spTgt spid="19"/>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par>
                                <p:cTn id="27" presetID="64" presetClass="path" presetSubtype="0" decel="100000" fill="hold" nodeType="withEffect">
                                  <p:stCondLst>
                                    <p:cond delay="0"/>
                                  </p:stCondLst>
                                  <p:childTnLst>
                                    <p:animMotion origin="layout" path="M -3.54167E-6 -1.11111E-6 L -3.54167E-6 -0.08657 " pathEditMode="relative" rAng="0" ptsTypes="AA">
                                      <p:cBhvr>
                                        <p:cTn id="28" dur="1000" spd="-100000" fill="hold"/>
                                        <p:tgtEl>
                                          <p:spTgt spid="7"/>
                                        </p:tgtEl>
                                        <p:attrNameLst>
                                          <p:attrName>ppt_x</p:attrName>
                                          <p:attrName>ppt_y</p:attrName>
                                        </p:attrNameLst>
                                      </p:cBhvr>
                                      <p:rCtr x="0" y="-4329"/>
                                    </p:animMotion>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childTnLst>
                                </p:cTn>
                              </p:par>
                              <p:par>
                                <p:cTn id="32" presetID="64" presetClass="path" presetSubtype="0" decel="100000" fill="hold" grpId="1" nodeType="withEffect">
                                  <p:stCondLst>
                                    <p:cond delay="0"/>
                                  </p:stCondLst>
                                  <p:childTnLst>
                                    <p:animMotion origin="layout" path="M -2.91667E-6 1.85185E-6 L -2.91667E-6 0.13843 " pathEditMode="relative" rAng="0" ptsTypes="AA">
                                      <p:cBhvr>
                                        <p:cTn id="33" dur="1000" spd="-100000" fill="hold"/>
                                        <p:tgtEl>
                                          <p:spTgt spid="13"/>
                                        </p:tgtEl>
                                        <p:attrNameLst>
                                          <p:attrName>ppt_x</p:attrName>
                                          <p:attrName>ppt_y</p:attrName>
                                        </p:attrNameLst>
                                      </p:cBhvr>
                                      <p:rCtr x="0" y="4375"/>
                                    </p:animMotion>
                                  </p:childTnLst>
                                </p:cTn>
                              </p:par>
                              <p:par>
                                <p:cTn id="34" presetID="10" presetClass="entr" presetSubtype="0" fill="hold" grpId="0" nodeType="withEffect">
                                  <p:stCondLst>
                                    <p:cond delay="5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750"/>
                                        <p:tgtEl>
                                          <p:spTgt spid="29"/>
                                        </p:tgtEl>
                                      </p:cBhvr>
                                    </p:animEffect>
                                  </p:childTnLst>
                                </p:cTn>
                              </p:par>
                              <p:par>
                                <p:cTn id="37" presetID="35" presetClass="path" presetSubtype="0" decel="100000" fill="hold" grpId="1" nodeType="withEffect">
                                  <p:stCondLst>
                                    <p:cond delay="500"/>
                                  </p:stCondLst>
                                  <p:childTnLst>
                                    <p:animMotion origin="layout" path="M -4.375E-6 -4.07407E-6 L 0.04493 -4.07407E-6 " pathEditMode="relative" rAng="0" ptsTypes="AA">
                                      <p:cBhvr>
                                        <p:cTn id="38" dur="1250" spd="-100000" fill="hold"/>
                                        <p:tgtEl>
                                          <p:spTgt spid="29"/>
                                        </p:tgtEl>
                                        <p:attrNameLst>
                                          <p:attrName>ppt_x</p:attrName>
                                          <p:attrName>ppt_y</p:attrName>
                                        </p:attrNameLst>
                                      </p:cBhvr>
                                      <p:rCtr x="2240" y="0"/>
                                    </p:animMotion>
                                  </p:childTnLst>
                                </p:cTn>
                              </p:par>
                              <p:par>
                                <p:cTn id="39" presetID="10" presetClass="entr" presetSubtype="0" fill="hold" nodeType="withEffect">
                                  <p:stCondLst>
                                    <p:cond delay="125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par>
                                <p:cTn id="42" presetID="64" presetClass="path" presetSubtype="0" decel="100000" fill="hold" nodeType="withEffect">
                                  <p:stCondLst>
                                    <p:cond delay="1250"/>
                                  </p:stCondLst>
                                  <p:childTnLst>
                                    <p:animMotion origin="layout" path="M -3.54167E-6 -1.11111E-6 L -3.54167E-6 -0.08657 " pathEditMode="relative" rAng="0" ptsTypes="AA">
                                      <p:cBhvr>
                                        <p:cTn id="43" dur="1000" spd="-100000" fill="hold"/>
                                        <p:tgtEl>
                                          <p:spTgt spid="8"/>
                                        </p:tgtEl>
                                        <p:attrNameLst>
                                          <p:attrName>ppt_x</p:attrName>
                                          <p:attrName>ppt_y</p:attrName>
                                        </p:attrNameLst>
                                      </p:cBhvr>
                                      <p:rCtr x="0" y="-4329"/>
                                    </p:animMotion>
                                  </p:childTnLst>
                                </p:cTn>
                              </p:par>
                              <p:par>
                                <p:cTn id="44" presetID="10" presetClass="entr" presetSubtype="0" fill="hold" grpId="0" nodeType="withEffect">
                                  <p:stCondLst>
                                    <p:cond delay="125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childTnLst>
                                </p:cTn>
                              </p:par>
                              <p:par>
                                <p:cTn id="47" presetID="64" presetClass="path" presetSubtype="0" decel="100000" fill="hold" grpId="1" nodeType="withEffect">
                                  <p:stCondLst>
                                    <p:cond delay="1250"/>
                                  </p:stCondLst>
                                  <p:childTnLst>
                                    <p:animMotion origin="layout" path="M -2.91667E-6 1.85185E-6 L -2.91667E-6 0.13843 " pathEditMode="relative" rAng="0" ptsTypes="AA">
                                      <p:cBhvr>
                                        <p:cTn id="48" dur="1000" spd="-100000" fill="hold"/>
                                        <p:tgtEl>
                                          <p:spTgt spid="22"/>
                                        </p:tgtEl>
                                        <p:attrNameLst>
                                          <p:attrName>ppt_x</p:attrName>
                                          <p:attrName>ppt_y</p:attrName>
                                        </p:attrNameLst>
                                      </p:cBhvr>
                                      <p:rCtr x="0" y="4375"/>
                                    </p:animMotion>
                                  </p:childTnLst>
                                </p:cTn>
                              </p:par>
                              <p:par>
                                <p:cTn id="49" presetID="10" presetClass="entr" presetSubtype="0" fill="hold" grpId="0" nodeType="withEffect">
                                  <p:stCondLst>
                                    <p:cond delay="175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750"/>
                                        <p:tgtEl>
                                          <p:spTgt spid="31"/>
                                        </p:tgtEl>
                                      </p:cBhvr>
                                    </p:animEffect>
                                  </p:childTnLst>
                                </p:cTn>
                              </p:par>
                              <p:par>
                                <p:cTn id="52" presetID="35" presetClass="path" presetSubtype="0" decel="100000" fill="hold" grpId="1" nodeType="withEffect">
                                  <p:stCondLst>
                                    <p:cond delay="1750"/>
                                  </p:stCondLst>
                                  <p:childTnLst>
                                    <p:animMotion origin="layout" path="M -4.375E-6 -4.07407E-6 L 0.04493 -4.07407E-6 " pathEditMode="relative" rAng="0" ptsTypes="AA">
                                      <p:cBhvr>
                                        <p:cTn id="53" dur="1250" spd="-100000" fill="hold"/>
                                        <p:tgtEl>
                                          <p:spTgt spid="31"/>
                                        </p:tgtEl>
                                        <p:attrNameLst>
                                          <p:attrName>ppt_x</p:attrName>
                                          <p:attrName>ppt_y</p:attrName>
                                        </p:attrNameLst>
                                      </p:cBhvr>
                                      <p:rCtr x="2240" y="0"/>
                                    </p:animMotion>
                                  </p:childTnLst>
                                </p:cTn>
                              </p:par>
                              <p:par>
                                <p:cTn id="54" presetID="10" presetClass="entr" presetSubtype="0" fill="hold" nodeType="withEffect">
                                  <p:stCondLst>
                                    <p:cond delay="250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childTnLst>
                                </p:cTn>
                              </p:par>
                              <p:par>
                                <p:cTn id="57" presetID="64" presetClass="path" presetSubtype="0" decel="100000" fill="hold" nodeType="withEffect">
                                  <p:stCondLst>
                                    <p:cond delay="2500"/>
                                  </p:stCondLst>
                                  <p:childTnLst>
                                    <p:animMotion origin="layout" path="M -3.54167E-6 -1.11111E-6 L -3.54167E-6 -0.08657 " pathEditMode="relative" rAng="0" ptsTypes="AA">
                                      <p:cBhvr>
                                        <p:cTn id="58" dur="1000" spd="-100000" fill="hold"/>
                                        <p:tgtEl>
                                          <p:spTgt spid="9"/>
                                        </p:tgtEl>
                                        <p:attrNameLst>
                                          <p:attrName>ppt_x</p:attrName>
                                          <p:attrName>ppt_y</p:attrName>
                                        </p:attrNameLst>
                                      </p:cBhvr>
                                      <p:rCtr x="0" y="-4329"/>
                                    </p:animMotion>
                                  </p:childTnLst>
                                </p:cTn>
                              </p:par>
                              <p:par>
                                <p:cTn id="59" presetID="10" presetClass="entr" presetSubtype="0" fill="hold" grpId="0" nodeType="withEffect">
                                  <p:stCondLst>
                                    <p:cond delay="250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childTnLst>
                                </p:cTn>
                              </p:par>
                              <p:par>
                                <p:cTn id="62" presetID="64" presetClass="path" presetSubtype="0" decel="100000" fill="hold" grpId="1" nodeType="withEffect">
                                  <p:stCondLst>
                                    <p:cond delay="2500"/>
                                  </p:stCondLst>
                                  <p:childTnLst>
                                    <p:animMotion origin="layout" path="M -2.91667E-6 1.85185E-6 L -2.91667E-6 0.13843 " pathEditMode="relative" rAng="0" ptsTypes="AA">
                                      <p:cBhvr>
                                        <p:cTn id="63" dur="1000" spd="-100000" fill="hold"/>
                                        <p:tgtEl>
                                          <p:spTgt spid="10"/>
                                        </p:tgtEl>
                                        <p:attrNameLst>
                                          <p:attrName>ppt_x</p:attrName>
                                          <p:attrName>ppt_y</p:attrName>
                                        </p:attrNameLst>
                                      </p:cBhvr>
                                      <p:rCtr x="0" y="4375"/>
                                    </p:animMotion>
                                  </p:childTnLst>
                                </p:cTn>
                              </p:par>
                              <p:par>
                                <p:cTn id="64" presetID="10" presetClass="entr" presetSubtype="0" fill="hold" grpId="0" nodeType="withEffect">
                                  <p:stCondLst>
                                    <p:cond delay="300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750"/>
                                        <p:tgtEl>
                                          <p:spTgt spid="33"/>
                                        </p:tgtEl>
                                      </p:cBhvr>
                                    </p:animEffect>
                                  </p:childTnLst>
                                </p:cTn>
                              </p:par>
                              <p:par>
                                <p:cTn id="67" presetID="35" presetClass="path" presetSubtype="0" decel="100000" fill="hold" grpId="1" nodeType="withEffect">
                                  <p:stCondLst>
                                    <p:cond delay="3000"/>
                                  </p:stCondLst>
                                  <p:childTnLst>
                                    <p:animMotion origin="layout" path="M -4.375E-6 -4.07407E-6 L 0.04493 -4.07407E-6 " pathEditMode="relative" rAng="0" ptsTypes="AA">
                                      <p:cBhvr>
                                        <p:cTn id="68" dur="1250" spd="-100000" fill="hold"/>
                                        <p:tgtEl>
                                          <p:spTgt spid="33"/>
                                        </p:tgtEl>
                                        <p:attrNameLst>
                                          <p:attrName>ppt_x</p:attrName>
                                          <p:attrName>ppt_y</p:attrName>
                                        </p:attrNameLst>
                                      </p:cBhvr>
                                      <p:rCtr x="2240" y="0"/>
                                    </p:animMotion>
                                  </p:childTnLst>
                                </p:cTn>
                              </p:par>
                            </p:childTnLst>
                          </p:cTn>
                        </p:par>
                        <p:par>
                          <p:cTn id="69" fill="hold">
                            <p:stCondLst>
                              <p:cond delay="2000"/>
                            </p:stCondLst>
                            <p:childTnLst>
                              <p:par>
                                <p:cTn id="70" presetID="10"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3" grpId="0" animBg="1"/>
      <p:bldP spid="13" grpId="1" animBg="1"/>
      <p:bldP spid="22" grpId="0" animBg="1"/>
      <p:bldP spid="22" grpId="1" animBg="1"/>
      <p:bldP spid="29" grpId="0"/>
      <p:bldP spid="29" grpId="1"/>
      <p:bldP spid="31" grpId="0"/>
      <p:bldP spid="31" grpId="1"/>
      <p:bldP spid="33" grpId="0"/>
      <p:bldP spid="33" grpId="1"/>
      <p:bldP spid="19" grpId="0"/>
      <p:bldP spid="19" grpId="1"/>
      <p:bldP spid="20" grpId="0"/>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296872" y="1897453"/>
            <a:ext cx="2381668" cy="4327121"/>
            <a:chOff x="2447419" y="1912314"/>
            <a:chExt cx="2467808" cy="4483624"/>
          </a:xfrm>
          <a:effectLst>
            <a:outerShdw blurRad="63500" sx="102000" sy="102000" algn="ctr" rotWithShape="0">
              <a:prstClr val="black">
                <a:alpha val="40000"/>
              </a:prstClr>
            </a:outerShdw>
          </a:effectLst>
        </p:grpSpPr>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47419" y="1912314"/>
              <a:ext cx="2467808" cy="4483624"/>
            </a:xfrm>
            <a:prstGeom prst="rect">
              <a:avLst/>
            </a:prstGeom>
          </p:spPr>
        </p:pic>
        <p:sp>
          <p:nvSpPr>
            <p:cNvPr id="8" name="圆角矩形 7"/>
            <p:cNvSpPr/>
            <p:nvPr/>
          </p:nvSpPr>
          <p:spPr>
            <a:xfrm>
              <a:off x="2564748" y="2818531"/>
              <a:ext cx="2231135" cy="2670048"/>
            </a:xfrm>
            <a:prstGeom prst="roundRect">
              <a:avLst>
                <a:gd name="adj" fmla="val 13025"/>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5573734" y="2646923"/>
            <a:ext cx="1184375" cy="1846730"/>
          </a:xfrm>
          <a:prstGeom prst="rect">
            <a:avLst/>
          </a:prstGeom>
          <a:gradFill rotWithShape="0">
            <a:gsLst>
              <a:gs pos="0">
                <a:srgbClr val="121427"/>
              </a:gs>
              <a:gs pos="100000">
                <a:srgbClr val="121427"/>
              </a:gs>
            </a:gsLst>
            <a:lin ang="0" scaled="1"/>
            <a:tileRect l="-19070" t="-71560" r="-18915" b="-32569"/>
          </a:gradFill>
          <a:ln w="6350">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894052" y="2717744"/>
            <a:ext cx="543739" cy="378886"/>
          </a:xfrm>
          <a:prstGeom prst="rect">
            <a:avLst/>
          </a:prstGeom>
        </p:spPr>
        <p:txBody>
          <a:bodyPr wrap="none" anchor="ctr" anchorCtr="0">
            <a:spAutoFit/>
          </a:bodyPr>
          <a:lstStyle/>
          <a:p>
            <a:pPr algn="ctr">
              <a:lnSpc>
                <a:spcPct val="150000"/>
              </a:lnSpc>
            </a:pPr>
            <a:r>
              <a:rPr lang="zh-CN" altLang="en-US" sz="1400">
                <a:solidFill>
                  <a:srgbClr val="A7794B"/>
                </a:solidFill>
                <a:latin typeface="微软雅黑 Light" panose="020B0502040204020203" pitchFamily="34" charset="-122"/>
                <a:ea typeface="微软雅黑 Light" panose="020B0502040204020203" pitchFamily="34" charset="-122"/>
                <a:cs typeface="+mn-ea"/>
                <a:sym typeface="+mn-lt"/>
              </a:rPr>
              <a:t>标题</a:t>
            </a:r>
            <a:endParaRPr lang="en-US" altLang="zh-CN" sz="1400" dirty="0">
              <a:solidFill>
                <a:srgbClr val="A7794B"/>
              </a:solidFill>
              <a:latin typeface="微软雅黑 Light" panose="020B0502040204020203" pitchFamily="34" charset="-122"/>
              <a:ea typeface="微软雅黑 Light" panose="020B0502040204020203" pitchFamily="34" charset="-122"/>
              <a:cs typeface="+mn-ea"/>
              <a:sym typeface="+mn-lt"/>
            </a:endParaRPr>
          </a:p>
        </p:txBody>
      </p:sp>
      <p:grpSp>
        <p:nvGrpSpPr>
          <p:cNvPr id="12" name="组合 11"/>
          <p:cNvGrpSpPr/>
          <p:nvPr/>
        </p:nvGrpSpPr>
        <p:grpSpPr>
          <a:xfrm>
            <a:off x="5840166" y="3140206"/>
            <a:ext cx="651510" cy="609600"/>
            <a:chOff x="5840166" y="3140206"/>
            <a:chExt cx="651510" cy="609600"/>
          </a:xfrm>
        </p:grpSpPr>
        <p:cxnSp>
          <p:nvCxnSpPr>
            <p:cNvPr id="14" name="直接连接符 13"/>
            <p:cNvCxnSpPr/>
            <p:nvPr/>
          </p:nvCxnSpPr>
          <p:spPr>
            <a:xfrm>
              <a:off x="5840166" y="3749806"/>
              <a:ext cx="651510" cy="0"/>
            </a:xfrm>
            <a:prstGeom prst="line">
              <a:avLst/>
            </a:prstGeom>
            <a:ln>
              <a:solidFill>
                <a:srgbClr val="E2D0AB"/>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840166" y="3140206"/>
              <a:ext cx="651510" cy="0"/>
            </a:xfrm>
            <a:prstGeom prst="line">
              <a:avLst/>
            </a:prstGeom>
            <a:ln>
              <a:solidFill>
                <a:srgbClr val="E2D0AB"/>
              </a:solidFill>
            </a:ln>
          </p:spPr>
          <p:style>
            <a:lnRef idx="1">
              <a:schemeClr val="accent1"/>
            </a:lnRef>
            <a:fillRef idx="0">
              <a:schemeClr val="accent1"/>
            </a:fillRef>
            <a:effectRef idx="0">
              <a:schemeClr val="accent1"/>
            </a:effectRef>
            <a:fontRef idx="minor">
              <a:schemeClr val="tx1"/>
            </a:fontRef>
          </p:style>
        </p:cxnSp>
      </p:grpSp>
      <p:sp>
        <p:nvSpPr>
          <p:cNvPr id="16" name="矩形 15"/>
          <p:cNvSpPr/>
          <p:nvPr/>
        </p:nvSpPr>
        <p:spPr>
          <a:xfrm>
            <a:off x="5734553" y="3283887"/>
            <a:ext cx="862736" cy="369332"/>
          </a:xfrm>
          <a:prstGeom prst="rect">
            <a:avLst/>
          </a:prstGeom>
        </p:spPr>
        <p:txBody>
          <a:bodyPr wrap="none">
            <a:spAutoFit/>
          </a:bodyPr>
          <a:lstStyle/>
          <a:p>
            <a:pPr algn="ctr"/>
            <a:r>
              <a:rPr lang="en-US" altLang="zh-CN">
                <a:solidFill>
                  <a:srgbClr val="D5C39F"/>
                </a:solidFill>
                <a:latin typeface="Engravers MT" panose="02090707080505020304" pitchFamily="18" charset="0"/>
              </a:rPr>
              <a:t>500</a:t>
            </a:r>
            <a:r>
              <a:rPr lang="zh-CN" altLang="en-US">
                <a:solidFill>
                  <a:srgbClr val="D5C39F"/>
                </a:solidFill>
                <a:latin typeface="Engravers MT" panose="02090707080505020304" pitchFamily="18" charset="0"/>
              </a:rPr>
              <a:t>万</a:t>
            </a:r>
          </a:p>
        </p:txBody>
      </p:sp>
      <p:sp>
        <p:nvSpPr>
          <p:cNvPr id="18" name="矩形 17"/>
          <p:cNvSpPr/>
          <p:nvPr/>
        </p:nvSpPr>
        <p:spPr>
          <a:xfrm>
            <a:off x="5654144" y="3942647"/>
            <a:ext cx="1023555" cy="399533"/>
          </a:xfrm>
          <a:prstGeom prst="rect">
            <a:avLst/>
          </a:prstGeom>
        </p:spPr>
        <p:txBody>
          <a:bodyPr wrap="square">
            <a:spAutoFit/>
          </a:bodyPr>
          <a:lstStyle/>
          <a:p>
            <a:pPr algn="ctr">
              <a:lnSpc>
                <a:spcPct val="130000"/>
              </a:lnSpc>
            </a:pPr>
            <a:r>
              <a:rPr lang="zh-CN" altLang="en-US" sz="800">
                <a:solidFill>
                  <a:schemeClr val="tx1">
                    <a:lumMod val="50000"/>
                    <a:lumOff val="50000"/>
                  </a:schemeClr>
                </a:solidFill>
              </a:rPr>
              <a:t>Ut wisi enim ad minim veniam</a:t>
            </a:r>
          </a:p>
        </p:txBody>
      </p:sp>
      <p:sp>
        <p:nvSpPr>
          <p:cNvPr id="19" name="矩形 18"/>
          <p:cNvSpPr/>
          <p:nvPr/>
        </p:nvSpPr>
        <p:spPr>
          <a:xfrm>
            <a:off x="7190867" y="2646923"/>
            <a:ext cx="1184375" cy="1846730"/>
          </a:xfrm>
          <a:prstGeom prst="rect">
            <a:avLst/>
          </a:prstGeom>
          <a:solidFill>
            <a:srgbClr val="E2D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511185" y="2717744"/>
            <a:ext cx="543739" cy="378886"/>
          </a:xfrm>
          <a:prstGeom prst="rect">
            <a:avLst/>
          </a:prstGeom>
        </p:spPr>
        <p:txBody>
          <a:bodyPr wrap="none" anchor="ctr" anchorCtr="0">
            <a:spAutoFit/>
          </a:bodyPr>
          <a:lstStyle/>
          <a:p>
            <a:pPr algn="ctr">
              <a:lnSpc>
                <a:spcPct val="150000"/>
              </a:lnSpc>
            </a:pPr>
            <a:r>
              <a:rPr lang="zh-CN" altLang="en-US" sz="1400">
                <a:solidFill>
                  <a:srgbClr val="1F235E"/>
                </a:solidFill>
                <a:latin typeface="微软雅黑 Light" panose="020B0502040204020203" pitchFamily="34" charset="-122"/>
                <a:ea typeface="微软雅黑 Light" panose="020B0502040204020203" pitchFamily="34" charset="-122"/>
                <a:cs typeface="+mn-ea"/>
                <a:sym typeface="+mn-lt"/>
              </a:rPr>
              <a:t>标题</a:t>
            </a:r>
            <a:endParaRPr lang="en-US" altLang="zh-CN" sz="1400" dirty="0">
              <a:solidFill>
                <a:srgbClr val="1F235E"/>
              </a:solidFill>
              <a:latin typeface="微软雅黑 Light" panose="020B0502040204020203" pitchFamily="34" charset="-122"/>
              <a:ea typeface="微软雅黑 Light" panose="020B0502040204020203" pitchFamily="34" charset="-122"/>
              <a:cs typeface="+mn-ea"/>
              <a:sym typeface="+mn-lt"/>
            </a:endParaRPr>
          </a:p>
        </p:txBody>
      </p:sp>
      <p:grpSp>
        <p:nvGrpSpPr>
          <p:cNvPr id="13" name="组合 12"/>
          <p:cNvGrpSpPr/>
          <p:nvPr/>
        </p:nvGrpSpPr>
        <p:grpSpPr>
          <a:xfrm>
            <a:off x="7457299" y="3140206"/>
            <a:ext cx="651510" cy="609600"/>
            <a:chOff x="7457299" y="3140206"/>
            <a:chExt cx="651510" cy="609600"/>
          </a:xfrm>
        </p:grpSpPr>
        <p:cxnSp>
          <p:nvCxnSpPr>
            <p:cNvPr id="21" name="直接连接符 20"/>
            <p:cNvCxnSpPr/>
            <p:nvPr/>
          </p:nvCxnSpPr>
          <p:spPr>
            <a:xfrm>
              <a:off x="7457299" y="3749806"/>
              <a:ext cx="651510" cy="0"/>
            </a:xfrm>
            <a:prstGeom prst="line">
              <a:avLst/>
            </a:prstGeom>
            <a:ln>
              <a:solidFill>
                <a:srgbClr val="1F235E"/>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457299" y="3140206"/>
              <a:ext cx="651510" cy="0"/>
            </a:xfrm>
            <a:prstGeom prst="line">
              <a:avLst/>
            </a:prstGeom>
            <a:ln>
              <a:solidFill>
                <a:srgbClr val="1F235E"/>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7351686" y="3283887"/>
            <a:ext cx="862736" cy="369332"/>
          </a:xfrm>
          <a:prstGeom prst="rect">
            <a:avLst/>
          </a:prstGeom>
        </p:spPr>
        <p:txBody>
          <a:bodyPr wrap="none">
            <a:spAutoFit/>
          </a:bodyPr>
          <a:lstStyle/>
          <a:p>
            <a:pPr algn="ctr"/>
            <a:r>
              <a:rPr lang="en-US" altLang="zh-CN">
                <a:solidFill>
                  <a:srgbClr val="1F235E"/>
                </a:solidFill>
                <a:latin typeface="Engravers MT" panose="02090707080505020304" pitchFamily="18" charset="0"/>
              </a:rPr>
              <a:t>500</a:t>
            </a:r>
            <a:r>
              <a:rPr lang="zh-CN" altLang="en-US">
                <a:solidFill>
                  <a:srgbClr val="1F235E"/>
                </a:solidFill>
                <a:latin typeface="Engravers MT" panose="02090707080505020304" pitchFamily="18" charset="0"/>
              </a:rPr>
              <a:t>万</a:t>
            </a:r>
          </a:p>
        </p:txBody>
      </p:sp>
      <p:sp>
        <p:nvSpPr>
          <p:cNvPr id="24" name="矩形 23"/>
          <p:cNvSpPr/>
          <p:nvPr/>
        </p:nvSpPr>
        <p:spPr>
          <a:xfrm>
            <a:off x="7271277" y="3942647"/>
            <a:ext cx="1023555" cy="399533"/>
          </a:xfrm>
          <a:prstGeom prst="rect">
            <a:avLst/>
          </a:prstGeom>
        </p:spPr>
        <p:txBody>
          <a:bodyPr wrap="square">
            <a:spAutoFit/>
          </a:bodyPr>
          <a:lstStyle/>
          <a:p>
            <a:pPr algn="ctr">
              <a:lnSpc>
                <a:spcPct val="130000"/>
              </a:lnSpc>
            </a:pPr>
            <a:r>
              <a:rPr lang="zh-CN" altLang="en-US" sz="800">
                <a:solidFill>
                  <a:srgbClr val="1F235E"/>
                </a:solidFill>
              </a:rPr>
              <a:t>Ut wisi enim ad minim veniam</a:t>
            </a:r>
          </a:p>
        </p:txBody>
      </p:sp>
      <p:sp>
        <p:nvSpPr>
          <p:cNvPr id="25" name="矩形 24"/>
          <p:cNvSpPr/>
          <p:nvPr/>
        </p:nvSpPr>
        <p:spPr>
          <a:xfrm>
            <a:off x="8808000" y="2646923"/>
            <a:ext cx="1184375" cy="1846730"/>
          </a:xfrm>
          <a:prstGeom prst="rect">
            <a:avLst/>
          </a:prstGeom>
          <a:gradFill rotWithShape="0">
            <a:gsLst>
              <a:gs pos="0">
                <a:srgbClr val="121427"/>
              </a:gs>
              <a:gs pos="100000">
                <a:srgbClr val="121427"/>
              </a:gs>
            </a:gsLst>
            <a:lin ang="0" scaled="1"/>
            <a:tileRect l="-19070" t="-71560" r="-18915" b="-32569"/>
          </a:gradFill>
          <a:ln w="6350">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128318" y="2717744"/>
            <a:ext cx="543739" cy="378886"/>
          </a:xfrm>
          <a:prstGeom prst="rect">
            <a:avLst/>
          </a:prstGeom>
        </p:spPr>
        <p:txBody>
          <a:bodyPr wrap="none" anchor="ctr" anchorCtr="0">
            <a:spAutoFit/>
          </a:bodyPr>
          <a:lstStyle/>
          <a:p>
            <a:pPr algn="ctr">
              <a:lnSpc>
                <a:spcPct val="150000"/>
              </a:lnSpc>
            </a:pPr>
            <a:r>
              <a:rPr lang="zh-CN" altLang="en-US" sz="1400">
                <a:solidFill>
                  <a:srgbClr val="A7794B"/>
                </a:solidFill>
                <a:latin typeface="微软雅黑 Light" panose="020B0502040204020203" pitchFamily="34" charset="-122"/>
                <a:ea typeface="微软雅黑 Light" panose="020B0502040204020203" pitchFamily="34" charset="-122"/>
                <a:cs typeface="+mn-ea"/>
                <a:sym typeface="+mn-lt"/>
              </a:rPr>
              <a:t>标题</a:t>
            </a:r>
            <a:endParaRPr lang="en-US" altLang="zh-CN" sz="1400" dirty="0">
              <a:solidFill>
                <a:srgbClr val="A7794B"/>
              </a:solidFill>
              <a:latin typeface="微软雅黑 Light" panose="020B0502040204020203" pitchFamily="34" charset="-122"/>
              <a:ea typeface="微软雅黑 Light" panose="020B0502040204020203" pitchFamily="34" charset="-122"/>
              <a:cs typeface="+mn-ea"/>
              <a:sym typeface="+mn-lt"/>
            </a:endParaRPr>
          </a:p>
        </p:txBody>
      </p:sp>
      <p:grpSp>
        <p:nvGrpSpPr>
          <p:cNvPr id="17" name="组合 16"/>
          <p:cNvGrpSpPr/>
          <p:nvPr/>
        </p:nvGrpSpPr>
        <p:grpSpPr>
          <a:xfrm>
            <a:off x="9074432" y="3140206"/>
            <a:ext cx="651510" cy="609600"/>
            <a:chOff x="9074432" y="3140206"/>
            <a:chExt cx="651510" cy="609600"/>
          </a:xfrm>
        </p:grpSpPr>
        <p:cxnSp>
          <p:nvCxnSpPr>
            <p:cNvPr id="27" name="直接连接符 26"/>
            <p:cNvCxnSpPr/>
            <p:nvPr/>
          </p:nvCxnSpPr>
          <p:spPr>
            <a:xfrm>
              <a:off x="9074432" y="3749806"/>
              <a:ext cx="651510" cy="0"/>
            </a:xfrm>
            <a:prstGeom prst="line">
              <a:avLst/>
            </a:prstGeom>
            <a:ln>
              <a:solidFill>
                <a:srgbClr val="E2D0AB"/>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9074432" y="3140206"/>
              <a:ext cx="651510" cy="0"/>
            </a:xfrm>
            <a:prstGeom prst="line">
              <a:avLst/>
            </a:prstGeom>
            <a:ln>
              <a:solidFill>
                <a:srgbClr val="E2D0AB"/>
              </a:solidFill>
            </a:ln>
          </p:spPr>
          <p:style>
            <a:lnRef idx="1">
              <a:schemeClr val="accent1"/>
            </a:lnRef>
            <a:fillRef idx="0">
              <a:schemeClr val="accent1"/>
            </a:fillRef>
            <a:effectRef idx="0">
              <a:schemeClr val="accent1"/>
            </a:effectRef>
            <a:fontRef idx="minor">
              <a:schemeClr val="tx1"/>
            </a:fontRef>
          </p:style>
        </p:cxnSp>
      </p:grpSp>
      <p:sp>
        <p:nvSpPr>
          <p:cNvPr id="29" name="矩形 28"/>
          <p:cNvSpPr/>
          <p:nvPr/>
        </p:nvSpPr>
        <p:spPr>
          <a:xfrm>
            <a:off x="8968819" y="3283887"/>
            <a:ext cx="862736" cy="369332"/>
          </a:xfrm>
          <a:prstGeom prst="rect">
            <a:avLst/>
          </a:prstGeom>
        </p:spPr>
        <p:txBody>
          <a:bodyPr wrap="none">
            <a:spAutoFit/>
          </a:bodyPr>
          <a:lstStyle/>
          <a:p>
            <a:pPr algn="ctr"/>
            <a:r>
              <a:rPr lang="en-US" altLang="zh-CN">
                <a:solidFill>
                  <a:srgbClr val="D5C39F"/>
                </a:solidFill>
                <a:latin typeface="Engravers MT" panose="02090707080505020304" pitchFamily="18" charset="0"/>
              </a:rPr>
              <a:t>500</a:t>
            </a:r>
            <a:r>
              <a:rPr lang="zh-CN" altLang="en-US">
                <a:solidFill>
                  <a:srgbClr val="D5C39F"/>
                </a:solidFill>
                <a:latin typeface="Engravers MT" panose="02090707080505020304" pitchFamily="18" charset="0"/>
              </a:rPr>
              <a:t>万</a:t>
            </a:r>
          </a:p>
        </p:txBody>
      </p:sp>
      <p:sp>
        <p:nvSpPr>
          <p:cNvPr id="30" name="矩形 29"/>
          <p:cNvSpPr/>
          <p:nvPr/>
        </p:nvSpPr>
        <p:spPr>
          <a:xfrm>
            <a:off x="8888410" y="3942647"/>
            <a:ext cx="1023555" cy="399533"/>
          </a:xfrm>
          <a:prstGeom prst="rect">
            <a:avLst/>
          </a:prstGeom>
        </p:spPr>
        <p:txBody>
          <a:bodyPr wrap="square">
            <a:spAutoFit/>
          </a:bodyPr>
          <a:lstStyle/>
          <a:p>
            <a:pPr algn="ctr">
              <a:lnSpc>
                <a:spcPct val="130000"/>
              </a:lnSpc>
            </a:pPr>
            <a:r>
              <a:rPr lang="zh-CN" altLang="en-US" sz="800">
                <a:solidFill>
                  <a:schemeClr val="tx1">
                    <a:lumMod val="50000"/>
                    <a:lumOff val="50000"/>
                  </a:schemeClr>
                </a:solidFill>
              </a:rPr>
              <a:t>Ut wisi enim ad minim veniam</a:t>
            </a:r>
          </a:p>
        </p:txBody>
      </p:sp>
      <p:grpSp>
        <p:nvGrpSpPr>
          <p:cNvPr id="32" name="组合 31"/>
          <p:cNvGrpSpPr/>
          <p:nvPr/>
        </p:nvGrpSpPr>
        <p:grpSpPr>
          <a:xfrm>
            <a:off x="5508418" y="4944217"/>
            <a:ext cx="4550983" cy="533058"/>
            <a:chOff x="5508418" y="4944217"/>
            <a:chExt cx="4550983" cy="533058"/>
          </a:xfrm>
        </p:grpSpPr>
        <p:cxnSp>
          <p:nvCxnSpPr>
            <p:cNvPr id="31" name="直接连接符 30"/>
            <p:cNvCxnSpPr/>
            <p:nvPr/>
          </p:nvCxnSpPr>
          <p:spPr>
            <a:xfrm>
              <a:off x="5508418" y="4944217"/>
              <a:ext cx="4550983" cy="0"/>
            </a:xfrm>
            <a:prstGeom prst="line">
              <a:avLst/>
            </a:prstGeom>
            <a:ln>
              <a:solidFill>
                <a:srgbClr val="E2D0AB">
                  <a:alpha val="60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508418" y="5477275"/>
              <a:ext cx="4550983" cy="0"/>
            </a:xfrm>
            <a:prstGeom prst="line">
              <a:avLst/>
            </a:prstGeom>
            <a:ln>
              <a:solidFill>
                <a:srgbClr val="E2D0AB">
                  <a:alpha val="60000"/>
                </a:srgb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5561712" y="5108776"/>
            <a:ext cx="174445" cy="174445"/>
            <a:chOff x="7288001" y="5034154"/>
            <a:chExt cx="481012" cy="481013"/>
          </a:xfrm>
          <a:solidFill>
            <a:srgbClr val="D5C39F"/>
          </a:solidFill>
        </p:grpSpPr>
        <p:sp>
          <p:nvSpPr>
            <p:cNvPr id="35" name="Freeform 19"/>
            <p:cNvSpPr>
              <a:spLocks noEditPoints="1"/>
            </p:cNvSpPr>
            <p:nvPr/>
          </p:nvSpPr>
          <p:spPr bwMode="auto">
            <a:xfrm>
              <a:off x="7288001" y="5034154"/>
              <a:ext cx="481012" cy="481013"/>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36" name="Rectangle 20"/>
            <p:cNvSpPr>
              <a:spLocks noChangeArrowheads="1"/>
            </p:cNvSpPr>
            <p:nvPr/>
          </p:nvSpPr>
          <p:spPr bwMode="auto">
            <a:xfrm>
              <a:off x="7392776"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37" name="Rectangle 21"/>
            <p:cNvSpPr>
              <a:spLocks noChangeArrowheads="1"/>
            </p:cNvSpPr>
            <p:nvPr/>
          </p:nvSpPr>
          <p:spPr bwMode="auto">
            <a:xfrm>
              <a:off x="7392776"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38" name="Rectangle 22"/>
            <p:cNvSpPr>
              <a:spLocks noChangeArrowheads="1"/>
            </p:cNvSpPr>
            <p:nvPr/>
          </p:nvSpPr>
          <p:spPr bwMode="auto">
            <a:xfrm>
              <a:off x="7392776"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39" name="Rectangle 23"/>
            <p:cNvSpPr>
              <a:spLocks noChangeArrowheads="1"/>
            </p:cNvSpPr>
            <p:nvPr/>
          </p:nvSpPr>
          <p:spPr bwMode="auto">
            <a:xfrm>
              <a:off x="7499138"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40" name="Rectangle 24"/>
            <p:cNvSpPr>
              <a:spLocks noChangeArrowheads="1"/>
            </p:cNvSpPr>
            <p:nvPr/>
          </p:nvSpPr>
          <p:spPr bwMode="auto">
            <a:xfrm>
              <a:off x="7499138"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41" name="Rectangle 25"/>
            <p:cNvSpPr>
              <a:spLocks noChangeArrowheads="1"/>
            </p:cNvSpPr>
            <p:nvPr/>
          </p:nvSpPr>
          <p:spPr bwMode="auto">
            <a:xfrm>
              <a:off x="7499138"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42" name="Rectangle 26"/>
            <p:cNvSpPr>
              <a:spLocks noChangeArrowheads="1"/>
            </p:cNvSpPr>
            <p:nvPr/>
          </p:nvSpPr>
          <p:spPr bwMode="auto">
            <a:xfrm>
              <a:off x="7603913"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43" name="Rectangle 27"/>
            <p:cNvSpPr>
              <a:spLocks noChangeArrowheads="1"/>
            </p:cNvSpPr>
            <p:nvPr/>
          </p:nvSpPr>
          <p:spPr bwMode="auto">
            <a:xfrm>
              <a:off x="7603913"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44" name="Rectangle 28"/>
            <p:cNvSpPr>
              <a:spLocks noChangeArrowheads="1"/>
            </p:cNvSpPr>
            <p:nvPr/>
          </p:nvSpPr>
          <p:spPr bwMode="auto">
            <a:xfrm>
              <a:off x="7603913"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grpSp>
      <p:grpSp>
        <p:nvGrpSpPr>
          <p:cNvPr id="45" name="组合 44"/>
          <p:cNvGrpSpPr/>
          <p:nvPr/>
        </p:nvGrpSpPr>
        <p:grpSpPr>
          <a:xfrm>
            <a:off x="7924157" y="5119427"/>
            <a:ext cx="174445" cy="164082"/>
            <a:chOff x="10174076" y="2143316"/>
            <a:chExt cx="481012" cy="452438"/>
          </a:xfrm>
          <a:solidFill>
            <a:srgbClr val="D5C39F"/>
          </a:solidFill>
        </p:grpSpPr>
        <p:sp>
          <p:nvSpPr>
            <p:cNvPr id="46" name="Freeform 70"/>
            <p:cNvSpPr>
              <a:spLocks noEditPoints="1"/>
            </p:cNvSpPr>
            <p:nvPr/>
          </p:nvSpPr>
          <p:spPr bwMode="auto">
            <a:xfrm>
              <a:off x="10174076" y="2143316"/>
              <a:ext cx="481012"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47" name="Freeform 71"/>
            <p:cNvSpPr/>
            <p:nvPr/>
          </p:nvSpPr>
          <p:spPr bwMode="auto">
            <a:xfrm>
              <a:off x="10399501" y="2233804"/>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48" name="Freeform 72"/>
            <p:cNvSpPr/>
            <p:nvPr/>
          </p:nvSpPr>
          <p:spPr bwMode="auto">
            <a:xfrm>
              <a:off x="10399501" y="2279841"/>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49" name="Freeform 73"/>
            <p:cNvSpPr/>
            <p:nvPr/>
          </p:nvSpPr>
          <p:spPr bwMode="auto">
            <a:xfrm>
              <a:off x="10399501" y="2324291"/>
              <a:ext cx="195262"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50" name="Freeform 74"/>
            <p:cNvSpPr/>
            <p:nvPr/>
          </p:nvSpPr>
          <p:spPr bwMode="auto">
            <a:xfrm>
              <a:off x="10234401" y="2414779"/>
              <a:ext cx="360362"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51" name="Freeform 75"/>
            <p:cNvSpPr/>
            <p:nvPr/>
          </p:nvSpPr>
          <p:spPr bwMode="auto">
            <a:xfrm>
              <a:off x="10234401" y="2460816"/>
              <a:ext cx="360362"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52" name="Freeform 76"/>
            <p:cNvSpPr/>
            <p:nvPr/>
          </p:nvSpPr>
          <p:spPr bwMode="auto">
            <a:xfrm>
              <a:off x="10234401" y="2505266"/>
              <a:ext cx="360362"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53" name="Freeform 77"/>
            <p:cNvSpPr/>
            <p:nvPr/>
          </p:nvSpPr>
          <p:spPr bwMode="auto">
            <a:xfrm>
              <a:off x="10234401" y="2370329"/>
              <a:ext cx="360362"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54" name="Freeform 78"/>
            <p:cNvSpPr>
              <a:spLocks noEditPoints="1"/>
            </p:cNvSpPr>
            <p:nvPr/>
          </p:nvSpPr>
          <p:spPr bwMode="auto">
            <a:xfrm>
              <a:off x="10234401" y="2219516"/>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sp>
        <p:nvSpPr>
          <p:cNvPr id="55" name="矩形 54"/>
          <p:cNvSpPr/>
          <p:nvPr/>
        </p:nvSpPr>
        <p:spPr>
          <a:xfrm>
            <a:off x="5805818" y="4986936"/>
            <a:ext cx="1888523" cy="461665"/>
          </a:xfrm>
          <a:prstGeom prst="rect">
            <a:avLst/>
          </a:prstGeom>
        </p:spPr>
        <p:txBody>
          <a:bodyPr wrap="square">
            <a:spAutoFit/>
          </a:bodyPr>
          <a:lstStyle/>
          <a:p>
            <a:r>
              <a:rPr lang="zh-CN" altLang="en-US" sz="800">
                <a:solidFill>
                  <a:schemeClr val="tx1">
                    <a:lumMod val="50000"/>
                    <a:lumOff val="50000"/>
                  </a:schemeClr>
                </a:solidFill>
              </a:rPr>
              <a:t>Ut wisi enim ad minim veniam, quis nostrud exerci tation ullamcorper nibh euismod tincidunt ut laoreet dolore</a:t>
            </a:r>
          </a:p>
        </p:txBody>
      </p:sp>
      <p:sp>
        <p:nvSpPr>
          <p:cNvPr id="58" name="矩形 57"/>
          <p:cNvSpPr/>
          <p:nvPr/>
        </p:nvSpPr>
        <p:spPr>
          <a:xfrm>
            <a:off x="8170878" y="4986936"/>
            <a:ext cx="1888523" cy="461665"/>
          </a:xfrm>
          <a:prstGeom prst="rect">
            <a:avLst/>
          </a:prstGeom>
        </p:spPr>
        <p:txBody>
          <a:bodyPr wrap="square">
            <a:spAutoFit/>
          </a:bodyPr>
          <a:lstStyle/>
          <a:p>
            <a:r>
              <a:rPr lang="zh-CN" altLang="en-US" sz="800">
                <a:solidFill>
                  <a:schemeClr val="tx1">
                    <a:lumMod val="50000"/>
                    <a:lumOff val="50000"/>
                  </a:schemeClr>
                </a:solidFill>
              </a:rPr>
              <a:t>Ut wisi enim ad minim veniam, quis nostrud exerci tation ullamcorper nibh euismod tincidunt ut laoreet dolore</a:t>
            </a:r>
          </a:p>
        </p:txBody>
      </p:sp>
      <p:cxnSp>
        <p:nvCxnSpPr>
          <p:cNvPr id="56" name="直接连接符 55"/>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5073925" y="570453"/>
            <a:ext cx="204414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分析不足与改善</a:t>
            </a:r>
          </a:p>
        </p:txBody>
      </p:sp>
      <p:sp>
        <p:nvSpPr>
          <p:cNvPr id="59" name="矩形 58"/>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60" name="直接连接符 59"/>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61" name="矩形 60"/>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750"/>
                                        <p:tgtEl>
                                          <p:spTgt spid="56"/>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56"/>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750"/>
                                        <p:tgtEl>
                                          <p:spTgt spid="60"/>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0"/>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1000"/>
                                        <p:tgtEl>
                                          <p:spTgt spid="57"/>
                                        </p:tgtEl>
                                      </p:cBhvr>
                                    </p:animEffect>
                                  </p:childTnLst>
                                </p:cTn>
                              </p:par>
                              <p:par>
                                <p:cTn id="21" presetID="64" presetClass="path" presetSubtype="0" decel="100000" fill="hold" grpId="1" nodeType="withEffect">
                                  <p:stCondLst>
                                    <p:cond delay="0"/>
                                  </p:stCondLst>
                                  <p:childTnLst>
                                    <p:animMotion origin="layout" path="M 0 1.48148E-6 L 0 -0.09375 " pathEditMode="relative" rAng="0" ptsTypes="AA">
                                      <p:cBhvr>
                                        <p:cTn id="22" dur="1000" spd="-100000" fill="hold"/>
                                        <p:tgtEl>
                                          <p:spTgt spid="57"/>
                                        </p:tgtEl>
                                        <p:attrNameLst>
                                          <p:attrName>ppt_x</p:attrName>
                                          <p:attrName>ppt_y</p:attrName>
                                        </p:attrNameLst>
                                      </p:cBhvr>
                                      <p:rCtr x="0" y="-469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750"/>
                                        <p:tgtEl>
                                          <p:spTgt spid="9"/>
                                        </p:tgtEl>
                                      </p:cBhvr>
                                    </p:animEffect>
                                  </p:childTnLst>
                                </p:cTn>
                              </p:par>
                              <p:par>
                                <p:cTn id="27" presetID="35" presetClass="path" presetSubtype="0" decel="100000" fill="hold" nodeType="withEffect">
                                  <p:stCondLst>
                                    <p:cond delay="0"/>
                                  </p:stCondLst>
                                  <p:childTnLst>
                                    <p:animMotion origin="layout" path="M 4.375E-6 7.40741E-7 L -0.04011 7.40741E-7 " pathEditMode="relative" rAng="0" ptsTypes="AA">
                                      <p:cBhvr>
                                        <p:cTn id="28" dur="1250" spd="-100000" fill="hold"/>
                                        <p:tgtEl>
                                          <p:spTgt spid="9"/>
                                        </p:tgtEl>
                                        <p:attrNameLst>
                                          <p:attrName>ppt_x</p:attrName>
                                          <p:attrName>ppt_y</p:attrName>
                                        </p:attrNameLst>
                                      </p:cBhvr>
                                      <p:rCtr x="-2005" y="0"/>
                                    </p:animMotion>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childTnLst>
                                </p:cTn>
                              </p:par>
                              <p:par>
                                <p:cTn id="36" presetID="64" presetClass="path" presetSubtype="0" decel="100000" fill="hold" grpId="1" nodeType="withEffect">
                                  <p:stCondLst>
                                    <p:cond delay="0"/>
                                  </p:stCondLst>
                                  <p:childTnLst>
                                    <p:animMotion origin="layout" path="M 8.33333E-7 -2.59259E-6 L 8.33333E-7 -0.11319 " pathEditMode="relative" rAng="0" ptsTypes="AA">
                                      <p:cBhvr>
                                        <p:cTn id="37" dur="1000" spd="-100000" fill="hold"/>
                                        <p:tgtEl>
                                          <p:spTgt spid="11"/>
                                        </p:tgtEl>
                                        <p:attrNameLst>
                                          <p:attrName>ppt_x</p:attrName>
                                          <p:attrName>ppt_y</p:attrName>
                                        </p:attrNameLst>
                                      </p:cBhvr>
                                      <p:rCtr x="0" y="-5671"/>
                                    </p:animMotion>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childTnLst>
                                </p:cTn>
                              </p:par>
                              <p:par>
                                <p:cTn id="41" presetID="64" presetClass="path" presetSubtype="0" decel="100000" fill="hold" nodeType="withEffect">
                                  <p:stCondLst>
                                    <p:cond delay="0"/>
                                  </p:stCondLst>
                                  <p:childTnLst>
                                    <p:animMotion origin="layout" path="M 8.33333E-7 -4.81481E-6 L 8.33333E-7 -0.21435 " pathEditMode="relative" rAng="0" ptsTypes="AA">
                                      <p:cBhvr>
                                        <p:cTn id="42" dur="1250" spd="-100000" fill="hold"/>
                                        <p:tgtEl>
                                          <p:spTgt spid="12"/>
                                        </p:tgtEl>
                                        <p:attrNameLst>
                                          <p:attrName>ppt_x</p:attrName>
                                          <p:attrName>ppt_y</p:attrName>
                                        </p:attrNameLst>
                                      </p:cBhvr>
                                      <p:rCtr x="0" y="-10718"/>
                                    </p:animMotion>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childTnLst>
                                </p:cTn>
                              </p:par>
                              <p:par>
                                <p:cTn id="46" presetID="64" presetClass="path" presetSubtype="0" decel="100000" fill="hold" grpId="1" nodeType="withEffect">
                                  <p:stCondLst>
                                    <p:cond delay="0"/>
                                  </p:stCondLst>
                                  <p:childTnLst>
                                    <p:animMotion origin="layout" path="M 8.33333E-7 2.96296E-6 L 8.33333E-7 -0.24329 " pathEditMode="relative" rAng="0" ptsTypes="AA">
                                      <p:cBhvr>
                                        <p:cTn id="47" dur="1500" spd="-100000" fill="hold"/>
                                        <p:tgtEl>
                                          <p:spTgt spid="16"/>
                                        </p:tgtEl>
                                        <p:attrNameLst>
                                          <p:attrName>ppt_x</p:attrName>
                                          <p:attrName>ppt_y</p:attrName>
                                        </p:attrNameLst>
                                      </p:cBhvr>
                                      <p:rCtr x="0" y="-12176"/>
                                    </p:animMotion>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childTnLst>
                                </p:cTn>
                              </p:par>
                              <p:par>
                                <p:cTn id="51" presetID="64" presetClass="path" presetSubtype="0" decel="100000" fill="hold" grpId="1" nodeType="withEffect">
                                  <p:stCondLst>
                                    <p:cond delay="0"/>
                                  </p:stCondLst>
                                  <p:childTnLst>
                                    <p:animMotion origin="layout" path="M 8.33333E-7 4.81481E-6 L 8.33333E-7 -0.40394 " pathEditMode="relative" rAng="0" ptsTypes="AA">
                                      <p:cBhvr>
                                        <p:cTn id="52" dur="1750" spd="-100000" fill="hold"/>
                                        <p:tgtEl>
                                          <p:spTgt spid="18"/>
                                        </p:tgtEl>
                                        <p:attrNameLst>
                                          <p:attrName>ppt_x</p:attrName>
                                          <p:attrName>ppt_y</p:attrName>
                                        </p:attrNameLst>
                                      </p:cBhvr>
                                      <p:rCtr x="0" y="-20208"/>
                                    </p:animMotion>
                                  </p:childTnLst>
                                </p:cTn>
                              </p:par>
                              <p:par>
                                <p:cTn id="53" presetID="10" presetClass="entr" presetSubtype="0" fill="hold" grpId="0" nodeType="withEffect">
                                  <p:stCondLst>
                                    <p:cond delay="10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0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1000"/>
                                        <p:tgtEl>
                                          <p:spTgt spid="20"/>
                                        </p:tgtEl>
                                      </p:cBhvr>
                                    </p:animEffect>
                                  </p:childTnLst>
                                </p:cTn>
                              </p:par>
                              <p:par>
                                <p:cTn id="59" presetID="64" presetClass="path" presetSubtype="0" decel="100000" fill="hold" grpId="1" nodeType="withEffect">
                                  <p:stCondLst>
                                    <p:cond delay="1000"/>
                                  </p:stCondLst>
                                  <p:childTnLst>
                                    <p:animMotion origin="layout" path="M 8.33333E-7 -2.59259E-6 L 8.33333E-7 -0.11319 " pathEditMode="relative" rAng="0" ptsTypes="AA">
                                      <p:cBhvr>
                                        <p:cTn id="60" dur="1000" spd="-100000" fill="hold"/>
                                        <p:tgtEl>
                                          <p:spTgt spid="20"/>
                                        </p:tgtEl>
                                        <p:attrNameLst>
                                          <p:attrName>ppt_x</p:attrName>
                                          <p:attrName>ppt_y</p:attrName>
                                        </p:attrNameLst>
                                      </p:cBhvr>
                                      <p:rCtr x="0" y="-5671"/>
                                    </p:animMotion>
                                  </p:childTnLst>
                                </p:cTn>
                              </p:par>
                              <p:par>
                                <p:cTn id="61" presetID="10" presetClass="entr" presetSubtype="0" fill="hold" nodeType="withEffect">
                                  <p:stCondLst>
                                    <p:cond delay="100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childTnLst>
                                </p:cTn>
                              </p:par>
                              <p:par>
                                <p:cTn id="64" presetID="64" presetClass="path" presetSubtype="0" decel="100000" fill="hold" nodeType="withEffect">
                                  <p:stCondLst>
                                    <p:cond delay="1000"/>
                                  </p:stCondLst>
                                  <p:childTnLst>
                                    <p:animMotion origin="layout" path="M 8.33333E-7 -4.81481E-6 L 8.33333E-7 -0.21435 " pathEditMode="relative" rAng="0" ptsTypes="AA">
                                      <p:cBhvr>
                                        <p:cTn id="65" dur="1250" spd="-100000" fill="hold"/>
                                        <p:tgtEl>
                                          <p:spTgt spid="13"/>
                                        </p:tgtEl>
                                        <p:attrNameLst>
                                          <p:attrName>ppt_x</p:attrName>
                                          <p:attrName>ppt_y</p:attrName>
                                        </p:attrNameLst>
                                      </p:cBhvr>
                                      <p:rCtr x="0" y="-10718"/>
                                    </p:animMotion>
                                  </p:childTnLst>
                                </p:cTn>
                              </p:par>
                              <p:par>
                                <p:cTn id="66" presetID="10" presetClass="entr" presetSubtype="0" fill="hold" grpId="0" nodeType="withEffect">
                                  <p:stCondLst>
                                    <p:cond delay="100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childTnLst>
                                </p:cTn>
                              </p:par>
                              <p:par>
                                <p:cTn id="69" presetID="64" presetClass="path" presetSubtype="0" decel="100000" fill="hold" grpId="1" nodeType="withEffect">
                                  <p:stCondLst>
                                    <p:cond delay="1000"/>
                                  </p:stCondLst>
                                  <p:childTnLst>
                                    <p:animMotion origin="layout" path="M 8.33333E-7 2.96296E-6 L 8.33333E-7 -0.24329 " pathEditMode="relative" rAng="0" ptsTypes="AA">
                                      <p:cBhvr>
                                        <p:cTn id="70" dur="1500" spd="-100000" fill="hold"/>
                                        <p:tgtEl>
                                          <p:spTgt spid="23"/>
                                        </p:tgtEl>
                                        <p:attrNameLst>
                                          <p:attrName>ppt_x</p:attrName>
                                          <p:attrName>ppt_y</p:attrName>
                                        </p:attrNameLst>
                                      </p:cBhvr>
                                      <p:rCtr x="0" y="-12176"/>
                                    </p:animMotion>
                                  </p:childTnLst>
                                </p:cTn>
                              </p:par>
                              <p:par>
                                <p:cTn id="71" presetID="10" presetClass="entr" presetSubtype="0" fill="hold" grpId="0" nodeType="withEffect">
                                  <p:stCondLst>
                                    <p:cond delay="10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childTnLst>
                                </p:cTn>
                              </p:par>
                              <p:par>
                                <p:cTn id="74" presetID="64" presetClass="path" presetSubtype="0" decel="100000" fill="hold" grpId="1" nodeType="withEffect">
                                  <p:stCondLst>
                                    <p:cond delay="1000"/>
                                  </p:stCondLst>
                                  <p:childTnLst>
                                    <p:animMotion origin="layout" path="M 8.33333E-7 4.81481E-6 L 8.33333E-7 -0.40394 " pathEditMode="relative" rAng="0" ptsTypes="AA">
                                      <p:cBhvr>
                                        <p:cTn id="75" dur="1750" spd="-100000" fill="hold"/>
                                        <p:tgtEl>
                                          <p:spTgt spid="24"/>
                                        </p:tgtEl>
                                        <p:attrNameLst>
                                          <p:attrName>ppt_x</p:attrName>
                                          <p:attrName>ppt_y</p:attrName>
                                        </p:attrNameLst>
                                      </p:cBhvr>
                                      <p:rCtr x="0" y="-20208"/>
                                    </p:animMotion>
                                  </p:childTnLst>
                                </p:cTn>
                              </p:par>
                              <p:par>
                                <p:cTn id="76" presetID="10" presetClass="entr" presetSubtype="0" fill="hold" grpId="0" nodeType="withEffect">
                                  <p:stCondLst>
                                    <p:cond delay="200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200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1000"/>
                                        <p:tgtEl>
                                          <p:spTgt spid="26"/>
                                        </p:tgtEl>
                                      </p:cBhvr>
                                    </p:animEffect>
                                  </p:childTnLst>
                                </p:cTn>
                              </p:par>
                              <p:par>
                                <p:cTn id="82" presetID="64" presetClass="path" presetSubtype="0" decel="100000" fill="hold" grpId="1" nodeType="withEffect">
                                  <p:stCondLst>
                                    <p:cond delay="2000"/>
                                  </p:stCondLst>
                                  <p:childTnLst>
                                    <p:animMotion origin="layout" path="M 8.33333E-7 -2.59259E-6 L 8.33333E-7 -0.11319 " pathEditMode="relative" rAng="0" ptsTypes="AA">
                                      <p:cBhvr>
                                        <p:cTn id="83" dur="1000" spd="-100000" fill="hold"/>
                                        <p:tgtEl>
                                          <p:spTgt spid="26"/>
                                        </p:tgtEl>
                                        <p:attrNameLst>
                                          <p:attrName>ppt_x</p:attrName>
                                          <p:attrName>ppt_y</p:attrName>
                                        </p:attrNameLst>
                                      </p:cBhvr>
                                      <p:rCtr x="0" y="-5671"/>
                                    </p:animMotion>
                                  </p:childTnLst>
                                </p:cTn>
                              </p:par>
                              <p:par>
                                <p:cTn id="84" presetID="10" presetClass="entr" presetSubtype="0" fill="hold" nodeType="withEffect">
                                  <p:stCondLst>
                                    <p:cond delay="200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1000"/>
                                        <p:tgtEl>
                                          <p:spTgt spid="17"/>
                                        </p:tgtEl>
                                      </p:cBhvr>
                                    </p:animEffect>
                                  </p:childTnLst>
                                </p:cTn>
                              </p:par>
                              <p:par>
                                <p:cTn id="87" presetID="64" presetClass="path" presetSubtype="0" decel="100000" fill="hold" nodeType="withEffect">
                                  <p:stCondLst>
                                    <p:cond delay="2000"/>
                                  </p:stCondLst>
                                  <p:childTnLst>
                                    <p:animMotion origin="layout" path="M 8.33333E-7 -4.81481E-6 L 8.33333E-7 -0.21435 " pathEditMode="relative" rAng="0" ptsTypes="AA">
                                      <p:cBhvr>
                                        <p:cTn id="88" dur="1250" spd="-100000" fill="hold"/>
                                        <p:tgtEl>
                                          <p:spTgt spid="17"/>
                                        </p:tgtEl>
                                        <p:attrNameLst>
                                          <p:attrName>ppt_x</p:attrName>
                                          <p:attrName>ppt_y</p:attrName>
                                        </p:attrNameLst>
                                      </p:cBhvr>
                                      <p:rCtr x="0" y="-10718"/>
                                    </p:animMotion>
                                  </p:childTnLst>
                                </p:cTn>
                              </p:par>
                              <p:par>
                                <p:cTn id="89" presetID="10" presetClass="entr" presetSubtype="0" fill="hold" grpId="0" nodeType="withEffect">
                                  <p:stCondLst>
                                    <p:cond delay="200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1000"/>
                                        <p:tgtEl>
                                          <p:spTgt spid="29"/>
                                        </p:tgtEl>
                                      </p:cBhvr>
                                    </p:animEffect>
                                  </p:childTnLst>
                                </p:cTn>
                              </p:par>
                              <p:par>
                                <p:cTn id="92" presetID="64" presetClass="path" presetSubtype="0" decel="100000" fill="hold" grpId="1" nodeType="withEffect">
                                  <p:stCondLst>
                                    <p:cond delay="2000"/>
                                  </p:stCondLst>
                                  <p:childTnLst>
                                    <p:animMotion origin="layout" path="M 8.33333E-7 2.96296E-6 L 8.33333E-7 -0.24329 " pathEditMode="relative" rAng="0" ptsTypes="AA">
                                      <p:cBhvr>
                                        <p:cTn id="93" dur="1500" spd="-100000" fill="hold"/>
                                        <p:tgtEl>
                                          <p:spTgt spid="29"/>
                                        </p:tgtEl>
                                        <p:attrNameLst>
                                          <p:attrName>ppt_x</p:attrName>
                                          <p:attrName>ppt_y</p:attrName>
                                        </p:attrNameLst>
                                      </p:cBhvr>
                                      <p:rCtr x="0" y="-12176"/>
                                    </p:animMotion>
                                  </p:childTnLst>
                                </p:cTn>
                              </p:par>
                              <p:par>
                                <p:cTn id="94" presetID="10" presetClass="entr" presetSubtype="0" fill="hold" grpId="0" nodeType="withEffect">
                                  <p:stCondLst>
                                    <p:cond delay="200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1000"/>
                                        <p:tgtEl>
                                          <p:spTgt spid="30"/>
                                        </p:tgtEl>
                                      </p:cBhvr>
                                    </p:animEffect>
                                  </p:childTnLst>
                                </p:cTn>
                              </p:par>
                              <p:par>
                                <p:cTn id="97" presetID="64" presetClass="path" presetSubtype="0" decel="100000" fill="hold" grpId="1" nodeType="withEffect">
                                  <p:stCondLst>
                                    <p:cond delay="2000"/>
                                  </p:stCondLst>
                                  <p:childTnLst>
                                    <p:animMotion origin="layout" path="M 8.33333E-7 4.81481E-6 L 8.33333E-7 -0.40394 " pathEditMode="relative" rAng="0" ptsTypes="AA">
                                      <p:cBhvr>
                                        <p:cTn id="98" dur="1750" spd="-100000" fill="hold"/>
                                        <p:tgtEl>
                                          <p:spTgt spid="30"/>
                                        </p:tgtEl>
                                        <p:attrNameLst>
                                          <p:attrName>ppt_x</p:attrName>
                                          <p:attrName>ppt_y</p:attrName>
                                        </p:attrNameLst>
                                      </p:cBhvr>
                                      <p:rCtr x="0" y="-20208"/>
                                    </p:animMotion>
                                  </p:childTnLst>
                                </p:cTn>
                              </p:par>
                            </p:childTnLst>
                          </p:cTn>
                        </p:par>
                        <p:par>
                          <p:cTn id="99" fill="hold">
                            <p:stCondLst>
                              <p:cond delay="2500"/>
                            </p:stCondLst>
                            <p:childTnLst>
                              <p:par>
                                <p:cTn id="100" presetID="50" presetClass="entr" presetSubtype="0" decel="100000" fill="hold" nodeType="after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p:cTn id="102" dur="1000" fill="hold"/>
                                        <p:tgtEl>
                                          <p:spTgt spid="32"/>
                                        </p:tgtEl>
                                        <p:attrNameLst>
                                          <p:attrName>ppt_w</p:attrName>
                                        </p:attrNameLst>
                                      </p:cBhvr>
                                      <p:tavLst>
                                        <p:tav tm="0">
                                          <p:val>
                                            <p:strVal val="#ppt_w+.3"/>
                                          </p:val>
                                        </p:tav>
                                        <p:tav tm="100000">
                                          <p:val>
                                            <p:strVal val="#ppt_w"/>
                                          </p:val>
                                        </p:tav>
                                      </p:tavLst>
                                    </p:anim>
                                    <p:anim calcmode="lin" valueType="num">
                                      <p:cBhvr>
                                        <p:cTn id="103" dur="1000" fill="hold"/>
                                        <p:tgtEl>
                                          <p:spTgt spid="32"/>
                                        </p:tgtEl>
                                        <p:attrNameLst>
                                          <p:attrName>ppt_h</p:attrName>
                                        </p:attrNameLst>
                                      </p:cBhvr>
                                      <p:tavLst>
                                        <p:tav tm="0">
                                          <p:val>
                                            <p:strVal val="#ppt_h"/>
                                          </p:val>
                                        </p:tav>
                                        <p:tav tm="100000">
                                          <p:val>
                                            <p:strVal val="#ppt_h"/>
                                          </p:val>
                                        </p:tav>
                                      </p:tavLst>
                                    </p:anim>
                                    <p:animEffect transition="in" filter="fade">
                                      <p:cBhvr>
                                        <p:cTn id="104" dur="1000"/>
                                        <p:tgtEl>
                                          <p:spTgt spid="32"/>
                                        </p:tgtEl>
                                      </p:cBhvr>
                                    </p:animEffect>
                                  </p:childTnLst>
                                </p:cTn>
                              </p:par>
                              <p:par>
                                <p:cTn id="105" presetID="10" presetClass="entr" presetSubtype="0" fill="hold" nodeType="withEffect">
                                  <p:stCondLst>
                                    <p:cond delay="50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750"/>
                                        <p:tgtEl>
                                          <p:spTgt spid="34"/>
                                        </p:tgtEl>
                                      </p:cBhvr>
                                    </p:animEffect>
                                  </p:childTnLst>
                                </p:cTn>
                              </p:par>
                              <p:par>
                                <p:cTn id="108" presetID="35" presetClass="path" presetSubtype="0" decel="100000" fill="hold" nodeType="withEffect">
                                  <p:stCondLst>
                                    <p:cond delay="500"/>
                                  </p:stCondLst>
                                  <p:childTnLst>
                                    <p:animMotion origin="layout" path="M -4.375E-6 -4.07407E-6 L 0.04493 -4.07407E-6 " pathEditMode="relative" rAng="0" ptsTypes="AA">
                                      <p:cBhvr>
                                        <p:cTn id="109" dur="1250" spd="-100000" fill="hold"/>
                                        <p:tgtEl>
                                          <p:spTgt spid="34"/>
                                        </p:tgtEl>
                                        <p:attrNameLst>
                                          <p:attrName>ppt_x</p:attrName>
                                          <p:attrName>ppt_y</p:attrName>
                                        </p:attrNameLst>
                                      </p:cBhvr>
                                      <p:rCtr x="2240" y="0"/>
                                    </p:animMotion>
                                  </p:childTnLst>
                                </p:cTn>
                              </p:par>
                              <p:par>
                                <p:cTn id="110" presetID="10" presetClass="entr" presetSubtype="0" fill="hold" grpId="0" nodeType="withEffect">
                                  <p:stCondLst>
                                    <p:cond delay="750"/>
                                  </p:stCondLst>
                                  <p:childTnLst>
                                    <p:set>
                                      <p:cBhvr>
                                        <p:cTn id="111" dur="1" fill="hold">
                                          <p:stCondLst>
                                            <p:cond delay="0"/>
                                          </p:stCondLst>
                                        </p:cTn>
                                        <p:tgtEl>
                                          <p:spTgt spid="55"/>
                                        </p:tgtEl>
                                        <p:attrNameLst>
                                          <p:attrName>style.visibility</p:attrName>
                                        </p:attrNameLst>
                                      </p:cBhvr>
                                      <p:to>
                                        <p:strVal val="visible"/>
                                      </p:to>
                                    </p:set>
                                    <p:animEffect transition="in" filter="fade">
                                      <p:cBhvr>
                                        <p:cTn id="112" dur="750"/>
                                        <p:tgtEl>
                                          <p:spTgt spid="55"/>
                                        </p:tgtEl>
                                      </p:cBhvr>
                                    </p:animEffect>
                                  </p:childTnLst>
                                </p:cTn>
                              </p:par>
                              <p:par>
                                <p:cTn id="113" presetID="35" presetClass="path" presetSubtype="0" decel="100000" fill="hold" grpId="1" nodeType="withEffect">
                                  <p:stCondLst>
                                    <p:cond delay="750"/>
                                  </p:stCondLst>
                                  <p:childTnLst>
                                    <p:animMotion origin="layout" path="M -4.375E-6 -4.07407E-6 L 0.04493 -4.07407E-6 " pathEditMode="relative" rAng="0" ptsTypes="AA">
                                      <p:cBhvr>
                                        <p:cTn id="114" dur="1250" spd="-100000" fill="hold"/>
                                        <p:tgtEl>
                                          <p:spTgt spid="55"/>
                                        </p:tgtEl>
                                        <p:attrNameLst>
                                          <p:attrName>ppt_x</p:attrName>
                                          <p:attrName>ppt_y</p:attrName>
                                        </p:attrNameLst>
                                      </p:cBhvr>
                                      <p:rCtr x="2240" y="0"/>
                                    </p:animMotion>
                                  </p:childTnLst>
                                </p:cTn>
                              </p:par>
                              <p:par>
                                <p:cTn id="115" presetID="10" presetClass="entr" presetSubtype="0" fill="hold" nodeType="withEffect">
                                  <p:stCondLst>
                                    <p:cond delay="100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750"/>
                                        <p:tgtEl>
                                          <p:spTgt spid="45"/>
                                        </p:tgtEl>
                                      </p:cBhvr>
                                    </p:animEffect>
                                  </p:childTnLst>
                                </p:cTn>
                              </p:par>
                              <p:par>
                                <p:cTn id="118" presetID="35" presetClass="path" presetSubtype="0" decel="100000" fill="hold" nodeType="withEffect">
                                  <p:stCondLst>
                                    <p:cond delay="1000"/>
                                  </p:stCondLst>
                                  <p:childTnLst>
                                    <p:animMotion origin="layout" path="M -4.375E-6 -4.07407E-6 L 0.04493 -4.07407E-6 " pathEditMode="relative" rAng="0" ptsTypes="AA">
                                      <p:cBhvr>
                                        <p:cTn id="119" dur="1250" spd="-100000" fill="hold"/>
                                        <p:tgtEl>
                                          <p:spTgt spid="45"/>
                                        </p:tgtEl>
                                        <p:attrNameLst>
                                          <p:attrName>ppt_x</p:attrName>
                                          <p:attrName>ppt_y</p:attrName>
                                        </p:attrNameLst>
                                      </p:cBhvr>
                                      <p:rCtr x="2240" y="0"/>
                                    </p:animMotion>
                                  </p:childTnLst>
                                </p:cTn>
                              </p:par>
                              <p:par>
                                <p:cTn id="120" presetID="10" presetClass="entr" presetSubtype="0" fill="hold" grpId="0" nodeType="withEffect">
                                  <p:stCondLst>
                                    <p:cond delay="1250"/>
                                  </p:stCondLst>
                                  <p:childTnLst>
                                    <p:set>
                                      <p:cBhvr>
                                        <p:cTn id="121" dur="1" fill="hold">
                                          <p:stCondLst>
                                            <p:cond delay="0"/>
                                          </p:stCondLst>
                                        </p:cTn>
                                        <p:tgtEl>
                                          <p:spTgt spid="58"/>
                                        </p:tgtEl>
                                        <p:attrNameLst>
                                          <p:attrName>style.visibility</p:attrName>
                                        </p:attrNameLst>
                                      </p:cBhvr>
                                      <p:to>
                                        <p:strVal val="visible"/>
                                      </p:to>
                                    </p:set>
                                    <p:animEffect transition="in" filter="fade">
                                      <p:cBhvr>
                                        <p:cTn id="122" dur="750"/>
                                        <p:tgtEl>
                                          <p:spTgt spid="58"/>
                                        </p:tgtEl>
                                      </p:cBhvr>
                                    </p:animEffect>
                                  </p:childTnLst>
                                </p:cTn>
                              </p:par>
                              <p:par>
                                <p:cTn id="123" presetID="35" presetClass="path" presetSubtype="0" decel="100000" fill="hold" grpId="1" nodeType="withEffect">
                                  <p:stCondLst>
                                    <p:cond delay="1250"/>
                                  </p:stCondLst>
                                  <p:childTnLst>
                                    <p:animMotion origin="layout" path="M -4.375E-6 -4.07407E-6 L 0.04493 -4.07407E-6 " pathEditMode="relative" rAng="0" ptsTypes="AA">
                                      <p:cBhvr>
                                        <p:cTn id="124" dur="1250" spd="-100000" fill="hold"/>
                                        <p:tgtEl>
                                          <p:spTgt spid="58"/>
                                        </p:tgtEl>
                                        <p:attrNameLst>
                                          <p:attrName>ppt_x</p:attrName>
                                          <p:attrName>ppt_y</p:attrName>
                                        </p:attrNameLst>
                                      </p:cBhvr>
                                      <p:rCtr x="2240" y="0"/>
                                    </p:animMotion>
                                  </p:childTnLst>
                                </p:cTn>
                              </p:par>
                            </p:childTnLst>
                          </p:cTn>
                        </p:par>
                        <p:par>
                          <p:cTn id="125" fill="hold">
                            <p:stCondLst>
                              <p:cond delay="3500"/>
                            </p:stCondLst>
                            <p:childTnLst>
                              <p:par>
                                <p:cTn id="126" presetID="10" presetClass="entr" presetSubtype="0" fill="hold" grpId="0" nodeType="afterEffect">
                                  <p:stCondLst>
                                    <p:cond delay="0"/>
                                  </p:stCondLst>
                                  <p:childTnLst>
                                    <p:set>
                                      <p:cBhvr>
                                        <p:cTn id="127" dur="1" fill="hold">
                                          <p:stCondLst>
                                            <p:cond delay="0"/>
                                          </p:stCondLst>
                                        </p:cTn>
                                        <p:tgtEl>
                                          <p:spTgt spid="61"/>
                                        </p:tgtEl>
                                        <p:attrNameLst>
                                          <p:attrName>style.visibility</p:attrName>
                                        </p:attrNameLst>
                                      </p:cBhvr>
                                      <p:to>
                                        <p:strVal val="visible"/>
                                      </p:to>
                                    </p:set>
                                    <p:animEffect transition="in" filter="fade">
                                      <p:cBhvr>
                                        <p:cTn id="128"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1" grpId="1"/>
      <p:bldP spid="16" grpId="0"/>
      <p:bldP spid="16" grpId="1"/>
      <p:bldP spid="18" grpId="0"/>
      <p:bldP spid="18" grpId="1"/>
      <p:bldP spid="19" grpId="0" animBg="1"/>
      <p:bldP spid="20" grpId="0"/>
      <p:bldP spid="20" grpId="1"/>
      <p:bldP spid="23" grpId="0"/>
      <p:bldP spid="23" grpId="1"/>
      <p:bldP spid="24" grpId="0"/>
      <p:bldP spid="24" grpId="1"/>
      <p:bldP spid="25" grpId="0" animBg="1"/>
      <p:bldP spid="26" grpId="0"/>
      <p:bldP spid="26" grpId="1"/>
      <p:bldP spid="29" grpId="0"/>
      <p:bldP spid="29" grpId="1"/>
      <p:bldP spid="30" grpId="0"/>
      <p:bldP spid="30" grpId="1"/>
      <p:bldP spid="55" grpId="0"/>
      <p:bldP spid="55" grpId="1"/>
      <p:bldP spid="58" grpId="0"/>
      <p:bldP spid="58" grpId="1"/>
      <p:bldP spid="57" grpId="0"/>
      <p:bldP spid="57" grpId="1"/>
      <p:bldP spid="59" grpId="0"/>
      <p:bldP spid="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rot="19020000">
            <a:off x="7488182" y="2591385"/>
            <a:ext cx="4073922" cy="1056143"/>
          </a:xfrm>
          <a:prstGeom prst="rect">
            <a:avLst/>
          </a:prstGeom>
        </p:spPr>
        <p:txBody>
          <a:bodyPr wrap="none">
            <a:prstTxWarp prst="textCanDown">
              <a:avLst/>
            </a:prstTxWarp>
            <a:spAutoFit/>
          </a:bodyPr>
          <a:lstStyle/>
          <a:p>
            <a:r>
              <a:rPr lang="zh-CN" altLang="en-US" sz="2000">
                <a:gradFill>
                  <a:gsLst>
                    <a:gs pos="53000">
                      <a:srgbClr val="E2D0AB"/>
                    </a:gs>
                    <a:gs pos="1000">
                      <a:srgbClr val="5A3D23"/>
                    </a:gs>
                    <a:gs pos="100000">
                      <a:srgbClr val="674428"/>
                    </a:gs>
                  </a:gsLst>
                  <a:lin ang="0" scaled="1"/>
                </a:gradFill>
                <a:latin typeface="Engravers MT" panose="02090707080505020304" pitchFamily="18" charset="0"/>
              </a:rPr>
              <a:t>第四部分</a:t>
            </a:r>
          </a:p>
        </p:txBody>
      </p:sp>
      <p:sp>
        <p:nvSpPr>
          <p:cNvPr id="7" name="矩形 6"/>
          <p:cNvSpPr/>
          <p:nvPr/>
        </p:nvSpPr>
        <p:spPr>
          <a:xfrm>
            <a:off x="507294" y="392147"/>
            <a:ext cx="1774845" cy="1569660"/>
          </a:xfrm>
          <a:prstGeom prst="rect">
            <a:avLst/>
          </a:prstGeom>
        </p:spPr>
        <p:txBody>
          <a:bodyPr wrap="none">
            <a:spAutoFit/>
          </a:bodyPr>
          <a:lstStyle/>
          <a:p>
            <a:r>
              <a:rPr lang="en-US" altLang="zh-CN" sz="9600">
                <a:solidFill>
                  <a:srgbClr val="E6D7B3">
                    <a:alpha val="20000"/>
                  </a:srgbClr>
                </a:solidFill>
                <a:latin typeface="Engravers MT" panose="02090707080505020304" pitchFamily="18" charset="0"/>
              </a:rPr>
              <a:t>04</a:t>
            </a:r>
            <a:endParaRPr lang="zh-CN" altLang="en-US" sz="9600">
              <a:solidFill>
                <a:srgbClr val="E6D7B3">
                  <a:alpha val="20000"/>
                </a:srgbClr>
              </a:solidFill>
              <a:latin typeface="Engravers MT" panose="02090707080505020304" pitchFamily="18" charset="0"/>
            </a:endParaRPr>
          </a:p>
        </p:txBody>
      </p:sp>
      <p:sp>
        <p:nvSpPr>
          <p:cNvPr id="9" name="矩形 8"/>
          <p:cNvSpPr/>
          <p:nvPr/>
        </p:nvSpPr>
        <p:spPr>
          <a:xfrm>
            <a:off x="526535" y="1918590"/>
            <a:ext cx="3511209" cy="369332"/>
          </a:xfrm>
          <a:prstGeom prst="rect">
            <a:avLst/>
          </a:prstGeom>
        </p:spPr>
        <p:txBody>
          <a:bodyPr vert="horz" wrap="square">
            <a:spAutoFit/>
          </a:bodyPr>
          <a:lstStyle/>
          <a:p>
            <a:r>
              <a:rPr lang="en-US" altLang="zh-CN" sz="900">
                <a:solidFill>
                  <a:srgbClr val="E2D0AB">
                    <a:alpha val="50000"/>
                  </a:srgbClr>
                </a:solidFill>
                <a:latin typeface="+mj-lt"/>
              </a:rPr>
              <a:t>Please add your text content here, or copy your text, paste it here and select only the text.</a:t>
            </a:r>
            <a:endParaRPr lang="zh-CN" altLang="en-US" sz="900">
              <a:solidFill>
                <a:srgbClr val="E2D0AB">
                  <a:alpha val="50000"/>
                </a:srgbClr>
              </a:solidFill>
              <a:latin typeface="+mj-lt"/>
            </a:endParaRPr>
          </a:p>
        </p:txBody>
      </p:sp>
      <p:sp>
        <p:nvSpPr>
          <p:cNvPr id="10" name="文本框 9"/>
          <p:cNvSpPr txBox="1"/>
          <p:nvPr/>
        </p:nvSpPr>
        <p:spPr>
          <a:xfrm>
            <a:off x="46483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下</a:t>
            </a:r>
          </a:p>
        </p:txBody>
      </p:sp>
      <p:sp>
        <p:nvSpPr>
          <p:cNvPr id="11" name="矩形 10"/>
          <p:cNvSpPr/>
          <p:nvPr/>
        </p:nvSpPr>
        <p:spPr>
          <a:xfrm>
            <a:off x="94076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阶</a:t>
            </a:r>
          </a:p>
        </p:txBody>
      </p:sp>
      <p:sp>
        <p:nvSpPr>
          <p:cNvPr id="12" name="矩形 11"/>
          <p:cNvSpPr/>
          <p:nvPr/>
        </p:nvSpPr>
        <p:spPr>
          <a:xfrm>
            <a:off x="141669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段</a:t>
            </a:r>
          </a:p>
        </p:txBody>
      </p:sp>
      <p:sp>
        <p:nvSpPr>
          <p:cNvPr id="13" name="矩形 12"/>
          <p:cNvSpPr/>
          <p:nvPr/>
        </p:nvSpPr>
        <p:spPr>
          <a:xfrm>
            <a:off x="189262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工</a:t>
            </a:r>
          </a:p>
        </p:txBody>
      </p:sp>
      <p:sp>
        <p:nvSpPr>
          <p:cNvPr id="14" name="矩形 13"/>
          <p:cNvSpPr/>
          <p:nvPr/>
        </p:nvSpPr>
        <p:spPr>
          <a:xfrm>
            <a:off x="236855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作</a:t>
            </a:r>
          </a:p>
        </p:txBody>
      </p:sp>
      <p:sp>
        <p:nvSpPr>
          <p:cNvPr id="15" name="矩形 14"/>
          <p:cNvSpPr/>
          <p:nvPr/>
        </p:nvSpPr>
        <p:spPr>
          <a:xfrm>
            <a:off x="2844486"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计</a:t>
            </a:r>
          </a:p>
        </p:txBody>
      </p:sp>
      <p:sp>
        <p:nvSpPr>
          <p:cNvPr id="16" name="矩形 15"/>
          <p:cNvSpPr/>
          <p:nvPr/>
        </p:nvSpPr>
        <p:spPr>
          <a:xfrm>
            <a:off x="3320414" y="1344045"/>
            <a:ext cx="684803" cy="646331"/>
          </a:xfrm>
          <a:prstGeom prst="rect">
            <a:avLst/>
          </a:prstGeom>
          <a:noFill/>
        </p:spPr>
        <p:txBody>
          <a:bodyPr wrap="none" rtlCol="0">
            <a:spAutoFit/>
          </a:bodyPr>
          <a:lstStyle/>
          <a:p>
            <a:r>
              <a:rPr lang="zh-CN" altLang="en-US" sz="3600" spc="300">
                <a:gradFill>
                  <a:gsLst>
                    <a:gs pos="10000">
                      <a:srgbClr val="E6D7B3"/>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划</a:t>
            </a:r>
          </a:p>
        </p:txBody>
      </p:sp>
      <p:sp>
        <p:nvSpPr>
          <p:cNvPr id="17" name="矩形 16"/>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创意黑金融地产开盘倒计时海报"/>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939665" y="478790"/>
            <a:ext cx="7252335" cy="76968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7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par>
                                <p:cTn id="11" presetID="35" presetClass="path" presetSubtype="0" decel="100000" fill="hold" grpId="1" nodeType="withEffect">
                                  <p:stCondLst>
                                    <p:cond delay="1750"/>
                                  </p:stCondLst>
                                  <p:childTnLst>
                                    <p:animMotion origin="layout" path="M 4.375E-6 7.40741E-7 L -0.04011 7.40741E-7 " pathEditMode="relative" rAng="0" ptsTypes="AA">
                                      <p:cBhvr>
                                        <p:cTn id="12" dur="1250" spd="-100000" fill="hold"/>
                                        <p:tgtEl>
                                          <p:spTgt spid="7"/>
                                        </p:tgtEl>
                                        <p:attrNameLst>
                                          <p:attrName>ppt_x</p:attrName>
                                          <p:attrName>ppt_y</p:attrName>
                                        </p:attrNameLst>
                                      </p:cBhvr>
                                      <p:rCtr x="-2005" y="0"/>
                                    </p:animMotion>
                                  </p:childTnLst>
                                </p:cTn>
                              </p:par>
                              <p:par>
                                <p:cTn id="13" presetID="10" presetClass="entr" presetSubtype="0" fill="hold" grpId="0" nodeType="withEffect">
                                  <p:stCondLst>
                                    <p:cond delay="2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childTnLst>
                                </p:cTn>
                              </p:par>
                              <p:par>
                                <p:cTn id="16" presetID="35" presetClass="path" presetSubtype="0" decel="100000" fill="hold" grpId="1" nodeType="withEffect">
                                  <p:stCondLst>
                                    <p:cond delay="2500"/>
                                  </p:stCondLst>
                                  <p:childTnLst>
                                    <p:animMotion origin="layout" path="M 4.16667E-6 4.44444E-6 L 0.04492 4.44444E-6 " pathEditMode="relative" rAng="0" ptsTypes="AA">
                                      <p:cBhvr>
                                        <p:cTn id="17" dur="1250" spd="-100000" fill="hold"/>
                                        <p:tgtEl>
                                          <p:spTgt spid="10"/>
                                        </p:tgtEl>
                                        <p:attrNameLst>
                                          <p:attrName>ppt_x</p:attrName>
                                          <p:attrName>ppt_y</p:attrName>
                                        </p:attrNameLst>
                                      </p:cBhvr>
                                      <p:rCtr x="2240" y="0"/>
                                    </p:animMotion>
                                  </p:childTnLst>
                                </p:cTn>
                              </p:par>
                              <p:par>
                                <p:cTn id="18" presetID="10" presetClass="entr" presetSubtype="0" fill="hold" grpId="0" nodeType="withEffect">
                                  <p:stCondLst>
                                    <p:cond delay="275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50"/>
                                        <p:tgtEl>
                                          <p:spTgt spid="11"/>
                                        </p:tgtEl>
                                      </p:cBhvr>
                                    </p:animEffect>
                                  </p:childTnLst>
                                </p:cTn>
                              </p:par>
                              <p:par>
                                <p:cTn id="21" presetID="35" presetClass="path" presetSubtype="0" decel="100000" fill="hold" grpId="1" nodeType="withEffect">
                                  <p:stCondLst>
                                    <p:cond delay="2750"/>
                                  </p:stCondLst>
                                  <p:childTnLst>
                                    <p:animMotion origin="layout" path="M 1.66667E-6 4.44444E-6 L 0.04492 4.44444E-6 " pathEditMode="relative" rAng="0" ptsTypes="AA">
                                      <p:cBhvr>
                                        <p:cTn id="22" dur="1250" spd="-100000" fill="hold"/>
                                        <p:tgtEl>
                                          <p:spTgt spid="11"/>
                                        </p:tgtEl>
                                        <p:attrNameLst>
                                          <p:attrName>ppt_x</p:attrName>
                                          <p:attrName>ppt_y</p:attrName>
                                        </p:attrNameLst>
                                      </p:cBhvr>
                                      <p:rCtr x="2240" y="0"/>
                                    </p:animMotion>
                                  </p:childTnLst>
                                </p:cTn>
                              </p:par>
                              <p:par>
                                <p:cTn id="23" presetID="10" presetClass="entr" presetSubtype="0" fill="hold" grpId="0" nodeType="withEffect">
                                  <p:stCondLst>
                                    <p:cond delay="3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750"/>
                                        <p:tgtEl>
                                          <p:spTgt spid="12"/>
                                        </p:tgtEl>
                                      </p:cBhvr>
                                    </p:animEffect>
                                  </p:childTnLst>
                                </p:cTn>
                              </p:par>
                              <p:par>
                                <p:cTn id="26" presetID="35" presetClass="path" presetSubtype="0" decel="100000" fill="hold" grpId="1" nodeType="withEffect">
                                  <p:stCondLst>
                                    <p:cond delay="3000"/>
                                  </p:stCondLst>
                                  <p:childTnLst>
                                    <p:animMotion origin="layout" path="M -8.33333E-7 4.44444E-6 L 0.04492 4.44444E-6 " pathEditMode="relative" rAng="0" ptsTypes="AA">
                                      <p:cBhvr>
                                        <p:cTn id="27" dur="1250" spd="-100000" fill="hold"/>
                                        <p:tgtEl>
                                          <p:spTgt spid="12"/>
                                        </p:tgtEl>
                                        <p:attrNameLst>
                                          <p:attrName>ppt_x</p:attrName>
                                          <p:attrName>ppt_y</p:attrName>
                                        </p:attrNameLst>
                                      </p:cBhvr>
                                      <p:rCtr x="2240" y="0"/>
                                    </p:animMotion>
                                  </p:childTnLst>
                                </p:cTn>
                              </p:par>
                              <p:par>
                                <p:cTn id="28" presetID="10" presetClass="entr" presetSubtype="0" fill="hold" grpId="0" nodeType="withEffect">
                                  <p:stCondLst>
                                    <p:cond delay="3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childTnLst>
                                </p:cTn>
                              </p:par>
                              <p:par>
                                <p:cTn id="31" presetID="35" presetClass="path" presetSubtype="0" decel="100000" fill="hold" grpId="1" nodeType="withEffect">
                                  <p:stCondLst>
                                    <p:cond delay="3250"/>
                                  </p:stCondLst>
                                  <p:childTnLst>
                                    <p:animMotion origin="layout" path="M -3.33333E-6 4.44444E-6 L 0.04493 4.44444E-6 " pathEditMode="relative" rAng="0" ptsTypes="AA">
                                      <p:cBhvr>
                                        <p:cTn id="32" dur="1250" spd="-100000" fill="hold"/>
                                        <p:tgtEl>
                                          <p:spTgt spid="13"/>
                                        </p:tgtEl>
                                        <p:attrNameLst>
                                          <p:attrName>ppt_x</p:attrName>
                                          <p:attrName>ppt_y</p:attrName>
                                        </p:attrNameLst>
                                      </p:cBhvr>
                                      <p:rCtr x="2240" y="0"/>
                                    </p:animMotion>
                                  </p:childTnLst>
                                </p:cTn>
                              </p:par>
                              <p:par>
                                <p:cTn id="33" presetID="10" presetClass="entr" presetSubtype="0" fill="hold" grpId="0" nodeType="withEffect">
                                  <p:stCondLst>
                                    <p:cond delay="35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50"/>
                                        <p:tgtEl>
                                          <p:spTgt spid="14"/>
                                        </p:tgtEl>
                                      </p:cBhvr>
                                    </p:animEffect>
                                  </p:childTnLst>
                                </p:cTn>
                              </p:par>
                              <p:par>
                                <p:cTn id="36" presetID="35" presetClass="path" presetSubtype="0" decel="100000" fill="hold" grpId="1" nodeType="withEffect">
                                  <p:stCondLst>
                                    <p:cond delay="3500"/>
                                  </p:stCondLst>
                                  <p:childTnLst>
                                    <p:animMotion origin="layout" path="M 4.375E-6 4.44444E-6 L 0.04492 4.44444E-6 " pathEditMode="relative" rAng="0" ptsTypes="AA">
                                      <p:cBhvr>
                                        <p:cTn id="37" dur="1250" spd="-100000" fill="hold"/>
                                        <p:tgtEl>
                                          <p:spTgt spid="14"/>
                                        </p:tgtEl>
                                        <p:attrNameLst>
                                          <p:attrName>ppt_x</p:attrName>
                                          <p:attrName>ppt_y</p:attrName>
                                        </p:attrNameLst>
                                      </p:cBhvr>
                                      <p:rCtr x="2240" y="0"/>
                                    </p:animMotion>
                                  </p:childTnLst>
                                </p:cTn>
                              </p:par>
                              <p:par>
                                <p:cTn id="38" presetID="10" presetClass="entr" presetSubtype="0" fill="hold" grpId="0" nodeType="withEffect">
                                  <p:stCondLst>
                                    <p:cond delay="375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35" presetClass="path" presetSubtype="0" decel="100000" fill="hold" grpId="1" nodeType="withEffect">
                                  <p:stCondLst>
                                    <p:cond delay="3750"/>
                                  </p:stCondLst>
                                  <p:childTnLst>
                                    <p:animMotion origin="layout" path="M 1.875E-6 4.44444E-6 L 0.04492 4.44444E-6 " pathEditMode="relative" rAng="0" ptsTypes="AA">
                                      <p:cBhvr>
                                        <p:cTn id="42" dur="1250" spd="-100000" fill="hold"/>
                                        <p:tgtEl>
                                          <p:spTgt spid="15"/>
                                        </p:tgtEl>
                                        <p:attrNameLst>
                                          <p:attrName>ppt_x</p:attrName>
                                          <p:attrName>ppt_y</p:attrName>
                                        </p:attrNameLst>
                                      </p:cBhvr>
                                      <p:rCtr x="2240" y="0"/>
                                    </p:animMotion>
                                  </p:childTnLst>
                                </p:cTn>
                              </p:par>
                              <p:par>
                                <p:cTn id="43" presetID="10" presetClass="entr" presetSubtype="0" fill="hold" grpId="0" nodeType="withEffect">
                                  <p:stCondLst>
                                    <p:cond delay="35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750"/>
                                        <p:tgtEl>
                                          <p:spTgt spid="16"/>
                                        </p:tgtEl>
                                      </p:cBhvr>
                                    </p:animEffect>
                                  </p:childTnLst>
                                </p:cTn>
                              </p:par>
                              <p:par>
                                <p:cTn id="46" presetID="35" presetClass="path" presetSubtype="0" decel="100000" fill="hold" grpId="1" nodeType="withEffect">
                                  <p:stCondLst>
                                    <p:cond delay="3500"/>
                                  </p:stCondLst>
                                  <p:childTnLst>
                                    <p:animMotion origin="layout" path="M -6.25E-7 4.44444E-6 L 0.04492 4.44444E-6 " pathEditMode="relative" rAng="0" ptsTypes="AA">
                                      <p:cBhvr>
                                        <p:cTn id="47" dur="1250" spd="-100000" fill="hold"/>
                                        <p:tgtEl>
                                          <p:spTgt spid="16"/>
                                        </p:tgtEl>
                                        <p:attrNameLst>
                                          <p:attrName>ppt_x</p:attrName>
                                          <p:attrName>ppt_y</p:attrName>
                                        </p:attrNameLst>
                                      </p:cBhvr>
                                      <p:rCtr x="2240" y="0"/>
                                    </p:animMotion>
                                  </p:childTnLst>
                                </p:cTn>
                              </p:par>
                              <p:par>
                                <p:cTn id="48" presetID="10" presetClass="entr" presetSubtype="0" fill="hold" grpId="0" nodeType="withEffect">
                                  <p:stCondLst>
                                    <p:cond delay="40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childTnLst>
                                </p:cTn>
                              </p:par>
                              <p:par>
                                <p:cTn id="51" presetID="64" presetClass="path" presetSubtype="0" decel="100000" fill="hold" grpId="1" nodeType="withEffect">
                                  <p:stCondLst>
                                    <p:cond delay="4000"/>
                                  </p:stCondLst>
                                  <p:childTnLst>
                                    <p:animMotion origin="layout" path="M -3.54167E-6 -1.11111E-6 L -3.54167E-6 -0.08657 " pathEditMode="relative" rAng="0" ptsTypes="AA">
                                      <p:cBhvr>
                                        <p:cTn id="52" dur="1000" spd="-100000" fill="hold"/>
                                        <p:tgtEl>
                                          <p:spTgt spid="9"/>
                                        </p:tgtEl>
                                        <p:attrNameLst>
                                          <p:attrName>ppt_x</p:attrName>
                                          <p:attrName>ppt_y</p:attrName>
                                        </p:attrNameLst>
                                      </p:cBhvr>
                                      <p:rCtr x="0" y="-4329"/>
                                    </p:animMotion>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6836096" y="4666588"/>
            <a:ext cx="793215" cy="793215"/>
          </a:xfrm>
          <a:prstGeom prst="ellipse">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矩形 7"/>
          <p:cNvSpPr/>
          <p:nvPr/>
        </p:nvSpPr>
        <p:spPr>
          <a:xfrm>
            <a:off x="5062381" y="2431974"/>
            <a:ext cx="2566930" cy="1994052"/>
          </a:xfrm>
          <a:prstGeom prst="rect">
            <a:avLst/>
          </a:prstGeom>
          <a:solidFill>
            <a:srgbClr val="E2D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314814" y="2837751"/>
            <a:ext cx="2062064" cy="1182499"/>
            <a:chOff x="2183467" y="3020549"/>
            <a:chExt cx="2062064" cy="1182499"/>
          </a:xfrm>
        </p:grpSpPr>
        <p:sp>
          <p:nvSpPr>
            <p:cNvPr id="9" name="Rectangle 4"/>
            <p:cNvSpPr/>
            <p:nvPr/>
          </p:nvSpPr>
          <p:spPr>
            <a:xfrm>
              <a:off x="2429669" y="3020549"/>
              <a:ext cx="1569660" cy="424732"/>
            </a:xfrm>
            <a:prstGeom prst="rect">
              <a:avLst/>
            </a:prstGeom>
          </p:spPr>
          <p:txBody>
            <a:bodyPr wrap="none">
              <a:spAutoFit/>
            </a:bodyPr>
            <a:lstStyle/>
            <a:p>
              <a:pPr algn="ctr">
                <a:lnSpc>
                  <a:spcPct val="120000"/>
                </a:lnSpc>
              </a:pPr>
              <a:r>
                <a:rPr lang="zh-CN" altLang="en-US">
                  <a:solidFill>
                    <a:srgbClr val="1F235E"/>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10" name="矩形 9"/>
            <p:cNvSpPr/>
            <p:nvPr/>
          </p:nvSpPr>
          <p:spPr>
            <a:xfrm>
              <a:off x="2183467" y="3510551"/>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grpSp>
      <p:sp>
        <p:nvSpPr>
          <p:cNvPr id="15" name="矩形 14"/>
          <p:cNvSpPr/>
          <p:nvPr/>
        </p:nvSpPr>
        <p:spPr>
          <a:xfrm>
            <a:off x="5388302" y="4765421"/>
            <a:ext cx="1415344" cy="623248"/>
          </a:xfrm>
          <a:prstGeom prst="rect">
            <a:avLst/>
          </a:prstGeom>
        </p:spPr>
        <p:txBody>
          <a:bodyPr wrap="square">
            <a:spAutoFit/>
          </a:bodyPr>
          <a:lstStyle/>
          <a:p>
            <a:pPr algn="r">
              <a:lnSpc>
                <a:spcPct val="150000"/>
              </a:lnSpc>
            </a:pPr>
            <a:r>
              <a:rPr lang="zh-CN" altLang="en-US" sz="1400">
                <a:solidFill>
                  <a:srgbClr val="D5C39F"/>
                </a:solidFill>
                <a:latin typeface="微软雅黑" panose="020B0503020204020204" charset="-122"/>
                <a:ea typeface="微软雅黑" panose="020B0503020204020204" charset="-122"/>
                <a:cs typeface="+mn-ea"/>
                <a:sym typeface="+mn-lt"/>
              </a:rPr>
              <a:t>添加名字</a:t>
            </a:r>
            <a:endParaRPr lang="en-US" altLang="zh-CN" sz="1400">
              <a:solidFill>
                <a:srgbClr val="D5C39F"/>
              </a:solidFill>
              <a:latin typeface="微软雅黑" panose="020B0503020204020204" charset="-122"/>
              <a:ea typeface="微软雅黑" panose="020B0503020204020204" charset="-122"/>
              <a:cs typeface="+mn-ea"/>
              <a:sym typeface="+mn-lt"/>
            </a:endParaRPr>
          </a:p>
          <a:p>
            <a:pPr algn="r">
              <a:lnSpc>
                <a:spcPct val="150000"/>
              </a:lnSpc>
            </a:pPr>
            <a:r>
              <a:rPr lang="zh-CN" altLang="en-US" sz="900">
                <a:solidFill>
                  <a:srgbClr val="A7794B"/>
                </a:solidFill>
                <a:latin typeface="微软雅黑" panose="020B0503020204020204" charset="-122"/>
                <a:ea typeface="微软雅黑" panose="020B0503020204020204" charset="-122"/>
                <a:cs typeface="+mn-ea"/>
                <a:sym typeface="+mn-lt"/>
              </a:rPr>
              <a:t>在这里添加相关的文字</a:t>
            </a:r>
            <a:endParaRPr lang="en-US" altLang="zh-CN" sz="900" dirty="0">
              <a:solidFill>
                <a:srgbClr val="A7794B"/>
              </a:solidFill>
              <a:latin typeface="微软雅黑" panose="020B0503020204020204" charset="-122"/>
              <a:ea typeface="微软雅黑" panose="020B0503020204020204" charset="-122"/>
              <a:cs typeface="+mn-ea"/>
              <a:sym typeface="+mn-lt"/>
            </a:endParaRPr>
          </a:p>
        </p:txBody>
      </p:sp>
      <p:sp>
        <p:nvSpPr>
          <p:cNvPr id="16" name="椭圆 15"/>
          <p:cNvSpPr/>
          <p:nvPr/>
        </p:nvSpPr>
        <p:spPr>
          <a:xfrm>
            <a:off x="10169029" y="4666588"/>
            <a:ext cx="793215" cy="793215"/>
          </a:xfrm>
          <a:prstGeom prst="ellipse">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7" name="矩形 16"/>
          <p:cNvSpPr/>
          <p:nvPr/>
        </p:nvSpPr>
        <p:spPr>
          <a:xfrm>
            <a:off x="8395314" y="2431974"/>
            <a:ext cx="2566930" cy="1994052"/>
          </a:xfrm>
          <a:prstGeom prst="rect">
            <a:avLst/>
          </a:prstGeom>
          <a:solidFill>
            <a:srgbClr val="E2D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8647747" y="2837751"/>
            <a:ext cx="2062064" cy="1182499"/>
            <a:chOff x="2183467" y="3020549"/>
            <a:chExt cx="2062064" cy="1182499"/>
          </a:xfrm>
        </p:grpSpPr>
        <p:sp>
          <p:nvSpPr>
            <p:cNvPr id="19" name="Rectangle 4"/>
            <p:cNvSpPr/>
            <p:nvPr/>
          </p:nvSpPr>
          <p:spPr>
            <a:xfrm>
              <a:off x="2429669" y="3020549"/>
              <a:ext cx="1569660" cy="394660"/>
            </a:xfrm>
            <a:prstGeom prst="rect">
              <a:avLst/>
            </a:prstGeom>
          </p:spPr>
          <p:txBody>
            <a:bodyPr wrap="none">
              <a:spAutoFit/>
            </a:bodyPr>
            <a:lstStyle/>
            <a:p>
              <a:pPr algn="ctr">
                <a:lnSpc>
                  <a:spcPct val="120000"/>
                </a:lnSpc>
              </a:pPr>
              <a:r>
                <a:rPr lang="zh-CN" altLang="en-US">
                  <a:solidFill>
                    <a:srgbClr val="1F235E"/>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20" name="矩形 19"/>
            <p:cNvSpPr/>
            <p:nvPr/>
          </p:nvSpPr>
          <p:spPr>
            <a:xfrm>
              <a:off x="2183467" y="3510551"/>
              <a:ext cx="2062064"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a:t>
              </a:r>
            </a:p>
          </p:txBody>
        </p:sp>
      </p:grpSp>
      <p:sp>
        <p:nvSpPr>
          <p:cNvPr id="22" name="矩形 21"/>
          <p:cNvSpPr/>
          <p:nvPr/>
        </p:nvSpPr>
        <p:spPr>
          <a:xfrm>
            <a:off x="8721235" y="4765421"/>
            <a:ext cx="1415344" cy="623248"/>
          </a:xfrm>
          <a:prstGeom prst="rect">
            <a:avLst/>
          </a:prstGeom>
        </p:spPr>
        <p:txBody>
          <a:bodyPr wrap="square">
            <a:spAutoFit/>
          </a:bodyPr>
          <a:lstStyle/>
          <a:p>
            <a:pPr algn="r">
              <a:lnSpc>
                <a:spcPct val="150000"/>
              </a:lnSpc>
            </a:pPr>
            <a:r>
              <a:rPr lang="zh-CN" altLang="en-US" sz="1400">
                <a:solidFill>
                  <a:srgbClr val="D5C39F"/>
                </a:solidFill>
                <a:latin typeface="微软雅黑" panose="020B0503020204020204" charset="-122"/>
                <a:ea typeface="微软雅黑" panose="020B0503020204020204" charset="-122"/>
                <a:cs typeface="+mn-ea"/>
                <a:sym typeface="+mn-lt"/>
              </a:rPr>
              <a:t>添加名字</a:t>
            </a:r>
            <a:endParaRPr lang="en-US" altLang="zh-CN" sz="1400">
              <a:solidFill>
                <a:srgbClr val="D5C39F"/>
              </a:solidFill>
              <a:latin typeface="微软雅黑" panose="020B0503020204020204" charset="-122"/>
              <a:ea typeface="微软雅黑" panose="020B0503020204020204" charset="-122"/>
              <a:cs typeface="+mn-ea"/>
              <a:sym typeface="+mn-lt"/>
            </a:endParaRPr>
          </a:p>
          <a:p>
            <a:pPr algn="r">
              <a:lnSpc>
                <a:spcPct val="150000"/>
              </a:lnSpc>
            </a:pPr>
            <a:r>
              <a:rPr lang="zh-CN" altLang="en-US" sz="900">
                <a:solidFill>
                  <a:srgbClr val="A7794B"/>
                </a:solidFill>
                <a:latin typeface="微软雅黑" panose="020B0503020204020204" charset="-122"/>
                <a:ea typeface="微软雅黑" panose="020B0503020204020204" charset="-122"/>
                <a:cs typeface="+mn-ea"/>
                <a:sym typeface="+mn-lt"/>
              </a:rPr>
              <a:t>在这里添加相关的文字</a:t>
            </a:r>
            <a:endParaRPr lang="en-US" altLang="zh-CN" sz="900" dirty="0">
              <a:solidFill>
                <a:srgbClr val="A7794B"/>
              </a:solidFill>
              <a:latin typeface="微软雅黑" panose="020B0503020204020204" charset="-122"/>
              <a:ea typeface="微软雅黑" panose="020B0503020204020204" charset="-122"/>
              <a:cs typeface="+mn-ea"/>
              <a:sym typeface="+mn-lt"/>
            </a:endParaRPr>
          </a:p>
        </p:txBody>
      </p:sp>
      <p:grpSp>
        <p:nvGrpSpPr>
          <p:cNvPr id="48" name="组合 47"/>
          <p:cNvGrpSpPr/>
          <p:nvPr/>
        </p:nvGrpSpPr>
        <p:grpSpPr>
          <a:xfrm>
            <a:off x="5169357" y="2538305"/>
            <a:ext cx="2319969" cy="1770402"/>
            <a:chOff x="5169357" y="2538305"/>
            <a:chExt cx="2319969" cy="1770402"/>
          </a:xfrm>
        </p:grpSpPr>
        <p:sp>
          <p:nvSpPr>
            <p:cNvPr id="13" name="right-quote-sign_56826"/>
            <p:cNvSpPr>
              <a:spLocks noChangeAspect="1"/>
            </p:cNvSpPr>
            <p:nvPr/>
          </p:nvSpPr>
          <p:spPr bwMode="auto">
            <a:xfrm flipH="1" flipV="1">
              <a:off x="5169357" y="4115592"/>
              <a:ext cx="223860" cy="193115"/>
            </a:xfrm>
            <a:custGeom>
              <a:avLst/>
              <a:gdLst>
                <a:gd name="connsiteX0" fmla="*/ 462453 w 607059"/>
                <a:gd name="connsiteY0" fmla="*/ 0 h 523686"/>
                <a:gd name="connsiteX1" fmla="*/ 606919 w 607059"/>
                <a:gd name="connsiteY1" fmla="*/ 144253 h 523686"/>
                <a:gd name="connsiteX2" fmla="*/ 606919 w 607059"/>
                <a:gd name="connsiteY2" fmla="*/ 144522 h 523686"/>
                <a:gd name="connsiteX3" fmla="*/ 466127 w 607059"/>
                <a:gd name="connsiteY3" fmla="*/ 488241 h 523686"/>
                <a:gd name="connsiteX4" fmla="*/ 509234 w 607059"/>
                <a:gd name="connsiteY4" fmla="*/ 280721 h 523686"/>
                <a:gd name="connsiteX5" fmla="*/ 462453 w 607059"/>
                <a:gd name="connsiteY5" fmla="*/ 288595 h 523686"/>
                <a:gd name="connsiteX6" fmla="*/ 317897 w 607059"/>
                <a:gd name="connsiteY6" fmla="*/ 144253 h 523686"/>
                <a:gd name="connsiteX7" fmla="*/ 462453 w 607059"/>
                <a:gd name="connsiteY7" fmla="*/ 0 h 523686"/>
                <a:gd name="connsiteX8" fmla="*/ 144556 w 607059"/>
                <a:gd name="connsiteY8" fmla="*/ 0 h 523686"/>
                <a:gd name="connsiteX9" fmla="*/ 289022 w 607059"/>
                <a:gd name="connsiteY9" fmla="*/ 144253 h 523686"/>
                <a:gd name="connsiteX10" fmla="*/ 289022 w 607059"/>
                <a:gd name="connsiteY10" fmla="*/ 144522 h 523686"/>
                <a:gd name="connsiteX11" fmla="*/ 148141 w 607059"/>
                <a:gd name="connsiteY11" fmla="*/ 488241 h 523686"/>
                <a:gd name="connsiteX12" fmla="*/ 191337 w 607059"/>
                <a:gd name="connsiteY12" fmla="*/ 280721 h 523686"/>
                <a:gd name="connsiteX13" fmla="*/ 144556 w 607059"/>
                <a:gd name="connsiteY13" fmla="*/ 288595 h 523686"/>
                <a:gd name="connsiteX14" fmla="*/ 0 w 607059"/>
                <a:gd name="connsiteY14" fmla="*/ 144253 h 523686"/>
                <a:gd name="connsiteX15" fmla="*/ 144556 w 607059"/>
                <a:gd name="connsiteY15" fmla="*/ 0 h 52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7059" h="523686">
                  <a:moveTo>
                    <a:pt x="462453" y="0"/>
                  </a:moveTo>
                  <a:cubicBezTo>
                    <a:pt x="542303" y="0"/>
                    <a:pt x="606919" y="64610"/>
                    <a:pt x="606919" y="144253"/>
                  </a:cubicBezTo>
                  <a:cubicBezTo>
                    <a:pt x="606919" y="144343"/>
                    <a:pt x="606919" y="144432"/>
                    <a:pt x="606919" y="144522"/>
                  </a:cubicBezTo>
                  <a:cubicBezTo>
                    <a:pt x="607098" y="148727"/>
                    <a:pt x="615612" y="378619"/>
                    <a:pt x="466127" y="488241"/>
                  </a:cubicBezTo>
                  <a:cubicBezTo>
                    <a:pt x="331250" y="587034"/>
                    <a:pt x="476702" y="466943"/>
                    <a:pt x="509234" y="280721"/>
                  </a:cubicBezTo>
                  <a:cubicBezTo>
                    <a:pt x="494536" y="285732"/>
                    <a:pt x="478853" y="288595"/>
                    <a:pt x="462453" y="288595"/>
                  </a:cubicBezTo>
                  <a:cubicBezTo>
                    <a:pt x="382602" y="288595"/>
                    <a:pt x="317897" y="223986"/>
                    <a:pt x="317897" y="144253"/>
                  </a:cubicBezTo>
                  <a:cubicBezTo>
                    <a:pt x="317897" y="64610"/>
                    <a:pt x="382602" y="0"/>
                    <a:pt x="462453" y="0"/>
                  </a:cubicBezTo>
                  <a:close/>
                  <a:moveTo>
                    <a:pt x="144556" y="0"/>
                  </a:moveTo>
                  <a:cubicBezTo>
                    <a:pt x="224317" y="0"/>
                    <a:pt x="289022" y="64610"/>
                    <a:pt x="289022" y="144253"/>
                  </a:cubicBezTo>
                  <a:cubicBezTo>
                    <a:pt x="289022" y="144343"/>
                    <a:pt x="289022" y="144432"/>
                    <a:pt x="289022" y="144522"/>
                  </a:cubicBezTo>
                  <a:cubicBezTo>
                    <a:pt x="289201" y="148727"/>
                    <a:pt x="297715" y="378619"/>
                    <a:pt x="148141" y="488241"/>
                  </a:cubicBezTo>
                  <a:cubicBezTo>
                    <a:pt x="13353" y="587034"/>
                    <a:pt x="158805" y="466943"/>
                    <a:pt x="191337" y="280721"/>
                  </a:cubicBezTo>
                  <a:cubicBezTo>
                    <a:pt x="176639" y="285732"/>
                    <a:pt x="160956" y="288595"/>
                    <a:pt x="144556" y="288595"/>
                  </a:cubicBezTo>
                  <a:cubicBezTo>
                    <a:pt x="64705" y="288595"/>
                    <a:pt x="0" y="223986"/>
                    <a:pt x="0" y="144253"/>
                  </a:cubicBezTo>
                  <a:cubicBezTo>
                    <a:pt x="0" y="64610"/>
                    <a:pt x="64705" y="0"/>
                    <a:pt x="144556" y="0"/>
                  </a:cubicBezTo>
                  <a:close/>
                </a:path>
              </a:pathLst>
            </a:custGeom>
            <a:solidFill>
              <a:srgbClr val="1F235E"/>
            </a:solidFill>
            <a:ln>
              <a:noFill/>
            </a:ln>
          </p:spPr>
          <p:txBody>
            <a:bodyPr/>
            <a:lstStyle/>
            <a:p>
              <a:endParaRPr lang="zh-CN" altLang="en-US">
                <a:solidFill>
                  <a:srgbClr val="1F235E"/>
                </a:solidFill>
              </a:endParaRPr>
            </a:p>
          </p:txBody>
        </p:sp>
        <p:sp>
          <p:nvSpPr>
            <p:cNvPr id="36" name="right-quote-sign_56826"/>
            <p:cNvSpPr>
              <a:spLocks noChangeAspect="1"/>
            </p:cNvSpPr>
            <p:nvPr/>
          </p:nvSpPr>
          <p:spPr bwMode="auto">
            <a:xfrm>
              <a:off x="7265466" y="2538305"/>
              <a:ext cx="223860" cy="193115"/>
            </a:xfrm>
            <a:custGeom>
              <a:avLst/>
              <a:gdLst>
                <a:gd name="connsiteX0" fmla="*/ 462453 w 607059"/>
                <a:gd name="connsiteY0" fmla="*/ 0 h 523686"/>
                <a:gd name="connsiteX1" fmla="*/ 606919 w 607059"/>
                <a:gd name="connsiteY1" fmla="*/ 144253 h 523686"/>
                <a:gd name="connsiteX2" fmla="*/ 606919 w 607059"/>
                <a:gd name="connsiteY2" fmla="*/ 144522 h 523686"/>
                <a:gd name="connsiteX3" fmla="*/ 466127 w 607059"/>
                <a:gd name="connsiteY3" fmla="*/ 488241 h 523686"/>
                <a:gd name="connsiteX4" fmla="*/ 509234 w 607059"/>
                <a:gd name="connsiteY4" fmla="*/ 280721 h 523686"/>
                <a:gd name="connsiteX5" fmla="*/ 462453 w 607059"/>
                <a:gd name="connsiteY5" fmla="*/ 288595 h 523686"/>
                <a:gd name="connsiteX6" fmla="*/ 317897 w 607059"/>
                <a:gd name="connsiteY6" fmla="*/ 144253 h 523686"/>
                <a:gd name="connsiteX7" fmla="*/ 462453 w 607059"/>
                <a:gd name="connsiteY7" fmla="*/ 0 h 523686"/>
                <a:gd name="connsiteX8" fmla="*/ 144556 w 607059"/>
                <a:gd name="connsiteY8" fmla="*/ 0 h 523686"/>
                <a:gd name="connsiteX9" fmla="*/ 289022 w 607059"/>
                <a:gd name="connsiteY9" fmla="*/ 144253 h 523686"/>
                <a:gd name="connsiteX10" fmla="*/ 289022 w 607059"/>
                <a:gd name="connsiteY10" fmla="*/ 144522 h 523686"/>
                <a:gd name="connsiteX11" fmla="*/ 148141 w 607059"/>
                <a:gd name="connsiteY11" fmla="*/ 488241 h 523686"/>
                <a:gd name="connsiteX12" fmla="*/ 191337 w 607059"/>
                <a:gd name="connsiteY12" fmla="*/ 280721 h 523686"/>
                <a:gd name="connsiteX13" fmla="*/ 144556 w 607059"/>
                <a:gd name="connsiteY13" fmla="*/ 288595 h 523686"/>
                <a:gd name="connsiteX14" fmla="*/ 0 w 607059"/>
                <a:gd name="connsiteY14" fmla="*/ 144253 h 523686"/>
                <a:gd name="connsiteX15" fmla="*/ 144556 w 607059"/>
                <a:gd name="connsiteY15" fmla="*/ 0 h 52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7059" h="523686">
                  <a:moveTo>
                    <a:pt x="462453" y="0"/>
                  </a:moveTo>
                  <a:cubicBezTo>
                    <a:pt x="542303" y="0"/>
                    <a:pt x="606919" y="64610"/>
                    <a:pt x="606919" y="144253"/>
                  </a:cubicBezTo>
                  <a:cubicBezTo>
                    <a:pt x="606919" y="144343"/>
                    <a:pt x="606919" y="144432"/>
                    <a:pt x="606919" y="144522"/>
                  </a:cubicBezTo>
                  <a:cubicBezTo>
                    <a:pt x="607098" y="148727"/>
                    <a:pt x="615612" y="378619"/>
                    <a:pt x="466127" y="488241"/>
                  </a:cubicBezTo>
                  <a:cubicBezTo>
                    <a:pt x="331250" y="587034"/>
                    <a:pt x="476702" y="466943"/>
                    <a:pt x="509234" y="280721"/>
                  </a:cubicBezTo>
                  <a:cubicBezTo>
                    <a:pt x="494536" y="285732"/>
                    <a:pt x="478853" y="288595"/>
                    <a:pt x="462453" y="288595"/>
                  </a:cubicBezTo>
                  <a:cubicBezTo>
                    <a:pt x="382602" y="288595"/>
                    <a:pt x="317897" y="223986"/>
                    <a:pt x="317897" y="144253"/>
                  </a:cubicBezTo>
                  <a:cubicBezTo>
                    <a:pt x="317897" y="64610"/>
                    <a:pt x="382602" y="0"/>
                    <a:pt x="462453" y="0"/>
                  </a:cubicBezTo>
                  <a:close/>
                  <a:moveTo>
                    <a:pt x="144556" y="0"/>
                  </a:moveTo>
                  <a:cubicBezTo>
                    <a:pt x="224317" y="0"/>
                    <a:pt x="289022" y="64610"/>
                    <a:pt x="289022" y="144253"/>
                  </a:cubicBezTo>
                  <a:cubicBezTo>
                    <a:pt x="289022" y="144343"/>
                    <a:pt x="289022" y="144432"/>
                    <a:pt x="289022" y="144522"/>
                  </a:cubicBezTo>
                  <a:cubicBezTo>
                    <a:pt x="289201" y="148727"/>
                    <a:pt x="297715" y="378619"/>
                    <a:pt x="148141" y="488241"/>
                  </a:cubicBezTo>
                  <a:cubicBezTo>
                    <a:pt x="13353" y="587034"/>
                    <a:pt x="158805" y="466943"/>
                    <a:pt x="191337" y="280721"/>
                  </a:cubicBezTo>
                  <a:cubicBezTo>
                    <a:pt x="176639" y="285732"/>
                    <a:pt x="160956" y="288595"/>
                    <a:pt x="144556" y="288595"/>
                  </a:cubicBezTo>
                  <a:cubicBezTo>
                    <a:pt x="64705" y="288595"/>
                    <a:pt x="0" y="223986"/>
                    <a:pt x="0" y="144253"/>
                  </a:cubicBezTo>
                  <a:cubicBezTo>
                    <a:pt x="0" y="64610"/>
                    <a:pt x="64705" y="0"/>
                    <a:pt x="144556" y="0"/>
                  </a:cubicBezTo>
                  <a:close/>
                </a:path>
              </a:pathLst>
            </a:custGeom>
            <a:solidFill>
              <a:srgbClr val="1F235E"/>
            </a:solidFill>
            <a:ln>
              <a:noFill/>
            </a:ln>
          </p:spPr>
          <p:txBody>
            <a:bodyPr/>
            <a:lstStyle/>
            <a:p>
              <a:endParaRPr lang="zh-CN" altLang="en-US">
                <a:solidFill>
                  <a:srgbClr val="1F235E"/>
                </a:solidFill>
              </a:endParaRPr>
            </a:p>
          </p:txBody>
        </p:sp>
      </p:grpSp>
      <p:grpSp>
        <p:nvGrpSpPr>
          <p:cNvPr id="49" name="组合 48"/>
          <p:cNvGrpSpPr/>
          <p:nvPr/>
        </p:nvGrpSpPr>
        <p:grpSpPr>
          <a:xfrm>
            <a:off x="8497375" y="2538305"/>
            <a:ext cx="2324366" cy="1770402"/>
            <a:chOff x="8497375" y="2538305"/>
            <a:chExt cx="2324366" cy="1770402"/>
          </a:xfrm>
        </p:grpSpPr>
        <p:sp>
          <p:nvSpPr>
            <p:cNvPr id="37" name="right-quote-sign_56826"/>
            <p:cNvSpPr>
              <a:spLocks noChangeAspect="1"/>
            </p:cNvSpPr>
            <p:nvPr/>
          </p:nvSpPr>
          <p:spPr bwMode="auto">
            <a:xfrm flipH="1" flipV="1">
              <a:off x="8497375" y="4115592"/>
              <a:ext cx="223860" cy="193115"/>
            </a:xfrm>
            <a:custGeom>
              <a:avLst/>
              <a:gdLst>
                <a:gd name="connsiteX0" fmla="*/ 462453 w 607059"/>
                <a:gd name="connsiteY0" fmla="*/ 0 h 523686"/>
                <a:gd name="connsiteX1" fmla="*/ 606919 w 607059"/>
                <a:gd name="connsiteY1" fmla="*/ 144253 h 523686"/>
                <a:gd name="connsiteX2" fmla="*/ 606919 w 607059"/>
                <a:gd name="connsiteY2" fmla="*/ 144522 h 523686"/>
                <a:gd name="connsiteX3" fmla="*/ 466127 w 607059"/>
                <a:gd name="connsiteY3" fmla="*/ 488241 h 523686"/>
                <a:gd name="connsiteX4" fmla="*/ 509234 w 607059"/>
                <a:gd name="connsiteY4" fmla="*/ 280721 h 523686"/>
                <a:gd name="connsiteX5" fmla="*/ 462453 w 607059"/>
                <a:gd name="connsiteY5" fmla="*/ 288595 h 523686"/>
                <a:gd name="connsiteX6" fmla="*/ 317897 w 607059"/>
                <a:gd name="connsiteY6" fmla="*/ 144253 h 523686"/>
                <a:gd name="connsiteX7" fmla="*/ 462453 w 607059"/>
                <a:gd name="connsiteY7" fmla="*/ 0 h 523686"/>
                <a:gd name="connsiteX8" fmla="*/ 144556 w 607059"/>
                <a:gd name="connsiteY8" fmla="*/ 0 h 523686"/>
                <a:gd name="connsiteX9" fmla="*/ 289022 w 607059"/>
                <a:gd name="connsiteY9" fmla="*/ 144253 h 523686"/>
                <a:gd name="connsiteX10" fmla="*/ 289022 w 607059"/>
                <a:gd name="connsiteY10" fmla="*/ 144522 h 523686"/>
                <a:gd name="connsiteX11" fmla="*/ 148141 w 607059"/>
                <a:gd name="connsiteY11" fmla="*/ 488241 h 523686"/>
                <a:gd name="connsiteX12" fmla="*/ 191337 w 607059"/>
                <a:gd name="connsiteY12" fmla="*/ 280721 h 523686"/>
                <a:gd name="connsiteX13" fmla="*/ 144556 w 607059"/>
                <a:gd name="connsiteY13" fmla="*/ 288595 h 523686"/>
                <a:gd name="connsiteX14" fmla="*/ 0 w 607059"/>
                <a:gd name="connsiteY14" fmla="*/ 144253 h 523686"/>
                <a:gd name="connsiteX15" fmla="*/ 144556 w 607059"/>
                <a:gd name="connsiteY15" fmla="*/ 0 h 52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7059" h="523686">
                  <a:moveTo>
                    <a:pt x="462453" y="0"/>
                  </a:moveTo>
                  <a:cubicBezTo>
                    <a:pt x="542303" y="0"/>
                    <a:pt x="606919" y="64610"/>
                    <a:pt x="606919" y="144253"/>
                  </a:cubicBezTo>
                  <a:cubicBezTo>
                    <a:pt x="606919" y="144343"/>
                    <a:pt x="606919" y="144432"/>
                    <a:pt x="606919" y="144522"/>
                  </a:cubicBezTo>
                  <a:cubicBezTo>
                    <a:pt x="607098" y="148727"/>
                    <a:pt x="615612" y="378619"/>
                    <a:pt x="466127" y="488241"/>
                  </a:cubicBezTo>
                  <a:cubicBezTo>
                    <a:pt x="331250" y="587034"/>
                    <a:pt x="476702" y="466943"/>
                    <a:pt x="509234" y="280721"/>
                  </a:cubicBezTo>
                  <a:cubicBezTo>
                    <a:pt x="494536" y="285732"/>
                    <a:pt x="478853" y="288595"/>
                    <a:pt x="462453" y="288595"/>
                  </a:cubicBezTo>
                  <a:cubicBezTo>
                    <a:pt x="382602" y="288595"/>
                    <a:pt x="317897" y="223986"/>
                    <a:pt x="317897" y="144253"/>
                  </a:cubicBezTo>
                  <a:cubicBezTo>
                    <a:pt x="317897" y="64610"/>
                    <a:pt x="382602" y="0"/>
                    <a:pt x="462453" y="0"/>
                  </a:cubicBezTo>
                  <a:close/>
                  <a:moveTo>
                    <a:pt x="144556" y="0"/>
                  </a:moveTo>
                  <a:cubicBezTo>
                    <a:pt x="224317" y="0"/>
                    <a:pt x="289022" y="64610"/>
                    <a:pt x="289022" y="144253"/>
                  </a:cubicBezTo>
                  <a:cubicBezTo>
                    <a:pt x="289022" y="144343"/>
                    <a:pt x="289022" y="144432"/>
                    <a:pt x="289022" y="144522"/>
                  </a:cubicBezTo>
                  <a:cubicBezTo>
                    <a:pt x="289201" y="148727"/>
                    <a:pt x="297715" y="378619"/>
                    <a:pt x="148141" y="488241"/>
                  </a:cubicBezTo>
                  <a:cubicBezTo>
                    <a:pt x="13353" y="587034"/>
                    <a:pt x="158805" y="466943"/>
                    <a:pt x="191337" y="280721"/>
                  </a:cubicBezTo>
                  <a:cubicBezTo>
                    <a:pt x="176639" y="285732"/>
                    <a:pt x="160956" y="288595"/>
                    <a:pt x="144556" y="288595"/>
                  </a:cubicBezTo>
                  <a:cubicBezTo>
                    <a:pt x="64705" y="288595"/>
                    <a:pt x="0" y="223986"/>
                    <a:pt x="0" y="144253"/>
                  </a:cubicBezTo>
                  <a:cubicBezTo>
                    <a:pt x="0" y="64610"/>
                    <a:pt x="64705" y="0"/>
                    <a:pt x="144556" y="0"/>
                  </a:cubicBezTo>
                  <a:close/>
                </a:path>
              </a:pathLst>
            </a:custGeom>
            <a:solidFill>
              <a:srgbClr val="1F235E"/>
            </a:solidFill>
            <a:ln>
              <a:noFill/>
            </a:ln>
          </p:spPr>
          <p:txBody>
            <a:bodyPr/>
            <a:lstStyle/>
            <a:p>
              <a:endParaRPr lang="zh-CN" altLang="en-US">
                <a:solidFill>
                  <a:srgbClr val="1F235E"/>
                </a:solidFill>
              </a:endParaRPr>
            </a:p>
          </p:txBody>
        </p:sp>
        <p:sp>
          <p:nvSpPr>
            <p:cNvPr id="38" name="right-quote-sign_56826"/>
            <p:cNvSpPr>
              <a:spLocks noChangeAspect="1"/>
            </p:cNvSpPr>
            <p:nvPr/>
          </p:nvSpPr>
          <p:spPr bwMode="auto">
            <a:xfrm>
              <a:off x="10597881" y="2538305"/>
              <a:ext cx="223860" cy="193115"/>
            </a:xfrm>
            <a:custGeom>
              <a:avLst/>
              <a:gdLst>
                <a:gd name="connsiteX0" fmla="*/ 462453 w 607059"/>
                <a:gd name="connsiteY0" fmla="*/ 0 h 523686"/>
                <a:gd name="connsiteX1" fmla="*/ 606919 w 607059"/>
                <a:gd name="connsiteY1" fmla="*/ 144253 h 523686"/>
                <a:gd name="connsiteX2" fmla="*/ 606919 w 607059"/>
                <a:gd name="connsiteY2" fmla="*/ 144522 h 523686"/>
                <a:gd name="connsiteX3" fmla="*/ 466127 w 607059"/>
                <a:gd name="connsiteY3" fmla="*/ 488241 h 523686"/>
                <a:gd name="connsiteX4" fmla="*/ 509234 w 607059"/>
                <a:gd name="connsiteY4" fmla="*/ 280721 h 523686"/>
                <a:gd name="connsiteX5" fmla="*/ 462453 w 607059"/>
                <a:gd name="connsiteY5" fmla="*/ 288595 h 523686"/>
                <a:gd name="connsiteX6" fmla="*/ 317897 w 607059"/>
                <a:gd name="connsiteY6" fmla="*/ 144253 h 523686"/>
                <a:gd name="connsiteX7" fmla="*/ 462453 w 607059"/>
                <a:gd name="connsiteY7" fmla="*/ 0 h 523686"/>
                <a:gd name="connsiteX8" fmla="*/ 144556 w 607059"/>
                <a:gd name="connsiteY8" fmla="*/ 0 h 523686"/>
                <a:gd name="connsiteX9" fmla="*/ 289022 w 607059"/>
                <a:gd name="connsiteY9" fmla="*/ 144253 h 523686"/>
                <a:gd name="connsiteX10" fmla="*/ 289022 w 607059"/>
                <a:gd name="connsiteY10" fmla="*/ 144522 h 523686"/>
                <a:gd name="connsiteX11" fmla="*/ 148141 w 607059"/>
                <a:gd name="connsiteY11" fmla="*/ 488241 h 523686"/>
                <a:gd name="connsiteX12" fmla="*/ 191337 w 607059"/>
                <a:gd name="connsiteY12" fmla="*/ 280721 h 523686"/>
                <a:gd name="connsiteX13" fmla="*/ 144556 w 607059"/>
                <a:gd name="connsiteY13" fmla="*/ 288595 h 523686"/>
                <a:gd name="connsiteX14" fmla="*/ 0 w 607059"/>
                <a:gd name="connsiteY14" fmla="*/ 144253 h 523686"/>
                <a:gd name="connsiteX15" fmla="*/ 144556 w 607059"/>
                <a:gd name="connsiteY15" fmla="*/ 0 h 52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7059" h="523686">
                  <a:moveTo>
                    <a:pt x="462453" y="0"/>
                  </a:moveTo>
                  <a:cubicBezTo>
                    <a:pt x="542303" y="0"/>
                    <a:pt x="606919" y="64610"/>
                    <a:pt x="606919" y="144253"/>
                  </a:cubicBezTo>
                  <a:cubicBezTo>
                    <a:pt x="606919" y="144343"/>
                    <a:pt x="606919" y="144432"/>
                    <a:pt x="606919" y="144522"/>
                  </a:cubicBezTo>
                  <a:cubicBezTo>
                    <a:pt x="607098" y="148727"/>
                    <a:pt x="615612" y="378619"/>
                    <a:pt x="466127" y="488241"/>
                  </a:cubicBezTo>
                  <a:cubicBezTo>
                    <a:pt x="331250" y="587034"/>
                    <a:pt x="476702" y="466943"/>
                    <a:pt x="509234" y="280721"/>
                  </a:cubicBezTo>
                  <a:cubicBezTo>
                    <a:pt x="494536" y="285732"/>
                    <a:pt x="478853" y="288595"/>
                    <a:pt x="462453" y="288595"/>
                  </a:cubicBezTo>
                  <a:cubicBezTo>
                    <a:pt x="382602" y="288595"/>
                    <a:pt x="317897" y="223986"/>
                    <a:pt x="317897" y="144253"/>
                  </a:cubicBezTo>
                  <a:cubicBezTo>
                    <a:pt x="317897" y="64610"/>
                    <a:pt x="382602" y="0"/>
                    <a:pt x="462453" y="0"/>
                  </a:cubicBezTo>
                  <a:close/>
                  <a:moveTo>
                    <a:pt x="144556" y="0"/>
                  </a:moveTo>
                  <a:cubicBezTo>
                    <a:pt x="224317" y="0"/>
                    <a:pt x="289022" y="64610"/>
                    <a:pt x="289022" y="144253"/>
                  </a:cubicBezTo>
                  <a:cubicBezTo>
                    <a:pt x="289022" y="144343"/>
                    <a:pt x="289022" y="144432"/>
                    <a:pt x="289022" y="144522"/>
                  </a:cubicBezTo>
                  <a:cubicBezTo>
                    <a:pt x="289201" y="148727"/>
                    <a:pt x="297715" y="378619"/>
                    <a:pt x="148141" y="488241"/>
                  </a:cubicBezTo>
                  <a:cubicBezTo>
                    <a:pt x="13353" y="587034"/>
                    <a:pt x="158805" y="466943"/>
                    <a:pt x="191337" y="280721"/>
                  </a:cubicBezTo>
                  <a:cubicBezTo>
                    <a:pt x="176639" y="285732"/>
                    <a:pt x="160956" y="288595"/>
                    <a:pt x="144556" y="288595"/>
                  </a:cubicBezTo>
                  <a:cubicBezTo>
                    <a:pt x="64705" y="288595"/>
                    <a:pt x="0" y="223986"/>
                    <a:pt x="0" y="144253"/>
                  </a:cubicBezTo>
                  <a:cubicBezTo>
                    <a:pt x="0" y="64610"/>
                    <a:pt x="64705" y="0"/>
                    <a:pt x="144556" y="0"/>
                  </a:cubicBezTo>
                  <a:close/>
                </a:path>
              </a:pathLst>
            </a:custGeom>
            <a:solidFill>
              <a:srgbClr val="1F235E"/>
            </a:solidFill>
            <a:ln>
              <a:noFill/>
            </a:ln>
          </p:spPr>
          <p:txBody>
            <a:bodyPr/>
            <a:lstStyle/>
            <a:p>
              <a:endParaRPr lang="zh-CN" altLang="en-US">
                <a:solidFill>
                  <a:srgbClr val="1F235E"/>
                </a:solidFill>
              </a:endParaRPr>
            </a:p>
          </p:txBody>
        </p:sp>
      </p:grpSp>
      <p:sp>
        <p:nvSpPr>
          <p:cNvPr id="39" name="矩形 38"/>
          <p:cNvSpPr/>
          <p:nvPr/>
        </p:nvSpPr>
        <p:spPr>
          <a:xfrm>
            <a:off x="1431959" y="2347955"/>
            <a:ext cx="3014134" cy="3040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600824" y="2690370"/>
            <a:ext cx="2698175" cy="892552"/>
          </a:xfrm>
          <a:prstGeom prst="rect">
            <a:avLst/>
          </a:prstGeom>
          <a:noFill/>
        </p:spPr>
        <p:txBody>
          <a:bodyPr wrap="none" rtlCol="0">
            <a:spAutoFit/>
          </a:bodyPr>
          <a:lstStyle/>
          <a:p>
            <a:r>
              <a:rPr lang="zh-CN" altLang="en-US" sz="2400">
                <a:solidFill>
                  <a:srgbClr val="1F235E"/>
                </a:solidFill>
                <a:latin typeface="微软雅黑" panose="020B0503020204020204" charset="-122"/>
                <a:ea typeface="微软雅黑" panose="020B0503020204020204" charset="-122"/>
              </a:rPr>
              <a:t>创意</a:t>
            </a:r>
            <a:endParaRPr lang="en-US" altLang="zh-CN" sz="2400">
              <a:solidFill>
                <a:srgbClr val="1F235E"/>
              </a:solidFill>
              <a:latin typeface="微软雅黑" panose="020B0503020204020204" charset="-122"/>
              <a:ea typeface="微软雅黑" panose="020B0503020204020204" charset="-122"/>
            </a:endParaRPr>
          </a:p>
          <a:p>
            <a:r>
              <a:rPr lang="zh-CN" altLang="en-US" sz="2800" b="1">
                <a:solidFill>
                  <a:srgbClr val="A7794B"/>
                </a:solidFill>
                <a:latin typeface="微软雅黑" panose="020B0503020204020204" charset="-122"/>
                <a:ea typeface="微软雅黑" panose="020B0503020204020204" charset="-122"/>
              </a:rPr>
              <a:t>为您的演示助力</a:t>
            </a:r>
            <a:endParaRPr lang="en-US" altLang="zh-CN" sz="2800" b="1" dirty="0">
              <a:solidFill>
                <a:srgbClr val="A7794B"/>
              </a:solidFill>
              <a:latin typeface="微软雅黑" panose="020B0503020204020204" charset="-122"/>
              <a:ea typeface="微软雅黑" panose="020B0503020204020204" charset="-122"/>
            </a:endParaRPr>
          </a:p>
        </p:txBody>
      </p:sp>
      <p:sp>
        <p:nvSpPr>
          <p:cNvPr id="41" name="矩形 40"/>
          <p:cNvSpPr/>
          <p:nvPr/>
        </p:nvSpPr>
        <p:spPr>
          <a:xfrm>
            <a:off x="2250187" y="2758734"/>
            <a:ext cx="1930337" cy="400110"/>
          </a:xfrm>
          <a:prstGeom prst="rect">
            <a:avLst/>
          </a:prstGeom>
        </p:spPr>
        <p:txBody>
          <a:bodyPr wrap="none">
            <a:spAutoFit/>
          </a:bodyPr>
          <a:lstStyle/>
          <a:p>
            <a:r>
              <a:rPr lang="en-US" altLang="zh-CN" sz="1000">
                <a:solidFill>
                  <a:srgbClr val="8696A6"/>
                </a:solidFill>
                <a:latin typeface="Century Gothic" panose="020B0502020202020204" pitchFamily="34" charset="0"/>
                <a:ea typeface="微软雅黑" panose="020B0503020204020204" charset="-122"/>
              </a:rPr>
              <a:t>ORIGINALITY</a:t>
            </a:r>
          </a:p>
          <a:p>
            <a:r>
              <a:rPr lang="en-US" altLang="zh-CN" sz="1000">
                <a:solidFill>
                  <a:srgbClr val="8696A6"/>
                </a:solidFill>
                <a:latin typeface="Century Gothic" panose="020B0502020202020204" pitchFamily="34" charset="0"/>
                <a:ea typeface="微软雅黑" panose="020B0503020204020204" charset="-122"/>
              </a:rPr>
              <a:t>FOR YOUR DEMONSTRATION</a:t>
            </a:r>
            <a:endParaRPr lang="zh-CN" altLang="en-US" sz="1000">
              <a:solidFill>
                <a:srgbClr val="8696A6"/>
              </a:solidFill>
              <a:latin typeface="Century Gothic" panose="020B0502020202020204" pitchFamily="34" charset="0"/>
              <a:ea typeface="微软雅黑" panose="020B0503020204020204" charset="-122"/>
            </a:endParaRPr>
          </a:p>
        </p:txBody>
      </p:sp>
      <p:sp>
        <p:nvSpPr>
          <p:cNvPr id="42" name="矩形 41"/>
          <p:cNvSpPr/>
          <p:nvPr/>
        </p:nvSpPr>
        <p:spPr>
          <a:xfrm>
            <a:off x="1600824" y="3740338"/>
            <a:ext cx="2694818" cy="1338828"/>
          </a:xfrm>
          <a:prstGeom prst="rect">
            <a:avLst/>
          </a:prstGeom>
        </p:spPr>
        <p:txBody>
          <a:bodyPr wrap="square">
            <a:spAutoFit/>
          </a:bodyPr>
          <a:lstStyle/>
          <a:p>
            <a:pPr>
              <a:lnSpc>
                <a:spcPct val="150000"/>
              </a:lnSpc>
            </a:pPr>
            <a:r>
              <a:rPr lang="zh-CN" altLang="en-US" dirty="0">
                <a:solidFill>
                  <a:srgbClr val="000000">
                    <a:lumMod val="65000"/>
                    <a:lumOff val="35000"/>
                  </a:srgb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dirty="0">
              <a:solidFill>
                <a:srgbClr val="000000">
                  <a:lumMod val="65000"/>
                  <a:lumOff val="35000"/>
                </a:srgbClr>
              </a:solidFill>
              <a:latin typeface="微软雅黑 Light" panose="020B0502040204020203" pitchFamily="34" charset="-122"/>
              <a:ea typeface="微软雅黑 Light" panose="020B0502040204020203" pitchFamily="34" charset="-122"/>
              <a:cs typeface="+mn-ea"/>
              <a:sym typeface="+mn-lt"/>
            </a:endParaRPr>
          </a:p>
          <a:p>
            <a:pPr>
              <a:lnSpc>
                <a:spcPct val="15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在这里添加相关的文字描述，可以从您的文案中复制需要的内容到这里在这里添加相关的文字描述</a:t>
            </a:r>
          </a:p>
        </p:txBody>
      </p:sp>
      <p:cxnSp>
        <p:nvCxnSpPr>
          <p:cNvPr id="43" name="直接连接符 42"/>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5105985" y="570453"/>
            <a:ext cx="198002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下阶段工作计划</a:t>
            </a:r>
          </a:p>
        </p:txBody>
      </p:sp>
      <p:sp>
        <p:nvSpPr>
          <p:cNvPr id="45" name="矩形 44"/>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46" name="直接连接符 45"/>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8" name="矩形 27"/>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750"/>
                                        <p:tgtEl>
                                          <p:spTgt spid="4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4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750"/>
                                        <p:tgtEl>
                                          <p:spTgt spid="4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46"/>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1000"/>
                                        <p:tgtEl>
                                          <p:spTgt spid="44"/>
                                        </p:tgtEl>
                                      </p:cBhvr>
                                    </p:animEffect>
                                  </p:childTnLst>
                                </p:cTn>
                              </p:par>
                              <p:par>
                                <p:cTn id="21" presetID="64" presetClass="path" presetSubtype="0" decel="100000" fill="hold" grpId="1" nodeType="withEffect">
                                  <p:stCondLst>
                                    <p:cond delay="0"/>
                                  </p:stCondLst>
                                  <p:childTnLst>
                                    <p:animMotion origin="layout" path="M 0 1.48148E-6 L 0 -0.08658 " pathEditMode="relative" rAng="0" ptsTypes="AA">
                                      <p:cBhvr>
                                        <p:cTn id="22" dur="1000" spd="-100000" fill="hold"/>
                                        <p:tgtEl>
                                          <p:spTgt spid="44"/>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childTnLst>
                                </p:cTn>
                              </p:par>
                              <p:par>
                                <p:cTn id="27" presetID="64" presetClass="path" presetSubtype="0" decel="100000" fill="hold" grpId="1" nodeType="withEffect">
                                  <p:stCondLst>
                                    <p:cond delay="0"/>
                                  </p:stCondLst>
                                  <p:childTnLst>
                                    <p:animMotion origin="layout" path="M -3.54167E-6 -1.11111E-6 L -3.54167E-6 -0.08657 " pathEditMode="relative" rAng="0" ptsTypes="AA">
                                      <p:cBhvr>
                                        <p:cTn id="28" dur="1000" spd="-100000" fill="hold"/>
                                        <p:tgtEl>
                                          <p:spTgt spid="39"/>
                                        </p:tgtEl>
                                        <p:attrNameLst>
                                          <p:attrName>ppt_x</p:attrName>
                                          <p:attrName>ppt_y</p:attrName>
                                        </p:attrNameLst>
                                      </p:cBhvr>
                                      <p:rCtr x="0" y="-4329"/>
                                    </p:animMotion>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750"/>
                                        <p:tgtEl>
                                          <p:spTgt spid="40"/>
                                        </p:tgtEl>
                                      </p:cBhvr>
                                    </p:animEffect>
                                  </p:childTnLst>
                                </p:cTn>
                              </p:par>
                              <p:par>
                                <p:cTn id="32" presetID="42" presetClass="path" presetSubtype="0" decel="100000" fill="hold" grpId="1" nodeType="withEffect">
                                  <p:stCondLst>
                                    <p:cond delay="0"/>
                                  </p:stCondLst>
                                  <p:childTnLst>
                                    <p:animMotion origin="layout" path="M -3.95833E-6 4.44444E-6 L 0.08034 -0.00093 " pathEditMode="relative" rAng="0" ptsTypes="AA">
                                      <p:cBhvr>
                                        <p:cTn id="33" dur="1250" spd="-100000" fill="hold"/>
                                        <p:tgtEl>
                                          <p:spTgt spid="40"/>
                                        </p:tgtEl>
                                        <p:attrNameLst>
                                          <p:attrName>ppt_x</p:attrName>
                                          <p:attrName>ppt_y</p:attrName>
                                        </p:attrNameLst>
                                      </p:cBhvr>
                                      <p:rCtr x="4010" y="-46"/>
                                    </p:animMotion>
                                  </p:childTnLst>
                                </p:cTn>
                              </p:par>
                              <p:par>
                                <p:cTn id="34" presetID="10" presetClass="entr" presetSubtype="0" fill="hold" grpId="0" nodeType="withEffect">
                                  <p:stCondLst>
                                    <p:cond delay="75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750"/>
                                        <p:tgtEl>
                                          <p:spTgt spid="42"/>
                                        </p:tgtEl>
                                      </p:cBhvr>
                                    </p:animEffect>
                                  </p:childTnLst>
                                </p:cTn>
                              </p:par>
                              <p:par>
                                <p:cTn id="40" presetID="35" presetClass="path" presetSubtype="0" decel="100000" fill="hold" grpId="1" nodeType="withEffect">
                                  <p:stCondLst>
                                    <p:cond delay="0"/>
                                  </p:stCondLst>
                                  <p:childTnLst>
                                    <p:animMotion origin="layout" path="M 3.125E-6 -4.07407E-6 L -0.07943 -4.07407E-6 " pathEditMode="relative" rAng="0" ptsTypes="AA">
                                      <p:cBhvr>
                                        <p:cTn id="41" dur="1250" spd="-100000" fill="hold"/>
                                        <p:tgtEl>
                                          <p:spTgt spid="42"/>
                                        </p:tgtEl>
                                        <p:attrNameLst>
                                          <p:attrName>ppt_x</p:attrName>
                                          <p:attrName>ppt_y</p:attrName>
                                        </p:attrNameLst>
                                      </p:cBhvr>
                                      <p:rCtr x="-3971" y="0"/>
                                    </p:animMotion>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par>
                                <p:cTn id="46" presetID="53" presetClass="entr" presetSubtype="16"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1000" fill="hold"/>
                                        <p:tgtEl>
                                          <p:spTgt spid="48"/>
                                        </p:tgtEl>
                                        <p:attrNameLst>
                                          <p:attrName>ppt_w</p:attrName>
                                        </p:attrNameLst>
                                      </p:cBhvr>
                                      <p:tavLst>
                                        <p:tav tm="0">
                                          <p:val>
                                            <p:fltVal val="0"/>
                                          </p:val>
                                        </p:tav>
                                        <p:tav tm="100000">
                                          <p:val>
                                            <p:strVal val="#ppt_w"/>
                                          </p:val>
                                        </p:tav>
                                      </p:tavLst>
                                    </p:anim>
                                    <p:anim calcmode="lin" valueType="num">
                                      <p:cBhvr>
                                        <p:cTn id="49" dur="1000" fill="hold"/>
                                        <p:tgtEl>
                                          <p:spTgt spid="48"/>
                                        </p:tgtEl>
                                        <p:attrNameLst>
                                          <p:attrName>ppt_h</p:attrName>
                                        </p:attrNameLst>
                                      </p:cBhvr>
                                      <p:tavLst>
                                        <p:tav tm="0">
                                          <p:val>
                                            <p:fltVal val="0"/>
                                          </p:val>
                                        </p:tav>
                                        <p:tav tm="100000">
                                          <p:val>
                                            <p:strVal val="#ppt_h"/>
                                          </p:val>
                                        </p:tav>
                                      </p:tavLst>
                                    </p:anim>
                                    <p:animEffect transition="in" filter="fade">
                                      <p:cBhvr>
                                        <p:cTn id="50" dur="1000"/>
                                        <p:tgtEl>
                                          <p:spTgt spid="48"/>
                                        </p:tgtEl>
                                      </p:cBhvr>
                                    </p:animEffect>
                                  </p:childTnLst>
                                </p:cTn>
                              </p:par>
                              <p:par>
                                <p:cTn id="51" presetID="10" presetClass="entr" presetSubtype="0"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childTnLst>
                                </p:cTn>
                              </p:par>
                              <p:par>
                                <p:cTn id="54" presetID="64" presetClass="path" presetSubtype="0" decel="100000" fill="hold" nodeType="withEffect">
                                  <p:stCondLst>
                                    <p:cond delay="0"/>
                                  </p:stCondLst>
                                  <p:childTnLst>
                                    <p:animMotion origin="layout" path="M -3.54167E-6 -1.11111E-6 L -3.54167E-6 -0.08657 " pathEditMode="relative" rAng="0" ptsTypes="AA">
                                      <p:cBhvr>
                                        <p:cTn id="55" dur="1000" spd="-100000" fill="hold"/>
                                        <p:tgtEl>
                                          <p:spTgt spid="11"/>
                                        </p:tgtEl>
                                        <p:attrNameLst>
                                          <p:attrName>ppt_x</p:attrName>
                                          <p:attrName>ppt_y</p:attrName>
                                        </p:attrNameLst>
                                      </p:cBhvr>
                                      <p:rCtr x="0" y="-4329"/>
                                    </p:animMotion>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750"/>
                                        <p:tgtEl>
                                          <p:spTgt spid="15"/>
                                        </p:tgtEl>
                                      </p:cBhvr>
                                    </p:animEffect>
                                  </p:childTnLst>
                                </p:cTn>
                              </p:par>
                              <p:par>
                                <p:cTn id="59" presetID="35" presetClass="path" presetSubtype="0" decel="100000" fill="hold" grpId="1" nodeType="withEffect">
                                  <p:stCondLst>
                                    <p:cond delay="0"/>
                                  </p:stCondLst>
                                  <p:childTnLst>
                                    <p:animMotion origin="layout" path="M 4.375E-6 7.40741E-7 L -0.04011 7.40741E-7 " pathEditMode="relative" rAng="0" ptsTypes="AA">
                                      <p:cBhvr>
                                        <p:cTn id="60" dur="1250" spd="-100000" fill="hold"/>
                                        <p:tgtEl>
                                          <p:spTgt spid="15"/>
                                        </p:tgtEl>
                                        <p:attrNameLst>
                                          <p:attrName>ppt_x</p:attrName>
                                          <p:attrName>ppt_y</p:attrName>
                                        </p:attrNameLst>
                                      </p:cBhvr>
                                      <p:rCtr x="-2005" y="0"/>
                                    </p:animMotion>
                                  </p:childTnLst>
                                </p:cTn>
                              </p:par>
                              <p:par>
                                <p:cTn id="61" presetID="10"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750"/>
                                        <p:tgtEl>
                                          <p:spTgt spid="7"/>
                                        </p:tgtEl>
                                      </p:cBhvr>
                                    </p:animEffect>
                                  </p:childTnLst>
                                </p:cTn>
                              </p:par>
                              <p:par>
                                <p:cTn id="64" presetID="35" presetClass="path" presetSubtype="0" decel="100000" fill="hold" grpId="1" nodeType="withEffect">
                                  <p:stCondLst>
                                    <p:cond delay="0"/>
                                  </p:stCondLst>
                                  <p:childTnLst>
                                    <p:animMotion origin="layout" path="M -4.375E-6 -4.07407E-6 L 0.04493 -4.07407E-6 " pathEditMode="relative" rAng="0" ptsTypes="AA">
                                      <p:cBhvr>
                                        <p:cTn id="65" dur="1250" spd="-100000" fill="hold"/>
                                        <p:tgtEl>
                                          <p:spTgt spid="7"/>
                                        </p:tgtEl>
                                        <p:attrNameLst>
                                          <p:attrName>ppt_x</p:attrName>
                                          <p:attrName>ppt_y</p:attrName>
                                        </p:attrNameLst>
                                      </p:cBhvr>
                                      <p:rCtr x="2240" y="0"/>
                                    </p:animMotion>
                                  </p:childTnLst>
                                </p:cTn>
                              </p:par>
                            </p:childTnLst>
                          </p:cTn>
                        </p:par>
                        <p:par>
                          <p:cTn id="66" fill="hold">
                            <p:stCondLst>
                              <p:cond delay="25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par>
                                <p:cTn id="70" presetID="53" presetClass="entr" presetSubtype="16" fill="hold" nodeType="withEffect">
                                  <p:stCondLst>
                                    <p:cond delay="0"/>
                                  </p:stCondLst>
                                  <p:childTnLst>
                                    <p:set>
                                      <p:cBhvr>
                                        <p:cTn id="71" dur="1" fill="hold">
                                          <p:stCondLst>
                                            <p:cond delay="0"/>
                                          </p:stCondLst>
                                        </p:cTn>
                                        <p:tgtEl>
                                          <p:spTgt spid="49"/>
                                        </p:tgtEl>
                                        <p:attrNameLst>
                                          <p:attrName>style.visibility</p:attrName>
                                        </p:attrNameLst>
                                      </p:cBhvr>
                                      <p:to>
                                        <p:strVal val="visible"/>
                                      </p:to>
                                    </p:set>
                                    <p:anim calcmode="lin" valueType="num">
                                      <p:cBhvr>
                                        <p:cTn id="72" dur="1000" fill="hold"/>
                                        <p:tgtEl>
                                          <p:spTgt spid="49"/>
                                        </p:tgtEl>
                                        <p:attrNameLst>
                                          <p:attrName>ppt_w</p:attrName>
                                        </p:attrNameLst>
                                      </p:cBhvr>
                                      <p:tavLst>
                                        <p:tav tm="0">
                                          <p:val>
                                            <p:fltVal val="0"/>
                                          </p:val>
                                        </p:tav>
                                        <p:tav tm="100000">
                                          <p:val>
                                            <p:strVal val="#ppt_w"/>
                                          </p:val>
                                        </p:tav>
                                      </p:tavLst>
                                    </p:anim>
                                    <p:anim calcmode="lin" valueType="num">
                                      <p:cBhvr>
                                        <p:cTn id="73" dur="1000" fill="hold"/>
                                        <p:tgtEl>
                                          <p:spTgt spid="49"/>
                                        </p:tgtEl>
                                        <p:attrNameLst>
                                          <p:attrName>ppt_h</p:attrName>
                                        </p:attrNameLst>
                                      </p:cBhvr>
                                      <p:tavLst>
                                        <p:tav tm="0">
                                          <p:val>
                                            <p:fltVal val="0"/>
                                          </p:val>
                                        </p:tav>
                                        <p:tav tm="100000">
                                          <p:val>
                                            <p:strVal val="#ppt_h"/>
                                          </p:val>
                                        </p:tav>
                                      </p:tavLst>
                                    </p:anim>
                                    <p:animEffect transition="in" filter="fade">
                                      <p:cBhvr>
                                        <p:cTn id="74" dur="1000"/>
                                        <p:tgtEl>
                                          <p:spTgt spid="49"/>
                                        </p:tgtEl>
                                      </p:cBhvr>
                                    </p:animEffect>
                                  </p:childTnLst>
                                </p:cTn>
                              </p:par>
                              <p:par>
                                <p:cTn id="75" presetID="10" presetClass="entr" presetSubtype="0" fill="hold"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childTnLst>
                                </p:cTn>
                              </p:par>
                              <p:par>
                                <p:cTn id="78" presetID="64" presetClass="path" presetSubtype="0" decel="100000" fill="hold" nodeType="withEffect">
                                  <p:stCondLst>
                                    <p:cond delay="0"/>
                                  </p:stCondLst>
                                  <p:childTnLst>
                                    <p:animMotion origin="layout" path="M -3.54167E-6 -1.11111E-6 L -3.54167E-6 -0.08657 " pathEditMode="relative" rAng="0" ptsTypes="AA">
                                      <p:cBhvr>
                                        <p:cTn id="79" dur="1000" spd="-100000" fill="hold"/>
                                        <p:tgtEl>
                                          <p:spTgt spid="18"/>
                                        </p:tgtEl>
                                        <p:attrNameLst>
                                          <p:attrName>ppt_x</p:attrName>
                                          <p:attrName>ppt_y</p:attrName>
                                        </p:attrNameLst>
                                      </p:cBhvr>
                                      <p:rCtr x="0" y="-4329"/>
                                    </p:animMotion>
                                  </p:childTnLst>
                                </p:cTn>
                              </p:par>
                              <p:par>
                                <p:cTn id="80" presetID="10"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750"/>
                                        <p:tgtEl>
                                          <p:spTgt spid="22"/>
                                        </p:tgtEl>
                                      </p:cBhvr>
                                    </p:animEffect>
                                  </p:childTnLst>
                                </p:cTn>
                              </p:par>
                              <p:par>
                                <p:cTn id="83" presetID="35" presetClass="path" presetSubtype="0" decel="100000" fill="hold" grpId="1" nodeType="withEffect">
                                  <p:stCondLst>
                                    <p:cond delay="0"/>
                                  </p:stCondLst>
                                  <p:childTnLst>
                                    <p:animMotion origin="layout" path="M 4.375E-6 7.40741E-7 L -0.04011 7.40741E-7 " pathEditMode="relative" rAng="0" ptsTypes="AA">
                                      <p:cBhvr>
                                        <p:cTn id="84" dur="1250" spd="-100000" fill="hold"/>
                                        <p:tgtEl>
                                          <p:spTgt spid="22"/>
                                        </p:tgtEl>
                                        <p:attrNameLst>
                                          <p:attrName>ppt_x</p:attrName>
                                          <p:attrName>ppt_y</p:attrName>
                                        </p:attrNameLst>
                                      </p:cBhvr>
                                      <p:rCtr x="-2005" y="0"/>
                                    </p:animMotion>
                                  </p:childTnLst>
                                </p:cTn>
                              </p:par>
                              <p:par>
                                <p:cTn id="85" presetID="10" presetClass="entr" presetSubtype="0"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750"/>
                                        <p:tgtEl>
                                          <p:spTgt spid="16"/>
                                        </p:tgtEl>
                                      </p:cBhvr>
                                    </p:animEffect>
                                  </p:childTnLst>
                                </p:cTn>
                              </p:par>
                              <p:par>
                                <p:cTn id="88" presetID="35" presetClass="path" presetSubtype="0" decel="100000" fill="hold" grpId="1" nodeType="withEffect">
                                  <p:stCondLst>
                                    <p:cond delay="0"/>
                                  </p:stCondLst>
                                  <p:childTnLst>
                                    <p:animMotion origin="layout" path="M -4.375E-6 -4.07407E-6 L 0.04493 -4.07407E-6 " pathEditMode="relative" rAng="0" ptsTypes="AA">
                                      <p:cBhvr>
                                        <p:cTn id="89" dur="1250" spd="-100000" fill="hold"/>
                                        <p:tgtEl>
                                          <p:spTgt spid="16"/>
                                        </p:tgtEl>
                                        <p:attrNameLst>
                                          <p:attrName>ppt_x</p:attrName>
                                          <p:attrName>ppt_y</p:attrName>
                                        </p:attrNameLst>
                                      </p:cBhvr>
                                      <p:rCtr x="2240" y="0"/>
                                    </p:animMotion>
                                  </p:childTnLst>
                                </p:cTn>
                              </p:par>
                            </p:childTnLst>
                          </p:cTn>
                        </p:par>
                        <p:par>
                          <p:cTn id="90" fill="hold">
                            <p:stCondLst>
                              <p:cond delay="3000"/>
                            </p:stCondLst>
                            <p:childTnLst>
                              <p:par>
                                <p:cTn id="91" presetID="10" presetClass="entr" presetSubtype="0"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15" grpId="0"/>
      <p:bldP spid="15" grpId="1"/>
      <p:bldP spid="16" grpId="0" animBg="1"/>
      <p:bldP spid="16" grpId="1" animBg="1"/>
      <p:bldP spid="17" grpId="0" animBg="1"/>
      <p:bldP spid="22" grpId="0"/>
      <p:bldP spid="22" grpId="1"/>
      <p:bldP spid="39" grpId="0" animBg="1"/>
      <p:bldP spid="39" grpId="1" animBg="1"/>
      <p:bldP spid="40" grpId="0"/>
      <p:bldP spid="40" grpId="1"/>
      <p:bldP spid="41" grpId="0"/>
      <p:bldP spid="42" grpId="0"/>
      <p:bldP spid="42" grpId="1"/>
      <p:bldP spid="44" grpId="0"/>
      <p:bldP spid="44" grpId="1"/>
      <p:bldP spid="45" grpId="0"/>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7008895" y="3883883"/>
            <a:ext cx="1628328" cy="1628328"/>
            <a:chOff x="7008895" y="3883883"/>
            <a:chExt cx="1628328" cy="1628328"/>
          </a:xfrm>
        </p:grpSpPr>
        <p:sp>
          <p:nvSpPr>
            <p:cNvPr id="18" name="Freeform 17"/>
            <p:cNvSpPr>
              <a:spLocks noChangeAspect="1" noEditPoints="1"/>
            </p:cNvSpPr>
            <p:nvPr/>
          </p:nvSpPr>
          <p:spPr bwMode="auto">
            <a:xfrm>
              <a:off x="7008895" y="3883883"/>
              <a:ext cx="1628328" cy="1628328"/>
            </a:xfrm>
            <a:custGeom>
              <a:avLst/>
              <a:gdLst/>
              <a:ahLst/>
              <a:cxnLst>
                <a:cxn ang="0">
                  <a:pos x="449" y="164"/>
                </a:cxn>
                <a:cxn ang="0">
                  <a:pos x="414" y="163"/>
                </a:cxn>
                <a:cxn ang="0">
                  <a:pos x="408" y="92"/>
                </a:cxn>
                <a:cxn ang="0">
                  <a:pos x="387" y="64"/>
                </a:cxn>
                <a:cxn ang="0">
                  <a:pos x="356" y="80"/>
                </a:cxn>
                <a:cxn ang="0">
                  <a:pos x="332" y="29"/>
                </a:cxn>
                <a:cxn ang="0">
                  <a:pos x="302" y="12"/>
                </a:cxn>
                <a:cxn ang="0">
                  <a:pos x="280" y="40"/>
                </a:cxn>
                <a:cxn ang="0">
                  <a:pos x="236" y="4"/>
                </a:cxn>
                <a:cxn ang="0">
                  <a:pos x="201" y="2"/>
                </a:cxn>
                <a:cxn ang="0">
                  <a:pos x="194" y="36"/>
                </a:cxn>
                <a:cxn ang="0">
                  <a:pos x="140" y="22"/>
                </a:cxn>
                <a:cxn ang="0">
                  <a:pos x="107" y="35"/>
                </a:cxn>
                <a:cxn ang="0">
                  <a:pos x="115" y="69"/>
                </a:cxn>
                <a:cxn ang="0">
                  <a:pos x="60" y="79"/>
                </a:cxn>
                <a:cxn ang="0">
                  <a:pos x="36" y="105"/>
                </a:cxn>
                <a:cxn ang="0">
                  <a:pos x="57" y="132"/>
                </a:cxn>
                <a:cxn ang="0">
                  <a:pos x="12" y="165"/>
                </a:cxn>
                <a:cxn ang="0">
                  <a:pos x="0" y="198"/>
                </a:cxn>
                <a:cxn ang="0">
                  <a:pos x="31" y="214"/>
                </a:cxn>
                <a:cxn ang="0">
                  <a:pos x="32" y="251"/>
                </a:cxn>
                <a:cxn ang="0">
                  <a:pos x="1" y="268"/>
                </a:cxn>
                <a:cxn ang="0">
                  <a:pos x="13" y="301"/>
                </a:cxn>
                <a:cxn ang="0">
                  <a:pos x="68" y="346"/>
                </a:cxn>
                <a:cxn ang="0">
                  <a:pos x="49" y="376"/>
                </a:cxn>
                <a:cxn ang="0">
                  <a:pos x="76" y="398"/>
                </a:cxn>
                <a:cxn ang="0">
                  <a:pos x="132" y="403"/>
                </a:cxn>
                <a:cxn ang="0">
                  <a:pos x="127" y="438"/>
                </a:cxn>
                <a:cxn ang="0">
                  <a:pos x="161" y="447"/>
                </a:cxn>
                <a:cxn ang="0">
                  <a:pos x="215" y="428"/>
                </a:cxn>
                <a:cxn ang="0">
                  <a:pos x="226" y="461"/>
                </a:cxn>
                <a:cxn ang="0">
                  <a:pos x="260" y="455"/>
                </a:cxn>
                <a:cxn ang="0">
                  <a:pos x="299" y="415"/>
                </a:cxn>
                <a:cxn ang="0">
                  <a:pos x="323" y="441"/>
                </a:cxn>
                <a:cxn ang="0">
                  <a:pos x="352" y="421"/>
                </a:cxn>
                <a:cxn ang="0">
                  <a:pos x="371" y="368"/>
                </a:cxn>
                <a:cxn ang="0">
                  <a:pos x="403" y="381"/>
                </a:cxn>
                <a:cxn ang="0">
                  <a:pos x="421" y="350"/>
                </a:cxn>
                <a:cxn ang="0">
                  <a:pos x="416" y="295"/>
                </a:cxn>
                <a:cxn ang="0">
                  <a:pos x="450" y="293"/>
                </a:cxn>
                <a:cxn ang="0">
                  <a:pos x="453" y="258"/>
                </a:cxn>
                <a:cxn ang="0">
                  <a:pos x="426" y="221"/>
                </a:cxn>
                <a:cxn ang="0">
                  <a:pos x="453" y="199"/>
                </a:cxn>
                <a:cxn ang="0">
                  <a:pos x="319" y="367"/>
                </a:cxn>
                <a:cxn ang="0">
                  <a:pos x="253" y="392"/>
                </a:cxn>
                <a:cxn ang="0">
                  <a:pos x="220" y="394"/>
                </a:cxn>
                <a:cxn ang="0">
                  <a:pos x="152" y="375"/>
                </a:cxn>
                <a:cxn ang="0">
                  <a:pos x="90" y="318"/>
                </a:cxn>
                <a:cxn ang="0">
                  <a:pos x="66" y="251"/>
                </a:cxn>
                <a:cxn ang="0">
                  <a:pos x="66" y="213"/>
                </a:cxn>
                <a:cxn ang="0">
                  <a:pos x="89" y="146"/>
                </a:cxn>
                <a:cxn ang="0">
                  <a:pos x="138" y="95"/>
                </a:cxn>
                <a:cxn ang="0">
                  <a:pos x="204" y="69"/>
                </a:cxn>
                <a:cxn ang="0">
                  <a:pos x="237" y="67"/>
                </a:cxn>
                <a:cxn ang="0">
                  <a:pos x="305" y="86"/>
                </a:cxn>
                <a:cxn ang="0">
                  <a:pos x="367" y="144"/>
                </a:cxn>
                <a:cxn ang="0">
                  <a:pos x="391" y="210"/>
                </a:cxn>
                <a:cxn ang="0">
                  <a:pos x="391" y="249"/>
                </a:cxn>
                <a:cxn ang="0">
                  <a:pos x="368" y="316"/>
                </a:cxn>
                <a:cxn ang="0">
                  <a:pos x="319" y="367"/>
                </a:cxn>
              </a:cxnLst>
              <a:rect l="0" t="0" r="r" b="b"/>
              <a:pathLst>
                <a:path w="457" h="461">
                  <a:moveTo>
                    <a:pt x="456" y="193"/>
                  </a:moveTo>
                  <a:cubicBezTo>
                    <a:pt x="449" y="164"/>
                    <a:pt x="449" y="164"/>
                    <a:pt x="449" y="164"/>
                  </a:cubicBezTo>
                  <a:cubicBezTo>
                    <a:pt x="448" y="162"/>
                    <a:pt x="446" y="160"/>
                    <a:pt x="444" y="160"/>
                  </a:cubicBezTo>
                  <a:cubicBezTo>
                    <a:pt x="414" y="163"/>
                    <a:pt x="414" y="163"/>
                    <a:pt x="414" y="163"/>
                  </a:cubicBezTo>
                  <a:cubicBezTo>
                    <a:pt x="408" y="146"/>
                    <a:pt x="399" y="130"/>
                    <a:pt x="389" y="115"/>
                  </a:cubicBezTo>
                  <a:cubicBezTo>
                    <a:pt x="408" y="92"/>
                    <a:pt x="408" y="92"/>
                    <a:pt x="408" y="92"/>
                  </a:cubicBezTo>
                  <a:cubicBezTo>
                    <a:pt x="409" y="90"/>
                    <a:pt x="409" y="87"/>
                    <a:pt x="407" y="86"/>
                  </a:cubicBezTo>
                  <a:cubicBezTo>
                    <a:pt x="387" y="64"/>
                    <a:pt x="387" y="64"/>
                    <a:pt x="387" y="64"/>
                  </a:cubicBezTo>
                  <a:cubicBezTo>
                    <a:pt x="385" y="62"/>
                    <a:pt x="383" y="62"/>
                    <a:pt x="381" y="63"/>
                  </a:cubicBezTo>
                  <a:cubicBezTo>
                    <a:pt x="356" y="80"/>
                    <a:pt x="356" y="80"/>
                    <a:pt x="356" y="80"/>
                  </a:cubicBezTo>
                  <a:cubicBezTo>
                    <a:pt x="346" y="72"/>
                    <a:pt x="336" y="64"/>
                    <a:pt x="325" y="58"/>
                  </a:cubicBezTo>
                  <a:cubicBezTo>
                    <a:pt x="332" y="29"/>
                    <a:pt x="332" y="29"/>
                    <a:pt x="332" y="29"/>
                  </a:cubicBezTo>
                  <a:cubicBezTo>
                    <a:pt x="333" y="27"/>
                    <a:pt x="332" y="25"/>
                    <a:pt x="329" y="24"/>
                  </a:cubicBezTo>
                  <a:cubicBezTo>
                    <a:pt x="302" y="12"/>
                    <a:pt x="302" y="12"/>
                    <a:pt x="302" y="12"/>
                  </a:cubicBezTo>
                  <a:cubicBezTo>
                    <a:pt x="299" y="11"/>
                    <a:pt x="297" y="12"/>
                    <a:pt x="295" y="14"/>
                  </a:cubicBezTo>
                  <a:cubicBezTo>
                    <a:pt x="280" y="40"/>
                    <a:pt x="280" y="40"/>
                    <a:pt x="280" y="40"/>
                  </a:cubicBezTo>
                  <a:cubicBezTo>
                    <a:pt x="268" y="36"/>
                    <a:pt x="255" y="34"/>
                    <a:pt x="242" y="33"/>
                  </a:cubicBezTo>
                  <a:cubicBezTo>
                    <a:pt x="236" y="4"/>
                    <a:pt x="236" y="4"/>
                    <a:pt x="236" y="4"/>
                  </a:cubicBezTo>
                  <a:cubicBezTo>
                    <a:pt x="236" y="2"/>
                    <a:pt x="233" y="0"/>
                    <a:pt x="231" y="0"/>
                  </a:cubicBezTo>
                  <a:cubicBezTo>
                    <a:pt x="201" y="2"/>
                    <a:pt x="201" y="2"/>
                    <a:pt x="201" y="2"/>
                  </a:cubicBezTo>
                  <a:cubicBezTo>
                    <a:pt x="199" y="2"/>
                    <a:pt x="197" y="4"/>
                    <a:pt x="196" y="6"/>
                  </a:cubicBezTo>
                  <a:cubicBezTo>
                    <a:pt x="194" y="36"/>
                    <a:pt x="194" y="36"/>
                    <a:pt x="194" y="36"/>
                  </a:cubicBezTo>
                  <a:cubicBezTo>
                    <a:pt x="181" y="38"/>
                    <a:pt x="169" y="42"/>
                    <a:pt x="157" y="46"/>
                  </a:cubicBezTo>
                  <a:cubicBezTo>
                    <a:pt x="140" y="22"/>
                    <a:pt x="140" y="22"/>
                    <a:pt x="140" y="22"/>
                  </a:cubicBezTo>
                  <a:cubicBezTo>
                    <a:pt x="138" y="20"/>
                    <a:pt x="136" y="20"/>
                    <a:pt x="133" y="21"/>
                  </a:cubicBezTo>
                  <a:cubicBezTo>
                    <a:pt x="107" y="35"/>
                    <a:pt x="107" y="35"/>
                    <a:pt x="107" y="35"/>
                  </a:cubicBezTo>
                  <a:cubicBezTo>
                    <a:pt x="105" y="36"/>
                    <a:pt x="104" y="39"/>
                    <a:pt x="105" y="41"/>
                  </a:cubicBezTo>
                  <a:cubicBezTo>
                    <a:pt x="115" y="69"/>
                    <a:pt x="115" y="69"/>
                    <a:pt x="115" y="69"/>
                  </a:cubicBezTo>
                  <a:cubicBezTo>
                    <a:pt x="104" y="76"/>
                    <a:pt x="95" y="84"/>
                    <a:pt x="86" y="93"/>
                  </a:cubicBezTo>
                  <a:cubicBezTo>
                    <a:pt x="60" y="79"/>
                    <a:pt x="60" y="79"/>
                    <a:pt x="60" y="79"/>
                  </a:cubicBezTo>
                  <a:cubicBezTo>
                    <a:pt x="58" y="78"/>
                    <a:pt x="55" y="79"/>
                    <a:pt x="54" y="81"/>
                  </a:cubicBezTo>
                  <a:cubicBezTo>
                    <a:pt x="36" y="105"/>
                    <a:pt x="36" y="105"/>
                    <a:pt x="36" y="105"/>
                  </a:cubicBezTo>
                  <a:cubicBezTo>
                    <a:pt x="34" y="106"/>
                    <a:pt x="34" y="109"/>
                    <a:pt x="36" y="111"/>
                  </a:cubicBezTo>
                  <a:cubicBezTo>
                    <a:pt x="57" y="132"/>
                    <a:pt x="57" y="132"/>
                    <a:pt x="57" y="132"/>
                  </a:cubicBezTo>
                  <a:cubicBezTo>
                    <a:pt x="51" y="143"/>
                    <a:pt x="45" y="154"/>
                    <a:pt x="41" y="166"/>
                  </a:cubicBezTo>
                  <a:cubicBezTo>
                    <a:pt x="12" y="165"/>
                    <a:pt x="12" y="165"/>
                    <a:pt x="12" y="165"/>
                  </a:cubicBezTo>
                  <a:cubicBezTo>
                    <a:pt x="9" y="164"/>
                    <a:pt x="7" y="166"/>
                    <a:pt x="7" y="169"/>
                  </a:cubicBezTo>
                  <a:cubicBezTo>
                    <a:pt x="0" y="198"/>
                    <a:pt x="0" y="198"/>
                    <a:pt x="0" y="198"/>
                  </a:cubicBezTo>
                  <a:cubicBezTo>
                    <a:pt x="0" y="200"/>
                    <a:pt x="1" y="203"/>
                    <a:pt x="3" y="204"/>
                  </a:cubicBezTo>
                  <a:cubicBezTo>
                    <a:pt x="31" y="214"/>
                    <a:pt x="31" y="214"/>
                    <a:pt x="31" y="214"/>
                  </a:cubicBezTo>
                  <a:cubicBezTo>
                    <a:pt x="31" y="223"/>
                    <a:pt x="30" y="232"/>
                    <a:pt x="31" y="241"/>
                  </a:cubicBezTo>
                  <a:cubicBezTo>
                    <a:pt x="31" y="244"/>
                    <a:pt x="31" y="248"/>
                    <a:pt x="32" y="251"/>
                  </a:cubicBezTo>
                  <a:cubicBezTo>
                    <a:pt x="4" y="262"/>
                    <a:pt x="4" y="262"/>
                    <a:pt x="4" y="262"/>
                  </a:cubicBezTo>
                  <a:cubicBezTo>
                    <a:pt x="2" y="263"/>
                    <a:pt x="1" y="266"/>
                    <a:pt x="1" y="268"/>
                  </a:cubicBezTo>
                  <a:cubicBezTo>
                    <a:pt x="8" y="297"/>
                    <a:pt x="8" y="297"/>
                    <a:pt x="8" y="297"/>
                  </a:cubicBezTo>
                  <a:cubicBezTo>
                    <a:pt x="8" y="300"/>
                    <a:pt x="11" y="301"/>
                    <a:pt x="13" y="301"/>
                  </a:cubicBezTo>
                  <a:cubicBezTo>
                    <a:pt x="43" y="299"/>
                    <a:pt x="43" y="299"/>
                    <a:pt x="43" y="299"/>
                  </a:cubicBezTo>
                  <a:cubicBezTo>
                    <a:pt x="49" y="316"/>
                    <a:pt x="57" y="332"/>
                    <a:pt x="68" y="346"/>
                  </a:cubicBezTo>
                  <a:cubicBezTo>
                    <a:pt x="49" y="369"/>
                    <a:pt x="49" y="369"/>
                    <a:pt x="49" y="369"/>
                  </a:cubicBezTo>
                  <a:cubicBezTo>
                    <a:pt x="48" y="371"/>
                    <a:pt x="48" y="374"/>
                    <a:pt x="49" y="376"/>
                  </a:cubicBezTo>
                  <a:cubicBezTo>
                    <a:pt x="70" y="398"/>
                    <a:pt x="70" y="398"/>
                    <a:pt x="70" y="398"/>
                  </a:cubicBezTo>
                  <a:cubicBezTo>
                    <a:pt x="71" y="399"/>
                    <a:pt x="74" y="400"/>
                    <a:pt x="76" y="398"/>
                  </a:cubicBezTo>
                  <a:cubicBezTo>
                    <a:pt x="101" y="382"/>
                    <a:pt x="101" y="382"/>
                    <a:pt x="101" y="382"/>
                  </a:cubicBezTo>
                  <a:cubicBezTo>
                    <a:pt x="110" y="390"/>
                    <a:pt x="121" y="397"/>
                    <a:pt x="132" y="403"/>
                  </a:cubicBezTo>
                  <a:cubicBezTo>
                    <a:pt x="124" y="432"/>
                    <a:pt x="124" y="432"/>
                    <a:pt x="124" y="432"/>
                  </a:cubicBezTo>
                  <a:cubicBezTo>
                    <a:pt x="124" y="434"/>
                    <a:pt x="125" y="437"/>
                    <a:pt x="127" y="438"/>
                  </a:cubicBezTo>
                  <a:cubicBezTo>
                    <a:pt x="155" y="449"/>
                    <a:pt x="155" y="449"/>
                    <a:pt x="155" y="449"/>
                  </a:cubicBezTo>
                  <a:cubicBezTo>
                    <a:pt x="157" y="450"/>
                    <a:pt x="160" y="449"/>
                    <a:pt x="161" y="447"/>
                  </a:cubicBezTo>
                  <a:cubicBezTo>
                    <a:pt x="177" y="422"/>
                    <a:pt x="177" y="422"/>
                    <a:pt x="177" y="422"/>
                  </a:cubicBezTo>
                  <a:cubicBezTo>
                    <a:pt x="189" y="425"/>
                    <a:pt x="202" y="427"/>
                    <a:pt x="215" y="428"/>
                  </a:cubicBezTo>
                  <a:cubicBezTo>
                    <a:pt x="221" y="457"/>
                    <a:pt x="221" y="457"/>
                    <a:pt x="221" y="457"/>
                  </a:cubicBezTo>
                  <a:cubicBezTo>
                    <a:pt x="221" y="459"/>
                    <a:pt x="223" y="461"/>
                    <a:pt x="226" y="461"/>
                  </a:cubicBezTo>
                  <a:cubicBezTo>
                    <a:pt x="256" y="460"/>
                    <a:pt x="256" y="460"/>
                    <a:pt x="256" y="460"/>
                  </a:cubicBezTo>
                  <a:cubicBezTo>
                    <a:pt x="258" y="459"/>
                    <a:pt x="260" y="457"/>
                    <a:pt x="260" y="455"/>
                  </a:cubicBezTo>
                  <a:cubicBezTo>
                    <a:pt x="263" y="426"/>
                    <a:pt x="263" y="426"/>
                    <a:pt x="263" y="426"/>
                  </a:cubicBezTo>
                  <a:cubicBezTo>
                    <a:pt x="276" y="423"/>
                    <a:pt x="288" y="420"/>
                    <a:pt x="299" y="415"/>
                  </a:cubicBezTo>
                  <a:cubicBezTo>
                    <a:pt x="317" y="439"/>
                    <a:pt x="317" y="439"/>
                    <a:pt x="317" y="439"/>
                  </a:cubicBezTo>
                  <a:cubicBezTo>
                    <a:pt x="318" y="441"/>
                    <a:pt x="321" y="442"/>
                    <a:pt x="323" y="441"/>
                  </a:cubicBezTo>
                  <a:cubicBezTo>
                    <a:pt x="350" y="427"/>
                    <a:pt x="350" y="427"/>
                    <a:pt x="350" y="427"/>
                  </a:cubicBezTo>
                  <a:cubicBezTo>
                    <a:pt x="352" y="425"/>
                    <a:pt x="353" y="423"/>
                    <a:pt x="352" y="421"/>
                  </a:cubicBezTo>
                  <a:cubicBezTo>
                    <a:pt x="342" y="393"/>
                    <a:pt x="342" y="393"/>
                    <a:pt x="342" y="393"/>
                  </a:cubicBezTo>
                  <a:cubicBezTo>
                    <a:pt x="353" y="385"/>
                    <a:pt x="362" y="377"/>
                    <a:pt x="371" y="368"/>
                  </a:cubicBezTo>
                  <a:cubicBezTo>
                    <a:pt x="397" y="382"/>
                    <a:pt x="397" y="382"/>
                    <a:pt x="397" y="382"/>
                  </a:cubicBezTo>
                  <a:cubicBezTo>
                    <a:pt x="399" y="383"/>
                    <a:pt x="402" y="383"/>
                    <a:pt x="403" y="381"/>
                  </a:cubicBezTo>
                  <a:cubicBezTo>
                    <a:pt x="421" y="357"/>
                    <a:pt x="421" y="357"/>
                    <a:pt x="421" y="357"/>
                  </a:cubicBezTo>
                  <a:cubicBezTo>
                    <a:pt x="423" y="355"/>
                    <a:pt x="423" y="352"/>
                    <a:pt x="421" y="350"/>
                  </a:cubicBezTo>
                  <a:cubicBezTo>
                    <a:pt x="400" y="329"/>
                    <a:pt x="400" y="329"/>
                    <a:pt x="400" y="329"/>
                  </a:cubicBezTo>
                  <a:cubicBezTo>
                    <a:pt x="406" y="318"/>
                    <a:pt x="411" y="307"/>
                    <a:pt x="416" y="295"/>
                  </a:cubicBezTo>
                  <a:cubicBezTo>
                    <a:pt x="445" y="297"/>
                    <a:pt x="445" y="297"/>
                    <a:pt x="445" y="297"/>
                  </a:cubicBezTo>
                  <a:cubicBezTo>
                    <a:pt x="447" y="297"/>
                    <a:pt x="450" y="295"/>
                    <a:pt x="450" y="293"/>
                  </a:cubicBezTo>
                  <a:cubicBezTo>
                    <a:pt x="456" y="264"/>
                    <a:pt x="456" y="264"/>
                    <a:pt x="456" y="264"/>
                  </a:cubicBezTo>
                  <a:cubicBezTo>
                    <a:pt x="457" y="261"/>
                    <a:pt x="456" y="259"/>
                    <a:pt x="453" y="258"/>
                  </a:cubicBezTo>
                  <a:cubicBezTo>
                    <a:pt x="426" y="248"/>
                    <a:pt x="426" y="248"/>
                    <a:pt x="426" y="248"/>
                  </a:cubicBezTo>
                  <a:cubicBezTo>
                    <a:pt x="426" y="239"/>
                    <a:pt x="426" y="230"/>
                    <a:pt x="426" y="221"/>
                  </a:cubicBezTo>
                  <a:cubicBezTo>
                    <a:pt x="426" y="217"/>
                    <a:pt x="425" y="214"/>
                    <a:pt x="425" y="210"/>
                  </a:cubicBezTo>
                  <a:cubicBezTo>
                    <a:pt x="453" y="199"/>
                    <a:pt x="453" y="199"/>
                    <a:pt x="453" y="199"/>
                  </a:cubicBezTo>
                  <a:cubicBezTo>
                    <a:pt x="455" y="198"/>
                    <a:pt x="456" y="196"/>
                    <a:pt x="456" y="193"/>
                  </a:cubicBezTo>
                  <a:close/>
                  <a:moveTo>
                    <a:pt x="319" y="367"/>
                  </a:moveTo>
                  <a:cubicBezTo>
                    <a:pt x="310" y="373"/>
                    <a:pt x="300" y="378"/>
                    <a:pt x="290" y="382"/>
                  </a:cubicBezTo>
                  <a:cubicBezTo>
                    <a:pt x="278" y="387"/>
                    <a:pt x="266" y="391"/>
                    <a:pt x="253" y="392"/>
                  </a:cubicBezTo>
                  <a:cubicBezTo>
                    <a:pt x="248" y="393"/>
                    <a:pt x="242" y="394"/>
                    <a:pt x="237" y="394"/>
                  </a:cubicBezTo>
                  <a:cubicBezTo>
                    <a:pt x="231" y="394"/>
                    <a:pt x="226" y="394"/>
                    <a:pt x="220" y="394"/>
                  </a:cubicBezTo>
                  <a:cubicBezTo>
                    <a:pt x="207" y="393"/>
                    <a:pt x="195" y="391"/>
                    <a:pt x="182" y="388"/>
                  </a:cubicBezTo>
                  <a:cubicBezTo>
                    <a:pt x="172" y="385"/>
                    <a:pt x="162" y="380"/>
                    <a:pt x="152" y="375"/>
                  </a:cubicBezTo>
                  <a:cubicBezTo>
                    <a:pt x="141" y="369"/>
                    <a:pt x="130" y="362"/>
                    <a:pt x="120" y="354"/>
                  </a:cubicBezTo>
                  <a:cubicBezTo>
                    <a:pt x="109" y="343"/>
                    <a:pt x="98" y="331"/>
                    <a:pt x="90" y="318"/>
                  </a:cubicBezTo>
                  <a:cubicBezTo>
                    <a:pt x="86" y="311"/>
                    <a:pt x="82" y="304"/>
                    <a:pt x="79" y="296"/>
                  </a:cubicBezTo>
                  <a:cubicBezTo>
                    <a:pt x="72" y="282"/>
                    <a:pt x="68" y="267"/>
                    <a:pt x="66" y="251"/>
                  </a:cubicBezTo>
                  <a:cubicBezTo>
                    <a:pt x="66" y="247"/>
                    <a:pt x="65" y="243"/>
                    <a:pt x="65" y="239"/>
                  </a:cubicBezTo>
                  <a:cubicBezTo>
                    <a:pt x="65" y="230"/>
                    <a:pt x="65" y="221"/>
                    <a:pt x="66" y="213"/>
                  </a:cubicBezTo>
                  <a:cubicBezTo>
                    <a:pt x="67" y="202"/>
                    <a:pt x="69" y="191"/>
                    <a:pt x="73" y="181"/>
                  </a:cubicBezTo>
                  <a:cubicBezTo>
                    <a:pt x="77" y="168"/>
                    <a:pt x="82" y="157"/>
                    <a:pt x="89" y="146"/>
                  </a:cubicBezTo>
                  <a:cubicBezTo>
                    <a:pt x="94" y="136"/>
                    <a:pt x="101" y="128"/>
                    <a:pt x="108" y="119"/>
                  </a:cubicBezTo>
                  <a:cubicBezTo>
                    <a:pt x="117" y="110"/>
                    <a:pt x="127" y="102"/>
                    <a:pt x="138" y="95"/>
                  </a:cubicBezTo>
                  <a:cubicBezTo>
                    <a:pt x="147" y="89"/>
                    <a:pt x="157" y="83"/>
                    <a:pt x="167" y="79"/>
                  </a:cubicBezTo>
                  <a:cubicBezTo>
                    <a:pt x="178" y="74"/>
                    <a:pt x="191" y="71"/>
                    <a:pt x="204" y="69"/>
                  </a:cubicBezTo>
                  <a:cubicBezTo>
                    <a:pt x="209" y="68"/>
                    <a:pt x="215" y="68"/>
                    <a:pt x="220" y="67"/>
                  </a:cubicBezTo>
                  <a:cubicBezTo>
                    <a:pt x="226" y="67"/>
                    <a:pt x="231" y="67"/>
                    <a:pt x="237" y="67"/>
                  </a:cubicBezTo>
                  <a:cubicBezTo>
                    <a:pt x="250" y="68"/>
                    <a:pt x="262" y="70"/>
                    <a:pt x="274" y="74"/>
                  </a:cubicBezTo>
                  <a:cubicBezTo>
                    <a:pt x="285" y="77"/>
                    <a:pt x="295" y="81"/>
                    <a:pt x="305" y="86"/>
                  </a:cubicBezTo>
                  <a:cubicBezTo>
                    <a:pt x="316" y="92"/>
                    <a:pt x="327" y="99"/>
                    <a:pt x="336" y="108"/>
                  </a:cubicBezTo>
                  <a:cubicBezTo>
                    <a:pt x="348" y="118"/>
                    <a:pt x="358" y="130"/>
                    <a:pt x="367" y="144"/>
                  </a:cubicBezTo>
                  <a:cubicBezTo>
                    <a:pt x="371" y="151"/>
                    <a:pt x="375" y="158"/>
                    <a:pt x="378" y="165"/>
                  </a:cubicBezTo>
                  <a:cubicBezTo>
                    <a:pt x="384" y="179"/>
                    <a:pt x="389" y="194"/>
                    <a:pt x="391" y="210"/>
                  </a:cubicBezTo>
                  <a:cubicBezTo>
                    <a:pt x="391" y="214"/>
                    <a:pt x="392" y="218"/>
                    <a:pt x="392" y="222"/>
                  </a:cubicBezTo>
                  <a:cubicBezTo>
                    <a:pt x="392" y="231"/>
                    <a:pt x="392" y="240"/>
                    <a:pt x="391" y="249"/>
                  </a:cubicBezTo>
                  <a:cubicBezTo>
                    <a:pt x="390" y="260"/>
                    <a:pt x="387" y="271"/>
                    <a:pt x="384" y="281"/>
                  </a:cubicBezTo>
                  <a:cubicBezTo>
                    <a:pt x="380" y="293"/>
                    <a:pt x="375" y="305"/>
                    <a:pt x="368" y="316"/>
                  </a:cubicBezTo>
                  <a:cubicBezTo>
                    <a:pt x="362" y="325"/>
                    <a:pt x="356" y="334"/>
                    <a:pt x="348" y="342"/>
                  </a:cubicBezTo>
                  <a:cubicBezTo>
                    <a:pt x="340" y="351"/>
                    <a:pt x="330" y="360"/>
                    <a:pt x="319" y="367"/>
                  </a:cubicBezTo>
                  <a:close/>
                </a:path>
              </a:pathLst>
            </a:custGeom>
            <a:solidFill>
              <a:srgbClr val="E2D0AB"/>
            </a:solidFill>
            <a:ln w="9525">
              <a:noFill/>
              <a:round/>
            </a:ln>
          </p:spPr>
          <p:txBody>
            <a:bodyPr vert="horz" wrap="square" lIns="121920" tIns="60960" rIns="121920" bIns="60960" numCol="1" anchor="t" anchorCtr="0" compatLnSpc="1"/>
            <a:lstStyle/>
            <a:p>
              <a:endParaRPr lang="en-US" sz="3200"/>
            </a:p>
          </p:txBody>
        </p:sp>
        <p:sp>
          <p:nvSpPr>
            <p:cNvPr id="19" name="Freeform 18"/>
            <p:cNvSpPr>
              <a:spLocks noChangeAspect="1"/>
            </p:cNvSpPr>
            <p:nvPr/>
          </p:nvSpPr>
          <p:spPr bwMode="auto">
            <a:xfrm>
              <a:off x="7366547" y="4243962"/>
              <a:ext cx="913023" cy="913023"/>
            </a:xfrm>
            <a:custGeom>
              <a:avLst/>
              <a:gdLst/>
              <a:ahLst/>
              <a:cxnLst>
                <a:cxn ang="0">
                  <a:pos x="265" y="116"/>
                </a:cxn>
                <a:cxn ang="0">
                  <a:pos x="255" y="79"/>
                </a:cxn>
                <a:cxn ang="0">
                  <a:pos x="246" y="62"/>
                </a:cxn>
                <a:cxn ang="0">
                  <a:pos x="221" y="33"/>
                </a:cxn>
                <a:cxn ang="0">
                  <a:pos x="195" y="15"/>
                </a:cxn>
                <a:cxn ang="0">
                  <a:pos x="171" y="5"/>
                </a:cxn>
                <a:cxn ang="0">
                  <a:pos x="140" y="0"/>
                </a:cxn>
                <a:cxn ang="0">
                  <a:pos x="127" y="0"/>
                </a:cxn>
                <a:cxn ang="0">
                  <a:pos x="113" y="1"/>
                </a:cxn>
                <a:cxn ang="0">
                  <a:pos x="83" y="10"/>
                </a:cxn>
                <a:cxn ang="0">
                  <a:pos x="60" y="22"/>
                </a:cxn>
                <a:cxn ang="0">
                  <a:pos x="36" y="42"/>
                </a:cxn>
                <a:cxn ang="0">
                  <a:pos x="20" y="64"/>
                </a:cxn>
                <a:cxn ang="0">
                  <a:pos x="7" y="92"/>
                </a:cxn>
                <a:cxn ang="0">
                  <a:pos x="1" y="118"/>
                </a:cxn>
                <a:cxn ang="0">
                  <a:pos x="1" y="139"/>
                </a:cxn>
                <a:cxn ang="0">
                  <a:pos x="2" y="149"/>
                </a:cxn>
                <a:cxn ang="0">
                  <a:pos x="12" y="186"/>
                </a:cxn>
                <a:cxn ang="0">
                  <a:pos x="21" y="203"/>
                </a:cxn>
                <a:cxn ang="0">
                  <a:pos x="46" y="233"/>
                </a:cxn>
                <a:cxn ang="0">
                  <a:pos x="71" y="250"/>
                </a:cxn>
                <a:cxn ang="0">
                  <a:pos x="96" y="260"/>
                </a:cxn>
                <a:cxn ang="0">
                  <a:pos x="127" y="266"/>
                </a:cxn>
                <a:cxn ang="0">
                  <a:pos x="140" y="266"/>
                </a:cxn>
                <a:cxn ang="0">
                  <a:pos x="153" y="264"/>
                </a:cxn>
                <a:cxn ang="0">
                  <a:pos x="184" y="256"/>
                </a:cxn>
                <a:cxn ang="0">
                  <a:pos x="207" y="243"/>
                </a:cxn>
                <a:cxn ang="0">
                  <a:pos x="231" y="223"/>
                </a:cxn>
                <a:cxn ang="0">
                  <a:pos x="247" y="202"/>
                </a:cxn>
                <a:cxn ang="0">
                  <a:pos x="260" y="174"/>
                </a:cxn>
                <a:cxn ang="0">
                  <a:pos x="266" y="147"/>
                </a:cxn>
                <a:cxn ang="0">
                  <a:pos x="266" y="126"/>
                </a:cxn>
                <a:cxn ang="0">
                  <a:pos x="265" y="116"/>
                </a:cxn>
              </a:cxnLst>
              <a:rect l="0" t="0" r="r" b="b"/>
              <a:pathLst>
                <a:path w="266" h="266">
                  <a:moveTo>
                    <a:pt x="265" y="116"/>
                  </a:moveTo>
                  <a:cubicBezTo>
                    <a:pt x="264" y="103"/>
                    <a:pt x="260" y="91"/>
                    <a:pt x="255" y="79"/>
                  </a:cubicBezTo>
                  <a:cubicBezTo>
                    <a:pt x="252" y="73"/>
                    <a:pt x="249" y="68"/>
                    <a:pt x="246" y="62"/>
                  </a:cubicBezTo>
                  <a:cubicBezTo>
                    <a:pt x="239" y="51"/>
                    <a:pt x="231" y="41"/>
                    <a:pt x="221" y="33"/>
                  </a:cubicBezTo>
                  <a:cubicBezTo>
                    <a:pt x="213" y="26"/>
                    <a:pt x="205" y="20"/>
                    <a:pt x="195" y="15"/>
                  </a:cubicBezTo>
                  <a:cubicBezTo>
                    <a:pt x="188" y="11"/>
                    <a:pt x="179" y="8"/>
                    <a:pt x="171" y="5"/>
                  </a:cubicBezTo>
                  <a:cubicBezTo>
                    <a:pt x="161" y="2"/>
                    <a:pt x="151" y="1"/>
                    <a:pt x="140" y="0"/>
                  </a:cubicBezTo>
                  <a:cubicBezTo>
                    <a:pt x="136" y="0"/>
                    <a:pt x="131" y="0"/>
                    <a:pt x="127" y="0"/>
                  </a:cubicBezTo>
                  <a:cubicBezTo>
                    <a:pt x="122" y="0"/>
                    <a:pt x="118" y="1"/>
                    <a:pt x="113" y="1"/>
                  </a:cubicBezTo>
                  <a:cubicBezTo>
                    <a:pt x="103" y="3"/>
                    <a:pt x="93" y="6"/>
                    <a:pt x="83" y="10"/>
                  </a:cubicBezTo>
                  <a:cubicBezTo>
                    <a:pt x="75" y="13"/>
                    <a:pt x="67" y="17"/>
                    <a:pt x="60" y="22"/>
                  </a:cubicBezTo>
                  <a:cubicBezTo>
                    <a:pt x="51" y="28"/>
                    <a:pt x="43" y="35"/>
                    <a:pt x="36" y="42"/>
                  </a:cubicBezTo>
                  <a:cubicBezTo>
                    <a:pt x="30" y="49"/>
                    <a:pt x="25" y="56"/>
                    <a:pt x="20" y="64"/>
                  </a:cubicBezTo>
                  <a:cubicBezTo>
                    <a:pt x="14" y="72"/>
                    <a:pt x="10" y="82"/>
                    <a:pt x="7" y="92"/>
                  </a:cubicBezTo>
                  <a:cubicBezTo>
                    <a:pt x="4" y="100"/>
                    <a:pt x="2" y="109"/>
                    <a:pt x="1" y="118"/>
                  </a:cubicBezTo>
                  <a:cubicBezTo>
                    <a:pt x="1" y="125"/>
                    <a:pt x="0" y="132"/>
                    <a:pt x="1" y="139"/>
                  </a:cubicBezTo>
                  <a:cubicBezTo>
                    <a:pt x="1" y="143"/>
                    <a:pt x="1" y="146"/>
                    <a:pt x="2" y="149"/>
                  </a:cubicBezTo>
                  <a:cubicBezTo>
                    <a:pt x="3" y="162"/>
                    <a:pt x="7" y="175"/>
                    <a:pt x="12" y="186"/>
                  </a:cubicBezTo>
                  <a:cubicBezTo>
                    <a:pt x="14" y="192"/>
                    <a:pt x="17" y="198"/>
                    <a:pt x="21" y="203"/>
                  </a:cubicBezTo>
                  <a:cubicBezTo>
                    <a:pt x="28" y="214"/>
                    <a:pt x="36" y="224"/>
                    <a:pt x="46" y="233"/>
                  </a:cubicBezTo>
                  <a:cubicBezTo>
                    <a:pt x="53" y="239"/>
                    <a:pt x="62" y="245"/>
                    <a:pt x="71" y="250"/>
                  </a:cubicBezTo>
                  <a:cubicBezTo>
                    <a:pt x="79" y="254"/>
                    <a:pt x="87" y="258"/>
                    <a:pt x="96" y="260"/>
                  </a:cubicBezTo>
                  <a:cubicBezTo>
                    <a:pt x="106" y="263"/>
                    <a:pt x="116" y="265"/>
                    <a:pt x="127" y="266"/>
                  </a:cubicBezTo>
                  <a:cubicBezTo>
                    <a:pt x="131" y="266"/>
                    <a:pt x="136" y="266"/>
                    <a:pt x="140" y="266"/>
                  </a:cubicBezTo>
                  <a:cubicBezTo>
                    <a:pt x="145" y="265"/>
                    <a:pt x="149" y="265"/>
                    <a:pt x="153" y="264"/>
                  </a:cubicBezTo>
                  <a:cubicBezTo>
                    <a:pt x="164" y="263"/>
                    <a:pt x="174" y="260"/>
                    <a:pt x="184" y="256"/>
                  </a:cubicBezTo>
                  <a:cubicBezTo>
                    <a:pt x="192" y="252"/>
                    <a:pt x="200" y="248"/>
                    <a:pt x="207" y="243"/>
                  </a:cubicBezTo>
                  <a:cubicBezTo>
                    <a:pt x="216" y="238"/>
                    <a:pt x="224" y="231"/>
                    <a:pt x="231" y="223"/>
                  </a:cubicBezTo>
                  <a:cubicBezTo>
                    <a:pt x="237" y="217"/>
                    <a:pt x="242" y="209"/>
                    <a:pt x="247" y="202"/>
                  </a:cubicBezTo>
                  <a:cubicBezTo>
                    <a:pt x="252" y="193"/>
                    <a:pt x="257" y="184"/>
                    <a:pt x="260" y="174"/>
                  </a:cubicBezTo>
                  <a:cubicBezTo>
                    <a:pt x="263" y="165"/>
                    <a:pt x="265" y="156"/>
                    <a:pt x="266" y="147"/>
                  </a:cubicBezTo>
                  <a:cubicBezTo>
                    <a:pt x="266" y="140"/>
                    <a:pt x="266" y="133"/>
                    <a:pt x="266" y="126"/>
                  </a:cubicBezTo>
                  <a:cubicBezTo>
                    <a:pt x="266" y="123"/>
                    <a:pt x="266" y="119"/>
                    <a:pt x="265" y="116"/>
                  </a:cubicBezTo>
                  <a:close/>
                </a:path>
              </a:pathLst>
            </a:custGeom>
            <a:solidFill>
              <a:srgbClr val="A7794B"/>
            </a:solidFill>
            <a:ln w="9525">
              <a:noFill/>
              <a:round/>
            </a:ln>
          </p:spPr>
          <p:txBody>
            <a:bodyPr vert="horz" wrap="square" lIns="121920" tIns="60960" rIns="121920" bIns="60960" numCol="1" anchor="t" anchorCtr="0" compatLnSpc="1"/>
            <a:lstStyle/>
            <a:p>
              <a:endParaRPr lang="en-US" sz="3200"/>
            </a:p>
          </p:txBody>
        </p:sp>
      </p:grpSp>
      <p:sp>
        <p:nvSpPr>
          <p:cNvPr id="28" name="Freeform 27"/>
          <p:cNvSpPr>
            <a:spLocks noChangeAspect="1" noEditPoints="1"/>
          </p:cNvSpPr>
          <p:nvPr/>
        </p:nvSpPr>
        <p:spPr bwMode="auto">
          <a:xfrm>
            <a:off x="8562374" y="3487775"/>
            <a:ext cx="576384" cy="576384"/>
          </a:xfrm>
          <a:custGeom>
            <a:avLst/>
            <a:gdLst/>
            <a:ahLst/>
            <a:cxnLst>
              <a:cxn ang="0">
                <a:pos x="136" y="114"/>
              </a:cxn>
              <a:cxn ang="0">
                <a:pos x="142" y="81"/>
              </a:cxn>
              <a:cxn ang="0">
                <a:pos x="170" y="67"/>
              </a:cxn>
              <a:cxn ang="0">
                <a:pos x="158" y="50"/>
              </a:cxn>
              <a:cxn ang="0">
                <a:pos x="109" y="35"/>
              </a:cxn>
              <a:cxn ang="0">
                <a:pos x="111" y="4"/>
              </a:cxn>
              <a:cxn ang="0">
                <a:pos x="90" y="6"/>
              </a:cxn>
              <a:cxn ang="0">
                <a:pos x="52" y="40"/>
              </a:cxn>
              <a:cxn ang="0">
                <a:pos x="26" y="23"/>
              </a:cxn>
              <a:cxn ang="0">
                <a:pos x="18" y="42"/>
              </a:cxn>
              <a:cxn ang="0">
                <a:pos x="29" y="75"/>
              </a:cxn>
              <a:cxn ang="0">
                <a:pos x="6" y="101"/>
              </a:cxn>
              <a:cxn ang="0">
                <a:pos x="6" y="123"/>
              </a:cxn>
              <a:cxn ang="0">
                <a:pos x="37" y="117"/>
              </a:cxn>
              <a:cxn ang="0">
                <a:pos x="58" y="163"/>
              </a:cxn>
              <a:cxn ang="0">
                <a:pos x="77" y="173"/>
              </a:cxn>
              <a:cxn ang="0">
                <a:pos x="87" y="144"/>
              </a:cxn>
              <a:cxn ang="0">
                <a:pos x="138" y="149"/>
              </a:cxn>
              <a:cxn ang="0">
                <a:pos x="156" y="137"/>
              </a:cxn>
              <a:cxn ang="0">
                <a:pos x="126" y="95"/>
              </a:cxn>
              <a:cxn ang="0">
                <a:pos x="100" y="92"/>
              </a:cxn>
              <a:cxn ang="0">
                <a:pos x="101" y="88"/>
              </a:cxn>
              <a:cxn ang="0">
                <a:pos x="126" y="95"/>
              </a:cxn>
              <a:cxn ang="0">
                <a:pos x="51" y="64"/>
              </a:cxn>
              <a:cxn ang="0">
                <a:pos x="70" y="84"/>
              </a:cxn>
              <a:cxn ang="0">
                <a:pos x="45" y="94"/>
              </a:cxn>
              <a:cxn ang="0">
                <a:pos x="122" y="68"/>
              </a:cxn>
              <a:cxn ang="0">
                <a:pos x="94" y="74"/>
              </a:cxn>
              <a:cxn ang="0">
                <a:pos x="122" y="68"/>
              </a:cxn>
              <a:cxn ang="0">
                <a:pos x="82" y="71"/>
              </a:cxn>
              <a:cxn ang="0">
                <a:pos x="59" y="55"/>
              </a:cxn>
              <a:cxn ang="0">
                <a:pos x="48" y="105"/>
              </a:cxn>
              <a:cxn ang="0">
                <a:pos x="77" y="100"/>
              </a:cxn>
              <a:cxn ang="0">
                <a:pos x="48" y="105"/>
              </a:cxn>
              <a:cxn ang="0">
                <a:pos x="88" y="102"/>
              </a:cxn>
              <a:cxn ang="0">
                <a:pos x="112" y="118"/>
              </a:cxn>
            </a:cxnLst>
            <a:rect l="0" t="0" r="r" b="b"/>
            <a:pathLst>
              <a:path w="170" h="173">
                <a:moveTo>
                  <a:pt x="153" y="131"/>
                </a:moveTo>
                <a:cubicBezTo>
                  <a:pt x="136" y="114"/>
                  <a:pt x="136" y="114"/>
                  <a:pt x="136" y="114"/>
                </a:cubicBezTo>
                <a:cubicBezTo>
                  <a:pt x="138" y="109"/>
                  <a:pt x="140" y="104"/>
                  <a:pt x="141" y="98"/>
                </a:cubicBezTo>
                <a:cubicBezTo>
                  <a:pt x="142" y="92"/>
                  <a:pt x="143" y="87"/>
                  <a:pt x="142" y="81"/>
                </a:cubicBezTo>
                <a:cubicBezTo>
                  <a:pt x="165" y="72"/>
                  <a:pt x="165" y="72"/>
                  <a:pt x="165" y="72"/>
                </a:cubicBezTo>
                <a:cubicBezTo>
                  <a:pt x="168" y="71"/>
                  <a:pt x="170" y="69"/>
                  <a:pt x="170" y="67"/>
                </a:cubicBezTo>
                <a:cubicBezTo>
                  <a:pt x="164" y="51"/>
                  <a:pt x="164" y="51"/>
                  <a:pt x="164" y="51"/>
                </a:cubicBezTo>
                <a:cubicBezTo>
                  <a:pt x="164" y="50"/>
                  <a:pt x="161" y="49"/>
                  <a:pt x="158" y="50"/>
                </a:cubicBezTo>
                <a:cubicBezTo>
                  <a:pt x="134" y="57"/>
                  <a:pt x="134" y="57"/>
                  <a:pt x="134" y="57"/>
                </a:cubicBezTo>
                <a:cubicBezTo>
                  <a:pt x="128" y="47"/>
                  <a:pt x="120" y="40"/>
                  <a:pt x="109" y="35"/>
                </a:cubicBezTo>
                <a:cubicBezTo>
                  <a:pt x="113" y="10"/>
                  <a:pt x="113" y="10"/>
                  <a:pt x="113" y="10"/>
                </a:cubicBezTo>
                <a:cubicBezTo>
                  <a:pt x="113" y="7"/>
                  <a:pt x="112" y="4"/>
                  <a:pt x="111" y="4"/>
                </a:cubicBezTo>
                <a:cubicBezTo>
                  <a:pt x="94" y="0"/>
                  <a:pt x="94" y="0"/>
                  <a:pt x="94" y="0"/>
                </a:cubicBezTo>
                <a:cubicBezTo>
                  <a:pt x="93" y="0"/>
                  <a:pt x="91" y="2"/>
                  <a:pt x="90" y="6"/>
                </a:cubicBezTo>
                <a:cubicBezTo>
                  <a:pt x="84" y="30"/>
                  <a:pt x="84" y="30"/>
                  <a:pt x="84" y="30"/>
                </a:cubicBezTo>
                <a:cubicBezTo>
                  <a:pt x="72" y="30"/>
                  <a:pt x="61" y="34"/>
                  <a:pt x="52" y="40"/>
                </a:cubicBezTo>
                <a:cubicBezTo>
                  <a:pt x="33" y="25"/>
                  <a:pt x="33" y="25"/>
                  <a:pt x="33" y="25"/>
                </a:cubicBezTo>
                <a:cubicBezTo>
                  <a:pt x="30" y="23"/>
                  <a:pt x="27" y="22"/>
                  <a:pt x="26" y="23"/>
                </a:cubicBezTo>
                <a:cubicBezTo>
                  <a:pt x="15" y="36"/>
                  <a:pt x="15" y="36"/>
                  <a:pt x="15" y="36"/>
                </a:cubicBezTo>
                <a:cubicBezTo>
                  <a:pt x="14" y="37"/>
                  <a:pt x="15" y="40"/>
                  <a:pt x="18" y="42"/>
                </a:cubicBezTo>
                <a:cubicBezTo>
                  <a:pt x="35" y="60"/>
                  <a:pt x="35" y="60"/>
                  <a:pt x="35" y="60"/>
                </a:cubicBezTo>
                <a:cubicBezTo>
                  <a:pt x="33" y="65"/>
                  <a:pt x="31" y="70"/>
                  <a:pt x="29" y="75"/>
                </a:cubicBezTo>
                <a:cubicBezTo>
                  <a:pt x="28" y="81"/>
                  <a:pt x="28" y="87"/>
                  <a:pt x="29" y="92"/>
                </a:cubicBezTo>
                <a:cubicBezTo>
                  <a:pt x="6" y="101"/>
                  <a:pt x="6" y="101"/>
                  <a:pt x="6" y="101"/>
                </a:cubicBezTo>
                <a:cubicBezTo>
                  <a:pt x="2" y="103"/>
                  <a:pt x="0" y="105"/>
                  <a:pt x="1" y="106"/>
                </a:cubicBezTo>
                <a:cubicBezTo>
                  <a:pt x="6" y="123"/>
                  <a:pt x="6" y="123"/>
                  <a:pt x="6" y="123"/>
                </a:cubicBezTo>
                <a:cubicBezTo>
                  <a:pt x="7" y="124"/>
                  <a:pt x="10" y="124"/>
                  <a:pt x="13" y="123"/>
                </a:cubicBezTo>
                <a:cubicBezTo>
                  <a:pt x="37" y="117"/>
                  <a:pt x="37" y="117"/>
                  <a:pt x="37" y="117"/>
                </a:cubicBezTo>
                <a:cubicBezTo>
                  <a:pt x="43" y="126"/>
                  <a:pt x="51" y="134"/>
                  <a:pt x="62" y="139"/>
                </a:cubicBezTo>
                <a:cubicBezTo>
                  <a:pt x="58" y="163"/>
                  <a:pt x="58" y="163"/>
                  <a:pt x="58" y="163"/>
                </a:cubicBezTo>
                <a:cubicBezTo>
                  <a:pt x="58" y="166"/>
                  <a:pt x="58" y="169"/>
                  <a:pt x="60" y="170"/>
                </a:cubicBezTo>
                <a:cubicBezTo>
                  <a:pt x="77" y="173"/>
                  <a:pt x="77" y="173"/>
                  <a:pt x="77" y="173"/>
                </a:cubicBezTo>
                <a:cubicBezTo>
                  <a:pt x="78" y="173"/>
                  <a:pt x="80" y="171"/>
                  <a:pt x="81" y="168"/>
                </a:cubicBezTo>
                <a:cubicBezTo>
                  <a:pt x="87" y="144"/>
                  <a:pt x="87" y="144"/>
                  <a:pt x="87" y="144"/>
                </a:cubicBezTo>
                <a:cubicBezTo>
                  <a:pt x="98" y="143"/>
                  <a:pt x="109" y="140"/>
                  <a:pt x="118" y="133"/>
                </a:cubicBezTo>
                <a:cubicBezTo>
                  <a:pt x="138" y="149"/>
                  <a:pt x="138" y="149"/>
                  <a:pt x="138" y="149"/>
                </a:cubicBezTo>
                <a:cubicBezTo>
                  <a:pt x="141" y="151"/>
                  <a:pt x="143" y="151"/>
                  <a:pt x="144" y="150"/>
                </a:cubicBezTo>
                <a:cubicBezTo>
                  <a:pt x="156" y="137"/>
                  <a:pt x="156" y="137"/>
                  <a:pt x="156" y="137"/>
                </a:cubicBezTo>
                <a:cubicBezTo>
                  <a:pt x="157" y="136"/>
                  <a:pt x="156" y="134"/>
                  <a:pt x="153" y="131"/>
                </a:cubicBezTo>
                <a:close/>
                <a:moveTo>
                  <a:pt x="126" y="95"/>
                </a:moveTo>
                <a:cubicBezTo>
                  <a:pt x="125" y="100"/>
                  <a:pt x="123" y="105"/>
                  <a:pt x="120" y="109"/>
                </a:cubicBezTo>
                <a:cubicBezTo>
                  <a:pt x="100" y="92"/>
                  <a:pt x="100" y="92"/>
                  <a:pt x="100" y="92"/>
                </a:cubicBezTo>
                <a:cubicBezTo>
                  <a:pt x="100" y="91"/>
                  <a:pt x="101" y="91"/>
                  <a:pt x="101" y="90"/>
                </a:cubicBezTo>
                <a:cubicBezTo>
                  <a:pt x="101" y="89"/>
                  <a:pt x="101" y="88"/>
                  <a:pt x="101" y="88"/>
                </a:cubicBezTo>
                <a:cubicBezTo>
                  <a:pt x="126" y="79"/>
                  <a:pt x="126" y="79"/>
                  <a:pt x="126" y="79"/>
                </a:cubicBezTo>
                <a:cubicBezTo>
                  <a:pt x="127" y="84"/>
                  <a:pt x="127" y="90"/>
                  <a:pt x="126" y="95"/>
                </a:cubicBezTo>
                <a:close/>
                <a:moveTo>
                  <a:pt x="45" y="78"/>
                </a:moveTo>
                <a:cubicBezTo>
                  <a:pt x="46" y="73"/>
                  <a:pt x="48" y="68"/>
                  <a:pt x="51" y="64"/>
                </a:cubicBezTo>
                <a:cubicBezTo>
                  <a:pt x="71" y="82"/>
                  <a:pt x="71" y="82"/>
                  <a:pt x="71" y="82"/>
                </a:cubicBezTo>
                <a:cubicBezTo>
                  <a:pt x="70" y="82"/>
                  <a:pt x="70" y="83"/>
                  <a:pt x="70" y="84"/>
                </a:cubicBezTo>
                <a:cubicBezTo>
                  <a:pt x="70" y="84"/>
                  <a:pt x="70" y="85"/>
                  <a:pt x="70" y="86"/>
                </a:cubicBezTo>
                <a:cubicBezTo>
                  <a:pt x="45" y="94"/>
                  <a:pt x="45" y="94"/>
                  <a:pt x="45" y="94"/>
                </a:cubicBezTo>
                <a:cubicBezTo>
                  <a:pt x="44" y="89"/>
                  <a:pt x="44" y="84"/>
                  <a:pt x="45" y="78"/>
                </a:cubicBezTo>
                <a:close/>
                <a:moveTo>
                  <a:pt x="122" y="68"/>
                </a:moveTo>
                <a:cubicBezTo>
                  <a:pt x="97" y="76"/>
                  <a:pt x="97" y="76"/>
                  <a:pt x="97" y="76"/>
                </a:cubicBezTo>
                <a:cubicBezTo>
                  <a:pt x="96" y="75"/>
                  <a:pt x="95" y="74"/>
                  <a:pt x="94" y="74"/>
                </a:cubicBezTo>
                <a:cubicBezTo>
                  <a:pt x="99" y="48"/>
                  <a:pt x="99" y="48"/>
                  <a:pt x="99" y="48"/>
                </a:cubicBezTo>
                <a:cubicBezTo>
                  <a:pt x="109" y="51"/>
                  <a:pt x="118" y="59"/>
                  <a:pt x="122" y="68"/>
                </a:cubicBezTo>
                <a:close/>
                <a:moveTo>
                  <a:pt x="88" y="45"/>
                </a:moveTo>
                <a:cubicBezTo>
                  <a:pt x="82" y="71"/>
                  <a:pt x="82" y="71"/>
                  <a:pt x="82" y="71"/>
                </a:cubicBezTo>
                <a:cubicBezTo>
                  <a:pt x="81" y="72"/>
                  <a:pt x="80" y="72"/>
                  <a:pt x="78" y="73"/>
                </a:cubicBezTo>
                <a:cubicBezTo>
                  <a:pt x="59" y="55"/>
                  <a:pt x="59" y="55"/>
                  <a:pt x="59" y="55"/>
                </a:cubicBezTo>
                <a:cubicBezTo>
                  <a:pt x="67" y="49"/>
                  <a:pt x="77" y="45"/>
                  <a:pt x="88" y="45"/>
                </a:cubicBezTo>
                <a:close/>
                <a:moveTo>
                  <a:pt x="48" y="105"/>
                </a:moveTo>
                <a:cubicBezTo>
                  <a:pt x="73" y="97"/>
                  <a:pt x="73" y="97"/>
                  <a:pt x="73" y="97"/>
                </a:cubicBezTo>
                <a:cubicBezTo>
                  <a:pt x="74" y="98"/>
                  <a:pt x="75" y="99"/>
                  <a:pt x="77" y="100"/>
                </a:cubicBezTo>
                <a:cubicBezTo>
                  <a:pt x="71" y="126"/>
                  <a:pt x="71" y="126"/>
                  <a:pt x="71" y="126"/>
                </a:cubicBezTo>
                <a:cubicBezTo>
                  <a:pt x="61" y="122"/>
                  <a:pt x="53" y="115"/>
                  <a:pt x="48" y="105"/>
                </a:cubicBezTo>
                <a:close/>
                <a:moveTo>
                  <a:pt x="83" y="128"/>
                </a:moveTo>
                <a:cubicBezTo>
                  <a:pt x="88" y="102"/>
                  <a:pt x="88" y="102"/>
                  <a:pt x="88" y="102"/>
                </a:cubicBezTo>
                <a:cubicBezTo>
                  <a:pt x="90" y="102"/>
                  <a:pt x="91" y="101"/>
                  <a:pt x="92" y="101"/>
                </a:cubicBezTo>
                <a:cubicBezTo>
                  <a:pt x="112" y="118"/>
                  <a:pt x="112" y="118"/>
                  <a:pt x="112" y="118"/>
                </a:cubicBezTo>
                <a:cubicBezTo>
                  <a:pt x="104" y="125"/>
                  <a:pt x="94" y="129"/>
                  <a:pt x="83" y="128"/>
                </a:cubicBezTo>
                <a:close/>
              </a:path>
            </a:pathLst>
          </a:custGeom>
          <a:solidFill>
            <a:srgbClr val="A7794B"/>
          </a:solidFill>
          <a:ln w="9525">
            <a:noFill/>
            <a:round/>
          </a:ln>
        </p:spPr>
        <p:txBody>
          <a:bodyPr vert="horz" wrap="square" lIns="121920" tIns="60960" rIns="121920" bIns="60960" numCol="1" anchor="t" anchorCtr="0" compatLnSpc="1"/>
          <a:lstStyle/>
          <a:p>
            <a:endParaRPr lang="en-US" sz="3200"/>
          </a:p>
        </p:txBody>
      </p:sp>
      <p:grpSp>
        <p:nvGrpSpPr>
          <p:cNvPr id="57" name="组合 56"/>
          <p:cNvGrpSpPr/>
          <p:nvPr/>
        </p:nvGrpSpPr>
        <p:grpSpPr>
          <a:xfrm>
            <a:off x="8939320" y="3994052"/>
            <a:ext cx="1229249" cy="1229249"/>
            <a:chOff x="8939320" y="3994052"/>
            <a:chExt cx="1229249" cy="1229249"/>
          </a:xfrm>
        </p:grpSpPr>
        <p:sp>
          <p:nvSpPr>
            <p:cNvPr id="36" name="Freeform 17"/>
            <p:cNvSpPr>
              <a:spLocks noChangeAspect="1" noEditPoints="1"/>
            </p:cNvSpPr>
            <p:nvPr/>
          </p:nvSpPr>
          <p:spPr bwMode="auto">
            <a:xfrm>
              <a:off x="8939320" y="3994052"/>
              <a:ext cx="1229249" cy="1229249"/>
            </a:xfrm>
            <a:custGeom>
              <a:avLst/>
              <a:gdLst/>
              <a:ahLst/>
              <a:cxnLst>
                <a:cxn ang="0">
                  <a:pos x="449" y="164"/>
                </a:cxn>
                <a:cxn ang="0">
                  <a:pos x="414" y="163"/>
                </a:cxn>
                <a:cxn ang="0">
                  <a:pos x="408" y="92"/>
                </a:cxn>
                <a:cxn ang="0">
                  <a:pos x="387" y="64"/>
                </a:cxn>
                <a:cxn ang="0">
                  <a:pos x="356" y="80"/>
                </a:cxn>
                <a:cxn ang="0">
                  <a:pos x="332" y="29"/>
                </a:cxn>
                <a:cxn ang="0">
                  <a:pos x="302" y="12"/>
                </a:cxn>
                <a:cxn ang="0">
                  <a:pos x="280" y="40"/>
                </a:cxn>
                <a:cxn ang="0">
                  <a:pos x="236" y="4"/>
                </a:cxn>
                <a:cxn ang="0">
                  <a:pos x="201" y="2"/>
                </a:cxn>
                <a:cxn ang="0">
                  <a:pos x="194" y="36"/>
                </a:cxn>
                <a:cxn ang="0">
                  <a:pos x="140" y="22"/>
                </a:cxn>
                <a:cxn ang="0">
                  <a:pos x="107" y="35"/>
                </a:cxn>
                <a:cxn ang="0">
                  <a:pos x="115" y="69"/>
                </a:cxn>
                <a:cxn ang="0">
                  <a:pos x="60" y="79"/>
                </a:cxn>
                <a:cxn ang="0">
                  <a:pos x="36" y="105"/>
                </a:cxn>
                <a:cxn ang="0">
                  <a:pos x="57" y="132"/>
                </a:cxn>
                <a:cxn ang="0">
                  <a:pos x="12" y="165"/>
                </a:cxn>
                <a:cxn ang="0">
                  <a:pos x="0" y="198"/>
                </a:cxn>
                <a:cxn ang="0">
                  <a:pos x="31" y="214"/>
                </a:cxn>
                <a:cxn ang="0">
                  <a:pos x="32" y="251"/>
                </a:cxn>
                <a:cxn ang="0">
                  <a:pos x="1" y="268"/>
                </a:cxn>
                <a:cxn ang="0">
                  <a:pos x="13" y="301"/>
                </a:cxn>
                <a:cxn ang="0">
                  <a:pos x="68" y="346"/>
                </a:cxn>
                <a:cxn ang="0">
                  <a:pos x="49" y="376"/>
                </a:cxn>
                <a:cxn ang="0">
                  <a:pos x="76" y="398"/>
                </a:cxn>
                <a:cxn ang="0">
                  <a:pos x="132" y="403"/>
                </a:cxn>
                <a:cxn ang="0">
                  <a:pos x="127" y="438"/>
                </a:cxn>
                <a:cxn ang="0">
                  <a:pos x="161" y="447"/>
                </a:cxn>
                <a:cxn ang="0">
                  <a:pos x="215" y="428"/>
                </a:cxn>
                <a:cxn ang="0">
                  <a:pos x="226" y="461"/>
                </a:cxn>
                <a:cxn ang="0">
                  <a:pos x="260" y="455"/>
                </a:cxn>
                <a:cxn ang="0">
                  <a:pos x="299" y="415"/>
                </a:cxn>
                <a:cxn ang="0">
                  <a:pos x="323" y="441"/>
                </a:cxn>
                <a:cxn ang="0">
                  <a:pos x="352" y="421"/>
                </a:cxn>
                <a:cxn ang="0">
                  <a:pos x="371" y="368"/>
                </a:cxn>
                <a:cxn ang="0">
                  <a:pos x="403" y="381"/>
                </a:cxn>
                <a:cxn ang="0">
                  <a:pos x="421" y="350"/>
                </a:cxn>
                <a:cxn ang="0">
                  <a:pos x="416" y="295"/>
                </a:cxn>
                <a:cxn ang="0">
                  <a:pos x="450" y="293"/>
                </a:cxn>
                <a:cxn ang="0">
                  <a:pos x="453" y="258"/>
                </a:cxn>
                <a:cxn ang="0">
                  <a:pos x="426" y="221"/>
                </a:cxn>
                <a:cxn ang="0">
                  <a:pos x="453" y="199"/>
                </a:cxn>
                <a:cxn ang="0">
                  <a:pos x="319" y="367"/>
                </a:cxn>
                <a:cxn ang="0">
                  <a:pos x="253" y="392"/>
                </a:cxn>
                <a:cxn ang="0">
                  <a:pos x="220" y="394"/>
                </a:cxn>
                <a:cxn ang="0">
                  <a:pos x="152" y="375"/>
                </a:cxn>
                <a:cxn ang="0">
                  <a:pos x="90" y="318"/>
                </a:cxn>
                <a:cxn ang="0">
                  <a:pos x="66" y="251"/>
                </a:cxn>
                <a:cxn ang="0">
                  <a:pos x="66" y="213"/>
                </a:cxn>
                <a:cxn ang="0">
                  <a:pos x="89" y="146"/>
                </a:cxn>
                <a:cxn ang="0">
                  <a:pos x="138" y="95"/>
                </a:cxn>
                <a:cxn ang="0">
                  <a:pos x="204" y="69"/>
                </a:cxn>
                <a:cxn ang="0">
                  <a:pos x="237" y="67"/>
                </a:cxn>
                <a:cxn ang="0">
                  <a:pos x="305" y="86"/>
                </a:cxn>
                <a:cxn ang="0">
                  <a:pos x="367" y="144"/>
                </a:cxn>
                <a:cxn ang="0">
                  <a:pos x="391" y="210"/>
                </a:cxn>
                <a:cxn ang="0">
                  <a:pos x="391" y="249"/>
                </a:cxn>
                <a:cxn ang="0">
                  <a:pos x="368" y="316"/>
                </a:cxn>
                <a:cxn ang="0">
                  <a:pos x="319" y="367"/>
                </a:cxn>
              </a:cxnLst>
              <a:rect l="0" t="0" r="r" b="b"/>
              <a:pathLst>
                <a:path w="457" h="461">
                  <a:moveTo>
                    <a:pt x="456" y="193"/>
                  </a:moveTo>
                  <a:cubicBezTo>
                    <a:pt x="449" y="164"/>
                    <a:pt x="449" y="164"/>
                    <a:pt x="449" y="164"/>
                  </a:cubicBezTo>
                  <a:cubicBezTo>
                    <a:pt x="448" y="162"/>
                    <a:pt x="446" y="160"/>
                    <a:pt x="444" y="160"/>
                  </a:cubicBezTo>
                  <a:cubicBezTo>
                    <a:pt x="414" y="163"/>
                    <a:pt x="414" y="163"/>
                    <a:pt x="414" y="163"/>
                  </a:cubicBezTo>
                  <a:cubicBezTo>
                    <a:pt x="408" y="146"/>
                    <a:pt x="399" y="130"/>
                    <a:pt x="389" y="115"/>
                  </a:cubicBezTo>
                  <a:cubicBezTo>
                    <a:pt x="408" y="92"/>
                    <a:pt x="408" y="92"/>
                    <a:pt x="408" y="92"/>
                  </a:cubicBezTo>
                  <a:cubicBezTo>
                    <a:pt x="409" y="90"/>
                    <a:pt x="409" y="87"/>
                    <a:pt x="407" y="86"/>
                  </a:cubicBezTo>
                  <a:cubicBezTo>
                    <a:pt x="387" y="64"/>
                    <a:pt x="387" y="64"/>
                    <a:pt x="387" y="64"/>
                  </a:cubicBezTo>
                  <a:cubicBezTo>
                    <a:pt x="385" y="62"/>
                    <a:pt x="383" y="62"/>
                    <a:pt x="381" y="63"/>
                  </a:cubicBezTo>
                  <a:cubicBezTo>
                    <a:pt x="356" y="80"/>
                    <a:pt x="356" y="80"/>
                    <a:pt x="356" y="80"/>
                  </a:cubicBezTo>
                  <a:cubicBezTo>
                    <a:pt x="346" y="72"/>
                    <a:pt x="336" y="64"/>
                    <a:pt x="325" y="58"/>
                  </a:cubicBezTo>
                  <a:cubicBezTo>
                    <a:pt x="332" y="29"/>
                    <a:pt x="332" y="29"/>
                    <a:pt x="332" y="29"/>
                  </a:cubicBezTo>
                  <a:cubicBezTo>
                    <a:pt x="333" y="27"/>
                    <a:pt x="332" y="25"/>
                    <a:pt x="329" y="24"/>
                  </a:cubicBezTo>
                  <a:cubicBezTo>
                    <a:pt x="302" y="12"/>
                    <a:pt x="302" y="12"/>
                    <a:pt x="302" y="12"/>
                  </a:cubicBezTo>
                  <a:cubicBezTo>
                    <a:pt x="299" y="11"/>
                    <a:pt x="297" y="12"/>
                    <a:pt x="295" y="14"/>
                  </a:cubicBezTo>
                  <a:cubicBezTo>
                    <a:pt x="280" y="40"/>
                    <a:pt x="280" y="40"/>
                    <a:pt x="280" y="40"/>
                  </a:cubicBezTo>
                  <a:cubicBezTo>
                    <a:pt x="268" y="36"/>
                    <a:pt x="255" y="34"/>
                    <a:pt x="242" y="33"/>
                  </a:cubicBezTo>
                  <a:cubicBezTo>
                    <a:pt x="236" y="4"/>
                    <a:pt x="236" y="4"/>
                    <a:pt x="236" y="4"/>
                  </a:cubicBezTo>
                  <a:cubicBezTo>
                    <a:pt x="236" y="2"/>
                    <a:pt x="233" y="0"/>
                    <a:pt x="231" y="0"/>
                  </a:cubicBezTo>
                  <a:cubicBezTo>
                    <a:pt x="201" y="2"/>
                    <a:pt x="201" y="2"/>
                    <a:pt x="201" y="2"/>
                  </a:cubicBezTo>
                  <a:cubicBezTo>
                    <a:pt x="199" y="2"/>
                    <a:pt x="197" y="4"/>
                    <a:pt x="196" y="6"/>
                  </a:cubicBezTo>
                  <a:cubicBezTo>
                    <a:pt x="194" y="36"/>
                    <a:pt x="194" y="36"/>
                    <a:pt x="194" y="36"/>
                  </a:cubicBezTo>
                  <a:cubicBezTo>
                    <a:pt x="181" y="38"/>
                    <a:pt x="169" y="42"/>
                    <a:pt x="157" y="46"/>
                  </a:cubicBezTo>
                  <a:cubicBezTo>
                    <a:pt x="140" y="22"/>
                    <a:pt x="140" y="22"/>
                    <a:pt x="140" y="22"/>
                  </a:cubicBezTo>
                  <a:cubicBezTo>
                    <a:pt x="138" y="20"/>
                    <a:pt x="136" y="20"/>
                    <a:pt x="133" y="21"/>
                  </a:cubicBezTo>
                  <a:cubicBezTo>
                    <a:pt x="107" y="35"/>
                    <a:pt x="107" y="35"/>
                    <a:pt x="107" y="35"/>
                  </a:cubicBezTo>
                  <a:cubicBezTo>
                    <a:pt x="105" y="36"/>
                    <a:pt x="104" y="39"/>
                    <a:pt x="105" y="41"/>
                  </a:cubicBezTo>
                  <a:cubicBezTo>
                    <a:pt x="115" y="69"/>
                    <a:pt x="115" y="69"/>
                    <a:pt x="115" y="69"/>
                  </a:cubicBezTo>
                  <a:cubicBezTo>
                    <a:pt x="104" y="76"/>
                    <a:pt x="95" y="84"/>
                    <a:pt x="86" y="93"/>
                  </a:cubicBezTo>
                  <a:cubicBezTo>
                    <a:pt x="60" y="79"/>
                    <a:pt x="60" y="79"/>
                    <a:pt x="60" y="79"/>
                  </a:cubicBezTo>
                  <a:cubicBezTo>
                    <a:pt x="58" y="78"/>
                    <a:pt x="55" y="79"/>
                    <a:pt x="54" y="81"/>
                  </a:cubicBezTo>
                  <a:cubicBezTo>
                    <a:pt x="36" y="105"/>
                    <a:pt x="36" y="105"/>
                    <a:pt x="36" y="105"/>
                  </a:cubicBezTo>
                  <a:cubicBezTo>
                    <a:pt x="34" y="106"/>
                    <a:pt x="34" y="109"/>
                    <a:pt x="36" y="111"/>
                  </a:cubicBezTo>
                  <a:cubicBezTo>
                    <a:pt x="57" y="132"/>
                    <a:pt x="57" y="132"/>
                    <a:pt x="57" y="132"/>
                  </a:cubicBezTo>
                  <a:cubicBezTo>
                    <a:pt x="51" y="143"/>
                    <a:pt x="45" y="154"/>
                    <a:pt x="41" y="166"/>
                  </a:cubicBezTo>
                  <a:cubicBezTo>
                    <a:pt x="12" y="165"/>
                    <a:pt x="12" y="165"/>
                    <a:pt x="12" y="165"/>
                  </a:cubicBezTo>
                  <a:cubicBezTo>
                    <a:pt x="9" y="164"/>
                    <a:pt x="7" y="166"/>
                    <a:pt x="7" y="169"/>
                  </a:cubicBezTo>
                  <a:cubicBezTo>
                    <a:pt x="0" y="198"/>
                    <a:pt x="0" y="198"/>
                    <a:pt x="0" y="198"/>
                  </a:cubicBezTo>
                  <a:cubicBezTo>
                    <a:pt x="0" y="200"/>
                    <a:pt x="1" y="203"/>
                    <a:pt x="3" y="204"/>
                  </a:cubicBezTo>
                  <a:cubicBezTo>
                    <a:pt x="31" y="214"/>
                    <a:pt x="31" y="214"/>
                    <a:pt x="31" y="214"/>
                  </a:cubicBezTo>
                  <a:cubicBezTo>
                    <a:pt x="31" y="223"/>
                    <a:pt x="30" y="232"/>
                    <a:pt x="31" y="241"/>
                  </a:cubicBezTo>
                  <a:cubicBezTo>
                    <a:pt x="31" y="244"/>
                    <a:pt x="31" y="248"/>
                    <a:pt x="32" y="251"/>
                  </a:cubicBezTo>
                  <a:cubicBezTo>
                    <a:pt x="4" y="262"/>
                    <a:pt x="4" y="262"/>
                    <a:pt x="4" y="262"/>
                  </a:cubicBezTo>
                  <a:cubicBezTo>
                    <a:pt x="2" y="263"/>
                    <a:pt x="1" y="266"/>
                    <a:pt x="1" y="268"/>
                  </a:cubicBezTo>
                  <a:cubicBezTo>
                    <a:pt x="8" y="297"/>
                    <a:pt x="8" y="297"/>
                    <a:pt x="8" y="297"/>
                  </a:cubicBezTo>
                  <a:cubicBezTo>
                    <a:pt x="8" y="300"/>
                    <a:pt x="11" y="301"/>
                    <a:pt x="13" y="301"/>
                  </a:cubicBezTo>
                  <a:cubicBezTo>
                    <a:pt x="43" y="299"/>
                    <a:pt x="43" y="299"/>
                    <a:pt x="43" y="299"/>
                  </a:cubicBezTo>
                  <a:cubicBezTo>
                    <a:pt x="49" y="316"/>
                    <a:pt x="57" y="332"/>
                    <a:pt x="68" y="346"/>
                  </a:cubicBezTo>
                  <a:cubicBezTo>
                    <a:pt x="49" y="369"/>
                    <a:pt x="49" y="369"/>
                    <a:pt x="49" y="369"/>
                  </a:cubicBezTo>
                  <a:cubicBezTo>
                    <a:pt x="48" y="371"/>
                    <a:pt x="48" y="374"/>
                    <a:pt x="49" y="376"/>
                  </a:cubicBezTo>
                  <a:cubicBezTo>
                    <a:pt x="70" y="398"/>
                    <a:pt x="70" y="398"/>
                    <a:pt x="70" y="398"/>
                  </a:cubicBezTo>
                  <a:cubicBezTo>
                    <a:pt x="71" y="399"/>
                    <a:pt x="74" y="400"/>
                    <a:pt x="76" y="398"/>
                  </a:cubicBezTo>
                  <a:cubicBezTo>
                    <a:pt x="101" y="382"/>
                    <a:pt x="101" y="382"/>
                    <a:pt x="101" y="382"/>
                  </a:cubicBezTo>
                  <a:cubicBezTo>
                    <a:pt x="110" y="390"/>
                    <a:pt x="121" y="397"/>
                    <a:pt x="132" y="403"/>
                  </a:cubicBezTo>
                  <a:cubicBezTo>
                    <a:pt x="124" y="432"/>
                    <a:pt x="124" y="432"/>
                    <a:pt x="124" y="432"/>
                  </a:cubicBezTo>
                  <a:cubicBezTo>
                    <a:pt x="124" y="434"/>
                    <a:pt x="125" y="437"/>
                    <a:pt x="127" y="438"/>
                  </a:cubicBezTo>
                  <a:cubicBezTo>
                    <a:pt x="155" y="449"/>
                    <a:pt x="155" y="449"/>
                    <a:pt x="155" y="449"/>
                  </a:cubicBezTo>
                  <a:cubicBezTo>
                    <a:pt x="157" y="450"/>
                    <a:pt x="160" y="449"/>
                    <a:pt x="161" y="447"/>
                  </a:cubicBezTo>
                  <a:cubicBezTo>
                    <a:pt x="177" y="422"/>
                    <a:pt x="177" y="422"/>
                    <a:pt x="177" y="422"/>
                  </a:cubicBezTo>
                  <a:cubicBezTo>
                    <a:pt x="189" y="425"/>
                    <a:pt x="202" y="427"/>
                    <a:pt x="215" y="428"/>
                  </a:cubicBezTo>
                  <a:cubicBezTo>
                    <a:pt x="221" y="457"/>
                    <a:pt x="221" y="457"/>
                    <a:pt x="221" y="457"/>
                  </a:cubicBezTo>
                  <a:cubicBezTo>
                    <a:pt x="221" y="459"/>
                    <a:pt x="223" y="461"/>
                    <a:pt x="226" y="461"/>
                  </a:cubicBezTo>
                  <a:cubicBezTo>
                    <a:pt x="256" y="460"/>
                    <a:pt x="256" y="460"/>
                    <a:pt x="256" y="460"/>
                  </a:cubicBezTo>
                  <a:cubicBezTo>
                    <a:pt x="258" y="459"/>
                    <a:pt x="260" y="457"/>
                    <a:pt x="260" y="455"/>
                  </a:cubicBezTo>
                  <a:cubicBezTo>
                    <a:pt x="263" y="426"/>
                    <a:pt x="263" y="426"/>
                    <a:pt x="263" y="426"/>
                  </a:cubicBezTo>
                  <a:cubicBezTo>
                    <a:pt x="276" y="423"/>
                    <a:pt x="288" y="420"/>
                    <a:pt x="299" y="415"/>
                  </a:cubicBezTo>
                  <a:cubicBezTo>
                    <a:pt x="317" y="439"/>
                    <a:pt x="317" y="439"/>
                    <a:pt x="317" y="439"/>
                  </a:cubicBezTo>
                  <a:cubicBezTo>
                    <a:pt x="318" y="441"/>
                    <a:pt x="321" y="442"/>
                    <a:pt x="323" y="441"/>
                  </a:cubicBezTo>
                  <a:cubicBezTo>
                    <a:pt x="350" y="427"/>
                    <a:pt x="350" y="427"/>
                    <a:pt x="350" y="427"/>
                  </a:cubicBezTo>
                  <a:cubicBezTo>
                    <a:pt x="352" y="425"/>
                    <a:pt x="353" y="423"/>
                    <a:pt x="352" y="421"/>
                  </a:cubicBezTo>
                  <a:cubicBezTo>
                    <a:pt x="342" y="393"/>
                    <a:pt x="342" y="393"/>
                    <a:pt x="342" y="393"/>
                  </a:cubicBezTo>
                  <a:cubicBezTo>
                    <a:pt x="353" y="385"/>
                    <a:pt x="362" y="377"/>
                    <a:pt x="371" y="368"/>
                  </a:cubicBezTo>
                  <a:cubicBezTo>
                    <a:pt x="397" y="382"/>
                    <a:pt x="397" y="382"/>
                    <a:pt x="397" y="382"/>
                  </a:cubicBezTo>
                  <a:cubicBezTo>
                    <a:pt x="399" y="383"/>
                    <a:pt x="402" y="383"/>
                    <a:pt x="403" y="381"/>
                  </a:cubicBezTo>
                  <a:cubicBezTo>
                    <a:pt x="421" y="357"/>
                    <a:pt x="421" y="357"/>
                    <a:pt x="421" y="357"/>
                  </a:cubicBezTo>
                  <a:cubicBezTo>
                    <a:pt x="423" y="355"/>
                    <a:pt x="423" y="352"/>
                    <a:pt x="421" y="350"/>
                  </a:cubicBezTo>
                  <a:cubicBezTo>
                    <a:pt x="400" y="329"/>
                    <a:pt x="400" y="329"/>
                    <a:pt x="400" y="329"/>
                  </a:cubicBezTo>
                  <a:cubicBezTo>
                    <a:pt x="406" y="318"/>
                    <a:pt x="411" y="307"/>
                    <a:pt x="416" y="295"/>
                  </a:cubicBezTo>
                  <a:cubicBezTo>
                    <a:pt x="445" y="297"/>
                    <a:pt x="445" y="297"/>
                    <a:pt x="445" y="297"/>
                  </a:cubicBezTo>
                  <a:cubicBezTo>
                    <a:pt x="447" y="297"/>
                    <a:pt x="450" y="295"/>
                    <a:pt x="450" y="293"/>
                  </a:cubicBezTo>
                  <a:cubicBezTo>
                    <a:pt x="456" y="264"/>
                    <a:pt x="456" y="264"/>
                    <a:pt x="456" y="264"/>
                  </a:cubicBezTo>
                  <a:cubicBezTo>
                    <a:pt x="457" y="261"/>
                    <a:pt x="456" y="259"/>
                    <a:pt x="453" y="258"/>
                  </a:cubicBezTo>
                  <a:cubicBezTo>
                    <a:pt x="426" y="248"/>
                    <a:pt x="426" y="248"/>
                    <a:pt x="426" y="248"/>
                  </a:cubicBezTo>
                  <a:cubicBezTo>
                    <a:pt x="426" y="239"/>
                    <a:pt x="426" y="230"/>
                    <a:pt x="426" y="221"/>
                  </a:cubicBezTo>
                  <a:cubicBezTo>
                    <a:pt x="426" y="217"/>
                    <a:pt x="425" y="214"/>
                    <a:pt x="425" y="210"/>
                  </a:cubicBezTo>
                  <a:cubicBezTo>
                    <a:pt x="453" y="199"/>
                    <a:pt x="453" y="199"/>
                    <a:pt x="453" y="199"/>
                  </a:cubicBezTo>
                  <a:cubicBezTo>
                    <a:pt x="455" y="198"/>
                    <a:pt x="456" y="196"/>
                    <a:pt x="456" y="193"/>
                  </a:cubicBezTo>
                  <a:close/>
                  <a:moveTo>
                    <a:pt x="319" y="367"/>
                  </a:moveTo>
                  <a:cubicBezTo>
                    <a:pt x="310" y="373"/>
                    <a:pt x="300" y="378"/>
                    <a:pt x="290" y="382"/>
                  </a:cubicBezTo>
                  <a:cubicBezTo>
                    <a:pt x="278" y="387"/>
                    <a:pt x="266" y="391"/>
                    <a:pt x="253" y="392"/>
                  </a:cubicBezTo>
                  <a:cubicBezTo>
                    <a:pt x="248" y="393"/>
                    <a:pt x="242" y="394"/>
                    <a:pt x="237" y="394"/>
                  </a:cubicBezTo>
                  <a:cubicBezTo>
                    <a:pt x="231" y="394"/>
                    <a:pt x="226" y="394"/>
                    <a:pt x="220" y="394"/>
                  </a:cubicBezTo>
                  <a:cubicBezTo>
                    <a:pt x="207" y="393"/>
                    <a:pt x="195" y="391"/>
                    <a:pt x="182" y="388"/>
                  </a:cubicBezTo>
                  <a:cubicBezTo>
                    <a:pt x="172" y="385"/>
                    <a:pt x="162" y="380"/>
                    <a:pt x="152" y="375"/>
                  </a:cubicBezTo>
                  <a:cubicBezTo>
                    <a:pt x="141" y="369"/>
                    <a:pt x="130" y="362"/>
                    <a:pt x="120" y="354"/>
                  </a:cubicBezTo>
                  <a:cubicBezTo>
                    <a:pt x="109" y="343"/>
                    <a:pt x="98" y="331"/>
                    <a:pt x="90" y="318"/>
                  </a:cubicBezTo>
                  <a:cubicBezTo>
                    <a:pt x="86" y="311"/>
                    <a:pt x="82" y="304"/>
                    <a:pt x="79" y="296"/>
                  </a:cubicBezTo>
                  <a:cubicBezTo>
                    <a:pt x="72" y="282"/>
                    <a:pt x="68" y="267"/>
                    <a:pt x="66" y="251"/>
                  </a:cubicBezTo>
                  <a:cubicBezTo>
                    <a:pt x="66" y="247"/>
                    <a:pt x="65" y="243"/>
                    <a:pt x="65" y="239"/>
                  </a:cubicBezTo>
                  <a:cubicBezTo>
                    <a:pt x="65" y="230"/>
                    <a:pt x="65" y="221"/>
                    <a:pt x="66" y="213"/>
                  </a:cubicBezTo>
                  <a:cubicBezTo>
                    <a:pt x="67" y="202"/>
                    <a:pt x="69" y="191"/>
                    <a:pt x="73" y="181"/>
                  </a:cubicBezTo>
                  <a:cubicBezTo>
                    <a:pt x="77" y="168"/>
                    <a:pt x="82" y="157"/>
                    <a:pt x="89" y="146"/>
                  </a:cubicBezTo>
                  <a:cubicBezTo>
                    <a:pt x="94" y="136"/>
                    <a:pt x="101" y="128"/>
                    <a:pt x="108" y="119"/>
                  </a:cubicBezTo>
                  <a:cubicBezTo>
                    <a:pt x="117" y="110"/>
                    <a:pt x="127" y="102"/>
                    <a:pt x="138" y="95"/>
                  </a:cubicBezTo>
                  <a:cubicBezTo>
                    <a:pt x="147" y="89"/>
                    <a:pt x="157" y="83"/>
                    <a:pt x="167" y="79"/>
                  </a:cubicBezTo>
                  <a:cubicBezTo>
                    <a:pt x="178" y="74"/>
                    <a:pt x="191" y="71"/>
                    <a:pt x="204" y="69"/>
                  </a:cubicBezTo>
                  <a:cubicBezTo>
                    <a:pt x="209" y="68"/>
                    <a:pt x="215" y="68"/>
                    <a:pt x="220" y="67"/>
                  </a:cubicBezTo>
                  <a:cubicBezTo>
                    <a:pt x="226" y="67"/>
                    <a:pt x="231" y="67"/>
                    <a:pt x="237" y="67"/>
                  </a:cubicBezTo>
                  <a:cubicBezTo>
                    <a:pt x="250" y="68"/>
                    <a:pt x="262" y="70"/>
                    <a:pt x="274" y="74"/>
                  </a:cubicBezTo>
                  <a:cubicBezTo>
                    <a:pt x="285" y="77"/>
                    <a:pt x="295" y="81"/>
                    <a:pt x="305" y="86"/>
                  </a:cubicBezTo>
                  <a:cubicBezTo>
                    <a:pt x="316" y="92"/>
                    <a:pt x="327" y="99"/>
                    <a:pt x="336" y="108"/>
                  </a:cubicBezTo>
                  <a:cubicBezTo>
                    <a:pt x="348" y="118"/>
                    <a:pt x="358" y="130"/>
                    <a:pt x="367" y="144"/>
                  </a:cubicBezTo>
                  <a:cubicBezTo>
                    <a:pt x="371" y="151"/>
                    <a:pt x="375" y="158"/>
                    <a:pt x="378" y="165"/>
                  </a:cubicBezTo>
                  <a:cubicBezTo>
                    <a:pt x="384" y="179"/>
                    <a:pt x="389" y="194"/>
                    <a:pt x="391" y="210"/>
                  </a:cubicBezTo>
                  <a:cubicBezTo>
                    <a:pt x="391" y="214"/>
                    <a:pt x="392" y="218"/>
                    <a:pt x="392" y="222"/>
                  </a:cubicBezTo>
                  <a:cubicBezTo>
                    <a:pt x="392" y="231"/>
                    <a:pt x="392" y="240"/>
                    <a:pt x="391" y="249"/>
                  </a:cubicBezTo>
                  <a:cubicBezTo>
                    <a:pt x="390" y="260"/>
                    <a:pt x="387" y="271"/>
                    <a:pt x="384" y="281"/>
                  </a:cubicBezTo>
                  <a:cubicBezTo>
                    <a:pt x="380" y="293"/>
                    <a:pt x="375" y="305"/>
                    <a:pt x="368" y="316"/>
                  </a:cubicBezTo>
                  <a:cubicBezTo>
                    <a:pt x="362" y="325"/>
                    <a:pt x="356" y="334"/>
                    <a:pt x="348" y="342"/>
                  </a:cubicBezTo>
                  <a:cubicBezTo>
                    <a:pt x="340" y="351"/>
                    <a:pt x="330" y="360"/>
                    <a:pt x="319" y="367"/>
                  </a:cubicBezTo>
                  <a:close/>
                </a:path>
              </a:pathLst>
            </a:custGeom>
            <a:solidFill>
              <a:srgbClr val="E2D0AB"/>
            </a:solidFill>
            <a:ln w="9525">
              <a:noFill/>
              <a:round/>
            </a:ln>
          </p:spPr>
          <p:txBody>
            <a:bodyPr vert="horz" wrap="square" lIns="121920" tIns="60960" rIns="121920" bIns="60960" numCol="1" anchor="t" anchorCtr="0" compatLnSpc="1"/>
            <a:lstStyle/>
            <a:p>
              <a:endParaRPr lang="en-US" sz="3200"/>
            </a:p>
          </p:txBody>
        </p:sp>
        <p:sp>
          <p:nvSpPr>
            <p:cNvPr id="37" name="Freeform 18"/>
            <p:cNvSpPr>
              <a:spLocks noChangeAspect="1"/>
            </p:cNvSpPr>
            <p:nvPr/>
          </p:nvSpPr>
          <p:spPr bwMode="auto">
            <a:xfrm>
              <a:off x="9209317" y="4265881"/>
              <a:ext cx="689254" cy="689254"/>
            </a:xfrm>
            <a:custGeom>
              <a:avLst/>
              <a:gdLst/>
              <a:ahLst/>
              <a:cxnLst>
                <a:cxn ang="0">
                  <a:pos x="265" y="116"/>
                </a:cxn>
                <a:cxn ang="0">
                  <a:pos x="255" y="79"/>
                </a:cxn>
                <a:cxn ang="0">
                  <a:pos x="246" y="62"/>
                </a:cxn>
                <a:cxn ang="0">
                  <a:pos x="221" y="33"/>
                </a:cxn>
                <a:cxn ang="0">
                  <a:pos x="195" y="15"/>
                </a:cxn>
                <a:cxn ang="0">
                  <a:pos x="171" y="5"/>
                </a:cxn>
                <a:cxn ang="0">
                  <a:pos x="140" y="0"/>
                </a:cxn>
                <a:cxn ang="0">
                  <a:pos x="127" y="0"/>
                </a:cxn>
                <a:cxn ang="0">
                  <a:pos x="113" y="1"/>
                </a:cxn>
                <a:cxn ang="0">
                  <a:pos x="83" y="10"/>
                </a:cxn>
                <a:cxn ang="0">
                  <a:pos x="60" y="22"/>
                </a:cxn>
                <a:cxn ang="0">
                  <a:pos x="36" y="42"/>
                </a:cxn>
                <a:cxn ang="0">
                  <a:pos x="20" y="64"/>
                </a:cxn>
                <a:cxn ang="0">
                  <a:pos x="7" y="92"/>
                </a:cxn>
                <a:cxn ang="0">
                  <a:pos x="1" y="118"/>
                </a:cxn>
                <a:cxn ang="0">
                  <a:pos x="1" y="139"/>
                </a:cxn>
                <a:cxn ang="0">
                  <a:pos x="2" y="149"/>
                </a:cxn>
                <a:cxn ang="0">
                  <a:pos x="12" y="186"/>
                </a:cxn>
                <a:cxn ang="0">
                  <a:pos x="21" y="203"/>
                </a:cxn>
                <a:cxn ang="0">
                  <a:pos x="46" y="233"/>
                </a:cxn>
                <a:cxn ang="0">
                  <a:pos x="71" y="250"/>
                </a:cxn>
                <a:cxn ang="0">
                  <a:pos x="96" y="260"/>
                </a:cxn>
                <a:cxn ang="0">
                  <a:pos x="127" y="266"/>
                </a:cxn>
                <a:cxn ang="0">
                  <a:pos x="140" y="266"/>
                </a:cxn>
                <a:cxn ang="0">
                  <a:pos x="153" y="264"/>
                </a:cxn>
                <a:cxn ang="0">
                  <a:pos x="184" y="256"/>
                </a:cxn>
                <a:cxn ang="0">
                  <a:pos x="207" y="243"/>
                </a:cxn>
                <a:cxn ang="0">
                  <a:pos x="231" y="223"/>
                </a:cxn>
                <a:cxn ang="0">
                  <a:pos x="247" y="202"/>
                </a:cxn>
                <a:cxn ang="0">
                  <a:pos x="260" y="174"/>
                </a:cxn>
                <a:cxn ang="0">
                  <a:pos x="266" y="147"/>
                </a:cxn>
                <a:cxn ang="0">
                  <a:pos x="266" y="126"/>
                </a:cxn>
                <a:cxn ang="0">
                  <a:pos x="265" y="116"/>
                </a:cxn>
              </a:cxnLst>
              <a:rect l="0" t="0" r="r" b="b"/>
              <a:pathLst>
                <a:path w="266" h="266">
                  <a:moveTo>
                    <a:pt x="265" y="116"/>
                  </a:moveTo>
                  <a:cubicBezTo>
                    <a:pt x="264" y="103"/>
                    <a:pt x="260" y="91"/>
                    <a:pt x="255" y="79"/>
                  </a:cubicBezTo>
                  <a:cubicBezTo>
                    <a:pt x="252" y="73"/>
                    <a:pt x="249" y="68"/>
                    <a:pt x="246" y="62"/>
                  </a:cubicBezTo>
                  <a:cubicBezTo>
                    <a:pt x="239" y="51"/>
                    <a:pt x="231" y="41"/>
                    <a:pt x="221" y="33"/>
                  </a:cubicBezTo>
                  <a:cubicBezTo>
                    <a:pt x="213" y="26"/>
                    <a:pt x="205" y="20"/>
                    <a:pt x="195" y="15"/>
                  </a:cubicBezTo>
                  <a:cubicBezTo>
                    <a:pt x="188" y="11"/>
                    <a:pt x="179" y="8"/>
                    <a:pt x="171" y="5"/>
                  </a:cubicBezTo>
                  <a:cubicBezTo>
                    <a:pt x="161" y="2"/>
                    <a:pt x="151" y="1"/>
                    <a:pt x="140" y="0"/>
                  </a:cubicBezTo>
                  <a:cubicBezTo>
                    <a:pt x="136" y="0"/>
                    <a:pt x="131" y="0"/>
                    <a:pt x="127" y="0"/>
                  </a:cubicBezTo>
                  <a:cubicBezTo>
                    <a:pt x="122" y="0"/>
                    <a:pt x="118" y="1"/>
                    <a:pt x="113" y="1"/>
                  </a:cubicBezTo>
                  <a:cubicBezTo>
                    <a:pt x="103" y="3"/>
                    <a:pt x="93" y="6"/>
                    <a:pt x="83" y="10"/>
                  </a:cubicBezTo>
                  <a:cubicBezTo>
                    <a:pt x="75" y="13"/>
                    <a:pt x="67" y="17"/>
                    <a:pt x="60" y="22"/>
                  </a:cubicBezTo>
                  <a:cubicBezTo>
                    <a:pt x="51" y="28"/>
                    <a:pt x="43" y="35"/>
                    <a:pt x="36" y="42"/>
                  </a:cubicBezTo>
                  <a:cubicBezTo>
                    <a:pt x="30" y="49"/>
                    <a:pt x="25" y="56"/>
                    <a:pt x="20" y="64"/>
                  </a:cubicBezTo>
                  <a:cubicBezTo>
                    <a:pt x="14" y="72"/>
                    <a:pt x="10" y="82"/>
                    <a:pt x="7" y="92"/>
                  </a:cubicBezTo>
                  <a:cubicBezTo>
                    <a:pt x="4" y="100"/>
                    <a:pt x="2" y="109"/>
                    <a:pt x="1" y="118"/>
                  </a:cubicBezTo>
                  <a:cubicBezTo>
                    <a:pt x="1" y="125"/>
                    <a:pt x="0" y="132"/>
                    <a:pt x="1" y="139"/>
                  </a:cubicBezTo>
                  <a:cubicBezTo>
                    <a:pt x="1" y="143"/>
                    <a:pt x="1" y="146"/>
                    <a:pt x="2" y="149"/>
                  </a:cubicBezTo>
                  <a:cubicBezTo>
                    <a:pt x="3" y="162"/>
                    <a:pt x="7" y="175"/>
                    <a:pt x="12" y="186"/>
                  </a:cubicBezTo>
                  <a:cubicBezTo>
                    <a:pt x="14" y="192"/>
                    <a:pt x="17" y="198"/>
                    <a:pt x="21" y="203"/>
                  </a:cubicBezTo>
                  <a:cubicBezTo>
                    <a:pt x="28" y="214"/>
                    <a:pt x="36" y="224"/>
                    <a:pt x="46" y="233"/>
                  </a:cubicBezTo>
                  <a:cubicBezTo>
                    <a:pt x="53" y="239"/>
                    <a:pt x="62" y="245"/>
                    <a:pt x="71" y="250"/>
                  </a:cubicBezTo>
                  <a:cubicBezTo>
                    <a:pt x="79" y="254"/>
                    <a:pt x="87" y="258"/>
                    <a:pt x="96" y="260"/>
                  </a:cubicBezTo>
                  <a:cubicBezTo>
                    <a:pt x="106" y="263"/>
                    <a:pt x="116" y="265"/>
                    <a:pt x="127" y="266"/>
                  </a:cubicBezTo>
                  <a:cubicBezTo>
                    <a:pt x="131" y="266"/>
                    <a:pt x="136" y="266"/>
                    <a:pt x="140" y="266"/>
                  </a:cubicBezTo>
                  <a:cubicBezTo>
                    <a:pt x="145" y="265"/>
                    <a:pt x="149" y="265"/>
                    <a:pt x="153" y="264"/>
                  </a:cubicBezTo>
                  <a:cubicBezTo>
                    <a:pt x="164" y="263"/>
                    <a:pt x="174" y="260"/>
                    <a:pt x="184" y="256"/>
                  </a:cubicBezTo>
                  <a:cubicBezTo>
                    <a:pt x="192" y="252"/>
                    <a:pt x="200" y="248"/>
                    <a:pt x="207" y="243"/>
                  </a:cubicBezTo>
                  <a:cubicBezTo>
                    <a:pt x="216" y="238"/>
                    <a:pt x="224" y="231"/>
                    <a:pt x="231" y="223"/>
                  </a:cubicBezTo>
                  <a:cubicBezTo>
                    <a:pt x="237" y="217"/>
                    <a:pt x="242" y="209"/>
                    <a:pt x="247" y="202"/>
                  </a:cubicBezTo>
                  <a:cubicBezTo>
                    <a:pt x="252" y="193"/>
                    <a:pt x="257" y="184"/>
                    <a:pt x="260" y="174"/>
                  </a:cubicBezTo>
                  <a:cubicBezTo>
                    <a:pt x="263" y="165"/>
                    <a:pt x="265" y="156"/>
                    <a:pt x="266" y="147"/>
                  </a:cubicBezTo>
                  <a:cubicBezTo>
                    <a:pt x="266" y="140"/>
                    <a:pt x="266" y="133"/>
                    <a:pt x="266" y="126"/>
                  </a:cubicBezTo>
                  <a:cubicBezTo>
                    <a:pt x="266" y="123"/>
                    <a:pt x="266" y="119"/>
                    <a:pt x="265" y="116"/>
                  </a:cubicBezTo>
                  <a:close/>
                </a:path>
              </a:pathLst>
            </a:custGeom>
            <a:solidFill>
              <a:srgbClr val="A7794B"/>
            </a:solidFill>
            <a:ln w="9525">
              <a:noFill/>
              <a:round/>
            </a:ln>
          </p:spPr>
          <p:txBody>
            <a:bodyPr vert="horz" wrap="square" lIns="121920" tIns="60960" rIns="121920" bIns="60960" numCol="1" anchor="t" anchorCtr="0" compatLnSpc="1"/>
            <a:lstStyle/>
            <a:p>
              <a:endParaRPr lang="en-US" sz="3200"/>
            </a:p>
          </p:txBody>
        </p:sp>
      </p:grpSp>
      <p:grpSp>
        <p:nvGrpSpPr>
          <p:cNvPr id="56" name="组合 55"/>
          <p:cNvGrpSpPr/>
          <p:nvPr/>
        </p:nvGrpSpPr>
        <p:grpSpPr>
          <a:xfrm>
            <a:off x="7383594" y="2512062"/>
            <a:ext cx="1321808" cy="1321808"/>
            <a:chOff x="7383594" y="2512062"/>
            <a:chExt cx="1321808" cy="1321808"/>
          </a:xfrm>
        </p:grpSpPr>
        <p:sp>
          <p:nvSpPr>
            <p:cNvPr id="39" name="Freeform 17"/>
            <p:cNvSpPr>
              <a:spLocks noChangeAspect="1" noEditPoints="1"/>
            </p:cNvSpPr>
            <p:nvPr/>
          </p:nvSpPr>
          <p:spPr bwMode="auto">
            <a:xfrm>
              <a:off x="7383594" y="2512062"/>
              <a:ext cx="1321808" cy="1321808"/>
            </a:xfrm>
            <a:custGeom>
              <a:avLst/>
              <a:gdLst/>
              <a:ahLst/>
              <a:cxnLst>
                <a:cxn ang="0">
                  <a:pos x="449" y="164"/>
                </a:cxn>
                <a:cxn ang="0">
                  <a:pos x="414" y="163"/>
                </a:cxn>
                <a:cxn ang="0">
                  <a:pos x="408" y="92"/>
                </a:cxn>
                <a:cxn ang="0">
                  <a:pos x="387" y="64"/>
                </a:cxn>
                <a:cxn ang="0">
                  <a:pos x="356" y="80"/>
                </a:cxn>
                <a:cxn ang="0">
                  <a:pos x="332" y="29"/>
                </a:cxn>
                <a:cxn ang="0">
                  <a:pos x="302" y="12"/>
                </a:cxn>
                <a:cxn ang="0">
                  <a:pos x="280" y="40"/>
                </a:cxn>
                <a:cxn ang="0">
                  <a:pos x="236" y="4"/>
                </a:cxn>
                <a:cxn ang="0">
                  <a:pos x="201" y="2"/>
                </a:cxn>
                <a:cxn ang="0">
                  <a:pos x="194" y="36"/>
                </a:cxn>
                <a:cxn ang="0">
                  <a:pos x="140" y="22"/>
                </a:cxn>
                <a:cxn ang="0">
                  <a:pos x="107" y="35"/>
                </a:cxn>
                <a:cxn ang="0">
                  <a:pos x="115" y="69"/>
                </a:cxn>
                <a:cxn ang="0">
                  <a:pos x="60" y="79"/>
                </a:cxn>
                <a:cxn ang="0">
                  <a:pos x="36" y="105"/>
                </a:cxn>
                <a:cxn ang="0">
                  <a:pos x="57" y="132"/>
                </a:cxn>
                <a:cxn ang="0">
                  <a:pos x="12" y="165"/>
                </a:cxn>
                <a:cxn ang="0">
                  <a:pos x="0" y="198"/>
                </a:cxn>
                <a:cxn ang="0">
                  <a:pos x="31" y="214"/>
                </a:cxn>
                <a:cxn ang="0">
                  <a:pos x="32" y="251"/>
                </a:cxn>
                <a:cxn ang="0">
                  <a:pos x="1" y="268"/>
                </a:cxn>
                <a:cxn ang="0">
                  <a:pos x="13" y="301"/>
                </a:cxn>
                <a:cxn ang="0">
                  <a:pos x="68" y="346"/>
                </a:cxn>
                <a:cxn ang="0">
                  <a:pos x="49" y="376"/>
                </a:cxn>
                <a:cxn ang="0">
                  <a:pos x="76" y="398"/>
                </a:cxn>
                <a:cxn ang="0">
                  <a:pos x="132" y="403"/>
                </a:cxn>
                <a:cxn ang="0">
                  <a:pos x="127" y="438"/>
                </a:cxn>
                <a:cxn ang="0">
                  <a:pos x="161" y="447"/>
                </a:cxn>
                <a:cxn ang="0">
                  <a:pos x="215" y="428"/>
                </a:cxn>
                <a:cxn ang="0">
                  <a:pos x="226" y="461"/>
                </a:cxn>
                <a:cxn ang="0">
                  <a:pos x="260" y="455"/>
                </a:cxn>
                <a:cxn ang="0">
                  <a:pos x="299" y="415"/>
                </a:cxn>
                <a:cxn ang="0">
                  <a:pos x="323" y="441"/>
                </a:cxn>
                <a:cxn ang="0">
                  <a:pos x="352" y="421"/>
                </a:cxn>
                <a:cxn ang="0">
                  <a:pos x="371" y="368"/>
                </a:cxn>
                <a:cxn ang="0">
                  <a:pos x="403" y="381"/>
                </a:cxn>
                <a:cxn ang="0">
                  <a:pos x="421" y="350"/>
                </a:cxn>
                <a:cxn ang="0">
                  <a:pos x="416" y="295"/>
                </a:cxn>
                <a:cxn ang="0">
                  <a:pos x="450" y="293"/>
                </a:cxn>
                <a:cxn ang="0">
                  <a:pos x="453" y="258"/>
                </a:cxn>
                <a:cxn ang="0">
                  <a:pos x="426" y="221"/>
                </a:cxn>
                <a:cxn ang="0">
                  <a:pos x="453" y="199"/>
                </a:cxn>
                <a:cxn ang="0">
                  <a:pos x="319" y="367"/>
                </a:cxn>
                <a:cxn ang="0">
                  <a:pos x="253" y="392"/>
                </a:cxn>
                <a:cxn ang="0">
                  <a:pos x="220" y="394"/>
                </a:cxn>
                <a:cxn ang="0">
                  <a:pos x="152" y="375"/>
                </a:cxn>
                <a:cxn ang="0">
                  <a:pos x="90" y="318"/>
                </a:cxn>
                <a:cxn ang="0">
                  <a:pos x="66" y="251"/>
                </a:cxn>
                <a:cxn ang="0">
                  <a:pos x="66" y="213"/>
                </a:cxn>
                <a:cxn ang="0">
                  <a:pos x="89" y="146"/>
                </a:cxn>
                <a:cxn ang="0">
                  <a:pos x="138" y="95"/>
                </a:cxn>
                <a:cxn ang="0">
                  <a:pos x="204" y="69"/>
                </a:cxn>
                <a:cxn ang="0">
                  <a:pos x="237" y="67"/>
                </a:cxn>
                <a:cxn ang="0">
                  <a:pos x="305" y="86"/>
                </a:cxn>
                <a:cxn ang="0">
                  <a:pos x="367" y="144"/>
                </a:cxn>
                <a:cxn ang="0">
                  <a:pos x="391" y="210"/>
                </a:cxn>
                <a:cxn ang="0">
                  <a:pos x="391" y="249"/>
                </a:cxn>
                <a:cxn ang="0">
                  <a:pos x="368" y="316"/>
                </a:cxn>
                <a:cxn ang="0">
                  <a:pos x="319" y="367"/>
                </a:cxn>
              </a:cxnLst>
              <a:rect l="0" t="0" r="r" b="b"/>
              <a:pathLst>
                <a:path w="457" h="461">
                  <a:moveTo>
                    <a:pt x="456" y="193"/>
                  </a:moveTo>
                  <a:cubicBezTo>
                    <a:pt x="449" y="164"/>
                    <a:pt x="449" y="164"/>
                    <a:pt x="449" y="164"/>
                  </a:cubicBezTo>
                  <a:cubicBezTo>
                    <a:pt x="448" y="162"/>
                    <a:pt x="446" y="160"/>
                    <a:pt x="444" y="160"/>
                  </a:cubicBezTo>
                  <a:cubicBezTo>
                    <a:pt x="414" y="163"/>
                    <a:pt x="414" y="163"/>
                    <a:pt x="414" y="163"/>
                  </a:cubicBezTo>
                  <a:cubicBezTo>
                    <a:pt x="408" y="146"/>
                    <a:pt x="399" y="130"/>
                    <a:pt x="389" y="115"/>
                  </a:cubicBezTo>
                  <a:cubicBezTo>
                    <a:pt x="408" y="92"/>
                    <a:pt x="408" y="92"/>
                    <a:pt x="408" y="92"/>
                  </a:cubicBezTo>
                  <a:cubicBezTo>
                    <a:pt x="409" y="90"/>
                    <a:pt x="409" y="87"/>
                    <a:pt x="407" y="86"/>
                  </a:cubicBezTo>
                  <a:cubicBezTo>
                    <a:pt x="387" y="64"/>
                    <a:pt x="387" y="64"/>
                    <a:pt x="387" y="64"/>
                  </a:cubicBezTo>
                  <a:cubicBezTo>
                    <a:pt x="385" y="62"/>
                    <a:pt x="383" y="62"/>
                    <a:pt x="381" y="63"/>
                  </a:cubicBezTo>
                  <a:cubicBezTo>
                    <a:pt x="356" y="80"/>
                    <a:pt x="356" y="80"/>
                    <a:pt x="356" y="80"/>
                  </a:cubicBezTo>
                  <a:cubicBezTo>
                    <a:pt x="346" y="72"/>
                    <a:pt x="336" y="64"/>
                    <a:pt x="325" y="58"/>
                  </a:cubicBezTo>
                  <a:cubicBezTo>
                    <a:pt x="332" y="29"/>
                    <a:pt x="332" y="29"/>
                    <a:pt x="332" y="29"/>
                  </a:cubicBezTo>
                  <a:cubicBezTo>
                    <a:pt x="333" y="27"/>
                    <a:pt x="332" y="25"/>
                    <a:pt x="329" y="24"/>
                  </a:cubicBezTo>
                  <a:cubicBezTo>
                    <a:pt x="302" y="12"/>
                    <a:pt x="302" y="12"/>
                    <a:pt x="302" y="12"/>
                  </a:cubicBezTo>
                  <a:cubicBezTo>
                    <a:pt x="299" y="11"/>
                    <a:pt x="297" y="12"/>
                    <a:pt x="295" y="14"/>
                  </a:cubicBezTo>
                  <a:cubicBezTo>
                    <a:pt x="280" y="40"/>
                    <a:pt x="280" y="40"/>
                    <a:pt x="280" y="40"/>
                  </a:cubicBezTo>
                  <a:cubicBezTo>
                    <a:pt x="268" y="36"/>
                    <a:pt x="255" y="34"/>
                    <a:pt x="242" y="33"/>
                  </a:cubicBezTo>
                  <a:cubicBezTo>
                    <a:pt x="236" y="4"/>
                    <a:pt x="236" y="4"/>
                    <a:pt x="236" y="4"/>
                  </a:cubicBezTo>
                  <a:cubicBezTo>
                    <a:pt x="236" y="2"/>
                    <a:pt x="233" y="0"/>
                    <a:pt x="231" y="0"/>
                  </a:cubicBezTo>
                  <a:cubicBezTo>
                    <a:pt x="201" y="2"/>
                    <a:pt x="201" y="2"/>
                    <a:pt x="201" y="2"/>
                  </a:cubicBezTo>
                  <a:cubicBezTo>
                    <a:pt x="199" y="2"/>
                    <a:pt x="197" y="4"/>
                    <a:pt x="196" y="6"/>
                  </a:cubicBezTo>
                  <a:cubicBezTo>
                    <a:pt x="194" y="36"/>
                    <a:pt x="194" y="36"/>
                    <a:pt x="194" y="36"/>
                  </a:cubicBezTo>
                  <a:cubicBezTo>
                    <a:pt x="181" y="38"/>
                    <a:pt x="169" y="42"/>
                    <a:pt x="157" y="46"/>
                  </a:cubicBezTo>
                  <a:cubicBezTo>
                    <a:pt x="140" y="22"/>
                    <a:pt x="140" y="22"/>
                    <a:pt x="140" y="22"/>
                  </a:cubicBezTo>
                  <a:cubicBezTo>
                    <a:pt x="138" y="20"/>
                    <a:pt x="136" y="20"/>
                    <a:pt x="133" y="21"/>
                  </a:cubicBezTo>
                  <a:cubicBezTo>
                    <a:pt x="107" y="35"/>
                    <a:pt x="107" y="35"/>
                    <a:pt x="107" y="35"/>
                  </a:cubicBezTo>
                  <a:cubicBezTo>
                    <a:pt x="105" y="36"/>
                    <a:pt x="104" y="39"/>
                    <a:pt x="105" y="41"/>
                  </a:cubicBezTo>
                  <a:cubicBezTo>
                    <a:pt x="115" y="69"/>
                    <a:pt x="115" y="69"/>
                    <a:pt x="115" y="69"/>
                  </a:cubicBezTo>
                  <a:cubicBezTo>
                    <a:pt x="104" y="76"/>
                    <a:pt x="95" y="84"/>
                    <a:pt x="86" y="93"/>
                  </a:cubicBezTo>
                  <a:cubicBezTo>
                    <a:pt x="60" y="79"/>
                    <a:pt x="60" y="79"/>
                    <a:pt x="60" y="79"/>
                  </a:cubicBezTo>
                  <a:cubicBezTo>
                    <a:pt x="58" y="78"/>
                    <a:pt x="55" y="79"/>
                    <a:pt x="54" y="81"/>
                  </a:cubicBezTo>
                  <a:cubicBezTo>
                    <a:pt x="36" y="105"/>
                    <a:pt x="36" y="105"/>
                    <a:pt x="36" y="105"/>
                  </a:cubicBezTo>
                  <a:cubicBezTo>
                    <a:pt x="34" y="106"/>
                    <a:pt x="34" y="109"/>
                    <a:pt x="36" y="111"/>
                  </a:cubicBezTo>
                  <a:cubicBezTo>
                    <a:pt x="57" y="132"/>
                    <a:pt x="57" y="132"/>
                    <a:pt x="57" y="132"/>
                  </a:cubicBezTo>
                  <a:cubicBezTo>
                    <a:pt x="51" y="143"/>
                    <a:pt x="45" y="154"/>
                    <a:pt x="41" y="166"/>
                  </a:cubicBezTo>
                  <a:cubicBezTo>
                    <a:pt x="12" y="165"/>
                    <a:pt x="12" y="165"/>
                    <a:pt x="12" y="165"/>
                  </a:cubicBezTo>
                  <a:cubicBezTo>
                    <a:pt x="9" y="164"/>
                    <a:pt x="7" y="166"/>
                    <a:pt x="7" y="169"/>
                  </a:cubicBezTo>
                  <a:cubicBezTo>
                    <a:pt x="0" y="198"/>
                    <a:pt x="0" y="198"/>
                    <a:pt x="0" y="198"/>
                  </a:cubicBezTo>
                  <a:cubicBezTo>
                    <a:pt x="0" y="200"/>
                    <a:pt x="1" y="203"/>
                    <a:pt x="3" y="204"/>
                  </a:cubicBezTo>
                  <a:cubicBezTo>
                    <a:pt x="31" y="214"/>
                    <a:pt x="31" y="214"/>
                    <a:pt x="31" y="214"/>
                  </a:cubicBezTo>
                  <a:cubicBezTo>
                    <a:pt x="31" y="223"/>
                    <a:pt x="30" y="232"/>
                    <a:pt x="31" y="241"/>
                  </a:cubicBezTo>
                  <a:cubicBezTo>
                    <a:pt x="31" y="244"/>
                    <a:pt x="31" y="248"/>
                    <a:pt x="32" y="251"/>
                  </a:cubicBezTo>
                  <a:cubicBezTo>
                    <a:pt x="4" y="262"/>
                    <a:pt x="4" y="262"/>
                    <a:pt x="4" y="262"/>
                  </a:cubicBezTo>
                  <a:cubicBezTo>
                    <a:pt x="2" y="263"/>
                    <a:pt x="1" y="266"/>
                    <a:pt x="1" y="268"/>
                  </a:cubicBezTo>
                  <a:cubicBezTo>
                    <a:pt x="8" y="297"/>
                    <a:pt x="8" y="297"/>
                    <a:pt x="8" y="297"/>
                  </a:cubicBezTo>
                  <a:cubicBezTo>
                    <a:pt x="8" y="300"/>
                    <a:pt x="11" y="301"/>
                    <a:pt x="13" y="301"/>
                  </a:cubicBezTo>
                  <a:cubicBezTo>
                    <a:pt x="43" y="299"/>
                    <a:pt x="43" y="299"/>
                    <a:pt x="43" y="299"/>
                  </a:cubicBezTo>
                  <a:cubicBezTo>
                    <a:pt x="49" y="316"/>
                    <a:pt x="57" y="332"/>
                    <a:pt x="68" y="346"/>
                  </a:cubicBezTo>
                  <a:cubicBezTo>
                    <a:pt x="49" y="369"/>
                    <a:pt x="49" y="369"/>
                    <a:pt x="49" y="369"/>
                  </a:cubicBezTo>
                  <a:cubicBezTo>
                    <a:pt x="48" y="371"/>
                    <a:pt x="48" y="374"/>
                    <a:pt x="49" y="376"/>
                  </a:cubicBezTo>
                  <a:cubicBezTo>
                    <a:pt x="70" y="398"/>
                    <a:pt x="70" y="398"/>
                    <a:pt x="70" y="398"/>
                  </a:cubicBezTo>
                  <a:cubicBezTo>
                    <a:pt x="71" y="399"/>
                    <a:pt x="74" y="400"/>
                    <a:pt x="76" y="398"/>
                  </a:cubicBezTo>
                  <a:cubicBezTo>
                    <a:pt x="101" y="382"/>
                    <a:pt x="101" y="382"/>
                    <a:pt x="101" y="382"/>
                  </a:cubicBezTo>
                  <a:cubicBezTo>
                    <a:pt x="110" y="390"/>
                    <a:pt x="121" y="397"/>
                    <a:pt x="132" y="403"/>
                  </a:cubicBezTo>
                  <a:cubicBezTo>
                    <a:pt x="124" y="432"/>
                    <a:pt x="124" y="432"/>
                    <a:pt x="124" y="432"/>
                  </a:cubicBezTo>
                  <a:cubicBezTo>
                    <a:pt x="124" y="434"/>
                    <a:pt x="125" y="437"/>
                    <a:pt x="127" y="438"/>
                  </a:cubicBezTo>
                  <a:cubicBezTo>
                    <a:pt x="155" y="449"/>
                    <a:pt x="155" y="449"/>
                    <a:pt x="155" y="449"/>
                  </a:cubicBezTo>
                  <a:cubicBezTo>
                    <a:pt x="157" y="450"/>
                    <a:pt x="160" y="449"/>
                    <a:pt x="161" y="447"/>
                  </a:cubicBezTo>
                  <a:cubicBezTo>
                    <a:pt x="177" y="422"/>
                    <a:pt x="177" y="422"/>
                    <a:pt x="177" y="422"/>
                  </a:cubicBezTo>
                  <a:cubicBezTo>
                    <a:pt x="189" y="425"/>
                    <a:pt x="202" y="427"/>
                    <a:pt x="215" y="428"/>
                  </a:cubicBezTo>
                  <a:cubicBezTo>
                    <a:pt x="221" y="457"/>
                    <a:pt x="221" y="457"/>
                    <a:pt x="221" y="457"/>
                  </a:cubicBezTo>
                  <a:cubicBezTo>
                    <a:pt x="221" y="459"/>
                    <a:pt x="223" y="461"/>
                    <a:pt x="226" y="461"/>
                  </a:cubicBezTo>
                  <a:cubicBezTo>
                    <a:pt x="256" y="460"/>
                    <a:pt x="256" y="460"/>
                    <a:pt x="256" y="460"/>
                  </a:cubicBezTo>
                  <a:cubicBezTo>
                    <a:pt x="258" y="459"/>
                    <a:pt x="260" y="457"/>
                    <a:pt x="260" y="455"/>
                  </a:cubicBezTo>
                  <a:cubicBezTo>
                    <a:pt x="263" y="426"/>
                    <a:pt x="263" y="426"/>
                    <a:pt x="263" y="426"/>
                  </a:cubicBezTo>
                  <a:cubicBezTo>
                    <a:pt x="276" y="423"/>
                    <a:pt x="288" y="420"/>
                    <a:pt x="299" y="415"/>
                  </a:cubicBezTo>
                  <a:cubicBezTo>
                    <a:pt x="317" y="439"/>
                    <a:pt x="317" y="439"/>
                    <a:pt x="317" y="439"/>
                  </a:cubicBezTo>
                  <a:cubicBezTo>
                    <a:pt x="318" y="441"/>
                    <a:pt x="321" y="442"/>
                    <a:pt x="323" y="441"/>
                  </a:cubicBezTo>
                  <a:cubicBezTo>
                    <a:pt x="350" y="427"/>
                    <a:pt x="350" y="427"/>
                    <a:pt x="350" y="427"/>
                  </a:cubicBezTo>
                  <a:cubicBezTo>
                    <a:pt x="352" y="425"/>
                    <a:pt x="353" y="423"/>
                    <a:pt x="352" y="421"/>
                  </a:cubicBezTo>
                  <a:cubicBezTo>
                    <a:pt x="342" y="393"/>
                    <a:pt x="342" y="393"/>
                    <a:pt x="342" y="393"/>
                  </a:cubicBezTo>
                  <a:cubicBezTo>
                    <a:pt x="353" y="385"/>
                    <a:pt x="362" y="377"/>
                    <a:pt x="371" y="368"/>
                  </a:cubicBezTo>
                  <a:cubicBezTo>
                    <a:pt x="397" y="382"/>
                    <a:pt x="397" y="382"/>
                    <a:pt x="397" y="382"/>
                  </a:cubicBezTo>
                  <a:cubicBezTo>
                    <a:pt x="399" y="383"/>
                    <a:pt x="402" y="383"/>
                    <a:pt x="403" y="381"/>
                  </a:cubicBezTo>
                  <a:cubicBezTo>
                    <a:pt x="421" y="357"/>
                    <a:pt x="421" y="357"/>
                    <a:pt x="421" y="357"/>
                  </a:cubicBezTo>
                  <a:cubicBezTo>
                    <a:pt x="423" y="355"/>
                    <a:pt x="423" y="352"/>
                    <a:pt x="421" y="350"/>
                  </a:cubicBezTo>
                  <a:cubicBezTo>
                    <a:pt x="400" y="329"/>
                    <a:pt x="400" y="329"/>
                    <a:pt x="400" y="329"/>
                  </a:cubicBezTo>
                  <a:cubicBezTo>
                    <a:pt x="406" y="318"/>
                    <a:pt x="411" y="307"/>
                    <a:pt x="416" y="295"/>
                  </a:cubicBezTo>
                  <a:cubicBezTo>
                    <a:pt x="445" y="297"/>
                    <a:pt x="445" y="297"/>
                    <a:pt x="445" y="297"/>
                  </a:cubicBezTo>
                  <a:cubicBezTo>
                    <a:pt x="447" y="297"/>
                    <a:pt x="450" y="295"/>
                    <a:pt x="450" y="293"/>
                  </a:cubicBezTo>
                  <a:cubicBezTo>
                    <a:pt x="456" y="264"/>
                    <a:pt x="456" y="264"/>
                    <a:pt x="456" y="264"/>
                  </a:cubicBezTo>
                  <a:cubicBezTo>
                    <a:pt x="457" y="261"/>
                    <a:pt x="456" y="259"/>
                    <a:pt x="453" y="258"/>
                  </a:cubicBezTo>
                  <a:cubicBezTo>
                    <a:pt x="426" y="248"/>
                    <a:pt x="426" y="248"/>
                    <a:pt x="426" y="248"/>
                  </a:cubicBezTo>
                  <a:cubicBezTo>
                    <a:pt x="426" y="239"/>
                    <a:pt x="426" y="230"/>
                    <a:pt x="426" y="221"/>
                  </a:cubicBezTo>
                  <a:cubicBezTo>
                    <a:pt x="426" y="217"/>
                    <a:pt x="425" y="214"/>
                    <a:pt x="425" y="210"/>
                  </a:cubicBezTo>
                  <a:cubicBezTo>
                    <a:pt x="453" y="199"/>
                    <a:pt x="453" y="199"/>
                    <a:pt x="453" y="199"/>
                  </a:cubicBezTo>
                  <a:cubicBezTo>
                    <a:pt x="455" y="198"/>
                    <a:pt x="456" y="196"/>
                    <a:pt x="456" y="193"/>
                  </a:cubicBezTo>
                  <a:close/>
                  <a:moveTo>
                    <a:pt x="319" y="367"/>
                  </a:moveTo>
                  <a:cubicBezTo>
                    <a:pt x="310" y="373"/>
                    <a:pt x="300" y="378"/>
                    <a:pt x="290" y="382"/>
                  </a:cubicBezTo>
                  <a:cubicBezTo>
                    <a:pt x="278" y="387"/>
                    <a:pt x="266" y="391"/>
                    <a:pt x="253" y="392"/>
                  </a:cubicBezTo>
                  <a:cubicBezTo>
                    <a:pt x="248" y="393"/>
                    <a:pt x="242" y="394"/>
                    <a:pt x="237" y="394"/>
                  </a:cubicBezTo>
                  <a:cubicBezTo>
                    <a:pt x="231" y="394"/>
                    <a:pt x="226" y="394"/>
                    <a:pt x="220" y="394"/>
                  </a:cubicBezTo>
                  <a:cubicBezTo>
                    <a:pt x="207" y="393"/>
                    <a:pt x="195" y="391"/>
                    <a:pt x="182" y="388"/>
                  </a:cubicBezTo>
                  <a:cubicBezTo>
                    <a:pt x="172" y="385"/>
                    <a:pt x="162" y="380"/>
                    <a:pt x="152" y="375"/>
                  </a:cubicBezTo>
                  <a:cubicBezTo>
                    <a:pt x="141" y="369"/>
                    <a:pt x="130" y="362"/>
                    <a:pt x="120" y="354"/>
                  </a:cubicBezTo>
                  <a:cubicBezTo>
                    <a:pt x="109" y="343"/>
                    <a:pt x="98" y="331"/>
                    <a:pt x="90" y="318"/>
                  </a:cubicBezTo>
                  <a:cubicBezTo>
                    <a:pt x="86" y="311"/>
                    <a:pt x="82" y="304"/>
                    <a:pt x="79" y="296"/>
                  </a:cubicBezTo>
                  <a:cubicBezTo>
                    <a:pt x="72" y="282"/>
                    <a:pt x="68" y="267"/>
                    <a:pt x="66" y="251"/>
                  </a:cubicBezTo>
                  <a:cubicBezTo>
                    <a:pt x="66" y="247"/>
                    <a:pt x="65" y="243"/>
                    <a:pt x="65" y="239"/>
                  </a:cubicBezTo>
                  <a:cubicBezTo>
                    <a:pt x="65" y="230"/>
                    <a:pt x="65" y="221"/>
                    <a:pt x="66" y="213"/>
                  </a:cubicBezTo>
                  <a:cubicBezTo>
                    <a:pt x="67" y="202"/>
                    <a:pt x="69" y="191"/>
                    <a:pt x="73" y="181"/>
                  </a:cubicBezTo>
                  <a:cubicBezTo>
                    <a:pt x="77" y="168"/>
                    <a:pt x="82" y="157"/>
                    <a:pt x="89" y="146"/>
                  </a:cubicBezTo>
                  <a:cubicBezTo>
                    <a:pt x="94" y="136"/>
                    <a:pt x="101" y="128"/>
                    <a:pt x="108" y="119"/>
                  </a:cubicBezTo>
                  <a:cubicBezTo>
                    <a:pt x="117" y="110"/>
                    <a:pt x="127" y="102"/>
                    <a:pt x="138" y="95"/>
                  </a:cubicBezTo>
                  <a:cubicBezTo>
                    <a:pt x="147" y="89"/>
                    <a:pt x="157" y="83"/>
                    <a:pt x="167" y="79"/>
                  </a:cubicBezTo>
                  <a:cubicBezTo>
                    <a:pt x="178" y="74"/>
                    <a:pt x="191" y="71"/>
                    <a:pt x="204" y="69"/>
                  </a:cubicBezTo>
                  <a:cubicBezTo>
                    <a:pt x="209" y="68"/>
                    <a:pt x="215" y="68"/>
                    <a:pt x="220" y="67"/>
                  </a:cubicBezTo>
                  <a:cubicBezTo>
                    <a:pt x="226" y="67"/>
                    <a:pt x="231" y="67"/>
                    <a:pt x="237" y="67"/>
                  </a:cubicBezTo>
                  <a:cubicBezTo>
                    <a:pt x="250" y="68"/>
                    <a:pt x="262" y="70"/>
                    <a:pt x="274" y="74"/>
                  </a:cubicBezTo>
                  <a:cubicBezTo>
                    <a:pt x="285" y="77"/>
                    <a:pt x="295" y="81"/>
                    <a:pt x="305" y="86"/>
                  </a:cubicBezTo>
                  <a:cubicBezTo>
                    <a:pt x="316" y="92"/>
                    <a:pt x="327" y="99"/>
                    <a:pt x="336" y="108"/>
                  </a:cubicBezTo>
                  <a:cubicBezTo>
                    <a:pt x="348" y="118"/>
                    <a:pt x="358" y="130"/>
                    <a:pt x="367" y="144"/>
                  </a:cubicBezTo>
                  <a:cubicBezTo>
                    <a:pt x="371" y="151"/>
                    <a:pt x="375" y="158"/>
                    <a:pt x="378" y="165"/>
                  </a:cubicBezTo>
                  <a:cubicBezTo>
                    <a:pt x="384" y="179"/>
                    <a:pt x="389" y="194"/>
                    <a:pt x="391" y="210"/>
                  </a:cubicBezTo>
                  <a:cubicBezTo>
                    <a:pt x="391" y="214"/>
                    <a:pt x="392" y="218"/>
                    <a:pt x="392" y="222"/>
                  </a:cubicBezTo>
                  <a:cubicBezTo>
                    <a:pt x="392" y="231"/>
                    <a:pt x="392" y="240"/>
                    <a:pt x="391" y="249"/>
                  </a:cubicBezTo>
                  <a:cubicBezTo>
                    <a:pt x="390" y="260"/>
                    <a:pt x="387" y="271"/>
                    <a:pt x="384" y="281"/>
                  </a:cubicBezTo>
                  <a:cubicBezTo>
                    <a:pt x="380" y="293"/>
                    <a:pt x="375" y="305"/>
                    <a:pt x="368" y="316"/>
                  </a:cubicBezTo>
                  <a:cubicBezTo>
                    <a:pt x="362" y="325"/>
                    <a:pt x="356" y="334"/>
                    <a:pt x="348" y="342"/>
                  </a:cubicBezTo>
                  <a:cubicBezTo>
                    <a:pt x="340" y="351"/>
                    <a:pt x="330" y="360"/>
                    <a:pt x="319" y="367"/>
                  </a:cubicBezTo>
                  <a:close/>
                </a:path>
              </a:pathLst>
            </a:custGeom>
            <a:solidFill>
              <a:srgbClr val="E2D0AB"/>
            </a:solidFill>
            <a:ln w="9525">
              <a:noFill/>
              <a:round/>
            </a:ln>
          </p:spPr>
          <p:txBody>
            <a:bodyPr vert="horz" wrap="square" lIns="121920" tIns="60960" rIns="121920" bIns="60960" numCol="1" anchor="t" anchorCtr="0" compatLnSpc="1"/>
            <a:lstStyle/>
            <a:p>
              <a:endParaRPr lang="en-US" sz="3200"/>
            </a:p>
          </p:txBody>
        </p:sp>
        <p:sp>
          <p:nvSpPr>
            <p:cNvPr id="40" name="Freeform 18"/>
            <p:cNvSpPr>
              <a:spLocks noChangeAspect="1"/>
            </p:cNvSpPr>
            <p:nvPr/>
          </p:nvSpPr>
          <p:spPr bwMode="auto">
            <a:xfrm>
              <a:off x="7673922" y="2802390"/>
              <a:ext cx="741153" cy="741153"/>
            </a:xfrm>
            <a:custGeom>
              <a:avLst/>
              <a:gdLst/>
              <a:ahLst/>
              <a:cxnLst>
                <a:cxn ang="0">
                  <a:pos x="265" y="116"/>
                </a:cxn>
                <a:cxn ang="0">
                  <a:pos x="255" y="79"/>
                </a:cxn>
                <a:cxn ang="0">
                  <a:pos x="246" y="62"/>
                </a:cxn>
                <a:cxn ang="0">
                  <a:pos x="221" y="33"/>
                </a:cxn>
                <a:cxn ang="0">
                  <a:pos x="195" y="15"/>
                </a:cxn>
                <a:cxn ang="0">
                  <a:pos x="171" y="5"/>
                </a:cxn>
                <a:cxn ang="0">
                  <a:pos x="140" y="0"/>
                </a:cxn>
                <a:cxn ang="0">
                  <a:pos x="127" y="0"/>
                </a:cxn>
                <a:cxn ang="0">
                  <a:pos x="113" y="1"/>
                </a:cxn>
                <a:cxn ang="0">
                  <a:pos x="83" y="10"/>
                </a:cxn>
                <a:cxn ang="0">
                  <a:pos x="60" y="22"/>
                </a:cxn>
                <a:cxn ang="0">
                  <a:pos x="36" y="42"/>
                </a:cxn>
                <a:cxn ang="0">
                  <a:pos x="20" y="64"/>
                </a:cxn>
                <a:cxn ang="0">
                  <a:pos x="7" y="92"/>
                </a:cxn>
                <a:cxn ang="0">
                  <a:pos x="1" y="118"/>
                </a:cxn>
                <a:cxn ang="0">
                  <a:pos x="1" y="139"/>
                </a:cxn>
                <a:cxn ang="0">
                  <a:pos x="2" y="149"/>
                </a:cxn>
                <a:cxn ang="0">
                  <a:pos x="12" y="186"/>
                </a:cxn>
                <a:cxn ang="0">
                  <a:pos x="21" y="203"/>
                </a:cxn>
                <a:cxn ang="0">
                  <a:pos x="46" y="233"/>
                </a:cxn>
                <a:cxn ang="0">
                  <a:pos x="71" y="250"/>
                </a:cxn>
                <a:cxn ang="0">
                  <a:pos x="96" y="260"/>
                </a:cxn>
                <a:cxn ang="0">
                  <a:pos x="127" y="266"/>
                </a:cxn>
                <a:cxn ang="0">
                  <a:pos x="140" y="266"/>
                </a:cxn>
                <a:cxn ang="0">
                  <a:pos x="153" y="264"/>
                </a:cxn>
                <a:cxn ang="0">
                  <a:pos x="184" y="256"/>
                </a:cxn>
                <a:cxn ang="0">
                  <a:pos x="207" y="243"/>
                </a:cxn>
                <a:cxn ang="0">
                  <a:pos x="231" y="223"/>
                </a:cxn>
                <a:cxn ang="0">
                  <a:pos x="247" y="202"/>
                </a:cxn>
                <a:cxn ang="0">
                  <a:pos x="260" y="174"/>
                </a:cxn>
                <a:cxn ang="0">
                  <a:pos x="266" y="147"/>
                </a:cxn>
                <a:cxn ang="0">
                  <a:pos x="266" y="126"/>
                </a:cxn>
                <a:cxn ang="0">
                  <a:pos x="265" y="116"/>
                </a:cxn>
              </a:cxnLst>
              <a:rect l="0" t="0" r="r" b="b"/>
              <a:pathLst>
                <a:path w="266" h="266">
                  <a:moveTo>
                    <a:pt x="265" y="116"/>
                  </a:moveTo>
                  <a:cubicBezTo>
                    <a:pt x="264" y="103"/>
                    <a:pt x="260" y="91"/>
                    <a:pt x="255" y="79"/>
                  </a:cubicBezTo>
                  <a:cubicBezTo>
                    <a:pt x="252" y="73"/>
                    <a:pt x="249" y="68"/>
                    <a:pt x="246" y="62"/>
                  </a:cubicBezTo>
                  <a:cubicBezTo>
                    <a:pt x="239" y="51"/>
                    <a:pt x="231" y="41"/>
                    <a:pt x="221" y="33"/>
                  </a:cubicBezTo>
                  <a:cubicBezTo>
                    <a:pt x="213" y="26"/>
                    <a:pt x="205" y="20"/>
                    <a:pt x="195" y="15"/>
                  </a:cubicBezTo>
                  <a:cubicBezTo>
                    <a:pt x="188" y="11"/>
                    <a:pt x="179" y="8"/>
                    <a:pt x="171" y="5"/>
                  </a:cubicBezTo>
                  <a:cubicBezTo>
                    <a:pt x="161" y="2"/>
                    <a:pt x="151" y="1"/>
                    <a:pt x="140" y="0"/>
                  </a:cubicBezTo>
                  <a:cubicBezTo>
                    <a:pt x="136" y="0"/>
                    <a:pt x="131" y="0"/>
                    <a:pt x="127" y="0"/>
                  </a:cubicBezTo>
                  <a:cubicBezTo>
                    <a:pt x="122" y="0"/>
                    <a:pt x="118" y="1"/>
                    <a:pt x="113" y="1"/>
                  </a:cubicBezTo>
                  <a:cubicBezTo>
                    <a:pt x="103" y="3"/>
                    <a:pt x="93" y="6"/>
                    <a:pt x="83" y="10"/>
                  </a:cubicBezTo>
                  <a:cubicBezTo>
                    <a:pt x="75" y="13"/>
                    <a:pt x="67" y="17"/>
                    <a:pt x="60" y="22"/>
                  </a:cubicBezTo>
                  <a:cubicBezTo>
                    <a:pt x="51" y="28"/>
                    <a:pt x="43" y="35"/>
                    <a:pt x="36" y="42"/>
                  </a:cubicBezTo>
                  <a:cubicBezTo>
                    <a:pt x="30" y="49"/>
                    <a:pt x="25" y="56"/>
                    <a:pt x="20" y="64"/>
                  </a:cubicBezTo>
                  <a:cubicBezTo>
                    <a:pt x="14" y="72"/>
                    <a:pt x="10" y="82"/>
                    <a:pt x="7" y="92"/>
                  </a:cubicBezTo>
                  <a:cubicBezTo>
                    <a:pt x="4" y="100"/>
                    <a:pt x="2" y="109"/>
                    <a:pt x="1" y="118"/>
                  </a:cubicBezTo>
                  <a:cubicBezTo>
                    <a:pt x="1" y="125"/>
                    <a:pt x="0" y="132"/>
                    <a:pt x="1" y="139"/>
                  </a:cubicBezTo>
                  <a:cubicBezTo>
                    <a:pt x="1" y="143"/>
                    <a:pt x="1" y="146"/>
                    <a:pt x="2" y="149"/>
                  </a:cubicBezTo>
                  <a:cubicBezTo>
                    <a:pt x="3" y="162"/>
                    <a:pt x="7" y="175"/>
                    <a:pt x="12" y="186"/>
                  </a:cubicBezTo>
                  <a:cubicBezTo>
                    <a:pt x="14" y="192"/>
                    <a:pt x="17" y="198"/>
                    <a:pt x="21" y="203"/>
                  </a:cubicBezTo>
                  <a:cubicBezTo>
                    <a:pt x="28" y="214"/>
                    <a:pt x="36" y="224"/>
                    <a:pt x="46" y="233"/>
                  </a:cubicBezTo>
                  <a:cubicBezTo>
                    <a:pt x="53" y="239"/>
                    <a:pt x="62" y="245"/>
                    <a:pt x="71" y="250"/>
                  </a:cubicBezTo>
                  <a:cubicBezTo>
                    <a:pt x="79" y="254"/>
                    <a:pt x="87" y="258"/>
                    <a:pt x="96" y="260"/>
                  </a:cubicBezTo>
                  <a:cubicBezTo>
                    <a:pt x="106" y="263"/>
                    <a:pt x="116" y="265"/>
                    <a:pt x="127" y="266"/>
                  </a:cubicBezTo>
                  <a:cubicBezTo>
                    <a:pt x="131" y="266"/>
                    <a:pt x="136" y="266"/>
                    <a:pt x="140" y="266"/>
                  </a:cubicBezTo>
                  <a:cubicBezTo>
                    <a:pt x="145" y="265"/>
                    <a:pt x="149" y="265"/>
                    <a:pt x="153" y="264"/>
                  </a:cubicBezTo>
                  <a:cubicBezTo>
                    <a:pt x="164" y="263"/>
                    <a:pt x="174" y="260"/>
                    <a:pt x="184" y="256"/>
                  </a:cubicBezTo>
                  <a:cubicBezTo>
                    <a:pt x="192" y="252"/>
                    <a:pt x="200" y="248"/>
                    <a:pt x="207" y="243"/>
                  </a:cubicBezTo>
                  <a:cubicBezTo>
                    <a:pt x="216" y="238"/>
                    <a:pt x="224" y="231"/>
                    <a:pt x="231" y="223"/>
                  </a:cubicBezTo>
                  <a:cubicBezTo>
                    <a:pt x="237" y="217"/>
                    <a:pt x="242" y="209"/>
                    <a:pt x="247" y="202"/>
                  </a:cubicBezTo>
                  <a:cubicBezTo>
                    <a:pt x="252" y="193"/>
                    <a:pt x="257" y="184"/>
                    <a:pt x="260" y="174"/>
                  </a:cubicBezTo>
                  <a:cubicBezTo>
                    <a:pt x="263" y="165"/>
                    <a:pt x="265" y="156"/>
                    <a:pt x="266" y="147"/>
                  </a:cubicBezTo>
                  <a:cubicBezTo>
                    <a:pt x="266" y="140"/>
                    <a:pt x="266" y="133"/>
                    <a:pt x="266" y="126"/>
                  </a:cubicBezTo>
                  <a:cubicBezTo>
                    <a:pt x="266" y="123"/>
                    <a:pt x="266" y="119"/>
                    <a:pt x="265" y="116"/>
                  </a:cubicBezTo>
                  <a:close/>
                </a:path>
              </a:pathLst>
            </a:custGeom>
            <a:solidFill>
              <a:srgbClr val="A7794B"/>
            </a:solidFill>
            <a:ln w="9525">
              <a:noFill/>
              <a:round/>
            </a:ln>
          </p:spPr>
          <p:txBody>
            <a:bodyPr vert="horz" wrap="square" lIns="121920" tIns="60960" rIns="121920" bIns="60960" numCol="1" anchor="t" anchorCtr="0" compatLnSpc="1"/>
            <a:lstStyle/>
            <a:p>
              <a:endParaRPr lang="en-US" sz="3200"/>
            </a:p>
          </p:txBody>
        </p:sp>
      </p:grpSp>
      <p:grpSp>
        <p:nvGrpSpPr>
          <p:cNvPr id="59" name="组合 58"/>
          <p:cNvGrpSpPr/>
          <p:nvPr/>
        </p:nvGrpSpPr>
        <p:grpSpPr>
          <a:xfrm>
            <a:off x="6116412" y="3044378"/>
            <a:ext cx="1180772" cy="1180772"/>
            <a:chOff x="6116412" y="3044378"/>
            <a:chExt cx="1180772" cy="1180772"/>
          </a:xfrm>
        </p:grpSpPr>
        <p:sp>
          <p:nvSpPr>
            <p:cNvPr id="42" name="Freeform 17"/>
            <p:cNvSpPr>
              <a:spLocks noChangeAspect="1" noEditPoints="1"/>
            </p:cNvSpPr>
            <p:nvPr/>
          </p:nvSpPr>
          <p:spPr bwMode="auto">
            <a:xfrm>
              <a:off x="6116412" y="3044378"/>
              <a:ext cx="1180772" cy="1180772"/>
            </a:xfrm>
            <a:custGeom>
              <a:avLst/>
              <a:gdLst/>
              <a:ahLst/>
              <a:cxnLst>
                <a:cxn ang="0">
                  <a:pos x="449" y="164"/>
                </a:cxn>
                <a:cxn ang="0">
                  <a:pos x="414" y="163"/>
                </a:cxn>
                <a:cxn ang="0">
                  <a:pos x="408" y="92"/>
                </a:cxn>
                <a:cxn ang="0">
                  <a:pos x="387" y="64"/>
                </a:cxn>
                <a:cxn ang="0">
                  <a:pos x="356" y="80"/>
                </a:cxn>
                <a:cxn ang="0">
                  <a:pos x="332" y="29"/>
                </a:cxn>
                <a:cxn ang="0">
                  <a:pos x="302" y="12"/>
                </a:cxn>
                <a:cxn ang="0">
                  <a:pos x="280" y="40"/>
                </a:cxn>
                <a:cxn ang="0">
                  <a:pos x="236" y="4"/>
                </a:cxn>
                <a:cxn ang="0">
                  <a:pos x="201" y="2"/>
                </a:cxn>
                <a:cxn ang="0">
                  <a:pos x="194" y="36"/>
                </a:cxn>
                <a:cxn ang="0">
                  <a:pos x="140" y="22"/>
                </a:cxn>
                <a:cxn ang="0">
                  <a:pos x="107" y="35"/>
                </a:cxn>
                <a:cxn ang="0">
                  <a:pos x="115" y="69"/>
                </a:cxn>
                <a:cxn ang="0">
                  <a:pos x="60" y="79"/>
                </a:cxn>
                <a:cxn ang="0">
                  <a:pos x="36" y="105"/>
                </a:cxn>
                <a:cxn ang="0">
                  <a:pos x="57" y="132"/>
                </a:cxn>
                <a:cxn ang="0">
                  <a:pos x="12" y="165"/>
                </a:cxn>
                <a:cxn ang="0">
                  <a:pos x="0" y="198"/>
                </a:cxn>
                <a:cxn ang="0">
                  <a:pos x="31" y="214"/>
                </a:cxn>
                <a:cxn ang="0">
                  <a:pos x="32" y="251"/>
                </a:cxn>
                <a:cxn ang="0">
                  <a:pos x="1" y="268"/>
                </a:cxn>
                <a:cxn ang="0">
                  <a:pos x="13" y="301"/>
                </a:cxn>
                <a:cxn ang="0">
                  <a:pos x="68" y="346"/>
                </a:cxn>
                <a:cxn ang="0">
                  <a:pos x="49" y="376"/>
                </a:cxn>
                <a:cxn ang="0">
                  <a:pos x="76" y="398"/>
                </a:cxn>
                <a:cxn ang="0">
                  <a:pos x="132" y="403"/>
                </a:cxn>
                <a:cxn ang="0">
                  <a:pos x="127" y="438"/>
                </a:cxn>
                <a:cxn ang="0">
                  <a:pos x="161" y="447"/>
                </a:cxn>
                <a:cxn ang="0">
                  <a:pos x="215" y="428"/>
                </a:cxn>
                <a:cxn ang="0">
                  <a:pos x="226" y="461"/>
                </a:cxn>
                <a:cxn ang="0">
                  <a:pos x="260" y="455"/>
                </a:cxn>
                <a:cxn ang="0">
                  <a:pos x="299" y="415"/>
                </a:cxn>
                <a:cxn ang="0">
                  <a:pos x="323" y="441"/>
                </a:cxn>
                <a:cxn ang="0">
                  <a:pos x="352" y="421"/>
                </a:cxn>
                <a:cxn ang="0">
                  <a:pos x="371" y="368"/>
                </a:cxn>
                <a:cxn ang="0">
                  <a:pos x="403" y="381"/>
                </a:cxn>
                <a:cxn ang="0">
                  <a:pos x="421" y="350"/>
                </a:cxn>
                <a:cxn ang="0">
                  <a:pos x="416" y="295"/>
                </a:cxn>
                <a:cxn ang="0">
                  <a:pos x="450" y="293"/>
                </a:cxn>
                <a:cxn ang="0">
                  <a:pos x="453" y="258"/>
                </a:cxn>
                <a:cxn ang="0">
                  <a:pos x="426" y="221"/>
                </a:cxn>
                <a:cxn ang="0">
                  <a:pos x="453" y="199"/>
                </a:cxn>
                <a:cxn ang="0">
                  <a:pos x="319" y="367"/>
                </a:cxn>
                <a:cxn ang="0">
                  <a:pos x="253" y="392"/>
                </a:cxn>
                <a:cxn ang="0">
                  <a:pos x="220" y="394"/>
                </a:cxn>
                <a:cxn ang="0">
                  <a:pos x="152" y="375"/>
                </a:cxn>
                <a:cxn ang="0">
                  <a:pos x="90" y="318"/>
                </a:cxn>
                <a:cxn ang="0">
                  <a:pos x="66" y="251"/>
                </a:cxn>
                <a:cxn ang="0">
                  <a:pos x="66" y="213"/>
                </a:cxn>
                <a:cxn ang="0">
                  <a:pos x="89" y="146"/>
                </a:cxn>
                <a:cxn ang="0">
                  <a:pos x="138" y="95"/>
                </a:cxn>
                <a:cxn ang="0">
                  <a:pos x="204" y="69"/>
                </a:cxn>
                <a:cxn ang="0">
                  <a:pos x="237" y="67"/>
                </a:cxn>
                <a:cxn ang="0">
                  <a:pos x="305" y="86"/>
                </a:cxn>
                <a:cxn ang="0">
                  <a:pos x="367" y="144"/>
                </a:cxn>
                <a:cxn ang="0">
                  <a:pos x="391" y="210"/>
                </a:cxn>
                <a:cxn ang="0">
                  <a:pos x="391" y="249"/>
                </a:cxn>
                <a:cxn ang="0">
                  <a:pos x="368" y="316"/>
                </a:cxn>
                <a:cxn ang="0">
                  <a:pos x="319" y="367"/>
                </a:cxn>
              </a:cxnLst>
              <a:rect l="0" t="0" r="r" b="b"/>
              <a:pathLst>
                <a:path w="457" h="461">
                  <a:moveTo>
                    <a:pt x="456" y="193"/>
                  </a:moveTo>
                  <a:cubicBezTo>
                    <a:pt x="449" y="164"/>
                    <a:pt x="449" y="164"/>
                    <a:pt x="449" y="164"/>
                  </a:cubicBezTo>
                  <a:cubicBezTo>
                    <a:pt x="448" y="162"/>
                    <a:pt x="446" y="160"/>
                    <a:pt x="444" y="160"/>
                  </a:cubicBezTo>
                  <a:cubicBezTo>
                    <a:pt x="414" y="163"/>
                    <a:pt x="414" y="163"/>
                    <a:pt x="414" y="163"/>
                  </a:cubicBezTo>
                  <a:cubicBezTo>
                    <a:pt x="408" y="146"/>
                    <a:pt x="399" y="130"/>
                    <a:pt x="389" y="115"/>
                  </a:cubicBezTo>
                  <a:cubicBezTo>
                    <a:pt x="408" y="92"/>
                    <a:pt x="408" y="92"/>
                    <a:pt x="408" y="92"/>
                  </a:cubicBezTo>
                  <a:cubicBezTo>
                    <a:pt x="409" y="90"/>
                    <a:pt x="409" y="87"/>
                    <a:pt x="407" y="86"/>
                  </a:cubicBezTo>
                  <a:cubicBezTo>
                    <a:pt x="387" y="64"/>
                    <a:pt x="387" y="64"/>
                    <a:pt x="387" y="64"/>
                  </a:cubicBezTo>
                  <a:cubicBezTo>
                    <a:pt x="385" y="62"/>
                    <a:pt x="383" y="62"/>
                    <a:pt x="381" y="63"/>
                  </a:cubicBezTo>
                  <a:cubicBezTo>
                    <a:pt x="356" y="80"/>
                    <a:pt x="356" y="80"/>
                    <a:pt x="356" y="80"/>
                  </a:cubicBezTo>
                  <a:cubicBezTo>
                    <a:pt x="346" y="72"/>
                    <a:pt x="336" y="64"/>
                    <a:pt x="325" y="58"/>
                  </a:cubicBezTo>
                  <a:cubicBezTo>
                    <a:pt x="332" y="29"/>
                    <a:pt x="332" y="29"/>
                    <a:pt x="332" y="29"/>
                  </a:cubicBezTo>
                  <a:cubicBezTo>
                    <a:pt x="333" y="27"/>
                    <a:pt x="332" y="25"/>
                    <a:pt x="329" y="24"/>
                  </a:cubicBezTo>
                  <a:cubicBezTo>
                    <a:pt x="302" y="12"/>
                    <a:pt x="302" y="12"/>
                    <a:pt x="302" y="12"/>
                  </a:cubicBezTo>
                  <a:cubicBezTo>
                    <a:pt x="299" y="11"/>
                    <a:pt x="297" y="12"/>
                    <a:pt x="295" y="14"/>
                  </a:cubicBezTo>
                  <a:cubicBezTo>
                    <a:pt x="280" y="40"/>
                    <a:pt x="280" y="40"/>
                    <a:pt x="280" y="40"/>
                  </a:cubicBezTo>
                  <a:cubicBezTo>
                    <a:pt x="268" y="36"/>
                    <a:pt x="255" y="34"/>
                    <a:pt x="242" y="33"/>
                  </a:cubicBezTo>
                  <a:cubicBezTo>
                    <a:pt x="236" y="4"/>
                    <a:pt x="236" y="4"/>
                    <a:pt x="236" y="4"/>
                  </a:cubicBezTo>
                  <a:cubicBezTo>
                    <a:pt x="236" y="2"/>
                    <a:pt x="233" y="0"/>
                    <a:pt x="231" y="0"/>
                  </a:cubicBezTo>
                  <a:cubicBezTo>
                    <a:pt x="201" y="2"/>
                    <a:pt x="201" y="2"/>
                    <a:pt x="201" y="2"/>
                  </a:cubicBezTo>
                  <a:cubicBezTo>
                    <a:pt x="199" y="2"/>
                    <a:pt x="197" y="4"/>
                    <a:pt x="196" y="6"/>
                  </a:cubicBezTo>
                  <a:cubicBezTo>
                    <a:pt x="194" y="36"/>
                    <a:pt x="194" y="36"/>
                    <a:pt x="194" y="36"/>
                  </a:cubicBezTo>
                  <a:cubicBezTo>
                    <a:pt x="181" y="38"/>
                    <a:pt x="169" y="42"/>
                    <a:pt x="157" y="46"/>
                  </a:cubicBezTo>
                  <a:cubicBezTo>
                    <a:pt x="140" y="22"/>
                    <a:pt x="140" y="22"/>
                    <a:pt x="140" y="22"/>
                  </a:cubicBezTo>
                  <a:cubicBezTo>
                    <a:pt x="138" y="20"/>
                    <a:pt x="136" y="20"/>
                    <a:pt x="133" y="21"/>
                  </a:cubicBezTo>
                  <a:cubicBezTo>
                    <a:pt x="107" y="35"/>
                    <a:pt x="107" y="35"/>
                    <a:pt x="107" y="35"/>
                  </a:cubicBezTo>
                  <a:cubicBezTo>
                    <a:pt x="105" y="36"/>
                    <a:pt x="104" y="39"/>
                    <a:pt x="105" y="41"/>
                  </a:cubicBezTo>
                  <a:cubicBezTo>
                    <a:pt x="115" y="69"/>
                    <a:pt x="115" y="69"/>
                    <a:pt x="115" y="69"/>
                  </a:cubicBezTo>
                  <a:cubicBezTo>
                    <a:pt x="104" y="76"/>
                    <a:pt x="95" y="84"/>
                    <a:pt x="86" y="93"/>
                  </a:cubicBezTo>
                  <a:cubicBezTo>
                    <a:pt x="60" y="79"/>
                    <a:pt x="60" y="79"/>
                    <a:pt x="60" y="79"/>
                  </a:cubicBezTo>
                  <a:cubicBezTo>
                    <a:pt x="58" y="78"/>
                    <a:pt x="55" y="79"/>
                    <a:pt x="54" y="81"/>
                  </a:cubicBezTo>
                  <a:cubicBezTo>
                    <a:pt x="36" y="105"/>
                    <a:pt x="36" y="105"/>
                    <a:pt x="36" y="105"/>
                  </a:cubicBezTo>
                  <a:cubicBezTo>
                    <a:pt x="34" y="106"/>
                    <a:pt x="34" y="109"/>
                    <a:pt x="36" y="111"/>
                  </a:cubicBezTo>
                  <a:cubicBezTo>
                    <a:pt x="57" y="132"/>
                    <a:pt x="57" y="132"/>
                    <a:pt x="57" y="132"/>
                  </a:cubicBezTo>
                  <a:cubicBezTo>
                    <a:pt x="51" y="143"/>
                    <a:pt x="45" y="154"/>
                    <a:pt x="41" y="166"/>
                  </a:cubicBezTo>
                  <a:cubicBezTo>
                    <a:pt x="12" y="165"/>
                    <a:pt x="12" y="165"/>
                    <a:pt x="12" y="165"/>
                  </a:cubicBezTo>
                  <a:cubicBezTo>
                    <a:pt x="9" y="164"/>
                    <a:pt x="7" y="166"/>
                    <a:pt x="7" y="169"/>
                  </a:cubicBezTo>
                  <a:cubicBezTo>
                    <a:pt x="0" y="198"/>
                    <a:pt x="0" y="198"/>
                    <a:pt x="0" y="198"/>
                  </a:cubicBezTo>
                  <a:cubicBezTo>
                    <a:pt x="0" y="200"/>
                    <a:pt x="1" y="203"/>
                    <a:pt x="3" y="204"/>
                  </a:cubicBezTo>
                  <a:cubicBezTo>
                    <a:pt x="31" y="214"/>
                    <a:pt x="31" y="214"/>
                    <a:pt x="31" y="214"/>
                  </a:cubicBezTo>
                  <a:cubicBezTo>
                    <a:pt x="31" y="223"/>
                    <a:pt x="30" y="232"/>
                    <a:pt x="31" y="241"/>
                  </a:cubicBezTo>
                  <a:cubicBezTo>
                    <a:pt x="31" y="244"/>
                    <a:pt x="31" y="248"/>
                    <a:pt x="32" y="251"/>
                  </a:cubicBezTo>
                  <a:cubicBezTo>
                    <a:pt x="4" y="262"/>
                    <a:pt x="4" y="262"/>
                    <a:pt x="4" y="262"/>
                  </a:cubicBezTo>
                  <a:cubicBezTo>
                    <a:pt x="2" y="263"/>
                    <a:pt x="1" y="266"/>
                    <a:pt x="1" y="268"/>
                  </a:cubicBezTo>
                  <a:cubicBezTo>
                    <a:pt x="8" y="297"/>
                    <a:pt x="8" y="297"/>
                    <a:pt x="8" y="297"/>
                  </a:cubicBezTo>
                  <a:cubicBezTo>
                    <a:pt x="8" y="300"/>
                    <a:pt x="11" y="301"/>
                    <a:pt x="13" y="301"/>
                  </a:cubicBezTo>
                  <a:cubicBezTo>
                    <a:pt x="43" y="299"/>
                    <a:pt x="43" y="299"/>
                    <a:pt x="43" y="299"/>
                  </a:cubicBezTo>
                  <a:cubicBezTo>
                    <a:pt x="49" y="316"/>
                    <a:pt x="57" y="332"/>
                    <a:pt x="68" y="346"/>
                  </a:cubicBezTo>
                  <a:cubicBezTo>
                    <a:pt x="49" y="369"/>
                    <a:pt x="49" y="369"/>
                    <a:pt x="49" y="369"/>
                  </a:cubicBezTo>
                  <a:cubicBezTo>
                    <a:pt x="48" y="371"/>
                    <a:pt x="48" y="374"/>
                    <a:pt x="49" y="376"/>
                  </a:cubicBezTo>
                  <a:cubicBezTo>
                    <a:pt x="70" y="398"/>
                    <a:pt x="70" y="398"/>
                    <a:pt x="70" y="398"/>
                  </a:cubicBezTo>
                  <a:cubicBezTo>
                    <a:pt x="71" y="399"/>
                    <a:pt x="74" y="400"/>
                    <a:pt x="76" y="398"/>
                  </a:cubicBezTo>
                  <a:cubicBezTo>
                    <a:pt x="101" y="382"/>
                    <a:pt x="101" y="382"/>
                    <a:pt x="101" y="382"/>
                  </a:cubicBezTo>
                  <a:cubicBezTo>
                    <a:pt x="110" y="390"/>
                    <a:pt x="121" y="397"/>
                    <a:pt x="132" y="403"/>
                  </a:cubicBezTo>
                  <a:cubicBezTo>
                    <a:pt x="124" y="432"/>
                    <a:pt x="124" y="432"/>
                    <a:pt x="124" y="432"/>
                  </a:cubicBezTo>
                  <a:cubicBezTo>
                    <a:pt x="124" y="434"/>
                    <a:pt x="125" y="437"/>
                    <a:pt x="127" y="438"/>
                  </a:cubicBezTo>
                  <a:cubicBezTo>
                    <a:pt x="155" y="449"/>
                    <a:pt x="155" y="449"/>
                    <a:pt x="155" y="449"/>
                  </a:cubicBezTo>
                  <a:cubicBezTo>
                    <a:pt x="157" y="450"/>
                    <a:pt x="160" y="449"/>
                    <a:pt x="161" y="447"/>
                  </a:cubicBezTo>
                  <a:cubicBezTo>
                    <a:pt x="177" y="422"/>
                    <a:pt x="177" y="422"/>
                    <a:pt x="177" y="422"/>
                  </a:cubicBezTo>
                  <a:cubicBezTo>
                    <a:pt x="189" y="425"/>
                    <a:pt x="202" y="427"/>
                    <a:pt x="215" y="428"/>
                  </a:cubicBezTo>
                  <a:cubicBezTo>
                    <a:pt x="221" y="457"/>
                    <a:pt x="221" y="457"/>
                    <a:pt x="221" y="457"/>
                  </a:cubicBezTo>
                  <a:cubicBezTo>
                    <a:pt x="221" y="459"/>
                    <a:pt x="223" y="461"/>
                    <a:pt x="226" y="461"/>
                  </a:cubicBezTo>
                  <a:cubicBezTo>
                    <a:pt x="256" y="460"/>
                    <a:pt x="256" y="460"/>
                    <a:pt x="256" y="460"/>
                  </a:cubicBezTo>
                  <a:cubicBezTo>
                    <a:pt x="258" y="459"/>
                    <a:pt x="260" y="457"/>
                    <a:pt x="260" y="455"/>
                  </a:cubicBezTo>
                  <a:cubicBezTo>
                    <a:pt x="263" y="426"/>
                    <a:pt x="263" y="426"/>
                    <a:pt x="263" y="426"/>
                  </a:cubicBezTo>
                  <a:cubicBezTo>
                    <a:pt x="276" y="423"/>
                    <a:pt x="288" y="420"/>
                    <a:pt x="299" y="415"/>
                  </a:cubicBezTo>
                  <a:cubicBezTo>
                    <a:pt x="317" y="439"/>
                    <a:pt x="317" y="439"/>
                    <a:pt x="317" y="439"/>
                  </a:cubicBezTo>
                  <a:cubicBezTo>
                    <a:pt x="318" y="441"/>
                    <a:pt x="321" y="442"/>
                    <a:pt x="323" y="441"/>
                  </a:cubicBezTo>
                  <a:cubicBezTo>
                    <a:pt x="350" y="427"/>
                    <a:pt x="350" y="427"/>
                    <a:pt x="350" y="427"/>
                  </a:cubicBezTo>
                  <a:cubicBezTo>
                    <a:pt x="352" y="425"/>
                    <a:pt x="353" y="423"/>
                    <a:pt x="352" y="421"/>
                  </a:cubicBezTo>
                  <a:cubicBezTo>
                    <a:pt x="342" y="393"/>
                    <a:pt x="342" y="393"/>
                    <a:pt x="342" y="393"/>
                  </a:cubicBezTo>
                  <a:cubicBezTo>
                    <a:pt x="353" y="385"/>
                    <a:pt x="362" y="377"/>
                    <a:pt x="371" y="368"/>
                  </a:cubicBezTo>
                  <a:cubicBezTo>
                    <a:pt x="397" y="382"/>
                    <a:pt x="397" y="382"/>
                    <a:pt x="397" y="382"/>
                  </a:cubicBezTo>
                  <a:cubicBezTo>
                    <a:pt x="399" y="383"/>
                    <a:pt x="402" y="383"/>
                    <a:pt x="403" y="381"/>
                  </a:cubicBezTo>
                  <a:cubicBezTo>
                    <a:pt x="421" y="357"/>
                    <a:pt x="421" y="357"/>
                    <a:pt x="421" y="357"/>
                  </a:cubicBezTo>
                  <a:cubicBezTo>
                    <a:pt x="423" y="355"/>
                    <a:pt x="423" y="352"/>
                    <a:pt x="421" y="350"/>
                  </a:cubicBezTo>
                  <a:cubicBezTo>
                    <a:pt x="400" y="329"/>
                    <a:pt x="400" y="329"/>
                    <a:pt x="400" y="329"/>
                  </a:cubicBezTo>
                  <a:cubicBezTo>
                    <a:pt x="406" y="318"/>
                    <a:pt x="411" y="307"/>
                    <a:pt x="416" y="295"/>
                  </a:cubicBezTo>
                  <a:cubicBezTo>
                    <a:pt x="445" y="297"/>
                    <a:pt x="445" y="297"/>
                    <a:pt x="445" y="297"/>
                  </a:cubicBezTo>
                  <a:cubicBezTo>
                    <a:pt x="447" y="297"/>
                    <a:pt x="450" y="295"/>
                    <a:pt x="450" y="293"/>
                  </a:cubicBezTo>
                  <a:cubicBezTo>
                    <a:pt x="456" y="264"/>
                    <a:pt x="456" y="264"/>
                    <a:pt x="456" y="264"/>
                  </a:cubicBezTo>
                  <a:cubicBezTo>
                    <a:pt x="457" y="261"/>
                    <a:pt x="456" y="259"/>
                    <a:pt x="453" y="258"/>
                  </a:cubicBezTo>
                  <a:cubicBezTo>
                    <a:pt x="426" y="248"/>
                    <a:pt x="426" y="248"/>
                    <a:pt x="426" y="248"/>
                  </a:cubicBezTo>
                  <a:cubicBezTo>
                    <a:pt x="426" y="239"/>
                    <a:pt x="426" y="230"/>
                    <a:pt x="426" y="221"/>
                  </a:cubicBezTo>
                  <a:cubicBezTo>
                    <a:pt x="426" y="217"/>
                    <a:pt x="425" y="214"/>
                    <a:pt x="425" y="210"/>
                  </a:cubicBezTo>
                  <a:cubicBezTo>
                    <a:pt x="453" y="199"/>
                    <a:pt x="453" y="199"/>
                    <a:pt x="453" y="199"/>
                  </a:cubicBezTo>
                  <a:cubicBezTo>
                    <a:pt x="455" y="198"/>
                    <a:pt x="456" y="196"/>
                    <a:pt x="456" y="193"/>
                  </a:cubicBezTo>
                  <a:close/>
                  <a:moveTo>
                    <a:pt x="319" y="367"/>
                  </a:moveTo>
                  <a:cubicBezTo>
                    <a:pt x="310" y="373"/>
                    <a:pt x="300" y="378"/>
                    <a:pt x="290" y="382"/>
                  </a:cubicBezTo>
                  <a:cubicBezTo>
                    <a:pt x="278" y="387"/>
                    <a:pt x="266" y="391"/>
                    <a:pt x="253" y="392"/>
                  </a:cubicBezTo>
                  <a:cubicBezTo>
                    <a:pt x="248" y="393"/>
                    <a:pt x="242" y="394"/>
                    <a:pt x="237" y="394"/>
                  </a:cubicBezTo>
                  <a:cubicBezTo>
                    <a:pt x="231" y="394"/>
                    <a:pt x="226" y="394"/>
                    <a:pt x="220" y="394"/>
                  </a:cubicBezTo>
                  <a:cubicBezTo>
                    <a:pt x="207" y="393"/>
                    <a:pt x="195" y="391"/>
                    <a:pt x="182" y="388"/>
                  </a:cubicBezTo>
                  <a:cubicBezTo>
                    <a:pt x="172" y="385"/>
                    <a:pt x="162" y="380"/>
                    <a:pt x="152" y="375"/>
                  </a:cubicBezTo>
                  <a:cubicBezTo>
                    <a:pt x="141" y="369"/>
                    <a:pt x="130" y="362"/>
                    <a:pt x="120" y="354"/>
                  </a:cubicBezTo>
                  <a:cubicBezTo>
                    <a:pt x="109" y="343"/>
                    <a:pt x="98" y="331"/>
                    <a:pt x="90" y="318"/>
                  </a:cubicBezTo>
                  <a:cubicBezTo>
                    <a:pt x="86" y="311"/>
                    <a:pt x="82" y="304"/>
                    <a:pt x="79" y="296"/>
                  </a:cubicBezTo>
                  <a:cubicBezTo>
                    <a:pt x="72" y="282"/>
                    <a:pt x="68" y="267"/>
                    <a:pt x="66" y="251"/>
                  </a:cubicBezTo>
                  <a:cubicBezTo>
                    <a:pt x="66" y="247"/>
                    <a:pt x="65" y="243"/>
                    <a:pt x="65" y="239"/>
                  </a:cubicBezTo>
                  <a:cubicBezTo>
                    <a:pt x="65" y="230"/>
                    <a:pt x="65" y="221"/>
                    <a:pt x="66" y="213"/>
                  </a:cubicBezTo>
                  <a:cubicBezTo>
                    <a:pt x="67" y="202"/>
                    <a:pt x="69" y="191"/>
                    <a:pt x="73" y="181"/>
                  </a:cubicBezTo>
                  <a:cubicBezTo>
                    <a:pt x="77" y="168"/>
                    <a:pt x="82" y="157"/>
                    <a:pt x="89" y="146"/>
                  </a:cubicBezTo>
                  <a:cubicBezTo>
                    <a:pt x="94" y="136"/>
                    <a:pt x="101" y="128"/>
                    <a:pt x="108" y="119"/>
                  </a:cubicBezTo>
                  <a:cubicBezTo>
                    <a:pt x="117" y="110"/>
                    <a:pt x="127" y="102"/>
                    <a:pt x="138" y="95"/>
                  </a:cubicBezTo>
                  <a:cubicBezTo>
                    <a:pt x="147" y="89"/>
                    <a:pt x="157" y="83"/>
                    <a:pt x="167" y="79"/>
                  </a:cubicBezTo>
                  <a:cubicBezTo>
                    <a:pt x="178" y="74"/>
                    <a:pt x="191" y="71"/>
                    <a:pt x="204" y="69"/>
                  </a:cubicBezTo>
                  <a:cubicBezTo>
                    <a:pt x="209" y="68"/>
                    <a:pt x="215" y="68"/>
                    <a:pt x="220" y="67"/>
                  </a:cubicBezTo>
                  <a:cubicBezTo>
                    <a:pt x="226" y="67"/>
                    <a:pt x="231" y="67"/>
                    <a:pt x="237" y="67"/>
                  </a:cubicBezTo>
                  <a:cubicBezTo>
                    <a:pt x="250" y="68"/>
                    <a:pt x="262" y="70"/>
                    <a:pt x="274" y="74"/>
                  </a:cubicBezTo>
                  <a:cubicBezTo>
                    <a:pt x="285" y="77"/>
                    <a:pt x="295" y="81"/>
                    <a:pt x="305" y="86"/>
                  </a:cubicBezTo>
                  <a:cubicBezTo>
                    <a:pt x="316" y="92"/>
                    <a:pt x="327" y="99"/>
                    <a:pt x="336" y="108"/>
                  </a:cubicBezTo>
                  <a:cubicBezTo>
                    <a:pt x="348" y="118"/>
                    <a:pt x="358" y="130"/>
                    <a:pt x="367" y="144"/>
                  </a:cubicBezTo>
                  <a:cubicBezTo>
                    <a:pt x="371" y="151"/>
                    <a:pt x="375" y="158"/>
                    <a:pt x="378" y="165"/>
                  </a:cubicBezTo>
                  <a:cubicBezTo>
                    <a:pt x="384" y="179"/>
                    <a:pt x="389" y="194"/>
                    <a:pt x="391" y="210"/>
                  </a:cubicBezTo>
                  <a:cubicBezTo>
                    <a:pt x="391" y="214"/>
                    <a:pt x="392" y="218"/>
                    <a:pt x="392" y="222"/>
                  </a:cubicBezTo>
                  <a:cubicBezTo>
                    <a:pt x="392" y="231"/>
                    <a:pt x="392" y="240"/>
                    <a:pt x="391" y="249"/>
                  </a:cubicBezTo>
                  <a:cubicBezTo>
                    <a:pt x="390" y="260"/>
                    <a:pt x="387" y="271"/>
                    <a:pt x="384" y="281"/>
                  </a:cubicBezTo>
                  <a:cubicBezTo>
                    <a:pt x="380" y="293"/>
                    <a:pt x="375" y="305"/>
                    <a:pt x="368" y="316"/>
                  </a:cubicBezTo>
                  <a:cubicBezTo>
                    <a:pt x="362" y="325"/>
                    <a:pt x="356" y="334"/>
                    <a:pt x="348" y="342"/>
                  </a:cubicBezTo>
                  <a:cubicBezTo>
                    <a:pt x="340" y="351"/>
                    <a:pt x="330" y="360"/>
                    <a:pt x="319" y="367"/>
                  </a:cubicBezTo>
                  <a:close/>
                </a:path>
              </a:pathLst>
            </a:custGeom>
            <a:solidFill>
              <a:srgbClr val="E2D0AB"/>
            </a:solidFill>
            <a:ln w="9525">
              <a:noFill/>
              <a:round/>
            </a:ln>
          </p:spPr>
          <p:txBody>
            <a:bodyPr vert="horz" wrap="square" lIns="121920" tIns="60960" rIns="121920" bIns="60960" numCol="1" anchor="t" anchorCtr="0" compatLnSpc="1"/>
            <a:lstStyle/>
            <a:p>
              <a:endParaRPr lang="en-US" sz="3200"/>
            </a:p>
          </p:txBody>
        </p:sp>
        <p:sp>
          <p:nvSpPr>
            <p:cNvPr id="43" name="Freeform 18"/>
            <p:cNvSpPr>
              <a:spLocks noChangeAspect="1"/>
            </p:cNvSpPr>
            <p:nvPr/>
          </p:nvSpPr>
          <p:spPr bwMode="auto">
            <a:xfrm>
              <a:off x="6375762" y="3303728"/>
              <a:ext cx="662073" cy="662073"/>
            </a:xfrm>
            <a:custGeom>
              <a:avLst/>
              <a:gdLst/>
              <a:ahLst/>
              <a:cxnLst>
                <a:cxn ang="0">
                  <a:pos x="265" y="116"/>
                </a:cxn>
                <a:cxn ang="0">
                  <a:pos x="255" y="79"/>
                </a:cxn>
                <a:cxn ang="0">
                  <a:pos x="246" y="62"/>
                </a:cxn>
                <a:cxn ang="0">
                  <a:pos x="221" y="33"/>
                </a:cxn>
                <a:cxn ang="0">
                  <a:pos x="195" y="15"/>
                </a:cxn>
                <a:cxn ang="0">
                  <a:pos x="171" y="5"/>
                </a:cxn>
                <a:cxn ang="0">
                  <a:pos x="140" y="0"/>
                </a:cxn>
                <a:cxn ang="0">
                  <a:pos x="127" y="0"/>
                </a:cxn>
                <a:cxn ang="0">
                  <a:pos x="113" y="1"/>
                </a:cxn>
                <a:cxn ang="0">
                  <a:pos x="83" y="10"/>
                </a:cxn>
                <a:cxn ang="0">
                  <a:pos x="60" y="22"/>
                </a:cxn>
                <a:cxn ang="0">
                  <a:pos x="36" y="42"/>
                </a:cxn>
                <a:cxn ang="0">
                  <a:pos x="20" y="64"/>
                </a:cxn>
                <a:cxn ang="0">
                  <a:pos x="7" y="92"/>
                </a:cxn>
                <a:cxn ang="0">
                  <a:pos x="1" y="118"/>
                </a:cxn>
                <a:cxn ang="0">
                  <a:pos x="1" y="139"/>
                </a:cxn>
                <a:cxn ang="0">
                  <a:pos x="2" y="149"/>
                </a:cxn>
                <a:cxn ang="0">
                  <a:pos x="12" y="186"/>
                </a:cxn>
                <a:cxn ang="0">
                  <a:pos x="21" y="203"/>
                </a:cxn>
                <a:cxn ang="0">
                  <a:pos x="46" y="233"/>
                </a:cxn>
                <a:cxn ang="0">
                  <a:pos x="71" y="250"/>
                </a:cxn>
                <a:cxn ang="0">
                  <a:pos x="96" y="260"/>
                </a:cxn>
                <a:cxn ang="0">
                  <a:pos x="127" y="266"/>
                </a:cxn>
                <a:cxn ang="0">
                  <a:pos x="140" y="266"/>
                </a:cxn>
                <a:cxn ang="0">
                  <a:pos x="153" y="264"/>
                </a:cxn>
                <a:cxn ang="0">
                  <a:pos x="184" y="256"/>
                </a:cxn>
                <a:cxn ang="0">
                  <a:pos x="207" y="243"/>
                </a:cxn>
                <a:cxn ang="0">
                  <a:pos x="231" y="223"/>
                </a:cxn>
                <a:cxn ang="0">
                  <a:pos x="247" y="202"/>
                </a:cxn>
                <a:cxn ang="0">
                  <a:pos x="260" y="174"/>
                </a:cxn>
                <a:cxn ang="0">
                  <a:pos x="266" y="147"/>
                </a:cxn>
                <a:cxn ang="0">
                  <a:pos x="266" y="126"/>
                </a:cxn>
                <a:cxn ang="0">
                  <a:pos x="265" y="116"/>
                </a:cxn>
              </a:cxnLst>
              <a:rect l="0" t="0" r="r" b="b"/>
              <a:pathLst>
                <a:path w="266" h="266">
                  <a:moveTo>
                    <a:pt x="265" y="116"/>
                  </a:moveTo>
                  <a:cubicBezTo>
                    <a:pt x="264" y="103"/>
                    <a:pt x="260" y="91"/>
                    <a:pt x="255" y="79"/>
                  </a:cubicBezTo>
                  <a:cubicBezTo>
                    <a:pt x="252" y="73"/>
                    <a:pt x="249" y="68"/>
                    <a:pt x="246" y="62"/>
                  </a:cubicBezTo>
                  <a:cubicBezTo>
                    <a:pt x="239" y="51"/>
                    <a:pt x="231" y="41"/>
                    <a:pt x="221" y="33"/>
                  </a:cubicBezTo>
                  <a:cubicBezTo>
                    <a:pt x="213" y="26"/>
                    <a:pt x="205" y="20"/>
                    <a:pt x="195" y="15"/>
                  </a:cubicBezTo>
                  <a:cubicBezTo>
                    <a:pt x="188" y="11"/>
                    <a:pt x="179" y="8"/>
                    <a:pt x="171" y="5"/>
                  </a:cubicBezTo>
                  <a:cubicBezTo>
                    <a:pt x="161" y="2"/>
                    <a:pt x="151" y="1"/>
                    <a:pt x="140" y="0"/>
                  </a:cubicBezTo>
                  <a:cubicBezTo>
                    <a:pt x="136" y="0"/>
                    <a:pt x="131" y="0"/>
                    <a:pt x="127" y="0"/>
                  </a:cubicBezTo>
                  <a:cubicBezTo>
                    <a:pt x="122" y="0"/>
                    <a:pt x="118" y="1"/>
                    <a:pt x="113" y="1"/>
                  </a:cubicBezTo>
                  <a:cubicBezTo>
                    <a:pt x="103" y="3"/>
                    <a:pt x="93" y="6"/>
                    <a:pt x="83" y="10"/>
                  </a:cubicBezTo>
                  <a:cubicBezTo>
                    <a:pt x="75" y="13"/>
                    <a:pt x="67" y="17"/>
                    <a:pt x="60" y="22"/>
                  </a:cubicBezTo>
                  <a:cubicBezTo>
                    <a:pt x="51" y="28"/>
                    <a:pt x="43" y="35"/>
                    <a:pt x="36" y="42"/>
                  </a:cubicBezTo>
                  <a:cubicBezTo>
                    <a:pt x="30" y="49"/>
                    <a:pt x="25" y="56"/>
                    <a:pt x="20" y="64"/>
                  </a:cubicBezTo>
                  <a:cubicBezTo>
                    <a:pt x="14" y="72"/>
                    <a:pt x="10" y="82"/>
                    <a:pt x="7" y="92"/>
                  </a:cubicBezTo>
                  <a:cubicBezTo>
                    <a:pt x="4" y="100"/>
                    <a:pt x="2" y="109"/>
                    <a:pt x="1" y="118"/>
                  </a:cubicBezTo>
                  <a:cubicBezTo>
                    <a:pt x="1" y="125"/>
                    <a:pt x="0" y="132"/>
                    <a:pt x="1" y="139"/>
                  </a:cubicBezTo>
                  <a:cubicBezTo>
                    <a:pt x="1" y="143"/>
                    <a:pt x="1" y="146"/>
                    <a:pt x="2" y="149"/>
                  </a:cubicBezTo>
                  <a:cubicBezTo>
                    <a:pt x="3" y="162"/>
                    <a:pt x="7" y="175"/>
                    <a:pt x="12" y="186"/>
                  </a:cubicBezTo>
                  <a:cubicBezTo>
                    <a:pt x="14" y="192"/>
                    <a:pt x="17" y="198"/>
                    <a:pt x="21" y="203"/>
                  </a:cubicBezTo>
                  <a:cubicBezTo>
                    <a:pt x="28" y="214"/>
                    <a:pt x="36" y="224"/>
                    <a:pt x="46" y="233"/>
                  </a:cubicBezTo>
                  <a:cubicBezTo>
                    <a:pt x="53" y="239"/>
                    <a:pt x="62" y="245"/>
                    <a:pt x="71" y="250"/>
                  </a:cubicBezTo>
                  <a:cubicBezTo>
                    <a:pt x="79" y="254"/>
                    <a:pt x="87" y="258"/>
                    <a:pt x="96" y="260"/>
                  </a:cubicBezTo>
                  <a:cubicBezTo>
                    <a:pt x="106" y="263"/>
                    <a:pt x="116" y="265"/>
                    <a:pt x="127" y="266"/>
                  </a:cubicBezTo>
                  <a:cubicBezTo>
                    <a:pt x="131" y="266"/>
                    <a:pt x="136" y="266"/>
                    <a:pt x="140" y="266"/>
                  </a:cubicBezTo>
                  <a:cubicBezTo>
                    <a:pt x="145" y="265"/>
                    <a:pt x="149" y="265"/>
                    <a:pt x="153" y="264"/>
                  </a:cubicBezTo>
                  <a:cubicBezTo>
                    <a:pt x="164" y="263"/>
                    <a:pt x="174" y="260"/>
                    <a:pt x="184" y="256"/>
                  </a:cubicBezTo>
                  <a:cubicBezTo>
                    <a:pt x="192" y="252"/>
                    <a:pt x="200" y="248"/>
                    <a:pt x="207" y="243"/>
                  </a:cubicBezTo>
                  <a:cubicBezTo>
                    <a:pt x="216" y="238"/>
                    <a:pt x="224" y="231"/>
                    <a:pt x="231" y="223"/>
                  </a:cubicBezTo>
                  <a:cubicBezTo>
                    <a:pt x="237" y="217"/>
                    <a:pt x="242" y="209"/>
                    <a:pt x="247" y="202"/>
                  </a:cubicBezTo>
                  <a:cubicBezTo>
                    <a:pt x="252" y="193"/>
                    <a:pt x="257" y="184"/>
                    <a:pt x="260" y="174"/>
                  </a:cubicBezTo>
                  <a:cubicBezTo>
                    <a:pt x="263" y="165"/>
                    <a:pt x="265" y="156"/>
                    <a:pt x="266" y="147"/>
                  </a:cubicBezTo>
                  <a:cubicBezTo>
                    <a:pt x="266" y="140"/>
                    <a:pt x="266" y="133"/>
                    <a:pt x="266" y="126"/>
                  </a:cubicBezTo>
                  <a:cubicBezTo>
                    <a:pt x="266" y="123"/>
                    <a:pt x="266" y="119"/>
                    <a:pt x="265" y="116"/>
                  </a:cubicBezTo>
                  <a:close/>
                </a:path>
              </a:pathLst>
            </a:custGeom>
            <a:solidFill>
              <a:srgbClr val="A7794B"/>
            </a:solidFill>
            <a:ln w="9525">
              <a:noFill/>
              <a:round/>
            </a:ln>
          </p:spPr>
          <p:txBody>
            <a:bodyPr vert="horz" wrap="square" lIns="121920" tIns="60960" rIns="121920" bIns="60960" numCol="1" anchor="t" anchorCtr="0" compatLnSpc="1"/>
            <a:lstStyle/>
            <a:p>
              <a:endParaRPr lang="en-US" sz="3200"/>
            </a:p>
          </p:txBody>
        </p:sp>
      </p:grpSp>
      <p:grpSp>
        <p:nvGrpSpPr>
          <p:cNvPr id="60" name="组合 59"/>
          <p:cNvGrpSpPr/>
          <p:nvPr/>
        </p:nvGrpSpPr>
        <p:grpSpPr>
          <a:xfrm>
            <a:off x="5989374" y="4326329"/>
            <a:ext cx="731948" cy="731948"/>
            <a:chOff x="5989374" y="4326329"/>
            <a:chExt cx="731948" cy="731948"/>
          </a:xfrm>
        </p:grpSpPr>
        <p:sp>
          <p:nvSpPr>
            <p:cNvPr id="45" name="Freeform 17"/>
            <p:cNvSpPr>
              <a:spLocks noChangeAspect="1" noEditPoints="1"/>
            </p:cNvSpPr>
            <p:nvPr/>
          </p:nvSpPr>
          <p:spPr bwMode="auto">
            <a:xfrm>
              <a:off x="5989374" y="4326329"/>
              <a:ext cx="731948" cy="731948"/>
            </a:xfrm>
            <a:custGeom>
              <a:avLst/>
              <a:gdLst/>
              <a:ahLst/>
              <a:cxnLst>
                <a:cxn ang="0">
                  <a:pos x="449" y="164"/>
                </a:cxn>
                <a:cxn ang="0">
                  <a:pos x="414" y="163"/>
                </a:cxn>
                <a:cxn ang="0">
                  <a:pos x="408" y="92"/>
                </a:cxn>
                <a:cxn ang="0">
                  <a:pos x="387" y="64"/>
                </a:cxn>
                <a:cxn ang="0">
                  <a:pos x="356" y="80"/>
                </a:cxn>
                <a:cxn ang="0">
                  <a:pos x="332" y="29"/>
                </a:cxn>
                <a:cxn ang="0">
                  <a:pos x="302" y="12"/>
                </a:cxn>
                <a:cxn ang="0">
                  <a:pos x="280" y="40"/>
                </a:cxn>
                <a:cxn ang="0">
                  <a:pos x="236" y="4"/>
                </a:cxn>
                <a:cxn ang="0">
                  <a:pos x="201" y="2"/>
                </a:cxn>
                <a:cxn ang="0">
                  <a:pos x="194" y="36"/>
                </a:cxn>
                <a:cxn ang="0">
                  <a:pos x="140" y="22"/>
                </a:cxn>
                <a:cxn ang="0">
                  <a:pos x="107" y="35"/>
                </a:cxn>
                <a:cxn ang="0">
                  <a:pos x="115" y="69"/>
                </a:cxn>
                <a:cxn ang="0">
                  <a:pos x="60" y="79"/>
                </a:cxn>
                <a:cxn ang="0">
                  <a:pos x="36" y="105"/>
                </a:cxn>
                <a:cxn ang="0">
                  <a:pos x="57" y="132"/>
                </a:cxn>
                <a:cxn ang="0">
                  <a:pos x="12" y="165"/>
                </a:cxn>
                <a:cxn ang="0">
                  <a:pos x="0" y="198"/>
                </a:cxn>
                <a:cxn ang="0">
                  <a:pos x="31" y="214"/>
                </a:cxn>
                <a:cxn ang="0">
                  <a:pos x="32" y="251"/>
                </a:cxn>
                <a:cxn ang="0">
                  <a:pos x="1" y="268"/>
                </a:cxn>
                <a:cxn ang="0">
                  <a:pos x="13" y="301"/>
                </a:cxn>
                <a:cxn ang="0">
                  <a:pos x="68" y="346"/>
                </a:cxn>
                <a:cxn ang="0">
                  <a:pos x="49" y="376"/>
                </a:cxn>
                <a:cxn ang="0">
                  <a:pos x="76" y="398"/>
                </a:cxn>
                <a:cxn ang="0">
                  <a:pos x="132" y="403"/>
                </a:cxn>
                <a:cxn ang="0">
                  <a:pos x="127" y="438"/>
                </a:cxn>
                <a:cxn ang="0">
                  <a:pos x="161" y="447"/>
                </a:cxn>
                <a:cxn ang="0">
                  <a:pos x="215" y="428"/>
                </a:cxn>
                <a:cxn ang="0">
                  <a:pos x="226" y="461"/>
                </a:cxn>
                <a:cxn ang="0">
                  <a:pos x="260" y="455"/>
                </a:cxn>
                <a:cxn ang="0">
                  <a:pos x="299" y="415"/>
                </a:cxn>
                <a:cxn ang="0">
                  <a:pos x="323" y="441"/>
                </a:cxn>
                <a:cxn ang="0">
                  <a:pos x="352" y="421"/>
                </a:cxn>
                <a:cxn ang="0">
                  <a:pos x="371" y="368"/>
                </a:cxn>
                <a:cxn ang="0">
                  <a:pos x="403" y="381"/>
                </a:cxn>
                <a:cxn ang="0">
                  <a:pos x="421" y="350"/>
                </a:cxn>
                <a:cxn ang="0">
                  <a:pos x="416" y="295"/>
                </a:cxn>
                <a:cxn ang="0">
                  <a:pos x="450" y="293"/>
                </a:cxn>
                <a:cxn ang="0">
                  <a:pos x="453" y="258"/>
                </a:cxn>
                <a:cxn ang="0">
                  <a:pos x="426" y="221"/>
                </a:cxn>
                <a:cxn ang="0">
                  <a:pos x="453" y="199"/>
                </a:cxn>
                <a:cxn ang="0">
                  <a:pos x="319" y="367"/>
                </a:cxn>
                <a:cxn ang="0">
                  <a:pos x="253" y="392"/>
                </a:cxn>
                <a:cxn ang="0">
                  <a:pos x="220" y="394"/>
                </a:cxn>
                <a:cxn ang="0">
                  <a:pos x="152" y="375"/>
                </a:cxn>
                <a:cxn ang="0">
                  <a:pos x="90" y="318"/>
                </a:cxn>
                <a:cxn ang="0">
                  <a:pos x="66" y="251"/>
                </a:cxn>
                <a:cxn ang="0">
                  <a:pos x="66" y="213"/>
                </a:cxn>
                <a:cxn ang="0">
                  <a:pos x="89" y="146"/>
                </a:cxn>
                <a:cxn ang="0">
                  <a:pos x="138" y="95"/>
                </a:cxn>
                <a:cxn ang="0">
                  <a:pos x="204" y="69"/>
                </a:cxn>
                <a:cxn ang="0">
                  <a:pos x="237" y="67"/>
                </a:cxn>
                <a:cxn ang="0">
                  <a:pos x="305" y="86"/>
                </a:cxn>
                <a:cxn ang="0">
                  <a:pos x="367" y="144"/>
                </a:cxn>
                <a:cxn ang="0">
                  <a:pos x="391" y="210"/>
                </a:cxn>
                <a:cxn ang="0">
                  <a:pos x="391" y="249"/>
                </a:cxn>
                <a:cxn ang="0">
                  <a:pos x="368" y="316"/>
                </a:cxn>
                <a:cxn ang="0">
                  <a:pos x="319" y="367"/>
                </a:cxn>
              </a:cxnLst>
              <a:rect l="0" t="0" r="r" b="b"/>
              <a:pathLst>
                <a:path w="457" h="461">
                  <a:moveTo>
                    <a:pt x="456" y="193"/>
                  </a:moveTo>
                  <a:cubicBezTo>
                    <a:pt x="449" y="164"/>
                    <a:pt x="449" y="164"/>
                    <a:pt x="449" y="164"/>
                  </a:cubicBezTo>
                  <a:cubicBezTo>
                    <a:pt x="448" y="162"/>
                    <a:pt x="446" y="160"/>
                    <a:pt x="444" y="160"/>
                  </a:cubicBezTo>
                  <a:cubicBezTo>
                    <a:pt x="414" y="163"/>
                    <a:pt x="414" y="163"/>
                    <a:pt x="414" y="163"/>
                  </a:cubicBezTo>
                  <a:cubicBezTo>
                    <a:pt x="408" y="146"/>
                    <a:pt x="399" y="130"/>
                    <a:pt x="389" y="115"/>
                  </a:cubicBezTo>
                  <a:cubicBezTo>
                    <a:pt x="408" y="92"/>
                    <a:pt x="408" y="92"/>
                    <a:pt x="408" y="92"/>
                  </a:cubicBezTo>
                  <a:cubicBezTo>
                    <a:pt x="409" y="90"/>
                    <a:pt x="409" y="87"/>
                    <a:pt x="407" y="86"/>
                  </a:cubicBezTo>
                  <a:cubicBezTo>
                    <a:pt x="387" y="64"/>
                    <a:pt x="387" y="64"/>
                    <a:pt x="387" y="64"/>
                  </a:cubicBezTo>
                  <a:cubicBezTo>
                    <a:pt x="385" y="62"/>
                    <a:pt x="383" y="62"/>
                    <a:pt x="381" y="63"/>
                  </a:cubicBezTo>
                  <a:cubicBezTo>
                    <a:pt x="356" y="80"/>
                    <a:pt x="356" y="80"/>
                    <a:pt x="356" y="80"/>
                  </a:cubicBezTo>
                  <a:cubicBezTo>
                    <a:pt x="346" y="72"/>
                    <a:pt x="336" y="64"/>
                    <a:pt x="325" y="58"/>
                  </a:cubicBezTo>
                  <a:cubicBezTo>
                    <a:pt x="332" y="29"/>
                    <a:pt x="332" y="29"/>
                    <a:pt x="332" y="29"/>
                  </a:cubicBezTo>
                  <a:cubicBezTo>
                    <a:pt x="333" y="27"/>
                    <a:pt x="332" y="25"/>
                    <a:pt x="329" y="24"/>
                  </a:cubicBezTo>
                  <a:cubicBezTo>
                    <a:pt x="302" y="12"/>
                    <a:pt x="302" y="12"/>
                    <a:pt x="302" y="12"/>
                  </a:cubicBezTo>
                  <a:cubicBezTo>
                    <a:pt x="299" y="11"/>
                    <a:pt x="297" y="12"/>
                    <a:pt x="295" y="14"/>
                  </a:cubicBezTo>
                  <a:cubicBezTo>
                    <a:pt x="280" y="40"/>
                    <a:pt x="280" y="40"/>
                    <a:pt x="280" y="40"/>
                  </a:cubicBezTo>
                  <a:cubicBezTo>
                    <a:pt x="268" y="36"/>
                    <a:pt x="255" y="34"/>
                    <a:pt x="242" y="33"/>
                  </a:cubicBezTo>
                  <a:cubicBezTo>
                    <a:pt x="236" y="4"/>
                    <a:pt x="236" y="4"/>
                    <a:pt x="236" y="4"/>
                  </a:cubicBezTo>
                  <a:cubicBezTo>
                    <a:pt x="236" y="2"/>
                    <a:pt x="233" y="0"/>
                    <a:pt x="231" y="0"/>
                  </a:cubicBezTo>
                  <a:cubicBezTo>
                    <a:pt x="201" y="2"/>
                    <a:pt x="201" y="2"/>
                    <a:pt x="201" y="2"/>
                  </a:cubicBezTo>
                  <a:cubicBezTo>
                    <a:pt x="199" y="2"/>
                    <a:pt x="197" y="4"/>
                    <a:pt x="196" y="6"/>
                  </a:cubicBezTo>
                  <a:cubicBezTo>
                    <a:pt x="194" y="36"/>
                    <a:pt x="194" y="36"/>
                    <a:pt x="194" y="36"/>
                  </a:cubicBezTo>
                  <a:cubicBezTo>
                    <a:pt x="181" y="38"/>
                    <a:pt x="169" y="42"/>
                    <a:pt x="157" y="46"/>
                  </a:cubicBezTo>
                  <a:cubicBezTo>
                    <a:pt x="140" y="22"/>
                    <a:pt x="140" y="22"/>
                    <a:pt x="140" y="22"/>
                  </a:cubicBezTo>
                  <a:cubicBezTo>
                    <a:pt x="138" y="20"/>
                    <a:pt x="136" y="20"/>
                    <a:pt x="133" y="21"/>
                  </a:cubicBezTo>
                  <a:cubicBezTo>
                    <a:pt x="107" y="35"/>
                    <a:pt x="107" y="35"/>
                    <a:pt x="107" y="35"/>
                  </a:cubicBezTo>
                  <a:cubicBezTo>
                    <a:pt x="105" y="36"/>
                    <a:pt x="104" y="39"/>
                    <a:pt x="105" y="41"/>
                  </a:cubicBezTo>
                  <a:cubicBezTo>
                    <a:pt x="115" y="69"/>
                    <a:pt x="115" y="69"/>
                    <a:pt x="115" y="69"/>
                  </a:cubicBezTo>
                  <a:cubicBezTo>
                    <a:pt x="104" y="76"/>
                    <a:pt x="95" y="84"/>
                    <a:pt x="86" y="93"/>
                  </a:cubicBezTo>
                  <a:cubicBezTo>
                    <a:pt x="60" y="79"/>
                    <a:pt x="60" y="79"/>
                    <a:pt x="60" y="79"/>
                  </a:cubicBezTo>
                  <a:cubicBezTo>
                    <a:pt x="58" y="78"/>
                    <a:pt x="55" y="79"/>
                    <a:pt x="54" y="81"/>
                  </a:cubicBezTo>
                  <a:cubicBezTo>
                    <a:pt x="36" y="105"/>
                    <a:pt x="36" y="105"/>
                    <a:pt x="36" y="105"/>
                  </a:cubicBezTo>
                  <a:cubicBezTo>
                    <a:pt x="34" y="106"/>
                    <a:pt x="34" y="109"/>
                    <a:pt x="36" y="111"/>
                  </a:cubicBezTo>
                  <a:cubicBezTo>
                    <a:pt x="57" y="132"/>
                    <a:pt x="57" y="132"/>
                    <a:pt x="57" y="132"/>
                  </a:cubicBezTo>
                  <a:cubicBezTo>
                    <a:pt x="51" y="143"/>
                    <a:pt x="45" y="154"/>
                    <a:pt x="41" y="166"/>
                  </a:cubicBezTo>
                  <a:cubicBezTo>
                    <a:pt x="12" y="165"/>
                    <a:pt x="12" y="165"/>
                    <a:pt x="12" y="165"/>
                  </a:cubicBezTo>
                  <a:cubicBezTo>
                    <a:pt x="9" y="164"/>
                    <a:pt x="7" y="166"/>
                    <a:pt x="7" y="169"/>
                  </a:cubicBezTo>
                  <a:cubicBezTo>
                    <a:pt x="0" y="198"/>
                    <a:pt x="0" y="198"/>
                    <a:pt x="0" y="198"/>
                  </a:cubicBezTo>
                  <a:cubicBezTo>
                    <a:pt x="0" y="200"/>
                    <a:pt x="1" y="203"/>
                    <a:pt x="3" y="204"/>
                  </a:cubicBezTo>
                  <a:cubicBezTo>
                    <a:pt x="31" y="214"/>
                    <a:pt x="31" y="214"/>
                    <a:pt x="31" y="214"/>
                  </a:cubicBezTo>
                  <a:cubicBezTo>
                    <a:pt x="31" y="223"/>
                    <a:pt x="30" y="232"/>
                    <a:pt x="31" y="241"/>
                  </a:cubicBezTo>
                  <a:cubicBezTo>
                    <a:pt x="31" y="244"/>
                    <a:pt x="31" y="248"/>
                    <a:pt x="32" y="251"/>
                  </a:cubicBezTo>
                  <a:cubicBezTo>
                    <a:pt x="4" y="262"/>
                    <a:pt x="4" y="262"/>
                    <a:pt x="4" y="262"/>
                  </a:cubicBezTo>
                  <a:cubicBezTo>
                    <a:pt x="2" y="263"/>
                    <a:pt x="1" y="266"/>
                    <a:pt x="1" y="268"/>
                  </a:cubicBezTo>
                  <a:cubicBezTo>
                    <a:pt x="8" y="297"/>
                    <a:pt x="8" y="297"/>
                    <a:pt x="8" y="297"/>
                  </a:cubicBezTo>
                  <a:cubicBezTo>
                    <a:pt x="8" y="300"/>
                    <a:pt x="11" y="301"/>
                    <a:pt x="13" y="301"/>
                  </a:cubicBezTo>
                  <a:cubicBezTo>
                    <a:pt x="43" y="299"/>
                    <a:pt x="43" y="299"/>
                    <a:pt x="43" y="299"/>
                  </a:cubicBezTo>
                  <a:cubicBezTo>
                    <a:pt x="49" y="316"/>
                    <a:pt x="57" y="332"/>
                    <a:pt x="68" y="346"/>
                  </a:cubicBezTo>
                  <a:cubicBezTo>
                    <a:pt x="49" y="369"/>
                    <a:pt x="49" y="369"/>
                    <a:pt x="49" y="369"/>
                  </a:cubicBezTo>
                  <a:cubicBezTo>
                    <a:pt x="48" y="371"/>
                    <a:pt x="48" y="374"/>
                    <a:pt x="49" y="376"/>
                  </a:cubicBezTo>
                  <a:cubicBezTo>
                    <a:pt x="70" y="398"/>
                    <a:pt x="70" y="398"/>
                    <a:pt x="70" y="398"/>
                  </a:cubicBezTo>
                  <a:cubicBezTo>
                    <a:pt x="71" y="399"/>
                    <a:pt x="74" y="400"/>
                    <a:pt x="76" y="398"/>
                  </a:cubicBezTo>
                  <a:cubicBezTo>
                    <a:pt x="101" y="382"/>
                    <a:pt x="101" y="382"/>
                    <a:pt x="101" y="382"/>
                  </a:cubicBezTo>
                  <a:cubicBezTo>
                    <a:pt x="110" y="390"/>
                    <a:pt x="121" y="397"/>
                    <a:pt x="132" y="403"/>
                  </a:cubicBezTo>
                  <a:cubicBezTo>
                    <a:pt x="124" y="432"/>
                    <a:pt x="124" y="432"/>
                    <a:pt x="124" y="432"/>
                  </a:cubicBezTo>
                  <a:cubicBezTo>
                    <a:pt x="124" y="434"/>
                    <a:pt x="125" y="437"/>
                    <a:pt x="127" y="438"/>
                  </a:cubicBezTo>
                  <a:cubicBezTo>
                    <a:pt x="155" y="449"/>
                    <a:pt x="155" y="449"/>
                    <a:pt x="155" y="449"/>
                  </a:cubicBezTo>
                  <a:cubicBezTo>
                    <a:pt x="157" y="450"/>
                    <a:pt x="160" y="449"/>
                    <a:pt x="161" y="447"/>
                  </a:cubicBezTo>
                  <a:cubicBezTo>
                    <a:pt x="177" y="422"/>
                    <a:pt x="177" y="422"/>
                    <a:pt x="177" y="422"/>
                  </a:cubicBezTo>
                  <a:cubicBezTo>
                    <a:pt x="189" y="425"/>
                    <a:pt x="202" y="427"/>
                    <a:pt x="215" y="428"/>
                  </a:cubicBezTo>
                  <a:cubicBezTo>
                    <a:pt x="221" y="457"/>
                    <a:pt x="221" y="457"/>
                    <a:pt x="221" y="457"/>
                  </a:cubicBezTo>
                  <a:cubicBezTo>
                    <a:pt x="221" y="459"/>
                    <a:pt x="223" y="461"/>
                    <a:pt x="226" y="461"/>
                  </a:cubicBezTo>
                  <a:cubicBezTo>
                    <a:pt x="256" y="460"/>
                    <a:pt x="256" y="460"/>
                    <a:pt x="256" y="460"/>
                  </a:cubicBezTo>
                  <a:cubicBezTo>
                    <a:pt x="258" y="459"/>
                    <a:pt x="260" y="457"/>
                    <a:pt x="260" y="455"/>
                  </a:cubicBezTo>
                  <a:cubicBezTo>
                    <a:pt x="263" y="426"/>
                    <a:pt x="263" y="426"/>
                    <a:pt x="263" y="426"/>
                  </a:cubicBezTo>
                  <a:cubicBezTo>
                    <a:pt x="276" y="423"/>
                    <a:pt x="288" y="420"/>
                    <a:pt x="299" y="415"/>
                  </a:cubicBezTo>
                  <a:cubicBezTo>
                    <a:pt x="317" y="439"/>
                    <a:pt x="317" y="439"/>
                    <a:pt x="317" y="439"/>
                  </a:cubicBezTo>
                  <a:cubicBezTo>
                    <a:pt x="318" y="441"/>
                    <a:pt x="321" y="442"/>
                    <a:pt x="323" y="441"/>
                  </a:cubicBezTo>
                  <a:cubicBezTo>
                    <a:pt x="350" y="427"/>
                    <a:pt x="350" y="427"/>
                    <a:pt x="350" y="427"/>
                  </a:cubicBezTo>
                  <a:cubicBezTo>
                    <a:pt x="352" y="425"/>
                    <a:pt x="353" y="423"/>
                    <a:pt x="352" y="421"/>
                  </a:cubicBezTo>
                  <a:cubicBezTo>
                    <a:pt x="342" y="393"/>
                    <a:pt x="342" y="393"/>
                    <a:pt x="342" y="393"/>
                  </a:cubicBezTo>
                  <a:cubicBezTo>
                    <a:pt x="353" y="385"/>
                    <a:pt x="362" y="377"/>
                    <a:pt x="371" y="368"/>
                  </a:cubicBezTo>
                  <a:cubicBezTo>
                    <a:pt x="397" y="382"/>
                    <a:pt x="397" y="382"/>
                    <a:pt x="397" y="382"/>
                  </a:cubicBezTo>
                  <a:cubicBezTo>
                    <a:pt x="399" y="383"/>
                    <a:pt x="402" y="383"/>
                    <a:pt x="403" y="381"/>
                  </a:cubicBezTo>
                  <a:cubicBezTo>
                    <a:pt x="421" y="357"/>
                    <a:pt x="421" y="357"/>
                    <a:pt x="421" y="357"/>
                  </a:cubicBezTo>
                  <a:cubicBezTo>
                    <a:pt x="423" y="355"/>
                    <a:pt x="423" y="352"/>
                    <a:pt x="421" y="350"/>
                  </a:cubicBezTo>
                  <a:cubicBezTo>
                    <a:pt x="400" y="329"/>
                    <a:pt x="400" y="329"/>
                    <a:pt x="400" y="329"/>
                  </a:cubicBezTo>
                  <a:cubicBezTo>
                    <a:pt x="406" y="318"/>
                    <a:pt x="411" y="307"/>
                    <a:pt x="416" y="295"/>
                  </a:cubicBezTo>
                  <a:cubicBezTo>
                    <a:pt x="445" y="297"/>
                    <a:pt x="445" y="297"/>
                    <a:pt x="445" y="297"/>
                  </a:cubicBezTo>
                  <a:cubicBezTo>
                    <a:pt x="447" y="297"/>
                    <a:pt x="450" y="295"/>
                    <a:pt x="450" y="293"/>
                  </a:cubicBezTo>
                  <a:cubicBezTo>
                    <a:pt x="456" y="264"/>
                    <a:pt x="456" y="264"/>
                    <a:pt x="456" y="264"/>
                  </a:cubicBezTo>
                  <a:cubicBezTo>
                    <a:pt x="457" y="261"/>
                    <a:pt x="456" y="259"/>
                    <a:pt x="453" y="258"/>
                  </a:cubicBezTo>
                  <a:cubicBezTo>
                    <a:pt x="426" y="248"/>
                    <a:pt x="426" y="248"/>
                    <a:pt x="426" y="248"/>
                  </a:cubicBezTo>
                  <a:cubicBezTo>
                    <a:pt x="426" y="239"/>
                    <a:pt x="426" y="230"/>
                    <a:pt x="426" y="221"/>
                  </a:cubicBezTo>
                  <a:cubicBezTo>
                    <a:pt x="426" y="217"/>
                    <a:pt x="425" y="214"/>
                    <a:pt x="425" y="210"/>
                  </a:cubicBezTo>
                  <a:cubicBezTo>
                    <a:pt x="453" y="199"/>
                    <a:pt x="453" y="199"/>
                    <a:pt x="453" y="199"/>
                  </a:cubicBezTo>
                  <a:cubicBezTo>
                    <a:pt x="455" y="198"/>
                    <a:pt x="456" y="196"/>
                    <a:pt x="456" y="193"/>
                  </a:cubicBezTo>
                  <a:close/>
                  <a:moveTo>
                    <a:pt x="319" y="367"/>
                  </a:moveTo>
                  <a:cubicBezTo>
                    <a:pt x="310" y="373"/>
                    <a:pt x="300" y="378"/>
                    <a:pt x="290" y="382"/>
                  </a:cubicBezTo>
                  <a:cubicBezTo>
                    <a:pt x="278" y="387"/>
                    <a:pt x="266" y="391"/>
                    <a:pt x="253" y="392"/>
                  </a:cubicBezTo>
                  <a:cubicBezTo>
                    <a:pt x="248" y="393"/>
                    <a:pt x="242" y="394"/>
                    <a:pt x="237" y="394"/>
                  </a:cubicBezTo>
                  <a:cubicBezTo>
                    <a:pt x="231" y="394"/>
                    <a:pt x="226" y="394"/>
                    <a:pt x="220" y="394"/>
                  </a:cubicBezTo>
                  <a:cubicBezTo>
                    <a:pt x="207" y="393"/>
                    <a:pt x="195" y="391"/>
                    <a:pt x="182" y="388"/>
                  </a:cubicBezTo>
                  <a:cubicBezTo>
                    <a:pt x="172" y="385"/>
                    <a:pt x="162" y="380"/>
                    <a:pt x="152" y="375"/>
                  </a:cubicBezTo>
                  <a:cubicBezTo>
                    <a:pt x="141" y="369"/>
                    <a:pt x="130" y="362"/>
                    <a:pt x="120" y="354"/>
                  </a:cubicBezTo>
                  <a:cubicBezTo>
                    <a:pt x="109" y="343"/>
                    <a:pt x="98" y="331"/>
                    <a:pt x="90" y="318"/>
                  </a:cubicBezTo>
                  <a:cubicBezTo>
                    <a:pt x="86" y="311"/>
                    <a:pt x="82" y="304"/>
                    <a:pt x="79" y="296"/>
                  </a:cubicBezTo>
                  <a:cubicBezTo>
                    <a:pt x="72" y="282"/>
                    <a:pt x="68" y="267"/>
                    <a:pt x="66" y="251"/>
                  </a:cubicBezTo>
                  <a:cubicBezTo>
                    <a:pt x="66" y="247"/>
                    <a:pt x="65" y="243"/>
                    <a:pt x="65" y="239"/>
                  </a:cubicBezTo>
                  <a:cubicBezTo>
                    <a:pt x="65" y="230"/>
                    <a:pt x="65" y="221"/>
                    <a:pt x="66" y="213"/>
                  </a:cubicBezTo>
                  <a:cubicBezTo>
                    <a:pt x="67" y="202"/>
                    <a:pt x="69" y="191"/>
                    <a:pt x="73" y="181"/>
                  </a:cubicBezTo>
                  <a:cubicBezTo>
                    <a:pt x="77" y="168"/>
                    <a:pt x="82" y="157"/>
                    <a:pt x="89" y="146"/>
                  </a:cubicBezTo>
                  <a:cubicBezTo>
                    <a:pt x="94" y="136"/>
                    <a:pt x="101" y="128"/>
                    <a:pt x="108" y="119"/>
                  </a:cubicBezTo>
                  <a:cubicBezTo>
                    <a:pt x="117" y="110"/>
                    <a:pt x="127" y="102"/>
                    <a:pt x="138" y="95"/>
                  </a:cubicBezTo>
                  <a:cubicBezTo>
                    <a:pt x="147" y="89"/>
                    <a:pt x="157" y="83"/>
                    <a:pt x="167" y="79"/>
                  </a:cubicBezTo>
                  <a:cubicBezTo>
                    <a:pt x="178" y="74"/>
                    <a:pt x="191" y="71"/>
                    <a:pt x="204" y="69"/>
                  </a:cubicBezTo>
                  <a:cubicBezTo>
                    <a:pt x="209" y="68"/>
                    <a:pt x="215" y="68"/>
                    <a:pt x="220" y="67"/>
                  </a:cubicBezTo>
                  <a:cubicBezTo>
                    <a:pt x="226" y="67"/>
                    <a:pt x="231" y="67"/>
                    <a:pt x="237" y="67"/>
                  </a:cubicBezTo>
                  <a:cubicBezTo>
                    <a:pt x="250" y="68"/>
                    <a:pt x="262" y="70"/>
                    <a:pt x="274" y="74"/>
                  </a:cubicBezTo>
                  <a:cubicBezTo>
                    <a:pt x="285" y="77"/>
                    <a:pt x="295" y="81"/>
                    <a:pt x="305" y="86"/>
                  </a:cubicBezTo>
                  <a:cubicBezTo>
                    <a:pt x="316" y="92"/>
                    <a:pt x="327" y="99"/>
                    <a:pt x="336" y="108"/>
                  </a:cubicBezTo>
                  <a:cubicBezTo>
                    <a:pt x="348" y="118"/>
                    <a:pt x="358" y="130"/>
                    <a:pt x="367" y="144"/>
                  </a:cubicBezTo>
                  <a:cubicBezTo>
                    <a:pt x="371" y="151"/>
                    <a:pt x="375" y="158"/>
                    <a:pt x="378" y="165"/>
                  </a:cubicBezTo>
                  <a:cubicBezTo>
                    <a:pt x="384" y="179"/>
                    <a:pt x="389" y="194"/>
                    <a:pt x="391" y="210"/>
                  </a:cubicBezTo>
                  <a:cubicBezTo>
                    <a:pt x="391" y="214"/>
                    <a:pt x="392" y="218"/>
                    <a:pt x="392" y="222"/>
                  </a:cubicBezTo>
                  <a:cubicBezTo>
                    <a:pt x="392" y="231"/>
                    <a:pt x="392" y="240"/>
                    <a:pt x="391" y="249"/>
                  </a:cubicBezTo>
                  <a:cubicBezTo>
                    <a:pt x="390" y="260"/>
                    <a:pt x="387" y="271"/>
                    <a:pt x="384" y="281"/>
                  </a:cubicBezTo>
                  <a:cubicBezTo>
                    <a:pt x="380" y="293"/>
                    <a:pt x="375" y="305"/>
                    <a:pt x="368" y="316"/>
                  </a:cubicBezTo>
                  <a:cubicBezTo>
                    <a:pt x="362" y="325"/>
                    <a:pt x="356" y="334"/>
                    <a:pt x="348" y="342"/>
                  </a:cubicBezTo>
                  <a:cubicBezTo>
                    <a:pt x="340" y="351"/>
                    <a:pt x="330" y="360"/>
                    <a:pt x="319" y="367"/>
                  </a:cubicBezTo>
                  <a:close/>
                </a:path>
              </a:pathLst>
            </a:custGeom>
            <a:solidFill>
              <a:srgbClr val="E2D0AB"/>
            </a:solidFill>
            <a:ln w="9525">
              <a:noFill/>
              <a:round/>
            </a:ln>
          </p:spPr>
          <p:txBody>
            <a:bodyPr vert="horz" wrap="square" lIns="121920" tIns="60960" rIns="121920" bIns="60960" numCol="1" anchor="t" anchorCtr="0" compatLnSpc="1"/>
            <a:lstStyle/>
            <a:p>
              <a:endParaRPr lang="en-US" sz="3200"/>
            </a:p>
          </p:txBody>
        </p:sp>
        <p:sp>
          <p:nvSpPr>
            <p:cNvPr id="46" name="Freeform 18"/>
            <p:cNvSpPr>
              <a:spLocks noChangeAspect="1"/>
            </p:cNvSpPr>
            <p:nvPr/>
          </p:nvSpPr>
          <p:spPr bwMode="auto">
            <a:xfrm>
              <a:off x="6150142" y="4488188"/>
              <a:ext cx="410412" cy="410412"/>
            </a:xfrm>
            <a:custGeom>
              <a:avLst/>
              <a:gdLst/>
              <a:ahLst/>
              <a:cxnLst>
                <a:cxn ang="0">
                  <a:pos x="265" y="116"/>
                </a:cxn>
                <a:cxn ang="0">
                  <a:pos x="255" y="79"/>
                </a:cxn>
                <a:cxn ang="0">
                  <a:pos x="246" y="62"/>
                </a:cxn>
                <a:cxn ang="0">
                  <a:pos x="221" y="33"/>
                </a:cxn>
                <a:cxn ang="0">
                  <a:pos x="195" y="15"/>
                </a:cxn>
                <a:cxn ang="0">
                  <a:pos x="171" y="5"/>
                </a:cxn>
                <a:cxn ang="0">
                  <a:pos x="140" y="0"/>
                </a:cxn>
                <a:cxn ang="0">
                  <a:pos x="127" y="0"/>
                </a:cxn>
                <a:cxn ang="0">
                  <a:pos x="113" y="1"/>
                </a:cxn>
                <a:cxn ang="0">
                  <a:pos x="83" y="10"/>
                </a:cxn>
                <a:cxn ang="0">
                  <a:pos x="60" y="22"/>
                </a:cxn>
                <a:cxn ang="0">
                  <a:pos x="36" y="42"/>
                </a:cxn>
                <a:cxn ang="0">
                  <a:pos x="20" y="64"/>
                </a:cxn>
                <a:cxn ang="0">
                  <a:pos x="7" y="92"/>
                </a:cxn>
                <a:cxn ang="0">
                  <a:pos x="1" y="118"/>
                </a:cxn>
                <a:cxn ang="0">
                  <a:pos x="1" y="139"/>
                </a:cxn>
                <a:cxn ang="0">
                  <a:pos x="2" y="149"/>
                </a:cxn>
                <a:cxn ang="0">
                  <a:pos x="12" y="186"/>
                </a:cxn>
                <a:cxn ang="0">
                  <a:pos x="21" y="203"/>
                </a:cxn>
                <a:cxn ang="0">
                  <a:pos x="46" y="233"/>
                </a:cxn>
                <a:cxn ang="0">
                  <a:pos x="71" y="250"/>
                </a:cxn>
                <a:cxn ang="0">
                  <a:pos x="96" y="260"/>
                </a:cxn>
                <a:cxn ang="0">
                  <a:pos x="127" y="266"/>
                </a:cxn>
                <a:cxn ang="0">
                  <a:pos x="140" y="266"/>
                </a:cxn>
                <a:cxn ang="0">
                  <a:pos x="153" y="264"/>
                </a:cxn>
                <a:cxn ang="0">
                  <a:pos x="184" y="256"/>
                </a:cxn>
                <a:cxn ang="0">
                  <a:pos x="207" y="243"/>
                </a:cxn>
                <a:cxn ang="0">
                  <a:pos x="231" y="223"/>
                </a:cxn>
                <a:cxn ang="0">
                  <a:pos x="247" y="202"/>
                </a:cxn>
                <a:cxn ang="0">
                  <a:pos x="260" y="174"/>
                </a:cxn>
                <a:cxn ang="0">
                  <a:pos x="266" y="147"/>
                </a:cxn>
                <a:cxn ang="0">
                  <a:pos x="266" y="126"/>
                </a:cxn>
                <a:cxn ang="0">
                  <a:pos x="265" y="116"/>
                </a:cxn>
              </a:cxnLst>
              <a:rect l="0" t="0" r="r" b="b"/>
              <a:pathLst>
                <a:path w="266" h="266">
                  <a:moveTo>
                    <a:pt x="265" y="116"/>
                  </a:moveTo>
                  <a:cubicBezTo>
                    <a:pt x="264" y="103"/>
                    <a:pt x="260" y="91"/>
                    <a:pt x="255" y="79"/>
                  </a:cubicBezTo>
                  <a:cubicBezTo>
                    <a:pt x="252" y="73"/>
                    <a:pt x="249" y="68"/>
                    <a:pt x="246" y="62"/>
                  </a:cubicBezTo>
                  <a:cubicBezTo>
                    <a:pt x="239" y="51"/>
                    <a:pt x="231" y="41"/>
                    <a:pt x="221" y="33"/>
                  </a:cubicBezTo>
                  <a:cubicBezTo>
                    <a:pt x="213" y="26"/>
                    <a:pt x="205" y="20"/>
                    <a:pt x="195" y="15"/>
                  </a:cubicBezTo>
                  <a:cubicBezTo>
                    <a:pt x="188" y="11"/>
                    <a:pt x="179" y="8"/>
                    <a:pt x="171" y="5"/>
                  </a:cubicBezTo>
                  <a:cubicBezTo>
                    <a:pt x="161" y="2"/>
                    <a:pt x="151" y="1"/>
                    <a:pt x="140" y="0"/>
                  </a:cubicBezTo>
                  <a:cubicBezTo>
                    <a:pt x="136" y="0"/>
                    <a:pt x="131" y="0"/>
                    <a:pt x="127" y="0"/>
                  </a:cubicBezTo>
                  <a:cubicBezTo>
                    <a:pt x="122" y="0"/>
                    <a:pt x="118" y="1"/>
                    <a:pt x="113" y="1"/>
                  </a:cubicBezTo>
                  <a:cubicBezTo>
                    <a:pt x="103" y="3"/>
                    <a:pt x="93" y="6"/>
                    <a:pt x="83" y="10"/>
                  </a:cubicBezTo>
                  <a:cubicBezTo>
                    <a:pt x="75" y="13"/>
                    <a:pt x="67" y="17"/>
                    <a:pt x="60" y="22"/>
                  </a:cubicBezTo>
                  <a:cubicBezTo>
                    <a:pt x="51" y="28"/>
                    <a:pt x="43" y="35"/>
                    <a:pt x="36" y="42"/>
                  </a:cubicBezTo>
                  <a:cubicBezTo>
                    <a:pt x="30" y="49"/>
                    <a:pt x="25" y="56"/>
                    <a:pt x="20" y="64"/>
                  </a:cubicBezTo>
                  <a:cubicBezTo>
                    <a:pt x="14" y="72"/>
                    <a:pt x="10" y="82"/>
                    <a:pt x="7" y="92"/>
                  </a:cubicBezTo>
                  <a:cubicBezTo>
                    <a:pt x="4" y="100"/>
                    <a:pt x="2" y="109"/>
                    <a:pt x="1" y="118"/>
                  </a:cubicBezTo>
                  <a:cubicBezTo>
                    <a:pt x="1" y="125"/>
                    <a:pt x="0" y="132"/>
                    <a:pt x="1" y="139"/>
                  </a:cubicBezTo>
                  <a:cubicBezTo>
                    <a:pt x="1" y="143"/>
                    <a:pt x="1" y="146"/>
                    <a:pt x="2" y="149"/>
                  </a:cubicBezTo>
                  <a:cubicBezTo>
                    <a:pt x="3" y="162"/>
                    <a:pt x="7" y="175"/>
                    <a:pt x="12" y="186"/>
                  </a:cubicBezTo>
                  <a:cubicBezTo>
                    <a:pt x="14" y="192"/>
                    <a:pt x="17" y="198"/>
                    <a:pt x="21" y="203"/>
                  </a:cubicBezTo>
                  <a:cubicBezTo>
                    <a:pt x="28" y="214"/>
                    <a:pt x="36" y="224"/>
                    <a:pt x="46" y="233"/>
                  </a:cubicBezTo>
                  <a:cubicBezTo>
                    <a:pt x="53" y="239"/>
                    <a:pt x="62" y="245"/>
                    <a:pt x="71" y="250"/>
                  </a:cubicBezTo>
                  <a:cubicBezTo>
                    <a:pt x="79" y="254"/>
                    <a:pt x="87" y="258"/>
                    <a:pt x="96" y="260"/>
                  </a:cubicBezTo>
                  <a:cubicBezTo>
                    <a:pt x="106" y="263"/>
                    <a:pt x="116" y="265"/>
                    <a:pt x="127" y="266"/>
                  </a:cubicBezTo>
                  <a:cubicBezTo>
                    <a:pt x="131" y="266"/>
                    <a:pt x="136" y="266"/>
                    <a:pt x="140" y="266"/>
                  </a:cubicBezTo>
                  <a:cubicBezTo>
                    <a:pt x="145" y="265"/>
                    <a:pt x="149" y="265"/>
                    <a:pt x="153" y="264"/>
                  </a:cubicBezTo>
                  <a:cubicBezTo>
                    <a:pt x="164" y="263"/>
                    <a:pt x="174" y="260"/>
                    <a:pt x="184" y="256"/>
                  </a:cubicBezTo>
                  <a:cubicBezTo>
                    <a:pt x="192" y="252"/>
                    <a:pt x="200" y="248"/>
                    <a:pt x="207" y="243"/>
                  </a:cubicBezTo>
                  <a:cubicBezTo>
                    <a:pt x="216" y="238"/>
                    <a:pt x="224" y="231"/>
                    <a:pt x="231" y="223"/>
                  </a:cubicBezTo>
                  <a:cubicBezTo>
                    <a:pt x="237" y="217"/>
                    <a:pt x="242" y="209"/>
                    <a:pt x="247" y="202"/>
                  </a:cubicBezTo>
                  <a:cubicBezTo>
                    <a:pt x="252" y="193"/>
                    <a:pt x="257" y="184"/>
                    <a:pt x="260" y="174"/>
                  </a:cubicBezTo>
                  <a:cubicBezTo>
                    <a:pt x="263" y="165"/>
                    <a:pt x="265" y="156"/>
                    <a:pt x="266" y="147"/>
                  </a:cubicBezTo>
                  <a:cubicBezTo>
                    <a:pt x="266" y="140"/>
                    <a:pt x="266" y="133"/>
                    <a:pt x="266" y="126"/>
                  </a:cubicBezTo>
                  <a:cubicBezTo>
                    <a:pt x="266" y="123"/>
                    <a:pt x="266" y="119"/>
                    <a:pt x="265" y="116"/>
                  </a:cubicBezTo>
                  <a:close/>
                </a:path>
              </a:pathLst>
            </a:custGeom>
            <a:solidFill>
              <a:srgbClr val="A7794B"/>
            </a:solidFill>
            <a:ln w="9525">
              <a:noFill/>
              <a:round/>
            </a:ln>
          </p:spPr>
          <p:txBody>
            <a:bodyPr vert="horz" wrap="square" lIns="121920" tIns="60960" rIns="121920" bIns="60960" numCol="1" anchor="t" anchorCtr="0" compatLnSpc="1"/>
            <a:lstStyle/>
            <a:p>
              <a:endParaRPr lang="en-US" sz="3200"/>
            </a:p>
          </p:txBody>
        </p:sp>
      </p:grpSp>
      <p:sp>
        <p:nvSpPr>
          <p:cNvPr id="47" name="Rectangle 32"/>
          <p:cNvSpPr/>
          <p:nvPr/>
        </p:nvSpPr>
        <p:spPr>
          <a:xfrm flipH="1">
            <a:off x="1588653" y="2280708"/>
            <a:ext cx="2646878" cy="461665"/>
          </a:xfrm>
          <a:prstGeom prst="rect">
            <a:avLst/>
          </a:prstGeom>
        </p:spPr>
        <p:txBody>
          <a:bodyPr wrap="none">
            <a:spAutoFit/>
          </a:bodyPr>
          <a:lstStyle/>
          <a:p>
            <a:r>
              <a:rPr lang="zh-CN" altLang="en-US" sz="2400">
                <a:solidFill>
                  <a:srgbClr val="E2D0AB"/>
                </a:solidFill>
                <a:latin typeface="微软雅黑 Light" panose="020B0502040204020203" pitchFamily="34" charset="-122"/>
                <a:ea typeface="微软雅黑 Light" panose="020B0502040204020203" pitchFamily="34" charset="-122"/>
                <a:cs typeface="Lato" panose="020F0502020204030203" pitchFamily="34" charset="0"/>
              </a:rPr>
              <a:t>添加您的项目名称</a:t>
            </a:r>
            <a:endParaRPr lang="id-ID" altLang="zh-CN" sz="2000" dirty="0">
              <a:solidFill>
                <a:srgbClr val="E2D0AB"/>
              </a:solidFill>
              <a:latin typeface="Century Gothic" panose="020B0502020202020204" pitchFamily="34" charset="0"/>
              <a:ea typeface="Lato" panose="020F0502020204030203" pitchFamily="34" charset="0"/>
              <a:cs typeface="Lato" panose="020F0502020204030203" pitchFamily="34" charset="0"/>
            </a:endParaRPr>
          </a:p>
        </p:txBody>
      </p:sp>
      <p:sp>
        <p:nvSpPr>
          <p:cNvPr id="48" name="PA_Rectangle: Rounded Corners 39"/>
          <p:cNvSpPr/>
          <p:nvPr>
            <p:custDataLst>
              <p:tags r:id="rId1"/>
            </p:custDataLst>
          </p:nvPr>
        </p:nvSpPr>
        <p:spPr>
          <a:xfrm flipV="1">
            <a:off x="1731874" y="2935709"/>
            <a:ext cx="524079" cy="45719"/>
          </a:xfrm>
          <a:prstGeom prst="roundRect">
            <a:avLst>
              <a:gd name="adj" fmla="val 50000"/>
            </a:avLst>
          </a:prstGeom>
          <a:solidFill>
            <a:srgbClr val="A7794B"/>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49" name="矩形 48"/>
          <p:cNvSpPr/>
          <p:nvPr/>
        </p:nvSpPr>
        <p:spPr>
          <a:xfrm>
            <a:off x="1588653" y="3160616"/>
            <a:ext cx="3077098" cy="1676613"/>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 quis nostrud exerci tation ullamcorper nibh euismod tincidunt ut laoreet dolore magna Ut wisi enim ad minim veniam, quis nostrud exerci tation ullamcorper nibh euismod tincidunt ut laoreet dolore magna Ut wisi enim ad minim veniam, quis nostrud exerci tation</a:t>
            </a:r>
          </a:p>
        </p:txBody>
      </p:sp>
      <p:sp>
        <p:nvSpPr>
          <p:cNvPr id="50" name="矩形 49"/>
          <p:cNvSpPr/>
          <p:nvPr/>
        </p:nvSpPr>
        <p:spPr>
          <a:xfrm>
            <a:off x="1731874" y="5058277"/>
            <a:ext cx="1154545" cy="399276"/>
          </a:xfrm>
          <a:prstGeom prst="rect">
            <a:avLst/>
          </a:prstGeom>
          <a:noFill/>
          <a:ln w="6350">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srgbClr val="A7794B"/>
                </a:solidFill>
              </a:rPr>
              <a:t>Read More</a:t>
            </a:r>
          </a:p>
        </p:txBody>
      </p:sp>
      <p:cxnSp>
        <p:nvCxnSpPr>
          <p:cNvPr id="51" name="直接连接符 50"/>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5105985" y="570453"/>
            <a:ext cx="198002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下阶段工作计划</a:t>
            </a:r>
          </a:p>
        </p:txBody>
      </p:sp>
      <p:sp>
        <p:nvSpPr>
          <p:cNvPr id="53" name="矩形 52"/>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54" name="直接连接符 53"/>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6" name="矩形 25"/>
          <p:cNvSpPr/>
          <p:nvPr>
            <p:custDataLst>
              <p:tags r:id="rId2"/>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750"/>
                                        <p:tgtEl>
                                          <p:spTgt spid="51"/>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51"/>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750"/>
                                        <p:tgtEl>
                                          <p:spTgt spid="54"/>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54"/>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1000"/>
                                        <p:tgtEl>
                                          <p:spTgt spid="52"/>
                                        </p:tgtEl>
                                      </p:cBhvr>
                                    </p:animEffect>
                                  </p:childTnLst>
                                </p:cTn>
                              </p:par>
                              <p:par>
                                <p:cTn id="21" presetID="64" presetClass="path" presetSubtype="0" decel="100000" fill="hold" grpId="1" nodeType="withEffect">
                                  <p:stCondLst>
                                    <p:cond delay="0"/>
                                  </p:stCondLst>
                                  <p:childTnLst>
                                    <p:animMotion origin="layout" path="M 0 1.48148E-6 L 0 -0.08658 " pathEditMode="relative" rAng="0" ptsTypes="AA">
                                      <p:cBhvr>
                                        <p:cTn id="22" dur="1000" spd="-100000" fill="hold"/>
                                        <p:tgtEl>
                                          <p:spTgt spid="52"/>
                                        </p:tgtEl>
                                        <p:attrNameLst>
                                          <p:attrName>ppt_x</p:attrName>
                                          <p:attrName>ppt_y</p:attrName>
                                        </p:attrNameLst>
                                      </p:cBhvr>
                                      <p:rCtr x="0" y="-4329"/>
                                    </p:animMotion>
                                  </p:childTnLst>
                                </p:cTn>
                              </p:par>
                              <p:par>
                                <p:cTn id="23" presetID="10" presetClass="entr" presetSubtype="0" fill="hold" nodeType="withEffect">
                                  <p:stCondLst>
                                    <p:cond delay="100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par>
                                <p:cTn id="26" presetID="8" presetClass="emph" presetSubtype="0" fill="hold" nodeType="withEffect">
                                  <p:stCondLst>
                                    <p:cond delay="1000"/>
                                  </p:stCondLst>
                                  <p:childTnLst>
                                    <p:animRot by="21600000">
                                      <p:cBhvr>
                                        <p:cTn id="27" dur="2250" fill="hold"/>
                                        <p:tgtEl>
                                          <p:spTgt spid="59"/>
                                        </p:tgtEl>
                                        <p:attrNameLst>
                                          <p:attrName>r</p:attrName>
                                        </p:attrNameLst>
                                      </p:cBhvr>
                                    </p:animRot>
                                  </p:childTnLst>
                                </p:cTn>
                              </p:par>
                              <p:par>
                                <p:cTn id="28" presetID="10" presetClass="entr" presetSubtype="0" fill="hold" nodeType="withEffect">
                                  <p:stCondLst>
                                    <p:cond delay="125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500"/>
                                        <p:tgtEl>
                                          <p:spTgt spid="56"/>
                                        </p:tgtEl>
                                      </p:cBhvr>
                                    </p:animEffect>
                                  </p:childTnLst>
                                </p:cTn>
                              </p:par>
                              <p:par>
                                <p:cTn id="31" presetID="8" presetClass="emph" presetSubtype="0" fill="hold" nodeType="withEffect">
                                  <p:stCondLst>
                                    <p:cond delay="1250"/>
                                  </p:stCondLst>
                                  <p:childTnLst>
                                    <p:animRot by="-21600000">
                                      <p:cBhvr>
                                        <p:cTn id="32" dur="2250" fill="hold"/>
                                        <p:tgtEl>
                                          <p:spTgt spid="56"/>
                                        </p:tgtEl>
                                        <p:attrNameLst>
                                          <p:attrName>r</p:attrName>
                                        </p:attrNameLst>
                                      </p:cBhvr>
                                    </p:animRot>
                                  </p:childTnLst>
                                </p:cTn>
                              </p:par>
                              <p:par>
                                <p:cTn id="33" presetID="10" presetClass="entr" presetSubtype="0" fill="hold" nodeType="withEffect">
                                  <p:stCondLst>
                                    <p:cond delay="15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par>
                                <p:cTn id="36" presetID="8" presetClass="emph" presetSubtype="0" fill="hold" nodeType="withEffect">
                                  <p:stCondLst>
                                    <p:cond delay="1500"/>
                                  </p:stCondLst>
                                  <p:childTnLst>
                                    <p:animRot by="-21600000">
                                      <p:cBhvr>
                                        <p:cTn id="37" dur="2250" fill="hold"/>
                                        <p:tgtEl>
                                          <p:spTgt spid="60"/>
                                        </p:tgtEl>
                                        <p:attrNameLst>
                                          <p:attrName>r</p:attrName>
                                        </p:attrNameLst>
                                      </p:cBhvr>
                                    </p:animRot>
                                  </p:childTnLst>
                                </p:cTn>
                              </p:par>
                              <p:par>
                                <p:cTn id="38" presetID="10" presetClass="entr" presetSubtype="0" fill="hold" nodeType="withEffect">
                                  <p:stCondLst>
                                    <p:cond delay="175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500"/>
                                        <p:tgtEl>
                                          <p:spTgt spid="58"/>
                                        </p:tgtEl>
                                      </p:cBhvr>
                                    </p:animEffect>
                                  </p:childTnLst>
                                </p:cTn>
                              </p:par>
                              <p:par>
                                <p:cTn id="41" presetID="8" presetClass="emph" presetSubtype="0" fill="hold" nodeType="withEffect">
                                  <p:stCondLst>
                                    <p:cond delay="1750"/>
                                  </p:stCondLst>
                                  <p:childTnLst>
                                    <p:animRot by="21600000">
                                      <p:cBhvr>
                                        <p:cTn id="42" dur="2250" fill="hold"/>
                                        <p:tgtEl>
                                          <p:spTgt spid="58"/>
                                        </p:tgtEl>
                                        <p:attrNameLst>
                                          <p:attrName>r</p:attrName>
                                        </p:attrNameLst>
                                      </p:cBhvr>
                                    </p:animRot>
                                  </p:childTnLst>
                                </p:cTn>
                              </p:par>
                              <p:par>
                                <p:cTn id="43" presetID="10" presetClass="entr" presetSubtype="0" fill="hold" nodeType="withEffect">
                                  <p:stCondLst>
                                    <p:cond delay="125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8" presetClass="emph" presetSubtype="0" fill="hold" nodeType="withEffect">
                                  <p:stCondLst>
                                    <p:cond delay="1250"/>
                                  </p:stCondLst>
                                  <p:childTnLst>
                                    <p:animRot by="-21600000">
                                      <p:cBhvr>
                                        <p:cTn id="47" dur="2250" fill="hold"/>
                                        <p:tgtEl>
                                          <p:spTgt spid="57"/>
                                        </p:tgtEl>
                                        <p:attrNameLst>
                                          <p:attrName>r</p:attrName>
                                        </p:attrNameLst>
                                      </p:cBhvr>
                                    </p:animRot>
                                  </p:childTnLst>
                                </p:cTn>
                              </p:par>
                              <p:par>
                                <p:cTn id="48" presetID="10" presetClass="entr" presetSubtype="0" fill="hold" grpId="0" nodeType="withEffect">
                                  <p:stCondLst>
                                    <p:cond delay="150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8" presetClass="emph" presetSubtype="0" fill="hold" grpId="1" nodeType="withEffect">
                                  <p:stCondLst>
                                    <p:cond delay="1500"/>
                                  </p:stCondLst>
                                  <p:childTnLst>
                                    <p:animRot by="-21600000">
                                      <p:cBhvr>
                                        <p:cTn id="52" dur="2250" fill="hold"/>
                                        <p:tgtEl>
                                          <p:spTgt spid="28"/>
                                        </p:tgtEl>
                                        <p:attrNameLst>
                                          <p:attrName>r</p:attrName>
                                        </p:attrNameLst>
                                      </p:cBhvr>
                                    </p:animRot>
                                  </p:childTnLst>
                                </p:cTn>
                              </p:par>
                              <p:par>
                                <p:cTn id="53" presetID="42" presetClass="entr" presetSubtype="0" fill="hold" grpId="0" nodeType="withEffect">
                                  <p:stCondLst>
                                    <p:cond delay="225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anim calcmode="lin" valueType="num">
                                      <p:cBhvr>
                                        <p:cTn id="56" dur="500" fill="hold"/>
                                        <p:tgtEl>
                                          <p:spTgt spid="47"/>
                                        </p:tgtEl>
                                        <p:attrNameLst>
                                          <p:attrName>ppt_x</p:attrName>
                                        </p:attrNameLst>
                                      </p:cBhvr>
                                      <p:tavLst>
                                        <p:tav tm="0">
                                          <p:val>
                                            <p:strVal val="#ppt_x"/>
                                          </p:val>
                                        </p:tav>
                                        <p:tav tm="100000">
                                          <p:val>
                                            <p:strVal val="#ppt_x"/>
                                          </p:val>
                                        </p:tav>
                                      </p:tavLst>
                                    </p:anim>
                                    <p:anim calcmode="lin" valueType="num">
                                      <p:cBhvr>
                                        <p:cTn id="57" dur="500" fill="hold"/>
                                        <p:tgtEl>
                                          <p:spTgt spid="47"/>
                                        </p:tgtEl>
                                        <p:attrNameLst>
                                          <p:attrName>ppt_y</p:attrName>
                                        </p:attrNameLst>
                                      </p:cBhvr>
                                      <p:tavLst>
                                        <p:tav tm="0">
                                          <p:val>
                                            <p:strVal val="#ppt_y+.1"/>
                                          </p:val>
                                        </p:tav>
                                        <p:tav tm="100000">
                                          <p:val>
                                            <p:strVal val="#ppt_y"/>
                                          </p:val>
                                        </p:tav>
                                      </p:tavLst>
                                    </p:anim>
                                  </p:childTnLst>
                                </p:cTn>
                              </p:par>
                              <p:par>
                                <p:cTn id="58" presetID="22" presetClass="entr" presetSubtype="8" fill="hold" grpId="0" nodeType="withEffect">
                                  <p:stCondLst>
                                    <p:cond delay="225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par>
                                <p:cTn id="61" presetID="10" presetClass="entr" presetSubtype="0" fill="hold" grpId="0" nodeType="withEffect">
                                  <p:stCondLst>
                                    <p:cond delay="25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750"/>
                                        <p:tgtEl>
                                          <p:spTgt spid="49"/>
                                        </p:tgtEl>
                                      </p:cBhvr>
                                    </p:animEffect>
                                  </p:childTnLst>
                                </p:cTn>
                              </p:par>
                              <p:par>
                                <p:cTn id="64" presetID="35" presetClass="path" presetSubtype="0" decel="100000" fill="hold" grpId="1" nodeType="withEffect">
                                  <p:stCondLst>
                                    <p:cond delay="2500"/>
                                  </p:stCondLst>
                                  <p:childTnLst>
                                    <p:animMotion origin="layout" path="M -4.375E-6 -4.07407E-6 L 0.04493 -4.07407E-6 " pathEditMode="relative" rAng="0" ptsTypes="AA">
                                      <p:cBhvr>
                                        <p:cTn id="65" dur="1250" spd="-100000" fill="hold"/>
                                        <p:tgtEl>
                                          <p:spTgt spid="49"/>
                                        </p:tgtEl>
                                        <p:attrNameLst>
                                          <p:attrName>ppt_x</p:attrName>
                                          <p:attrName>ppt_y</p:attrName>
                                        </p:attrNameLst>
                                      </p:cBhvr>
                                      <p:rCtr x="2240" y="0"/>
                                    </p:animMotion>
                                  </p:childTnLst>
                                </p:cTn>
                              </p:par>
                              <p:par>
                                <p:cTn id="66" presetID="10" presetClass="entr" presetSubtype="0" fill="hold" grpId="0" nodeType="withEffect">
                                  <p:stCondLst>
                                    <p:cond delay="275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1000"/>
                                        <p:tgtEl>
                                          <p:spTgt spid="50"/>
                                        </p:tgtEl>
                                      </p:cBhvr>
                                    </p:animEffect>
                                  </p:childTnLst>
                                </p:cTn>
                              </p:par>
                              <p:par>
                                <p:cTn id="69" presetID="64" presetClass="path" presetSubtype="0" decel="100000" fill="hold" grpId="1" nodeType="withEffect">
                                  <p:stCondLst>
                                    <p:cond delay="2750"/>
                                  </p:stCondLst>
                                  <p:childTnLst>
                                    <p:animMotion origin="layout" path="M -3.54167E-6 -1.11111E-6 L -3.54167E-6 -0.08657 " pathEditMode="relative" rAng="0" ptsTypes="AA">
                                      <p:cBhvr>
                                        <p:cTn id="70" dur="1000" spd="-100000" fill="hold"/>
                                        <p:tgtEl>
                                          <p:spTgt spid="50"/>
                                        </p:tgtEl>
                                        <p:attrNameLst>
                                          <p:attrName>ppt_x</p:attrName>
                                          <p:attrName>ppt_y</p:attrName>
                                        </p:attrNameLst>
                                      </p:cBhvr>
                                      <p:rCtr x="0" y="-4329"/>
                                    </p:animMotion>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47" grpId="0"/>
      <p:bldP spid="48" grpId="0" animBg="1"/>
      <p:bldP spid="49" grpId="0"/>
      <p:bldP spid="49" grpId="1"/>
      <p:bldP spid="50" grpId="0" animBg="1"/>
      <p:bldP spid="50" grpId="1" animBg="1"/>
      <p:bldP spid="52" grpId="0"/>
      <p:bldP spid="52" grpId="1"/>
      <p:bldP spid="53" grpId="0"/>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6" name="矩形 25"/>
          <p:cNvSpPr/>
          <p:nvPr/>
        </p:nvSpPr>
        <p:spPr>
          <a:xfrm>
            <a:off x="1516341" y="1993187"/>
            <a:ext cx="3724841" cy="4058292"/>
          </a:xfrm>
          <a:prstGeom prst="rect">
            <a:avLst/>
          </a:prstGeom>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911742" y="2356805"/>
            <a:ext cx="3057247" cy="954107"/>
          </a:xfrm>
          <a:prstGeom prst="rect">
            <a:avLst/>
          </a:prstGeom>
          <a:noFill/>
        </p:spPr>
        <p:txBody>
          <a:bodyPr wrap="none" rtlCol="0">
            <a:spAutoFit/>
          </a:bodyPr>
          <a:lstStyle/>
          <a:p>
            <a:r>
              <a:rPr lang="zh-CN" altLang="en-US" sz="2400">
                <a:solidFill>
                  <a:srgbClr val="A7794B"/>
                </a:solidFill>
                <a:latin typeface="微软雅黑" panose="020B0503020204020204" charset="-122"/>
                <a:ea typeface="微软雅黑" panose="020B0503020204020204" charset="-122"/>
              </a:rPr>
              <a:t>创意</a:t>
            </a:r>
            <a:endParaRPr lang="en-US" altLang="zh-CN" sz="2000">
              <a:solidFill>
                <a:srgbClr val="A7794B"/>
              </a:solidFill>
              <a:latin typeface="微软雅黑" panose="020B0503020204020204" charset="-122"/>
              <a:ea typeface="微软雅黑" panose="020B0503020204020204" charset="-122"/>
            </a:endParaRPr>
          </a:p>
          <a:p>
            <a:r>
              <a:rPr lang="zh-CN" altLang="en-US" sz="3200" b="1">
                <a:solidFill>
                  <a:srgbClr val="DCCEAC"/>
                </a:solidFill>
                <a:latin typeface="微软雅黑" panose="020B0503020204020204" charset="-122"/>
                <a:ea typeface="微软雅黑" panose="020B0503020204020204" charset="-122"/>
              </a:rPr>
              <a:t>为您的演示助力</a:t>
            </a:r>
            <a:endParaRPr lang="en-US" altLang="zh-CN" sz="3200" b="1" dirty="0">
              <a:solidFill>
                <a:srgbClr val="DCCEAC"/>
              </a:solidFill>
              <a:latin typeface="微软雅黑" panose="020B0503020204020204" charset="-122"/>
              <a:ea typeface="微软雅黑" panose="020B0503020204020204" charset="-122"/>
            </a:endParaRPr>
          </a:p>
        </p:txBody>
      </p:sp>
      <p:sp>
        <p:nvSpPr>
          <p:cNvPr id="9" name="PA_Rectangle: Rounded Corners 17"/>
          <p:cNvSpPr/>
          <p:nvPr>
            <p:custDataLst>
              <p:tags r:id="rId1"/>
            </p:custDataLst>
          </p:nvPr>
        </p:nvSpPr>
        <p:spPr>
          <a:xfrm>
            <a:off x="2019943" y="3570486"/>
            <a:ext cx="360000" cy="67142"/>
          </a:xfrm>
          <a:prstGeom prst="roundRect">
            <a:avLst>
              <a:gd name="adj" fmla="val 50000"/>
            </a:avLst>
          </a:prstGeom>
          <a:solidFill>
            <a:srgbClr val="A7794B"/>
          </a:solidFill>
          <a:ln w="12700" cap="flat" cmpd="sng" algn="ctr">
            <a:noFill/>
            <a:prstDash val="solid"/>
            <a:miter lim="800000"/>
          </a:ln>
          <a:effectLst/>
        </p:spPr>
        <p:txBody>
          <a:bodyPr rtlCol="0" anchor="ctr"/>
          <a:lstStyle/>
          <a:p>
            <a:pPr algn="ctr">
              <a:defRPr/>
            </a:pPr>
            <a:endParaRPr lang="id-ID" kern="0">
              <a:solidFill>
                <a:srgbClr val="DCCEAC"/>
              </a:solidFill>
              <a:ea typeface="微软雅黑" panose="020B0503020204020204" charset="-122"/>
            </a:endParaRPr>
          </a:p>
        </p:txBody>
      </p:sp>
      <p:sp>
        <p:nvSpPr>
          <p:cNvPr id="11" name="矩形 10"/>
          <p:cNvSpPr/>
          <p:nvPr/>
        </p:nvSpPr>
        <p:spPr>
          <a:xfrm>
            <a:off x="5631028" y="1993187"/>
            <a:ext cx="2304542" cy="4058291"/>
          </a:xfrm>
          <a:prstGeom prst="rect">
            <a:avLst/>
          </a:prstGeom>
          <a:gradFill rotWithShape="0">
            <a:gsLst>
              <a:gs pos="0">
                <a:srgbClr val="121427"/>
              </a:gs>
              <a:gs pos="100000">
                <a:srgbClr val="121427"/>
              </a:gs>
            </a:gsLst>
            <a:lin ang="0" scaled="1"/>
            <a:tileRect l="-40709" t="-49114" r="-186607" b="-19873"/>
          </a:gradFill>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631028" y="3183644"/>
            <a:ext cx="2304542" cy="2066452"/>
          </a:xfrm>
          <a:prstGeom prst="rect">
            <a:avLst/>
          </a:prstGeom>
          <a:blipFill>
            <a:blip r:embed="rId5" cstate="email">
              <a:extLst>
                <a:ext uri="{28A0092B-C50C-407E-A947-70E740481C1C}">
                  <a14:useLocalDpi xmlns:a14="http://schemas.microsoft.com/office/drawing/2010/main"/>
                </a:ext>
              </a:extLst>
            </a:blip>
            <a:srcRect/>
            <a:stretch>
              <a:fillRect/>
            </a:stretch>
          </a:blipFill>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71115" y="1993187"/>
            <a:ext cx="2304542" cy="4058291"/>
          </a:xfrm>
          <a:prstGeom prst="rect">
            <a:avLst/>
          </a:prstGeom>
          <a:gradFill rotWithShape="0">
            <a:gsLst>
              <a:gs pos="0">
                <a:srgbClr val="121427"/>
              </a:gs>
              <a:gs pos="100000">
                <a:srgbClr val="121427"/>
              </a:gs>
            </a:gsLst>
            <a:lin ang="0" scaled="1"/>
            <a:tileRect l="-40709" t="-49114" r="-186607" b="-19873"/>
          </a:gradFill>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371115" y="3183644"/>
            <a:ext cx="2304542" cy="2066452"/>
          </a:xfrm>
          <a:prstGeom prst="rect">
            <a:avLst/>
          </a:prstGeom>
          <a:blipFill>
            <a:blip r:embed="rId6" cstate="email">
              <a:extLst>
                <a:ext uri="{28A0092B-C50C-407E-A947-70E740481C1C}">
                  <a14:useLocalDpi xmlns:a14="http://schemas.microsoft.com/office/drawing/2010/main"/>
                </a:ext>
              </a:extLst>
            </a:blip>
            <a:srcRect/>
            <a:stretch>
              <a:fillRect/>
            </a:stretch>
          </a:blipFill>
          <a:ln>
            <a:solidFill>
              <a:srgbClr val="DCCEAC">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4"/>
          <p:cNvSpPr/>
          <p:nvPr/>
        </p:nvSpPr>
        <p:spPr>
          <a:xfrm>
            <a:off x="5679085" y="2574548"/>
            <a:ext cx="2208429" cy="424732"/>
          </a:xfrm>
          <a:prstGeom prst="rect">
            <a:avLst/>
          </a:prstGeom>
        </p:spPr>
        <p:txBody>
          <a:bodyPr wrap="square">
            <a:spAutoFit/>
          </a:bodyPr>
          <a:lstStyle/>
          <a:p>
            <a:pPr algn="ct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18" name="Rectangle 4"/>
          <p:cNvSpPr/>
          <p:nvPr/>
        </p:nvSpPr>
        <p:spPr>
          <a:xfrm>
            <a:off x="8419172" y="2574548"/>
            <a:ext cx="2208429" cy="394660"/>
          </a:xfrm>
          <a:prstGeom prst="rect">
            <a:avLst/>
          </a:prstGeom>
        </p:spPr>
        <p:txBody>
          <a:bodyPr wrap="square">
            <a:spAutoFit/>
          </a:bodyPr>
          <a:lstStyle/>
          <a:p>
            <a:pPr algn="ct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19" name="矩形 18"/>
          <p:cNvSpPr/>
          <p:nvPr/>
        </p:nvSpPr>
        <p:spPr>
          <a:xfrm>
            <a:off x="5756838" y="5481510"/>
            <a:ext cx="2052922" cy="338554"/>
          </a:xfrm>
          <a:prstGeom prst="rect">
            <a:avLst/>
          </a:prstGeom>
        </p:spPr>
        <p:txBody>
          <a:bodyPr wrap="square">
            <a:spAutoFit/>
          </a:bodyPr>
          <a:lstStyle/>
          <a:p>
            <a:r>
              <a:rPr lang="zh-CN" altLang="en-US" sz="800">
                <a:solidFill>
                  <a:schemeClr val="bg1">
                    <a:lumMod val="50000"/>
                  </a:schemeClr>
                </a:solidFill>
                <a:latin typeface="+mj-lt"/>
              </a:rPr>
              <a:t>Please click here to add your title</a:t>
            </a:r>
            <a:r>
              <a:rPr lang="en-US" altLang="zh-CN" sz="800">
                <a:solidFill>
                  <a:schemeClr val="bg1">
                    <a:lumMod val="50000"/>
                  </a:schemeClr>
                </a:solidFill>
                <a:latin typeface="+mj-lt"/>
              </a:rPr>
              <a:t>,</a:t>
            </a:r>
            <a:r>
              <a:rPr lang="zh-CN" altLang="en-US" sz="800">
                <a:solidFill>
                  <a:schemeClr val="bg1">
                    <a:lumMod val="50000"/>
                  </a:schemeClr>
                </a:solidFill>
                <a:latin typeface="+mj-lt"/>
              </a:rPr>
              <a:t> please click here to add your title</a:t>
            </a:r>
            <a:r>
              <a:rPr lang="en-US" altLang="zh-CN" sz="800">
                <a:solidFill>
                  <a:schemeClr val="bg1">
                    <a:lumMod val="50000"/>
                  </a:schemeClr>
                </a:solidFill>
                <a:latin typeface="+mj-lt"/>
              </a:rPr>
              <a:t>,</a:t>
            </a:r>
            <a:endParaRPr lang="zh-CN" altLang="en-US" sz="800">
              <a:solidFill>
                <a:schemeClr val="bg1">
                  <a:lumMod val="50000"/>
                </a:schemeClr>
              </a:solidFill>
              <a:latin typeface="+mj-lt"/>
            </a:endParaRPr>
          </a:p>
        </p:txBody>
      </p:sp>
      <p:sp>
        <p:nvSpPr>
          <p:cNvPr id="20" name="矩形 19"/>
          <p:cNvSpPr/>
          <p:nvPr/>
        </p:nvSpPr>
        <p:spPr>
          <a:xfrm>
            <a:off x="8496925" y="5481510"/>
            <a:ext cx="2052922" cy="338554"/>
          </a:xfrm>
          <a:prstGeom prst="rect">
            <a:avLst/>
          </a:prstGeom>
        </p:spPr>
        <p:txBody>
          <a:bodyPr wrap="square">
            <a:spAutoFit/>
          </a:bodyPr>
          <a:lstStyle/>
          <a:p>
            <a:r>
              <a:rPr lang="zh-CN" altLang="en-US" sz="800">
                <a:solidFill>
                  <a:schemeClr val="bg1">
                    <a:lumMod val="50000"/>
                  </a:schemeClr>
                </a:solidFill>
                <a:latin typeface="+mj-lt"/>
              </a:rPr>
              <a:t>Please click here to add your title</a:t>
            </a:r>
            <a:r>
              <a:rPr lang="en-US" altLang="zh-CN" sz="800">
                <a:solidFill>
                  <a:schemeClr val="bg1">
                    <a:lumMod val="50000"/>
                  </a:schemeClr>
                </a:solidFill>
                <a:latin typeface="+mj-lt"/>
              </a:rPr>
              <a:t>,</a:t>
            </a:r>
            <a:r>
              <a:rPr lang="zh-CN" altLang="en-US" sz="800">
                <a:solidFill>
                  <a:schemeClr val="bg1">
                    <a:lumMod val="50000"/>
                  </a:schemeClr>
                </a:solidFill>
                <a:latin typeface="+mj-lt"/>
              </a:rPr>
              <a:t> please click here to add your title</a:t>
            </a:r>
            <a:r>
              <a:rPr lang="en-US" altLang="zh-CN" sz="800">
                <a:solidFill>
                  <a:schemeClr val="bg1">
                    <a:lumMod val="50000"/>
                  </a:schemeClr>
                </a:solidFill>
                <a:latin typeface="+mj-lt"/>
              </a:rPr>
              <a:t>,</a:t>
            </a:r>
            <a:endParaRPr lang="zh-CN" altLang="en-US" sz="800">
              <a:solidFill>
                <a:schemeClr val="bg1">
                  <a:lumMod val="50000"/>
                </a:schemeClr>
              </a:solidFill>
              <a:latin typeface="+mj-lt"/>
            </a:endParaRPr>
          </a:p>
        </p:txBody>
      </p:sp>
      <p:sp>
        <p:nvSpPr>
          <p:cNvPr id="21" name="矩形 20"/>
          <p:cNvSpPr/>
          <p:nvPr/>
        </p:nvSpPr>
        <p:spPr>
          <a:xfrm>
            <a:off x="1911742" y="3771460"/>
            <a:ext cx="3057247" cy="1076449"/>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 ut laoreet dolore magna Ut wisi enim ad minim veniam, quis nostrud exerci tation ullamcorper nibh euismod tincidunt ut laoreet dolore magna </a:t>
            </a:r>
          </a:p>
        </p:txBody>
      </p:sp>
      <p:sp>
        <p:nvSpPr>
          <p:cNvPr id="22" name="矩形 21"/>
          <p:cNvSpPr/>
          <p:nvPr/>
        </p:nvSpPr>
        <p:spPr>
          <a:xfrm>
            <a:off x="1911744" y="5059696"/>
            <a:ext cx="824265" cy="461665"/>
          </a:xfrm>
          <a:prstGeom prst="rect">
            <a:avLst/>
          </a:prstGeom>
        </p:spPr>
        <p:txBody>
          <a:bodyPr wrap="none">
            <a:spAutoFit/>
          </a:bodyPr>
          <a:lstStyle/>
          <a:p>
            <a:r>
              <a:rPr lang="en-US" altLang="zh-CN" sz="2400">
                <a:solidFill>
                  <a:srgbClr val="DCCEAC"/>
                </a:solidFill>
                <a:latin typeface="Engravers MT" panose="02090707080505020304" pitchFamily="18" charset="0"/>
              </a:rPr>
              <a:t>45</a:t>
            </a:r>
            <a:r>
              <a:rPr lang="en-US" altLang="zh-CN" sz="1600">
                <a:solidFill>
                  <a:srgbClr val="DCCEAC"/>
                </a:solidFill>
                <a:latin typeface="Engravers MT" panose="02090707080505020304" pitchFamily="18" charset="0"/>
              </a:rPr>
              <a:t>%</a:t>
            </a:r>
            <a:endParaRPr lang="zh-CN" altLang="en-US" sz="2400">
              <a:solidFill>
                <a:srgbClr val="DCCEAC"/>
              </a:solidFill>
              <a:latin typeface="Engravers MT" panose="02090707080505020304" pitchFamily="18" charset="0"/>
            </a:endParaRPr>
          </a:p>
        </p:txBody>
      </p:sp>
      <p:sp>
        <p:nvSpPr>
          <p:cNvPr id="23" name="矩形 22"/>
          <p:cNvSpPr/>
          <p:nvPr/>
        </p:nvSpPr>
        <p:spPr>
          <a:xfrm>
            <a:off x="3080524" y="5059695"/>
            <a:ext cx="824265" cy="461665"/>
          </a:xfrm>
          <a:prstGeom prst="rect">
            <a:avLst/>
          </a:prstGeom>
        </p:spPr>
        <p:txBody>
          <a:bodyPr wrap="none">
            <a:spAutoFit/>
          </a:bodyPr>
          <a:lstStyle/>
          <a:p>
            <a:r>
              <a:rPr lang="en-US" altLang="zh-CN" sz="2400">
                <a:solidFill>
                  <a:srgbClr val="DCCEAC"/>
                </a:solidFill>
                <a:latin typeface="Engravers MT" panose="02090707080505020304" pitchFamily="18" charset="0"/>
              </a:rPr>
              <a:t>80</a:t>
            </a:r>
            <a:r>
              <a:rPr lang="en-US" altLang="zh-CN" sz="1600">
                <a:solidFill>
                  <a:srgbClr val="DCCEAC"/>
                </a:solidFill>
                <a:latin typeface="Engravers MT" panose="02090707080505020304" pitchFamily="18" charset="0"/>
              </a:rPr>
              <a:t>%</a:t>
            </a:r>
            <a:endParaRPr lang="zh-CN" altLang="en-US" sz="2400">
              <a:solidFill>
                <a:srgbClr val="DCCEAC"/>
              </a:solidFill>
              <a:latin typeface="Engravers MT" panose="02090707080505020304" pitchFamily="18" charset="0"/>
            </a:endParaRPr>
          </a:p>
        </p:txBody>
      </p:sp>
      <p:sp>
        <p:nvSpPr>
          <p:cNvPr id="24" name="矩形 23"/>
          <p:cNvSpPr/>
          <p:nvPr/>
        </p:nvSpPr>
        <p:spPr>
          <a:xfrm>
            <a:off x="1911742" y="5465986"/>
            <a:ext cx="1027845" cy="261610"/>
          </a:xfrm>
          <a:prstGeom prst="rect">
            <a:avLst/>
          </a:prstGeom>
        </p:spPr>
        <p:txBody>
          <a:bodyPr wrap="none">
            <a:spAutoFit/>
          </a:bodyPr>
          <a:lstStyle/>
          <a:p>
            <a:r>
              <a:rPr lang="en-US" altLang="zh-CN" sz="1050">
                <a:solidFill>
                  <a:prstClr val="white">
                    <a:lumMod val="65000"/>
                  </a:prstClr>
                </a:solidFill>
                <a:latin typeface="Century Gothic" panose="020B0502020202020204" pitchFamily="34" charset="0"/>
                <a:ea typeface="微软雅黑" panose="020B0503020204020204" charset="-122"/>
              </a:rPr>
              <a:t>ORIGINALITY</a:t>
            </a:r>
            <a:endParaRPr lang="zh-CN" altLang="en-US" sz="1050">
              <a:solidFill>
                <a:prstClr val="white">
                  <a:lumMod val="65000"/>
                </a:prstClr>
              </a:solidFill>
              <a:latin typeface="Century Gothic" panose="020B0502020202020204" pitchFamily="34" charset="0"/>
              <a:ea typeface="微软雅黑" panose="020B0503020204020204" charset="-122"/>
            </a:endParaRPr>
          </a:p>
        </p:txBody>
      </p:sp>
      <p:sp>
        <p:nvSpPr>
          <p:cNvPr id="25" name="矩形 24"/>
          <p:cNvSpPr/>
          <p:nvPr/>
        </p:nvSpPr>
        <p:spPr>
          <a:xfrm>
            <a:off x="3078897" y="5465986"/>
            <a:ext cx="1027845" cy="261610"/>
          </a:xfrm>
          <a:prstGeom prst="rect">
            <a:avLst/>
          </a:prstGeom>
        </p:spPr>
        <p:txBody>
          <a:bodyPr wrap="none">
            <a:spAutoFit/>
          </a:bodyPr>
          <a:lstStyle/>
          <a:p>
            <a:r>
              <a:rPr lang="en-US" altLang="zh-CN" sz="1050">
                <a:solidFill>
                  <a:prstClr val="white">
                    <a:lumMod val="65000"/>
                  </a:prstClr>
                </a:solidFill>
                <a:latin typeface="Century Gothic" panose="020B0502020202020204" pitchFamily="34" charset="0"/>
                <a:ea typeface="微软雅黑" panose="020B0503020204020204" charset="-122"/>
              </a:rPr>
              <a:t>ORIGINALITY</a:t>
            </a:r>
            <a:endParaRPr lang="zh-CN" altLang="en-US" sz="1050">
              <a:solidFill>
                <a:prstClr val="white">
                  <a:lumMod val="65000"/>
                </a:prstClr>
              </a:solidFill>
              <a:latin typeface="Century Gothic" panose="020B0502020202020204" pitchFamily="34" charset="0"/>
              <a:ea typeface="微软雅黑" panose="020B0503020204020204" charset="-122"/>
            </a:endParaRPr>
          </a:p>
        </p:txBody>
      </p:sp>
      <p:cxnSp>
        <p:nvCxnSpPr>
          <p:cNvPr id="27" name="直接连接符 26"/>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105985" y="570453"/>
            <a:ext cx="198002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下阶段工作计划</a:t>
            </a:r>
          </a:p>
        </p:txBody>
      </p:sp>
      <p:sp>
        <p:nvSpPr>
          <p:cNvPr id="29" name="矩形 28"/>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30" name="直接连接符 29"/>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1" name="矩形 30"/>
          <p:cNvSpPr/>
          <p:nvPr>
            <p:custDataLst>
              <p:tags r:id="rId2"/>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27"/>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750"/>
                                        <p:tgtEl>
                                          <p:spTgt spid="30"/>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30"/>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childTnLst>
                                </p:cTn>
                              </p:par>
                              <p:par>
                                <p:cTn id="21" presetID="64" presetClass="path" presetSubtype="0" decel="100000" fill="hold" grpId="1" nodeType="withEffect">
                                  <p:stCondLst>
                                    <p:cond delay="0"/>
                                  </p:stCondLst>
                                  <p:childTnLst>
                                    <p:animMotion origin="layout" path="M 0 1.48148E-6 L 0 -0.08658 " pathEditMode="relative" rAng="0" ptsTypes="AA">
                                      <p:cBhvr>
                                        <p:cTn id="22" dur="1000" spd="-100000" fill="hold"/>
                                        <p:tgtEl>
                                          <p:spTgt spid="28"/>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750"/>
                                        <p:tgtEl>
                                          <p:spTgt spid="8"/>
                                        </p:tgtEl>
                                      </p:cBhvr>
                                    </p:animEffect>
                                  </p:childTnLst>
                                </p:cTn>
                              </p:par>
                              <p:par>
                                <p:cTn id="31" presetID="35" presetClass="path" presetSubtype="0" decel="100000" fill="hold" grpId="1" nodeType="withEffect">
                                  <p:stCondLst>
                                    <p:cond delay="0"/>
                                  </p:stCondLst>
                                  <p:childTnLst>
                                    <p:animMotion origin="layout" path="M 4.375E-6 7.40741E-7 L -0.04011 7.40741E-7 " pathEditMode="relative" rAng="0" ptsTypes="AA">
                                      <p:cBhvr>
                                        <p:cTn id="32" dur="1250" spd="-100000" fill="hold"/>
                                        <p:tgtEl>
                                          <p:spTgt spid="8"/>
                                        </p:tgtEl>
                                        <p:attrNameLst>
                                          <p:attrName>ppt_x</p:attrName>
                                          <p:attrName>ppt_y</p:attrName>
                                        </p:attrNameLst>
                                      </p:cBhvr>
                                      <p:rCtr x="-2005" y="0"/>
                                    </p:animMotion>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750"/>
                                        <p:tgtEl>
                                          <p:spTgt spid="9"/>
                                        </p:tgtEl>
                                      </p:cBhvr>
                                    </p:animEffect>
                                  </p:childTnLst>
                                </p:cTn>
                              </p:par>
                              <p:par>
                                <p:cTn id="36" presetID="35" presetClass="path" presetSubtype="0" decel="100000" fill="hold" grpId="1" nodeType="withEffect">
                                  <p:stCondLst>
                                    <p:cond delay="0"/>
                                  </p:stCondLst>
                                  <p:childTnLst>
                                    <p:animMotion origin="layout" path="M -4.375E-6 -4.07407E-6 L 0.04493 -4.07407E-6 " pathEditMode="relative" rAng="0" ptsTypes="AA">
                                      <p:cBhvr>
                                        <p:cTn id="37" dur="1250" spd="-100000" fill="hold"/>
                                        <p:tgtEl>
                                          <p:spTgt spid="9"/>
                                        </p:tgtEl>
                                        <p:attrNameLst>
                                          <p:attrName>ppt_x</p:attrName>
                                          <p:attrName>ppt_y</p:attrName>
                                        </p:attrNameLst>
                                      </p:cBhvr>
                                      <p:rCtr x="2240" y="0"/>
                                    </p:animMotion>
                                  </p:childTnLst>
                                </p:cTn>
                              </p:par>
                              <p:par>
                                <p:cTn id="38" presetID="10" presetClass="entr" presetSubtype="0" fill="hold" grpId="0" nodeType="withEffect">
                                  <p:stCondLst>
                                    <p:cond delay="25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childTnLst>
                                </p:cTn>
                              </p:par>
                              <p:par>
                                <p:cTn id="41" presetID="64" presetClass="path" presetSubtype="0" decel="100000" fill="hold" grpId="1" nodeType="withEffect">
                                  <p:stCondLst>
                                    <p:cond delay="250"/>
                                  </p:stCondLst>
                                  <p:childTnLst>
                                    <p:animMotion origin="layout" path="M -3.54167E-6 -1.11111E-6 L -3.54167E-6 -0.08657 " pathEditMode="relative" rAng="0" ptsTypes="AA">
                                      <p:cBhvr>
                                        <p:cTn id="42" dur="1000" spd="-100000" fill="hold"/>
                                        <p:tgtEl>
                                          <p:spTgt spid="21"/>
                                        </p:tgtEl>
                                        <p:attrNameLst>
                                          <p:attrName>ppt_x</p:attrName>
                                          <p:attrName>ppt_y</p:attrName>
                                        </p:attrNameLst>
                                      </p:cBhvr>
                                      <p:rCtr x="0" y="-4329"/>
                                    </p:animMotion>
                                  </p:childTnLst>
                                </p:cTn>
                              </p:par>
                              <p:par>
                                <p:cTn id="43" presetID="10" presetClass="entr" presetSubtype="0" fill="hold" grpId="0" nodeType="withEffect">
                                  <p:stCondLst>
                                    <p:cond delay="100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750"/>
                                        <p:tgtEl>
                                          <p:spTgt spid="22"/>
                                        </p:tgtEl>
                                      </p:cBhvr>
                                    </p:animEffect>
                                  </p:childTnLst>
                                </p:cTn>
                              </p:par>
                              <p:par>
                                <p:cTn id="46" presetID="35" presetClass="path" presetSubtype="0" decel="100000" fill="hold" grpId="1" nodeType="withEffect">
                                  <p:stCondLst>
                                    <p:cond delay="1000"/>
                                  </p:stCondLst>
                                  <p:childTnLst>
                                    <p:animMotion origin="layout" path="M 4.375E-6 7.40741E-7 L -0.04011 7.40741E-7 " pathEditMode="relative" rAng="0" ptsTypes="AA">
                                      <p:cBhvr>
                                        <p:cTn id="47" dur="1250" spd="-100000" fill="hold"/>
                                        <p:tgtEl>
                                          <p:spTgt spid="22"/>
                                        </p:tgtEl>
                                        <p:attrNameLst>
                                          <p:attrName>ppt_x</p:attrName>
                                          <p:attrName>ppt_y</p:attrName>
                                        </p:attrNameLst>
                                      </p:cBhvr>
                                      <p:rCtr x="-2005" y="0"/>
                                    </p:animMotion>
                                  </p:childTnLst>
                                </p:cTn>
                              </p:par>
                              <p:par>
                                <p:cTn id="48" presetID="10" presetClass="entr" presetSubtype="0" fill="hold" grpId="0" nodeType="withEffect">
                                  <p:stCondLst>
                                    <p:cond delay="10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750"/>
                                        <p:tgtEl>
                                          <p:spTgt spid="24"/>
                                        </p:tgtEl>
                                      </p:cBhvr>
                                    </p:animEffect>
                                  </p:childTnLst>
                                </p:cTn>
                              </p:par>
                              <p:par>
                                <p:cTn id="51" presetID="35" presetClass="path" presetSubtype="0" decel="100000" fill="hold" grpId="1" nodeType="withEffect">
                                  <p:stCondLst>
                                    <p:cond delay="1000"/>
                                  </p:stCondLst>
                                  <p:childTnLst>
                                    <p:animMotion origin="layout" path="M -4.375E-6 -4.07407E-6 L 0.04493 -4.07407E-6 " pathEditMode="relative" rAng="0" ptsTypes="AA">
                                      <p:cBhvr>
                                        <p:cTn id="52" dur="1250" spd="-100000" fill="hold"/>
                                        <p:tgtEl>
                                          <p:spTgt spid="24"/>
                                        </p:tgtEl>
                                        <p:attrNameLst>
                                          <p:attrName>ppt_x</p:attrName>
                                          <p:attrName>ppt_y</p:attrName>
                                        </p:attrNameLst>
                                      </p:cBhvr>
                                      <p:rCtr x="2240" y="0"/>
                                    </p:animMotion>
                                  </p:childTnLst>
                                </p:cTn>
                              </p:par>
                              <p:par>
                                <p:cTn id="53" presetID="10" presetClass="entr" presetSubtype="0" fill="hold" grpId="0" nodeType="withEffect">
                                  <p:stCondLst>
                                    <p:cond delay="175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750"/>
                                        <p:tgtEl>
                                          <p:spTgt spid="23"/>
                                        </p:tgtEl>
                                      </p:cBhvr>
                                    </p:animEffect>
                                  </p:childTnLst>
                                </p:cTn>
                              </p:par>
                              <p:par>
                                <p:cTn id="56" presetID="35" presetClass="path" presetSubtype="0" decel="100000" fill="hold" grpId="1" nodeType="withEffect">
                                  <p:stCondLst>
                                    <p:cond delay="1750"/>
                                  </p:stCondLst>
                                  <p:childTnLst>
                                    <p:animMotion origin="layout" path="M 4.375E-6 7.40741E-7 L -0.04011 7.40741E-7 " pathEditMode="relative" rAng="0" ptsTypes="AA">
                                      <p:cBhvr>
                                        <p:cTn id="57" dur="1250" spd="-100000" fill="hold"/>
                                        <p:tgtEl>
                                          <p:spTgt spid="23"/>
                                        </p:tgtEl>
                                        <p:attrNameLst>
                                          <p:attrName>ppt_x</p:attrName>
                                          <p:attrName>ppt_y</p:attrName>
                                        </p:attrNameLst>
                                      </p:cBhvr>
                                      <p:rCtr x="-2005" y="0"/>
                                    </p:animMotion>
                                  </p:childTnLst>
                                </p:cTn>
                              </p:par>
                              <p:par>
                                <p:cTn id="58" presetID="10" presetClass="entr" presetSubtype="0" fill="hold" grpId="0" nodeType="withEffect">
                                  <p:stCondLst>
                                    <p:cond delay="175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750"/>
                                        <p:tgtEl>
                                          <p:spTgt spid="25"/>
                                        </p:tgtEl>
                                      </p:cBhvr>
                                    </p:animEffect>
                                  </p:childTnLst>
                                </p:cTn>
                              </p:par>
                              <p:par>
                                <p:cTn id="61" presetID="35" presetClass="path" presetSubtype="0" decel="100000" fill="hold" grpId="1" nodeType="withEffect">
                                  <p:stCondLst>
                                    <p:cond delay="1750"/>
                                  </p:stCondLst>
                                  <p:childTnLst>
                                    <p:animMotion origin="layout" path="M -4.375E-6 -4.07407E-6 L 0.04493 -4.07407E-6 " pathEditMode="relative" rAng="0" ptsTypes="AA">
                                      <p:cBhvr>
                                        <p:cTn id="62" dur="1250" spd="-100000" fill="hold"/>
                                        <p:tgtEl>
                                          <p:spTgt spid="25"/>
                                        </p:tgtEl>
                                        <p:attrNameLst>
                                          <p:attrName>ppt_x</p:attrName>
                                          <p:attrName>ppt_y</p:attrName>
                                        </p:attrNameLst>
                                      </p:cBhvr>
                                      <p:rCtr x="2240" y="0"/>
                                    </p:animMotion>
                                  </p:childTnLst>
                                </p:cTn>
                              </p:par>
                              <p:par>
                                <p:cTn id="63" presetID="10" presetClass="entr" presetSubtype="0" fill="hold" grpId="0" nodeType="withEffect">
                                  <p:stCondLst>
                                    <p:cond delay="250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grpId="0" nodeType="withEffect">
                                  <p:stCondLst>
                                    <p:cond delay="250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750"/>
                                        <p:tgtEl>
                                          <p:spTgt spid="17"/>
                                        </p:tgtEl>
                                      </p:cBhvr>
                                    </p:animEffect>
                                  </p:childTnLst>
                                </p:cTn>
                              </p:par>
                              <p:par>
                                <p:cTn id="69" presetID="35" presetClass="path" presetSubtype="0" decel="100000" fill="hold" grpId="1" nodeType="withEffect">
                                  <p:stCondLst>
                                    <p:cond delay="2500"/>
                                  </p:stCondLst>
                                  <p:childTnLst>
                                    <p:animMotion origin="layout" path="M 4.375E-6 7.40741E-7 L -0.04011 7.40741E-7 " pathEditMode="relative" rAng="0" ptsTypes="AA">
                                      <p:cBhvr>
                                        <p:cTn id="70" dur="1250" spd="-100000" fill="hold"/>
                                        <p:tgtEl>
                                          <p:spTgt spid="17"/>
                                        </p:tgtEl>
                                        <p:attrNameLst>
                                          <p:attrName>ppt_x</p:attrName>
                                          <p:attrName>ppt_y</p:attrName>
                                        </p:attrNameLst>
                                      </p:cBhvr>
                                      <p:rCtr x="-2005" y="0"/>
                                    </p:animMotion>
                                  </p:childTnLst>
                                </p:cTn>
                              </p:par>
                              <p:par>
                                <p:cTn id="71" presetID="10" presetClass="entr" presetSubtype="0" fill="hold" grpId="0" nodeType="withEffect">
                                  <p:stCondLst>
                                    <p:cond delay="250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childTnLst>
                                </p:cTn>
                              </p:par>
                              <p:par>
                                <p:cTn id="74" presetID="64" presetClass="path" presetSubtype="0" decel="100000" fill="hold" grpId="1" nodeType="withEffect">
                                  <p:stCondLst>
                                    <p:cond delay="2500"/>
                                  </p:stCondLst>
                                  <p:childTnLst>
                                    <p:animMotion origin="layout" path="M -3.54167E-6 -1.11111E-6 L -3.54167E-6 -0.08657 " pathEditMode="relative" rAng="0" ptsTypes="AA">
                                      <p:cBhvr>
                                        <p:cTn id="75" dur="1000" spd="-100000" fill="hold"/>
                                        <p:tgtEl>
                                          <p:spTgt spid="12"/>
                                        </p:tgtEl>
                                        <p:attrNameLst>
                                          <p:attrName>ppt_x</p:attrName>
                                          <p:attrName>ppt_y</p:attrName>
                                        </p:attrNameLst>
                                      </p:cBhvr>
                                      <p:rCtr x="0" y="-4329"/>
                                    </p:animMotion>
                                  </p:childTnLst>
                                </p:cTn>
                              </p:par>
                              <p:par>
                                <p:cTn id="76" presetID="10" presetClass="entr" presetSubtype="0" fill="hold" grpId="0" nodeType="withEffect">
                                  <p:stCondLst>
                                    <p:cond delay="250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750"/>
                                        <p:tgtEl>
                                          <p:spTgt spid="19"/>
                                        </p:tgtEl>
                                      </p:cBhvr>
                                    </p:animEffect>
                                  </p:childTnLst>
                                </p:cTn>
                              </p:par>
                              <p:par>
                                <p:cTn id="79" presetID="35" presetClass="path" presetSubtype="0" decel="100000" fill="hold" grpId="1" nodeType="withEffect">
                                  <p:stCondLst>
                                    <p:cond delay="2500"/>
                                  </p:stCondLst>
                                  <p:childTnLst>
                                    <p:animMotion origin="layout" path="M -4.375E-6 -4.07407E-6 L 0.04493 -4.07407E-6 " pathEditMode="relative" rAng="0" ptsTypes="AA">
                                      <p:cBhvr>
                                        <p:cTn id="80" dur="1250" spd="-100000" fill="hold"/>
                                        <p:tgtEl>
                                          <p:spTgt spid="19"/>
                                        </p:tgtEl>
                                        <p:attrNameLst>
                                          <p:attrName>ppt_x</p:attrName>
                                          <p:attrName>ppt_y</p:attrName>
                                        </p:attrNameLst>
                                      </p:cBhvr>
                                      <p:rCtr x="2240" y="0"/>
                                    </p:animMotion>
                                  </p:childTnLst>
                                </p:cTn>
                              </p:par>
                              <p:par>
                                <p:cTn id="81" presetID="10" presetClass="entr" presetSubtype="0" fill="hold" grpId="0" nodeType="withEffect">
                                  <p:stCondLst>
                                    <p:cond delay="325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par>
                                <p:cTn id="84" presetID="10" presetClass="entr" presetSubtype="0" fill="hold" grpId="0" nodeType="withEffect">
                                  <p:stCondLst>
                                    <p:cond delay="3250"/>
                                  </p:stCondLst>
                                  <p:childTnLst>
                                    <p:set>
                                      <p:cBhvr>
                                        <p:cTn id="85" dur="1" fill="hold">
                                          <p:stCondLst>
                                            <p:cond delay="0"/>
                                          </p:stCondLst>
                                        </p:cTn>
                                        <p:tgtEl>
                                          <p:spTgt spid="18"/>
                                        </p:tgtEl>
                                        <p:attrNameLst>
                                          <p:attrName>style.visibility</p:attrName>
                                        </p:attrNameLst>
                                      </p:cBhvr>
                                      <p:to>
                                        <p:strVal val="visible"/>
                                      </p:to>
                                    </p:set>
                                    <p:animEffect transition="in" filter="fade">
                                      <p:cBhvr>
                                        <p:cTn id="86" dur="750"/>
                                        <p:tgtEl>
                                          <p:spTgt spid="18"/>
                                        </p:tgtEl>
                                      </p:cBhvr>
                                    </p:animEffect>
                                  </p:childTnLst>
                                </p:cTn>
                              </p:par>
                              <p:par>
                                <p:cTn id="87" presetID="35" presetClass="path" presetSubtype="0" decel="100000" fill="hold" grpId="1" nodeType="withEffect">
                                  <p:stCondLst>
                                    <p:cond delay="3250"/>
                                  </p:stCondLst>
                                  <p:childTnLst>
                                    <p:animMotion origin="layout" path="M 4.375E-6 7.40741E-7 L -0.04011 7.40741E-7 " pathEditMode="relative" rAng="0" ptsTypes="AA">
                                      <p:cBhvr>
                                        <p:cTn id="88" dur="1250" spd="-100000" fill="hold"/>
                                        <p:tgtEl>
                                          <p:spTgt spid="18"/>
                                        </p:tgtEl>
                                        <p:attrNameLst>
                                          <p:attrName>ppt_x</p:attrName>
                                          <p:attrName>ppt_y</p:attrName>
                                        </p:attrNameLst>
                                      </p:cBhvr>
                                      <p:rCtr x="-2005" y="0"/>
                                    </p:animMotion>
                                  </p:childTnLst>
                                </p:cTn>
                              </p:par>
                              <p:par>
                                <p:cTn id="89" presetID="10" presetClass="entr" presetSubtype="0" fill="hold" grpId="0" nodeType="withEffect">
                                  <p:stCondLst>
                                    <p:cond delay="325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1000"/>
                                        <p:tgtEl>
                                          <p:spTgt spid="14"/>
                                        </p:tgtEl>
                                      </p:cBhvr>
                                    </p:animEffect>
                                  </p:childTnLst>
                                </p:cTn>
                              </p:par>
                              <p:par>
                                <p:cTn id="92" presetID="64" presetClass="path" presetSubtype="0" decel="100000" fill="hold" grpId="1" nodeType="withEffect">
                                  <p:stCondLst>
                                    <p:cond delay="3250"/>
                                  </p:stCondLst>
                                  <p:childTnLst>
                                    <p:animMotion origin="layout" path="M -3.54167E-6 -1.11111E-6 L -3.54167E-6 -0.08657 " pathEditMode="relative" rAng="0" ptsTypes="AA">
                                      <p:cBhvr>
                                        <p:cTn id="93" dur="1000" spd="-100000" fill="hold"/>
                                        <p:tgtEl>
                                          <p:spTgt spid="14"/>
                                        </p:tgtEl>
                                        <p:attrNameLst>
                                          <p:attrName>ppt_x</p:attrName>
                                          <p:attrName>ppt_y</p:attrName>
                                        </p:attrNameLst>
                                      </p:cBhvr>
                                      <p:rCtr x="0" y="-4329"/>
                                    </p:animMotion>
                                  </p:childTnLst>
                                </p:cTn>
                              </p:par>
                              <p:par>
                                <p:cTn id="94" presetID="10" presetClass="entr" presetSubtype="0" fill="hold" grpId="0" nodeType="withEffect">
                                  <p:stCondLst>
                                    <p:cond delay="325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750"/>
                                        <p:tgtEl>
                                          <p:spTgt spid="20"/>
                                        </p:tgtEl>
                                      </p:cBhvr>
                                    </p:animEffect>
                                  </p:childTnLst>
                                </p:cTn>
                              </p:par>
                              <p:par>
                                <p:cTn id="97" presetID="35" presetClass="path" presetSubtype="0" decel="100000" fill="hold" grpId="1" nodeType="withEffect">
                                  <p:stCondLst>
                                    <p:cond delay="3250"/>
                                  </p:stCondLst>
                                  <p:childTnLst>
                                    <p:animMotion origin="layout" path="M -4.375E-6 -4.07407E-6 L 0.04493 -4.07407E-6 " pathEditMode="relative" rAng="0" ptsTypes="AA">
                                      <p:cBhvr>
                                        <p:cTn id="98" dur="1250" spd="-100000" fill="hold"/>
                                        <p:tgtEl>
                                          <p:spTgt spid="20"/>
                                        </p:tgtEl>
                                        <p:attrNameLst>
                                          <p:attrName>ppt_x</p:attrName>
                                          <p:attrName>ppt_y</p:attrName>
                                        </p:attrNameLst>
                                      </p:cBhvr>
                                      <p:rCtr x="2240" y="0"/>
                                    </p:animMotion>
                                  </p:childTnLst>
                                </p:cTn>
                              </p:par>
                            </p:childTnLst>
                          </p:cTn>
                        </p:par>
                        <p:par>
                          <p:cTn id="99" fill="hold">
                            <p:stCondLst>
                              <p:cond delay="2500"/>
                            </p:stCondLst>
                            <p:childTnLst>
                              <p:par>
                                <p:cTn id="100" presetID="10" presetClass="entr" presetSubtype="0"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 grpId="0"/>
      <p:bldP spid="8" grpId="1"/>
      <p:bldP spid="9" grpId="0" animBg="1"/>
      <p:bldP spid="9" grpId="1" animBg="1"/>
      <p:bldP spid="11" grpId="0" animBg="1"/>
      <p:bldP spid="12" grpId="0" animBg="1"/>
      <p:bldP spid="12" grpId="1" animBg="1"/>
      <p:bldP spid="13" grpId="0" animBg="1"/>
      <p:bldP spid="14" grpId="0" animBg="1"/>
      <p:bldP spid="14" grpId="1" animBg="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8" grpId="0"/>
      <p:bldP spid="28" grpId="1"/>
      <p:bldP spid="29" grpId="0"/>
      <p:bldP spid="3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0"/>
            <a:ext cx="12192000" cy="3429000"/>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0"/>
          <p:cNvSpPr>
            <a:spLocks noEditPoints="1"/>
          </p:cNvSpPr>
          <p:nvPr/>
        </p:nvSpPr>
        <p:spPr bwMode="auto">
          <a:xfrm>
            <a:off x="1485537" y="4094420"/>
            <a:ext cx="298489" cy="299693"/>
          </a:xfrm>
          <a:custGeom>
            <a:avLst/>
            <a:gdLst>
              <a:gd name="T0" fmla="*/ 26 w 105"/>
              <a:gd name="T1" fmla="*/ 7 h 105"/>
              <a:gd name="T2" fmla="*/ 52 w 105"/>
              <a:gd name="T3" fmla="*/ 0 h 105"/>
              <a:gd name="T4" fmla="*/ 78 w 105"/>
              <a:gd name="T5" fmla="*/ 7 h 105"/>
              <a:gd name="T6" fmla="*/ 98 w 105"/>
              <a:gd name="T7" fmla="*/ 26 h 105"/>
              <a:gd name="T8" fmla="*/ 105 w 105"/>
              <a:gd name="T9" fmla="*/ 52 h 105"/>
              <a:gd name="T10" fmla="*/ 98 w 105"/>
              <a:gd name="T11" fmla="*/ 79 h 105"/>
              <a:gd name="T12" fmla="*/ 78 w 105"/>
              <a:gd name="T13" fmla="*/ 98 h 105"/>
              <a:gd name="T14" fmla="*/ 52 w 105"/>
              <a:gd name="T15" fmla="*/ 105 h 105"/>
              <a:gd name="T16" fmla="*/ 26 w 105"/>
              <a:gd name="T17" fmla="*/ 98 h 105"/>
              <a:gd name="T18" fmla="*/ 7 w 105"/>
              <a:gd name="T19" fmla="*/ 79 h 105"/>
              <a:gd name="T20" fmla="*/ 0 w 105"/>
              <a:gd name="T21" fmla="*/ 52 h 105"/>
              <a:gd name="T22" fmla="*/ 7 w 105"/>
              <a:gd name="T23" fmla="*/ 26 h 105"/>
              <a:gd name="T24" fmla="*/ 26 w 105"/>
              <a:gd name="T25" fmla="*/ 7 h 105"/>
              <a:gd name="T26" fmla="*/ 44 w 105"/>
              <a:gd name="T27" fmla="*/ 87 h 105"/>
              <a:gd name="T28" fmla="*/ 79 w 105"/>
              <a:gd name="T29" fmla="*/ 52 h 105"/>
              <a:gd name="T30" fmla="*/ 44 w 105"/>
              <a:gd name="T31" fmla="*/ 18 h 105"/>
              <a:gd name="T32" fmla="*/ 31 w 105"/>
              <a:gd name="T33" fmla="*/ 30 h 105"/>
              <a:gd name="T34" fmla="*/ 53 w 105"/>
              <a:gd name="T35" fmla="*/ 52 h 105"/>
              <a:gd name="T36" fmla="*/ 31 w 105"/>
              <a:gd name="T37" fmla="*/ 75 h 105"/>
              <a:gd name="T38" fmla="*/ 44 w 105"/>
              <a:gd name="T39"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05">
                <a:moveTo>
                  <a:pt x="26" y="7"/>
                </a:moveTo>
                <a:cubicBezTo>
                  <a:pt x="34" y="3"/>
                  <a:pt x="43" y="0"/>
                  <a:pt x="52" y="0"/>
                </a:cubicBezTo>
                <a:cubicBezTo>
                  <a:pt x="62" y="0"/>
                  <a:pt x="70" y="3"/>
                  <a:pt x="78" y="7"/>
                </a:cubicBezTo>
                <a:cubicBezTo>
                  <a:pt x="86" y="12"/>
                  <a:pt x="93" y="18"/>
                  <a:pt x="98" y="26"/>
                </a:cubicBezTo>
                <a:cubicBezTo>
                  <a:pt x="102" y="34"/>
                  <a:pt x="105" y="43"/>
                  <a:pt x="105" y="52"/>
                </a:cubicBezTo>
                <a:cubicBezTo>
                  <a:pt x="105" y="62"/>
                  <a:pt x="102" y="71"/>
                  <a:pt x="98" y="79"/>
                </a:cubicBezTo>
                <a:cubicBezTo>
                  <a:pt x="93" y="87"/>
                  <a:pt x="86" y="93"/>
                  <a:pt x="78" y="98"/>
                </a:cubicBezTo>
                <a:cubicBezTo>
                  <a:pt x="70" y="102"/>
                  <a:pt x="62" y="105"/>
                  <a:pt x="52" y="105"/>
                </a:cubicBezTo>
                <a:cubicBezTo>
                  <a:pt x="43" y="105"/>
                  <a:pt x="34" y="102"/>
                  <a:pt x="26" y="98"/>
                </a:cubicBezTo>
                <a:cubicBezTo>
                  <a:pt x="18" y="93"/>
                  <a:pt x="11" y="87"/>
                  <a:pt x="7" y="79"/>
                </a:cubicBezTo>
                <a:cubicBezTo>
                  <a:pt x="2" y="71"/>
                  <a:pt x="0" y="62"/>
                  <a:pt x="0" y="52"/>
                </a:cubicBezTo>
                <a:cubicBezTo>
                  <a:pt x="0" y="43"/>
                  <a:pt x="2" y="34"/>
                  <a:pt x="7" y="26"/>
                </a:cubicBezTo>
                <a:cubicBezTo>
                  <a:pt x="11" y="18"/>
                  <a:pt x="18" y="12"/>
                  <a:pt x="26" y="7"/>
                </a:cubicBezTo>
                <a:close/>
                <a:moveTo>
                  <a:pt x="44" y="87"/>
                </a:moveTo>
                <a:cubicBezTo>
                  <a:pt x="79" y="52"/>
                  <a:pt x="79" y="52"/>
                  <a:pt x="79" y="52"/>
                </a:cubicBezTo>
                <a:cubicBezTo>
                  <a:pt x="44" y="18"/>
                  <a:pt x="44" y="18"/>
                  <a:pt x="44" y="18"/>
                </a:cubicBezTo>
                <a:cubicBezTo>
                  <a:pt x="31" y="30"/>
                  <a:pt x="31" y="30"/>
                  <a:pt x="31" y="30"/>
                </a:cubicBezTo>
                <a:cubicBezTo>
                  <a:pt x="53" y="52"/>
                  <a:pt x="53" y="52"/>
                  <a:pt x="53" y="52"/>
                </a:cubicBezTo>
                <a:cubicBezTo>
                  <a:pt x="31" y="75"/>
                  <a:pt x="31" y="75"/>
                  <a:pt x="31" y="75"/>
                </a:cubicBezTo>
                <a:lnTo>
                  <a:pt x="44" y="87"/>
                </a:lnTo>
                <a:close/>
              </a:path>
            </a:pathLst>
          </a:custGeom>
          <a:solidFill>
            <a:srgbClr val="A7794B"/>
          </a:solidFill>
          <a:ln>
            <a:noFill/>
          </a:ln>
        </p:spPr>
        <p:txBody>
          <a:bodyPr vert="horz" wrap="square" lIns="91440" tIns="45720" rIns="91440" bIns="45720" numCol="1" anchor="t" anchorCtr="0" compatLnSpc="1"/>
          <a:lstStyle/>
          <a:p>
            <a:endParaRPr lang="en-US">
              <a:solidFill>
                <a:prstClr val="black"/>
              </a:solidFill>
            </a:endParaRPr>
          </a:p>
        </p:txBody>
      </p:sp>
      <p:sp>
        <p:nvSpPr>
          <p:cNvPr id="16" name="Rectangle 4"/>
          <p:cNvSpPr/>
          <p:nvPr/>
        </p:nvSpPr>
        <p:spPr>
          <a:xfrm>
            <a:off x="1948603" y="3999453"/>
            <a:ext cx="1569660" cy="394660"/>
          </a:xfrm>
          <a:prstGeom prst="rect">
            <a:avLst/>
          </a:prstGeom>
        </p:spPr>
        <p:txBody>
          <a:bodyPr wrap="none">
            <a:spAutoFit/>
          </a:bodyPr>
          <a:lstStyle/>
          <a:p>
            <a:pP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17" name="矩形 16"/>
          <p:cNvSpPr/>
          <p:nvPr/>
        </p:nvSpPr>
        <p:spPr>
          <a:xfrm>
            <a:off x="1948602" y="4394113"/>
            <a:ext cx="4951629" cy="492443"/>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tinciduntUt wisi enim ad minim veniam, quis nostrud exerci tation ullamcorper nibh</a:t>
            </a:r>
          </a:p>
        </p:txBody>
      </p:sp>
      <p:sp>
        <p:nvSpPr>
          <p:cNvPr id="18" name="Freeform 30"/>
          <p:cNvSpPr>
            <a:spLocks noEditPoints="1"/>
          </p:cNvSpPr>
          <p:nvPr/>
        </p:nvSpPr>
        <p:spPr bwMode="auto">
          <a:xfrm>
            <a:off x="1485537" y="5282346"/>
            <a:ext cx="298489" cy="299693"/>
          </a:xfrm>
          <a:custGeom>
            <a:avLst/>
            <a:gdLst>
              <a:gd name="T0" fmla="*/ 26 w 105"/>
              <a:gd name="T1" fmla="*/ 7 h 105"/>
              <a:gd name="T2" fmla="*/ 52 w 105"/>
              <a:gd name="T3" fmla="*/ 0 h 105"/>
              <a:gd name="T4" fmla="*/ 78 w 105"/>
              <a:gd name="T5" fmla="*/ 7 h 105"/>
              <a:gd name="T6" fmla="*/ 98 w 105"/>
              <a:gd name="T7" fmla="*/ 26 h 105"/>
              <a:gd name="T8" fmla="*/ 105 w 105"/>
              <a:gd name="T9" fmla="*/ 52 h 105"/>
              <a:gd name="T10" fmla="*/ 98 w 105"/>
              <a:gd name="T11" fmla="*/ 79 h 105"/>
              <a:gd name="T12" fmla="*/ 78 w 105"/>
              <a:gd name="T13" fmla="*/ 98 h 105"/>
              <a:gd name="T14" fmla="*/ 52 w 105"/>
              <a:gd name="T15" fmla="*/ 105 h 105"/>
              <a:gd name="T16" fmla="*/ 26 w 105"/>
              <a:gd name="T17" fmla="*/ 98 h 105"/>
              <a:gd name="T18" fmla="*/ 7 w 105"/>
              <a:gd name="T19" fmla="*/ 79 h 105"/>
              <a:gd name="T20" fmla="*/ 0 w 105"/>
              <a:gd name="T21" fmla="*/ 52 h 105"/>
              <a:gd name="T22" fmla="*/ 7 w 105"/>
              <a:gd name="T23" fmla="*/ 26 h 105"/>
              <a:gd name="T24" fmla="*/ 26 w 105"/>
              <a:gd name="T25" fmla="*/ 7 h 105"/>
              <a:gd name="T26" fmla="*/ 44 w 105"/>
              <a:gd name="T27" fmla="*/ 87 h 105"/>
              <a:gd name="T28" fmla="*/ 79 w 105"/>
              <a:gd name="T29" fmla="*/ 52 h 105"/>
              <a:gd name="T30" fmla="*/ 44 w 105"/>
              <a:gd name="T31" fmla="*/ 18 h 105"/>
              <a:gd name="T32" fmla="*/ 31 w 105"/>
              <a:gd name="T33" fmla="*/ 30 h 105"/>
              <a:gd name="T34" fmla="*/ 53 w 105"/>
              <a:gd name="T35" fmla="*/ 52 h 105"/>
              <a:gd name="T36" fmla="*/ 31 w 105"/>
              <a:gd name="T37" fmla="*/ 75 h 105"/>
              <a:gd name="T38" fmla="*/ 44 w 105"/>
              <a:gd name="T39" fmla="*/ 8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05">
                <a:moveTo>
                  <a:pt x="26" y="7"/>
                </a:moveTo>
                <a:cubicBezTo>
                  <a:pt x="34" y="3"/>
                  <a:pt x="43" y="0"/>
                  <a:pt x="52" y="0"/>
                </a:cubicBezTo>
                <a:cubicBezTo>
                  <a:pt x="62" y="0"/>
                  <a:pt x="70" y="3"/>
                  <a:pt x="78" y="7"/>
                </a:cubicBezTo>
                <a:cubicBezTo>
                  <a:pt x="86" y="12"/>
                  <a:pt x="93" y="18"/>
                  <a:pt x="98" y="26"/>
                </a:cubicBezTo>
                <a:cubicBezTo>
                  <a:pt x="102" y="34"/>
                  <a:pt x="105" y="43"/>
                  <a:pt x="105" y="52"/>
                </a:cubicBezTo>
                <a:cubicBezTo>
                  <a:pt x="105" y="62"/>
                  <a:pt x="102" y="71"/>
                  <a:pt x="98" y="79"/>
                </a:cubicBezTo>
                <a:cubicBezTo>
                  <a:pt x="93" y="87"/>
                  <a:pt x="86" y="93"/>
                  <a:pt x="78" y="98"/>
                </a:cubicBezTo>
                <a:cubicBezTo>
                  <a:pt x="70" y="102"/>
                  <a:pt x="62" y="105"/>
                  <a:pt x="52" y="105"/>
                </a:cubicBezTo>
                <a:cubicBezTo>
                  <a:pt x="43" y="105"/>
                  <a:pt x="34" y="102"/>
                  <a:pt x="26" y="98"/>
                </a:cubicBezTo>
                <a:cubicBezTo>
                  <a:pt x="18" y="93"/>
                  <a:pt x="11" y="87"/>
                  <a:pt x="7" y="79"/>
                </a:cubicBezTo>
                <a:cubicBezTo>
                  <a:pt x="2" y="71"/>
                  <a:pt x="0" y="62"/>
                  <a:pt x="0" y="52"/>
                </a:cubicBezTo>
                <a:cubicBezTo>
                  <a:pt x="0" y="43"/>
                  <a:pt x="2" y="34"/>
                  <a:pt x="7" y="26"/>
                </a:cubicBezTo>
                <a:cubicBezTo>
                  <a:pt x="11" y="18"/>
                  <a:pt x="18" y="12"/>
                  <a:pt x="26" y="7"/>
                </a:cubicBezTo>
                <a:close/>
                <a:moveTo>
                  <a:pt x="44" y="87"/>
                </a:moveTo>
                <a:cubicBezTo>
                  <a:pt x="79" y="52"/>
                  <a:pt x="79" y="52"/>
                  <a:pt x="79" y="52"/>
                </a:cubicBezTo>
                <a:cubicBezTo>
                  <a:pt x="44" y="18"/>
                  <a:pt x="44" y="18"/>
                  <a:pt x="44" y="18"/>
                </a:cubicBezTo>
                <a:cubicBezTo>
                  <a:pt x="31" y="30"/>
                  <a:pt x="31" y="30"/>
                  <a:pt x="31" y="30"/>
                </a:cubicBezTo>
                <a:cubicBezTo>
                  <a:pt x="53" y="52"/>
                  <a:pt x="53" y="52"/>
                  <a:pt x="53" y="52"/>
                </a:cubicBezTo>
                <a:cubicBezTo>
                  <a:pt x="31" y="75"/>
                  <a:pt x="31" y="75"/>
                  <a:pt x="31" y="75"/>
                </a:cubicBezTo>
                <a:lnTo>
                  <a:pt x="44" y="87"/>
                </a:lnTo>
                <a:close/>
              </a:path>
            </a:pathLst>
          </a:custGeom>
          <a:solidFill>
            <a:srgbClr val="A7794B"/>
          </a:solidFill>
          <a:ln>
            <a:noFill/>
          </a:ln>
        </p:spPr>
        <p:txBody>
          <a:bodyPr vert="horz" wrap="square" lIns="91440" tIns="45720" rIns="91440" bIns="45720" numCol="1" anchor="t" anchorCtr="0" compatLnSpc="1"/>
          <a:lstStyle/>
          <a:p>
            <a:endParaRPr lang="en-US">
              <a:solidFill>
                <a:prstClr val="black"/>
              </a:solidFill>
            </a:endParaRPr>
          </a:p>
        </p:txBody>
      </p:sp>
      <p:sp>
        <p:nvSpPr>
          <p:cNvPr id="19" name="Rectangle 4"/>
          <p:cNvSpPr/>
          <p:nvPr/>
        </p:nvSpPr>
        <p:spPr>
          <a:xfrm>
            <a:off x="1948603" y="5187379"/>
            <a:ext cx="1569660" cy="394660"/>
          </a:xfrm>
          <a:prstGeom prst="rect">
            <a:avLst/>
          </a:prstGeom>
        </p:spPr>
        <p:txBody>
          <a:bodyPr wrap="none">
            <a:spAutoFit/>
          </a:bodyPr>
          <a:lstStyle/>
          <a:p>
            <a:pP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20" name="矩形 19"/>
          <p:cNvSpPr/>
          <p:nvPr/>
        </p:nvSpPr>
        <p:spPr>
          <a:xfrm>
            <a:off x="1948602" y="5582039"/>
            <a:ext cx="4951629" cy="492443"/>
          </a:xfrm>
          <a:prstGeom prst="rect">
            <a:avLst/>
          </a:prstGeom>
        </p:spPr>
        <p:txBody>
          <a:bodyPr wrap="square">
            <a:spAutoFit/>
          </a:bodyPr>
          <a:lstStyle/>
          <a:p>
            <a:pPr>
              <a:lnSpc>
                <a:spcPct val="130000"/>
              </a:lnSpc>
            </a:pPr>
            <a:r>
              <a:rPr lang="zh-CN" altLang="en-US" sz="1000">
                <a:solidFill>
                  <a:schemeClr val="tx1">
                    <a:lumMod val="50000"/>
                    <a:lumOff val="50000"/>
                  </a:schemeClr>
                </a:solidFill>
              </a:rPr>
              <a:t>Ut wisi enim ad minim veniam, quis nostrud exerci tation ullamcorper nibh euismod tinciduntUt wisi enim ad minim veniam, quis nostrud exerci tation ullamcorper nibh</a:t>
            </a:r>
          </a:p>
        </p:txBody>
      </p:sp>
      <p:sp>
        <p:nvSpPr>
          <p:cNvPr id="23" name="矩形 22"/>
          <p:cNvSpPr/>
          <p:nvPr/>
        </p:nvSpPr>
        <p:spPr>
          <a:xfrm>
            <a:off x="0" y="29242"/>
            <a:ext cx="12192000" cy="3429000"/>
          </a:xfrm>
          <a:prstGeom prst="rect">
            <a:avLst/>
          </a:prstGeom>
          <a:solidFill>
            <a:srgbClr val="121427">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7381301" y="696125"/>
            <a:ext cx="3877938" cy="6161875"/>
            <a:chOff x="7667739" y="1151263"/>
            <a:chExt cx="3591500" cy="5706737"/>
          </a:xfrm>
          <a:effectLst>
            <a:outerShdw blurRad="279400" dist="254000" sx="102000" sy="102000" algn="ctr" rotWithShape="0">
              <a:prstClr val="black">
                <a:alpha val="30000"/>
              </a:prstClr>
            </a:outerShdw>
          </a:effectLst>
        </p:grpSpPr>
        <p:pic>
          <p:nvPicPr>
            <p:cNvPr id="8" name="图片 7"/>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flipH="1">
              <a:off x="7667739" y="1151263"/>
              <a:ext cx="3591500" cy="5706737"/>
            </a:xfrm>
            <a:prstGeom prst="rect">
              <a:avLst/>
            </a:prstGeom>
          </p:spPr>
        </p:pic>
        <p:sp>
          <p:nvSpPr>
            <p:cNvPr id="10" name="矩形 9"/>
            <p:cNvSpPr/>
            <p:nvPr/>
          </p:nvSpPr>
          <p:spPr>
            <a:xfrm>
              <a:off x="8357062" y="1701337"/>
              <a:ext cx="1944071" cy="3441469"/>
            </a:xfrm>
            <a:prstGeom prst="rect">
              <a:avLst/>
            </a:prstGeom>
            <a:blipFill>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332807" y="1290070"/>
            <a:ext cx="3558682" cy="2124177"/>
          </a:xfrm>
          <a:prstGeom prst="rect">
            <a:avLst/>
          </a:prstGeom>
          <a:solidFill>
            <a:srgbClr val="D5C39F">
              <a:alpha val="21000"/>
            </a:srgbClr>
          </a:solidFill>
          <a:ln>
            <a:gradFill flip="none" rotWithShape="1">
              <a:gsLst>
                <a:gs pos="0">
                  <a:schemeClr val="bg1"/>
                </a:gs>
                <a:gs pos="13000">
                  <a:srgbClr val="D5C39F">
                    <a:alpha val="0"/>
                  </a:srgbClr>
                </a:gs>
                <a:gs pos="100000">
                  <a:srgbClr val="D5C39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485537" y="1806115"/>
            <a:ext cx="3057247" cy="1015663"/>
          </a:xfrm>
          <a:prstGeom prst="rect">
            <a:avLst/>
          </a:prstGeom>
          <a:noFill/>
        </p:spPr>
        <p:txBody>
          <a:bodyPr wrap="none" rtlCol="0">
            <a:spAutoFit/>
          </a:bodyPr>
          <a:lstStyle/>
          <a:p>
            <a:r>
              <a:rPr lang="zh-CN" altLang="en-US" sz="2800">
                <a:solidFill>
                  <a:schemeClr val="bg2"/>
                </a:solidFill>
                <a:latin typeface="微软雅黑" panose="020B0503020204020204" charset="-122"/>
                <a:ea typeface="微软雅黑" panose="020B0503020204020204" charset="-122"/>
              </a:rPr>
              <a:t>创意</a:t>
            </a:r>
            <a:endParaRPr lang="en-US" altLang="zh-CN" sz="2800">
              <a:solidFill>
                <a:schemeClr val="bg2"/>
              </a:solidFill>
              <a:latin typeface="微软雅黑" panose="020B0503020204020204" charset="-122"/>
              <a:ea typeface="微软雅黑" panose="020B0503020204020204" charset="-122"/>
            </a:endParaRPr>
          </a:p>
          <a:p>
            <a:r>
              <a:rPr lang="zh-CN" altLang="en-US" sz="3200" b="1">
                <a:solidFill>
                  <a:schemeClr val="bg2"/>
                </a:solidFill>
                <a:latin typeface="微软雅黑" panose="020B0503020204020204" charset="-122"/>
                <a:ea typeface="微软雅黑" panose="020B0503020204020204" charset="-122"/>
              </a:rPr>
              <a:t>为您的演示助力</a:t>
            </a:r>
            <a:endParaRPr lang="en-US" altLang="zh-CN" sz="3200" b="1" dirty="0">
              <a:solidFill>
                <a:schemeClr val="bg2"/>
              </a:solidFill>
              <a:latin typeface="微软雅黑" panose="020B0503020204020204" charset="-122"/>
              <a:ea typeface="微软雅黑" panose="020B0503020204020204" charset="-122"/>
            </a:endParaRPr>
          </a:p>
        </p:txBody>
      </p:sp>
      <p:sp>
        <p:nvSpPr>
          <p:cNvPr id="26" name="矩形 25"/>
          <p:cNvSpPr/>
          <p:nvPr/>
        </p:nvSpPr>
        <p:spPr>
          <a:xfrm>
            <a:off x="2267103" y="1874479"/>
            <a:ext cx="1930337" cy="400110"/>
          </a:xfrm>
          <a:prstGeom prst="rect">
            <a:avLst/>
          </a:prstGeom>
        </p:spPr>
        <p:txBody>
          <a:bodyPr wrap="none">
            <a:spAutoFit/>
          </a:bodyPr>
          <a:lstStyle/>
          <a:p>
            <a:r>
              <a:rPr lang="en-US" altLang="zh-CN" sz="1000">
                <a:solidFill>
                  <a:srgbClr val="121427"/>
                </a:solidFill>
                <a:latin typeface="Century Gothic" panose="020B0502020202020204" pitchFamily="34" charset="0"/>
                <a:ea typeface="微软雅黑" panose="020B0503020204020204" charset="-122"/>
              </a:rPr>
              <a:t>ORIGINALITY</a:t>
            </a:r>
          </a:p>
          <a:p>
            <a:r>
              <a:rPr lang="en-US" altLang="zh-CN" sz="1000">
                <a:solidFill>
                  <a:srgbClr val="121427"/>
                </a:solidFill>
                <a:latin typeface="Century Gothic" panose="020B0502020202020204" pitchFamily="34" charset="0"/>
                <a:ea typeface="微软雅黑" panose="020B0503020204020204" charset="-122"/>
              </a:rPr>
              <a:t>FOR YOUR DEMONSTRATION</a:t>
            </a:r>
            <a:endParaRPr lang="zh-CN" altLang="en-US" sz="1000">
              <a:solidFill>
                <a:srgbClr val="121427"/>
              </a:solidFill>
              <a:latin typeface="Century Gothic" panose="020B0502020202020204" pitchFamily="34" charset="0"/>
              <a:ea typeface="微软雅黑" panose="020B0503020204020204" charset="-122"/>
            </a:endParaRPr>
          </a:p>
        </p:txBody>
      </p:sp>
      <p:sp>
        <p:nvSpPr>
          <p:cNvPr id="22" name="矩形 21"/>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par>
                                <p:cTn id="8" presetID="64" presetClass="path" presetSubtype="0" decel="100000" fill="hold" grpId="1" nodeType="withEffect">
                                  <p:stCondLst>
                                    <p:cond delay="0"/>
                                  </p:stCondLst>
                                  <p:childTnLst>
                                    <p:animMotion origin="layout" path="M -3.54167E-6 -1.11111E-6 L -3.54167E-6 -0.08657 " pathEditMode="relative" rAng="0" ptsTypes="AA">
                                      <p:cBhvr>
                                        <p:cTn id="9" dur="1000" spd="-100000" fill="hold"/>
                                        <p:tgtEl>
                                          <p:spTgt spid="21"/>
                                        </p:tgtEl>
                                        <p:attrNameLst>
                                          <p:attrName>ppt_x</p:attrName>
                                          <p:attrName>ppt_y</p:attrName>
                                        </p:attrNameLst>
                                      </p:cBhvr>
                                      <p:rCtr x="0" y="-4329"/>
                                    </p:animMotion>
                                  </p:childTnLst>
                                </p:cTn>
                              </p:par>
                              <p:par>
                                <p:cTn id="10" presetID="10" presetClass="entr" presetSubtype="0" fill="hold" grpId="0" nodeType="withEffect">
                                  <p:stCondLst>
                                    <p:cond delay="100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750"/>
                                        <p:tgtEl>
                                          <p:spTgt spid="28"/>
                                        </p:tgtEl>
                                      </p:cBhvr>
                                    </p:animEffect>
                                  </p:childTnLst>
                                </p:cTn>
                              </p:par>
                              <p:par>
                                <p:cTn id="17" presetID="35" presetClass="path" presetSubtype="0" decel="100000" fill="hold" grpId="1" nodeType="withEffect">
                                  <p:stCondLst>
                                    <p:cond delay="0"/>
                                  </p:stCondLst>
                                  <p:childTnLst>
                                    <p:animMotion origin="layout" path="M 4.375E-6 7.40741E-7 L -0.04011 7.40741E-7 " pathEditMode="relative" rAng="0" ptsTypes="AA">
                                      <p:cBhvr>
                                        <p:cTn id="18" dur="1250" spd="-100000" fill="hold"/>
                                        <p:tgtEl>
                                          <p:spTgt spid="28"/>
                                        </p:tgtEl>
                                        <p:attrNameLst>
                                          <p:attrName>ppt_x</p:attrName>
                                          <p:attrName>ppt_y</p:attrName>
                                        </p:attrNameLst>
                                      </p:cBhvr>
                                      <p:rCtr x="-2005" y="0"/>
                                    </p:animMotion>
                                  </p:childTnLst>
                                </p:cTn>
                              </p:par>
                              <p:par>
                                <p:cTn id="19" presetID="42"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750"/>
                                        <p:tgtEl>
                                          <p:spTgt spid="25"/>
                                        </p:tgtEl>
                                      </p:cBhvr>
                                    </p:animEffect>
                                  </p:childTnLst>
                                </p:cTn>
                              </p:par>
                              <p:par>
                                <p:cTn id="27" presetID="42" presetClass="path" presetSubtype="0" decel="100000" fill="hold" grpId="1" nodeType="withEffect">
                                  <p:stCondLst>
                                    <p:cond delay="0"/>
                                  </p:stCondLst>
                                  <p:childTnLst>
                                    <p:animMotion origin="layout" path="M -3.95833E-6 4.44444E-6 L 0.08034 -0.00093 " pathEditMode="relative" rAng="0" ptsTypes="AA">
                                      <p:cBhvr>
                                        <p:cTn id="28" dur="1250" spd="-100000" fill="hold"/>
                                        <p:tgtEl>
                                          <p:spTgt spid="25"/>
                                        </p:tgtEl>
                                        <p:attrNameLst>
                                          <p:attrName>ppt_x</p:attrName>
                                          <p:attrName>ppt_y</p:attrName>
                                        </p:attrNameLst>
                                      </p:cBhvr>
                                      <p:rCtr x="4010" y="-46"/>
                                    </p:animMotion>
                                  </p:childTnLst>
                                </p:cTn>
                              </p:par>
                              <p:par>
                                <p:cTn id="29" presetID="10" presetClass="entr" presetSubtype="0"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50"/>
                                        <p:tgtEl>
                                          <p:spTgt spid="14"/>
                                        </p:tgtEl>
                                      </p:cBhvr>
                                    </p:animEffect>
                                  </p:childTnLst>
                                </p:cTn>
                              </p:par>
                              <p:par>
                                <p:cTn id="36" presetID="35" presetClass="path" presetSubtype="0" decel="100000" fill="hold" grpId="1" nodeType="withEffect">
                                  <p:stCondLst>
                                    <p:cond delay="0"/>
                                  </p:stCondLst>
                                  <p:childTnLst>
                                    <p:animMotion origin="layout" path="M 4.375E-6 7.40741E-7 L -0.04011 7.40741E-7 " pathEditMode="relative" rAng="0" ptsTypes="AA">
                                      <p:cBhvr>
                                        <p:cTn id="37" dur="1250" spd="-100000" fill="hold"/>
                                        <p:tgtEl>
                                          <p:spTgt spid="14"/>
                                        </p:tgtEl>
                                        <p:attrNameLst>
                                          <p:attrName>ppt_x</p:attrName>
                                          <p:attrName>ppt_y</p:attrName>
                                        </p:attrNameLst>
                                      </p:cBhvr>
                                      <p:rCtr x="-2005" y="0"/>
                                    </p:animMotion>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childTnLst>
                                </p:cTn>
                              </p:par>
                              <p:par>
                                <p:cTn id="41" presetID="64" presetClass="path" presetSubtype="0" decel="100000" fill="hold" grpId="1" nodeType="withEffect">
                                  <p:stCondLst>
                                    <p:cond delay="0"/>
                                  </p:stCondLst>
                                  <p:childTnLst>
                                    <p:animMotion origin="layout" path="M -3.54167E-6 -1.11111E-6 L -3.54167E-6 -0.08657 " pathEditMode="relative" rAng="0" ptsTypes="AA">
                                      <p:cBhvr>
                                        <p:cTn id="42" dur="1000" spd="-100000" fill="hold"/>
                                        <p:tgtEl>
                                          <p:spTgt spid="16"/>
                                        </p:tgtEl>
                                        <p:attrNameLst>
                                          <p:attrName>ppt_x</p:attrName>
                                          <p:attrName>ppt_y</p:attrName>
                                        </p:attrNameLst>
                                      </p:cBhvr>
                                      <p:rCtr x="0" y="-4329"/>
                                    </p:animMotion>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750"/>
                                        <p:tgtEl>
                                          <p:spTgt spid="17"/>
                                        </p:tgtEl>
                                      </p:cBhvr>
                                    </p:animEffect>
                                  </p:childTnLst>
                                </p:cTn>
                              </p:par>
                              <p:par>
                                <p:cTn id="46" presetID="35" presetClass="path" presetSubtype="0" decel="100000" fill="hold" grpId="1" nodeType="withEffect">
                                  <p:stCondLst>
                                    <p:cond delay="0"/>
                                  </p:stCondLst>
                                  <p:childTnLst>
                                    <p:animMotion origin="layout" path="M -4.375E-6 -4.07407E-6 L 0.04493 -4.07407E-6 " pathEditMode="relative" rAng="0" ptsTypes="AA">
                                      <p:cBhvr>
                                        <p:cTn id="47" dur="1250" spd="-100000" fill="hold"/>
                                        <p:tgtEl>
                                          <p:spTgt spid="17"/>
                                        </p:tgtEl>
                                        <p:attrNameLst>
                                          <p:attrName>ppt_x</p:attrName>
                                          <p:attrName>ppt_y</p:attrName>
                                        </p:attrNameLst>
                                      </p:cBhvr>
                                      <p:rCtr x="2240" y="0"/>
                                    </p:animMotion>
                                  </p:childTnLst>
                                </p:cTn>
                              </p:par>
                              <p:par>
                                <p:cTn id="48" presetID="10" presetClass="entr" presetSubtype="0" fill="hold" grpId="0" nodeType="withEffect">
                                  <p:stCondLst>
                                    <p:cond delay="10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750"/>
                                        <p:tgtEl>
                                          <p:spTgt spid="18"/>
                                        </p:tgtEl>
                                      </p:cBhvr>
                                    </p:animEffect>
                                  </p:childTnLst>
                                </p:cTn>
                              </p:par>
                              <p:par>
                                <p:cTn id="51" presetID="35" presetClass="path" presetSubtype="0" decel="100000" fill="hold" grpId="1" nodeType="withEffect">
                                  <p:stCondLst>
                                    <p:cond delay="1000"/>
                                  </p:stCondLst>
                                  <p:childTnLst>
                                    <p:animMotion origin="layout" path="M 4.375E-6 7.40741E-7 L -0.04011 7.40741E-7 " pathEditMode="relative" rAng="0" ptsTypes="AA">
                                      <p:cBhvr>
                                        <p:cTn id="52" dur="1250" spd="-100000" fill="hold"/>
                                        <p:tgtEl>
                                          <p:spTgt spid="18"/>
                                        </p:tgtEl>
                                        <p:attrNameLst>
                                          <p:attrName>ppt_x</p:attrName>
                                          <p:attrName>ppt_y</p:attrName>
                                        </p:attrNameLst>
                                      </p:cBhvr>
                                      <p:rCtr x="-2005" y="0"/>
                                    </p:animMotion>
                                  </p:childTnLst>
                                </p:cTn>
                              </p:par>
                              <p:par>
                                <p:cTn id="53" presetID="10" presetClass="entr" presetSubtype="0" fill="hold" grpId="0" nodeType="withEffect">
                                  <p:stCondLst>
                                    <p:cond delay="10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childTnLst>
                                </p:cTn>
                              </p:par>
                              <p:par>
                                <p:cTn id="56" presetID="64" presetClass="path" presetSubtype="0" decel="100000" fill="hold" grpId="1" nodeType="withEffect">
                                  <p:stCondLst>
                                    <p:cond delay="1000"/>
                                  </p:stCondLst>
                                  <p:childTnLst>
                                    <p:animMotion origin="layout" path="M -3.54167E-6 -1.11111E-6 L -3.54167E-6 -0.08657 " pathEditMode="relative" rAng="0" ptsTypes="AA">
                                      <p:cBhvr>
                                        <p:cTn id="57" dur="1000" spd="-100000" fill="hold"/>
                                        <p:tgtEl>
                                          <p:spTgt spid="19"/>
                                        </p:tgtEl>
                                        <p:attrNameLst>
                                          <p:attrName>ppt_x</p:attrName>
                                          <p:attrName>ppt_y</p:attrName>
                                        </p:attrNameLst>
                                      </p:cBhvr>
                                      <p:rCtr x="0" y="-4329"/>
                                    </p:animMotion>
                                  </p:childTnLst>
                                </p:cTn>
                              </p:par>
                              <p:par>
                                <p:cTn id="58" presetID="10"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50"/>
                                        <p:tgtEl>
                                          <p:spTgt spid="20"/>
                                        </p:tgtEl>
                                      </p:cBhvr>
                                    </p:animEffect>
                                  </p:childTnLst>
                                </p:cTn>
                              </p:par>
                              <p:par>
                                <p:cTn id="61" presetID="35" presetClass="path" presetSubtype="0" decel="100000" fill="hold" grpId="1" nodeType="withEffect">
                                  <p:stCondLst>
                                    <p:cond delay="1000"/>
                                  </p:stCondLst>
                                  <p:childTnLst>
                                    <p:animMotion origin="layout" path="M -4.375E-6 -4.07407E-6 L 0.04493 -4.07407E-6 " pathEditMode="relative" rAng="0" ptsTypes="AA">
                                      <p:cBhvr>
                                        <p:cTn id="62" dur="1250" spd="-100000" fill="hold"/>
                                        <p:tgtEl>
                                          <p:spTgt spid="20"/>
                                        </p:tgtEl>
                                        <p:attrNameLst>
                                          <p:attrName>ppt_x</p:attrName>
                                          <p:attrName>ppt_y</p:attrName>
                                        </p:attrNameLst>
                                      </p:cBhvr>
                                      <p:rCtr x="2240" y="0"/>
                                    </p:animMotion>
                                  </p:childTnLst>
                                </p:cTn>
                              </p:par>
                            </p:childTnLst>
                          </p:cTn>
                        </p:par>
                        <p:par>
                          <p:cTn id="63" fill="hold">
                            <p:stCondLst>
                              <p:cond delay="3000"/>
                            </p:stCondLst>
                            <p:childTnLst>
                              <p:par>
                                <p:cTn id="64" presetID="10"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14" grpId="0" animBg="1"/>
      <p:bldP spid="14" grpId="1" animBg="1"/>
      <p:bldP spid="16" grpId="0"/>
      <p:bldP spid="16" grpId="1"/>
      <p:bldP spid="17" grpId="0"/>
      <p:bldP spid="17" grpId="1"/>
      <p:bldP spid="18" grpId="0" animBg="1"/>
      <p:bldP spid="18" grpId="1" animBg="1"/>
      <p:bldP spid="19" grpId="0"/>
      <p:bldP spid="19" grpId="1"/>
      <p:bldP spid="20" grpId="0"/>
      <p:bldP spid="20" grpId="1"/>
      <p:bldP spid="23" grpId="0" animBg="1"/>
      <p:bldP spid="28" grpId="0" animBg="1"/>
      <p:bldP spid="28" grpId="1" animBg="1"/>
      <p:bldP spid="25" grpId="0"/>
      <p:bldP spid="25" grpId="1"/>
      <p:bldP spid="26" grpId="0"/>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41464" y="2028312"/>
            <a:ext cx="4109070" cy="2371167"/>
            <a:chOff x="1539888" y="4461917"/>
            <a:chExt cx="9112224" cy="5258271"/>
          </a:xfrm>
          <a:effectLst>
            <a:outerShdw blurRad="50800" dist="38100" dir="2700000" algn="tl" rotWithShape="0">
              <a:prstClr val="black">
                <a:alpha val="40000"/>
              </a:prstClr>
            </a:outerShdw>
            <a:reflection blurRad="6350" stA="25000" endPos="26000" dist="50800" dir="5400000" sy="-100000" algn="bl" rotWithShape="0"/>
          </a:effectLst>
        </p:grpSpPr>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39888" y="4461917"/>
              <a:ext cx="9112224" cy="5258271"/>
            </a:xfrm>
            <a:prstGeom prst="rect">
              <a:avLst/>
            </a:prstGeom>
          </p:spPr>
        </p:pic>
        <p:sp>
          <p:nvSpPr>
            <p:cNvPr id="9" name="矩形 8"/>
            <p:cNvSpPr/>
            <p:nvPr/>
          </p:nvSpPr>
          <p:spPr>
            <a:xfrm>
              <a:off x="2605177" y="4744528"/>
              <a:ext cx="6987397" cy="4432723"/>
            </a:xfrm>
            <a:prstGeom prst="rect">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梯形 5"/>
          <p:cNvSpPr/>
          <p:nvPr/>
        </p:nvSpPr>
        <p:spPr>
          <a:xfrm rot="5400000">
            <a:off x="2008589" y="2003997"/>
            <a:ext cx="2243726" cy="2302406"/>
          </a:xfrm>
          <a:prstGeom prst="trapezoid">
            <a:avLst>
              <a:gd name="adj" fmla="val 8997"/>
            </a:avLst>
          </a:prstGeom>
          <a:blipFill dpi="0" rotWithShape="0">
            <a:blip r:embed="rId6" cstate="email">
              <a:extLst>
                <a:ext uri="{28A0092B-C50C-407E-A947-70E740481C1C}">
                  <a14:useLocalDpi xmlns:a14="http://schemas.microsoft.com/office/drawing/2010/main"/>
                </a:ext>
              </a:extLst>
            </a:blip>
            <a:srcRect/>
            <a:stretch>
              <a:fillRect/>
            </a:stretch>
          </a:blipFill>
          <a:ln>
            <a:noFill/>
          </a:ln>
          <a:effectLst>
            <a:reflection blurRad="6350" stA="25000" endPos="26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梯形 14"/>
          <p:cNvSpPr/>
          <p:nvPr/>
        </p:nvSpPr>
        <p:spPr>
          <a:xfrm rot="16200000" flipH="1">
            <a:off x="7942277" y="1998972"/>
            <a:ext cx="2243726" cy="2302406"/>
          </a:xfrm>
          <a:prstGeom prst="trapezoid">
            <a:avLst>
              <a:gd name="adj" fmla="val 8997"/>
            </a:avLst>
          </a:prstGeom>
          <a:blipFill dpi="0" rotWithShape="0">
            <a:blip r:embed="rId7" cstate="email">
              <a:extLst>
                <a:ext uri="{28A0092B-C50C-407E-A947-70E740481C1C}">
                  <a14:useLocalDpi xmlns:a14="http://schemas.microsoft.com/office/drawing/2010/main"/>
                </a:ext>
              </a:extLst>
            </a:blip>
            <a:srcRect/>
            <a:stretch>
              <a:fillRect/>
            </a:stretch>
          </a:blipFill>
          <a:ln>
            <a:noFill/>
          </a:ln>
          <a:effectLst>
            <a:reflection stA="25000" endPos="26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4"/>
          <p:cNvSpPr/>
          <p:nvPr/>
        </p:nvSpPr>
        <p:spPr>
          <a:xfrm>
            <a:off x="5332684" y="4659791"/>
            <a:ext cx="1569660" cy="394660"/>
          </a:xfrm>
          <a:prstGeom prst="rect">
            <a:avLst/>
          </a:prstGeom>
        </p:spPr>
        <p:txBody>
          <a:bodyPr wrap="none">
            <a:spAutoFit/>
          </a:bodyPr>
          <a:lstStyle/>
          <a:p>
            <a:pPr algn="ctr">
              <a:lnSpc>
                <a:spcPct val="120000"/>
              </a:lnSpc>
            </a:pPr>
            <a:r>
              <a:rPr lang="zh-CN" altLang="en-US">
                <a:solidFill>
                  <a:srgbClr val="DCCEAC"/>
                </a:solidFill>
                <a:latin typeface="Montserrat Light" panose="00000400000000000000" pitchFamily="50" charset="0"/>
                <a:ea typeface="微软雅黑" panose="020B0503020204020204" charset="-122"/>
                <a:cs typeface="Segoe UI Light" panose="020B0502040204020203" pitchFamily="34" charset="0"/>
              </a:rPr>
              <a:t>添加您的标题</a:t>
            </a:r>
          </a:p>
        </p:txBody>
      </p:sp>
      <p:sp>
        <p:nvSpPr>
          <p:cNvPr id="17" name="矩形 16"/>
          <p:cNvSpPr/>
          <p:nvPr/>
        </p:nvSpPr>
        <p:spPr>
          <a:xfrm>
            <a:off x="2618708" y="5200645"/>
            <a:ext cx="6997613"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tinciduntUt wisi enim ad minim veniam, quis nostrud exerci tation ullamcorper nibhUt wisi enim ad minim veniam, quis nostrud exerci tation ullamcorper nibh euismod tinciduntUt wisi enim ad minim veniam, quis nostrud exerci tation ullamcorper nibh</a:t>
            </a:r>
          </a:p>
        </p:txBody>
      </p:sp>
      <p:cxnSp>
        <p:nvCxnSpPr>
          <p:cNvPr id="19" name="直接连接符 18"/>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105985" y="570453"/>
            <a:ext cx="198002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下阶段工作计划</a:t>
            </a:r>
          </a:p>
        </p:txBody>
      </p:sp>
      <p:sp>
        <p:nvSpPr>
          <p:cNvPr id="21" name="矩形 20"/>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22" name="直接连接符 21"/>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3" name="矩形 12"/>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9"/>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2"/>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childTnLst>
                                </p:cTn>
                              </p:par>
                              <p:par>
                                <p:cTn id="21" presetID="64" presetClass="path" presetSubtype="0" decel="100000" fill="hold" grpId="1" nodeType="withEffect">
                                  <p:stCondLst>
                                    <p:cond delay="0"/>
                                  </p:stCondLst>
                                  <p:childTnLst>
                                    <p:animMotion origin="layout" path="M 0 1.48148E-6 L 0 -0.08658 " pathEditMode="relative" rAng="0" ptsTypes="AA">
                                      <p:cBhvr>
                                        <p:cTn id="22" dur="1000" spd="-100000" fill="hold"/>
                                        <p:tgtEl>
                                          <p:spTgt spid="20"/>
                                        </p:tgtEl>
                                        <p:attrNameLst>
                                          <p:attrName>ppt_x</p:attrName>
                                          <p:attrName>ppt_y</p:attrName>
                                        </p:attrNameLst>
                                      </p:cBhvr>
                                      <p:rCtr x="0" y="-4329"/>
                                    </p:animMotion>
                                  </p:childTnLst>
                                </p:cTn>
                              </p:par>
                              <p:par>
                                <p:cTn id="23" presetID="10" presetClass="entr" presetSubtype="0" fill="hold" nodeType="withEffect">
                                  <p:stCondLst>
                                    <p:cond delay="10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childTnLst>
                                </p:cTn>
                              </p:par>
                              <p:par>
                                <p:cTn id="26" presetID="64" presetClass="path" presetSubtype="0" decel="100000" fill="hold" nodeType="withEffect">
                                  <p:stCondLst>
                                    <p:cond delay="1000"/>
                                  </p:stCondLst>
                                  <p:childTnLst>
                                    <p:animMotion origin="layout" path="M 0 1.48148E-6 L 0 0.13727 " pathEditMode="relative" rAng="0" ptsTypes="AA">
                                      <p:cBhvr>
                                        <p:cTn id="27" dur="1000" spd="-100000" fill="hold"/>
                                        <p:tgtEl>
                                          <p:spTgt spid="7"/>
                                        </p:tgtEl>
                                        <p:attrNameLst>
                                          <p:attrName>ppt_x</p:attrName>
                                          <p:attrName>ppt_y</p:attrName>
                                        </p:attrNameLst>
                                      </p:cBhvr>
                                      <p:rCtr x="0" y="6852"/>
                                    </p:animMotion>
                                  </p:childTnLst>
                                </p:cTn>
                              </p:par>
                              <p:par>
                                <p:cTn id="28" presetID="2" presetClass="entr" presetSubtype="8" decel="100000" fill="hold" grpId="0" nodeType="withEffect">
                                  <p:stCondLst>
                                    <p:cond delay="10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250" fill="hold"/>
                                        <p:tgtEl>
                                          <p:spTgt spid="6"/>
                                        </p:tgtEl>
                                        <p:attrNameLst>
                                          <p:attrName>ppt_x</p:attrName>
                                        </p:attrNameLst>
                                      </p:cBhvr>
                                      <p:tavLst>
                                        <p:tav tm="0">
                                          <p:val>
                                            <p:strVal val="0-#ppt_w/2"/>
                                          </p:val>
                                        </p:tav>
                                        <p:tav tm="100000">
                                          <p:val>
                                            <p:strVal val="#ppt_x"/>
                                          </p:val>
                                        </p:tav>
                                      </p:tavLst>
                                    </p:anim>
                                    <p:anim calcmode="lin" valueType="num">
                                      <p:cBhvr additive="base">
                                        <p:cTn id="31" dur="1250" fill="hold"/>
                                        <p:tgtEl>
                                          <p:spTgt spid="6"/>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100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250" fill="hold"/>
                                        <p:tgtEl>
                                          <p:spTgt spid="15"/>
                                        </p:tgtEl>
                                        <p:attrNameLst>
                                          <p:attrName>ppt_x</p:attrName>
                                        </p:attrNameLst>
                                      </p:cBhvr>
                                      <p:tavLst>
                                        <p:tav tm="0">
                                          <p:val>
                                            <p:strVal val="1+#ppt_w/2"/>
                                          </p:val>
                                        </p:tav>
                                        <p:tav tm="100000">
                                          <p:val>
                                            <p:strVal val="#ppt_x"/>
                                          </p:val>
                                        </p:tav>
                                      </p:tavLst>
                                    </p:anim>
                                    <p:anim calcmode="lin" valueType="num">
                                      <p:cBhvr additive="base">
                                        <p:cTn id="35" dur="1250" fill="hold"/>
                                        <p:tgtEl>
                                          <p:spTgt spid="15"/>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20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750"/>
                                        <p:tgtEl>
                                          <p:spTgt spid="16"/>
                                        </p:tgtEl>
                                      </p:cBhvr>
                                    </p:animEffect>
                                  </p:childTnLst>
                                </p:cTn>
                              </p:par>
                              <p:par>
                                <p:cTn id="39" presetID="35" presetClass="path" presetSubtype="0" decel="100000" fill="hold" grpId="1" nodeType="withEffect">
                                  <p:stCondLst>
                                    <p:cond delay="2000"/>
                                  </p:stCondLst>
                                  <p:childTnLst>
                                    <p:animMotion origin="layout" path="M 4.375E-6 7.40741E-7 L -0.04011 7.40741E-7 " pathEditMode="relative" rAng="0" ptsTypes="AA">
                                      <p:cBhvr>
                                        <p:cTn id="40" dur="1250" spd="-100000" fill="hold"/>
                                        <p:tgtEl>
                                          <p:spTgt spid="16"/>
                                        </p:tgtEl>
                                        <p:attrNameLst>
                                          <p:attrName>ppt_x</p:attrName>
                                          <p:attrName>ppt_y</p:attrName>
                                        </p:attrNameLst>
                                      </p:cBhvr>
                                      <p:rCtr x="-2005" y="0"/>
                                    </p:animMotion>
                                  </p:childTnLst>
                                </p:cTn>
                              </p:par>
                              <p:par>
                                <p:cTn id="41" presetID="10" presetClass="entr" presetSubtype="0" fill="hold" grpId="0" nodeType="withEffect">
                                  <p:stCondLst>
                                    <p:cond delay="20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750"/>
                                        <p:tgtEl>
                                          <p:spTgt spid="17"/>
                                        </p:tgtEl>
                                      </p:cBhvr>
                                    </p:animEffect>
                                  </p:childTnLst>
                                </p:cTn>
                              </p:par>
                              <p:par>
                                <p:cTn id="44" presetID="35" presetClass="path" presetSubtype="0" decel="100000" fill="hold" grpId="1" nodeType="withEffect">
                                  <p:stCondLst>
                                    <p:cond delay="2000"/>
                                  </p:stCondLst>
                                  <p:childTnLst>
                                    <p:animMotion origin="layout" path="M -4.375E-6 -4.07407E-6 L 0.04493 -4.07407E-6 " pathEditMode="relative" rAng="0" ptsTypes="AA">
                                      <p:cBhvr>
                                        <p:cTn id="45" dur="1250" spd="-100000" fill="hold"/>
                                        <p:tgtEl>
                                          <p:spTgt spid="17"/>
                                        </p:tgtEl>
                                        <p:attrNameLst>
                                          <p:attrName>ppt_x</p:attrName>
                                          <p:attrName>ppt_y</p:attrName>
                                        </p:attrNameLst>
                                      </p:cBhvr>
                                      <p:rCtr x="2240" y="0"/>
                                    </p:animMotion>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6" grpId="0"/>
      <p:bldP spid="16" grpId="1"/>
      <p:bldP spid="17" grpId="0"/>
      <p:bldP spid="17" grpId="1"/>
      <p:bldP spid="20" grpId="0"/>
      <p:bldP spid="20" grpId="1"/>
      <p:bldP spid="21" grpId="0"/>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a:off x="5754964" y="3521233"/>
            <a:ext cx="896207" cy="176281"/>
          </a:xfrm>
          <a:prstGeom prst="line">
            <a:avLst/>
          </a:prstGeom>
          <a:ln w="25400">
            <a:solidFill>
              <a:srgbClr val="A7794B"/>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250076" y="4114800"/>
            <a:ext cx="535353" cy="296426"/>
          </a:xfrm>
          <a:prstGeom prst="line">
            <a:avLst/>
          </a:prstGeom>
          <a:ln w="25400">
            <a:solidFill>
              <a:srgbClr val="A7794B"/>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5508422" y="3790405"/>
            <a:ext cx="209091" cy="540436"/>
          </a:xfrm>
          <a:prstGeom prst="line">
            <a:avLst/>
          </a:prstGeom>
          <a:ln w="25400">
            <a:solidFill>
              <a:srgbClr val="A7794B"/>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7814897" y="3259491"/>
            <a:ext cx="2694818" cy="1061829"/>
          </a:xfrm>
          <a:prstGeom prst="rect">
            <a:avLst/>
          </a:prstGeom>
        </p:spPr>
        <p:txBody>
          <a:bodyPr wrap="square">
            <a:spAutoFit/>
          </a:bodyPr>
          <a:lstStyle/>
          <a:p>
            <a:pPr>
              <a:lnSpc>
                <a:spcPct val="150000"/>
              </a:lnSpc>
            </a:pPr>
            <a:r>
              <a:rPr lang="zh-CN" altLang="en-US" dirty="0">
                <a:solidFill>
                  <a:srgbClr val="D5C39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dirty="0">
              <a:solidFill>
                <a:srgbClr val="D5C39F"/>
              </a:solidFill>
              <a:latin typeface="微软雅黑 Light" panose="020B0502040204020203" pitchFamily="34" charset="-122"/>
              <a:ea typeface="微软雅黑 Light" panose="020B0502040204020203" pitchFamily="34" charset="-122"/>
              <a:cs typeface="+mn-ea"/>
              <a:sym typeface="+mn-lt"/>
            </a:endParaRPr>
          </a:p>
          <a:p>
            <a:pPr>
              <a:lnSpc>
                <a:spcPct val="15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a:t>
            </a:r>
          </a:p>
        </p:txBody>
      </p:sp>
      <p:sp>
        <p:nvSpPr>
          <p:cNvPr id="68" name="矩形 67"/>
          <p:cNvSpPr/>
          <p:nvPr/>
        </p:nvSpPr>
        <p:spPr>
          <a:xfrm>
            <a:off x="2442777" y="4411226"/>
            <a:ext cx="2694818" cy="1030410"/>
          </a:xfrm>
          <a:prstGeom prst="rect">
            <a:avLst/>
          </a:prstGeom>
        </p:spPr>
        <p:txBody>
          <a:bodyPr wrap="square">
            <a:spAutoFit/>
          </a:bodyPr>
          <a:lstStyle/>
          <a:p>
            <a:pPr algn="r">
              <a:lnSpc>
                <a:spcPct val="150000"/>
              </a:lnSpc>
            </a:pPr>
            <a:r>
              <a:rPr lang="zh-CN" altLang="en-US" dirty="0">
                <a:solidFill>
                  <a:srgbClr val="D5C39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dirty="0">
              <a:solidFill>
                <a:srgbClr val="D5C39F"/>
              </a:solidFill>
              <a:latin typeface="微软雅黑 Light" panose="020B0502040204020203" pitchFamily="34" charset="-122"/>
              <a:ea typeface="微软雅黑 Light" panose="020B0502040204020203" pitchFamily="34" charset="-122"/>
              <a:cs typeface="+mn-ea"/>
              <a:sym typeface="+mn-lt"/>
            </a:endParaRPr>
          </a:p>
          <a:p>
            <a:pPr algn="r">
              <a:lnSpc>
                <a:spcPct val="15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a:t>
            </a:r>
          </a:p>
        </p:txBody>
      </p:sp>
      <p:sp>
        <p:nvSpPr>
          <p:cNvPr id="69" name="矩形 68"/>
          <p:cNvSpPr/>
          <p:nvPr/>
        </p:nvSpPr>
        <p:spPr>
          <a:xfrm>
            <a:off x="1663705" y="2719436"/>
            <a:ext cx="2694818" cy="1061829"/>
          </a:xfrm>
          <a:prstGeom prst="rect">
            <a:avLst/>
          </a:prstGeom>
        </p:spPr>
        <p:txBody>
          <a:bodyPr wrap="square">
            <a:spAutoFit/>
          </a:bodyPr>
          <a:lstStyle/>
          <a:p>
            <a:pPr algn="r">
              <a:lnSpc>
                <a:spcPct val="150000"/>
              </a:lnSpc>
            </a:pPr>
            <a:r>
              <a:rPr lang="zh-CN" altLang="en-US" dirty="0">
                <a:solidFill>
                  <a:srgbClr val="D5C39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dirty="0">
              <a:solidFill>
                <a:srgbClr val="D5C39F"/>
              </a:solidFill>
              <a:latin typeface="微软雅黑 Light" panose="020B0502040204020203" pitchFamily="34" charset="-122"/>
              <a:ea typeface="微软雅黑 Light" panose="020B0502040204020203" pitchFamily="34" charset="-122"/>
              <a:cs typeface="+mn-ea"/>
              <a:sym typeface="+mn-lt"/>
            </a:endParaRPr>
          </a:p>
          <a:p>
            <a:pPr algn="r">
              <a:lnSpc>
                <a:spcPct val="15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a:t>
            </a:r>
          </a:p>
        </p:txBody>
      </p:sp>
      <p:grpSp>
        <p:nvGrpSpPr>
          <p:cNvPr id="112" name="组合 111"/>
          <p:cNvGrpSpPr/>
          <p:nvPr/>
        </p:nvGrpSpPr>
        <p:grpSpPr>
          <a:xfrm>
            <a:off x="5508422" y="4235757"/>
            <a:ext cx="848709" cy="848709"/>
            <a:chOff x="5508422" y="4235757"/>
            <a:chExt cx="848709" cy="848709"/>
          </a:xfrm>
        </p:grpSpPr>
        <p:sp>
          <p:nvSpPr>
            <p:cNvPr id="66" name="椭圆 65"/>
            <p:cNvSpPr/>
            <p:nvPr/>
          </p:nvSpPr>
          <p:spPr>
            <a:xfrm>
              <a:off x="5508422" y="4235757"/>
              <a:ext cx="848709" cy="848709"/>
            </a:xfrm>
            <a:prstGeom prst="ellipse">
              <a:avLst/>
            </a:prstGeom>
            <a:solidFill>
              <a:srgbClr val="E2D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5730930" y="4458264"/>
              <a:ext cx="403693" cy="403694"/>
              <a:chOff x="4432033" y="3099786"/>
              <a:chExt cx="481012" cy="481013"/>
            </a:xfrm>
            <a:solidFill>
              <a:srgbClr val="121427"/>
            </a:solidFill>
          </p:grpSpPr>
          <p:sp>
            <p:nvSpPr>
              <p:cNvPr id="88"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89"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90"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111" name="组合 110"/>
          <p:cNvGrpSpPr/>
          <p:nvPr/>
        </p:nvGrpSpPr>
        <p:grpSpPr>
          <a:xfrm>
            <a:off x="6603693" y="3356149"/>
            <a:ext cx="964642" cy="964642"/>
            <a:chOff x="6603693" y="3356149"/>
            <a:chExt cx="964642" cy="964642"/>
          </a:xfrm>
        </p:grpSpPr>
        <p:sp>
          <p:nvSpPr>
            <p:cNvPr id="65" name="椭圆 64"/>
            <p:cNvSpPr/>
            <p:nvPr/>
          </p:nvSpPr>
          <p:spPr>
            <a:xfrm>
              <a:off x="6603693" y="3356149"/>
              <a:ext cx="964642" cy="964642"/>
            </a:xfrm>
            <a:prstGeom prst="ellipse">
              <a:avLst/>
            </a:prstGeom>
            <a:solidFill>
              <a:srgbClr val="E2D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a:off x="6860910" y="3613366"/>
              <a:ext cx="450208" cy="450209"/>
              <a:chOff x="7288001" y="5034154"/>
              <a:chExt cx="481012" cy="481013"/>
            </a:xfrm>
            <a:solidFill>
              <a:srgbClr val="121427"/>
            </a:solidFill>
          </p:grpSpPr>
          <p:sp>
            <p:nvSpPr>
              <p:cNvPr id="92" name="Freeform 19"/>
              <p:cNvSpPr>
                <a:spLocks noEditPoints="1"/>
              </p:cNvSpPr>
              <p:nvPr/>
            </p:nvSpPr>
            <p:spPr bwMode="auto">
              <a:xfrm>
                <a:off x="7288001" y="5034154"/>
                <a:ext cx="481012" cy="481013"/>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93" name="Rectangle 20"/>
              <p:cNvSpPr>
                <a:spLocks noChangeArrowheads="1"/>
              </p:cNvSpPr>
              <p:nvPr/>
            </p:nvSpPr>
            <p:spPr bwMode="auto">
              <a:xfrm>
                <a:off x="7392776"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94" name="Rectangle 21"/>
              <p:cNvSpPr>
                <a:spLocks noChangeArrowheads="1"/>
              </p:cNvSpPr>
              <p:nvPr/>
            </p:nvSpPr>
            <p:spPr bwMode="auto">
              <a:xfrm>
                <a:off x="7392776"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95" name="Rectangle 22"/>
              <p:cNvSpPr>
                <a:spLocks noChangeArrowheads="1"/>
              </p:cNvSpPr>
              <p:nvPr/>
            </p:nvSpPr>
            <p:spPr bwMode="auto">
              <a:xfrm>
                <a:off x="7392776"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96" name="Rectangle 23"/>
              <p:cNvSpPr>
                <a:spLocks noChangeArrowheads="1"/>
              </p:cNvSpPr>
              <p:nvPr/>
            </p:nvSpPr>
            <p:spPr bwMode="auto">
              <a:xfrm>
                <a:off x="7499138"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97" name="Rectangle 24"/>
              <p:cNvSpPr>
                <a:spLocks noChangeArrowheads="1"/>
              </p:cNvSpPr>
              <p:nvPr/>
            </p:nvSpPr>
            <p:spPr bwMode="auto">
              <a:xfrm>
                <a:off x="7499138"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98" name="Rectangle 25"/>
              <p:cNvSpPr>
                <a:spLocks noChangeArrowheads="1"/>
              </p:cNvSpPr>
              <p:nvPr/>
            </p:nvSpPr>
            <p:spPr bwMode="auto">
              <a:xfrm>
                <a:off x="7499138"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99" name="Rectangle 26"/>
              <p:cNvSpPr>
                <a:spLocks noChangeArrowheads="1"/>
              </p:cNvSpPr>
              <p:nvPr/>
            </p:nvSpPr>
            <p:spPr bwMode="auto">
              <a:xfrm>
                <a:off x="7603913" y="5364354"/>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100" name="Rectangle 27"/>
              <p:cNvSpPr>
                <a:spLocks noChangeArrowheads="1"/>
              </p:cNvSpPr>
              <p:nvPr/>
            </p:nvSpPr>
            <p:spPr bwMode="auto">
              <a:xfrm>
                <a:off x="7603913" y="5289741"/>
                <a:ext cx="603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sp>
            <p:nvSpPr>
              <p:cNvPr id="101" name="Rectangle 28"/>
              <p:cNvSpPr>
                <a:spLocks noChangeArrowheads="1"/>
              </p:cNvSpPr>
              <p:nvPr/>
            </p:nvSpPr>
            <p:spPr bwMode="auto">
              <a:xfrm>
                <a:off x="7603913" y="5213541"/>
                <a:ext cx="603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prstClr val="black"/>
                  </a:solidFill>
                </a:endParaRPr>
              </a:p>
            </p:txBody>
          </p:sp>
        </p:grpSp>
      </p:grpSp>
      <p:grpSp>
        <p:nvGrpSpPr>
          <p:cNvPr id="110" name="组合 109"/>
          <p:cNvGrpSpPr/>
          <p:nvPr/>
        </p:nvGrpSpPr>
        <p:grpSpPr>
          <a:xfrm>
            <a:off x="4648785" y="2783393"/>
            <a:ext cx="1145512" cy="1145512"/>
            <a:chOff x="4648785" y="2783393"/>
            <a:chExt cx="1145512" cy="1145512"/>
          </a:xfrm>
        </p:grpSpPr>
        <p:sp>
          <p:nvSpPr>
            <p:cNvPr id="64" name="椭圆 63"/>
            <p:cNvSpPr/>
            <p:nvPr/>
          </p:nvSpPr>
          <p:spPr>
            <a:xfrm>
              <a:off x="4648785" y="2783393"/>
              <a:ext cx="1145512" cy="1145512"/>
            </a:xfrm>
            <a:prstGeom prst="ellipse">
              <a:avLst/>
            </a:prstGeom>
            <a:solidFill>
              <a:srgbClr val="E2D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p:cNvGrpSpPr/>
            <p:nvPr/>
          </p:nvGrpSpPr>
          <p:grpSpPr>
            <a:xfrm>
              <a:off x="4996437" y="3130302"/>
              <a:ext cx="450208" cy="451694"/>
              <a:chOff x="8250026" y="2143316"/>
              <a:chExt cx="481012" cy="482600"/>
            </a:xfrm>
            <a:solidFill>
              <a:srgbClr val="121427"/>
            </a:solidFill>
          </p:grpSpPr>
          <p:sp>
            <p:nvSpPr>
              <p:cNvPr id="103"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sp>
            <p:nvSpPr>
              <p:cNvPr id="104"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endParaRPr>
              </a:p>
            </p:txBody>
          </p:sp>
        </p:grpSp>
      </p:grpSp>
      <p:cxnSp>
        <p:nvCxnSpPr>
          <p:cNvPr id="105" name="直接连接符 104"/>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06" name="矩形 105"/>
          <p:cNvSpPr/>
          <p:nvPr/>
        </p:nvSpPr>
        <p:spPr>
          <a:xfrm>
            <a:off x="5105985" y="570453"/>
            <a:ext cx="198002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下阶段工作计划</a:t>
            </a:r>
          </a:p>
        </p:txBody>
      </p:sp>
      <p:sp>
        <p:nvSpPr>
          <p:cNvPr id="107" name="矩形 106"/>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108" name="直接连接符 107"/>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36" name="矩形 35"/>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750"/>
                                        <p:tgtEl>
                                          <p:spTgt spid="105"/>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105"/>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fade">
                                      <p:cBhvr>
                                        <p:cTn id="12" dur="750"/>
                                        <p:tgtEl>
                                          <p:spTgt spid="108"/>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108"/>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500"/>
                                        <p:tgtEl>
                                          <p:spTgt spid="10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Effect transition="in" filter="fade">
                                      <p:cBhvr>
                                        <p:cTn id="20" dur="1000"/>
                                        <p:tgtEl>
                                          <p:spTgt spid="106"/>
                                        </p:tgtEl>
                                      </p:cBhvr>
                                    </p:animEffect>
                                  </p:childTnLst>
                                </p:cTn>
                              </p:par>
                              <p:par>
                                <p:cTn id="21" presetID="64" presetClass="path" presetSubtype="0" decel="100000" fill="hold" grpId="1" nodeType="withEffect">
                                  <p:stCondLst>
                                    <p:cond delay="0"/>
                                  </p:stCondLst>
                                  <p:childTnLst>
                                    <p:animMotion origin="layout" path="M 0 1.48148E-6 L 0 -0.08658 " pathEditMode="relative" rAng="0" ptsTypes="AA">
                                      <p:cBhvr>
                                        <p:cTn id="22" dur="1000" spd="-100000" fill="hold"/>
                                        <p:tgtEl>
                                          <p:spTgt spid="106"/>
                                        </p:tgtEl>
                                        <p:attrNameLst>
                                          <p:attrName>ppt_x</p:attrName>
                                          <p:attrName>ppt_y</p:attrName>
                                        </p:attrNameLst>
                                      </p:cBhvr>
                                      <p:rCtr x="0" y="-4329"/>
                                    </p:animMotion>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fade">
                                      <p:cBhvr>
                                        <p:cTn id="26" dur="750"/>
                                        <p:tgtEl>
                                          <p:spTgt spid="110"/>
                                        </p:tgtEl>
                                      </p:cBhvr>
                                    </p:animEffect>
                                  </p:childTnLst>
                                </p:cTn>
                              </p:par>
                              <p:par>
                                <p:cTn id="27" presetID="35" presetClass="path" presetSubtype="0" decel="100000" fill="hold" nodeType="withEffect">
                                  <p:stCondLst>
                                    <p:cond delay="0"/>
                                  </p:stCondLst>
                                  <p:childTnLst>
                                    <p:animMotion origin="layout" path="M -4.375E-6 -4.07407E-6 L 0.04493 -4.07407E-6 " pathEditMode="relative" rAng="0" ptsTypes="AA">
                                      <p:cBhvr>
                                        <p:cTn id="28" dur="1250" spd="-100000" fill="hold"/>
                                        <p:tgtEl>
                                          <p:spTgt spid="110"/>
                                        </p:tgtEl>
                                        <p:attrNameLst>
                                          <p:attrName>ppt_x</p:attrName>
                                          <p:attrName>ppt_y</p:attrName>
                                        </p:attrNameLst>
                                      </p:cBhvr>
                                      <p:rCtr x="2240" y="0"/>
                                    </p:animMotion>
                                  </p:childTnLst>
                                </p:cTn>
                              </p:par>
                              <p:par>
                                <p:cTn id="29" presetID="10"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750"/>
                                        <p:tgtEl>
                                          <p:spTgt spid="69"/>
                                        </p:tgtEl>
                                      </p:cBhvr>
                                    </p:animEffect>
                                  </p:childTnLst>
                                </p:cTn>
                              </p:par>
                              <p:par>
                                <p:cTn id="32" presetID="35" presetClass="path" presetSubtype="0" decel="100000" fill="hold" grpId="1" nodeType="withEffect">
                                  <p:stCondLst>
                                    <p:cond delay="0"/>
                                  </p:stCondLst>
                                  <p:childTnLst>
                                    <p:animMotion origin="layout" path="M 4.375E-6 7.40741E-7 L -0.04011 7.40741E-7 " pathEditMode="relative" rAng="0" ptsTypes="AA">
                                      <p:cBhvr>
                                        <p:cTn id="33" dur="1250" spd="-100000" fill="hold"/>
                                        <p:tgtEl>
                                          <p:spTgt spid="69"/>
                                        </p:tgtEl>
                                        <p:attrNameLst>
                                          <p:attrName>ppt_x</p:attrName>
                                          <p:attrName>ppt_y</p:attrName>
                                        </p:attrNameLst>
                                      </p:cBhvr>
                                      <p:rCtr x="-2005" y="0"/>
                                    </p:animMotion>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wipe(left)">
                                      <p:cBhvr>
                                        <p:cTn id="37" dur="500"/>
                                        <p:tgtEl>
                                          <p:spTgt spid="71"/>
                                        </p:tgtEl>
                                      </p:cBhvr>
                                    </p:animEffect>
                                  </p:childTnLst>
                                </p:cTn>
                              </p:par>
                              <p:par>
                                <p:cTn id="38" presetID="10" presetClass="entr" presetSubtype="0" fill="hold" nodeType="with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750"/>
                                        <p:tgtEl>
                                          <p:spTgt spid="111"/>
                                        </p:tgtEl>
                                      </p:cBhvr>
                                    </p:animEffect>
                                  </p:childTnLst>
                                </p:cTn>
                              </p:par>
                              <p:par>
                                <p:cTn id="41" presetID="35" presetClass="path" presetSubtype="0" decel="100000" fill="hold" nodeType="withEffect">
                                  <p:stCondLst>
                                    <p:cond delay="0"/>
                                  </p:stCondLst>
                                  <p:childTnLst>
                                    <p:animMotion origin="layout" path="M 4.375E-6 7.40741E-7 L -0.04011 7.40741E-7 " pathEditMode="relative" rAng="0" ptsTypes="AA">
                                      <p:cBhvr>
                                        <p:cTn id="42" dur="1250" spd="-100000" fill="hold"/>
                                        <p:tgtEl>
                                          <p:spTgt spid="111"/>
                                        </p:tgtEl>
                                        <p:attrNameLst>
                                          <p:attrName>ppt_x</p:attrName>
                                          <p:attrName>ppt_y</p:attrName>
                                        </p:attrNameLst>
                                      </p:cBhvr>
                                      <p:rCtr x="-2005" y="0"/>
                                    </p:animMotion>
                                  </p:childTnLst>
                                </p:cTn>
                              </p:par>
                              <p:par>
                                <p:cTn id="43" presetID="10" presetClass="entr" presetSubtype="0" fill="hold" grpId="0" nodeType="with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750"/>
                                        <p:tgtEl>
                                          <p:spTgt spid="67"/>
                                        </p:tgtEl>
                                      </p:cBhvr>
                                    </p:animEffect>
                                  </p:childTnLst>
                                </p:cTn>
                              </p:par>
                              <p:par>
                                <p:cTn id="46" presetID="35" presetClass="path" presetSubtype="0" decel="100000" fill="hold" grpId="1" nodeType="withEffect">
                                  <p:stCondLst>
                                    <p:cond delay="0"/>
                                  </p:stCondLst>
                                  <p:childTnLst>
                                    <p:animMotion origin="layout" path="M -4.375E-6 -4.07407E-6 L 0.04493 -4.07407E-6 " pathEditMode="relative" rAng="0" ptsTypes="AA">
                                      <p:cBhvr>
                                        <p:cTn id="47" dur="1250" spd="-100000" fill="hold"/>
                                        <p:tgtEl>
                                          <p:spTgt spid="67"/>
                                        </p:tgtEl>
                                        <p:attrNameLst>
                                          <p:attrName>ppt_x</p:attrName>
                                          <p:attrName>ppt_y</p:attrName>
                                        </p:attrNameLst>
                                      </p:cBhvr>
                                      <p:rCtr x="2240" y="0"/>
                                    </p:animMotion>
                                  </p:childTnLst>
                                </p:cTn>
                              </p:par>
                            </p:childTnLst>
                          </p:cTn>
                        </p:par>
                        <p:par>
                          <p:cTn id="48" fill="hold">
                            <p:stCondLst>
                              <p:cond delay="2500"/>
                            </p:stCondLst>
                            <p:childTnLst>
                              <p:par>
                                <p:cTn id="49" presetID="22" presetClass="entr" presetSubtype="2"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right)">
                                      <p:cBhvr>
                                        <p:cTn id="51" dur="500"/>
                                        <p:tgtEl>
                                          <p:spTgt spid="73"/>
                                        </p:tgtEl>
                                      </p:cBhvr>
                                    </p:animEffect>
                                  </p:childTnLst>
                                </p:cTn>
                              </p:par>
                              <p:par>
                                <p:cTn id="52" presetID="10" presetClass="entr" presetSubtype="0" fill="hold" nodeType="withEffect">
                                  <p:stCondLst>
                                    <p:cond delay="0"/>
                                  </p:stCondLst>
                                  <p:childTnLst>
                                    <p:set>
                                      <p:cBhvr>
                                        <p:cTn id="53" dur="1" fill="hold">
                                          <p:stCondLst>
                                            <p:cond delay="0"/>
                                          </p:stCondLst>
                                        </p:cTn>
                                        <p:tgtEl>
                                          <p:spTgt spid="112"/>
                                        </p:tgtEl>
                                        <p:attrNameLst>
                                          <p:attrName>style.visibility</p:attrName>
                                        </p:attrNameLst>
                                      </p:cBhvr>
                                      <p:to>
                                        <p:strVal val="visible"/>
                                      </p:to>
                                    </p:set>
                                    <p:animEffect transition="in" filter="fade">
                                      <p:cBhvr>
                                        <p:cTn id="54" dur="750"/>
                                        <p:tgtEl>
                                          <p:spTgt spid="112"/>
                                        </p:tgtEl>
                                      </p:cBhvr>
                                    </p:animEffect>
                                  </p:childTnLst>
                                </p:cTn>
                              </p:par>
                              <p:par>
                                <p:cTn id="55" presetID="35" presetClass="path" presetSubtype="0" decel="100000" fill="hold" nodeType="withEffect">
                                  <p:stCondLst>
                                    <p:cond delay="0"/>
                                  </p:stCondLst>
                                  <p:childTnLst>
                                    <p:animMotion origin="layout" path="M -4.375E-6 -4.07407E-6 L 0.04493 -4.07407E-6 " pathEditMode="relative" rAng="0" ptsTypes="AA">
                                      <p:cBhvr>
                                        <p:cTn id="56" dur="1250" spd="-100000" fill="hold"/>
                                        <p:tgtEl>
                                          <p:spTgt spid="112"/>
                                        </p:tgtEl>
                                        <p:attrNameLst>
                                          <p:attrName>ppt_x</p:attrName>
                                          <p:attrName>ppt_y</p:attrName>
                                        </p:attrNameLst>
                                      </p:cBhvr>
                                      <p:rCtr x="2240" y="0"/>
                                    </p:animMotion>
                                  </p:childTnLst>
                                </p:cTn>
                              </p:par>
                              <p:par>
                                <p:cTn id="57" presetID="10"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750"/>
                                        <p:tgtEl>
                                          <p:spTgt spid="68"/>
                                        </p:tgtEl>
                                      </p:cBhvr>
                                    </p:animEffect>
                                  </p:childTnLst>
                                </p:cTn>
                              </p:par>
                              <p:par>
                                <p:cTn id="60" presetID="35" presetClass="path" presetSubtype="0" decel="100000" fill="hold" grpId="1" nodeType="withEffect">
                                  <p:stCondLst>
                                    <p:cond delay="0"/>
                                  </p:stCondLst>
                                  <p:childTnLst>
                                    <p:animMotion origin="layout" path="M 2.70833E-6 2.96296E-6 L 0.00013 0.08356 " pathEditMode="relative" rAng="0" ptsTypes="AA">
                                      <p:cBhvr>
                                        <p:cTn id="61" dur="1250" spd="-100000" fill="hold"/>
                                        <p:tgtEl>
                                          <p:spTgt spid="68"/>
                                        </p:tgtEl>
                                        <p:attrNameLst>
                                          <p:attrName>ppt_x</p:attrName>
                                          <p:attrName>ppt_y</p:attrName>
                                        </p:attrNameLst>
                                      </p:cBhvr>
                                      <p:rCtr x="0" y="4167"/>
                                    </p:animMotion>
                                  </p:childTnLst>
                                </p:cTn>
                              </p:par>
                            </p:childTnLst>
                          </p:cTn>
                        </p:par>
                        <p:par>
                          <p:cTn id="62" fill="hold">
                            <p:stCondLst>
                              <p:cond delay="3000"/>
                            </p:stCondLst>
                            <p:childTnLst>
                              <p:par>
                                <p:cTn id="63" presetID="22" presetClass="entr" presetSubtype="4" fill="hold"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wipe(down)">
                                      <p:cBhvr>
                                        <p:cTn id="65" dur="500"/>
                                        <p:tgtEl>
                                          <p:spTgt spid="75"/>
                                        </p:tgtEl>
                                      </p:cBhvr>
                                    </p:animEffec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7" grpId="1"/>
      <p:bldP spid="68" grpId="0"/>
      <p:bldP spid="68" grpId="1"/>
      <p:bldP spid="69" grpId="0"/>
      <p:bldP spid="69" grpId="1"/>
      <p:bldP spid="106" grpId="0"/>
      <p:bldP spid="106" grpId="1"/>
      <p:bldP spid="107" grpId="0"/>
      <p:bldP spid="3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5"/>
          <p:cNvGraphicFramePr/>
          <p:nvPr/>
        </p:nvGraphicFramePr>
        <p:xfrm>
          <a:off x="1861960" y="1986844"/>
          <a:ext cx="8648700" cy="3093155"/>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26"/>
          <p:cNvSpPr txBox="1"/>
          <p:nvPr/>
        </p:nvSpPr>
        <p:spPr>
          <a:xfrm>
            <a:off x="3602716" y="2053739"/>
            <a:ext cx="851515" cy="338554"/>
          </a:xfrm>
          <a:prstGeom prst="rect">
            <a:avLst/>
          </a:prstGeom>
          <a:noFill/>
        </p:spPr>
        <p:txBody>
          <a:bodyPr wrap="none" rtlCol="0">
            <a:spAutoFit/>
          </a:bodyPr>
          <a:lstStyle/>
          <a:p>
            <a:r>
              <a:rPr lang="en-US" sz="1600">
                <a:solidFill>
                  <a:srgbClr val="A7794B"/>
                </a:solidFill>
                <a:latin typeface="方正小标宋简体" panose="03000509000000000000" pitchFamily="65" charset="-122"/>
                <a:ea typeface="方正小标宋简体" panose="03000509000000000000" pitchFamily="65" charset="-122"/>
              </a:rPr>
              <a:t>$45.000</a:t>
            </a:r>
            <a:endParaRPr lang="en-US" sz="1050">
              <a:solidFill>
                <a:srgbClr val="A7794B"/>
              </a:solidFill>
              <a:latin typeface="方正小标宋简体" panose="03000509000000000000" pitchFamily="65" charset="-122"/>
              <a:ea typeface="方正小标宋简体" panose="03000509000000000000" pitchFamily="65" charset="-122"/>
            </a:endParaRPr>
          </a:p>
        </p:txBody>
      </p:sp>
      <p:sp>
        <p:nvSpPr>
          <p:cNvPr id="38" name="TextBox 27"/>
          <p:cNvSpPr txBox="1"/>
          <p:nvPr/>
        </p:nvSpPr>
        <p:spPr>
          <a:xfrm>
            <a:off x="5947992" y="2661137"/>
            <a:ext cx="851515" cy="338554"/>
          </a:xfrm>
          <a:prstGeom prst="rect">
            <a:avLst/>
          </a:prstGeom>
          <a:noFill/>
        </p:spPr>
        <p:txBody>
          <a:bodyPr wrap="none" rtlCol="0">
            <a:spAutoFit/>
          </a:bodyPr>
          <a:lstStyle>
            <a:defPPr>
              <a:defRPr lang="zh-CN"/>
            </a:defPPr>
            <a:lvl1pPr>
              <a:defRPr sz="1600">
                <a:solidFill>
                  <a:srgbClr val="A7794B"/>
                </a:solidFill>
                <a:latin typeface="方正小标宋简体" panose="03000509000000000000" pitchFamily="65" charset="-122"/>
                <a:ea typeface="方正小标宋简体" panose="03000509000000000000" pitchFamily="65" charset="-122"/>
              </a:defRPr>
            </a:lvl1pPr>
          </a:lstStyle>
          <a:p>
            <a:r>
              <a:rPr lang="en-US"/>
              <a:t>$12.000</a:t>
            </a:r>
          </a:p>
        </p:txBody>
      </p:sp>
      <p:sp>
        <p:nvSpPr>
          <p:cNvPr id="39" name="TextBox 28"/>
          <p:cNvSpPr txBox="1"/>
          <p:nvPr/>
        </p:nvSpPr>
        <p:spPr>
          <a:xfrm>
            <a:off x="7945437" y="3025735"/>
            <a:ext cx="748923" cy="338554"/>
          </a:xfrm>
          <a:prstGeom prst="rect">
            <a:avLst/>
          </a:prstGeom>
          <a:noFill/>
        </p:spPr>
        <p:txBody>
          <a:bodyPr wrap="none" rtlCol="0">
            <a:spAutoFit/>
          </a:bodyPr>
          <a:lstStyle>
            <a:defPPr>
              <a:defRPr lang="zh-CN"/>
            </a:defPPr>
            <a:lvl1pPr>
              <a:defRPr sz="1600">
                <a:solidFill>
                  <a:srgbClr val="A7794B"/>
                </a:solidFill>
                <a:latin typeface="方正小标宋简体" panose="03000509000000000000" pitchFamily="65" charset="-122"/>
                <a:ea typeface="方正小标宋简体" panose="03000509000000000000" pitchFamily="65" charset="-122"/>
              </a:defRPr>
            </a:lvl1pPr>
          </a:lstStyle>
          <a:p>
            <a:r>
              <a:rPr lang="en-US"/>
              <a:t>$9.000</a:t>
            </a:r>
          </a:p>
        </p:txBody>
      </p:sp>
      <p:sp>
        <p:nvSpPr>
          <p:cNvPr id="40" name="TextBox 29"/>
          <p:cNvSpPr txBox="1"/>
          <p:nvPr/>
        </p:nvSpPr>
        <p:spPr>
          <a:xfrm>
            <a:off x="9303446" y="2699077"/>
            <a:ext cx="748923" cy="338554"/>
          </a:xfrm>
          <a:prstGeom prst="rect">
            <a:avLst/>
          </a:prstGeom>
          <a:noFill/>
        </p:spPr>
        <p:txBody>
          <a:bodyPr wrap="none" rtlCol="0">
            <a:spAutoFit/>
          </a:bodyPr>
          <a:lstStyle>
            <a:defPPr>
              <a:defRPr lang="zh-CN"/>
            </a:defPPr>
            <a:lvl1pPr>
              <a:defRPr sz="1600">
                <a:solidFill>
                  <a:srgbClr val="A7794B"/>
                </a:solidFill>
                <a:latin typeface="方正小标宋简体" panose="03000509000000000000" pitchFamily="65" charset="-122"/>
                <a:ea typeface="方正小标宋简体" panose="03000509000000000000" pitchFamily="65" charset="-122"/>
              </a:defRPr>
            </a:lvl1pPr>
          </a:lstStyle>
          <a:p>
            <a:r>
              <a:rPr lang="en-US"/>
              <a:t>$2.000</a:t>
            </a:r>
          </a:p>
        </p:txBody>
      </p:sp>
      <p:sp>
        <p:nvSpPr>
          <p:cNvPr id="42" name="Freeform 68"/>
          <p:cNvSpPr>
            <a:spLocks noEditPoints="1"/>
          </p:cNvSpPr>
          <p:nvPr/>
        </p:nvSpPr>
        <p:spPr bwMode="auto">
          <a:xfrm>
            <a:off x="3362049" y="2053739"/>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E2D0AB"/>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43" name="Freeform 68"/>
          <p:cNvSpPr>
            <a:spLocks noEditPoints="1"/>
          </p:cNvSpPr>
          <p:nvPr/>
        </p:nvSpPr>
        <p:spPr bwMode="auto">
          <a:xfrm>
            <a:off x="5707325" y="2919423"/>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E2D0AB"/>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44" name="Freeform 68"/>
          <p:cNvSpPr>
            <a:spLocks noEditPoints="1"/>
          </p:cNvSpPr>
          <p:nvPr/>
        </p:nvSpPr>
        <p:spPr bwMode="auto">
          <a:xfrm>
            <a:off x="8425457" y="3384118"/>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E2D0AB"/>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45" name="Freeform 68"/>
          <p:cNvSpPr>
            <a:spLocks noEditPoints="1"/>
          </p:cNvSpPr>
          <p:nvPr/>
        </p:nvSpPr>
        <p:spPr bwMode="auto">
          <a:xfrm>
            <a:off x="9062779" y="2761609"/>
            <a:ext cx="240667" cy="27558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E2D0AB"/>
          </a:solidFill>
          <a:ln>
            <a:noFill/>
          </a:ln>
          <a:effectLst>
            <a:outerShdw blurRad="50800" dist="38100" dir="5400000" algn="t" rotWithShape="0">
              <a:prstClr val="black">
                <a:alpha val="40000"/>
              </a:prstClr>
            </a:outerShdw>
          </a:effectLst>
        </p:spPr>
        <p:txBody>
          <a:bodyPr vert="horz" wrap="square" lIns="45720" tIns="22860" rIns="45720" bIns="22860" numCol="1" anchor="t" anchorCtr="0" compatLnSpc="1"/>
          <a:lstStyle/>
          <a:p>
            <a:endParaRPr lang="en-US">
              <a:solidFill>
                <a:srgbClr val="11233F"/>
              </a:solidFill>
            </a:endParaRPr>
          </a:p>
        </p:txBody>
      </p:sp>
      <p:sp>
        <p:nvSpPr>
          <p:cNvPr id="46" name="矩形 45"/>
          <p:cNvSpPr/>
          <p:nvPr/>
        </p:nvSpPr>
        <p:spPr>
          <a:xfrm>
            <a:off x="2597193" y="5190917"/>
            <a:ext cx="6997613" cy="692497"/>
          </a:xfrm>
          <a:prstGeom prst="rect">
            <a:avLst/>
          </a:prstGeom>
        </p:spPr>
        <p:txBody>
          <a:bodyPr wrap="square">
            <a:spAutoFit/>
          </a:bodyPr>
          <a:lstStyle/>
          <a:p>
            <a:pPr algn="ctr">
              <a:lnSpc>
                <a:spcPct val="130000"/>
              </a:lnSpc>
            </a:pPr>
            <a:r>
              <a:rPr lang="zh-CN" altLang="en-US" sz="1000">
                <a:solidFill>
                  <a:schemeClr val="tx1">
                    <a:lumMod val="50000"/>
                    <a:lumOff val="50000"/>
                  </a:schemeClr>
                </a:solidFill>
              </a:rPr>
              <a:t>Ut wisi enim ad minim veniam, quis nostrud exerci tation ullamcorper nibh euismod tinciduntUt wisi enim ad minim veniam, quis nostrud exerci tation ullamcorper nibhUt wisi enim ad minim veniam, quis nostrud exerci tation ullamcorper nibh euismod tinciduntUt wisi enim ad minim veniam, quis nostrud exerci tation ullamcorper nibh</a:t>
            </a:r>
          </a:p>
        </p:txBody>
      </p:sp>
      <p:cxnSp>
        <p:nvCxnSpPr>
          <p:cNvPr id="47" name="直接连接符 46"/>
          <p:cNvCxnSpPr/>
          <p:nvPr/>
        </p:nvCxnSpPr>
        <p:spPr>
          <a:xfrm>
            <a:off x="0" y="753455"/>
            <a:ext cx="469106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5105985" y="570453"/>
            <a:ext cx="1980029" cy="400110"/>
          </a:xfrm>
          <a:prstGeom prst="rect">
            <a:avLst/>
          </a:prstGeom>
        </p:spPr>
        <p:txBody>
          <a:bodyPr wrap="none">
            <a:spAutoFit/>
          </a:bodyPr>
          <a:lstStyle/>
          <a:p>
            <a:pPr algn="ctr"/>
            <a:r>
              <a:rPr lang="zh-CN" altLang="en-US" sz="2000">
                <a:solidFill>
                  <a:srgbClr val="D0D0D0"/>
                </a:solidFill>
                <a:latin typeface="方正小标宋简体" panose="03000509000000000000" pitchFamily="65" charset="-122"/>
                <a:ea typeface="方正小标宋简体" panose="03000509000000000000" pitchFamily="65" charset="-122"/>
              </a:rPr>
              <a:t>下阶段工作计划</a:t>
            </a:r>
          </a:p>
        </p:txBody>
      </p:sp>
      <p:sp>
        <p:nvSpPr>
          <p:cNvPr id="49" name="矩形 48"/>
          <p:cNvSpPr/>
          <p:nvPr/>
        </p:nvSpPr>
        <p:spPr>
          <a:xfrm>
            <a:off x="4915227" y="965766"/>
            <a:ext cx="2361544" cy="253916"/>
          </a:xfrm>
          <a:prstGeom prst="rect">
            <a:avLst/>
          </a:prstGeom>
        </p:spPr>
        <p:txBody>
          <a:bodyPr wrap="none">
            <a:spAutoFit/>
          </a:bodyPr>
          <a:lstStyle/>
          <a:p>
            <a:pPr algn="ctr"/>
            <a:r>
              <a:rPr lang="zh-CN" altLang="en-US" sz="1050">
                <a:solidFill>
                  <a:srgbClr val="A7794B"/>
                </a:solidFill>
              </a:rPr>
              <a:t>PLEASE CLICK HERE TO ADD YOUR TITLE</a:t>
            </a:r>
          </a:p>
        </p:txBody>
      </p:sp>
      <p:cxnSp>
        <p:nvCxnSpPr>
          <p:cNvPr id="50" name="直接连接符 49"/>
          <p:cNvCxnSpPr/>
          <p:nvPr/>
        </p:nvCxnSpPr>
        <p:spPr>
          <a:xfrm flipH="1">
            <a:off x="7495867" y="753455"/>
            <a:ext cx="4696133" cy="0"/>
          </a:xfrm>
          <a:prstGeom prst="line">
            <a:avLst/>
          </a:prstGeom>
          <a:ln w="19050">
            <a:gradFill flip="none" rotWithShape="1">
              <a:gsLst>
                <a:gs pos="0">
                  <a:srgbClr val="382116"/>
                </a:gs>
                <a:gs pos="50300">
                  <a:srgbClr val="A57547"/>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16" name="矩形 15"/>
          <p:cNvSpPr/>
          <p:nvPr>
            <p:custDataLst>
              <p:tags r:id="rId1"/>
            </p:custDataLst>
          </p:nvPr>
        </p:nvSpPr>
        <p:spPr>
          <a:xfrm>
            <a:off x="-1050324" y="-568411"/>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750"/>
                                        <p:tgtEl>
                                          <p:spTgt spid="47"/>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47"/>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750"/>
                                        <p:tgtEl>
                                          <p:spTgt spid="50"/>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50"/>
                                        </p:tgtEl>
                                        <p:attrNameLst>
                                          <p:attrName>ppt_x</p:attrName>
                                          <p:attrName>ppt_y</p:attrName>
                                        </p:attrNameLst>
                                      </p:cBhvr>
                                      <p:rCtr x="2240" y="0"/>
                                    </p:animMotion>
                                  </p:childTnLst>
                                </p:cTn>
                              </p:par>
                              <p:par>
                                <p:cTn id="15" presetID="10" presetClass="entr" presetSubtype="0" fill="hold" grpId="0" nodeType="withEffect">
                                  <p:stCondLst>
                                    <p:cond delay="50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1000"/>
                                        <p:tgtEl>
                                          <p:spTgt spid="48"/>
                                        </p:tgtEl>
                                      </p:cBhvr>
                                    </p:animEffect>
                                  </p:childTnLst>
                                </p:cTn>
                              </p:par>
                              <p:par>
                                <p:cTn id="21" presetID="64" presetClass="path" presetSubtype="0" decel="100000" fill="hold" grpId="1" nodeType="withEffect">
                                  <p:stCondLst>
                                    <p:cond delay="0"/>
                                  </p:stCondLst>
                                  <p:childTnLst>
                                    <p:animMotion origin="layout" path="M 0 1.48148E-6 L 0 -0.08658 " pathEditMode="relative" rAng="0" ptsTypes="AA">
                                      <p:cBhvr>
                                        <p:cTn id="22" dur="1000" spd="-100000" fill="hold"/>
                                        <p:tgtEl>
                                          <p:spTgt spid="48"/>
                                        </p:tgtEl>
                                        <p:attrNameLst>
                                          <p:attrName>ppt_x</p:attrName>
                                          <p:attrName>ppt_y</p:attrName>
                                        </p:attrNameLst>
                                      </p:cBhvr>
                                      <p:rCtr x="0" y="-4329"/>
                                    </p:animMotion>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2000"/>
                                        <p:tgtEl>
                                          <p:spTgt spid="31"/>
                                        </p:tgtEl>
                                      </p:cBhvr>
                                    </p:animEffect>
                                  </p:childTnLst>
                                </p:cTn>
                              </p:par>
                              <p:par>
                                <p:cTn id="27" presetID="10" presetClass="entr" presetSubtype="0" fill="hold" grpId="0" nodeType="withEffect">
                                  <p:stCondLst>
                                    <p:cond delay="175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childTnLst>
                                </p:cTn>
                              </p:par>
                              <p:par>
                                <p:cTn id="30" presetID="64" presetClass="path" presetSubtype="0" decel="100000" fill="hold" grpId="1" nodeType="withEffect">
                                  <p:stCondLst>
                                    <p:cond delay="1750"/>
                                  </p:stCondLst>
                                  <p:childTnLst>
                                    <p:animMotion origin="layout" path="M -3.54167E-6 -1.11111E-6 L -3.54167E-6 -0.08657 " pathEditMode="relative" rAng="0" ptsTypes="AA">
                                      <p:cBhvr>
                                        <p:cTn id="31" dur="1000" spd="-100000" fill="hold"/>
                                        <p:tgtEl>
                                          <p:spTgt spid="42"/>
                                        </p:tgtEl>
                                        <p:attrNameLst>
                                          <p:attrName>ppt_x</p:attrName>
                                          <p:attrName>ppt_y</p:attrName>
                                        </p:attrNameLst>
                                      </p:cBhvr>
                                      <p:rCtr x="0" y="-4329"/>
                                    </p:animMotion>
                                  </p:childTnLst>
                                </p:cTn>
                              </p:par>
                              <p:par>
                                <p:cTn id="32" presetID="10" presetClass="entr" presetSubtype="0" fill="hold" grpId="0" nodeType="withEffect">
                                  <p:stCondLst>
                                    <p:cond delay="175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750"/>
                                        <p:tgtEl>
                                          <p:spTgt spid="37"/>
                                        </p:tgtEl>
                                      </p:cBhvr>
                                    </p:animEffect>
                                  </p:childTnLst>
                                </p:cTn>
                              </p:par>
                              <p:par>
                                <p:cTn id="35" presetID="35" presetClass="path" presetSubtype="0" decel="100000" fill="hold" grpId="1" nodeType="withEffect">
                                  <p:stCondLst>
                                    <p:cond delay="1750"/>
                                  </p:stCondLst>
                                  <p:childTnLst>
                                    <p:animMotion origin="layout" path="M -4.375E-6 -4.07407E-6 L 0.04493 -4.07407E-6 " pathEditMode="relative" rAng="0" ptsTypes="AA">
                                      <p:cBhvr>
                                        <p:cTn id="36" dur="1250" spd="-100000" fill="hold"/>
                                        <p:tgtEl>
                                          <p:spTgt spid="37"/>
                                        </p:tgtEl>
                                        <p:attrNameLst>
                                          <p:attrName>ppt_x</p:attrName>
                                          <p:attrName>ppt_y</p:attrName>
                                        </p:attrNameLst>
                                      </p:cBhvr>
                                      <p:rCtr x="2240" y="0"/>
                                    </p:animMotion>
                                  </p:childTnLst>
                                </p:cTn>
                              </p:par>
                              <p:par>
                                <p:cTn id="37" presetID="10" presetClass="entr" presetSubtype="0" fill="hold" grpId="0" nodeType="withEffect">
                                  <p:stCondLst>
                                    <p:cond delay="250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1000"/>
                                        <p:tgtEl>
                                          <p:spTgt spid="43"/>
                                        </p:tgtEl>
                                      </p:cBhvr>
                                    </p:animEffect>
                                  </p:childTnLst>
                                </p:cTn>
                              </p:par>
                              <p:par>
                                <p:cTn id="40" presetID="64" presetClass="path" presetSubtype="0" decel="100000" fill="hold" grpId="1" nodeType="withEffect">
                                  <p:stCondLst>
                                    <p:cond delay="2500"/>
                                  </p:stCondLst>
                                  <p:childTnLst>
                                    <p:animMotion origin="layout" path="M -3.54167E-6 -1.11111E-6 L -3.54167E-6 -0.08657 " pathEditMode="relative" rAng="0" ptsTypes="AA">
                                      <p:cBhvr>
                                        <p:cTn id="41" dur="1000" spd="-100000" fill="hold"/>
                                        <p:tgtEl>
                                          <p:spTgt spid="43"/>
                                        </p:tgtEl>
                                        <p:attrNameLst>
                                          <p:attrName>ppt_x</p:attrName>
                                          <p:attrName>ppt_y</p:attrName>
                                        </p:attrNameLst>
                                      </p:cBhvr>
                                      <p:rCtr x="0" y="-4329"/>
                                    </p:animMotion>
                                  </p:childTnLst>
                                </p:cTn>
                              </p:par>
                              <p:par>
                                <p:cTn id="42" presetID="10" presetClass="entr" presetSubtype="0" fill="hold" grpId="0" nodeType="withEffect">
                                  <p:stCondLst>
                                    <p:cond delay="250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750"/>
                                        <p:tgtEl>
                                          <p:spTgt spid="38"/>
                                        </p:tgtEl>
                                      </p:cBhvr>
                                    </p:animEffect>
                                  </p:childTnLst>
                                </p:cTn>
                              </p:par>
                              <p:par>
                                <p:cTn id="45" presetID="35" presetClass="path" presetSubtype="0" decel="100000" fill="hold" grpId="1" nodeType="withEffect">
                                  <p:stCondLst>
                                    <p:cond delay="2500"/>
                                  </p:stCondLst>
                                  <p:childTnLst>
                                    <p:animMotion origin="layout" path="M -4.375E-6 -4.07407E-6 L 0.04493 -4.07407E-6 " pathEditMode="relative" rAng="0" ptsTypes="AA">
                                      <p:cBhvr>
                                        <p:cTn id="46" dur="1250" spd="-100000" fill="hold"/>
                                        <p:tgtEl>
                                          <p:spTgt spid="38"/>
                                        </p:tgtEl>
                                        <p:attrNameLst>
                                          <p:attrName>ppt_x</p:attrName>
                                          <p:attrName>ppt_y</p:attrName>
                                        </p:attrNameLst>
                                      </p:cBhvr>
                                      <p:rCtr x="2240" y="0"/>
                                    </p:animMotion>
                                  </p:childTnLst>
                                </p:cTn>
                              </p:par>
                              <p:par>
                                <p:cTn id="47" presetID="10" presetClass="entr" presetSubtype="0" fill="hold" grpId="0" nodeType="withEffect">
                                  <p:stCondLst>
                                    <p:cond delay="325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1000"/>
                                        <p:tgtEl>
                                          <p:spTgt spid="44"/>
                                        </p:tgtEl>
                                      </p:cBhvr>
                                    </p:animEffect>
                                  </p:childTnLst>
                                </p:cTn>
                              </p:par>
                              <p:par>
                                <p:cTn id="50" presetID="64" presetClass="path" presetSubtype="0" decel="100000" fill="hold" grpId="1" nodeType="withEffect">
                                  <p:stCondLst>
                                    <p:cond delay="3250"/>
                                  </p:stCondLst>
                                  <p:childTnLst>
                                    <p:animMotion origin="layout" path="M -3.54167E-6 -1.11111E-6 L -3.54167E-6 -0.08657 " pathEditMode="relative" rAng="0" ptsTypes="AA">
                                      <p:cBhvr>
                                        <p:cTn id="51" dur="1000" spd="-100000" fill="hold"/>
                                        <p:tgtEl>
                                          <p:spTgt spid="44"/>
                                        </p:tgtEl>
                                        <p:attrNameLst>
                                          <p:attrName>ppt_x</p:attrName>
                                          <p:attrName>ppt_y</p:attrName>
                                        </p:attrNameLst>
                                      </p:cBhvr>
                                      <p:rCtr x="0" y="-4329"/>
                                    </p:animMotion>
                                  </p:childTnLst>
                                </p:cTn>
                              </p:par>
                              <p:par>
                                <p:cTn id="52" presetID="10" presetClass="entr" presetSubtype="0" fill="hold" grpId="0" nodeType="withEffect">
                                  <p:stCondLst>
                                    <p:cond delay="325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750"/>
                                        <p:tgtEl>
                                          <p:spTgt spid="39"/>
                                        </p:tgtEl>
                                      </p:cBhvr>
                                    </p:animEffect>
                                  </p:childTnLst>
                                </p:cTn>
                              </p:par>
                              <p:par>
                                <p:cTn id="55" presetID="35" presetClass="path" presetSubtype="0" decel="100000" fill="hold" grpId="1" nodeType="withEffect">
                                  <p:stCondLst>
                                    <p:cond delay="3250"/>
                                  </p:stCondLst>
                                  <p:childTnLst>
                                    <p:animMotion origin="layout" path="M -4.375E-6 -4.07407E-6 L 0.04493 -4.07407E-6 " pathEditMode="relative" rAng="0" ptsTypes="AA">
                                      <p:cBhvr>
                                        <p:cTn id="56" dur="1250" spd="-100000" fill="hold"/>
                                        <p:tgtEl>
                                          <p:spTgt spid="39"/>
                                        </p:tgtEl>
                                        <p:attrNameLst>
                                          <p:attrName>ppt_x</p:attrName>
                                          <p:attrName>ppt_y</p:attrName>
                                        </p:attrNameLst>
                                      </p:cBhvr>
                                      <p:rCtr x="2240" y="0"/>
                                    </p:animMotion>
                                  </p:childTnLst>
                                </p:cTn>
                              </p:par>
                              <p:par>
                                <p:cTn id="57" presetID="10" presetClass="entr" presetSubtype="0" fill="hold" grpId="0" nodeType="withEffect">
                                  <p:stCondLst>
                                    <p:cond delay="400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childTnLst>
                                </p:cTn>
                              </p:par>
                              <p:par>
                                <p:cTn id="60" presetID="64" presetClass="path" presetSubtype="0" decel="100000" fill="hold" grpId="1" nodeType="withEffect">
                                  <p:stCondLst>
                                    <p:cond delay="4000"/>
                                  </p:stCondLst>
                                  <p:childTnLst>
                                    <p:animMotion origin="layout" path="M -3.54167E-6 -1.11111E-6 L -3.54167E-6 -0.08657 " pathEditMode="relative" rAng="0" ptsTypes="AA">
                                      <p:cBhvr>
                                        <p:cTn id="61" dur="1000" spd="-100000" fill="hold"/>
                                        <p:tgtEl>
                                          <p:spTgt spid="45"/>
                                        </p:tgtEl>
                                        <p:attrNameLst>
                                          <p:attrName>ppt_x</p:attrName>
                                          <p:attrName>ppt_y</p:attrName>
                                        </p:attrNameLst>
                                      </p:cBhvr>
                                      <p:rCtr x="0" y="-4329"/>
                                    </p:animMotion>
                                  </p:childTnLst>
                                </p:cTn>
                              </p:par>
                              <p:par>
                                <p:cTn id="62" presetID="10" presetClass="entr" presetSubtype="0" fill="hold" grpId="0" nodeType="withEffect">
                                  <p:stCondLst>
                                    <p:cond delay="400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750"/>
                                        <p:tgtEl>
                                          <p:spTgt spid="40"/>
                                        </p:tgtEl>
                                      </p:cBhvr>
                                    </p:animEffect>
                                  </p:childTnLst>
                                </p:cTn>
                              </p:par>
                              <p:par>
                                <p:cTn id="65" presetID="35" presetClass="path" presetSubtype="0" decel="100000" fill="hold" grpId="1" nodeType="withEffect">
                                  <p:stCondLst>
                                    <p:cond delay="4000"/>
                                  </p:stCondLst>
                                  <p:childTnLst>
                                    <p:animMotion origin="layout" path="M -4.375E-6 -4.07407E-6 L 0.04493 -4.07407E-6 " pathEditMode="relative" rAng="0" ptsTypes="AA">
                                      <p:cBhvr>
                                        <p:cTn id="66" dur="1250" spd="-100000" fill="hold"/>
                                        <p:tgtEl>
                                          <p:spTgt spid="40"/>
                                        </p:tgtEl>
                                        <p:attrNameLst>
                                          <p:attrName>ppt_x</p:attrName>
                                          <p:attrName>ppt_y</p:attrName>
                                        </p:attrNameLst>
                                      </p:cBhvr>
                                      <p:rCtr x="2240" y="0"/>
                                    </p:animMotion>
                                  </p:childTnLst>
                                </p:cTn>
                              </p:par>
                              <p:par>
                                <p:cTn id="67" presetID="10" presetClass="entr" presetSubtype="0" fill="hold" grpId="0" nodeType="withEffect">
                                  <p:stCondLst>
                                    <p:cond delay="500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1000"/>
                                        <p:tgtEl>
                                          <p:spTgt spid="46"/>
                                        </p:tgtEl>
                                      </p:cBhvr>
                                    </p:animEffect>
                                  </p:childTnLst>
                                </p:cTn>
                              </p:par>
                              <p:par>
                                <p:cTn id="70" presetID="64" presetClass="path" presetSubtype="0" decel="100000" fill="hold" grpId="1" nodeType="withEffect">
                                  <p:stCondLst>
                                    <p:cond delay="5000"/>
                                  </p:stCondLst>
                                  <p:childTnLst>
                                    <p:animMotion origin="layout" path="M 0 2.59259E-6 L 0 0.09838 " pathEditMode="relative" rAng="0" ptsTypes="AA">
                                      <p:cBhvr>
                                        <p:cTn id="71" dur="1000" spd="-100000" fill="hold"/>
                                        <p:tgtEl>
                                          <p:spTgt spid="46"/>
                                        </p:tgtEl>
                                        <p:attrNameLst>
                                          <p:attrName>ppt_x</p:attrName>
                                          <p:attrName>ppt_y</p:attrName>
                                        </p:attrNameLst>
                                      </p:cBhvr>
                                      <p:rCtr x="0" y="4907"/>
                                    </p:animMotion>
                                  </p:childTnLst>
                                </p:cTn>
                              </p:par>
                            </p:childTnLst>
                          </p:cTn>
                        </p:par>
                        <p:par>
                          <p:cTn id="72" fill="hold">
                            <p:stCondLst>
                              <p:cond delay="3000"/>
                            </p:stCondLst>
                            <p:childTnLst>
                              <p:par>
                                <p:cTn id="73" presetID="10" presetClass="entr" presetSubtype="0"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P spid="37" grpId="0"/>
      <p:bldP spid="37" grpId="1"/>
      <p:bldP spid="38" grpId="0"/>
      <p:bldP spid="38" grpId="1"/>
      <p:bldP spid="39" grpId="0"/>
      <p:bldP spid="39" grpId="1"/>
      <p:bldP spid="40" grpId="0"/>
      <p:bldP spid="40" grpId="1"/>
      <p:bldP spid="42" grpId="0" animBg="1"/>
      <p:bldP spid="42" grpId="1" animBg="1"/>
      <p:bldP spid="43" grpId="0" animBg="1"/>
      <p:bldP spid="43" grpId="1" animBg="1"/>
      <p:bldP spid="44" grpId="0" animBg="1"/>
      <p:bldP spid="44" grpId="1" animBg="1"/>
      <p:bldP spid="45" grpId="0" animBg="1"/>
      <p:bldP spid="45" grpId="1" animBg="1"/>
      <p:bldP spid="46" grpId="0"/>
      <p:bldP spid="46" grpId="1"/>
      <p:bldP spid="48" grpId="0"/>
      <p:bldP spid="48" grpId="1"/>
      <p:bldP spid="49" grpId="0"/>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A_直接连接符 8"/>
          <p:cNvCxnSpPr/>
          <p:nvPr>
            <p:custDataLst>
              <p:tags r:id="rId2"/>
            </p:custDataLst>
          </p:nvPr>
        </p:nvCxnSpPr>
        <p:spPr>
          <a:xfrm>
            <a:off x="0" y="5454870"/>
            <a:ext cx="11819467" cy="0"/>
          </a:xfrm>
          <a:prstGeom prst="line">
            <a:avLst/>
          </a:prstGeom>
          <a:ln w="31750">
            <a:gradFill flip="none" rotWithShape="1">
              <a:gsLst>
                <a:gs pos="0">
                  <a:srgbClr val="382116"/>
                </a:gs>
                <a:gs pos="50300">
                  <a:srgbClr val="A57547"/>
                </a:gs>
                <a:gs pos="100000">
                  <a:srgbClr val="E1D6B5"/>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5" name="PA_文本框 14"/>
          <p:cNvSpPr txBox="1"/>
          <p:nvPr>
            <p:custDataLst>
              <p:tags r:id="rId3"/>
            </p:custDataLst>
          </p:nvPr>
        </p:nvSpPr>
        <p:spPr>
          <a:xfrm>
            <a:off x="837367" y="3442935"/>
            <a:ext cx="1146468" cy="1200329"/>
          </a:xfrm>
          <a:prstGeom prst="rect">
            <a:avLst/>
          </a:prstGeom>
          <a:noFill/>
        </p:spPr>
        <p:txBody>
          <a:bodyPr wrap="none" rtlCol="0">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感</a:t>
            </a:r>
          </a:p>
        </p:txBody>
      </p:sp>
      <p:sp>
        <p:nvSpPr>
          <p:cNvPr id="16" name="PA_矩形 15"/>
          <p:cNvSpPr/>
          <p:nvPr>
            <p:custDataLst>
              <p:tags r:id="rId4"/>
            </p:custDataLst>
          </p:nvPr>
        </p:nvSpPr>
        <p:spPr>
          <a:xfrm>
            <a:off x="837367" y="4643264"/>
            <a:ext cx="3954929" cy="369332"/>
          </a:xfrm>
          <a:prstGeom prst="rect">
            <a:avLst/>
          </a:prstGeom>
        </p:spPr>
        <p:txBody>
          <a:bodyPr wrap="none">
            <a:spAutoFit/>
          </a:bodyPr>
          <a:lstStyle/>
          <a:p>
            <a:r>
              <a:rPr lang="zh-CN" altLang="en-US" spc="300">
                <a:solidFill>
                  <a:srgbClr val="CCCCCC"/>
                </a:solidFill>
                <a:latin typeface="微软雅黑 Light" panose="020B0502040204020203" pitchFamily="34" charset="-122"/>
                <a:ea typeface="微软雅黑 Light" panose="020B0502040204020203" pitchFamily="34" charset="-122"/>
              </a:rPr>
              <a:t>年终总结丨工作报告丨商业汇报</a:t>
            </a:r>
          </a:p>
        </p:txBody>
      </p:sp>
      <p:sp>
        <p:nvSpPr>
          <p:cNvPr id="17" name="PA_矩形 16"/>
          <p:cNvSpPr/>
          <p:nvPr>
            <p:custDataLst>
              <p:tags r:id="rId5"/>
            </p:custDataLst>
          </p:nvPr>
        </p:nvSpPr>
        <p:spPr>
          <a:xfrm>
            <a:off x="837367" y="5012596"/>
            <a:ext cx="5579242" cy="309637"/>
          </a:xfrm>
          <a:prstGeom prst="rect">
            <a:avLst/>
          </a:prstGeom>
        </p:spPr>
        <p:txBody>
          <a:bodyPr wrap="square">
            <a:spAutoFit/>
          </a:bodyPr>
          <a:lstStyle/>
          <a:p>
            <a:pPr>
              <a:lnSpc>
                <a:spcPct val="150000"/>
              </a:lnSpc>
            </a:pPr>
            <a:r>
              <a:rPr lang="zh-CN" altLang="en-US" sz="1050">
                <a:solidFill>
                  <a:srgbClr val="DCCEAC">
                    <a:alpha val="80000"/>
                  </a:srgbClr>
                </a:solidFill>
              </a:rPr>
              <a:t>Please add your text content here, or copy your text, paste it here, and select only the text. </a:t>
            </a:r>
          </a:p>
        </p:txBody>
      </p:sp>
      <p:sp>
        <p:nvSpPr>
          <p:cNvPr id="19" name="PA_矩形 18"/>
          <p:cNvSpPr/>
          <p:nvPr>
            <p:custDataLst>
              <p:tags r:id="rId6"/>
            </p:custDataLst>
          </p:nvPr>
        </p:nvSpPr>
        <p:spPr>
          <a:xfrm>
            <a:off x="1661850" y="3442935"/>
            <a:ext cx="1146468" cy="1200329"/>
          </a:xfrm>
          <a:prstGeom prst="rect">
            <a:avLst/>
          </a:prstGeom>
        </p:spPr>
        <p:txBody>
          <a:bodyPr wrap="none">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谢</a:t>
            </a:r>
            <a:endParaRPr lang="zh-CN" altLang="en-US" sz="2000">
              <a:gradFill>
                <a:gsLst>
                  <a:gs pos="0">
                    <a:srgbClr val="DCCEAC"/>
                  </a:gs>
                  <a:gs pos="40000">
                    <a:srgbClr val="B77F49"/>
                  </a:gs>
                  <a:gs pos="100000">
                    <a:srgbClr val="B77F49">
                      <a:alpha val="0"/>
                    </a:srgbClr>
                  </a:gs>
                </a:gsLst>
                <a:lin ang="0" scaled="1"/>
              </a:gradFill>
            </a:endParaRPr>
          </a:p>
        </p:txBody>
      </p:sp>
      <p:sp>
        <p:nvSpPr>
          <p:cNvPr id="21" name="PA_矩形 20"/>
          <p:cNvSpPr/>
          <p:nvPr>
            <p:custDataLst>
              <p:tags r:id="rId7"/>
            </p:custDataLst>
          </p:nvPr>
        </p:nvSpPr>
        <p:spPr>
          <a:xfrm>
            <a:off x="2486333" y="3442935"/>
            <a:ext cx="1146468" cy="1200329"/>
          </a:xfrm>
          <a:prstGeom prst="rect">
            <a:avLst/>
          </a:prstGeom>
        </p:spPr>
        <p:txBody>
          <a:bodyPr wrap="none">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聆</a:t>
            </a:r>
            <a:endParaRPr lang="zh-CN" altLang="en-US" sz="2000">
              <a:gradFill>
                <a:gsLst>
                  <a:gs pos="0">
                    <a:srgbClr val="DCCEAC"/>
                  </a:gs>
                  <a:gs pos="40000">
                    <a:srgbClr val="B77F49"/>
                  </a:gs>
                  <a:gs pos="100000">
                    <a:srgbClr val="B77F49">
                      <a:alpha val="0"/>
                    </a:srgbClr>
                  </a:gs>
                </a:gsLst>
                <a:lin ang="0" scaled="1"/>
              </a:gradFill>
            </a:endParaRPr>
          </a:p>
        </p:txBody>
      </p:sp>
      <p:sp>
        <p:nvSpPr>
          <p:cNvPr id="23" name="PA_矩形 22"/>
          <p:cNvSpPr/>
          <p:nvPr>
            <p:custDataLst>
              <p:tags r:id="rId8"/>
            </p:custDataLst>
          </p:nvPr>
        </p:nvSpPr>
        <p:spPr>
          <a:xfrm>
            <a:off x="3310816" y="3442935"/>
            <a:ext cx="1146468" cy="1200329"/>
          </a:xfrm>
          <a:prstGeom prst="rect">
            <a:avLst/>
          </a:prstGeom>
        </p:spPr>
        <p:txBody>
          <a:bodyPr wrap="none">
            <a:spAutoFit/>
          </a:bodyPr>
          <a:lstStyle/>
          <a:p>
            <a:r>
              <a:rPr lang="zh-CN" altLang="en-US" sz="7200" spc="300">
                <a:gradFill>
                  <a:gsLst>
                    <a:gs pos="0">
                      <a:srgbClr val="DCCEAC"/>
                    </a:gs>
                    <a:gs pos="40000">
                      <a:srgbClr val="B77F49"/>
                    </a:gs>
                    <a:gs pos="100000">
                      <a:srgbClr val="B77F49">
                        <a:alpha val="0"/>
                      </a:srgbClr>
                    </a:gs>
                  </a:gsLst>
                  <a:lin ang="0" scaled="1"/>
                </a:gradFill>
                <a:latin typeface="方正小标宋简体" panose="03000509000000000000" pitchFamily="65" charset="-122"/>
                <a:ea typeface="方正小标宋简体" panose="03000509000000000000" pitchFamily="65" charset="-122"/>
              </a:rPr>
              <a:t>听</a:t>
            </a:r>
            <a:endParaRPr lang="zh-CN" altLang="en-US" sz="2000">
              <a:gradFill>
                <a:gsLst>
                  <a:gs pos="0">
                    <a:srgbClr val="DCCEAC"/>
                  </a:gs>
                  <a:gs pos="40000">
                    <a:srgbClr val="B77F49"/>
                  </a:gs>
                  <a:gs pos="100000">
                    <a:srgbClr val="B77F49">
                      <a:alpha val="0"/>
                    </a:srgbClr>
                  </a:gs>
                </a:gsLst>
                <a:lin ang="0" scaled="1"/>
              </a:gradFill>
            </a:endParaRPr>
          </a:p>
        </p:txBody>
      </p:sp>
      <p:pic>
        <p:nvPicPr>
          <p:cNvPr id="3" name="图片 2" descr="创意黑金融地产开盘倒计时海报"/>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a:off x="4939665" y="-1036955"/>
            <a:ext cx="7252335" cy="7696835"/>
          </a:xfrm>
          <a:prstGeom prst="rect">
            <a:avLst/>
          </a:prstGeom>
        </p:spPr>
      </p:pic>
      <p:pic>
        <p:nvPicPr>
          <p:cNvPr id="4" name="图片 3" descr="创意黑金融地产开盘倒计时海报"/>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a:xfrm flipH="1">
            <a:off x="0" y="0"/>
            <a:ext cx="2028190" cy="1885950"/>
          </a:xfrm>
          <a:prstGeom prst="rect">
            <a:avLst/>
          </a:prstGeom>
        </p:spPr>
      </p:pic>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fltVal val="0"/>
                                          </p:val>
                                        </p:tav>
                                        <p:tav tm="100000">
                                          <p:val>
                                            <p:strVal val="#ppt_w"/>
                                          </p:val>
                                        </p:tav>
                                      </p:tavLst>
                                    </p:anim>
                                    <p:anim calcmode="lin" valueType="num">
                                      <p:cBhvr>
                                        <p:cTn id="8" dur="750" fill="hold"/>
                                        <p:tgtEl>
                                          <p:spTgt spid="15"/>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750" fill="hold"/>
                                        <p:tgtEl>
                                          <p:spTgt spid="19"/>
                                        </p:tgtEl>
                                        <p:attrNameLst>
                                          <p:attrName>ppt_w</p:attrName>
                                        </p:attrNameLst>
                                      </p:cBhvr>
                                      <p:tavLst>
                                        <p:tav tm="0">
                                          <p:val>
                                            <p:fltVal val="0"/>
                                          </p:val>
                                        </p:tav>
                                        <p:tav tm="100000">
                                          <p:val>
                                            <p:strVal val="#ppt_w"/>
                                          </p:val>
                                        </p:tav>
                                      </p:tavLst>
                                    </p:anim>
                                    <p:anim calcmode="lin" valueType="num">
                                      <p:cBhvr>
                                        <p:cTn id="12" dur="750" fill="hold"/>
                                        <p:tgtEl>
                                          <p:spTgt spid="19"/>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750" fill="hold"/>
                                        <p:tgtEl>
                                          <p:spTgt spid="21"/>
                                        </p:tgtEl>
                                        <p:attrNameLst>
                                          <p:attrName>ppt_w</p:attrName>
                                        </p:attrNameLst>
                                      </p:cBhvr>
                                      <p:tavLst>
                                        <p:tav tm="0">
                                          <p:val>
                                            <p:fltVal val="0"/>
                                          </p:val>
                                        </p:tav>
                                        <p:tav tm="100000">
                                          <p:val>
                                            <p:strVal val="#ppt_w"/>
                                          </p:val>
                                        </p:tav>
                                      </p:tavLst>
                                    </p:anim>
                                    <p:anim calcmode="lin" valueType="num">
                                      <p:cBhvr>
                                        <p:cTn id="16" dur="750" fill="hold"/>
                                        <p:tgtEl>
                                          <p:spTgt spid="21"/>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p:cTn id="19" dur="750" fill="hold"/>
                                        <p:tgtEl>
                                          <p:spTgt spid="23"/>
                                        </p:tgtEl>
                                        <p:attrNameLst>
                                          <p:attrName>ppt_w</p:attrName>
                                        </p:attrNameLst>
                                      </p:cBhvr>
                                      <p:tavLst>
                                        <p:tav tm="0">
                                          <p:val>
                                            <p:fltVal val="0"/>
                                          </p:val>
                                        </p:tav>
                                        <p:tav tm="100000">
                                          <p:val>
                                            <p:strVal val="#ppt_w"/>
                                          </p:val>
                                        </p:tav>
                                      </p:tavLst>
                                    </p:anim>
                                    <p:anim calcmode="lin" valueType="num">
                                      <p:cBhvr>
                                        <p:cTn id="20" dur="750" fill="hold"/>
                                        <p:tgtEl>
                                          <p:spTgt spid="23"/>
                                        </p:tgtEl>
                                        <p:attrNameLst>
                                          <p:attrName>ppt_h</p:attrName>
                                        </p:attrNameLst>
                                      </p:cBhvr>
                                      <p:tavLst>
                                        <p:tav tm="0">
                                          <p:val>
                                            <p:strVal val="#ppt_h"/>
                                          </p:val>
                                        </p:tav>
                                        <p:tav tm="100000">
                                          <p:val>
                                            <p:strVal val="#ppt_h"/>
                                          </p:val>
                                        </p:tav>
                                      </p:tavLst>
                                    </p:anim>
                                  </p:childTnLst>
                                </p:cTn>
                              </p:par>
                              <p:par>
                                <p:cTn id="21" presetID="10" presetClass="entr" presetSubtype="0" fill="hold" grpId="0" nodeType="withEffect">
                                  <p:stCondLst>
                                    <p:cond delay="15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750"/>
                                        <p:tgtEl>
                                          <p:spTgt spid="16"/>
                                        </p:tgtEl>
                                      </p:cBhvr>
                                    </p:animEffect>
                                  </p:childTnLst>
                                </p:cTn>
                              </p:par>
                              <p:par>
                                <p:cTn id="24" presetID="35" presetClass="path" presetSubtype="0" decel="100000" fill="hold" grpId="1" nodeType="withEffect">
                                  <p:stCondLst>
                                    <p:cond delay="1500"/>
                                  </p:stCondLst>
                                  <p:childTnLst>
                                    <p:animMotion origin="layout" path="M 2.91667E-6 -7.40741E-7 L 0.15169 -7.40741E-7 " pathEditMode="relative" rAng="0" ptsTypes="AA">
                                      <p:cBhvr>
                                        <p:cTn id="25" dur="2000" spd="-100000" fill="hold"/>
                                        <p:tgtEl>
                                          <p:spTgt spid="16"/>
                                        </p:tgtEl>
                                        <p:attrNameLst>
                                          <p:attrName>ppt_x</p:attrName>
                                          <p:attrName>ppt_y</p:attrName>
                                        </p:attrNameLst>
                                      </p:cBhvr>
                                      <p:rCtr x="7578" y="0"/>
                                    </p:animMotion>
                                  </p:childTnLst>
                                </p:cTn>
                              </p:par>
                              <p:par>
                                <p:cTn id="26" presetID="10" presetClass="entr" presetSubtype="0" fill="hold" grpId="0" nodeType="withEffect">
                                  <p:stCondLst>
                                    <p:cond delay="15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750"/>
                                        <p:tgtEl>
                                          <p:spTgt spid="17"/>
                                        </p:tgtEl>
                                      </p:cBhvr>
                                    </p:animEffect>
                                  </p:childTnLst>
                                </p:cTn>
                              </p:par>
                              <p:par>
                                <p:cTn id="29" presetID="35" presetClass="path" presetSubtype="0" decel="100000" fill="hold" grpId="1" nodeType="withEffect">
                                  <p:stCondLst>
                                    <p:cond delay="1500"/>
                                  </p:stCondLst>
                                  <p:childTnLst>
                                    <p:animMotion origin="layout" path="M 4.16667E-6 -2.22222E-6 L -0.16667 -2.22222E-6 " pathEditMode="relative" rAng="0" ptsTypes="AA">
                                      <p:cBhvr>
                                        <p:cTn id="30" dur="2000" spd="-100000" fill="hold"/>
                                        <p:tgtEl>
                                          <p:spTgt spid="17"/>
                                        </p:tgtEl>
                                        <p:attrNameLst>
                                          <p:attrName>ppt_x</p:attrName>
                                          <p:attrName>ppt_y</p:attrName>
                                        </p:attrNameLst>
                                      </p:cBhvr>
                                      <p:rCtr x="-8333" y="0"/>
                                    </p:animMotion>
                                  </p:childTnLst>
                                </p:cTn>
                              </p:par>
                              <p:par>
                                <p:cTn id="31" presetID="10" presetClass="entr" presetSubtype="0" fill="hold" nodeType="withEffect">
                                  <p:stCondLst>
                                    <p:cond delay="15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750"/>
                                        <p:tgtEl>
                                          <p:spTgt spid="9"/>
                                        </p:tgtEl>
                                      </p:cBhvr>
                                    </p:animEffect>
                                  </p:childTnLst>
                                </p:cTn>
                              </p:par>
                              <p:par>
                                <p:cTn id="34" presetID="35" presetClass="path" presetSubtype="0" decel="100000" fill="hold" nodeType="withEffect">
                                  <p:stCondLst>
                                    <p:cond delay="1500"/>
                                  </p:stCondLst>
                                  <p:childTnLst>
                                    <p:animMotion origin="layout" path="M 0.00052 0.17755 L 4.58333E-6 0.00023 " pathEditMode="relative" rAng="0" ptsTypes="AA">
                                      <p:cBhvr>
                                        <p:cTn id="35" dur="2000" fill="hold"/>
                                        <p:tgtEl>
                                          <p:spTgt spid="9"/>
                                        </p:tgtEl>
                                        <p:attrNameLst>
                                          <p:attrName>ppt_x</p:attrName>
                                          <p:attrName>ppt_y</p:attrName>
                                        </p:attrNameLst>
                                      </p:cBhvr>
                                      <p:rCtr x="-26" y="-88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6" grpId="1"/>
      <p:bldP spid="17" grpId="0"/>
      <p:bldP spid="17" grpId="1"/>
      <p:bldP spid="19" grpId="0"/>
      <p:bldP spid="21"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www.ppt20.com/u/1518443/"/>
  <p:tag name="ISPRING_PLAYERS_CUSTOMIZATION" val="UEsDBBQAAgAIAEeCiEsrOmFr+gQAABkRAAAdAAAAdW5pdmVyc2FsL2NvbW1vbl9tZXNzYWdlcy5sbme9WF1PGlkYvm/S/0BImuxerG03adMLxQxwxEmHGTszqN2PTMxqjInFpOxueokfVBQVsm79pC6wFhEBv6IiovtjljNn5qp/Yd+ZATpiXWbsZi9MPOjzvN/Pew6d3W9ejTt+HXkdGpsIdjkfdzxyOkaCP00MjwVHu5wBseebZ05H6Oeh4PDQ+ERwpMsZnHA6ul3373WODwVHfxkaHYHf799zODpfjYRCcAy5tNOns2NsuMvZ55Y8nL+PYl9KDOfjJDftc7pwpIDjZTm3ruQXHD+8/urbp8/ePH7y9OvOh3WoFSbBTzFMC5fO9OSRBSJW5DlGAjbESCwaFJ2uWjlWK4fV9Ik9MBcQGZpF4Mj2Djk9tAfu41G/ZnneouUAzyNWlASG9iKJFiSWE/WkMEhEXqdLnsrhvyJqKqrshEkyhiM5dTonz7/Dl4dkblaeW1SmL8l5lVQW2lnycn6KZiUeCSJPe0SaYyHAg8VaeVE5OftYXSAHaZw6xBcVshdTwhF8dkROl0l2Ui5mDNv1f4js4NL53+GptvZ4aoBmfZLIcYwgIdbb+MTpIicJ+f0f5DyPkys2aXhKQDykZTdNNkrycvYOcKneZFomcTSvrm/bI+mlfb0M/IiaI8pWBkfmSPGtPY4+BNm3gILWQDx0liAMcDy0g1It48gHvP+WZKpG8eV8RsmuGLWR87/L6Wg7Tpr1cNB0HtHEazBCL8jFP0mm0o7CjwSB8iHJzQ1CwwI8kbUD4Z5D8JkKLm3YQb1EAhR+bb8dhqX6aR+lNbg2T41+bwxTPA9Jw8U1HF+pncfw3KLW6MmYOrlENmaag2XPhoBeBKBSNMWYBrZ29Z5EdtTUW1yJk3BcyV5aZgcN8SCv1i0vAvR3Ug9FM8grQft4uQFJ1KUNzGiTm9nDkUkldwhxqOEjmGK8mSJTFfirnMyr4Q0ICyc/6YXjQV1nWC8afNABKqUFXS6ou6s2fbomUzdcMzKAI1G8tqrsZm93wWF2wY6afcYdrZtv9eVmLqz5YSTWujeCB7EUT3O3FY3MpOXjd2bulqLh0oIcTYCjpFC4nitcPWk6b7gL8q3sHt7BObvVs+wLvlr4T7LXtp6ad7YzdVfvBEOG3TRInTKbx1PH1kEIti7Igrp5gYsJdfqkdnFqHUyzPWDSEHfYycrxrJKbtw5nuQbDTPrOJP2QV7MTliWsjh9AboEW4TZFTo/I3no7oD7ORjFvqbxedvOkqpsZdSUmF7fNdW9nx3QPurZlRFpktKvfwRIoNuwGkFh1PYGjpxYIA37UCNzYDa0RKNlJfLUFLSkX0jeXTu1ykVyWIBS8E5MnM/hqt37lWl3q/hLrRkRmxnZszTn810I0R1AfrpZaNKOycFUUEMV7eiUPxXqQdjWLr8inUYsg6HEtdkYUJIZya3D56Dc5OUc2y6SQVVMRslmySGVc4L2ohwK6RrSJJD6IdXR0WORo9UWHa/fdreTH6oYtEphdTQdRk+x7PLWu5C5+bMciUu7rQANnBVZ/+jSBlh5AIg2d97+9K/R2rteKEkXK0+uHjoerIQibXEnYgfsp/jkolH4lh1rltCzhsw84cmaHRU+15SSbgDbfmWboF64ILWKR7pMor1d/ecN+utiSl+dhQeL5lPbCMD3BrZJ5eikWRLSFj5zllOq+HT594TQ0B8bbOF8b7s9JfPMU0r/E6Hxo+k7jH1BLAwQUAAIACABHgohLfRD1dhMEAAB4DQAAJwAAAHVuaXZlcnNhbC9mbGFzaF9wdWJsaXNoaW5nX3NldHRpbmdzLnhtbNVX30/bVhR+z19heepjY+iAMuQEMUi0aPxak2nrE7qJL8kdjm3ZN6PZU6DNBoUALy2MsgnQFEJHGXTaRhFh/8uaaydP+xd2HIfEIYgmtJ02RVHke8/5zvedc3zPjTj4IClzX2PdIKri47u9XTyHlZgqESXu4z+PBG/385xBkSIhWVWwj1dUnhv0e0QtFZWJkQhjSsHU4ABGMQY06uMTlGoDgjA7O+slhqbbu6qcooBveGNqUtB0bGCFYl3QZJSGH5rWsMHXENoAgG9SVWpufo+H40QHaUyVUjLmiATMFWKLQnJQRkaCFxyzKIrNxHU1pUjDqqzqnB6P+vgP+ofsz4WNAzVCklixc2L4YdFepgNIkojNAslh8g3mEpjEE0D3bg/PzRKJJnz8nR4bBayFVpQqtiMd2SjDKuRAoTX4JKZIQhQ5j048ih9Q42LBWZLSCkqSWAR2OFu/jx+JTA1PjE0Ojd+f+iLwcTgUCTgU3uDzyf3JwL3R0PinU5GJidFIaLLhBeSbYotCMzkRRKgpPYbr3ESoiIaU9KgaVy8RNjCFfpKRHscRNUggXdNINjDPfaXh+GcpJBOahrbrgrabwVgbMjQco/fsBPl4qqcw34BzAIEXZK2e/O7evkb2+/qbtAtO/Iauq2iKiFIUS0CdQG+Vmyi4ly7MplWlqRj2MxdVZamuCCejWBpHSezqvvAMUYJg2c1z01AEGbQO6QTJPEcoaI/VnY1U1KCEVrs86LbkAAteR8yNhVtyEUsgHQQa7vVa2u0ei/nN+UI5P8fOfyydPDYPdqytpcrcirX5yHz8hBWPrcXvSsWcVTysPF1ie0vm3C4737eOdtj2MVtfGXTy5wBdE4D9ma1sL7DDZXNhzTw5qOyvm4u58sNi5dku4JovfmJnv9XjdYRZyWwCXbZVqLvfCo+GRgJTofGRwJe3OBBla3HFtF6dWafLbDFXybzsjH52gW2sl/fz7mhce+HaDFQ6yZV3f2bZuXLh2GH499kye7ZtzZ/Crrn1vFVuMwGvm0DH6qr1YUe58v7xpfrUw73OzN8QdqtgHRw0s3VX3SHuBGfny++wVv9KWOvRjvnrE7fjpcp1noWOBJf3MvDmsmyh8rDRGzfoQLb6HFzYiw22+rT0agmksD9etp4JHXErnf9gZfcq29+y01Urs1rOFzvC6eq+82FPb9/d/o8GvMJfmfzta51qk2xSRkS5GGXD186/N3heMwXrE6T1kBUF+/C/ehZUZ9Z/chRs/NJOQdhavh0za/eUHW621SmuqdIWgaMVaCJoTDgsK9+vsYXf32Uf3aCibzXdnXZ4PxV9j5rfpov/N5Kdp/olt+lWKwpXXtXtnSRRSBISIRMJ1+/3/t6eLrgnX7nl8QBa878lv+cfUEsDBBQAAgAIAEeCiEuFr/YjqgIAAGAKAAAhAAAAdW5pdmVyc2FsL2ZsYXNoX3NraW5fc2V0dGluZ3MueG1slVZtT9swEP7Or6i674RJ22CSWwlKJyGxgQbiu5NcE6uOXdmXsv77+S2N0yYkxELCzz2P73x3PiB6y8TyYjYjmeRSvQAiE4W2SIPNWL6YpzWiFJeZFAgCL4VUFeXz5Zdf7iOJY46p5B7UVM2GZtC6uXbfFEnw8f3ariFBJqsdFYdHWcjLlGbbQsla5KOhlYcdKM7E1jCvfl6v1oMOONP4gFB1Ylrf2DVNslOgNdiQfqztGlVxmgJvPF25b6KmdfXx7U9ke6YZOtntV7uGZDtaQDfJN7d2DfOFOf0TVfEChH84TuX0AOpTh8tdvfuUQMnCJrSr+biIRw2XNDfPzwjur+waFdgLWUejVQjp+XZvV0QKv8bvntjnqiR/tnk9GQi26CmH5YZyDSRptt6oS/n+VKN5IEdCDLWkZxP1M601LFHVgdViLe8vvDORx2cFpKW8SV5XsPIRR8d18Za/Wt25YREfesSiCBXsAxiF2IIt849J7BkzAlvmC2c5PAl+OI/g1ORFTZXvaKhnVADvq5N/YwVBzTYP1mbXWK2nR/t2dRRqABpOJXNY2olg5jVFJsUrq8CWjyTO5CNLzkIjgu5Z4RS/LS89uDtpkpwYQs/1dxhBhhz6Gs+FasZ1HLndXoxlhfg/Du0N/X6GZpYv5hSRZmVlLqvns6BbzF1l5km/JCQH1IPYyKmiiqotqFcp+WQ/QiJMJkv/xoboJImyQJL+LJNwSF/6RV2loNamagx007ld0BNLVpTc/OAbg3fITxQDVi/F0pwnKDu2ZwSEJgCqsrJpAb/xlqrmyDjsoZkBEeCuPHQ3ok2XDjXcLT7CBuOHGpCTnowIUVOGkdE2S8zrGnoEbyaufoW3TJjHSFPtrtaZAGMTuplrtv1ikgdCO3WONvbzJBrQ/mf5H1BLAwQUAAIACABHgohLrsWU8eMDAACJDAAAJgAAAHVuaXZlcnNhbC9odG1sX3B1Ymxpc2hpbmdfc2V0dGluZ3MueG1szVdRT9tWFH7Pr7A89bExdJRS5AQxCGo0Cqxk2vqELvYl8er4WvbNaPoUaLNBIcBLC6NsAjSF0FEGnbZRRNh/WXPt+Gl/Ycc4OAlBaYJYNUUo8r33fOf7vnNyjxH7HidV7ltsmArRQnxnsIPnsCYRWdHiIf7L2NDNHp4zKdJkpBINh3iN8FxfOCDqqUlVMRPjmFI4anIAo5m9Og3xCUr1XkGYnp4OKqZuuLtETVHAN4MSSQq6gU2sUWwIuorS8EXTOjb5CkILAPCXJFolLBwIcJzoId0nckrFnCIDc01xRSH1Hk2qvOCdmkTSo7hBUpo8QFRicEZ8MsR/0tPvfs7PeEiDShJrriVmGBbdZdqLZFlxSSB1XHmCuQRW4glge6eL56YVmSZC/K0uFwVOC40oZ9iecuSiDBCwQKMV+CSmSEYUeY9ePoofU/N8wVuS0xpKKlIMdjhXfogfjE0MjN4f6x95OPFV5LPxaCziUfhAzL2HY5EHw9GRzydio6PDsehYNQrI1+UWhXpyIoggKUPCPjcRCqIjLT1M4uQCYRNTaCcVGXEcI0MK2DWFVBPz3Dc6jn+RQqpC09B1HdB1jzDW+00dS/SBa1CIp0YK81U4DxB4gWu++Z23u6vud/fUaRe8/FVdl9EUEaVISkCdQO8ZN1GoXTo/NkW0umK4z9wkUWVf0RS4rIKYfkNBKs8pFMRJ/i51LaBDigr+u7GdwSmNNqiTEsgAymbtesVIt2uksDVbKOdn2OlPpaPn1t6WvbHgzCzZ68+s5y9Y8dCe/75UzNnFfeflAttZsGa22emufbDFNg/Z6lKf54gH1CQB+yvrbM6x/UVrbsU62nN2V635XPlp0Xm1DbjWm5/Zye9+vrYwncw60GUbBT/8xvhwdDAyER0ZjHx9gwNRrpaanPa7E/t4kc3nnMzb9uhn59jaank3X5uNay1di4lKR7ny9i8sO1MuHHoM/zlZZK827dlj2LU2XjfKrScQrCXQtrqz+rCDXHn38EJ9/HTvM7NXhN0o2Ht79Wxrq+4R95Kz08VrrNVHSWs/27J+e1EbeKFy7bvQluDyTgZ+uSxbcJ5We+MKHciWX0MIe7PGll+W3i2AFPbn28Y7oS1updMf7eyOs/kdO162M8vlfLEtnI7OW5923e6+03O3Nyj8ncnfbBpUmU1jKlK08+E00HSifSCyyVzzZ0LjJSsK7pV8+e1+NoU+0uW+9msrFrOVfCvH7O1jtr/eUu1r5kRLBA6WoC2g1eD6c35YYXN/XGdnXKFGzSewV8FrqtF/qKJpp/1/RXhP/sti3duhKFz6yhuA9fp/H8KBfwFQSwMEFAACAAgAR4KIS7AuvJqAAQAACwYAAB8AAAB1bml2ZXJzYWwvaHRtbF9za2luX3NldHRpbmdzLmpzjZRBT8IwFMfvfIqlXg3BRAW9EcHEhIOJ3oyHbjxGQ9cubTeZhO/u2gm0XQv0Xdb/fvu/vbf17QZJu1CGkudkZ67N/t3dGw20pkQFt65OI3qhdVQKkMAUVoSzT1IAJQyQR9YHh6O8PxEhf8SMd9p8ULIEafkhru+sMJU2XgYsRECToYfrkPgTeHobAn+P4sAqrCvKanhaKcXZMONMtd0aMi4KbBh082qWXaMH8xrEBXSFM3BMx2bFyJPjw1iHzWW8KDFrFjznwxRnm1zwii1j+ddNCaL95psOGD2NX+aOHSVSvSko/MTziY44qf8rCf95H+c6gjDFKVDLd2TWGdQx7hfk0TWRRB3o6Z0Omy5xDr0uTaY6XIy1Xpe72XEKtipKUNyAuMaKl1V5DSd4rjvSQ/s9P6KU4yVhecfNRjqCnH5ZbRvr3qnQ+5kO5Bwh7h2hdej4FbHh4YMyACpnLh3ySi/vImRHQ2IwcXxgxQeR8z7KHyV6/5V8Xxih7tDdD/Z/UEsDBBQAAgAIAEeCiEs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EeCiEu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EeCiEs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EeCiEtmj7o7MwcAAMYbAAAXAAAAdW5pdmVyc2FsL3VuaXZlcnNhbC5wbmftlf1TU2cWxy8YAlRkymKxGF6kVGgVgSQSkQARFps6RhHq7kp5EQgkaDCQTRuU8FZQKaUkqFtIEMStZXRawQUWEt4RJBcxJNZ2w0sSAk0lZAhclJIYIGGTsPvL7kz/gjwz99557ud7znPuc89zTsWZ0/hdb+19CwCAXSc+jokHABgBAHbQHOCmN8boALzpYUOPx0cDLSIPtWkCI0edigKAVvbOzTQ709wx9+MEOgA4D5svGzDnQQYAIBJPxESdvZyyJO+jHnzpVjJHL/tteyQBEdtjT/W9jpGwutUxFpHsf1tzxUv9STrTGH78uytr47/iYk2OvX8+oiigfw6o6Oqcxyymox8ADJZ/rv42yz43stbopuHXptoCQME5doqDjcqHY7K478sBeA5mndrBb/BQqSMA5IaVOuZWmoX1rFRb2XtmGVDgZ0bAMbMUACymwFWzZqVkYMu4oZ44X1y4PlfuHVmlKNpYaowtefSFmeaWK4q3DOr7jUXriuKZUOfZRYupbMWkjzC8fhYUqyjUyUfOtA0HuL7Jtzj/CwHgSi8Fjtw4Sayx63c2Lzv4uLHYqFfX3M4ZMGjTd3eFkDBjkdIMUhPhM72SjTNOha3EbX/D0o4kcziVLr9OT5b3idY3ZsS4rc0Puz1qpUgXkoS7D43MjB6Duc0q8ME2AHB6scuen4JY9bhV4bnLs6dBXyDLnzkBPqlTPtztY9cf8BgGAKHf1EYOdhBLR2E1lPn2ZEZRo/tBcA3yRCMySd+HXySPF1yg95P9xmm9h+Hjr8S6kqAoi2vlzNT76EXlnUptVTDO+EZ5/4PnS3LsvPYO/tTuMPgtbt9fZdr6yhBwuuTw4iPHIyC5W9gWFOFfK9LTpKv65Z4bWawtfkCvvyWGaxTxO2pOpbbry+IMBghjyUUxX3Z1kGZun6M5OQd5sgWlUzoNfRxJ2ExgBs6/EXxUWbXP9cD8amFEoxijXYssf7kfE5aM2mhcbUPnkbRPeyNFx7iFnueHmS6m1C356XLgp8JrevhV/Pg1AxWK13Bmg+NSbYdORo/ReUAEOV1A22p/VMRzdO8RNhWO06j7uGLVWt0aZlSYd7QFuyhUIeq7l38UPuESsXWrtHCt3tBEg0dux17VFap4F0kk/Ulop1fVPw72SecZ4sFqFC2VDd1ICCRKCgM7hUYGt+ESCqdK0kyeQ81z/KhCpGhyFcOoGfVaDMCqUiWKS2Jd3RoWnSmhELiZDCmRReu0gU5tb7XEqVqcZju0rJwWfqXymCh+oqFLIuDse1eKvx2BNyQX/XHka0cv11BJTGVCEZtSEyGoT2BIpvitjUt5XHGedDWf3COEeKVPBQ140f7e65bcH0uqho5vJk7u3HQHp3YHdcTN3XE/gEffJpKoSSgQk6YM9c0oe/qQN9+eQBoSiP7AXe1wIYnmssnjG4izLCn32L+eIxU57JyagXcIgoBiWWCv/XY6KZ1YvHzOwtWbcvCj67XTd9E4b2Tr3ItuxEmSB/tC2dOO3NYvlHzR5gzUCcqXfl7OETKYi8+XdQsvmCsSmCsAzJ7VphcLEpOvQs0fopcb3JFRyhAQs0EJ5kLh0j6M8uULJxYXiaJdmIGyayPKEXjM98I2kI+CdH9vaR+Xz3iQ2Wq+POSZnOk112Fx+BkDPnqP1ydD7dG1G9yr9vA0+Wx4ad+1+SxvBhbnn66ZDEZCsQuTE/Qiht+YcIgr1nb5Is6Tvm5Ati2KmrEbDXkYsei9qcRCkoKIg2jZuQntwploGHTc8n/IQa/J2Q6Xmx13YhFEXgRROXgyW8NpdZlzoTuBicl+qUl7Qag/LlMguBkChkBLKlDFFUIgHw2JO/O2EFEM+fW7R3EbUx55w6PZquYht/Dt03thWJAkw138ZTCmvALO/HGAaDvc1x7D4r3undcfoBMmqAP6rHlmQcsDO93b5jT/JEz0gH/ktFDD7qrGieo5yEcqAz7H+6io0xQbJmftjFSHAnFpP/AWBpnbBnWVr6pcXWOp3Jf+WRrh35QLS4fYdZNtUmZzRZhO5vxbzmFwqy7x1myIZRv/6Ucg3OVwfWo1h470yGiEUO7O9YYRJO8nwgonU6WSsejQiHGZTH1l85/S0lzhgzjGQsdgijRkEAlBO0751yTlP6eABZHIDNtnD3tuNDH07Eg0rB9uqcyfosu+i1PGb07a87UJe9FlGdHPYCxDXneyrqu1PY5kIN6d2rej4KhFe3GCdLN33qbFpGr0QYnxXW7pLVUU9JkSna+l8GNov7xRUP2oBSxTCaRT/jzWt/XVu5cRFtt8rO8ToXOq4/8We+Dt/+sC3hLjwZQSipcBuz2t+W/L+P3OIkpxSN47qE9aT/yHMsXMVtKSuz+YtqkXNw3YYZf3/+6aVmAFVmAFVmAFVmAFVmAFVmAFVmAFVmAFVmAFVmAFpvvg1pX89aAfAoZLKPYInpmeOH46piU6tfTfUEsDBBQAAgAIAEeCiEup0cU1TQAAAGsAAAAbAAAAdW5pdmVyc2FsL3VuaXZlcnNhbC5wbmcueG1ss7GvyM1RKEstKs7Mz7NVMtQzULK34+WyKShKLctMLVeoAIoBBSFASaHSVsnMCMEtz0wpyQCqMDA3QwhmpGamZ5TYKlkYmMMF9YFmAgBQSwECAAAUAAIACABHgohLKzpha/oEAAAZEQAAHQAAAAAAAAABAAAAAAAAAAAAdW5pdmVyc2FsL2NvbW1vbl9tZXNzYWdlcy5sbmdQSwECAAAUAAIACABHgohLfRD1dhMEAAB4DQAAJwAAAAAAAAABAAAAAAA1BQAAdW5pdmVyc2FsL2ZsYXNoX3B1Ymxpc2hpbmdfc2V0dGluZ3MueG1sUEsBAgAAFAACAAgAR4KIS4Wv9iOqAgAAYAoAACEAAAAAAAAAAQAAAAAAjQkAAHVuaXZlcnNhbC9mbGFzaF9za2luX3NldHRpbmdzLnhtbFBLAQIAABQAAgAIAEeCiEuuxZTx4wMAAIkMAAAmAAAAAAAAAAEAAAAAAHYMAAB1bml2ZXJzYWwvaHRtbF9wdWJsaXNoaW5nX3NldHRpbmdzLnhtbFBLAQIAABQAAgAIAEeCiEuwLryagAEAAAsGAAAfAAAAAAAAAAEAAAAAAJ0QAAB1bml2ZXJzYWwvaHRtbF9za2luX3NldHRpbmdzLmpzUEsBAgAAFAACAAgAR4KISz08L9HBAAAA5QEAABoAAAAAAAAAAQAAAAAAWhIAAHVuaXZlcnNhbC9pMThuX3ByZXNldHMueG1sUEsBAgAAFAACAAgAR4KIS7DtXVduAAAAdgAAABwAAAAAAAAAAQAAAAAAUxMAAHVuaXZlcnNhbC9sb2NhbF9zZXR0aW5ncy54bWxQSwECAAAUAAIACABElFdHI7RO+/sCAACwCAAAFAAAAAAAAAABAAAAAAD7EwAAdW5pdmVyc2FsL3BsYXllci54bWxQSwECAAAUAAIACABHgohLF6nhQW8BAAD7AgAAKQAAAAAAAAABAAAAAAAoFwAAdW5pdmVyc2FsL3NraW5fY3VzdG9taXphdGlvbl9zZXR0aW5ncy54bWxQSwECAAAUAAIACABHgohLZo+6OzMHAADGGwAAFwAAAAAAAAAAAAAAAADeGAAAdW5pdmVyc2FsL3VuaXZlcnNhbC5wbmdQSwECAAAUAAIACABHgohLqdHFNU0AAABrAAAAGwAAAAAAAAABAAAAAABGIAAAdW5pdmVyc2FsL3VuaXZlcnNhbC5wbmcueG1sUEsFBgAAAAALAAsASQMAAMwgAAAAAA=="/>
  <p:tag name="ISPRING_ULTRA_SCORM_COURSE_ID" val="D8D04B9D-37C2-4983-AED3-A1C2B3555754"/>
  <p:tag name="ISPRING_SCORM_RATE_SLIDES" val="1"/>
  <p:tag name="ISPRINGONLINEFOLDERID" val="0"/>
  <p:tag name="ISPRINGONLINEFOLDERPATH" val="Content List"/>
  <p:tag name="ISPRINGCLOUDFOLDERID" val="0"/>
  <p:tag name="ISPRINGCLOUDFOLDERPATH" val="Repository"/>
  <p:tag name="ISPRING_SCORM_ENDPOINT" val="&lt;endpoint&gt;&lt;enable&gt;0&lt;/enable&gt;&lt;lrs&gt;http://&lt;/lrs&gt;&lt;auth&gt;0&lt;/auth&gt;&lt;login&gt;&lt;/login&gt;&lt;password&gt;&lt;/password&gt;&lt;key&gt;&lt;/key&gt;&lt;name&gt;&lt;/name&gt;&lt;email&gt;&lt;/email&gt;&lt;/endpoint&gt;&#10;"/>
  <p:tag name="ISPRING_PRESENTATION_TITLE" val="1 (31)"/>
</p:tagLst>
</file>

<file path=ppt/tags/tag2.xml><?xml version="1.0" encoding="utf-8"?>
<p:tagLst xmlns:a="http://schemas.openxmlformats.org/drawingml/2006/main" xmlns:r="http://schemas.openxmlformats.org/officeDocument/2006/relationships" xmlns:p="http://schemas.openxmlformats.org/presentationml/2006/main">
  <p:tag name="LINKREPLACED" val="True"/>
</p:tagLst>
</file>

<file path=ppt/tags/tag3.xml><?xml version="1.0" encoding="utf-8"?>
<p:tagLst xmlns:a="http://schemas.openxmlformats.org/drawingml/2006/main" xmlns:r="http://schemas.openxmlformats.org/officeDocument/2006/relationships" xmlns:p="http://schemas.openxmlformats.org/presentationml/2006/main">
  <p:tag name="PA" val="v4.1.3"/>
</p:tagLst>
</file>

<file path=ppt/tags/tag4.xml><?xml version="1.0" encoding="utf-8"?>
<p:tagLst xmlns:a="http://schemas.openxmlformats.org/drawingml/2006/main" xmlns:r="http://schemas.openxmlformats.org/officeDocument/2006/relationships" xmlns:p="http://schemas.openxmlformats.org/presentationml/2006/main">
  <p:tag name="PA" val="v4.1.3"/>
</p:tagLst>
</file>

<file path=ppt/tags/tag5.xml><?xml version="1.0" encoding="utf-8"?>
<p:tagLst xmlns:a="http://schemas.openxmlformats.org/drawingml/2006/main" xmlns:r="http://schemas.openxmlformats.org/officeDocument/2006/relationships" xmlns:p="http://schemas.openxmlformats.org/presentationml/2006/main">
  <p:tag name="PA" val="v4.1.3"/>
</p:tagLst>
</file>

<file path=ppt/tags/tag6.xml><?xml version="1.0" encoding="utf-8"?>
<p:tagLst xmlns:a="http://schemas.openxmlformats.org/drawingml/2006/main" xmlns:r="http://schemas.openxmlformats.org/officeDocument/2006/relationships" xmlns:p="http://schemas.openxmlformats.org/presentationml/2006/main">
  <p:tag name="PA" val="v4.1.3"/>
</p:tagLst>
</file>

<file path=ppt/tags/tag7.xml><?xml version="1.0" encoding="utf-8"?>
<p:tagLst xmlns:a="http://schemas.openxmlformats.org/drawingml/2006/main" xmlns:r="http://schemas.openxmlformats.org/officeDocument/2006/relationships" xmlns:p="http://schemas.openxmlformats.org/presentationml/2006/main">
  <p:tag name="PA" val="v4.1.3"/>
</p:tagLst>
</file>

<file path=ppt/tags/tag8.xml><?xml version="1.0" encoding="utf-8"?>
<p:tagLst xmlns:a="http://schemas.openxmlformats.org/drawingml/2006/main" xmlns:r="http://schemas.openxmlformats.org/officeDocument/2006/relationships" xmlns:p="http://schemas.openxmlformats.org/presentationml/2006/main">
  <p:tag name="PA" val="v4.1.3"/>
</p:tagLst>
</file>

<file path=ppt/tags/tag9.xml><?xml version="1.0" encoding="utf-8"?>
<p:tagLst xmlns:a="http://schemas.openxmlformats.org/drawingml/2006/main" xmlns:r="http://schemas.openxmlformats.org/officeDocument/2006/relationships" xmlns:p="http://schemas.openxmlformats.org/presentationml/2006/main">
  <p:tag name="PA" val="v4.1.3"/>
</p:tagLst>
</file>

<file path=ppt/tags/tag10.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3.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4.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5.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6.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7.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8.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19.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0.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1.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2.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5.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6.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29.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0.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1.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2.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3.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4.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5.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40.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41.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42.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43.xml><?xml version="1.0" encoding="utf-8"?>
<p:tagLst xmlns:a="http://schemas.openxmlformats.org/drawingml/2006/main" xmlns:r="http://schemas.openxmlformats.org/officeDocument/2006/relationships" xmlns:p="http://schemas.openxmlformats.org/presentationml/2006/main">
  <p:tag name="ISLIDE.ADDREMOVEWATERMARK" val="fXYjw30gaC"/>
</p:tagLst>
</file>

<file path=ppt/tags/tag44.xml><?xml version="1.0" encoding="utf-8"?>
<p:tagLst xmlns:a="http://schemas.openxmlformats.org/drawingml/2006/main" xmlns:r="http://schemas.openxmlformats.org/officeDocument/2006/relationships" xmlns:p="http://schemas.openxmlformats.org/presentationml/2006/main">
  <p:tag name="LINKREPLACED" val="True"/>
</p:tagLst>
</file>

<file path=ppt/tags/tag45.xml><?xml version="1.0" encoding="utf-8"?>
<p:tagLst xmlns:a="http://schemas.openxmlformats.org/drawingml/2006/main" xmlns:r="http://schemas.openxmlformats.org/officeDocument/2006/relationships" xmlns:p="http://schemas.openxmlformats.org/presentationml/2006/main">
  <p:tag name="PA" val="v4.1.3"/>
</p:tagLst>
</file>

<file path=ppt/tags/tag46.xml><?xml version="1.0" encoding="utf-8"?>
<p:tagLst xmlns:a="http://schemas.openxmlformats.org/drawingml/2006/main" xmlns:r="http://schemas.openxmlformats.org/officeDocument/2006/relationships" xmlns:p="http://schemas.openxmlformats.org/presentationml/2006/main">
  <p:tag name="PA" val="v4.1.3"/>
</p:tagLst>
</file>

<file path=ppt/tags/tag47.xml><?xml version="1.0" encoding="utf-8"?>
<p:tagLst xmlns:a="http://schemas.openxmlformats.org/drawingml/2006/main" xmlns:r="http://schemas.openxmlformats.org/officeDocument/2006/relationships" xmlns:p="http://schemas.openxmlformats.org/presentationml/2006/main">
  <p:tag name="PA" val="v4.1.3"/>
</p:tagLst>
</file>

<file path=ppt/tags/tag48.xml><?xml version="1.0" encoding="utf-8"?>
<p:tagLst xmlns:a="http://schemas.openxmlformats.org/drawingml/2006/main" xmlns:r="http://schemas.openxmlformats.org/officeDocument/2006/relationships" xmlns:p="http://schemas.openxmlformats.org/presentationml/2006/main">
  <p:tag name="PA" val="v4.1.3"/>
</p:tagLst>
</file>

<file path=ppt/tags/tag49.xml><?xml version="1.0" encoding="utf-8"?>
<p:tagLst xmlns:a="http://schemas.openxmlformats.org/drawingml/2006/main" xmlns:r="http://schemas.openxmlformats.org/officeDocument/2006/relationships" xmlns:p="http://schemas.openxmlformats.org/presentationml/2006/main">
  <p:tag name="PA" val="v4.1.3"/>
</p:tagLst>
</file>

<file path=ppt/tags/tag50.xml><?xml version="1.0" encoding="utf-8"?>
<p:tagLst xmlns:a="http://schemas.openxmlformats.org/drawingml/2006/main" xmlns:r="http://schemas.openxmlformats.org/officeDocument/2006/relationships" xmlns:p="http://schemas.openxmlformats.org/presentationml/2006/main">
  <p:tag name="PA" val="v4.1.3"/>
</p:tagLst>
</file>

<file path=ppt/tags/tag51.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uxe Orange">
    <a:dk1>
      <a:srgbClr val="333639"/>
    </a:dk1>
    <a:lt1>
      <a:srgbClr val="F4F5FC"/>
    </a:lt1>
    <a:dk2>
      <a:srgbClr val="353A42"/>
    </a:dk2>
    <a:lt2>
      <a:srgbClr val="FFFFFF"/>
    </a:lt2>
    <a:accent1>
      <a:srgbClr val="FF6800"/>
    </a:accent1>
    <a:accent2>
      <a:srgbClr val="FF7200"/>
    </a:accent2>
    <a:accent3>
      <a:srgbClr val="FF7D00"/>
    </a:accent3>
    <a:accent4>
      <a:srgbClr val="FF8700"/>
    </a:accent4>
    <a:accent5>
      <a:srgbClr val="FF9100"/>
    </a:accent5>
    <a:accent6>
      <a:srgbClr val="AAB2BD"/>
    </a:accent6>
    <a:hlink>
      <a:srgbClr val="F8960D"/>
    </a:hlink>
    <a:folHlink>
      <a:srgbClr val="D7044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TotalTime>
  <Words>2283</Words>
  <Application>Microsoft Office PowerPoint</Application>
  <PresentationFormat>宽屏</PresentationFormat>
  <Paragraphs>312</Paragraphs>
  <Slides>32</Slides>
  <Notes>32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FontAwesome</vt:lpstr>
      <vt:lpstr>Gill Sans</vt:lpstr>
      <vt:lpstr>Lato</vt:lpstr>
      <vt:lpstr>Montserrat Light</vt:lpstr>
      <vt:lpstr>方正小标宋简体</vt:lpstr>
      <vt:lpstr>宋体</vt:lpstr>
      <vt:lpstr>微软雅黑</vt:lpstr>
      <vt:lpstr>微软雅黑 Light</vt:lpstr>
      <vt:lpstr>Arial</vt:lpstr>
      <vt:lpstr>Calibri</vt:lpstr>
      <vt:lpstr>Calibri Light</vt:lpstr>
      <vt:lpstr>Century Gothic</vt:lpstr>
      <vt:lpstr>Engravers MT</vt:lpstr>
      <vt:lpstr>Segoe UI Light</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(31)</dc:title>
  <dc:subject>chenying0907</dc:subject>
  <dc:creator>chenying0907</dc:creator>
  <dc:description>chenying0907</dc:description>
  <cp:lastModifiedBy>faith123</cp:lastModifiedBy>
  <cp:revision>7</cp:revision>
  <dcterms:created xsi:type="dcterms:W3CDTF">2017-12-07T04:43:00Z</dcterms:created>
  <dcterms:modified xsi:type="dcterms:W3CDTF">2020-06-23T06:29:56Z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